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5" r:id="rId3"/>
    <p:sldId id="359" r:id="rId4"/>
    <p:sldId id="260" r:id="rId5"/>
    <p:sldId id="284" r:id="rId6"/>
    <p:sldId id="375" r:id="rId7"/>
    <p:sldId id="376" r:id="rId8"/>
    <p:sldId id="374" r:id="rId9"/>
    <p:sldId id="392" r:id="rId10"/>
    <p:sldId id="267" r:id="rId11"/>
    <p:sldId id="373" r:id="rId12"/>
    <p:sldId id="271" r:id="rId13"/>
    <p:sldId id="301" r:id="rId14"/>
    <p:sldId id="309" r:id="rId15"/>
    <p:sldId id="431" r:id="rId16"/>
    <p:sldId id="363" r:id="rId17"/>
    <p:sldId id="433" r:id="rId18"/>
    <p:sldId id="371" r:id="rId19"/>
    <p:sldId id="412" r:id="rId20"/>
    <p:sldId id="414" r:id="rId21"/>
    <p:sldId id="413" r:id="rId22"/>
    <p:sldId id="400" r:id="rId23"/>
    <p:sldId id="417" r:id="rId24"/>
    <p:sldId id="432" r:id="rId25"/>
    <p:sldId id="419" r:id="rId26"/>
    <p:sldId id="420" r:id="rId27"/>
    <p:sldId id="421" r:id="rId28"/>
    <p:sldId id="422" r:id="rId29"/>
    <p:sldId id="332" r:id="rId30"/>
    <p:sldId id="353" r:id="rId31"/>
    <p:sldId id="429" r:id="rId32"/>
    <p:sldId id="430" r:id="rId33"/>
    <p:sldId id="346" r:id="rId34"/>
    <p:sldId id="347" r:id="rId35"/>
    <p:sldId id="350" r:id="rId36"/>
    <p:sldId id="351" r:id="rId37"/>
    <p:sldId id="354" r:id="rId38"/>
    <p:sldId id="356" r:id="rId39"/>
    <p:sldId id="280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B52666-B88F-4E99-8B98-5187E836F70B}">
          <p14:sldIdLst>
            <p14:sldId id="256"/>
            <p14:sldId id="285"/>
            <p14:sldId id="359"/>
            <p14:sldId id="260"/>
            <p14:sldId id="284"/>
            <p14:sldId id="375"/>
            <p14:sldId id="376"/>
            <p14:sldId id="374"/>
            <p14:sldId id="392"/>
            <p14:sldId id="267"/>
            <p14:sldId id="373"/>
            <p14:sldId id="271"/>
            <p14:sldId id="301"/>
            <p14:sldId id="309"/>
            <p14:sldId id="431"/>
            <p14:sldId id="363"/>
            <p14:sldId id="433"/>
            <p14:sldId id="371"/>
            <p14:sldId id="412"/>
            <p14:sldId id="414"/>
            <p14:sldId id="413"/>
            <p14:sldId id="400"/>
            <p14:sldId id="417"/>
            <p14:sldId id="432"/>
            <p14:sldId id="419"/>
            <p14:sldId id="420"/>
            <p14:sldId id="421"/>
            <p14:sldId id="422"/>
            <p14:sldId id="332"/>
            <p14:sldId id="353"/>
            <p14:sldId id="429"/>
            <p14:sldId id="430"/>
            <p14:sldId id="346"/>
            <p14:sldId id="347"/>
            <p14:sldId id="350"/>
            <p14:sldId id="351"/>
            <p14:sldId id="354"/>
            <p14:sldId id="356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65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E60B-D62B-B54D-A390-ABF6D8574AC6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B8EF-8ADF-3143-925C-B149E64D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7358E-C850-465E-9C95-62D521949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451C2E-B80B-4DED-8D9C-7CD8B6D7E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D78FEA-11A4-4223-A03C-D236A3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4884FB-9051-439C-A04D-CF7BDE63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25FC0B-0842-4B93-BD75-04965E2A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4996F-5134-485C-A720-2B4DFA32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D4C6B-8DF7-4D43-9713-184E95768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EF9195-CF24-4636-B5F3-56CBAEE6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CCA273-3E3B-468C-BAE6-91929954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3A533F-9FDE-4E94-8998-670633C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B43BC2-41D9-453C-B28E-E2CACE081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33A5F9-7263-44CF-9741-2A529FA9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009332-BA41-4073-ACBC-FDEBFF48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8C3F92-2D9A-4363-9C96-336BD329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818E8B-9316-4859-AAB8-6BE5D87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6113A-26DB-42F3-A372-0C094A06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C56C94-98D4-49B3-B980-C892E88D9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8BF927-04CF-4D6D-859D-8DE7926B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182F0B-A39C-4484-ADB8-FF5D2961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C41A70-8514-42E3-83D2-B4CD92F9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B7BDC-9E73-4EB2-9862-FAA8A8E3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3A3F82-D2E5-4C80-95ED-8C5D038A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EBF7C1-239F-499A-B26E-078B88C0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0141A-A998-479D-A288-46F6612C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278F40-CCDF-42B9-89BA-A5CC254B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2645F-03CC-46C5-8B04-E3DAA840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596B2B-3F0F-4AFA-BD2F-6F0645D93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B6DF21-9052-41C6-AA3D-F24819298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974B04-3978-4C52-B8D0-690D1F86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2EC2B9-E0F3-4205-BA93-F3EA16A5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9D5873-FD87-4108-AC77-B29DE412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8C4475-13EF-4756-9D2F-7C475EA3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F1BF64-7A4B-451C-B0C3-F16480D4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4AD1F2-D665-41CE-B8AF-621664821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754C12-297B-4342-A062-B04F336E8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A5A64A-83AF-4234-8B2B-D1E883373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1E7C2C2-C73D-4A24-9285-E5B52AED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7392D7-7D42-45BE-82F3-174E258F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ADCA66-ACF6-40C2-A3E8-78A6A074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7F0ADD-E8FB-458B-8BCF-1A2C2A44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BB3C57-7194-4787-B0B5-651218AD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97BCA7-B35F-44A1-A60D-DA9B7ED2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09A78B-F7BB-4328-9E54-4A8E3E68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7F02F0-C161-486D-8183-F6B7A756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460347-7BC4-4184-8503-F434CD23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379372-4D1E-45E2-8C9F-CF3A3E0D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20323A-96A1-43F6-B11F-B25B777C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3D12FF-C836-42A4-9854-1D5E98E8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94B70D-C918-4E2D-AD44-CB86EC82E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5476A7-7E28-4B55-A0CC-B964C52E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B5746D-CAFE-478C-A2DB-D1763669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5EBB20-7F4B-49BB-B520-02C3B79A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0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559130-65BB-4BD1-9A48-6ED26FD1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90D1FF-36D3-49A7-BC59-E83FA50F4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9B0307-C4CD-4D49-850F-701E2E2A5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0770FC-C2A4-4B62-9A20-FD7D1CD8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461402-202D-4726-8FF0-34503908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A34BCA-3E8D-495B-8990-9D4D685C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77C461-631E-47C5-81F4-5E43AC5C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2881B2-5B6C-44D7-A05B-B20294770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82BD0-0AFC-4E11-8693-06BABD7D8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1E35-74D3-45B9-9A22-FADA13F2AF8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A7617F-5E70-4527-A5EC-5B7E7C469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3FA9B2-AC22-4DBE-914F-86183F523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D471-F991-49CC-AEFF-ED99F535B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30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0.png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B4388-BB79-4A5E-A53C-73E828C0B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181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Polynomial Optimization over the Unit Sphere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28A147-5EF3-4835-85D2-0E4F8F435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03632"/>
            <a:ext cx="9144000" cy="274700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Vijay </a:t>
            </a:r>
            <a:r>
              <a:rPr lang="en-US" b="1" dirty="0" err="1"/>
              <a:t>Bhattiprolu</a:t>
            </a:r>
            <a:r>
              <a:rPr lang="en-US" b="1"/>
              <a:t> (CMU)</a:t>
            </a:r>
          </a:p>
          <a:p>
            <a:r>
              <a:rPr lang="en-US" err="1"/>
              <a:t>Mrinal</a:t>
            </a:r>
            <a:r>
              <a:rPr lang="en-US"/>
              <a:t> Ghosh (TTIC)</a:t>
            </a:r>
          </a:p>
          <a:p>
            <a:r>
              <a:rPr lang="en-US"/>
              <a:t>Venkat </a:t>
            </a:r>
            <a:r>
              <a:rPr lang="en-US" err="1"/>
              <a:t>Guruswami</a:t>
            </a:r>
            <a:r>
              <a:rPr lang="en-US"/>
              <a:t> (CMU)</a:t>
            </a:r>
          </a:p>
          <a:p>
            <a:r>
              <a:rPr lang="en-US"/>
              <a:t>Euiwoong Lee (CMU / Simons)</a:t>
            </a:r>
          </a:p>
          <a:p>
            <a:r>
              <a:rPr lang="en-US"/>
              <a:t>Madhur </a:t>
            </a:r>
            <a:r>
              <a:rPr lang="en-US" err="1"/>
              <a:t>Tulsiani</a:t>
            </a:r>
            <a:r>
              <a:rPr lang="en-US"/>
              <a:t> (TTIC)</a:t>
            </a:r>
          </a:p>
        </p:txBody>
      </p:sp>
    </p:spTree>
    <p:extLst>
      <p:ext uri="{BB962C8B-B14F-4D97-AF65-F5344CB8AC3E}">
        <p14:creationId xmlns:p14="http://schemas.microsoft.com/office/powerpoint/2010/main" val="20362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/>
                  <a:t>Our Result: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Smooth tradeoff between the previous results.</a:t>
                </a:r>
              </a:p>
              <a:p>
                <a:r>
                  <a:rPr lang="en-US"/>
                  <a:t>Nonnegative coefficients: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/4−1/2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nonzero coefficients: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     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7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07255" cy="435133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 b="1"/>
                  <a:t>Our Result: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</a:p>
              <a:p>
                <a:pPr lvl="1"/>
                <a:r>
                  <a:rPr lang="en-US"/>
                  <a:t>Smooth tradeoff between the previous results.</a:t>
                </a:r>
              </a:p>
              <a:p>
                <a:r>
                  <a:rPr lang="en-US"/>
                  <a:t>Nonnegative coefficients: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/4−1/2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nonzero coefficients: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     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07255" cy="4351338"/>
              </a:xfrm>
              <a:blipFill rotWithShape="0">
                <a:blip r:embed="rId3"/>
                <a:stretch>
                  <a:fillRect l="-968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CB628-459B-42DE-867E-374B430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will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C226BBE-DAEA-4184-8B0A-97F821AE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</a:t>
                </a:r>
                <a:r>
                  <a:rPr lang="en-US" smtClean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mtClean="0"/>
                  <a:t>-form.</a:t>
                </a:r>
                <a:endParaRPr lang="en-US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</a:t>
                </a:r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226BBE-DAEA-4184-8B0A-97F821AE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CB628-459B-42DE-867E-374B430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will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C226BBE-DAEA-4184-8B0A-97F821AE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</a:t>
                </a:r>
                <a:r>
                  <a:rPr lang="en-US" smtClean="0"/>
                  <a:t>is a degree-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mtClean="0"/>
                  <a:t> form.</a:t>
                </a:r>
                <a:endParaRPr lang="en-US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trike="sngStrike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trike="sngStrike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trike="sngStrike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 strike="sngStrike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trike="sngStrik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trike="sngStrike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trike="sngStrike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trike="sngStrike"/>
                  <a:t>-time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</a:t>
                </a:r>
              </a:p>
              <a:p>
                <a:pPr marL="457200" lvl="1" indent="0">
                  <a:buNone/>
                </a:pPr>
                <a:endParaRPr lang="en-US"/>
              </a:p>
              <a:p>
                <a:r>
                  <a:rPr lang="en-US"/>
                  <a:t>At the end, will briefly see how we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back.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226BBE-DAEA-4184-8B0A-97F821AE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8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CB628-459B-42DE-867E-374B430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C226BBE-DAEA-4184-8B0A-97F821AE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8057"/>
                <a:ext cx="10515600" cy="4848906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Goal: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be a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/>
                  <a:t> is </a:t>
                </a:r>
                <a:r>
                  <a:rPr lang="en-US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mtClean="0"/>
                  <a:t>-form. </a:t>
                </a:r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mtClean="0"/>
                  <a:t> </a:t>
                </a:r>
                <a:endParaRPr lang="en-US"/>
              </a:p>
              <a:p>
                <a:r>
                  <a:rPr lang="en-US"/>
                  <a:t>If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-approximation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/>
                  <a:t>,</a:t>
                </a:r>
              </a:p>
              <a:p>
                <a:pPr lvl="1"/>
                <a:r>
                  <a:rPr lang="en-US"/>
                  <a:t>It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 - 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New Goal: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approx.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 when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/>
                  <a:t> is *any* </a:t>
                </a:r>
                <a:br>
                  <a:rPr lang="en-US"/>
                </a:br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/>
                  <a:t>-form.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226BBE-DAEA-4184-8B0A-97F821AE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8057"/>
                <a:ext cx="10515600" cy="4848906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CB628-459B-42DE-867E-374B430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C226BBE-DAEA-4184-8B0A-97F821AE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8057"/>
                <a:ext cx="10515600" cy="484890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-time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 a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-form.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-approximation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It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- 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New Goal: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approx.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/>
                  <a:t>-time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𝒈</m:t>
                    </m:r>
                  </m:oMath>
                </a14:m>
                <a:r>
                  <a:rPr lang="en-US" b="1" dirty="0"/>
                  <a:t> is *any* 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b="1" dirty="0" smtClean="0"/>
                  <a:t>-form.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226BBE-DAEA-4184-8B0A-97F821AE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8057"/>
                <a:ext cx="10515600" cy="4848906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48AE1-E923-4B5A-A92E-77A166CF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Tuples and Monomials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AFD2B79-7CDF-4E77-940E-789DB5B82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 of monomials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-variate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-forms.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dirty="0"/>
                  <a:t>).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Set </a:t>
                </a:r>
                <a:r>
                  <a:rPr lang="en-US" dirty="0"/>
                  <a:t>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-tuples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Natural many-to-one correspondence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3,1,2,1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FD2B79-7CDF-4E77-940E-789DB5B82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Multi-Indices </a:t>
            </a:r>
            <a:r>
              <a:rPr lang="en-US" smtClean="0"/>
              <a:t>and Monomials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Multi-Index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represents a multi-set where the </a:t>
                </a:r>
                <a:r>
                  <a:rPr lang="en-US" dirty="0"/>
                  <a:t>element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appears with multiplicity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∈[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]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 denotes the size of the multiset.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ℕ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Correspondence between Multi-Index and Monomials: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s-I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 smtClean="0"/>
                  <a:t> denotes the degree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denotes the set of distinct tuples corresponding to multi-index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4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FF91C-DF93-472F-9B2E-F07293A8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56E2DBD-7692-47F6-AD43-05DF6B657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row and column indexed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entry is indexed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(By concatenating row / column indices)</a:t>
                </a:r>
              </a:p>
              <a:p>
                <a:pPr lvl="1"/>
                <a:r>
                  <a:rPr lang="en-US" dirty="0"/>
                  <a:t>Many-to-one correspondence from entries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monomials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-form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,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Every monomial, (its coefficient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 = (sum of corresponding entries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6E2DBD-7692-47F6-AD43-05DF6B657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17809"/>
              </p:ext>
            </p:extLst>
          </p:nvPr>
        </p:nvGraphicFramePr>
        <p:xfrm>
          <a:off x="1969008" y="1982216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8065008" y="2337816"/>
            <a:ext cx="228600" cy="33528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rows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5207508" y="3061716"/>
            <a:ext cx="228600" cy="54864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columns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A73F380-B632-4A5F-8440-485DFB907740}"/>
                  </a:ext>
                </a:extLst>
              </p:cNvPr>
              <p:cNvSpPr txBox="1"/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𝑞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73F380-B632-4A5F-8440-485DFB907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1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DC21A2-75A2-424C-85CA-04D63E2B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D402EE3-87C1-4ABA-9D50-6ABE1D51B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Input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-variate, degree-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, homogeneous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.</a:t>
                </a:r>
              </a:p>
              <a:p>
                <a:pPr lvl="1"/>
                <a:endParaRPr lang="en-US"/>
              </a:p>
              <a:p>
                <a:r>
                  <a:rPr lang="en-US"/>
                  <a:t>Task</a:t>
                </a:r>
              </a:p>
              <a:p>
                <a:pPr lvl="1"/>
                <a:r>
                  <a:rPr lang="en-US"/>
                  <a:t>Maximize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Subject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mtClean="0"/>
                  <a:t>.</a:t>
                </a:r>
              </a:p>
              <a:p>
                <a:pPr lvl="1"/>
                <a:r>
                  <a:rPr lang="en-US" smtClean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≔</m:t>
                    </m:r>
                    <m:func>
                      <m:func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sup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: </a:t>
                </a:r>
                <a:r>
                  <a:rPr lang="en-US" smtClean="0"/>
                  <a:t>Spectral </a:t>
                </a:r>
                <a:r>
                  <a:rPr lang="en-US"/>
                  <a:t>norm of a matrix</a:t>
                </a:r>
                <a:r>
                  <a:rPr lang="en-US" smtClean="0"/>
                  <a:t>.</a:t>
                </a:r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402EE3-87C1-4ABA-9D50-6ABE1D51B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2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9008" y="1982216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8065008" y="2337816"/>
            <a:ext cx="228600" cy="33528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rows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5207508" y="3061716"/>
            <a:ext cx="228600" cy="54864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columns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9696" y="433619"/>
                <a:ext cx="5532120" cy="13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3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96" y="433619"/>
                <a:ext cx="5532120" cy="1316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66F4C0E-A433-41B0-898A-80B6F435BBAA}"/>
                  </a:ext>
                </a:extLst>
              </p:cNvPr>
              <p:cNvSpPr txBox="1"/>
              <p:nvPr/>
            </p:nvSpPr>
            <p:spPr>
              <a:xfrm>
                <a:off x="8663893" y="4872776"/>
                <a:ext cx="31783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𝑹𝒂𝒏𝒌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6F4C0E-A433-41B0-898A-80B6F435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93" y="4872776"/>
                <a:ext cx="3178371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493F313-4F11-4674-A7B7-7CBFFC2602D4}"/>
                  </a:ext>
                </a:extLst>
              </p:cNvPr>
              <p:cNvSpPr txBox="1"/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𝑞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93F313-4F11-4674-A7B7-7CBFFC260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0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9008" y="1982216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8065008" y="2337816"/>
            <a:ext cx="228600" cy="33528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rows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912" y="3797284"/>
                <a:ext cx="1371600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5207508" y="3061716"/>
            <a:ext cx="228600" cy="54864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columns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08" y="5919216"/>
                <a:ext cx="13716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9696" y="433619"/>
                <a:ext cx="5532120" cy="13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3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96" y="433619"/>
                <a:ext cx="5532120" cy="1316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F76D0FC-A1C7-4607-A3F7-4B63674B46B3}"/>
                  </a:ext>
                </a:extLst>
              </p:cNvPr>
              <p:cNvSpPr txBox="1"/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𝑞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76D0FC-A1C7-4607-A3F7-4B63674B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" y="3212509"/>
                <a:ext cx="1371600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EC1C5E8-2465-461C-81CF-BE77AEF504D4}"/>
                  </a:ext>
                </a:extLst>
              </p:cNvPr>
              <p:cNvSpPr txBox="1"/>
              <p:nvPr/>
            </p:nvSpPr>
            <p:spPr>
              <a:xfrm>
                <a:off x="8663893" y="4872776"/>
                <a:ext cx="31783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4000" b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𝑹𝒂𝒏𝒌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C1C5E8-2465-461C-81CF-BE77AEF5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93" y="4872776"/>
                <a:ext cx="3178371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B0CBF27-98A0-4CC8-9CCA-C562BE22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“Relaxation”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7AF4CCE7-F792-4E9D-9385-ACEA304DB09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334000" cy="4351338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matrix </a:t>
                </a:r>
                <a:r>
                  <a:rPr lang="en-US" dirty="0"/>
                  <a:t>representing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≤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F4CCE7-F792-4E9D-9385-ACEA304DB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334000" cy="4351338"/>
              </a:xfrm>
              <a:blipFill rotWithShape="0">
                <a:blip r:embed="rId2"/>
                <a:stretch>
                  <a:fillRect l="-2057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A9119002-D74E-4CFF-9250-3CD28C4A39D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Relaxation: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Variable: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Inf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Optimal </a:t>
                </a:r>
                <a:r>
                  <a:rPr lang="en-US" dirty="0" smtClean="0"/>
                  <a:t>Value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𝑠𝑝</m:t>
                        </m:r>
                      </m:sub>
                    </m:sSub>
                  </m:oMath>
                </a14:m>
                <a:r>
                  <a:rPr lang="en-US" dirty="0" smtClean="0"/>
                  <a:t> [</a:t>
                </a:r>
                <a:r>
                  <a:rPr lang="en-US" dirty="0"/>
                  <a:t>BKS14</a:t>
                </a:r>
                <a:r>
                  <a:rPr lang="en-US" dirty="0" smtClean="0"/>
                  <a:t>].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119002-D74E-4CFF-9250-3CD28C4A3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 smtClean="0"/>
                  <a:t>-form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, we will show: </a:t>
                </a:r>
              </a:p>
              <a:p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)|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   ≤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   ≤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 ≲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Ο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Ο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Ο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</m:d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∙∙∙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 smtClean="0"/>
                  <a:t>. 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≔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mr-I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2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Detour: Method of moments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-form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 smtClean="0"/>
                  <a:t>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 Our result implies: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mr-IN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mr-IN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mr-IN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mr-IN" i="0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mr-IN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𝛾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mr-IN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𝛾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mr-IN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l-GR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Ο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𝛾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rad>
                                      </m:den>
                                    </m:f>
                                  </m:e>
                                </m:func>
                              </m:e>
                            </m:d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Similar to Method of Trace moments for Random Matrices </a:t>
                </a:r>
                <a:br>
                  <a:rPr lang="en-US" dirty="0" smtClean="0"/>
                </a:br>
                <a:r>
                  <a:rPr lang="en-US" dirty="0" smtClean="0"/>
                  <a:t>albeit involving the estimation of much higher degree objects.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be used as a generic tool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of random polynomial ensembles.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3"/>
                <a:stretch>
                  <a:fillRect l="-1043" t="-1961" r="-174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4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8269C042-2E54-490F-8512-2D52FBEEAF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multilinear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69C042-2E54-490F-8512-2D52FBEEA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E10DFBA2-7029-4E4A-B07E-AD2DC6AB1B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30938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approximation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unique supersymmetric matrix representing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!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By </a:t>
                </a:r>
                <a:r>
                  <a:rPr lang="en-US" dirty="0" err="1" smtClean="0"/>
                  <a:t>Gershgorin</a:t>
                </a:r>
                <a:r>
                  <a:rPr lang="en-US" dirty="0" smtClean="0"/>
                  <a:t>-disk-theorem,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𝑠𝑝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en-US" dirty="0" smtClean="0"/>
                  <a:t> max-entry  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0DFBA2-7029-4E4A-B07E-AD2DC6AB1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309382" cy="4351338"/>
              </a:xfrm>
              <a:blipFill rotWithShape="0">
                <a:blip r:embed="rId3"/>
                <a:stretch>
                  <a:fillRect l="-2069" r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0A17788-B3F5-48B1-8BAD-1A9CA817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2304"/>
              </p:ext>
            </p:extLst>
          </p:nvPr>
        </p:nvGraphicFramePr>
        <p:xfrm>
          <a:off x="7504481" y="2356338"/>
          <a:ext cx="27351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484924C2-3B27-4E74-9DF8-7FB1D4AB50DE}"/>
              </a:ext>
            </a:extLst>
          </p:cNvPr>
          <p:cNvSpPr/>
          <p:nvPr/>
        </p:nvSpPr>
        <p:spPr>
          <a:xfrm rot="5400000">
            <a:off x="8753447" y="4399212"/>
            <a:ext cx="237203" cy="2735136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C41EAB6-7235-443C-9C1C-AF86CC9A31B8}"/>
                  </a:ext>
                </a:extLst>
              </p:cNvPr>
              <p:cNvSpPr/>
              <p:nvPr/>
            </p:nvSpPr>
            <p:spPr>
              <a:xfrm>
                <a:off x="8322046" y="5944496"/>
                <a:ext cx="1459759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41EAB6-7235-443C-9C1C-AF86CC9A3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46" y="5944496"/>
                <a:ext cx="1459759" cy="379656"/>
              </a:xfrm>
              <a:prstGeom prst="rect">
                <a:avLst/>
              </a:prstGeom>
              <a:blipFill rotWithShape="0">
                <a:blip r:embed="rId4"/>
                <a:stretch>
                  <a:fillRect t="-4839" r="-3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3BF091CB-ACD3-4679-A220-7CDDB3BC7E6D}"/>
              </a:ext>
            </a:extLst>
          </p:cNvPr>
          <p:cNvSpPr/>
          <p:nvPr/>
        </p:nvSpPr>
        <p:spPr>
          <a:xfrm>
            <a:off x="10239617" y="2356338"/>
            <a:ext cx="228600" cy="32918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38A1C4-F0BC-4363-B18D-314CA07678EA}"/>
                  </a:ext>
                </a:extLst>
              </p:cNvPr>
              <p:cNvSpPr txBox="1"/>
              <p:nvPr/>
            </p:nvSpPr>
            <p:spPr>
              <a:xfrm>
                <a:off x="10572135" y="3816628"/>
                <a:ext cx="115216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8A1C4-F0BC-4363-B18D-314CA0767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135" y="3816628"/>
                <a:ext cx="1152163" cy="379656"/>
              </a:xfrm>
              <a:prstGeom prst="rect">
                <a:avLst/>
              </a:prstGeom>
              <a:blipFill rotWithShape="0">
                <a:blip r:embed="rId5"/>
                <a:stretch>
                  <a:fillRect t="-4839" r="-1587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8269C042-2E54-490F-8512-2D52FBEEAF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is multilinear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69C042-2E54-490F-8512-2D52FBEEA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E10DFBA2-7029-4E4A-B07E-AD2DC6AB1B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219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approximation</a:t>
                </a:r>
                <a:endParaRPr lang="en-US"/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 unique supersymmetric matrix representing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mtClean="0"/>
              </a:p>
              <a:p>
                <a:pPr lvl="1"/>
                <a:endParaRPr lang="en-US"/>
              </a:p>
              <a:p>
                <a:r>
                  <a:rPr lang="en-US"/>
                  <a:t>By </a:t>
                </a:r>
                <a:r>
                  <a:rPr lang="en-US" err="1"/>
                  <a:t>Gershgorin</a:t>
                </a:r>
                <a:r>
                  <a:rPr lang="en-US"/>
                  <a:t>-disk-theorem,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≤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en-US"/>
                  <a:t> max-entry  </a:t>
                </a:r>
                <a:endParaRPr lang="en-US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0DFBA2-7029-4E4A-B07E-AD2DC6AB1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21923" cy="4351338"/>
              </a:xfrm>
              <a:blipFill rotWithShape="0">
                <a:blip r:embed="rId3"/>
                <a:stretch>
                  <a:fillRect l="-1910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0A17788-B3F5-48B1-8BAD-1A9CA817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7132"/>
              </p:ext>
            </p:extLst>
          </p:nvPr>
        </p:nvGraphicFramePr>
        <p:xfrm>
          <a:off x="7504481" y="2356338"/>
          <a:ext cx="27351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484924C2-3B27-4E74-9DF8-7FB1D4AB50DE}"/>
              </a:ext>
            </a:extLst>
          </p:cNvPr>
          <p:cNvSpPr/>
          <p:nvPr/>
        </p:nvSpPr>
        <p:spPr>
          <a:xfrm rot="5400000">
            <a:off x="8753447" y="4399212"/>
            <a:ext cx="237203" cy="2735136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C41EAB6-7235-443C-9C1C-AF86CC9A31B8}"/>
                  </a:ext>
                </a:extLst>
              </p:cNvPr>
              <p:cNvSpPr/>
              <p:nvPr/>
            </p:nvSpPr>
            <p:spPr>
              <a:xfrm>
                <a:off x="8322046" y="5944496"/>
                <a:ext cx="1459759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columns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41EAB6-7235-443C-9C1C-AF86CC9A3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46" y="5944496"/>
                <a:ext cx="1459759" cy="379656"/>
              </a:xfrm>
              <a:prstGeom prst="rect">
                <a:avLst/>
              </a:prstGeom>
              <a:blipFill rotWithShape="0">
                <a:blip r:embed="rId4"/>
                <a:stretch>
                  <a:fillRect t="-4839" r="-3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3BF091CB-ACD3-4679-A220-7CDDB3BC7E6D}"/>
              </a:ext>
            </a:extLst>
          </p:cNvPr>
          <p:cNvSpPr/>
          <p:nvPr/>
        </p:nvSpPr>
        <p:spPr>
          <a:xfrm>
            <a:off x="10239617" y="2356338"/>
            <a:ext cx="228600" cy="32918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38A1C4-F0BC-4363-B18D-314CA07678EA}"/>
                  </a:ext>
                </a:extLst>
              </p:cNvPr>
              <p:cNvSpPr txBox="1"/>
              <p:nvPr/>
            </p:nvSpPr>
            <p:spPr>
              <a:xfrm>
                <a:off x="10572135" y="3816628"/>
                <a:ext cx="115216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8A1C4-F0BC-4363-B18D-314CA0767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135" y="3816628"/>
                <a:ext cx="1152163" cy="379656"/>
              </a:xfrm>
              <a:prstGeom prst="rect">
                <a:avLst/>
              </a:prstGeom>
              <a:blipFill rotWithShape="0">
                <a:blip r:embed="rId5"/>
                <a:stretch>
                  <a:fillRect t="-4839" r="-1587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8269C042-2E54-490F-8512-2D52FBEEAF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5831" y="191566"/>
                <a:ext cx="10515600" cy="1325563"/>
              </a:xfrm>
            </p:spPr>
            <p:txBody>
              <a:bodyPr/>
              <a:lstStyle/>
              <a:p>
                <a:r>
                  <a:rPr lang="en-US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is multilinear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69C042-2E54-490F-8512-2D52FBEEA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5831" y="191566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E10DFBA2-7029-4E4A-B07E-AD2DC6AB1B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2977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approximation</a:t>
                </a:r>
                <a:endParaRPr lang="en-US"/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 unique supersymmetric matrix representing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mtClean="0"/>
              </a:p>
              <a:p>
                <a:pPr lvl="1"/>
                <a:endParaRPr lang="en-US"/>
              </a:p>
              <a:p>
                <a:r>
                  <a:rPr lang="en-US"/>
                  <a:t>By </a:t>
                </a:r>
                <a:r>
                  <a:rPr lang="en-US" err="1"/>
                  <a:t>Gershgorin</a:t>
                </a:r>
                <a:r>
                  <a:rPr lang="en-US"/>
                  <a:t>-disk-theorem,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≤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en-US"/>
                  <a:t> max-entry  </a:t>
                </a:r>
                <a:endParaRPr lang="en-US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0DFBA2-7029-4E4A-B07E-AD2DC6AB1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297725" cy="4351338"/>
              </a:xfrm>
              <a:blipFill rotWithShape="0">
                <a:blip r:embed="rId2"/>
                <a:stretch>
                  <a:fillRect l="-1954" r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0A17788-B3F5-48B1-8BAD-1A9CA817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9515"/>
              </p:ext>
            </p:extLst>
          </p:nvPr>
        </p:nvGraphicFramePr>
        <p:xfrm>
          <a:off x="7771767" y="2890186"/>
          <a:ext cx="27351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5E1CC42-8531-4CEF-909D-EA110C1F6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45155"/>
              </p:ext>
            </p:extLst>
          </p:nvPr>
        </p:nvGraphicFramePr>
        <p:xfrm>
          <a:off x="7194829" y="2889222"/>
          <a:ext cx="30390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1937547616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0115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3872060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48962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579415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185406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200236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368129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074209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315524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9748"/>
              </p:ext>
            </p:extLst>
          </p:nvPr>
        </p:nvGraphicFramePr>
        <p:xfrm>
          <a:off x="7771766" y="2301908"/>
          <a:ext cx="2735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90D8C09-E24B-44B0-88E4-55414C87FCFF}"/>
                  </a:ext>
                </a:extLst>
              </p:cNvPr>
              <p:cNvSpPr txBox="1"/>
              <p:nvPr/>
            </p:nvSpPr>
            <p:spPr>
              <a:xfrm>
                <a:off x="6135925" y="558790"/>
                <a:ext cx="6056075" cy="1454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800" dirty="0"/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𝑦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⊗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⊗ … ⊗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</m:oMath>
                </a14:m>
                <a:r>
                  <a:rPr lang="en-US" sz="2800" dirty="0" smtClean="0"/>
                  <a:t> max-entry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0D8C09-E24B-44B0-88E4-55414C87F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25" y="558790"/>
                <a:ext cx="6056075" cy="1454822"/>
              </a:xfrm>
              <a:prstGeom prst="rect">
                <a:avLst/>
              </a:prstGeom>
              <a:blipFill rotWithShape="0">
                <a:blip r:embed="rId3"/>
                <a:stretch>
                  <a:fillRect l="-3323" t="-16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8269C042-2E54-490F-8512-2D52FBEEAF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5831" y="191566"/>
                <a:ext cx="10515600" cy="1325563"/>
              </a:xfrm>
            </p:spPr>
            <p:txBody>
              <a:bodyPr/>
              <a:lstStyle/>
              <a:p>
                <a:r>
                  <a:rPr lang="en-US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is multilinear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69C042-2E54-490F-8512-2D52FBEEA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5831" y="191566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E10DFBA2-7029-4E4A-B07E-AD2DC6AB1B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2977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approximation</a:t>
                </a:r>
                <a:endParaRPr lang="en-US"/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 unique supersymmetric matrix representing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mtClean="0"/>
                  <a:t> </a:t>
                </a:r>
              </a:p>
              <a:p>
                <a:pPr lvl="1"/>
                <a:endParaRPr lang="en-US"/>
              </a:p>
              <a:p>
                <a:r>
                  <a:rPr lang="en-US"/>
                  <a:t>By </a:t>
                </a:r>
                <a:r>
                  <a:rPr lang="en-US" err="1" smtClean="0"/>
                  <a:t>Gershgorin</a:t>
                </a:r>
                <a:r>
                  <a:rPr lang="en-US" smtClean="0"/>
                  <a:t>-disk-theorem,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en-US" smtClean="0"/>
                  <a:t> max-entry  </a:t>
                </a:r>
                <a:endParaRPr lang="en-US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0DFBA2-7029-4E4A-B07E-AD2DC6AB1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297725" cy="4351338"/>
              </a:xfrm>
              <a:blipFill rotWithShape="0">
                <a:blip r:embed="rId2"/>
                <a:stretch>
                  <a:fillRect l="-1954" r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0A17788-B3F5-48B1-8BAD-1A9CA817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85869"/>
              </p:ext>
            </p:extLst>
          </p:nvPr>
        </p:nvGraphicFramePr>
        <p:xfrm>
          <a:off x="7771767" y="2890186"/>
          <a:ext cx="27351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39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5E1CC42-8531-4CEF-909D-EA110C1F6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86362"/>
              </p:ext>
            </p:extLst>
          </p:nvPr>
        </p:nvGraphicFramePr>
        <p:xfrm>
          <a:off x="7194829" y="2889222"/>
          <a:ext cx="30390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>
                  <a:extLst>
                    <a:ext uri="{9D8B030D-6E8A-4147-A177-3AD203B41FA5}">
                      <a16:colId xmlns="" xmlns:a16="http://schemas.microsoft.com/office/drawing/2014/main" val="1937547616"/>
                    </a:ext>
                  </a:extLst>
                </a:gridCol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0115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3872060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4896202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5794151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185406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2002366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3681293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0742095"/>
                  </a:ext>
                </a:extLst>
              </a:tr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315524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07001"/>
              </p:ext>
            </p:extLst>
          </p:nvPr>
        </p:nvGraphicFramePr>
        <p:xfrm>
          <a:off x="7771766" y="2301908"/>
          <a:ext cx="2735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  <a:gridCol w="303904"/>
              </a:tblGrid>
              <a:tr h="34819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90D8C09-E24B-44B0-88E4-55414C87FCFF}"/>
                  </a:ext>
                </a:extLst>
              </p:cNvPr>
              <p:cNvSpPr txBox="1"/>
              <p:nvPr/>
            </p:nvSpPr>
            <p:spPr>
              <a:xfrm>
                <a:off x="6135925" y="558790"/>
                <a:ext cx="6056075" cy="1548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smtClean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smtClean="0"/>
                  <a:t> where </a:t>
                </a:r>
                <a:endParaRPr lang="en-US" sz="2800" b="0" i="1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rad>
                  </m:oMath>
                </a14:m>
                <a:endParaRPr lang="en-US" sz="280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≳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max-entry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0D8C09-E24B-44B0-88E4-55414C87F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25" y="558790"/>
                <a:ext cx="6056075" cy="1548373"/>
              </a:xfrm>
              <a:prstGeom prst="rect">
                <a:avLst/>
              </a:prstGeom>
              <a:blipFill rotWithShape="0">
                <a:blip r:embed="rId3"/>
                <a:stretch>
                  <a:fillRect l="-3323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0BF45AFD-ECF2-4B5A-8ABD-2FFF4C7CC3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mtClean="0"/>
                  <a:t>Non-multilinear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F45AFD-ECF2-4B5A-8ABD-2FFF4C7C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9F12801-8005-492C-A524-457FC24FF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For general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lvl="1"/>
                <a:r>
                  <a:rPr lang="en-US" sz="2800" dirty="0"/>
                  <a:t>Idea: “Decompose”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800" dirty="0"/>
                  <a:t> into multilinear </a:t>
                </a:r>
                <a:r>
                  <a:rPr lang="en-US" sz="2800" dirty="0" smtClean="0"/>
                  <a:t>parts</a:t>
                </a:r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 uniquely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monomial, take out the “maximally squared” part.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is a homogeneous </a:t>
                </a:r>
                <a:r>
                  <a:rPr lang="en-US" b="1" i="1" dirty="0"/>
                  <a:t>multilinear</a:t>
                </a:r>
                <a:r>
                  <a:rPr lang="en-US" dirty="0"/>
                  <a:t> polynomial of degree </a:t>
                </a:r>
                <a:r>
                  <a:rPr lang="en-US" dirty="0" smtClean="0"/>
                  <a:t>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F12801-8005-492C-A524-457FC24FF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0E5078AE-A2D7-41DA-A65C-55D0902BA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in TCS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0E5078AE-A2D7-41DA-A65C-55D0902BA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CC80C71-F4D3-44E7-9517-FCBB815EE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Unique </a:t>
                </a:r>
                <a:r>
                  <a:rPr lang="en-US"/>
                  <a:t>Games and Small Set Expansion (2 → 4 norm)</a:t>
                </a:r>
              </a:p>
              <a:p>
                <a:pPr lvl="1"/>
                <a:r>
                  <a:rPr lang="en-US" smtClean="0"/>
                  <a:t>[</a:t>
                </a:r>
                <a:r>
                  <a:rPr lang="en-US"/>
                  <a:t>BBHKSZ12]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/>
                  <a:t> is an even integer,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/>
                  <a:t> is Small Set Expander </a:t>
                </a:r>
                <a:r>
                  <a:rPr lang="en-US" err="1"/>
                  <a:t>iff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2→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is small 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Quantum Computing (Quantum Merlin-Arthur)</a:t>
                </a:r>
              </a:p>
              <a:p>
                <a:pPr lvl="1"/>
                <a:r>
                  <a:rPr lang="en-US"/>
                  <a:t>[ABDFS08, HM13, HNW17, BKS17]</a:t>
                </a:r>
              </a:p>
              <a:p>
                <a:pPr lvl="1"/>
                <a:r>
                  <a:rPr lang="en-US"/>
                  <a:t>Current best hardness was proved via this connection</a:t>
                </a:r>
                <a:r>
                  <a:rPr lang="en-US" smtClean="0"/>
                  <a:t>.</a:t>
                </a:r>
              </a:p>
              <a:p>
                <a:r>
                  <a:rPr lang="en-US"/>
                  <a:t>Tensor Decomposition / PCA</a:t>
                </a:r>
              </a:p>
              <a:p>
                <a:pPr lvl="1"/>
                <a:r>
                  <a:rPr lang="en-US"/>
                  <a:t>[AGHKT 14, MR 14, BKS 15, HSS15, HSSS 16, MSS16, BGL17, SS17, PS17</a:t>
                </a:r>
                <a:r>
                  <a:rPr lang="en-US" smtClean="0"/>
                  <a:t>]</a:t>
                </a:r>
              </a:p>
              <a:p>
                <a:r>
                  <a:rPr lang="en-US" smtClean="0"/>
                  <a:t>Planted Clique, Densest Sub-Hypergraph, Refuting CSP’s, etc. </a:t>
                </a: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CC80C71-F4D3-44E7-9517-FCBB815EE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9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29CE2617-1335-47B7-9925-3808182E7F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4910" y="0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Non-multilinear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CE2617-1335-47B7-9925-3808182E7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4910" y="0"/>
                <a:ext cx="10515600" cy="1325563"/>
              </a:xfrm>
              <a:blipFill rotWithShape="0"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F46ADCC-7890-4CB4-AD60-72599E083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909" y="1325562"/>
                <a:ext cx="11113479" cy="475168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approximation.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know for every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)|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i="1">
                        <a:latin typeface="Cambria Math" charset="0"/>
                      </a:rPr>
                      <m:t> ≤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≲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Ο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−2|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|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−|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Strategy</a:t>
                </a:r>
                <a:r>
                  <a:rPr lang="en-US" dirty="0" smtClean="0"/>
                  <a:t>: Show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𝑠𝑝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≤ </m:t>
                    </m:r>
                    <m:func>
                      <m:func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b="0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𝑠𝑝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≤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0≤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𝑂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𝑂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𝑞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46ADCC-7890-4CB4-AD60-72599E083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09" y="1325562"/>
                <a:ext cx="11113479" cy="4751681"/>
              </a:xfrm>
              <a:blipFill rotWithShape="0">
                <a:blip r:embed="rId3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4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Multilinear Decomposition Inequality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New Goal: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</a:rPr>
                      <m:t>≤ 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𝑠𝑝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mtClean="0"/>
                  <a:t> </a:t>
                </a:r>
              </a:p>
              <a:p>
                <a:r>
                  <a:rPr lang="en-US"/>
                  <a:t>We will show: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≲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𝑠𝑝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:pPr lvl="1">
                  <a:lnSpc>
                    <a:spcPct val="40000"/>
                  </a:lnSpc>
                  <a:spcBef>
                    <a:spcPts val="0"/>
                  </a:spcBef>
                </a:pPr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/>
                  <a:t>  </a:t>
                </a:r>
                <a:endParaRPr lang="en-US" smtClean="0"/>
              </a:p>
              <a:p>
                <a:r>
                  <a:rPr lang="en-US" smtClean="0"/>
                  <a:t>Which yields: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)|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i="1">
                        <a:latin typeface="Cambria Math" charset="0"/>
                      </a:rPr>
                      <m:t>   ≤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  ≤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 ≲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Ο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func>
                  </m:oMath>
                </a14:m>
                <a:endParaRPr lang="en-US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Multilinear Decomposition Inequality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New Goal: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</a:rPr>
                      <m:t>≤ 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𝑠𝑝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mtClean="0"/>
                  <a:t> </a:t>
                </a:r>
              </a:p>
              <a:p>
                <a:endParaRPr lang="en-US" smtClean="0"/>
              </a:p>
              <a:p>
                <a:r>
                  <a:rPr lang="en-US" smtClean="0"/>
                  <a:t>We will show: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𝒈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𝒔𝒑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≲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sub>
                    </m:sSub>
                    <m:func>
                      <m:func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latin typeface="Cambria Math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1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b="1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𝜶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𝒔𝒑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l-GR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𝜪</m:t>
                                </m:r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b="1" smtClean="0"/>
              </a:p>
              <a:p>
                <a:pPr lvl="1"/>
                <a:endParaRPr lang="en-US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</m:t>
                        </m:r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Ο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0BF45AFD-ECF2-4B5A-8ABD-2FFF4C7C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a good Matrix Representation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9F12801-8005-492C-A524-457FC24FF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/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𝑥</m:t>
                    </m:r>
                    <m:r>
                      <a:rPr lang="en-US" sz="3200" b="0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3200"/>
                  <a:t>,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/>
                  <a:t>,</a:t>
                </a:r>
                <a:endParaRPr lang="en-US" sz="320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0,…,0</m:t>
                        </m:r>
                      </m:sub>
                    </m:sSub>
                  </m:oMath>
                </a14:m>
                <a:r>
                  <a:rPr lang="en-US" sz="280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endParaRPr lang="en-US" sz="2800"/>
              </a:p>
              <a:p>
                <a:pPr lvl="1"/>
                <a:r>
                  <a:rPr lang="en-US" sz="3200"/>
                  <a:t>Our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320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  <a:p>
                <a:endParaRPr lang="en-US" sz="3200"/>
              </a:p>
              <a:p>
                <a:r>
                  <a:rPr lang="en-US" sz="3200"/>
                  <a:t>How to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  <a:p>
                <a:pPr lvl="1"/>
                <a:r>
                  <a:rPr lang="en-US" sz="280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 is </a:t>
                </a:r>
                <a:r>
                  <a:rPr lang="en-US" sz="2800" smtClean="0"/>
                  <a:t> just the degree-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800"/>
                  <a:t> </a:t>
                </a:r>
                <a:r>
                  <a:rPr lang="en-US" sz="2800" smtClean="0"/>
                  <a:t>multilinear part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800" smtClean="0"/>
                  <a:t>. </a:t>
                </a:r>
                <a:endParaRPr lang="en-US" sz="2800"/>
              </a:p>
              <a:p>
                <a:pPr lvl="1"/>
                <a:r>
                  <a:rPr lang="en-US" sz="280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 be the unique supersymmetric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  <a:p>
                <a:pPr lvl="1"/>
                <a:endParaRPr lang="en-US" sz="28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F12801-8005-492C-A524-457FC24FF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1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5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4CCDD907-A27C-4FCC-8BC7-6F6C98AC03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Finding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DD907-A27C-4FCC-8BC7-6F6C98AC0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741E0E5-F7BF-4D30-8340-4EF4F7589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3134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/>
                  <a:t> is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Divide rows / columns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blocks </a:t>
                </a:r>
              </a:p>
              <a:p>
                <a:pPr lvl="1"/>
                <a:r>
                  <a:rPr lang="en-US"/>
                  <a:t>Depending on their first coordinate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41E0E5-F7BF-4D30-8340-4EF4F7589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31340" cy="4351338"/>
              </a:xfrm>
              <a:blipFill rotWithShape="0">
                <a:blip r:embed="rId3"/>
                <a:stretch>
                  <a:fillRect l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9A2834C-A8BA-4ECA-892F-AF604DFAF808}"/>
                  </a:ext>
                </a:extLst>
              </p:cNvPr>
              <p:cNvSpPr txBox="1"/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2834C-A8BA-4ECA-892F-AF604DFAF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66373019-3DB4-4A9A-A059-0EC9BDDD3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12502"/>
              </p:ext>
            </p:extLst>
          </p:nvPr>
        </p:nvGraphicFramePr>
        <p:xfrm>
          <a:off x="5311588" y="2533833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15116566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1361543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2179598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9580685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7510490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1416343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3060136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5887151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5803359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22595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010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92D05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1398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8660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0075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7522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931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9510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0415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8607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145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4CCDD907-A27C-4FCC-8BC7-6F6C98AC03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Finding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DD907-A27C-4FCC-8BC7-6F6C98AC0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741E0E5-F7BF-4D30-8340-4EF4F7589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3134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/>
                  <a:t> is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Divide rows / columns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blocks </a:t>
                </a:r>
              </a:p>
              <a:p>
                <a:pPr lvl="1"/>
                <a:r>
                  <a:rPr lang="en-US"/>
                  <a:t>Depending on their first coordinate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41E0E5-F7BF-4D30-8340-4EF4F7589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31340" cy="4351338"/>
              </a:xfrm>
              <a:blipFill rotWithShape="0">
                <a:blip r:embed="rId3"/>
                <a:stretch>
                  <a:fillRect l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F9D46F4-2E87-49F9-BDE7-0C108973E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92674"/>
              </p:ext>
            </p:extLst>
          </p:nvPr>
        </p:nvGraphicFramePr>
        <p:xfrm>
          <a:off x="5307105" y="2533372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9A2834C-A8BA-4ECA-892F-AF604DFAF808}"/>
                  </a:ext>
                </a:extLst>
              </p:cNvPr>
              <p:cNvSpPr txBox="1"/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2834C-A8BA-4ECA-892F-AF604DFAF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4CCDD907-A27C-4FCC-8BC7-6F6C98AC03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Finding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DD907-A27C-4FCC-8BC7-6F6C98AC0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741E0E5-F7BF-4D30-8340-4EF4F7589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31340" cy="49193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/>
                  <a:t> is degree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Divide rows / columns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blocks </a:t>
                </a:r>
              </a:p>
              <a:p>
                <a:pPr lvl="1"/>
                <a:r>
                  <a:rPr lang="en-US"/>
                  <a:t>Depending on their first coordinate</a:t>
                </a:r>
              </a:p>
              <a:p>
                <a:r>
                  <a:rPr lang="en-US"/>
                  <a:t>Fill </a:t>
                </a:r>
                <a:r>
                  <a:rPr lang="en-US" smtClean="0"/>
                  <a:t>best rep.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/>
                  <a:t> </a:t>
                </a:r>
                <a:r>
                  <a:rPr lang="en-US" smtClean="0"/>
                  <a:t>in the </a:t>
                </a:r>
                <a:r>
                  <a:rPr lang="en-US"/>
                  <a:t>block </a:t>
                </a:r>
                <a:r>
                  <a:rPr lang="en-US" smtClean="0"/>
                  <a:t>diagonal</a:t>
                </a:r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is at most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/>
                  <a:t> </a:t>
                </a:r>
                <a:r>
                  <a:rPr lang="en-US" smtClean="0"/>
                  <a:t>of </a:t>
                </a:r>
                <a:r>
                  <a:rPr lang="en-US"/>
                  <a:t>any diagonal block.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41E0E5-F7BF-4D30-8340-4EF4F7589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31340" cy="4919304"/>
              </a:xfrm>
              <a:blipFill rotWithShape="0">
                <a:blip r:embed="rId3"/>
                <a:stretch>
                  <a:fillRect l="-2594" r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DF9D46F4-2E87-49F9-BDE7-0C108973E8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1536755"/>
                  </p:ext>
                </p:extLst>
              </p:nvPr>
            </p:nvGraphicFramePr>
            <p:xfrm>
              <a:off x="5307105" y="2533372"/>
              <a:ext cx="609600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96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1,1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1,2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b>
                              </m:sSub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1,3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∙</m:t>
                                    </m:r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∙</m:t>
                                    </m:r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9D46F4-2E87-49F9-BDE7-0C108973E8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1536755"/>
                  </p:ext>
                </p:extLst>
              </p:nvPr>
            </p:nvGraphicFramePr>
            <p:xfrm>
              <a:off x="5307105" y="2533372"/>
              <a:ext cx="609600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1,1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1,2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3667" t="-36066" r="-201000" b="-207650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1,3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33223" t="-136813" r="-100332" b="-108791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34000" t="-235519" r="-667" b="-8197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3"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9A2834C-A8BA-4ECA-892F-AF604DFAF808}"/>
                  </a:ext>
                </a:extLst>
              </p:cNvPr>
              <p:cNvSpPr txBox="1"/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2834C-A8BA-4ECA-892F-AF604DFAF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86" y="2013422"/>
                <a:ext cx="23308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="" xmlns:a16="http://schemas.microsoft.com/office/drawing/2014/main" id="{91BD2648-36EC-455D-9AC4-5B9F3124C2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341" y="167154"/>
                <a:ext cx="10515600" cy="23339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is multilinear.</a:t>
                </a:r>
              </a:p>
              <a:p>
                <a:pPr lvl="1"/>
                <a:r>
                  <a:rPr lang="en-US" dirty="0"/>
                  <a:t>Put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to a diagonal block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Since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block-diagonal and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/2+1)</m:t>
                    </m:r>
                  </m:oMath>
                </a14:m>
                <a:r>
                  <a:rPr lang="en-US" dirty="0"/>
                  <a:t> matrices,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𝑠𝑝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(Can do better by spreading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amongst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dirty="0" smtClean="0"/>
                  <a:t> diagonal blocks)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BD2648-36EC-455D-9AC4-5B9F3124C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341" y="167154"/>
                <a:ext cx="10515600" cy="2333999"/>
              </a:xfrm>
              <a:blipFill rotWithShape="0">
                <a:blip r:embed="rId2"/>
                <a:stretch>
                  <a:fillRect l="-1043" t="-5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" y="3191884"/>
            <a:ext cx="10721730" cy="26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5D95EA2-FEBC-45C9-B8B5-B38AB9A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</a:t>
            </a:r>
            <a:r>
              <a:rPr lang="en-US" smtClean="0"/>
              <a:t>1</a:t>
            </a:r>
            <a:r>
              <a:rPr lang="en-US"/>
              <a:t> </a:t>
            </a:r>
            <a:r>
              <a:rPr lang="en-US" smtClean="0"/>
              <a:t>in Exponent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D2473EB4-9862-4137-8CD4-2F60A6D9C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has </a:t>
                </a:r>
                <a:r>
                  <a:rPr lang="en-US" smtClean="0"/>
                  <a:t>degree-d.</a:t>
                </a:r>
                <a:endParaRPr lang="en-US"/>
              </a:p>
              <a:p>
                <a:pPr lvl="1"/>
                <a:r>
                  <a:rPr lang="en-US"/>
                  <a:t>We saw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</a:t>
                </a:r>
              </a:p>
              <a:p>
                <a:pPr lvl="1"/>
                <a:r>
                  <a:rPr lang="en-US"/>
                  <a:t>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-time</a:t>
                </a:r>
              </a:p>
              <a:p>
                <a:endParaRPr lang="en-US" b="0"/>
              </a:p>
              <a:p>
                <a:r>
                  <a:rPr lang="en-US" b="0"/>
                  <a:t>Use </a:t>
                </a:r>
                <a:r>
                  <a:rPr lang="en-US"/>
                  <a:t>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 is </a:t>
                </a:r>
                <a:r>
                  <a:rPr lang="en-US" smtClean="0"/>
                  <a:t>EASY.</a:t>
                </a:r>
              </a:p>
              <a:p>
                <a:pPr lvl="1"/>
                <a:r>
                  <a:rPr lang="en-US" smtClean="0"/>
                  <a:t>Treat quadratic polynomials as ‘coefficients’ and interpret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mtClean="0"/>
                  <a:t> as a polynomial of degree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−2</m:t>
                    </m:r>
                  </m:oMath>
                </a14:m>
                <a:r>
                  <a:rPr lang="en-US" smtClean="0"/>
                  <a:t>). </a:t>
                </a:r>
              </a:p>
              <a:p>
                <a:pPr lvl="1"/>
                <a:r>
                  <a:rPr lang="en-US" smtClean="0"/>
                  <a:t>Reprove all previous claims for polynomials with coefficients in a </a:t>
                </a:r>
                <a:r>
                  <a:rPr lang="en-US" err="1" smtClean="0"/>
                  <a:t>Banach</a:t>
                </a:r>
                <a:r>
                  <a:rPr lang="en-US" smtClean="0"/>
                  <a:t> Space. </a:t>
                </a:r>
                <a:endParaRPr lang="en-US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473EB4-9862-4137-8CD4-2F60A6D9C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AED47-323F-40C2-B93A-5345F941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Open Problem: Tight approximation ratio for general polynomials?</a:t>
                </a:r>
              </a:p>
              <a:p>
                <a:endParaRPr lang="en-US"/>
              </a:p>
              <a:p>
                <a:r>
                  <a:rPr lang="en-US" b="0"/>
                  <a:t>O(1)-degree Sum-of-Squares</a:t>
                </a:r>
              </a:p>
              <a:p>
                <a:pPr lvl="1"/>
                <a:r>
                  <a:rPr lang="en-US" b="0"/>
                  <a:t>Lower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/4−0.5</m:t>
                        </m:r>
                      </m:sup>
                    </m:sSup>
                  </m:oMath>
                </a14:m>
                <a:r>
                  <a:rPr lang="en-US" b="0" i="1">
                    <a:latin typeface="Cambria Math" panose="02040503050406030204" pitchFamily="18" charset="0"/>
                  </a:rPr>
                  <a:t> </a:t>
                </a:r>
                <a:r>
                  <a:rPr lang="en-US" b="0">
                    <a:latin typeface="Cambria Math" panose="02040503050406030204" pitchFamily="18" charset="0"/>
                  </a:rPr>
                  <a:t>[</a:t>
                </a:r>
                <a:r>
                  <a:rPr lang="en-US" b="0" smtClean="0">
                    <a:latin typeface="Cambria Math" panose="02040503050406030204" pitchFamily="18" charset="0"/>
                  </a:rPr>
                  <a:t>HKPRSS’17] </a:t>
                </a:r>
                <a:r>
                  <a:rPr lang="en-US" b="0">
                    <a:latin typeface="Cambria Math" panose="02040503050406030204" pitchFamily="18" charset="0"/>
                  </a:rPr>
                  <a:t>– random polynomial.</a:t>
                </a:r>
              </a:p>
              <a:p>
                <a:pPr lvl="1"/>
                <a:r>
                  <a:rPr lang="en-US" b="0"/>
                  <a:t>Upper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/>
                  <a:t>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r>
                  <a:rPr lang="en-US"/>
                  <a:t>Computational hardness: No APX-hardness without ETH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4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21B3AA-303F-45DE-A969-140CB742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A5F6AFC-2ECB-441B-BBB2-94E58C1C0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[</a:t>
                </a:r>
                <a:r>
                  <a:rPr lang="en-US" err="1" smtClean="0"/>
                  <a:t>Kozhasov</a:t>
                </a:r>
                <a:r>
                  <a:rPr lang="en-US" smtClean="0"/>
                  <a:t> 17] There can be exponentially many critical points </a:t>
                </a:r>
                <a:br>
                  <a:rPr lang="en-US" smtClean="0"/>
                </a:br>
                <a:r>
                  <a:rPr lang="en-US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smtClean="0"/>
                  <a:t>. (Only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mtClean="0"/>
                  <a:t>). </a:t>
                </a:r>
              </a:p>
              <a:p>
                <a:endParaRPr lang="en-US"/>
              </a:p>
              <a:p>
                <a:r>
                  <a:rPr lang="en-US"/>
                  <a:t>[</a:t>
                </a:r>
                <a:r>
                  <a:rPr lang="en-US" err="1"/>
                  <a:t>Gurvits</a:t>
                </a:r>
                <a:r>
                  <a:rPr lang="en-US"/>
                  <a:t> 03 / </a:t>
                </a:r>
                <a:r>
                  <a:rPr lang="en-US" err="1"/>
                  <a:t>Nesterov</a:t>
                </a:r>
                <a:r>
                  <a:rPr lang="en-US"/>
                  <a:t> 03] NP-hard to exactly optimize 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 </a:t>
                </a:r>
                <a:endParaRPr lang="en-US" smtClean="0"/>
              </a:p>
              <a:p>
                <a:endParaRPr lang="en-US" smtClean="0"/>
              </a:p>
              <a:p>
                <a:r>
                  <a:rPr lang="en-US" smtClean="0"/>
                  <a:t>[BBHKSZ12] ETH-Hard to approximate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1/2−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=4</m:t>
                    </m:r>
                  </m:oMath>
                </a14:m>
                <a:r>
                  <a:rPr lang="en-US" smtClean="0"/>
                  <a:t>. 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5F6AFC-2ECB-441B-BBB2-94E58C1C0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34007-7199-46A1-B9CE-0341ACEF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</a:t>
            </a:r>
            <a:r>
              <a:rPr lang="en-US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851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38476888-7D63-4870-A442-27106BDB7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Approximability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476888-7D63-4870-A442-27106BDB7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C412670-6946-41EA-A9DC-9EC215121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Approximation Ratio [KN08, HLZ11, So13, …]: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-degree </a:t>
                </a:r>
                <a:r>
                  <a:rPr lang="en-US" err="1"/>
                  <a:t>SoS</a:t>
                </a:r>
                <a:r>
                  <a:rPr lang="en-US"/>
                  <a:t> Hierarchy gives (1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)-approximation [DW13].</a:t>
                </a:r>
              </a:p>
              <a:p>
                <a:pPr lvl="1"/>
                <a:r>
                  <a:rPr lang="en-US"/>
                  <a:t>Holds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-degree.</a:t>
                </a:r>
              </a:p>
              <a:p>
                <a:pPr marL="457200" lvl="1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12670-6946-41EA-A9DC-9EC215121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95393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/>
                  <a:t>Our Result: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Smooth tradeoff between the previous results.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95393"/>
              </a:xfrm>
              <a:blipFill>
                <a:blip r:embed="rId3"/>
                <a:stretch>
                  <a:fillRect l="-1043" t="-279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DCD26E0-DDDA-44EF-952E-040EAF512868}"/>
              </a:ext>
            </a:extLst>
          </p:cNvPr>
          <p:cNvGrpSpPr/>
          <p:nvPr/>
        </p:nvGrpSpPr>
        <p:grpSpPr>
          <a:xfrm>
            <a:off x="3519054" y="4396512"/>
            <a:ext cx="4525818" cy="1902691"/>
            <a:chOff x="1727200" y="4488873"/>
            <a:chExt cx="4525818" cy="1902691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5018029-D9F8-4DA7-AC42-2A80627ABAF5}"/>
                </a:ext>
              </a:extLst>
            </p:cNvPr>
            <p:cNvCxnSpPr/>
            <p:nvPr/>
          </p:nvCxnSpPr>
          <p:spPr>
            <a:xfrm>
              <a:off x="1736436" y="4488873"/>
              <a:ext cx="0" cy="1893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ABA443B-FF35-4B0E-B906-DFF5432D7291}"/>
                </a:ext>
              </a:extLst>
            </p:cNvPr>
            <p:cNvCxnSpPr/>
            <p:nvPr/>
          </p:nvCxnSpPr>
          <p:spPr>
            <a:xfrm>
              <a:off x="1727200" y="6391564"/>
              <a:ext cx="45258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94CBB66-C127-4C8C-B2B3-43E9E9FC87C8}"/>
                  </a:ext>
                </a:extLst>
              </p:cNvPr>
              <p:cNvSpPr txBox="1"/>
              <p:nvPr/>
            </p:nvSpPr>
            <p:spPr>
              <a:xfrm>
                <a:off x="2947487" y="5879086"/>
                <a:ext cx="5715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4CBB66-C127-4C8C-B2B3-43E9E9FC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87" y="5879086"/>
                <a:ext cx="571567" cy="276999"/>
              </a:xfrm>
              <a:prstGeom prst="rect">
                <a:avLst/>
              </a:prstGeom>
              <a:blipFill>
                <a:blip r:embed="rId4"/>
                <a:stretch>
                  <a:fillRect l="-9677" r="-537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DD58DE5-6A9B-43E0-9D27-F153E20BC587}"/>
                  </a:ext>
                </a:extLst>
              </p:cNvPr>
              <p:cNvSpPr txBox="1"/>
              <p:nvPr/>
            </p:nvSpPr>
            <p:spPr>
              <a:xfrm>
                <a:off x="3005346" y="4570798"/>
                <a:ext cx="53181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D58DE5-6A9B-43E0-9D27-F153E20BC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46" y="4570798"/>
                <a:ext cx="531812" cy="407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D217D1-1BF8-412B-A47D-C5E2A64BB2C3}"/>
              </a:ext>
            </a:extLst>
          </p:cNvPr>
          <p:cNvSpPr/>
          <p:nvPr/>
        </p:nvSpPr>
        <p:spPr>
          <a:xfrm>
            <a:off x="3639128" y="4618184"/>
            <a:ext cx="258619" cy="24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A0BCB02-DB7C-4828-AA86-90F265B779FE}"/>
              </a:ext>
            </a:extLst>
          </p:cNvPr>
          <p:cNvSpPr/>
          <p:nvPr/>
        </p:nvSpPr>
        <p:spPr>
          <a:xfrm>
            <a:off x="7338292" y="5930848"/>
            <a:ext cx="258619" cy="24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37EEF18-11D9-47FE-8F60-85D1BF936D1B}"/>
                  </a:ext>
                </a:extLst>
              </p:cNvPr>
              <p:cNvSpPr txBox="1"/>
              <p:nvPr/>
            </p:nvSpPr>
            <p:spPr>
              <a:xfrm>
                <a:off x="3700244" y="6340988"/>
                <a:ext cx="55944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EF18-11D9-47FE-8F60-85D1BF936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44" y="6340988"/>
                <a:ext cx="559449" cy="288477"/>
              </a:xfrm>
              <a:prstGeom prst="rect">
                <a:avLst/>
              </a:prstGeom>
              <a:blipFill>
                <a:blip r:embed="rId6"/>
                <a:stretch>
                  <a:fillRect l="-5435" t="-8333" r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4A4EFB1-DA53-43B6-902C-CFE0395B0866}"/>
                  </a:ext>
                </a:extLst>
              </p:cNvPr>
              <p:cNvSpPr txBox="1"/>
              <p:nvPr/>
            </p:nvSpPr>
            <p:spPr>
              <a:xfrm>
                <a:off x="7186973" y="6364080"/>
                <a:ext cx="750397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A4EFB1-DA53-43B6-902C-CFE0395B0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73" y="6364080"/>
                <a:ext cx="750397" cy="288477"/>
              </a:xfrm>
              <a:prstGeom prst="rect">
                <a:avLst/>
              </a:prstGeom>
              <a:blipFill>
                <a:blip r:embed="rId7"/>
                <a:stretch>
                  <a:fillRect l="-4065" t="-8511" r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960648D-BF61-4CCA-B3F1-AFF9C8E3774D}"/>
                  </a:ext>
                </a:extLst>
              </p:cNvPr>
              <p:cNvSpPr txBox="1"/>
              <p:nvPr/>
            </p:nvSpPr>
            <p:spPr>
              <a:xfrm>
                <a:off x="2841804" y="4161029"/>
                <a:ext cx="1417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𝑎𝑝𝑝𝑟𝑜𝑥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60648D-BF61-4CCA-B3F1-AFF9C8E3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04" y="4161029"/>
                <a:ext cx="1417889" cy="276999"/>
              </a:xfrm>
              <a:prstGeom prst="rect">
                <a:avLst/>
              </a:prstGeom>
              <a:blipFill>
                <a:blip r:embed="rId8"/>
                <a:stretch>
                  <a:fillRect l="-3863" r="-34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305C081-71E1-4DA8-A604-3291FC3F9D52}"/>
                  </a:ext>
                </a:extLst>
              </p:cNvPr>
              <p:cNvSpPr txBox="1"/>
              <p:nvPr/>
            </p:nvSpPr>
            <p:spPr>
              <a:xfrm>
                <a:off x="8000420" y="6142451"/>
                <a:ext cx="905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𝑟𝑢𝑛𝑡𝑖𝑚𝑒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05C081-71E1-4DA8-A604-3291FC3F9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20" y="6142451"/>
                <a:ext cx="905954" cy="276999"/>
              </a:xfrm>
              <a:prstGeom prst="rect">
                <a:avLst/>
              </a:prstGeom>
              <a:blipFill>
                <a:blip r:embed="rId9"/>
                <a:stretch>
                  <a:fillRect l="-6040" r="-604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1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95393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/>
                  <a:t>Our Result: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Smooth tradeoff between the previous results.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95393"/>
              </a:xfrm>
              <a:blipFill>
                <a:blip r:embed="rId3"/>
                <a:stretch>
                  <a:fillRect l="-1043" t="-279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DCD26E0-DDDA-44EF-952E-040EAF512868}"/>
              </a:ext>
            </a:extLst>
          </p:cNvPr>
          <p:cNvGrpSpPr/>
          <p:nvPr/>
        </p:nvGrpSpPr>
        <p:grpSpPr>
          <a:xfrm>
            <a:off x="3519054" y="4396512"/>
            <a:ext cx="4525818" cy="1902691"/>
            <a:chOff x="1727200" y="4488873"/>
            <a:chExt cx="4525818" cy="1902691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5018029-D9F8-4DA7-AC42-2A80627ABAF5}"/>
                </a:ext>
              </a:extLst>
            </p:cNvPr>
            <p:cNvCxnSpPr/>
            <p:nvPr/>
          </p:nvCxnSpPr>
          <p:spPr>
            <a:xfrm>
              <a:off x="1736436" y="4488873"/>
              <a:ext cx="0" cy="1893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ABA443B-FF35-4B0E-B906-DFF5432D7291}"/>
                </a:ext>
              </a:extLst>
            </p:cNvPr>
            <p:cNvCxnSpPr/>
            <p:nvPr/>
          </p:nvCxnSpPr>
          <p:spPr>
            <a:xfrm>
              <a:off x="1727200" y="6391564"/>
              <a:ext cx="45258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94CBB66-C127-4C8C-B2B3-43E9E9FC87C8}"/>
                  </a:ext>
                </a:extLst>
              </p:cNvPr>
              <p:cNvSpPr txBox="1"/>
              <p:nvPr/>
            </p:nvSpPr>
            <p:spPr>
              <a:xfrm>
                <a:off x="2947487" y="5879086"/>
                <a:ext cx="5715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4CBB66-C127-4C8C-B2B3-43E9E9FC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87" y="5879086"/>
                <a:ext cx="571567" cy="276999"/>
              </a:xfrm>
              <a:prstGeom prst="rect">
                <a:avLst/>
              </a:prstGeom>
              <a:blipFill>
                <a:blip r:embed="rId4"/>
                <a:stretch>
                  <a:fillRect l="-9677" r="-537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ED217D1-1BF8-412B-A47D-C5E2A64BB2C3}"/>
              </a:ext>
            </a:extLst>
          </p:cNvPr>
          <p:cNvSpPr/>
          <p:nvPr/>
        </p:nvSpPr>
        <p:spPr>
          <a:xfrm>
            <a:off x="3639128" y="4618184"/>
            <a:ext cx="258619" cy="24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A0BCB02-DB7C-4828-AA86-90F265B779FE}"/>
              </a:ext>
            </a:extLst>
          </p:cNvPr>
          <p:cNvSpPr/>
          <p:nvPr/>
        </p:nvSpPr>
        <p:spPr>
          <a:xfrm>
            <a:off x="7338292" y="5930848"/>
            <a:ext cx="258619" cy="24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37EEF18-11D9-47FE-8F60-85D1BF936D1B}"/>
                  </a:ext>
                </a:extLst>
              </p:cNvPr>
              <p:cNvSpPr txBox="1"/>
              <p:nvPr/>
            </p:nvSpPr>
            <p:spPr>
              <a:xfrm>
                <a:off x="3700244" y="6340988"/>
                <a:ext cx="55944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EF18-11D9-47FE-8F60-85D1BF936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44" y="6340988"/>
                <a:ext cx="559449" cy="288477"/>
              </a:xfrm>
              <a:prstGeom prst="rect">
                <a:avLst/>
              </a:prstGeom>
              <a:blipFill>
                <a:blip r:embed="rId6"/>
                <a:stretch>
                  <a:fillRect l="-5435" t="-8333" r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4A4EFB1-DA53-43B6-902C-CFE0395B0866}"/>
                  </a:ext>
                </a:extLst>
              </p:cNvPr>
              <p:cNvSpPr txBox="1"/>
              <p:nvPr/>
            </p:nvSpPr>
            <p:spPr>
              <a:xfrm>
                <a:off x="7186973" y="6364080"/>
                <a:ext cx="750397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A4EFB1-DA53-43B6-902C-CFE0395B0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73" y="6364080"/>
                <a:ext cx="750397" cy="288477"/>
              </a:xfrm>
              <a:prstGeom prst="rect">
                <a:avLst/>
              </a:prstGeom>
              <a:blipFill>
                <a:blip r:embed="rId7"/>
                <a:stretch>
                  <a:fillRect l="-4065" t="-8511" r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960648D-BF61-4CCA-B3F1-AFF9C8E3774D}"/>
                  </a:ext>
                </a:extLst>
              </p:cNvPr>
              <p:cNvSpPr txBox="1"/>
              <p:nvPr/>
            </p:nvSpPr>
            <p:spPr>
              <a:xfrm>
                <a:off x="2841804" y="4161029"/>
                <a:ext cx="1417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𝑎𝑝𝑝𝑟𝑜𝑥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60648D-BF61-4CCA-B3F1-AFF9C8E3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04" y="4161029"/>
                <a:ext cx="1417889" cy="276999"/>
              </a:xfrm>
              <a:prstGeom prst="rect">
                <a:avLst/>
              </a:prstGeom>
              <a:blipFill>
                <a:blip r:embed="rId8"/>
                <a:stretch>
                  <a:fillRect l="-3863" r="-34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305C081-71E1-4DA8-A604-3291FC3F9D52}"/>
                  </a:ext>
                </a:extLst>
              </p:cNvPr>
              <p:cNvSpPr txBox="1"/>
              <p:nvPr/>
            </p:nvSpPr>
            <p:spPr>
              <a:xfrm>
                <a:off x="8000420" y="6142451"/>
                <a:ext cx="905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𝑟𝑢𝑛𝑡𝑖𝑚𝑒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05C081-71E1-4DA8-A604-3291FC3F9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20" y="6142451"/>
                <a:ext cx="905954" cy="276999"/>
              </a:xfrm>
              <a:prstGeom prst="rect">
                <a:avLst/>
              </a:prstGeom>
              <a:blipFill>
                <a:blip r:embed="rId9"/>
                <a:stretch>
                  <a:fillRect l="-6040" r="-604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8C94E5A-9A1F-43CD-9E45-B24280BB3571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3897747" y="4741778"/>
            <a:ext cx="3053659" cy="1040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B02D40A-152D-4A29-87A0-C0F1F4E60666}"/>
                  </a:ext>
                </a:extLst>
              </p:cNvPr>
              <p:cNvSpPr txBox="1"/>
              <p:nvPr/>
            </p:nvSpPr>
            <p:spPr>
              <a:xfrm>
                <a:off x="2981473" y="5592851"/>
                <a:ext cx="534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2D40A-152D-4A29-87A0-C0F1F4E60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73" y="5592851"/>
                <a:ext cx="534634" cy="276999"/>
              </a:xfrm>
              <a:prstGeom prst="rect">
                <a:avLst/>
              </a:prstGeom>
              <a:blipFill>
                <a:blip r:embed="rId10"/>
                <a:stretch>
                  <a:fillRect l="-9091" t="-2174" r="-1590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9983DA6-2E7E-47F6-88C9-64DD9A4BBE07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516107" y="5731351"/>
            <a:ext cx="3974583" cy="506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F94C175-F501-4209-9E96-AFC1F5A53F6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549709" y="6026967"/>
            <a:ext cx="3788583" cy="274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4AC8A01-3B33-4A75-A0BA-28B340AC8933}"/>
                  </a:ext>
                </a:extLst>
              </p:cNvPr>
              <p:cNvSpPr txBox="1"/>
              <p:nvPr/>
            </p:nvSpPr>
            <p:spPr>
              <a:xfrm>
                <a:off x="6771282" y="6364080"/>
                <a:ext cx="311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AC8A01-3B33-4A75-A0BA-28B340AC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82" y="6364080"/>
                <a:ext cx="311367" cy="276999"/>
              </a:xfrm>
              <a:prstGeom prst="rect">
                <a:avLst/>
              </a:prstGeom>
              <a:blipFill>
                <a:blip r:embed="rId11"/>
                <a:stretch>
                  <a:fillRect l="-9804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8F083BE-2183-4D7B-A91B-DD9B8F52C1B6}"/>
                  </a:ext>
                </a:extLst>
              </p:cNvPr>
              <p:cNvSpPr txBox="1"/>
              <p:nvPr/>
            </p:nvSpPr>
            <p:spPr>
              <a:xfrm>
                <a:off x="3005346" y="4570798"/>
                <a:ext cx="53181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F083BE-2183-4D7B-A91B-DD9B8F52C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46" y="4570798"/>
                <a:ext cx="531812" cy="4072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65686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/>
                  <a:t>Our Result: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Smooth tradeoff between the previous results</a:t>
                </a:r>
                <a:r>
                  <a:rPr lang="en-US" smtClean="0"/>
                  <a:t>. </a:t>
                </a:r>
              </a:p>
              <a:p>
                <a:pPr lvl="1"/>
                <a:endParaRPr lang="en-US" smtClean="0"/>
              </a:p>
              <a:p>
                <a:r>
                  <a:rPr lang="en-US" smtClean="0"/>
                  <a:t>Motivation: </a:t>
                </a:r>
              </a:p>
              <a:p>
                <a:pPr lvl="1"/>
                <a:r>
                  <a:rPr lang="en-US" smtClean="0"/>
                  <a:t>Analyze </a:t>
                </a:r>
                <a:r>
                  <a:rPr lang="en-US" err="1" smtClean="0"/>
                  <a:t>SoS</a:t>
                </a:r>
                <a:r>
                  <a:rPr lang="en-US" smtClean="0"/>
                  <a:t> in the Sub-exponential regime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mtClean="0"/>
                  <a:t> runtime) for worst case problems, which is the regime of interest in many of the aforementioned applications. </a:t>
                </a: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65686"/>
              </a:xfrm>
              <a:blipFill rotWithShape="0">
                <a:blip r:embed="rId3"/>
                <a:stretch>
                  <a:fillRect l="-1043" t="-1571" b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51FAED47-323F-40C2-B93A-5345F94144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Our Result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AED47-323F-40C2-B93A-5345F9414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7A4564-6FFB-4D3B-91E9-B4C9F4D15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Previous: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/>
                  <a:t>     time.</a:t>
                </a:r>
              </a:p>
              <a:p>
                <a:pPr marL="0" indent="0">
                  <a:buNone/>
                </a:pPr>
                <a:r>
                  <a:rPr lang="en-US"/>
                  <a:t>                        (1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)      -approximation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time.</a:t>
                </a:r>
              </a:p>
              <a:p>
                <a:r>
                  <a:rPr lang="en-US"/>
                  <a:t>Our Result: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Smooth tradeoff between the previous results.</a:t>
                </a:r>
              </a:p>
              <a:p>
                <a:r>
                  <a:rPr lang="en-US"/>
                  <a:t>Nonnegative coefficients: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/4−1/2</m:t>
                        </m:r>
                      </m:sup>
                    </m:sSup>
                  </m:oMath>
                </a14:m>
                <a:r>
                  <a:rPr lang="en-US"/>
                  <a:t>-approximation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[BKS 14] Connection to Small Set Expansion, Densest </a:t>
                </a:r>
                <a:r>
                  <a:rPr lang="en-US" smtClean="0"/>
                  <a:t>Sub-Hypergraph</a:t>
                </a: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7A4564-6FFB-4D3B-91E9-B4C9F4D15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5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5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9920</TotalTime>
  <Words>4328</Words>
  <Application>Microsoft Macintosh PowerPoint</Application>
  <PresentationFormat>Widescreen</PresentationFormat>
  <Paragraphs>435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Mangal</vt:lpstr>
      <vt:lpstr>Office Theme</vt:lpstr>
      <vt:lpstr>Polynomial Optimization over the Unit Sphere</vt:lpstr>
      <vt:lpstr>Problem</vt:lpstr>
      <vt:lpstr>‖f‖_2 in TCS</vt:lpstr>
      <vt:lpstr>Complexity</vt:lpstr>
      <vt:lpstr>Approximability (d=O(1))</vt:lpstr>
      <vt:lpstr>Our Result (d=O(1))</vt:lpstr>
      <vt:lpstr>Our Result (d=O(1))</vt:lpstr>
      <vt:lpstr>Our Result (d=O(1))</vt:lpstr>
      <vt:lpstr>Our Result (d=O(1))</vt:lpstr>
      <vt:lpstr>Our Result (d=O(1))</vt:lpstr>
      <vt:lpstr>Our Result (d=O(1))</vt:lpstr>
      <vt:lpstr>What we will prove</vt:lpstr>
      <vt:lpstr>What we will prove</vt:lpstr>
      <vt:lpstr>First Step</vt:lpstr>
      <vt:lpstr>First Step</vt:lpstr>
      <vt:lpstr>Tuples and Monomials</vt:lpstr>
      <vt:lpstr>Multi-Indices and Monomials</vt:lpstr>
      <vt:lpstr>Matrix Representations</vt:lpstr>
      <vt:lpstr>PowerPoint Presentation</vt:lpstr>
      <vt:lpstr>PowerPoint Presentation</vt:lpstr>
      <vt:lpstr>PowerPoint Presentation</vt:lpstr>
      <vt:lpstr>Our “Relaxation” </vt:lpstr>
      <vt:lpstr>Strategy</vt:lpstr>
      <vt:lpstr>Detour: Method of moments for ‖f‖_2</vt:lpstr>
      <vt:lpstr>When g is multilinear</vt:lpstr>
      <vt:lpstr>When g is multilinear</vt:lpstr>
      <vt:lpstr>When g is multilinear</vt:lpstr>
      <vt:lpstr>When g is multilinear</vt:lpstr>
      <vt:lpstr>Non-multilinear g</vt:lpstr>
      <vt:lpstr>Non-multilinear g</vt:lpstr>
      <vt:lpstr>Multilinear Decomposition Inequality</vt:lpstr>
      <vt:lpstr>Multilinear Decomposition Inequality</vt:lpstr>
      <vt:lpstr>Finding a good Matrix Representation</vt:lpstr>
      <vt:lpstr>Finding good B_1</vt:lpstr>
      <vt:lpstr>Finding good B_1</vt:lpstr>
      <vt:lpstr>Finding good B_1</vt:lpstr>
      <vt:lpstr>PowerPoint Presentation</vt:lpstr>
      <vt:lpstr>Saving 1 in Exponent</vt:lpstr>
      <vt:lpstr>Conclusion</vt:lpstr>
      <vt:lpstr>Thank you!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Sum-of-Squares Certificates for Maxima of Random Tensors on the Sphere</dc:title>
  <dc:creator>euiwoonl</dc:creator>
  <cp:lastModifiedBy>vpb</cp:lastModifiedBy>
  <cp:revision>390</cp:revision>
  <dcterms:created xsi:type="dcterms:W3CDTF">2017-08-14T14:59:17Z</dcterms:created>
  <dcterms:modified xsi:type="dcterms:W3CDTF">2017-11-13T19:51:57Z</dcterms:modified>
</cp:coreProperties>
</file>