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9"/>
  </p:notesMasterIdLst>
  <p:handoutMasterIdLst>
    <p:handoutMasterId r:id="rId60"/>
  </p:handoutMasterIdLst>
  <p:sldIdLst>
    <p:sldId id="751" r:id="rId2"/>
    <p:sldId id="1434" r:id="rId3"/>
    <p:sldId id="1436" r:id="rId4"/>
    <p:sldId id="1437" r:id="rId5"/>
    <p:sldId id="1438" r:id="rId6"/>
    <p:sldId id="1439" r:id="rId7"/>
    <p:sldId id="1440" r:id="rId8"/>
    <p:sldId id="1441" r:id="rId9"/>
    <p:sldId id="1442" r:id="rId10"/>
    <p:sldId id="1443" r:id="rId11"/>
    <p:sldId id="1446" r:id="rId12"/>
    <p:sldId id="1448" r:id="rId13"/>
    <p:sldId id="1449" r:id="rId14"/>
    <p:sldId id="1450" r:id="rId15"/>
    <p:sldId id="1451" r:id="rId16"/>
    <p:sldId id="1452" r:id="rId17"/>
    <p:sldId id="1453" r:id="rId18"/>
    <p:sldId id="1454" r:id="rId19"/>
    <p:sldId id="1455" r:id="rId20"/>
    <p:sldId id="1456" r:id="rId21"/>
    <p:sldId id="1460" r:id="rId22"/>
    <p:sldId id="1457" r:id="rId23"/>
    <p:sldId id="1458" r:id="rId24"/>
    <p:sldId id="1461" r:id="rId25"/>
    <p:sldId id="1459" r:id="rId26"/>
    <p:sldId id="1462" r:id="rId27"/>
    <p:sldId id="1463" r:id="rId28"/>
    <p:sldId id="1464" r:id="rId29"/>
    <p:sldId id="1466" r:id="rId30"/>
    <p:sldId id="1467" r:id="rId31"/>
    <p:sldId id="1465" r:id="rId32"/>
    <p:sldId id="1468" r:id="rId33"/>
    <p:sldId id="1470" r:id="rId34"/>
    <p:sldId id="1471" r:id="rId35"/>
    <p:sldId id="1472" r:id="rId36"/>
    <p:sldId id="1474" r:id="rId37"/>
    <p:sldId id="1475" r:id="rId38"/>
    <p:sldId id="1476" r:id="rId39"/>
    <p:sldId id="1477" r:id="rId40"/>
    <p:sldId id="1479" r:id="rId41"/>
    <p:sldId id="1480" r:id="rId42"/>
    <p:sldId id="1483" r:id="rId43"/>
    <p:sldId id="1484" r:id="rId44"/>
    <p:sldId id="1485" r:id="rId45"/>
    <p:sldId id="1486" r:id="rId46"/>
    <p:sldId id="1487" r:id="rId47"/>
    <p:sldId id="1488" r:id="rId48"/>
    <p:sldId id="1489" r:id="rId49"/>
    <p:sldId id="1490" r:id="rId50"/>
    <p:sldId id="1491" r:id="rId51"/>
    <p:sldId id="1492" r:id="rId52"/>
    <p:sldId id="1493" r:id="rId53"/>
    <p:sldId id="1494" r:id="rId54"/>
    <p:sldId id="1495" r:id="rId55"/>
    <p:sldId id="1496" r:id="rId56"/>
    <p:sldId id="1430" r:id="rId57"/>
    <p:sldId id="1433" r:id="rId58"/>
  </p:sldIdLst>
  <p:sldSz cx="12192000" cy="6858000"/>
  <p:notesSz cx="7315200" cy="9601200"/>
  <p:custDataLst>
    <p:tags r:id="rId61"/>
  </p:custDataLst>
  <p:defaultTextStyle>
    <a:defPPr>
      <a:defRPr lang="en-US"/>
    </a:defPPr>
    <a:lvl1pPr algn="l" rtl="0" fontAlgn="base">
      <a:spcBef>
        <a:spcPct val="0"/>
      </a:spcBef>
      <a:spcAft>
        <a:spcPct val="0"/>
      </a:spcAft>
      <a:defRPr sz="2800" kern="1200">
        <a:solidFill>
          <a:schemeClr val="tx1"/>
        </a:solidFill>
        <a:latin typeface="Arial Rounded MT Bold" pitchFamily="34" charset="0"/>
        <a:ea typeface="+mn-ea"/>
        <a:cs typeface="+mn-cs"/>
      </a:defRPr>
    </a:lvl1pPr>
    <a:lvl2pPr marL="457200" algn="l" rtl="0" fontAlgn="base">
      <a:spcBef>
        <a:spcPct val="0"/>
      </a:spcBef>
      <a:spcAft>
        <a:spcPct val="0"/>
      </a:spcAft>
      <a:defRPr sz="2800" kern="1200">
        <a:solidFill>
          <a:schemeClr val="tx1"/>
        </a:solidFill>
        <a:latin typeface="Arial Rounded MT Bold" pitchFamily="34" charset="0"/>
        <a:ea typeface="+mn-ea"/>
        <a:cs typeface="+mn-cs"/>
      </a:defRPr>
    </a:lvl2pPr>
    <a:lvl3pPr marL="914400" algn="l" rtl="0" fontAlgn="base">
      <a:spcBef>
        <a:spcPct val="0"/>
      </a:spcBef>
      <a:spcAft>
        <a:spcPct val="0"/>
      </a:spcAft>
      <a:defRPr sz="2800" kern="1200">
        <a:solidFill>
          <a:schemeClr val="tx1"/>
        </a:solidFill>
        <a:latin typeface="Arial Rounded MT Bold" pitchFamily="34" charset="0"/>
        <a:ea typeface="+mn-ea"/>
        <a:cs typeface="+mn-cs"/>
      </a:defRPr>
    </a:lvl3pPr>
    <a:lvl4pPr marL="1371600" algn="l" rtl="0" fontAlgn="base">
      <a:spcBef>
        <a:spcPct val="0"/>
      </a:spcBef>
      <a:spcAft>
        <a:spcPct val="0"/>
      </a:spcAft>
      <a:defRPr sz="2800" kern="1200">
        <a:solidFill>
          <a:schemeClr val="tx1"/>
        </a:solidFill>
        <a:latin typeface="Arial Rounded MT Bold" pitchFamily="34" charset="0"/>
        <a:ea typeface="+mn-ea"/>
        <a:cs typeface="+mn-cs"/>
      </a:defRPr>
    </a:lvl4pPr>
    <a:lvl5pPr marL="1828800" algn="l" rtl="0" fontAlgn="base">
      <a:spcBef>
        <a:spcPct val="0"/>
      </a:spcBef>
      <a:spcAft>
        <a:spcPct val="0"/>
      </a:spcAft>
      <a:defRPr sz="2800" kern="1200">
        <a:solidFill>
          <a:schemeClr val="tx1"/>
        </a:solidFill>
        <a:latin typeface="Arial Rounded MT Bold" pitchFamily="34" charset="0"/>
        <a:ea typeface="+mn-ea"/>
        <a:cs typeface="+mn-cs"/>
      </a:defRPr>
    </a:lvl5pPr>
    <a:lvl6pPr marL="2286000" algn="l" defTabSz="914400" rtl="0" eaLnBrk="1" latinLnBrk="0" hangingPunct="1">
      <a:defRPr sz="2800" kern="1200">
        <a:solidFill>
          <a:schemeClr val="tx1"/>
        </a:solidFill>
        <a:latin typeface="Arial Rounded MT Bold" pitchFamily="34" charset="0"/>
        <a:ea typeface="+mn-ea"/>
        <a:cs typeface="+mn-cs"/>
      </a:defRPr>
    </a:lvl6pPr>
    <a:lvl7pPr marL="2743200" algn="l" defTabSz="914400" rtl="0" eaLnBrk="1" latinLnBrk="0" hangingPunct="1">
      <a:defRPr sz="2800" kern="1200">
        <a:solidFill>
          <a:schemeClr val="tx1"/>
        </a:solidFill>
        <a:latin typeface="Arial Rounded MT Bold" pitchFamily="34" charset="0"/>
        <a:ea typeface="+mn-ea"/>
        <a:cs typeface="+mn-cs"/>
      </a:defRPr>
    </a:lvl7pPr>
    <a:lvl8pPr marL="3200400" algn="l" defTabSz="914400" rtl="0" eaLnBrk="1" latinLnBrk="0" hangingPunct="1">
      <a:defRPr sz="2800" kern="1200">
        <a:solidFill>
          <a:schemeClr val="tx1"/>
        </a:solidFill>
        <a:latin typeface="Arial Rounded MT Bold" pitchFamily="34" charset="0"/>
        <a:ea typeface="+mn-ea"/>
        <a:cs typeface="+mn-cs"/>
      </a:defRPr>
    </a:lvl8pPr>
    <a:lvl9pPr marL="3657600" algn="l" defTabSz="914400" rtl="0" eaLnBrk="1" latinLnBrk="0" hangingPunct="1">
      <a:defRPr sz="2800" kern="1200">
        <a:solidFill>
          <a:schemeClr val="tx1"/>
        </a:solidFill>
        <a:latin typeface="Arial Rounded MT Bold" pitchFamily="34" charset="0"/>
        <a:ea typeface="+mn-ea"/>
        <a:cs typeface="+mn-cs"/>
      </a:defRPr>
    </a:lvl9pPr>
  </p:defaultTextStyle>
  <p:extLst>
    <p:ext uri="{521415D9-36F7-43E2-AB2F-B90AF26B5E84}">
      <p14:sectionLst xmlns:p14="http://schemas.microsoft.com/office/powerpoint/2010/main">
        <p14:section name="Default Section" id="{9762D1CE-40AB-47B9-9A1C-64277003AC5A}">
          <p14:sldIdLst>
            <p14:sldId id="751"/>
            <p14:sldId id="1434"/>
            <p14:sldId id="1436"/>
            <p14:sldId id="1437"/>
            <p14:sldId id="1438"/>
            <p14:sldId id="1439"/>
            <p14:sldId id="1440"/>
            <p14:sldId id="1441"/>
            <p14:sldId id="1442"/>
            <p14:sldId id="1443"/>
            <p14:sldId id="1446"/>
            <p14:sldId id="1448"/>
            <p14:sldId id="1449"/>
            <p14:sldId id="1450"/>
            <p14:sldId id="1451"/>
            <p14:sldId id="1452"/>
            <p14:sldId id="1453"/>
            <p14:sldId id="1454"/>
            <p14:sldId id="1455"/>
            <p14:sldId id="1456"/>
            <p14:sldId id="1460"/>
            <p14:sldId id="1457"/>
            <p14:sldId id="1458"/>
            <p14:sldId id="1461"/>
            <p14:sldId id="1459"/>
            <p14:sldId id="1462"/>
            <p14:sldId id="1463"/>
            <p14:sldId id="1464"/>
            <p14:sldId id="1466"/>
            <p14:sldId id="1467"/>
            <p14:sldId id="1465"/>
            <p14:sldId id="1468"/>
            <p14:sldId id="1470"/>
            <p14:sldId id="1471"/>
            <p14:sldId id="1472"/>
            <p14:sldId id="1474"/>
            <p14:sldId id="1475"/>
            <p14:sldId id="1476"/>
            <p14:sldId id="1477"/>
            <p14:sldId id="1479"/>
            <p14:sldId id="1480"/>
            <p14:sldId id="1483"/>
            <p14:sldId id="1484"/>
            <p14:sldId id="1485"/>
            <p14:sldId id="1486"/>
            <p14:sldId id="1487"/>
            <p14:sldId id="1488"/>
            <p14:sldId id="1489"/>
            <p14:sldId id="1490"/>
            <p14:sldId id="1491"/>
            <p14:sldId id="1492"/>
            <p14:sldId id="1493"/>
            <p14:sldId id="1494"/>
            <p14:sldId id="1495"/>
            <p14:sldId id="1496"/>
            <p14:sldId id="1430"/>
            <p14:sldId id="1433"/>
          </p14:sldIdLst>
        </p14:section>
      </p14:sectionLst>
    </p:ext>
    <p:ext uri="{EFAFB233-063F-42B5-8137-9DF3F51BA10A}">
      <p15:sldGuideLst xmlns:p15="http://schemas.microsoft.com/office/powerpoint/2012/main">
        <p15:guide id="1" orient="horz" pos="2484" userDrawn="1">
          <p15:clr>
            <a:srgbClr val="A4A3A4"/>
          </p15:clr>
        </p15:guide>
        <p15:guide id="2" pos="20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0000"/>
    <a:srgbClr val="000000"/>
    <a:srgbClr val="C00000"/>
    <a:srgbClr val="FDFDFD"/>
    <a:srgbClr val="FFFFFF"/>
    <a:srgbClr val="AC0000"/>
    <a:srgbClr val="FF8F3B"/>
    <a:srgbClr val="CCC700"/>
    <a:srgbClr val="D5D000"/>
    <a:srgbClr val="FF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37" autoAdjust="0"/>
    <p:restoredTop sz="82936" autoAdjust="0"/>
  </p:normalViewPr>
  <p:slideViewPr>
    <p:cSldViewPr snapToGrid="0">
      <p:cViewPr varScale="1">
        <p:scale>
          <a:sx n="61" d="100"/>
          <a:sy n="61" d="100"/>
        </p:scale>
        <p:origin x="400" y="28"/>
      </p:cViewPr>
      <p:guideLst>
        <p:guide orient="horz" pos="2484"/>
        <p:guide pos="2004"/>
      </p:guideLst>
    </p:cSldViewPr>
  </p:slideViewPr>
  <p:outlineViewPr>
    <p:cViewPr>
      <p:scale>
        <a:sx n="33" d="100"/>
        <a:sy n="33" d="100"/>
      </p:scale>
      <p:origin x="0" y="4814"/>
    </p:cViewPr>
  </p:outlineViewPr>
  <p:notesTextViewPr>
    <p:cViewPr>
      <p:scale>
        <a:sx n="100" d="100"/>
        <a:sy n="100" d="100"/>
      </p:scale>
      <p:origin x="0" y="0"/>
    </p:cViewPr>
  </p:notesTextViewPr>
  <p:sorterViewPr>
    <p:cViewPr>
      <p:scale>
        <a:sx n="75" d="100"/>
        <a:sy n="75" d="100"/>
      </p:scale>
      <p:origin x="0" y="225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90488"/>
            <a:ext cx="3168650" cy="298450"/>
          </a:xfrm>
          <a:prstGeom prst="rect">
            <a:avLst/>
          </a:prstGeom>
          <a:noFill/>
          <a:ln w="38100">
            <a:noFill/>
            <a:miter lim="800000"/>
            <a:headEnd/>
            <a:tailEnd/>
          </a:ln>
          <a:effectLst/>
        </p:spPr>
        <p:txBody>
          <a:bodyPr vert="horz" wrap="square" lIns="289948" tIns="48324" rIns="289948" bIns="48324" numCol="1" anchor="ctr" anchorCtr="0" compatLnSpc="1">
            <a:prstTxWarp prst="textNoShape">
              <a:avLst/>
            </a:prstTxWarp>
            <a:spAutoFit/>
          </a:bodyPr>
          <a:lstStyle>
            <a:lvl1pPr defTabSz="965840" eaLnBrk="0" hangingPunct="0">
              <a:defRPr sz="1300"/>
            </a:lvl1pPr>
          </a:lstStyle>
          <a:p>
            <a:pPr>
              <a:defRPr/>
            </a:pPr>
            <a:endParaRPr lang="en-US"/>
          </a:p>
        </p:txBody>
      </p:sp>
      <p:sp>
        <p:nvSpPr>
          <p:cNvPr id="96259" name="Rectangle 3"/>
          <p:cNvSpPr>
            <a:spLocks noGrp="1" noChangeArrowheads="1"/>
          </p:cNvSpPr>
          <p:nvPr>
            <p:ph type="dt" sz="quarter" idx="1"/>
          </p:nvPr>
        </p:nvSpPr>
        <p:spPr bwMode="auto">
          <a:xfrm>
            <a:off x="4146550" y="90488"/>
            <a:ext cx="3168650" cy="298450"/>
          </a:xfrm>
          <a:prstGeom prst="rect">
            <a:avLst/>
          </a:prstGeom>
          <a:noFill/>
          <a:ln w="38100">
            <a:noFill/>
            <a:miter lim="800000"/>
            <a:headEnd/>
            <a:tailEnd/>
          </a:ln>
          <a:effectLst/>
        </p:spPr>
        <p:txBody>
          <a:bodyPr vert="horz" wrap="square" lIns="289948" tIns="48324" rIns="289948" bIns="48324" numCol="1" anchor="ctr" anchorCtr="0" compatLnSpc="1">
            <a:prstTxWarp prst="textNoShape">
              <a:avLst/>
            </a:prstTxWarp>
            <a:spAutoFit/>
          </a:bodyPr>
          <a:lstStyle>
            <a:lvl1pPr algn="r" defTabSz="965840" eaLnBrk="0" hangingPunct="0">
              <a:defRPr sz="1300"/>
            </a:lvl1pPr>
          </a:lstStyle>
          <a:p>
            <a:pPr>
              <a:defRPr/>
            </a:pPr>
            <a:endParaRPr lang="en-US"/>
          </a:p>
        </p:txBody>
      </p:sp>
      <p:sp>
        <p:nvSpPr>
          <p:cNvPr id="96260" name="Rectangle 4"/>
          <p:cNvSpPr>
            <a:spLocks noGrp="1" noChangeArrowheads="1"/>
          </p:cNvSpPr>
          <p:nvPr>
            <p:ph type="ftr" sz="quarter" idx="2"/>
          </p:nvPr>
        </p:nvSpPr>
        <p:spPr bwMode="auto">
          <a:xfrm>
            <a:off x="0" y="9302750"/>
            <a:ext cx="3168650" cy="298450"/>
          </a:xfrm>
          <a:prstGeom prst="rect">
            <a:avLst/>
          </a:prstGeom>
          <a:noFill/>
          <a:ln w="38100">
            <a:noFill/>
            <a:miter lim="800000"/>
            <a:headEnd/>
            <a:tailEnd/>
          </a:ln>
          <a:effectLst/>
        </p:spPr>
        <p:txBody>
          <a:bodyPr vert="horz" wrap="square" lIns="289948" tIns="48324" rIns="289948" bIns="48324" numCol="1" anchor="b" anchorCtr="0" compatLnSpc="1">
            <a:prstTxWarp prst="textNoShape">
              <a:avLst/>
            </a:prstTxWarp>
            <a:spAutoFit/>
          </a:bodyPr>
          <a:lstStyle>
            <a:lvl1pPr defTabSz="965840" eaLnBrk="0" hangingPunct="0">
              <a:defRPr sz="1300"/>
            </a:lvl1pPr>
          </a:lstStyle>
          <a:p>
            <a:pPr>
              <a:defRPr/>
            </a:pPr>
            <a:endParaRPr lang="en-US"/>
          </a:p>
        </p:txBody>
      </p:sp>
      <p:sp>
        <p:nvSpPr>
          <p:cNvPr id="96261" name="Rectangle 5"/>
          <p:cNvSpPr>
            <a:spLocks noGrp="1" noChangeArrowheads="1"/>
          </p:cNvSpPr>
          <p:nvPr>
            <p:ph type="sldNum" sz="quarter" idx="3"/>
          </p:nvPr>
        </p:nvSpPr>
        <p:spPr bwMode="auto">
          <a:xfrm>
            <a:off x="4146550" y="9302750"/>
            <a:ext cx="3168650" cy="298450"/>
          </a:xfrm>
          <a:prstGeom prst="rect">
            <a:avLst/>
          </a:prstGeom>
          <a:noFill/>
          <a:ln w="38100">
            <a:noFill/>
            <a:miter lim="800000"/>
            <a:headEnd/>
            <a:tailEnd/>
          </a:ln>
          <a:effectLst/>
        </p:spPr>
        <p:txBody>
          <a:bodyPr vert="horz" wrap="square" lIns="289948" tIns="48324" rIns="289948" bIns="48324" numCol="1" anchor="b" anchorCtr="0" compatLnSpc="1">
            <a:prstTxWarp prst="textNoShape">
              <a:avLst/>
            </a:prstTxWarp>
            <a:spAutoFit/>
          </a:bodyPr>
          <a:lstStyle>
            <a:lvl1pPr algn="r" defTabSz="965840" eaLnBrk="0" hangingPunct="0">
              <a:defRPr sz="1300"/>
            </a:lvl1pPr>
          </a:lstStyle>
          <a:p>
            <a:pPr>
              <a:defRPr/>
            </a:pPr>
            <a:fld id="{77CF752B-9B03-4D6C-A63F-07E5B6E1ED84}" type="slidenum">
              <a:rPr lang="en-US"/>
              <a:pPr>
                <a:defRPr/>
              </a:pPr>
              <a:t>‹#›</a:t>
            </a:fld>
            <a:endParaRPr lang="en-US"/>
          </a:p>
        </p:txBody>
      </p:sp>
    </p:spTree>
    <p:extLst>
      <p:ext uri="{BB962C8B-B14F-4D97-AF65-F5344CB8AC3E}">
        <p14:creationId xmlns:p14="http://schemas.microsoft.com/office/powerpoint/2010/main" val="167799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68650" cy="481013"/>
          </a:xfrm>
          <a:prstGeom prst="rect">
            <a:avLst/>
          </a:prstGeom>
          <a:noFill/>
          <a:ln w="9525">
            <a:noFill/>
            <a:miter lim="800000"/>
            <a:headEnd/>
            <a:tailEnd/>
          </a:ln>
          <a:effectLst/>
        </p:spPr>
        <p:txBody>
          <a:bodyPr vert="horz" wrap="square" lIns="96649" tIns="48324" rIns="96649" bIns="48324" numCol="1" anchor="t" anchorCtr="0" compatLnSpc="1">
            <a:prstTxWarp prst="textNoShape">
              <a:avLst/>
            </a:prstTxWarp>
          </a:bodyPr>
          <a:lstStyle>
            <a:lvl1pPr defTabSz="965840" eaLnBrk="0" hangingPunct="0">
              <a:defRPr sz="1300" b="1"/>
            </a:lvl1pPr>
          </a:lstStyle>
          <a:p>
            <a:pPr>
              <a:defRPr/>
            </a:pPr>
            <a:endParaRPr lang="en-US"/>
          </a:p>
        </p:txBody>
      </p:sp>
      <p:sp>
        <p:nvSpPr>
          <p:cNvPr id="6147" name="Rectangle 3"/>
          <p:cNvSpPr>
            <a:spLocks noGrp="1" noChangeArrowheads="1"/>
          </p:cNvSpPr>
          <p:nvPr>
            <p:ph type="dt" idx="1"/>
          </p:nvPr>
        </p:nvSpPr>
        <p:spPr bwMode="auto">
          <a:xfrm>
            <a:off x="4146550" y="0"/>
            <a:ext cx="3168650" cy="481013"/>
          </a:xfrm>
          <a:prstGeom prst="rect">
            <a:avLst/>
          </a:prstGeom>
          <a:noFill/>
          <a:ln w="9525">
            <a:noFill/>
            <a:miter lim="800000"/>
            <a:headEnd/>
            <a:tailEnd/>
          </a:ln>
          <a:effectLst/>
        </p:spPr>
        <p:txBody>
          <a:bodyPr vert="horz" wrap="square" lIns="96649" tIns="48324" rIns="96649" bIns="48324" numCol="1" anchor="t" anchorCtr="0" compatLnSpc="1">
            <a:prstTxWarp prst="textNoShape">
              <a:avLst/>
            </a:prstTxWarp>
          </a:bodyPr>
          <a:lstStyle>
            <a:lvl1pPr algn="r" defTabSz="965840" eaLnBrk="0" hangingPunct="0">
              <a:defRPr sz="1300" b="1"/>
            </a:lvl1pPr>
          </a:lstStyle>
          <a:p>
            <a:pPr>
              <a:defRPr/>
            </a:pPr>
            <a:endParaRPr lang="en-US"/>
          </a:p>
        </p:txBody>
      </p:sp>
      <p:sp>
        <p:nvSpPr>
          <p:cNvPr id="63492"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74725" y="4560888"/>
            <a:ext cx="5365750" cy="4321175"/>
          </a:xfrm>
          <a:prstGeom prst="rect">
            <a:avLst/>
          </a:prstGeom>
          <a:noFill/>
          <a:ln w="9525">
            <a:noFill/>
            <a:miter lim="800000"/>
            <a:headEnd/>
            <a:tailEnd/>
          </a:ln>
          <a:effectLst/>
        </p:spPr>
        <p:txBody>
          <a:bodyPr vert="horz" wrap="square" lIns="96649" tIns="48324" rIns="96649" bIns="483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20188"/>
            <a:ext cx="3168650" cy="481012"/>
          </a:xfrm>
          <a:prstGeom prst="rect">
            <a:avLst/>
          </a:prstGeom>
          <a:noFill/>
          <a:ln w="9525">
            <a:noFill/>
            <a:miter lim="800000"/>
            <a:headEnd/>
            <a:tailEnd/>
          </a:ln>
          <a:effectLst/>
        </p:spPr>
        <p:txBody>
          <a:bodyPr vert="horz" wrap="square" lIns="96649" tIns="48324" rIns="96649" bIns="48324" numCol="1" anchor="b" anchorCtr="0" compatLnSpc="1">
            <a:prstTxWarp prst="textNoShape">
              <a:avLst/>
            </a:prstTxWarp>
          </a:bodyPr>
          <a:lstStyle>
            <a:lvl1pPr defTabSz="965840" eaLnBrk="0" hangingPunct="0">
              <a:defRPr sz="1300" b="1"/>
            </a:lvl1pPr>
          </a:lstStyle>
          <a:p>
            <a:pPr>
              <a:defRPr/>
            </a:pPr>
            <a:endParaRPr lang="en-US"/>
          </a:p>
        </p:txBody>
      </p:sp>
      <p:sp>
        <p:nvSpPr>
          <p:cNvPr id="6151" name="Rectangle 7"/>
          <p:cNvSpPr>
            <a:spLocks noGrp="1" noChangeArrowheads="1"/>
          </p:cNvSpPr>
          <p:nvPr>
            <p:ph type="sldNum" sz="quarter" idx="5"/>
          </p:nvPr>
        </p:nvSpPr>
        <p:spPr bwMode="auto">
          <a:xfrm>
            <a:off x="4146550" y="9120188"/>
            <a:ext cx="3168650" cy="481012"/>
          </a:xfrm>
          <a:prstGeom prst="rect">
            <a:avLst/>
          </a:prstGeom>
          <a:noFill/>
          <a:ln w="9525">
            <a:noFill/>
            <a:miter lim="800000"/>
            <a:headEnd/>
            <a:tailEnd/>
          </a:ln>
          <a:effectLst/>
        </p:spPr>
        <p:txBody>
          <a:bodyPr vert="horz" wrap="square" lIns="96649" tIns="48324" rIns="96649" bIns="48324" numCol="1" anchor="b" anchorCtr="0" compatLnSpc="1">
            <a:prstTxWarp prst="textNoShape">
              <a:avLst/>
            </a:prstTxWarp>
          </a:bodyPr>
          <a:lstStyle>
            <a:lvl1pPr algn="r" defTabSz="965840" eaLnBrk="0" hangingPunct="0">
              <a:defRPr sz="1300" b="1"/>
            </a:lvl1pPr>
          </a:lstStyle>
          <a:p>
            <a:pPr>
              <a:defRPr/>
            </a:pPr>
            <a:fld id="{07EEB23C-DE70-4752-BFDE-D1C52375554D}" type="slidenum">
              <a:rPr lang="en-US"/>
              <a:pPr>
                <a:defRPr/>
              </a:pPr>
              <a:t>‹#›</a:t>
            </a:fld>
            <a:endParaRPr lang="en-US"/>
          </a:p>
        </p:txBody>
      </p:sp>
    </p:spTree>
    <p:extLst>
      <p:ext uri="{BB962C8B-B14F-4D97-AF65-F5344CB8AC3E}">
        <p14:creationId xmlns:p14="http://schemas.microsoft.com/office/powerpoint/2010/main" val="29294850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Rounded MT Bold"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Rounded MT Bold"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Rounded MT Bold"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Rounded MT Bold"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Rounded MT Bold"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EEB23C-DE70-4752-BFDE-D1C52375554D}" type="slidenum">
              <a:rPr lang="en-US" smtClean="0"/>
              <a:pPr>
                <a:defRPr/>
              </a:pPr>
              <a:t>1</a:t>
            </a:fld>
            <a:endParaRPr lang="en-US"/>
          </a:p>
        </p:txBody>
      </p:sp>
    </p:spTree>
    <p:extLst>
      <p:ext uri="{BB962C8B-B14F-4D97-AF65-F5344CB8AC3E}">
        <p14:creationId xmlns:p14="http://schemas.microsoft.com/office/powerpoint/2010/main" val="45790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7555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7620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9652000" y="6553201"/>
            <a:ext cx="2540000" cy="284163"/>
          </a:xfrm>
          <a:prstGeom prst="rect">
            <a:avLst/>
          </a:prstGeom>
          <a:ln/>
        </p:spPr>
        <p:txBody>
          <a:bodyPr/>
          <a:lstStyle>
            <a:lvl1pPr>
              <a:defRPr/>
            </a:lvl1pPr>
          </a:lstStyle>
          <a:p>
            <a:pPr>
              <a:defRPr/>
            </a:pPr>
            <a:fld id="{34397F8D-F612-45E2-B40D-25C687B5C0D7}" type="datetime1">
              <a:rPr lang="en-US"/>
              <a:pPr>
                <a:defRPr/>
              </a:pPr>
              <a:t>11/9/2017</a:t>
            </a:fld>
            <a:endParaRPr lang="en-US"/>
          </a:p>
        </p:txBody>
      </p:sp>
      <p:sp>
        <p:nvSpPr>
          <p:cNvPr id="4" name="Rectangle 5"/>
          <p:cNvSpPr>
            <a:spLocks noGrp="1" noChangeArrowheads="1"/>
          </p:cNvSpPr>
          <p:nvPr>
            <p:ph type="ftr" sz="quarter" idx="11"/>
          </p:nvPr>
        </p:nvSpPr>
        <p:spPr>
          <a:xfrm>
            <a:off x="4267200" y="6553200"/>
            <a:ext cx="3860800" cy="304800"/>
          </a:xfrm>
          <a:prstGeom prst="rect">
            <a:avLst/>
          </a:prstGeom>
          <a:ln/>
        </p:spPr>
        <p:txBody>
          <a:bodyPr/>
          <a:lstStyle>
            <a:lvl1pPr>
              <a:defRPr/>
            </a:lvl1pPr>
          </a:lstStyle>
          <a:p>
            <a:pPr>
              <a:defRPr/>
            </a:pPr>
            <a:r>
              <a:rPr lang="en-US" smtClean="0"/>
              <a:t>Steven Rudich: www.cs.cmu.edu</a:t>
            </a:r>
            <a:r>
              <a:rPr lang="en-US" dirty="0"/>
              <a:t>/~</a:t>
            </a:r>
            <a:r>
              <a:rPr lang="en-US" dirty="0" err="1"/>
              <a:t>rudich</a:t>
            </a:r>
            <a:endParaRPr lang="en-US" dirty="0"/>
          </a:p>
        </p:txBody>
      </p:sp>
    </p:spTree>
    <p:extLst>
      <p:ext uri="{BB962C8B-B14F-4D97-AF65-F5344CB8AC3E}">
        <p14:creationId xmlns:p14="http://schemas.microsoft.com/office/powerpoint/2010/main" val="1480711020"/>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914400" y="1752600"/>
            <a:ext cx="103632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9652000" y="6553201"/>
            <a:ext cx="2540000" cy="284163"/>
          </a:xfrm>
          <a:prstGeom prst="rect">
            <a:avLst/>
          </a:prstGeom>
          <a:ln/>
        </p:spPr>
        <p:txBody>
          <a:bodyPr/>
          <a:lstStyle>
            <a:lvl1pPr>
              <a:defRPr/>
            </a:lvl1pPr>
          </a:lstStyle>
          <a:p>
            <a:pPr>
              <a:defRPr/>
            </a:pPr>
            <a:fld id="{7760F22D-5C80-4C33-B345-22D479AD4708}" type="datetime1">
              <a:rPr lang="en-US"/>
              <a:pPr>
                <a:defRPr/>
              </a:pPr>
              <a:t>11/9/2017</a:t>
            </a:fld>
            <a:endParaRPr lang="en-US"/>
          </a:p>
        </p:txBody>
      </p:sp>
      <p:sp>
        <p:nvSpPr>
          <p:cNvPr id="5" name="Rectangle 5"/>
          <p:cNvSpPr>
            <a:spLocks noGrp="1" noChangeArrowheads="1"/>
          </p:cNvSpPr>
          <p:nvPr>
            <p:ph type="ftr" sz="quarter" idx="11"/>
          </p:nvPr>
        </p:nvSpPr>
        <p:spPr>
          <a:xfrm>
            <a:off x="4267200" y="6553200"/>
            <a:ext cx="3860800" cy="304800"/>
          </a:xfrm>
          <a:prstGeom prst="rect">
            <a:avLst/>
          </a:prstGeom>
          <a:ln/>
        </p:spPr>
        <p:txBody>
          <a:bodyPr/>
          <a:lstStyle>
            <a:lvl1pPr>
              <a:defRPr/>
            </a:lvl1pPr>
          </a:lstStyle>
          <a:p>
            <a:pPr>
              <a:defRPr/>
            </a:pPr>
            <a:r>
              <a:rPr lang="en-US" smtClean="0"/>
              <a:t>Steven Rudich: www.cs.cmu.edu</a:t>
            </a:r>
            <a:r>
              <a:rPr lang="en-US" dirty="0"/>
              <a:t>/~</a:t>
            </a:r>
            <a:r>
              <a:rPr lang="en-US" dirty="0" err="1"/>
              <a:t>rudich</a:t>
            </a:r>
            <a:endParaRPr lang="en-US" dirty="0"/>
          </a:p>
        </p:txBody>
      </p:sp>
    </p:spTree>
    <p:extLst>
      <p:ext uri="{BB962C8B-B14F-4D97-AF65-F5344CB8AC3E}">
        <p14:creationId xmlns:p14="http://schemas.microsoft.com/office/powerpoint/2010/main" val="3599879012"/>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B0000"/>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Rounded MT Bold" pitchFamily="34" charset="0"/>
        </a:defRPr>
      </a:lvl2pPr>
      <a:lvl3pPr algn="ctr" rtl="0" eaLnBrk="0" fontAlgn="base" hangingPunct="0">
        <a:spcBef>
          <a:spcPct val="0"/>
        </a:spcBef>
        <a:spcAft>
          <a:spcPct val="0"/>
        </a:spcAft>
        <a:defRPr sz="3600">
          <a:solidFill>
            <a:schemeClr val="tx2"/>
          </a:solidFill>
          <a:latin typeface="Arial Rounded MT Bold" pitchFamily="34" charset="0"/>
        </a:defRPr>
      </a:lvl3pPr>
      <a:lvl4pPr algn="ctr" rtl="0" eaLnBrk="0" fontAlgn="base" hangingPunct="0">
        <a:spcBef>
          <a:spcPct val="0"/>
        </a:spcBef>
        <a:spcAft>
          <a:spcPct val="0"/>
        </a:spcAft>
        <a:defRPr sz="3600">
          <a:solidFill>
            <a:schemeClr val="tx2"/>
          </a:solidFill>
          <a:latin typeface="Arial Rounded MT Bold" pitchFamily="34" charset="0"/>
        </a:defRPr>
      </a:lvl4pPr>
      <a:lvl5pPr algn="ctr" rtl="0" eaLnBrk="0" fontAlgn="base" hangingPunct="0">
        <a:spcBef>
          <a:spcPct val="0"/>
        </a:spcBef>
        <a:spcAft>
          <a:spcPct val="0"/>
        </a:spcAft>
        <a:defRPr sz="3600">
          <a:solidFill>
            <a:schemeClr val="tx2"/>
          </a:solidFill>
          <a:latin typeface="Arial Rounded MT Bold" pitchFamily="34" charset="0"/>
        </a:defRPr>
      </a:lvl5pPr>
      <a:lvl6pPr marL="457200" algn="ctr" rtl="0" eaLnBrk="0" fontAlgn="base" hangingPunct="0">
        <a:spcBef>
          <a:spcPct val="0"/>
        </a:spcBef>
        <a:spcAft>
          <a:spcPct val="0"/>
        </a:spcAft>
        <a:defRPr sz="3600">
          <a:solidFill>
            <a:schemeClr val="tx2"/>
          </a:solidFill>
          <a:latin typeface="Arial Rounded MT Bold" pitchFamily="34" charset="0"/>
        </a:defRPr>
      </a:lvl6pPr>
      <a:lvl7pPr marL="914400" algn="ctr" rtl="0" eaLnBrk="0" fontAlgn="base" hangingPunct="0">
        <a:spcBef>
          <a:spcPct val="0"/>
        </a:spcBef>
        <a:spcAft>
          <a:spcPct val="0"/>
        </a:spcAft>
        <a:defRPr sz="3600">
          <a:solidFill>
            <a:schemeClr val="tx2"/>
          </a:solidFill>
          <a:latin typeface="Arial Rounded MT Bold" pitchFamily="34" charset="0"/>
        </a:defRPr>
      </a:lvl7pPr>
      <a:lvl8pPr marL="1371600" algn="ctr" rtl="0" eaLnBrk="0" fontAlgn="base" hangingPunct="0">
        <a:spcBef>
          <a:spcPct val="0"/>
        </a:spcBef>
        <a:spcAft>
          <a:spcPct val="0"/>
        </a:spcAft>
        <a:defRPr sz="3600">
          <a:solidFill>
            <a:schemeClr val="tx2"/>
          </a:solidFill>
          <a:latin typeface="Arial Rounded MT Bold" pitchFamily="34" charset="0"/>
        </a:defRPr>
      </a:lvl8pPr>
      <a:lvl9pPr marL="1828800" algn="ctr" rtl="0" eaLnBrk="0" fontAlgn="base" hangingPunct="0">
        <a:spcBef>
          <a:spcPct val="0"/>
        </a:spcBef>
        <a:spcAft>
          <a:spcPct val="0"/>
        </a:spcAft>
        <a:defRPr sz="3600">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tabLst>
          <a:tab pos="858838" algn="l"/>
        </a:tabLst>
        <a:defRPr sz="3200">
          <a:solidFill>
            <a:schemeClr val="tx1"/>
          </a:solidFill>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mn-lt"/>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mn-lt"/>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mn-lt"/>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mn-lt"/>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mn-lt"/>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mn-lt"/>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mn-lt"/>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6" Type="http://schemas.openxmlformats.org/officeDocument/2006/relationships/tags" Target="../tags/tag44.xml"/><Relationship Id="rId117" Type="http://schemas.openxmlformats.org/officeDocument/2006/relationships/tags" Target="../tags/tag135.xml"/><Relationship Id="rId21" Type="http://schemas.openxmlformats.org/officeDocument/2006/relationships/tags" Target="../tags/tag39.xml"/><Relationship Id="rId42" Type="http://schemas.openxmlformats.org/officeDocument/2006/relationships/tags" Target="../tags/tag60.xml"/><Relationship Id="rId47" Type="http://schemas.openxmlformats.org/officeDocument/2006/relationships/tags" Target="../tags/tag65.xml"/><Relationship Id="rId63" Type="http://schemas.openxmlformats.org/officeDocument/2006/relationships/tags" Target="../tags/tag81.xml"/><Relationship Id="rId68" Type="http://schemas.openxmlformats.org/officeDocument/2006/relationships/tags" Target="../tags/tag86.xml"/><Relationship Id="rId84" Type="http://schemas.openxmlformats.org/officeDocument/2006/relationships/tags" Target="../tags/tag102.xml"/><Relationship Id="rId89" Type="http://schemas.openxmlformats.org/officeDocument/2006/relationships/tags" Target="../tags/tag107.xml"/><Relationship Id="rId112" Type="http://schemas.openxmlformats.org/officeDocument/2006/relationships/tags" Target="../tags/tag130.xml"/><Relationship Id="rId133" Type="http://schemas.openxmlformats.org/officeDocument/2006/relationships/tags" Target="../tags/tag151.xml"/><Relationship Id="rId138" Type="http://schemas.openxmlformats.org/officeDocument/2006/relationships/tags" Target="../tags/tag156.xml"/><Relationship Id="rId154" Type="http://schemas.openxmlformats.org/officeDocument/2006/relationships/tags" Target="../tags/tag172.xml"/><Relationship Id="rId159" Type="http://schemas.openxmlformats.org/officeDocument/2006/relationships/tags" Target="../tags/tag177.xml"/><Relationship Id="rId175" Type="http://schemas.openxmlformats.org/officeDocument/2006/relationships/tags" Target="../tags/tag193.xml"/><Relationship Id="rId170" Type="http://schemas.openxmlformats.org/officeDocument/2006/relationships/tags" Target="../tags/tag188.xml"/><Relationship Id="rId16" Type="http://schemas.openxmlformats.org/officeDocument/2006/relationships/tags" Target="../tags/tag34.xml"/><Relationship Id="rId107" Type="http://schemas.openxmlformats.org/officeDocument/2006/relationships/tags" Target="../tags/tag125.xml"/><Relationship Id="rId11" Type="http://schemas.openxmlformats.org/officeDocument/2006/relationships/tags" Target="../tags/tag29.xml"/><Relationship Id="rId32" Type="http://schemas.openxmlformats.org/officeDocument/2006/relationships/tags" Target="../tags/tag50.xml"/><Relationship Id="rId37" Type="http://schemas.openxmlformats.org/officeDocument/2006/relationships/tags" Target="../tags/tag55.xml"/><Relationship Id="rId53" Type="http://schemas.openxmlformats.org/officeDocument/2006/relationships/tags" Target="../tags/tag71.xml"/><Relationship Id="rId58" Type="http://schemas.openxmlformats.org/officeDocument/2006/relationships/tags" Target="../tags/tag76.xml"/><Relationship Id="rId74" Type="http://schemas.openxmlformats.org/officeDocument/2006/relationships/tags" Target="../tags/tag92.xml"/><Relationship Id="rId79" Type="http://schemas.openxmlformats.org/officeDocument/2006/relationships/tags" Target="../tags/tag97.xml"/><Relationship Id="rId102" Type="http://schemas.openxmlformats.org/officeDocument/2006/relationships/tags" Target="../tags/tag120.xml"/><Relationship Id="rId123" Type="http://schemas.openxmlformats.org/officeDocument/2006/relationships/tags" Target="../tags/tag141.xml"/><Relationship Id="rId128" Type="http://schemas.openxmlformats.org/officeDocument/2006/relationships/tags" Target="../tags/tag146.xml"/><Relationship Id="rId144" Type="http://schemas.openxmlformats.org/officeDocument/2006/relationships/tags" Target="../tags/tag162.xml"/><Relationship Id="rId149" Type="http://schemas.openxmlformats.org/officeDocument/2006/relationships/tags" Target="../tags/tag167.xml"/><Relationship Id="rId5" Type="http://schemas.openxmlformats.org/officeDocument/2006/relationships/tags" Target="../tags/tag23.xml"/><Relationship Id="rId90" Type="http://schemas.openxmlformats.org/officeDocument/2006/relationships/tags" Target="../tags/tag108.xml"/><Relationship Id="rId95" Type="http://schemas.openxmlformats.org/officeDocument/2006/relationships/tags" Target="../tags/tag113.xml"/><Relationship Id="rId160" Type="http://schemas.openxmlformats.org/officeDocument/2006/relationships/tags" Target="../tags/tag178.xml"/><Relationship Id="rId165" Type="http://schemas.openxmlformats.org/officeDocument/2006/relationships/tags" Target="../tags/tag183.xml"/><Relationship Id="rId181" Type="http://schemas.openxmlformats.org/officeDocument/2006/relationships/tags" Target="../tags/tag199.xml"/><Relationship Id="rId186" Type="http://schemas.openxmlformats.org/officeDocument/2006/relationships/tags" Target="../tags/tag204.xml"/><Relationship Id="rId22" Type="http://schemas.openxmlformats.org/officeDocument/2006/relationships/tags" Target="../tags/tag40.xml"/><Relationship Id="rId27" Type="http://schemas.openxmlformats.org/officeDocument/2006/relationships/tags" Target="../tags/tag45.xml"/><Relationship Id="rId43" Type="http://schemas.openxmlformats.org/officeDocument/2006/relationships/tags" Target="../tags/tag61.xml"/><Relationship Id="rId48" Type="http://schemas.openxmlformats.org/officeDocument/2006/relationships/tags" Target="../tags/tag66.xml"/><Relationship Id="rId64" Type="http://schemas.openxmlformats.org/officeDocument/2006/relationships/tags" Target="../tags/tag82.xml"/><Relationship Id="rId69" Type="http://schemas.openxmlformats.org/officeDocument/2006/relationships/tags" Target="../tags/tag87.xml"/><Relationship Id="rId113" Type="http://schemas.openxmlformats.org/officeDocument/2006/relationships/tags" Target="../tags/tag131.xml"/><Relationship Id="rId118" Type="http://schemas.openxmlformats.org/officeDocument/2006/relationships/tags" Target="../tags/tag136.xml"/><Relationship Id="rId134" Type="http://schemas.openxmlformats.org/officeDocument/2006/relationships/tags" Target="../tags/tag152.xml"/><Relationship Id="rId139" Type="http://schemas.openxmlformats.org/officeDocument/2006/relationships/tags" Target="../tags/tag157.xml"/><Relationship Id="rId80" Type="http://schemas.openxmlformats.org/officeDocument/2006/relationships/tags" Target="../tags/tag98.xml"/><Relationship Id="rId85" Type="http://schemas.openxmlformats.org/officeDocument/2006/relationships/tags" Target="../tags/tag103.xml"/><Relationship Id="rId150" Type="http://schemas.openxmlformats.org/officeDocument/2006/relationships/tags" Target="../tags/tag168.xml"/><Relationship Id="rId155" Type="http://schemas.openxmlformats.org/officeDocument/2006/relationships/tags" Target="../tags/tag173.xml"/><Relationship Id="rId171" Type="http://schemas.openxmlformats.org/officeDocument/2006/relationships/tags" Target="../tags/tag189.xml"/><Relationship Id="rId176" Type="http://schemas.openxmlformats.org/officeDocument/2006/relationships/tags" Target="../tags/tag194.xml"/><Relationship Id="rId12" Type="http://schemas.openxmlformats.org/officeDocument/2006/relationships/tags" Target="../tags/tag30.xml"/><Relationship Id="rId17" Type="http://schemas.openxmlformats.org/officeDocument/2006/relationships/tags" Target="../tags/tag35.xml"/><Relationship Id="rId33" Type="http://schemas.openxmlformats.org/officeDocument/2006/relationships/tags" Target="../tags/tag51.xml"/><Relationship Id="rId38" Type="http://schemas.openxmlformats.org/officeDocument/2006/relationships/tags" Target="../tags/tag56.xml"/><Relationship Id="rId59" Type="http://schemas.openxmlformats.org/officeDocument/2006/relationships/tags" Target="../tags/tag77.xml"/><Relationship Id="rId103" Type="http://schemas.openxmlformats.org/officeDocument/2006/relationships/tags" Target="../tags/tag121.xml"/><Relationship Id="rId108" Type="http://schemas.openxmlformats.org/officeDocument/2006/relationships/tags" Target="../tags/tag126.xml"/><Relationship Id="rId124" Type="http://schemas.openxmlformats.org/officeDocument/2006/relationships/tags" Target="../tags/tag142.xml"/><Relationship Id="rId129" Type="http://schemas.openxmlformats.org/officeDocument/2006/relationships/tags" Target="../tags/tag147.xml"/><Relationship Id="rId54" Type="http://schemas.openxmlformats.org/officeDocument/2006/relationships/tags" Target="../tags/tag72.xml"/><Relationship Id="rId70" Type="http://schemas.openxmlformats.org/officeDocument/2006/relationships/tags" Target="../tags/tag88.xml"/><Relationship Id="rId75" Type="http://schemas.openxmlformats.org/officeDocument/2006/relationships/tags" Target="../tags/tag93.xml"/><Relationship Id="rId91" Type="http://schemas.openxmlformats.org/officeDocument/2006/relationships/tags" Target="../tags/tag109.xml"/><Relationship Id="rId96" Type="http://schemas.openxmlformats.org/officeDocument/2006/relationships/tags" Target="../tags/tag114.xml"/><Relationship Id="rId140" Type="http://schemas.openxmlformats.org/officeDocument/2006/relationships/tags" Target="../tags/tag158.xml"/><Relationship Id="rId145" Type="http://schemas.openxmlformats.org/officeDocument/2006/relationships/tags" Target="../tags/tag163.xml"/><Relationship Id="rId161" Type="http://schemas.openxmlformats.org/officeDocument/2006/relationships/tags" Target="../tags/tag179.xml"/><Relationship Id="rId166" Type="http://schemas.openxmlformats.org/officeDocument/2006/relationships/tags" Target="../tags/tag184.xml"/><Relationship Id="rId182" Type="http://schemas.openxmlformats.org/officeDocument/2006/relationships/tags" Target="../tags/tag200.xml"/><Relationship Id="rId187" Type="http://schemas.openxmlformats.org/officeDocument/2006/relationships/tags" Target="../tags/tag205.xml"/><Relationship Id="rId1" Type="http://schemas.openxmlformats.org/officeDocument/2006/relationships/tags" Target="../tags/tag19.xml"/><Relationship Id="rId6" Type="http://schemas.openxmlformats.org/officeDocument/2006/relationships/tags" Target="../tags/tag24.xml"/><Relationship Id="rId23" Type="http://schemas.openxmlformats.org/officeDocument/2006/relationships/tags" Target="../tags/tag41.xml"/><Relationship Id="rId28" Type="http://schemas.openxmlformats.org/officeDocument/2006/relationships/tags" Target="../tags/tag46.xml"/><Relationship Id="rId49" Type="http://schemas.openxmlformats.org/officeDocument/2006/relationships/tags" Target="../tags/tag67.xml"/><Relationship Id="rId114" Type="http://schemas.openxmlformats.org/officeDocument/2006/relationships/tags" Target="../tags/tag132.xml"/><Relationship Id="rId119" Type="http://schemas.openxmlformats.org/officeDocument/2006/relationships/tags" Target="../tags/tag137.xml"/><Relationship Id="rId44" Type="http://schemas.openxmlformats.org/officeDocument/2006/relationships/tags" Target="../tags/tag62.xml"/><Relationship Id="rId60" Type="http://schemas.openxmlformats.org/officeDocument/2006/relationships/tags" Target="../tags/tag78.xml"/><Relationship Id="rId65" Type="http://schemas.openxmlformats.org/officeDocument/2006/relationships/tags" Target="../tags/tag83.xml"/><Relationship Id="rId81" Type="http://schemas.openxmlformats.org/officeDocument/2006/relationships/tags" Target="../tags/tag99.xml"/><Relationship Id="rId86" Type="http://schemas.openxmlformats.org/officeDocument/2006/relationships/tags" Target="../tags/tag104.xml"/><Relationship Id="rId130" Type="http://schemas.openxmlformats.org/officeDocument/2006/relationships/tags" Target="../tags/tag148.xml"/><Relationship Id="rId135" Type="http://schemas.openxmlformats.org/officeDocument/2006/relationships/tags" Target="../tags/tag153.xml"/><Relationship Id="rId151" Type="http://schemas.openxmlformats.org/officeDocument/2006/relationships/tags" Target="../tags/tag169.xml"/><Relationship Id="rId156" Type="http://schemas.openxmlformats.org/officeDocument/2006/relationships/tags" Target="../tags/tag174.xml"/><Relationship Id="rId177" Type="http://schemas.openxmlformats.org/officeDocument/2006/relationships/tags" Target="../tags/tag195.xml"/><Relationship Id="rId172" Type="http://schemas.openxmlformats.org/officeDocument/2006/relationships/tags" Target="../tags/tag190.xml"/><Relationship Id="rId13" Type="http://schemas.openxmlformats.org/officeDocument/2006/relationships/tags" Target="../tags/tag31.xml"/><Relationship Id="rId18" Type="http://schemas.openxmlformats.org/officeDocument/2006/relationships/tags" Target="../tags/tag36.xml"/><Relationship Id="rId39" Type="http://schemas.openxmlformats.org/officeDocument/2006/relationships/tags" Target="../tags/tag57.xml"/><Relationship Id="rId109" Type="http://schemas.openxmlformats.org/officeDocument/2006/relationships/tags" Target="../tags/tag127.xml"/><Relationship Id="rId34" Type="http://schemas.openxmlformats.org/officeDocument/2006/relationships/tags" Target="../tags/tag52.xml"/><Relationship Id="rId50" Type="http://schemas.openxmlformats.org/officeDocument/2006/relationships/tags" Target="../tags/tag68.xml"/><Relationship Id="rId55" Type="http://schemas.openxmlformats.org/officeDocument/2006/relationships/tags" Target="../tags/tag73.xml"/><Relationship Id="rId76" Type="http://schemas.openxmlformats.org/officeDocument/2006/relationships/tags" Target="../tags/tag94.xml"/><Relationship Id="rId97" Type="http://schemas.openxmlformats.org/officeDocument/2006/relationships/tags" Target="../tags/tag115.xml"/><Relationship Id="rId104" Type="http://schemas.openxmlformats.org/officeDocument/2006/relationships/tags" Target="../tags/tag122.xml"/><Relationship Id="rId120" Type="http://schemas.openxmlformats.org/officeDocument/2006/relationships/tags" Target="../tags/tag138.xml"/><Relationship Id="rId125" Type="http://schemas.openxmlformats.org/officeDocument/2006/relationships/tags" Target="../tags/tag143.xml"/><Relationship Id="rId141" Type="http://schemas.openxmlformats.org/officeDocument/2006/relationships/tags" Target="../tags/tag159.xml"/><Relationship Id="rId146" Type="http://schemas.openxmlformats.org/officeDocument/2006/relationships/tags" Target="../tags/tag164.xml"/><Relationship Id="rId167" Type="http://schemas.openxmlformats.org/officeDocument/2006/relationships/tags" Target="../tags/tag185.xml"/><Relationship Id="rId188" Type="http://schemas.openxmlformats.org/officeDocument/2006/relationships/slideLayout" Target="../slideLayouts/slideLayout2.xml"/><Relationship Id="rId7" Type="http://schemas.openxmlformats.org/officeDocument/2006/relationships/tags" Target="../tags/tag25.xml"/><Relationship Id="rId71" Type="http://schemas.openxmlformats.org/officeDocument/2006/relationships/tags" Target="../tags/tag89.xml"/><Relationship Id="rId92" Type="http://schemas.openxmlformats.org/officeDocument/2006/relationships/tags" Target="../tags/tag110.xml"/><Relationship Id="rId162" Type="http://schemas.openxmlformats.org/officeDocument/2006/relationships/tags" Target="../tags/tag180.xml"/><Relationship Id="rId183" Type="http://schemas.openxmlformats.org/officeDocument/2006/relationships/tags" Target="../tags/tag201.xml"/><Relationship Id="rId2" Type="http://schemas.openxmlformats.org/officeDocument/2006/relationships/tags" Target="../tags/tag20.xml"/><Relationship Id="rId29" Type="http://schemas.openxmlformats.org/officeDocument/2006/relationships/tags" Target="../tags/tag47.xml"/><Relationship Id="rId24" Type="http://schemas.openxmlformats.org/officeDocument/2006/relationships/tags" Target="../tags/tag42.xml"/><Relationship Id="rId40" Type="http://schemas.openxmlformats.org/officeDocument/2006/relationships/tags" Target="../tags/tag58.xml"/><Relationship Id="rId45" Type="http://schemas.openxmlformats.org/officeDocument/2006/relationships/tags" Target="../tags/tag63.xml"/><Relationship Id="rId66" Type="http://schemas.openxmlformats.org/officeDocument/2006/relationships/tags" Target="../tags/tag84.xml"/><Relationship Id="rId87" Type="http://schemas.openxmlformats.org/officeDocument/2006/relationships/tags" Target="../tags/tag105.xml"/><Relationship Id="rId110" Type="http://schemas.openxmlformats.org/officeDocument/2006/relationships/tags" Target="../tags/tag128.xml"/><Relationship Id="rId115" Type="http://schemas.openxmlformats.org/officeDocument/2006/relationships/tags" Target="../tags/tag133.xml"/><Relationship Id="rId131" Type="http://schemas.openxmlformats.org/officeDocument/2006/relationships/tags" Target="../tags/tag149.xml"/><Relationship Id="rId136" Type="http://schemas.openxmlformats.org/officeDocument/2006/relationships/tags" Target="../tags/tag154.xml"/><Relationship Id="rId157" Type="http://schemas.openxmlformats.org/officeDocument/2006/relationships/tags" Target="../tags/tag175.xml"/><Relationship Id="rId178" Type="http://schemas.openxmlformats.org/officeDocument/2006/relationships/tags" Target="../tags/tag196.xml"/><Relationship Id="rId61" Type="http://schemas.openxmlformats.org/officeDocument/2006/relationships/tags" Target="../tags/tag79.xml"/><Relationship Id="rId82" Type="http://schemas.openxmlformats.org/officeDocument/2006/relationships/tags" Target="../tags/tag100.xml"/><Relationship Id="rId152" Type="http://schemas.openxmlformats.org/officeDocument/2006/relationships/tags" Target="../tags/tag170.xml"/><Relationship Id="rId173" Type="http://schemas.openxmlformats.org/officeDocument/2006/relationships/tags" Target="../tags/tag191.xml"/><Relationship Id="rId19" Type="http://schemas.openxmlformats.org/officeDocument/2006/relationships/tags" Target="../tags/tag37.xml"/><Relationship Id="rId14" Type="http://schemas.openxmlformats.org/officeDocument/2006/relationships/tags" Target="../tags/tag32.xml"/><Relationship Id="rId30" Type="http://schemas.openxmlformats.org/officeDocument/2006/relationships/tags" Target="../tags/tag48.xml"/><Relationship Id="rId35" Type="http://schemas.openxmlformats.org/officeDocument/2006/relationships/tags" Target="../tags/tag53.xml"/><Relationship Id="rId56" Type="http://schemas.openxmlformats.org/officeDocument/2006/relationships/tags" Target="../tags/tag74.xml"/><Relationship Id="rId77" Type="http://schemas.openxmlformats.org/officeDocument/2006/relationships/tags" Target="../tags/tag95.xml"/><Relationship Id="rId100" Type="http://schemas.openxmlformats.org/officeDocument/2006/relationships/tags" Target="../tags/tag118.xml"/><Relationship Id="rId105" Type="http://schemas.openxmlformats.org/officeDocument/2006/relationships/tags" Target="../tags/tag123.xml"/><Relationship Id="rId126" Type="http://schemas.openxmlformats.org/officeDocument/2006/relationships/tags" Target="../tags/tag144.xml"/><Relationship Id="rId147" Type="http://schemas.openxmlformats.org/officeDocument/2006/relationships/tags" Target="../tags/tag165.xml"/><Relationship Id="rId168" Type="http://schemas.openxmlformats.org/officeDocument/2006/relationships/tags" Target="../tags/tag186.xml"/><Relationship Id="rId8" Type="http://schemas.openxmlformats.org/officeDocument/2006/relationships/tags" Target="../tags/tag26.xml"/><Relationship Id="rId51" Type="http://schemas.openxmlformats.org/officeDocument/2006/relationships/tags" Target="../tags/tag69.xml"/><Relationship Id="rId72" Type="http://schemas.openxmlformats.org/officeDocument/2006/relationships/tags" Target="../tags/tag90.xml"/><Relationship Id="rId93" Type="http://schemas.openxmlformats.org/officeDocument/2006/relationships/tags" Target="../tags/tag111.xml"/><Relationship Id="rId98" Type="http://schemas.openxmlformats.org/officeDocument/2006/relationships/tags" Target="../tags/tag116.xml"/><Relationship Id="rId121" Type="http://schemas.openxmlformats.org/officeDocument/2006/relationships/tags" Target="../tags/tag139.xml"/><Relationship Id="rId142" Type="http://schemas.openxmlformats.org/officeDocument/2006/relationships/tags" Target="../tags/tag160.xml"/><Relationship Id="rId163" Type="http://schemas.openxmlformats.org/officeDocument/2006/relationships/tags" Target="../tags/tag181.xml"/><Relationship Id="rId184" Type="http://schemas.openxmlformats.org/officeDocument/2006/relationships/tags" Target="../tags/tag202.xml"/><Relationship Id="rId3" Type="http://schemas.openxmlformats.org/officeDocument/2006/relationships/tags" Target="../tags/tag21.xml"/><Relationship Id="rId25" Type="http://schemas.openxmlformats.org/officeDocument/2006/relationships/tags" Target="../tags/tag43.xml"/><Relationship Id="rId46" Type="http://schemas.openxmlformats.org/officeDocument/2006/relationships/tags" Target="../tags/tag64.xml"/><Relationship Id="rId67" Type="http://schemas.openxmlformats.org/officeDocument/2006/relationships/tags" Target="../tags/tag85.xml"/><Relationship Id="rId116" Type="http://schemas.openxmlformats.org/officeDocument/2006/relationships/tags" Target="../tags/tag134.xml"/><Relationship Id="rId137" Type="http://schemas.openxmlformats.org/officeDocument/2006/relationships/tags" Target="../tags/tag155.xml"/><Relationship Id="rId158" Type="http://schemas.openxmlformats.org/officeDocument/2006/relationships/tags" Target="../tags/tag176.xml"/><Relationship Id="rId20" Type="http://schemas.openxmlformats.org/officeDocument/2006/relationships/tags" Target="../tags/tag38.xml"/><Relationship Id="rId41" Type="http://schemas.openxmlformats.org/officeDocument/2006/relationships/tags" Target="../tags/tag59.xml"/><Relationship Id="rId62" Type="http://schemas.openxmlformats.org/officeDocument/2006/relationships/tags" Target="../tags/tag80.xml"/><Relationship Id="rId83" Type="http://schemas.openxmlformats.org/officeDocument/2006/relationships/tags" Target="../tags/tag101.xml"/><Relationship Id="rId88" Type="http://schemas.openxmlformats.org/officeDocument/2006/relationships/tags" Target="../tags/tag106.xml"/><Relationship Id="rId111" Type="http://schemas.openxmlformats.org/officeDocument/2006/relationships/tags" Target="../tags/tag129.xml"/><Relationship Id="rId132" Type="http://schemas.openxmlformats.org/officeDocument/2006/relationships/tags" Target="../tags/tag150.xml"/><Relationship Id="rId153" Type="http://schemas.openxmlformats.org/officeDocument/2006/relationships/tags" Target="../tags/tag171.xml"/><Relationship Id="rId174" Type="http://schemas.openxmlformats.org/officeDocument/2006/relationships/tags" Target="../tags/tag192.xml"/><Relationship Id="rId179" Type="http://schemas.openxmlformats.org/officeDocument/2006/relationships/tags" Target="../tags/tag197.xml"/><Relationship Id="rId15" Type="http://schemas.openxmlformats.org/officeDocument/2006/relationships/tags" Target="../tags/tag33.xml"/><Relationship Id="rId36" Type="http://schemas.openxmlformats.org/officeDocument/2006/relationships/tags" Target="../tags/tag54.xml"/><Relationship Id="rId57" Type="http://schemas.openxmlformats.org/officeDocument/2006/relationships/tags" Target="../tags/tag75.xml"/><Relationship Id="rId106" Type="http://schemas.openxmlformats.org/officeDocument/2006/relationships/tags" Target="../tags/tag124.xml"/><Relationship Id="rId127" Type="http://schemas.openxmlformats.org/officeDocument/2006/relationships/tags" Target="../tags/tag145.xml"/><Relationship Id="rId10" Type="http://schemas.openxmlformats.org/officeDocument/2006/relationships/tags" Target="../tags/tag28.xml"/><Relationship Id="rId31" Type="http://schemas.openxmlformats.org/officeDocument/2006/relationships/tags" Target="../tags/tag49.xml"/><Relationship Id="rId52" Type="http://schemas.openxmlformats.org/officeDocument/2006/relationships/tags" Target="../tags/tag70.xml"/><Relationship Id="rId73" Type="http://schemas.openxmlformats.org/officeDocument/2006/relationships/tags" Target="../tags/tag91.xml"/><Relationship Id="rId78" Type="http://schemas.openxmlformats.org/officeDocument/2006/relationships/tags" Target="../tags/tag96.xml"/><Relationship Id="rId94" Type="http://schemas.openxmlformats.org/officeDocument/2006/relationships/tags" Target="../tags/tag112.xml"/><Relationship Id="rId99" Type="http://schemas.openxmlformats.org/officeDocument/2006/relationships/tags" Target="../tags/tag117.xml"/><Relationship Id="rId101" Type="http://schemas.openxmlformats.org/officeDocument/2006/relationships/tags" Target="../tags/tag119.xml"/><Relationship Id="rId122" Type="http://schemas.openxmlformats.org/officeDocument/2006/relationships/tags" Target="../tags/tag140.xml"/><Relationship Id="rId143" Type="http://schemas.openxmlformats.org/officeDocument/2006/relationships/tags" Target="../tags/tag161.xml"/><Relationship Id="rId148" Type="http://schemas.openxmlformats.org/officeDocument/2006/relationships/tags" Target="../tags/tag166.xml"/><Relationship Id="rId164" Type="http://schemas.openxmlformats.org/officeDocument/2006/relationships/tags" Target="../tags/tag182.xml"/><Relationship Id="rId169" Type="http://schemas.openxmlformats.org/officeDocument/2006/relationships/tags" Target="../tags/tag187.xml"/><Relationship Id="rId185" Type="http://schemas.openxmlformats.org/officeDocument/2006/relationships/tags" Target="../tags/tag203.xml"/><Relationship Id="rId4" Type="http://schemas.openxmlformats.org/officeDocument/2006/relationships/tags" Target="../tags/tag22.xml"/><Relationship Id="rId9" Type="http://schemas.openxmlformats.org/officeDocument/2006/relationships/tags" Target="../tags/tag27.xml"/><Relationship Id="rId180" Type="http://schemas.openxmlformats.org/officeDocument/2006/relationships/tags" Target="../tags/tag198.xml"/></Relationships>
</file>

<file path=ppt/slides/_rels/slide37.xml.rels><?xml version="1.0" encoding="UTF-8" standalone="yes"?>
<Relationships xmlns="http://schemas.openxmlformats.org/package/2006/relationships"><Relationship Id="rId3" Type="http://schemas.openxmlformats.org/officeDocument/2006/relationships/tags" Target="../tags/tag208.xml"/><Relationship Id="rId7" Type="http://schemas.openxmlformats.org/officeDocument/2006/relationships/slideLayout" Target="../slideLayouts/slideLayout2.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s>
</file>

<file path=ppt/slides/_rels/slide38.xml.rels><?xml version="1.0" encoding="UTF-8" standalone="yes"?>
<Relationships xmlns="http://schemas.openxmlformats.org/package/2006/relationships"><Relationship Id="rId3" Type="http://schemas.openxmlformats.org/officeDocument/2006/relationships/tags" Target="../tags/tag214.xml"/><Relationship Id="rId7" Type="http://schemas.openxmlformats.org/officeDocument/2006/relationships/slideLayout" Target="../slideLayouts/slideLayout2.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s>
</file>

<file path=ppt/slides/_rels/slide39.xml.rels><?xml version="1.0" encoding="UTF-8" standalone="yes"?>
<Relationships xmlns="http://schemas.openxmlformats.org/package/2006/relationships"><Relationship Id="rId3" Type="http://schemas.openxmlformats.org/officeDocument/2006/relationships/tags" Target="../tags/tag220.xml"/><Relationship Id="rId7" Type="http://schemas.openxmlformats.org/officeDocument/2006/relationships/slideLayout" Target="../slideLayouts/slideLayout2.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226.xml"/><Relationship Id="rId7" Type="http://schemas.openxmlformats.org/officeDocument/2006/relationships/slideLayout" Target="../slideLayouts/slideLayout2.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s>
</file>

<file path=ppt/slides/_rels/slide44.xml.rels><?xml version="1.0" encoding="UTF-8" standalone="yes"?>
<Relationships xmlns="http://schemas.openxmlformats.org/package/2006/relationships"><Relationship Id="rId3" Type="http://schemas.openxmlformats.org/officeDocument/2006/relationships/tags" Target="../tags/tag232.xml"/><Relationship Id="rId7" Type="http://schemas.openxmlformats.org/officeDocument/2006/relationships/slideLayout" Target="../slideLayouts/slideLayout2.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s>
</file>

<file path=ppt/slides/_rels/slide45.xml.rels><?xml version="1.0" encoding="UTF-8" standalone="yes"?>
<Relationships xmlns="http://schemas.openxmlformats.org/package/2006/relationships"><Relationship Id="rId3" Type="http://schemas.openxmlformats.org/officeDocument/2006/relationships/tags" Target="../tags/tag238.xml"/><Relationship Id="rId7" Type="http://schemas.openxmlformats.org/officeDocument/2006/relationships/slideLayout" Target="../slideLayouts/slideLayout2.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s>
</file>

<file path=ppt/slides/_rels/slide46.xml.rels><?xml version="1.0" encoding="UTF-8" standalone="yes"?>
<Relationships xmlns="http://schemas.openxmlformats.org/package/2006/relationships"><Relationship Id="rId8" Type="http://schemas.openxmlformats.org/officeDocument/2006/relationships/tags" Target="../tags/tag249.xml"/><Relationship Id="rId3" Type="http://schemas.openxmlformats.org/officeDocument/2006/relationships/tags" Target="../tags/tag244.xml"/><Relationship Id="rId7" Type="http://schemas.openxmlformats.org/officeDocument/2006/relationships/tags" Target="../tags/tag2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5" Type="http://schemas.openxmlformats.org/officeDocument/2006/relationships/tags" Target="../tags/tag246.xml"/><Relationship Id="rId10" Type="http://schemas.openxmlformats.org/officeDocument/2006/relationships/slideLayout" Target="../slideLayouts/slideLayout2.xml"/><Relationship Id="rId4" Type="http://schemas.openxmlformats.org/officeDocument/2006/relationships/tags" Target="../tags/tag245.xml"/><Relationship Id="rId9" Type="http://schemas.openxmlformats.org/officeDocument/2006/relationships/tags" Target="../tags/tag250.xml"/></Relationships>
</file>

<file path=ppt/slides/_rels/slide47.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slideLayout" Target="../slideLayouts/slideLayout2.xml"/><Relationship Id="rId4" Type="http://schemas.openxmlformats.org/officeDocument/2006/relationships/tags" Target="../tags/tag254.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tags" Target="../tags/tag262.xml"/><Relationship Id="rId13" Type="http://schemas.openxmlformats.org/officeDocument/2006/relationships/tags" Target="../tags/tag267.xml"/><Relationship Id="rId3" Type="http://schemas.openxmlformats.org/officeDocument/2006/relationships/tags" Target="../tags/tag257.xml"/><Relationship Id="rId7" Type="http://schemas.openxmlformats.org/officeDocument/2006/relationships/tags" Target="../tags/tag261.xml"/><Relationship Id="rId12" Type="http://schemas.openxmlformats.org/officeDocument/2006/relationships/tags" Target="../tags/tag266.xml"/><Relationship Id="rId2" Type="http://schemas.openxmlformats.org/officeDocument/2006/relationships/tags" Target="../tags/tag256.xml"/><Relationship Id="rId16" Type="http://schemas.openxmlformats.org/officeDocument/2006/relationships/slideLayout" Target="../slideLayouts/slideLayout2.xml"/><Relationship Id="rId1" Type="http://schemas.openxmlformats.org/officeDocument/2006/relationships/tags" Target="../tags/tag255.xml"/><Relationship Id="rId6" Type="http://schemas.openxmlformats.org/officeDocument/2006/relationships/tags" Target="../tags/tag260.xml"/><Relationship Id="rId11" Type="http://schemas.openxmlformats.org/officeDocument/2006/relationships/tags" Target="../tags/tag265.xml"/><Relationship Id="rId5" Type="http://schemas.openxmlformats.org/officeDocument/2006/relationships/tags" Target="../tags/tag259.xml"/><Relationship Id="rId15" Type="http://schemas.openxmlformats.org/officeDocument/2006/relationships/tags" Target="../tags/tag269.xml"/><Relationship Id="rId10" Type="http://schemas.openxmlformats.org/officeDocument/2006/relationships/tags" Target="../tags/tag264.xml"/><Relationship Id="rId4" Type="http://schemas.openxmlformats.org/officeDocument/2006/relationships/tags" Target="../tags/tag258.xml"/><Relationship Id="rId9" Type="http://schemas.openxmlformats.org/officeDocument/2006/relationships/tags" Target="../tags/tag263.xml"/><Relationship Id="rId14" Type="http://schemas.openxmlformats.org/officeDocument/2006/relationships/tags" Target="../tags/tag268.xml"/></Relationships>
</file>

<file path=ppt/slides/_rels/slide54.xml.rels><?xml version="1.0" encoding="UTF-8" standalone="yes"?>
<Relationships xmlns="http://schemas.openxmlformats.org/package/2006/relationships"><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tags" Target="../tags/tag270.xml"/><Relationship Id="rId5" Type="http://schemas.openxmlformats.org/officeDocument/2006/relationships/slideLayout" Target="../slideLayouts/slideLayout2.xml"/><Relationship Id="rId4" Type="http://schemas.openxmlformats.org/officeDocument/2006/relationships/tags" Target="../tags/tag273.xml"/></Relationships>
</file>

<file path=ppt/slides/_rels/slide55.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slideLayout" Target="../slideLayouts/slideLayout2.xml"/><Relationship Id="rId4" Type="http://schemas.openxmlformats.org/officeDocument/2006/relationships/tags" Target="../tags/tag27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Layout" Target="../slideLayouts/slideLayout2.xml"/><Relationship Id="rId4"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65159" y="5072468"/>
            <a:ext cx="2861682" cy="1019226"/>
            <a:chOff x="731469" y="5072468"/>
            <a:chExt cx="2861682" cy="1019226"/>
          </a:xfrm>
        </p:grpSpPr>
        <p:sp>
          <p:nvSpPr>
            <p:cNvPr id="4" name="TextBox 3"/>
            <p:cNvSpPr txBox="1"/>
            <p:nvPr/>
          </p:nvSpPr>
          <p:spPr bwMode="auto">
            <a:xfrm>
              <a:off x="731469" y="5072468"/>
              <a:ext cx="28616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r>
                <a:rPr lang="en-US" sz="2400" b="1" dirty="0">
                  <a:latin typeface="Arev Sans" pitchFamily="34" charset="0"/>
                  <a:ea typeface="Arev Sans" pitchFamily="34" charset="0"/>
                  <a:cs typeface="Arev sans bold" pitchFamily="34" charset="0"/>
                </a:rPr>
                <a:t>Ryan O’Donnell</a:t>
              </a:r>
            </a:p>
          </p:txBody>
        </p:sp>
        <p:sp>
          <p:nvSpPr>
            <p:cNvPr id="7" name="TextBox 6"/>
            <p:cNvSpPr txBox="1"/>
            <p:nvPr/>
          </p:nvSpPr>
          <p:spPr bwMode="auto">
            <a:xfrm>
              <a:off x="824443" y="5630029"/>
              <a:ext cx="26757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r>
                <a:rPr lang="en-US" sz="2400" dirty="0">
                  <a:latin typeface="Arev Sans" pitchFamily="34" charset="0"/>
                  <a:ea typeface="Arev Sans" pitchFamily="34" charset="0"/>
                  <a:cs typeface="Arev sans bold" pitchFamily="34" charset="0"/>
                </a:rPr>
                <a:t>Carnegie Mellon</a:t>
              </a:r>
            </a:p>
          </p:txBody>
        </p:sp>
      </p:grpSp>
      <p:sp>
        <p:nvSpPr>
          <p:cNvPr id="6" name="TextBox 5"/>
          <p:cNvSpPr txBox="1"/>
          <p:nvPr/>
        </p:nvSpPr>
        <p:spPr bwMode="auto">
          <a:xfrm>
            <a:off x="1255734" y="812920"/>
            <a:ext cx="9649436"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r>
              <a:rPr lang="en-US" sz="11500" b="1" spc="-110" dirty="0">
                <a:ln w="15875">
                  <a:noFill/>
                </a:ln>
                <a:solidFill>
                  <a:srgbClr val="FFFF00"/>
                </a:solidFill>
                <a:latin typeface="Chiller" panose="04020404031007020602" pitchFamily="82" charset="0"/>
                <a:ea typeface="Arev Sans" pitchFamily="34" charset="0"/>
                <a:cs typeface="Arev sans bold" pitchFamily="34" charset="0"/>
              </a:rPr>
              <a:t>SOS and the</a:t>
            </a:r>
            <a:br>
              <a:rPr lang="en-US" sz="11500" b="1" spc="-110" dirty="0">
                <a:ln w="15875">
                  <a:noFill/>
                </a:ln>
                <a:solidFill>
                  <a:srgbClr val="FFFF00"/>
                </a:solidFill>
                <a:latin typeface="Chiller" panose="04020404031007020602" pitchFamily="82" charset="0"/>
                <a:ea typeface="Arev Sans" pitchFamily="34" charset="0"/>
                <a:cs typeface="Arev sans bold" pitchFamily="34" charset="0"/>
              </a:rPr>
            </a:br>
            <a:r>
              <a:rPr lang="en-US" sz="11500" b="1" spc="-110" dirty="0">
                <a:ln w="15875">
                  <a:noFill/>
                </a:ln>
                <a:solidFill>
                  <a:srgbClr val="FFFF00"/>
                </a:solidFill>
                <a:latin typeface="Chiller" panose="04020404031007020602" pitchFamily="82" charset="0"/>
                <a:ea typeface="Arev Sans" pitchFamily="34" charset="0"/>
                <a:cs typeface="Arev sans bold" pitchFamily="34" charset="0"/>
              </a:rPr>
              <a:t>dreaded bit complexity</a:t>
            </a:r>
          </a:p>
        </p:txBody>
      </p:sp>
      <p:pic>
        <p:nvPicPr>
          <p:cNvPr id="3" name="Mars, the Bringer of War - Gustav Holst - The Planets (Berliner Philharmoniker, Herbert von Karaja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3325" y="-406400"/>
            <a:ext cx="406400" cy="406400"/>
          </a:xfrm>
          <a:prstGeom prst="rect">
            <a:avLst/>
          </a:prstGeom>
        </p:spPr>
      </p:pic>
    </p:spTree>
    <p:extLst>
      <p:ext uri="{BB962C8B-B14F-4D97-AF65-F5344CB8AC3E}">
        <p14:creationId xmlns:p14="http://schemas.microsoft.com/office/powerpoint/2010/main" val="21579958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877291" y="3124301"/>
            <a:ext cx="4437433"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Let’s back up the truck.</a:t>
            </a:r>
          </a:p>
        </p:txBody>
      </p:sp>
    </p:spTree>
    <p:extLst>
      <p:ext uri="{BB962C8B-B14F-4D97-AF65-F5344CB8AC3E}">
        <p14:creationId xmlns:p14="http://schemas.microsoft.com/office/powerpoint/2010/main" val="17676119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388630" y="202681"/>
            <a:ext cx="9414757"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Linear programming feasibility problem</a:t>
            </a:r>
          </a:p>
        </p:txBody>
      </p:sp>
      <p:sp>
        <p:nvSpPr>
          <p:cNvPr id="3" name="TextBox 2"/>
          <p:cNvSpPr txBox="1"/>
          <p:nvPr/>
        </p:nvSpPr>
        <p:spPr bwMode="auto">
          <a:xfrm>
            <a:off x="319419" y="1496223"/>
            <a:ext cx="65533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m×n</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947246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{x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5" name="TextBox 4"/>
          <p:cNvSpPr txBox="1"/>
          <p:nvPr/>
        </p:nvSpPr>
        <p:spPr bwMode="auto">
          <a:xfrm>
            <a:off x="319419" y="3662361"/>
            <a:ext cx="3861955" cy="5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a:latin typeface="Arev Sans" pitchFamily="34" charset="0"/>
                <a:ea typeface="Arev Sans" pitchFamily="34" charset="0"/>
                <a:cs typeface="Arev sans bold" pitchFamily="34" charset="0"/>
              </a:rPr>
              <a:t>Is this problem </a:t>
            </a:r>
            <a:r>
              <a:rPr lang="en-US" dirty="0" smtClean="0">
                <a:latin typeface="Arev Sans" pitchFamily="34" charset="0"/>
                <a:ea typeface="Arev Sans" pitchFamily="34" charset="0"/>
                <a:cs typeface="Arev sans bold" pitchFamily="34" charset="0"/>
              </a:rPr>
              <a:t>in </a:t>
            </a:r>
            <a:r>
              <a:rPr lang="en-US" b="1" dirty="0" smtClean="0">
                <a:latin typeface="Arev Sans" pitchFamily="34" charset="0"/>
                <a:ea typeface="Arev Sans" pitchFamily="34" charset="0"/>
                <a:cs typeface="Arev sans bold" pitchFamily="34" charset="0"/>
              </a:rPr>
              <a:t>P</a:t>
            </a:r>
            <a:r>
              <a:rPr lang="en-US" dirty="0" smtClean="0">
                <a:latin typeface="Arev Sans" pitchFamily="34" charset="0"/>
                <a:ea typeface="Arev Sans" pitchFamily="34" charset="0"/>
                <a:cs typeface="Arev sans bold" pitchFamily="34" charset="0"/>
              </a:rPr>
              <a:t>?</a:t>
            </a:r>
          </a:p>
        </p:txBody>
      </p:sp>
    </p:spTree>
    <p:extLst>
      <p:ext uri="{BB962C8B-B14F-4D97-AF65-F5344CB8AC3E}">
        <p14:creationId xmlns:p14="http://schemas.microsoft.com/office/powerpoint/2010/main" val="24036113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388630" y="202681"/>
            <a:ext cx="9414757"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Linear programming feasibility problem</a:t>
            </a:r>
          </a:p>
        </p:txBody>
      </p:sp>
      <p:sp>
        <p:nvSpPr>
          <p:cNvPr id="3" name="TextBox 2"/>
          <p:cNvSpPr txBox="1"/>
          <p:nvPr/>
        </p:nvSpPr>
        <p:spPr bwMode="auto">
          <a:xfrm>
            <a:off x="319419" y="1496223"/>
            <a:ext cx="65533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m×n</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947246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{x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5" name="TextBox 4"/>
          <p:cNvSpPr txBox="1"/>
          <p:nvPr/>
        </p:nvSpPr>
        <p:spPr bwMode="auto">
          <a:xfrm>
            <a:off x="319419" y="3662361"/>
            <a:ext cx="11553163"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solvable in polynomial time in size of the input?</a:t>
            </a:r>
          </a:p>
          <a:p>
            <a:pPr eaLnBrk="1" hangingPunct="1">
              <a:lnSpc>
                <a:spcPct val="120000"/>
              </a:lnSpc>
            </a:pPr>
            <a:endParaRPr lang="en-US" dirty="0" smtClean="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Size of the input:  </a:t>
            </a:r>
            <a:br>
              <a:rPr lang="en-US" dirty="0" smtClean="0">
                <a:latin typeface="Arev Sans" pitchFamily="34" charset="0"/>
                <a:ea typeface="Arev Sans" pitchFamily="34" charset="0"/>
                <a:cs typeface="Arev sans bold" pitchFamily="34" charset="0"/>
              </a:rPr>
            </a:br>
            <a:endParaRPr lang="en-US" sz="1400" dirty="0" smtClean="0">
              <a:latin typeface="Arev Sans" pitchFamily="34" charset="0"/>
              <a:ea typeface="Arev Sans" pitchFamily="34" charset="0"/>
              <a:cs typeface="Arev sans bold" pitchFamily="34" charset="0"/>
            </a:endParaRPr>
          </a:p>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 〈</a:t>
            </a:r>
            <a:r>
              <a:rPr lang="en-US" dirty="0">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〉+〈b〉,   where 〈X〉 = # bits needed to write X</a:t>
            </a:r>
          </a:p>
        </p:txBody>
      </p:sp>
    </p:spTree>
    <p:extLst>
      <p:ext uri="{BB962C8B-B14F-4D97-AF65-F5344CB8AC3E}">
        <p14:creationId xmlns:p14="http://schemas.microsoft.com/office/powerpoint/2010/main" val="38734811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388630" y="202681"/>
            <a:ext cx="9414757"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Linear programming feasibility problem</a:t>
            </a:r>
          </a:p>
        </p:txBody>
      </p:sp>
      <p:sp>
        <p:nvSpPr>
          <p:cNvPr id="3" name="TextBox 2"/>
          <p:cNvSpPr txBox="1"/>
          <p:nvPr/>
        </p:nvSpPr>
        <p:spPr bwMode="auto">
          <a:xfrm>
            <a:off x="319419" y="1496223"/>
            <a:ext cx="65533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m×n</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947246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{x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5" name="TextBox 4"/>
          <p:cNvSpPr txBox="1"/>
          <p:nvPr/>
        </p:nvSpPr>
        <p:spPr bwMode="auto">
          <a:xfrm>
            <a:off x="319419" y="3662361"/>
            <a:ext cx="416171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smtClean="0">
                <a:solidFill>
                  <a:srgbClr val="9B0000"/>
                </a:solidFill>
                <a:latin typeface="Arev Sans" pitchFamily="34" charset="0"/>
                <a:ea typeface="Arev Sans" pitchFamily="34" charset="0"/>
                <a:cs typeface="Arev sans bold" pitchFamily="34" charset="0"/>
              </a:rPr>
              <a:t>N</a:t>
            </a:r>
            <a:r>
              <a:rPr lang="en-US" b="1" dirty="0" smtClean="0">
                <a:latin typeface="Arev Sans" pitchFamily="34" charset="0"/>
                <a:ea typeface="Arev Sans" pitchFamily="34" charset="0"/>
                <a:cs typeface="Arev sans bold" pitchFamily="34" charset="0"/>
              </a:rPr>
              <a:t>P</a:t>
            </a:r>
            <a:r>
              <a:rPr lang="en-US" dirty="0" smtClean="0">
                <a:latin typeface="Arev Sans" pitchFamily="34" charset="0"/>
                <a:ea typeface="Arev Sans" pitchFamily="34" charset="0"/>
                <a:cs typeface="Arev sans bold" pitchFamily="34" charset="0"/>
              </a:rPr>
              <a:t>?</a:t>
            </a:r>
          </a:p>
        </p:txBody>
      </p:sp>
      <p:sp>
        <p:nvSpPr>
          <p:cNvPr id="6" name="TextBox 5"/>
          <p:cNvSpPr txBox="1"/>
          <p:nvPr/>
        </p:nvSpPr>
        <p:spPr bwMode="auto">
          <a:xfrm>
            <a:off x="8864660" y="1496223"/>
            <a:ext cx="27911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〈A〉+〈b</a:t>
            </a:r>
            <a:r>
              <a:rPr lang="en-US" dirty="0" smtClean="0">
                <a:latin typeface="Arev Sans" pitchFamily="34" charset="0"/>
                <a:ea typeface="Arev Sans" pitchFamily="34" charset="0"/>
                <a:cs typeface="Arev sans bold" pitchFamily="34" charset="0"/>
              </a:rPr>
              <a:t>〉 ]</a:t>
            </a:r>
          </a:p>
        </p:txBody>
      </p:sp>
    </p:spTree>
    <p:extLst>
      <p:ext uri="{BB962C8B-B14F-4D97-AF65-F5344CB8AC3E}">
        <p14:creationId xmlns:p14="http://schemas.microsoft.com/office/powerpoint/2010/main" val="27923816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388630" y="202681"/>
            <a:ext cx="9414757"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Linear programming feasibility problem</a:t>
            </a:r>
          </a:p>
        </p:txBody>
      </p:sp>
      <p:sp>
        <p:nvSpPr>
          <p:cNvPr id="3" name="TextBox 2"/>
          <p:cNvSpPr txBox="1"/>
          <p:nvPr/>
        </p:nvSpPr>
        <p:spPr bwMode="auto">
          <a:xfrm>
            <a:off x="319419" y="1496223"/>
            <a:ext cx="65533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m×n</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947246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{x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5" name="TextBox 4"/>
          <p:cNvSpPr txBox="1"/>
          <p:nvPr/>
        </p:nvSpPr>
        <p:spPr bwMode="auto">
          <a:xfrm>
            <a:off x="319419" y="3662361"/>
            <a:ext cx="416171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smtClean="0">
                <a:latin typeface="Arev Sans" pitchFamily="34" charset="0"/>
                <a:ea typeface="Arev Sans" pitchFamily="34" charset="0"/>
                <a:cs typeface="Arev sans bold" pitchFamily="34" charset="0"/>
              </a:rPr>
              <a:t>NP</a:t>
            </a:r>
            <a:r>
              <a:rPr lang="en-US" dirty="0" smtClean="0">
                <a:latin typeface="Arev Sans" pitchFamily="34" charset="0"/>
                <a:ea typeface="Arev Sans" pitchFamily="34" charset="0"/>
                <a:cs typeface="Arev sans bold" pitchFamily="34" charset="0"/>
              </a:rPr>
              <a:t>?</a:t>
            </a:r>
          </a:p>
        </p:txBody>
      </p:sp>
      <p:sp>
        <p:nvSpPr>
          <p:cNvPr id="6" name="TextBox 5"/>
          <p:cNvSpPr txBox="1"/>
          <p:nvPr/>
        </p:nvSpPr>
        <p:spPr bwMode="auto">
          <a:xfrm>
            <a:off x="8864660" y="1496223"/>
            <a:ext cx="27911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〈A〉+〈b</a:t>
            </a:r>
            <a:r>
              <a:rPr lang="en-US" dirty="0" smtClean="0">
                <a:latin typeface="Arev Sans" pitchFamily="34" charset="0"/>
                <a:ea typeface="Arev Sans" pitchFamily="34" charset="0"/>
                <a:cs typeface="Arev sans bold" pitchFamily="34" charset="0"/>
              </a:rPr>
              <a:t>〉 ]</a:t>
            </a:r>
          </a:p>
        </p:txBody>
      </p:sp>
      <p:sp>
        <p:nvSpPr>
          <p:cNvPr id="9" name="TextBox 8"/>
          <p:cNvSpPr txBox="1"/>
          <p:nvPr/>
        </p:nvSpPr>
        <p:spPr bwMode="auto">
          <a:xfrm>
            <a:off x="486939" y="4382021"/>
            <a:ext cx="1121813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endParaRPr lang="en-US" sz="1400" dirty="0" smtClean="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If K is nonempty, does it contain a rational point x?</a:t>
            </a:r>
          </a:p>
          <a:p>
            <a:pPr eaLnBrk="1" hangingPunct="1">
              <a:lnSpc>
                <a:spcPct val="120000"/>
              </a:lnSpc>
            </a:pPr>
            <a:r>
              <a:rPr lang="en-US" dirty="0" smtClean="0">
                <a:latin typeface="Arev Sans" pitchFamily="34" charset="0"/>
                <a:ea typeface="Arev Sans" pitchFamily="34" charset="0"/>
                <a:cs typeface="Arev sans bold" pitchFamily="34" charset="0"/>
              </a:rPr>
              <a:t>If K is nonempty, does it contain a point x with ||x||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exp</a:t>
            </a:r>
            <a:r>
              <a:rPr lang="en-US" dirty="0" smtClean="0">
                <a:latin typeface="Arev Sans" pitchFamily="34" charset="0"/>
                <a:ea typeface="Arev Sans" pitchFamily="34" charset="0"/>
                <a:cs typeface="Arev sans bold" pitchFamily="34" charset="0"/>
              </a:rPr>
              <a:t>(L)?</a:t>
            </a:r>
          </a:p>
        </p:txBody>
      </p:sp>
      <p:sp>
        <p:nvSpPr>
          <p:cNvPr id="10" name="TextBox 9"/>
          <p:cNvSpPr txBox="1"/>
          <p:nvPr/>
        </p:nvSpPr>
        <p:spPr bwMode="auto">
          <a:xfrm>
            <a:off x="4759519" y="3662361"/>
            <a:ext cx="4791696"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a:lnSpc>
                <a:spcPct val="120000"/>
              </a:lnSpc>
            </a:pPr>
            <a:r>
              <a:rPr lang="en-US" dirty="0">
                <a:latin typeface="Arev Sans" pitchFamily="34" charset="0"/>
                <a:ea typeface="Arev Sans" pitchFamily="34" charset="0"/>
                <a:cs typeface="Arev sans bold" pitchFamily="34" charset="0"/>
              </a:rPr>
              <a:t>Not </a:t>
            </a:r>
            <a:r>
              <a:rPr lang="en-US" i="1" dirty="0">
                <a:latin typeface="Arev Sans" pitchFamily="34" charset="0"/>
                <a:ea typeface="Arev Sans" pitchFamily="34" charset="0"/>
                <a:cs typeface="Arev sans bold" pitchFamily="34" charset="0"/>
              </a:rPr>
              <a:t>immediately </a:t>
            </a:r>
            <a:r>
              <a:rPr lang="en-US" dirty="0">
                <a:latin typeface="Arev Sans" pitchFamily="34" charset="0"/>
                <a:ea typeface="Arev Sans" pitchFamily="34" charset="0"/>
                <a:cs typeface="Arev sans bold" pitchFamily="34" charset="0"/>
              </a:rPr>
              <a:t>obvious</a:t>
            </a:r>
            <a:r>
              <a:rPr lang="en-US" dirty="0" smtClean="0">
                <a:latin typeface="Arev Sans" pitchFamily="34" charset="0"/>
                <a:ea typeface="Arev Sans" pitchFamily="34" charset="0"/>
                <a:cs typeface="Arev sans bold" pitchFamily="34" charset="0"/>
              </a:rPr>
              <a:t>.</a:t>
            </a:r>
          </a:p>
        </p:txBody>
      </p:sp>
      <p:sp>
        <p:nvSpPr>
          <p:cNvPr id="11" name="TextBox 10"/>
          <p:cNvSpPr txBox="1"/>
          <p:nvPr/>
        </p:nvSpPr>
        <p:spPr bwMode="auto">
          <a:xfrm>
            <a:off x="2089153" y="5972800"/>
            <a:ext cx="8013733"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Yes, and yes, by elementary linear algebra.</a:t>
            </a:r>
          </a:p>
        </p:txBody>
      </p:sp>
    </p:spTree>
    <p:extLst>
      <p:ext uri="{BB962C8B-B14F-4D97-AF65-F5344CB8AC3E}">
        <p14:creationId xmlns:p14="http://schemas.microsoft.com/office/powerpoint/2010/main" val="2660709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388630" y="202681"/>
            <a:ext cx="9414757"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Linear programming feasibility problem</a:t>
            </a:r>
          </a:p>
        </p:txBody>
      </p:sp>
      <p:sp>
        <p:nvSpPr>
          <p:cNvPr id="3" name="TextBox 2"/>
          <p:cNvSpPr txBox="1"/>
          <p:nvPr/>
        </p:nvSpPr>
        <p:spPr bwMode="auto">
          <a:xfrm>
            <a:off x="319419" y="1496223"/>
            <a:ext cx="65533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m×n</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947246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{x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5" name="TextBox 4"/>
          <p:cNvSpPr txBox="1"/>
          <p:nvPr/>
        </p:nvSpPr>
        <p:spPr bwMode="auto">
          <a:xfrm>
            <a:off x="319419" y="3662361"/>
            <a:ext cx="416171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smtClean="0">
                <a:latin typeface="Arev Sans" pitchFamily="34" charset="0"/>
                <a:ea typeface="Arev Sans" pitchFamily="34" charset="0"/>
                <a:cs typeface="Arev sans bold" pitchFamily="34" charset="0"/>
              </a:rPr>
              <a:t>NP</a:t>
            </a:r>
            <a:r>
              <a:rPr lang="en-US" dirty="0" smtClean="0">
                <a:latin typeface="Arev Sans" pitchFamily="34" charset="0"/>
                <a:ea typeface="Arev Sans" pitchFamily="34" charset="0"/>
                <a:cs typeface="Arev sans bold" pitchFamily="34" charset="0"/>
              </a:rPr>
              <a:t>?</a:t>
            </a:r>
          </a:p>
        </p:txBody>
      </p:sp>
      <p:sp>
        <p:nvSpPr>
          <p:cNvPr id="6" name="TextBox 5"/>
          <p:cNvSpPr txBox="1"/>
          <p:nvPr/>
        </p:nvSpPr>
        <p:spPr bwMode="auto">
          <a:xfrm>
            <a:off x="8864660" y="1496223"/>
            <a:ext cx="27911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〈A〉+〈b</a:t>
            </a:r>
            <a:r>
              <a:rPr lang="en-US" dirty="0" smtClean="0">
                <a:latin typeface="Arev Sans" pitchFamily="34" charset="0"/>
                <a:ea typeface="Arev Sans" pitchFamily="34" charset="0"/>
                <a:cs typeface="Arev sans bold" pitchFamily="34" charset="0"/>
              </a:rPr>
              <a:t>〉 ]</a:t>
            </a:r>
          </a:p>
        </p:txBody>
      </p:sp>
      <p:sp>
        <p:nvSpPr>
          <p:cNvPr id="8" name="TextBox 7"/>
          <p:cNvSpPr txBox="1"/>
          <p:nvPr/>
        </p:nvSpPr>
        <p:spPr bwMode="auto">
          <a:xfrm>
            <a:off x="1148185" y="4536719"/>
            <a:ext cx="9895658" cy="5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If K is nonempty, it contains x </a:t>
            </a:r>
            <a:r>
              <a:rPr lang="el-GR" dirty="0" smtClean="0">
                <a:latin typeface="Arev Sans" pitchFamily="34" charset="0"/>
                <a:ea typeface="Arev Sans" pitchFamily="34" charset="0"/>
                <a:cs typeface="Arev sans bold" pitchFamily="34" charset="0"/>
              </a:rPr>
              <a:t>∈</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with 〈x〉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poly(L).</a:t>
            </a:r>
          </a:p>
        </p:txBody>
      </p:sp>
      <p:sp>
        <p:nvSpPr>
          <p:cNvPr id="13" name="TextBox 12"/>
          <p:cNvSpPr txBox="1"/>
          <p:nvPr/>
        </p:nvSpPr>
        <p:spPr bwMode="auto">
          <a:xfrm>
            <a:off x="5632579" y="3662361"/>
            <a:ext cx="92685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Yes.</a:t>
            </a:r>
          </a:p>
        </p:txBody>
      </p:sp>
    </p:spTree>
    <p:extLst>
      <p:ext uri="{BB962C8B-B14F-4D97-AF65-F5344CB8AC3E}">
        <p14:creationId xmlns:p14="http://schemas.microsoft.com/office/powerpoint/2010/main" val="25951610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388630" y="202681"/>
            <a:ext cx="9414757"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Linear programming feasibility problem</a:t>
            </a:r>
          </a:p>
        </p:txBody>
      </p:sp>
      <p:sp>
        <p:nvSpPr>
          <p:cNvPr id="3" name="TextBox 2"/>
          <p:cNvSpPr txBox="1"/>
          <p:nvPr/>
        </p:nvSpPr>
        <p:spPr bwMode="auto">
          <a:xfrm>
            <a:off x="319419" y="1496223"/>
            <a:ext cx="65533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m×n</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947246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{x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5" name="TextBox 4"/>
          <p:cNvSpPr txBox="1"/>
          <p:nvPr/>
        </p:nvSpPr>
        <p:spPr bwMode="auto">
          <a:xfrm>
            <a:off x="319419" y="3662361"/>
            <a:ext cx="416171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smtClean="0">
                <a:latin typeface="Arev Sans" pitchFamily="34" charset="0"/>
                <a:ea typeface="Arev Sans" pitchFamily="34" charset="0"/>
                <a:cs typeface="Arev sans bold" pitchFamily="34" charset="0"/>
              </a:rPr>
              <a:t>NP</a:t>
            </a:r>
            <a:r>
              <a:rPr lang="en-US" dirty="0" smtClean="0">
                <a:latin typeface="Arev Sans" pitchFamily="34" charset="0"/>
                <a:ea typeface="Arev Sans" pitchFamily="34" charset="0"/>
                <a:cs typeface="Arev sans bold" pitchFamily="34" charset="0"/>
              </a:rPr>
              <a:t>?</a:t>
            </a:r>
          </a:p>
        </p:txBody>
      </p:sp>
      <p:sp>
        <p:nvSpPr>
          <p:cNvPr id="6" name="TextBox 5"/>
          <p:cNvSpPr txBox="1"/>
          <p:nvPr/>
        </p:nvSpPr>
        <p:spPr bwMode="auto">
          <a:xfrm>
            <a:off x="8864660" y="1496223"/>
            <a:ext cx="27911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〈A〉+〈b</a:t>
            </a:r>
            <a:r>
              <a:rPr lang="en-US" dirty="0" smtClean="0">
                <a:latin typeface="Arev Sans" pitchFamily="34" charset="0"/>
                <a:ea typeface="Arev Sans" pitchFamily="34" charset="0"/>
                <a:cs typeface="Arev sans bold" pitchFamily="34" charset="0"/>
              </a:rPr>
              <a:t>〉 ]</a:t>
            </a:r>
          </a:p>
        </p:txBody>
      </p:sp>
      <p:sp>
        <p:nvSpPr>
          <p:cNvPr id="7" name="TextBox 6"/>
          <p:cNvSpPr txBox="1"/>
          <p:nvPr/>
        </p:nvSpPr>
        <p:spPr bwMode="auto">
          <a:xfrm>
            <a:off x="5632579" y="3662361"/>
            <a:ext cx="92685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Yes.</a:t>
            </a:r>
          </a:p>
        </p:txBody>
      </p:sp>
      <p:sp>
        <p:nvSpPr>
          <p:cNvPr id="9" name="TextBox 8"/>
          <p:cNvSpPr txBox="1"/>
          <p:nvPr/>
        </p:nvSpPr>
        <p:spPr bwMode="auto">
          <a:xfrm>
            <a:off x="319419" y="4487551"/>
            <a:ext cx="45784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err="1" smtClean="0">
                <a:latin typeface="Arev Sans" pitchFamily="34" charset="0"/>
                <a:ea typeface="Arev Sans" pitchFamily="34" charset="0"/>
                <a:cs typeface="Arev sans bold" pitchFamily="34" charset="0"/>
              </a:rPr>
              <a:t>coNP</a:t>
            </a:r>
            <a:r>
              <a:rPr lang="en-US" dirty="0" smtClean="0">
                <a:latin typeface="Arev Sans" pitchFamily="34" charset="0"/>
                <a:ea typeface="Arev Sans" pitchFamily="34" charset="0"/>
                <a:cs typeface="Arev sans bold" pitchFamily="34" charset="0"/>
              </a:rPr>
              <a:t>?</a:t>
            </a:r>
          </a:p>
        </p:txBody>
      </p:sp>
      <p:sp>
        <p:nvSpPr>
          <p:cNvPr id="10" name="TextBox 9"/>
          <p:cNvSpPr txBox="1"/>
          <p:nvPr/>
        </p:nvSpPr>
        <p:spPr bwMode="auto">
          <a:xfrm>
            <a:off x="5632579" y="4509224"/>
            <a:ext cx="92685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Yes.</a:t>
            </a:r>
          </a:p>
        </p:txBody>
      </p:sp>
      <p:sp>
        <p:nvSpPr>
          <p:cNvPr id="11" name="TextBox 10"/>
          <p:cNvSpPr txBox="1"/>
          <p:nvPr/>
        </p:nvSpPr>
        <p:spPr bwMode="auto">
          <a:xfrm>
            <a:off x="1060807" y="5317502"/>
            <a:ext cx="10070386" cy="108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There’s a </a:t>
            </a:r>
            <a:r>
              <a:rPr lang="en-US" dirty="0" smtClean="0">
                <a:solidFill>
                  <a:srgbClr val="FFFF00"/>
                </a:solidFill>
                <a:latin typeface="Arev Sans" pitchFamily="34" charset="0"/>
                <a:ea typeface="Arev Sans" pitchFamily="34" charset="0"/>
                <a:cs typeface="Arev sans bold" pitchFamily="34" charset="0"/>
              </a:rPr>
              <a:t>dual </a:t>
            </a:r>
            <a:r>
              <a:rPr lang="en-US" dirty="0" smtClean="0">
                <a:latin typeface="Arev Sans" pitchFamily="34" charset="0"/>
                <a:ea typeface="Arev Sans" pitchFamily="34" charset="0"/>
                <a:cs typeface="Arev sans bold" pitchFamily="34" charset="0"/>
              </a:rPr>
              <a:t>LP, </a:t>
            </a:r>
            <a:r>
              <a:rPr lang="en-US" dirty="0" smtClean="0">
                <a:solidFill>
                  <a:srgbClr val="FFFF00"/>
                </a:solidFill>
                <a:latin typeface="Arev Sans" pitchFamily="34" charset="0"/>
                <a:ea typeface="Arev Sans" pitchFamily="34" charset="0"/>
                <a:cs typeface="Arev sans bold" pitchFamily="34" charset="0"/>
              </a:rPr>
              <a:t>K</a:t>
            </a:r>
            <a:r>
              <a:rPr lang="en-US" sz="3200" baseline="30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 { y : y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0, </a:t>
            </a:r>
            <a:r>
              <a:rPr lang="en-US" dirty="0" err="1" smtClean="0">
                <a:latin typeface="Arev Sans" pitchFamily="34" charset="0"/>
                <a:ea typeface="Arev Sans" pitchFamily="34" charset="0"/>
                <a:cs typeface="Arev sans bold" pitchFamily="34" charset="0"/>
              </a:rPr>
              <a:t>A</a:t>
            </a:r>
            <a:r>
              <a:rPr lang="en-US" baseline="30000" dirty="0" err="1" smtClean="0">
                <a:latin typeface="Arev Sans" pitchFamily="34" charset="0"/>
                <a:ea typeface="Arev Sans" pitchFamily="34" charset="0"/>
                <a:cs typeface="Arev sans bold" pitchFamily="34" charset="0"/>
              </a:rPr>
              <a:t>T</a:t>
            </a:r>
            <a:r>
              <a:rPr lang="en-US" dirty="0" err="1" smtClean="0">
                <a:latin typeface="Arev Sans" pitchFamily="34" charset="0"/>
                <a:ea typeface="Arev Sans" pitchFamily="34" charset="0"/>
                <a:cs typeface="Arev sans bold" pitchFamily="34" charset="0"/>
              </a:rPr>
              <a:t>y</a:t>
            </a:r>
            <a:r>
              <a:rPr lang="en-US" dirty="0" smtClean="0">
                <a:latin typeface="Arev Sans" pitchFamily="34" charset="0"/>
                <a:ea typeface="Arev Sans" pitchFamily="34" charset="0"/>
                <a:cs typeface="Arev sans bold" pitchFamily="34" charset="0"/>
              </a:rPr>
              <a:t> = 0, </a:t>
            </a:r>
            <a:r>
              <a:rPr lang="en-US" dirty="0" err="1" smtClean="0">
                <a:latin typeface="Arev Sans" pitchFamily="34" charset="0"/>
                <a:ea typeface="Arev Sans" pitchFamily="34" charset="0"/>
                <a:cs typeface="Arev sans bold" pitchFamily="34" charset="0"/>
              </a:rPr>
              <a:t>b</a:t>
            </a:r>
            <a:r>
              <a:rPr lang="en-US" baseline="30000" dirty="0" err="1" smtClean="0">
                <a:latin typeface="Arev Sans" pitchFamily="34" charset="0"/>
                <a:ea typeface="Arev Sans" pitchFamily="34" charset="0"/>
                <a:cs typeface="Arev sans bold" pitchFamily="34" charset="0"/>
              </a:rPr>
              <a:t>T</a:t>
            </a:r>
            <a:r>
              <a:rPr lang="en-US" dirty="0" err="1" smtClean="0">
                <a:latin typeface="Arev Sans" pitchFamily="34" charset="0"/>
                <a:ea typeface="Arev Sans" pitchFamily="34" charset="0"/>
                <a:cs typeface="Arev sans bold" pitchFamily="34" charset="0"/>
              </a:rPr>
              <a:t>y</a:t>
            </a:r>
            <a:r>
              <a:rPr lang="en-US" dirty="0" smtClean="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−1},</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such that </a:t>
            </a:r>
            <a:r>
              <a:rPr lang="en-US" dirty="0">
                <a:solidFill>
                  <a:srgbClr val="FFFF00"/>
                </a:solidFill>
                <a:latin typeface="Arev Sans" pitchFamily="34" charset="0"/>
                <a:ea typeface="Arev Sans" pitchFamily="34" charset="0"/>
                <a:cs typeface="Arev sans bold" pitchFamily="34" charset="0"/>
              </a:rPr>
              <a:t>K</a:t>
            </a:r>
            <a:r>
              <a:rPr lang="en-US" sz="3200" baseline="30000" dirty="0">
                <a:solidFill>
                  <a:srgbClr val="FFFF00"/>
                </a:solidFill>
                <a:latin typeface="Arev Sans" pitchFamily="34" charset="0"/>
                <a:ea typeface="Arev Sans" pitchFamily="34" charset="0"/>
                <a:cs typeface="Arev sans bold" pitchFamily="34" charset="0"/>
              </a:rPr>
              <a:t>*</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is feasible </a:t>
            </a:r>
            <a:r>
              <a:rPr lang="en-US" dirty="0" err="1" smtClean="0">
                <a:latin typeface="Arev Sans" pitchFamily="34" charset="0"/>
                <a:ea typeface="Arev Sans" pitchFamily="34" charset="0"/>
                <a:cs typeface="Arev sans bold" pitchFamily="34" charset="0"/>
              </a:rPr>
              <a:t>iff</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is infeasible.</a:t>
            </a:r>
          </a:p>
        </p:txBody>
      </p:sp>
    </p:spTree>
    <p:extLst>
      <p:ext uri="{BB962C8B-B14F-4D97-AF65-F5344CB8AC3E}">
        <p14:creationId xmlns:p14="http://schemas.microsoft.com/office/powerpoint/2010/main" val="3606061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388630" y="202681"/>
            <a:ext cx="9414757"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Linear programming feasibility problem</a:t>
            </a:r>
          </a:p>
        </p:txBody>
      </p:sp>
      <p:sp>
        <p:nvSpPr>
          <p:cNvPr id="3" name="TextBox 2"/>
          <p:cNvSpPr txBox="1"/>
          <p:nvPr/>
        </p:nvSpPr>
        <p:spPr bwMode="auto">
          <a:xfrm>
            <a:off x="319419" y="1496223"/>
            <a:ext cx="65533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m×n</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947246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{x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5" name="TextBox 4"/>
          <p:cNvSpPr txBox="1"/>
          <p:nvPr/>
        </p:nvSpPr>
        <p:spPr bwMode="auto">
          <a:xfrm>
            <a:off x="319419" y="3662361"/>
            <a:ext cx="416171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smtClean="0">
                <a:latin typeface="Arev Sans" pitchFamily="34" charset="0"/>
                <a:ea typeface="Arev Sans" pitchFamily="34" charset="0"/>
                <a:cs typeface="Arev sans bold" pitchFamily="34" charset="0"/>
              </a:rPr>
              <a:t>NP</a:t>
            </a:r>
            <a:r>
              <a:rPr lang="en-US" dirty="0" smtClean="0">
                <a:latin typeface="Arev Sans" pitchFamily="34" charset="0"/>
                <a:ea typeface="Arev Sans" pitchFamily="34" charset="0"/>
                <a:cs typeface="Arev sans bold" pitchFamily="34" charset="0"/>
              </a:rPr>
              <a:t>?</a:t>
            </a:r>
          </a:p>
        </p:txBody>
      </p:sp>
      <p:sp>
        <p:nvSpPr>
          <p:cNvPr id="6" name="TextBox 5"/>
          <p:cNvSpPr txBox="1"/>
          <p:nvPr/>
        </p:nvSpPr>
        <p:spPr bwMode="auto">
          <a:xfrm>
            <a:off x="8864660" y="1496223"/>
            <a:ext cx="27911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〈A〉+〈b</a:t>
            </a:r>
            <a:r>
              <a:rPr lang="en-US" dirty="0" smtClean="0">
                <a:latin typeface="Arev Sans" pitchFamily="34" charset="0"/>
                <a:ea typeface="Arev Sans" pitchFamily="34" charset="0"/>
                <a:cs typeface="Arev sans bold" pitchFamily="34" charset="0"/>
              </a:rPr>
              <a:t>〉 ]</a:t>
            </a:r>
          </a:p>
        </p:txBody>
      </p:sp>
      <p:sp>
        <p:nvSpPr>
          <p:cNvPr id="7" name="TextBox 6"/>
          <p:cNvSpPr txBox="1"/>
          <p:nvPr/>
        </p:nvSpPr>
        <p:spPr bwMode="auto">
          <a:xfrm>
            <a:off x="5632579" y="3662361"/>
            <a:ext cx="92685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Yes.</a:t>
            </a:r>
          </a:p>
        </p:txBody>
      </p:sp>
      <p:sp>
        <p:nvSpPr>
          <p:cNvPr id="9" name="TextBox 8"/>
          <p:cNvSpPr txBox="1"/>
          <p:nvPr/>
        </p:nvSpPr>
        <p:spPr bwMode="auto">
          <a:xfrm>
            <a:off x="319419" y="4487551"/>
            <a:ext cx="45784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err="1" smtClean="0">
                <a:latin typeface="Arev Sans" pitchFamily="34" charset="0"/>
                <a:ea typeface="Arev Sans" pitchFamily="34" charset="0"/>
                <a:cs typeface="Arev sans bold" pitchFamily="34" charset="0"/>
              </a:rPr>
              <a:t>coNP</a:t>
            </a:r>
            <a:r>
              <a:rPr lang="en-US" dirty="0" smtClean="0">
                <a:latin typeface="Arev Sans" pitchFamily="34" charset="0"/>
                <a:ea typeface="Arev Sans" pitchFamily="34" charset="0"/>
                <a:cs typeface="Arev sans bold" pitchFamily="34" charset="0"/>
              </a:rPr>
              <a:t>?</a:t>
            </a:r>
          </a:p>
        </p:txBody>
      </p:sp>
      <p:sp>
        <p:nvSpPr>
          <p:cNvPr id="10" name="TextBox 9"/>
          <p:cNvSpPr txBox="1"/>
          <p:nvPr/>
        </p:nvSpPr>
        <p:spPr bwMode="auto">
          <a:xfrm>
            <a:off x="5632579" y="4509224"/>
            <a:ext cx="92685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Yes.</a:t>
            </a:r>
          </a:p>
        </p:txBody>
      </p:sp>
      <p:sp>
        <p:nvSpPr>
          <p:cNvPr id="12" name="TextBox 11"/>
          <p:cNvSpPr txBox="1"/>
          <p:nvPr/>
        </p:nvSpPr>
        <p:spPr bwMode="auto">
          <a:xfrm>
            <a:off x="319419" y="5356087"/>
            <a:ext cx="386195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smtClean="0">
                <a:latin typeface="Arev Sans" pitchFamily="34" charset="0"/>
                <a:ea typeface="Arev Sans" pitchFamily="34" charset="0"/>
                <a:cs typeface="Arev sans bold" pitchFamily="34" charset="0"/>
              </a:rPr>
              <a:t>P</a:t>
            </a:r>
            <a:r>
              <a:rPr lang="en-US" dirty="0" smtClean="0">
                <a:latin typeface="Arev Sans" pitchFamily="34" charset="0"/>
                <a:ea typeface="Arev Sans" pitchFamily="34" charset="0"/>
                <a:cs typeface="Arev sans bold" pitchFamily="34" charset="0"/>
              </a:rPr>
              <a:t>?</a:t>
            </a:r>
          </a:p>
        </p:txBody>
      </p:sp>
      <p:sp>
        <p:nvSpPr>
          <p:cNvPr id="13" name="TextBox 12"/>
          <p:cNvSpPr txBox="1"/>
          <p:nvPr/>
        </p:nvSpPr>
        <p:spPr bwMode="auto">
          <a:xfrm>
            <a:off x="5632579" y="5377760"/>
            <a:ext cx="92685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Yes.</a:t>
            </a:r>
          </a:p>
        </p:txBody>
      </p:sp>
      <p:sp>
        <p:nvSpPr>
          <p:cNvPr id="14" name="TextBox 13"/>
          <p:cNvSpPr txBox="1"/>
          <p:nvPr/>
        </p:nvSpPr>
        <p:spPr bwMode="auto">
          <a:xfrm>
            <a:off x="7260429" y="5377971"/>
            <a:ext cx="3656770"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Ellipsoid Algorithm.</a:t>
            </a:r>
          </a:p>
        </p:txBody>
      </p:sp>
      <p:sp>
        <p:nvSpPr>
          <p:cNvPr id="15" name="TextBox 14"/>
          <p:cNvSpPr txBox="1"/>
          <p:nvPr/>
        </p:nvSpPr>
        <p:spPr bwMode="auto">
          <a:xfrm>
            <a:off x="7260429" y="5931614"/>
            <a:ext cx="4331635" cy="43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2000" dirty="0" smtClean="0">
                <a:latin typeface="Arev Sans" pitchFamily="34" charset="0"/>
                <a:ea typeface="Arev Sans" pitchFamily="34" charset="0"/>
                <a:cs typeface="Arev sans bold" pitchFamily="34" charset="0"/>
              </a:rPr>
              <a:t>[Khachiyan’79</a:t>
            </a:r>
            <a:r>
              <a:rPr lang="en-US" sz="2000" dirty="0">
                <a:latin typeface="Arev Sans" pitchFamily="34" charset="0"/>
                <a:ea typeface="Arev Sans" pitchFamily="34" charset="0"/>
                <a:cs typeface="Arev sans bold" pitchFamily="34" charset="0"/>
              </a:rPr>
              <a:t>, </a:t>
            </a:r>
            <a:r>
              <a:rPr lang="en-US" sz="2000" dirty="0" err="1" smtClean="0">
                <a:latin typeface="Arev Sans" pitchFamily="34" charset="0"/>
                <a:ea typeface="Arev Sans" pitchFamily="34" charset="0"/>
                <a:cs typeface="Arev sans bold" pitchFamily="34" charset="0"/>
              </a:rPr>
              <a:t>Gács</a:t>
            </a:r>
            <a:r>
              <a:rPr lang="en-US" sz="2000" dirty="0" smtClean="0">
                <a:latin typeface="Arev Sans" pitchFamily="34" charset="0"/>
                <a:ea typeface="Arev Sans" pitchFamily="34" charset="0"/>
                <a:cs typeface="Arev sans bold" pitchFamily="34" charset="0"/>
              </a:rPr>
              <a:t>–Lovász’79]</a:t>
            </a:r>
          </a:p>
        </p:txBody>
      </p:sp>
    </p:spTree>
    <p:extLst>
      <p:ext uri="{BB962C8B-B14F-4D97-AF65-F5344CB8AC3E}">
        <p14:creationId xmlns:p14="http://schemas.microsoft.com/office/powerpoint/2010/main" val="317207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807565" y="202681"/>
            <a:ext cx="4576895"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Ellipsoid Algorithm</a:t>
            </a:r>
          </a:p>
        </p:txBody>
      </p:sp>
      <p:sp>
        <p:nvSpPr>
          <p:cNvPr id="3" name="TextBox 2"/>
          <p:cNvSpPr txBox="1"/>
          <p:nvPr/>
        </p:nvSpPr>
        <p:spPr bwMode="auto">
          <a:xfrm>
            <a:off x="319419" y="1228594"/>
            <a:ext cx="1157560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Radii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&gt;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&gt; 0.</a:t>
            </a:r>
            <a:endParaRPr lang="en-US" dirty="0" smtClean="0">
              <a:solidFill>
                <a:srgbClr val="FFFF00"/>
              </a:solidFill>
              <a:latin typeface="Arev Sans" pitchFamily="34" charset="0"/>
              <a:ea typeface="Arev Sans" pitchFamily="34" charset="0"/>
              <a:cs typeface="Arev sans bold" pitchFamily="34" charset="0"/>
            </a:endParaRPr>
          </a:p>
          <a:p>
            <a:pPr>
              <a:lnSpc>
                <a:spcPct val="120000"/>
              </a:lnSpc>
            </a:pPr>
            <a:r>
              <a:rPr lang="en-US" dirty="0">
                <a:solidFill>
                  <a:srgbClr val="FFFF00"/>
                </a:solidFill>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Convex set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given by a “separation oracle”.</a:t>
            </a:r>
          </a:p>
          <a:p>
            <a:pPr>
              <a:lnSpc>
                <a:spcPct val="120000"/>
              </a:lnSpc>
            </a:pPr>
            <a:endParaRPr lang="en-US" dirty="0" smtClean="0">
              <a:latin typeface="Arev Sans" pitchFamily="34" charset="0"/>
              <a:ea typeface="Arev Sans" pitchFamily="34" charset="0"/>
              <a:cs typeface="Arev sans bold" pitchFamily="34" charset="0"/>
            </a:endParaRPr>
          </a:p>
          <a:p>
            <a:pPr>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Oracle</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0</a:t>
            </a:r>
            <a:r>
              <a:rPr lang="en-US" dirty="0" smtClean="0">
                <a:latin typeface="Arev Sans" pitchFamily="34" charset="0"/>
                <a:ea typeface="Arev Sans" pitchFamily="34" charset="0"/>
                <a:cs typeface="Arev sans bold" pitchFamily="34" charset="0"/>
              </a:rPr>
              <a:t>) either returns “</a:t>
            </a:r>
            <a:r>
              <a:rPr lang="en-US" dirty="0" smtClean="0">
                <a:solidFill>
                  <a:srgbClr val="FFFF00"/>
                </a:solidFill>
                <a:latin typeface="Arev Sans" pitchFamily="34" charset="0"/>
                <a:ea typeface="Arev Sans" pitchFamily="34" charset="0"/>
                <a:cs typeface="Arev sans bold" pitchFamily="34" charset="0"/>
              </a:rPr>
              <a:t>x</a:t>
            </a:r>
            <a:r>
              <a:rPr lang="en-US" sz="3200" baseline="-25000" dirty="0" smtClean="0">
                <a:solidFill>
                  <a:srgbClr val="FFFF00"/>
                </a:solidFill>
                <a:latin typeface="Arev Sans" pitchFamily="34" charset="0"/>
                <a:ea typeface="Arev Sans" pitchFamily="34" charset="0"/>
                <a:cs typeface="Arev sans bold" pitchFamily="34" charset="0"/>
              </a:rPr>
              <a:t>0</a:t>
            </a:r>
            <a:r>
              <a:rPr lang="en-US" dirty="0" smtClean="0">
                <a:solidFill>
                  <a:srgbClr val="FFFF00"/>
                </a:solidFill>
                <a:latin typeface="Arev Sans" pitchFamily="34" charset="0"/>
                <a:ea typeface="Arev Sans" pitchFamily="34" charset="0"/>
                <a:cs typeface="Arev sans bold" pitchFamily="34" charset="0"/>
              </a:rPr>
              <a:t> ∈ K</a:t>
            </a:r>
            <a:r>
              <a:rPr lang="en-US" dirty="0" smtClean="0">
                <a:latin typeface="Arev Sans" pitchFamily="34" charset="0"/>
                <a:ea typeface="Arev Sans" pitchFamily="34" charset="0"/>
                <a:cs typeface="Arev sans bold" pitchFamily="34" charset="0"/>
              </a:rPr>
              <a:t>”</a:t>
            </a:r>
          </a:p>
          <a:p>
            <a:pPr>
              <a:lnSpc>
                <a:spcPct val="120000"/>
              </a:lnSpc>
            </a:pP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or else a </a:t>
            </a:r>
            <a:r>
              <a:rPr lang="en-US" dirty="0" err="1" smtClean="0">
                <a:latin typeface="Arev Sans" pitchFamily="34" charset="0"/>
                <a:ea typeface="Arev Sans" pitchFamily="34" charset="0"/>
                <a:cs typeface="Arev sans bold" pitchFamily="34" charset="0"/>
              </a:rPr>
              <a:t>halfspace</a:t>
            </a:r>
            <a:r>
              <a:rPr lang="en-US" dirty="0" smtClean="0">
                <a:latin typeface="Arev Sans" pitchFamily="34" charset="0"/>
                <a:ea typeface="Arev Sans" pitchFamily="34" charset="0"/>
                <a:cs typeface="Arev sans bold" pitchFamily="34" charset="0"/>
              </a:rPr>
              <a:t> “</a:t>
            </a:r>
            <a:r>
              <a:rPr lang="en-US" dirty="0" err="1" smtClean="0">
                <a:solidFill>
                  <a:srgbClr val="FFFF00"/>
                </a:solidFill>
                <a:latin typeface="Arev Sans" pitchFamily="34" charset="0"/>
                <a:ea typeface="Arev Sans" pitchFamily="34" charset="0"/>
                <a:cs typeface="Arev sans bold" pitchFamily="34" charset="0"/>
              </a:rPr>
              <a:t>a</a:t>
            </a:r>
            <a:r>
              <a:rPr lang="en-US" baseline="30000" dirty="0" err="1" smtClean="0">
                <a:solidFill>
                  <a:srgbClr val="FFFF00"/>
                </a:solidFill>
                <a:latin typeface="Arev Sans" pitchFamily="34" charset="0"/>
                <a:ea typeface="Arev Sans" pitchFamily="34" charset="0"/>
                <a:cs typeface="Arev sans bold" pitchFamily="34" charset="0"/>
              </a:rPr>
              <a:t>T</a:t>
            </a:r>
            <a:r>
              <a:rPr lang="en-US" dirty="0" err="1" smtClean="0">
                <a:solidFill>
                  <a:srgbClr val="FFFF00"/>
                </a:solidFill>
                <a:latin typeface="Arev Sans" pitchFamily="34" charset="0"/>
                <a:ea typeface="Arev Sans" pitchFamily="34" charset="0"/>
                <a:cs typeface="Arev sans bold" pitchFamily="34" charset="0"/>
              </a:rPr>
              <a:t>x</a:t>
            </a:r>
            <a:r>
              <a:rPr lang="en-US" dirty="0" smtClean="0">
                <a:solidFill>
                  <a:srgbClr val="FFFF00"/>
                </a:solidFill>
                <a:latin typeface="Arev Sans" pitchFamily="34" charset="0"/>
                <a:ea typeface="Arev Sans" pitchFamily="34" charset="0"/>
                <a:cs typeface="Arev sans bold" pitchFamily="34" charset="0"/>
              </a:rPr>
              <a:t>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c</a:t>
            </a:r>
            <a:r>
              <a:rPr lang="en-US" dirty="0" smtClean="0">
                <a:latin typeface="Arev Sans" pitchFamily="34" charset="0"/>
                <a:ea typeface="Arev Sans" pitchFamily="34" charset="0"/>
                <a:cs typeface="Arev sans bold" pitchFamily="34" charset="0"/>
              </a:rPr>
              <a:t>” containing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but not </a:t>
            </a:r>
            <a:r>
              <a:rPr lang="en-US" dirty="0" smtClean="0">
                <a:solidFill>
                  <a:srgbClr val="FFFF00"/>
                </a:solidFill>
                <a:latin typeface="Arev Sans" pitchFamily="34" charset="0"/>
                <a:ea typeface="Arev Sans" pitchFamily="34" charset="0"/>
                <a:cs typeface="Arev sans bold" pitchFamily="34" charset="0"/>
              </a:rPr>
              <a:t>x</a:t>
            </a:r>
            <a:r>
              <a:rPr lang="en-US" sz="3200" baseline="-25000" dirty="0" smtClean="0">
                <a:solidFill>
                  <a:srgbClr val="FFFF00"/>
                </a:solidFill>
                <a:latin typeface="Arev Sans" pitchFamily="34" charset="0"/>
                <a:ea typeface="Arev Sans" pitchFamily="34" charset="0"/>
                <a:cs typeface="Arev sans bold" pitchFamily="34" charset="0"/>
              </a:rPr>
              <a:t>0</a:t>
            </a:r>
            <a:r>
              <a:rPr lang="en-US" dirty="0" smtClean="0">
                <a:latin typeface="Arev Sans" pitchFamily="34" charset="0"/>
                <a:ea typeface="Arev Sans" pitchFamily="34" charset="0"/>
                <a:cs typeface="Arev sans bold" pitchFamily="34" charset="0"/>
              </a:rPr>
              <a:t>.</a:t>
            </a:r>
          </a:p>
          <a:p>
            <a:pPr>
              <a:lnSpc>
                <a:spcPct val="120000"/>
              </a:lnSpc>
            </a:pPr>
            <a:endParaRPr lang="en-US" dirty="0">
              <a:latin typeface="Arev Sans" pitchFamily="34" charset="0"/>
              <a:ea typeface="Arev Sans" pitchFamily="34" charset="0"/>
              <a:cs typeface="Arev sans bold" pitchFamily="34" charset="0"/>
            </a:endParaRPr>
          </a:p>
          <a:p>
            <a:pPr>
              <a:lnSpc>
                <a:spcPct val="120000"/>
              </a:lnSpc>
            </a:pPr>
            <a:r>
              <a:rPr lang="en-US" b="1" dirty="0" smtClean="0">
                <a:latin typeface="Arev Sans" pitchFamily="34" charset="0"/>
                <a:ea typeface="Arev Sans" pitchFamily="34" charset="0"/>
                <a:cs typeface="Arev sans bold" pitchFamily="34" charset="0"/>
              </a:rPr>
              <a:t>Assumption:</a:t>
            </a:r>
            <a:r>
              <a:rPr lang="en-US" dirty="0" smtClean="0">
                <a:latin typeface="Arev Sans" pitchFamily="34" charset="0"/>
                <a:ea typeface="Arev Sans" pitchFamily="34" charset="0"/>
                <a:cs typeface="Arev sans bold" pitchFamily="34" charset="0"/>
              </a:rPr>
              <a:t>	Either </a:t>
            </a:r>
            <a:r>
              <a:rPr lang="en-US" dirty="0" smtClean="0">
                <a:solidFill>
                  <a:srgbClr val="FFFF00"/>
                </a:solidFill>
                <a:latin typeface="Arev Sans" pitchFamily="34" charset="0"/>
                <a:ea typeface="Arev Sans" pitchFamily="34" charset="0"/>
                <a:cs typeface="Arev sans bold" pitchFamily="34" charset="0"/>
              </a:rPr>
              <a:t>K = ∅</a:t>
            </a:r>
            <a:r>
              <a:rPr lang="en-US" dirty="0" smtClean="0">
                <a:latin typeface="Arev Sans" pitchFamily="34" charset="0"/>
                <a:ea typeface="Arev Sans" pitchFamily="34" charset="0"/>
                <a:cs typeface="Arev sans bold" pitchFamily="34" charset="0"/>
              </a:rPr>
              <a:t>,</a:t>
            </a:r>
          </a:p>
          <a:p>
            <a:pPr>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or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Ball</a:t>
            </a:r>
            <a:r>
              <a:rPr lang="en-US" sz="3200" baseline="-25000" dirty="0" err="1"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(0) and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contains a ball of radius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a:t>
            </a:r>
          </a:p>
          <a:p>
            <a:pPr>
              <a:lnSpc>
                <a:spcPct val="120000"/>
              </a:lnSpc>
            </a:pPr>
            <a:endParaRPr lang="en-US" dirty="0">
              <a:latin typeface="Arev Sans" pitchFamily="34" charset="0"/>
              <a:ea typeface="Arev Sans" pitchFamily="34" charset="0"/>
              <a:cs typeface="Arev sans bold" pitchFamily="34" charset="0"/>
            </a:endParaRPr>
          </a:p>
          <a:p>
            <a:pPr>
              <a:lnSpc>
                <a:spcPct val="120000"/>
              </a:lnSpc>
            </a:pPr>
            <a:r>
              <a:rPr lang="en-US" b="1" dirty="0" smtClean="0">
                <a:latin typeface="Arev Sans" pitchFamily="34" charset="0"/>
                <a:ea typeface="Arev Sans" pitchFamily="34" charset="0"/>
                <a:cs typeface="Arev sans bold" pitchFamily="34" charset="0"/>
              </a:rPr>
              <a:t>Output:	</a:t>
            </a:r>
            <a:r>
              <a:rPr lang="en-US" dirty="0" smtClean="0">
                <a:latin typeface="Arev Sans" pitchFamily="34" charset="0"/>
                <a:ea typeface="Arev Sans" pitchFamily="34" charset="0"/>
                <a:cs typeface="Arev sans bold" pitchFamily="34" charset="0"/>
              </a:rPr>
              <a:t>Either a </a:t>
            </a:r>
            <a:r>
              <a:rPr lang="en-US" dirty="0" smtClean="0">
                <a:solidFill>
                  <a:srgbClr val="FFFF00"/>
                </a:solidFill>
                <a:latin typeface="Arev Sans" pitchFamily="34" charset="0"/>
                <a:ea typeface="Arev Sans" pitchFamily="34" charset="0"/>
                <a:cs typeface="Arev sans bold" pitchFamily="34" charset="0"/>
              </a:rPr>
              <a:t>point in K</a:t>
            </a:r>
            <a:r>
              <a:rPr lang="en-US" dirty="0" smtClean="0">
                <a:latin typeface="Arev Sans" pitchFamily="34" charset="0"/>
                <a:ea typeface="Arev Sans" pitchFamily="34" charset="0"/>
                <a:cs typeface="Arev sans bold" pitchFamily="34" charset="0"/>
              </a:rPr>
              <a:t>, or else “</a:t>
            </a:r>
            <a:r>
              <a:rPr lang="en-US" dirty="0">
                <a:solidFill>
                  <a:srgbClr val="FFFF00"/>
                </a:solidFill>
                <a:latin typeface="Arev Sans" pitchFamily="34" charset="0"/>
                <a:ea typeface="Arev Sans" pitchFamily="34" charset="0"/>
                <a:cs typeface="Arev sans bold" pitchFamily="34" charset="0"/>
              </a:rPr>
              <a:t>K = </a:t>
            </a:r>
            <a:r>
              <a:rPr lang="en-US"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a:t>
            </a:r>
            <a:endParaRPr lang="en-US" b="1" dirty="0" smtClean="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5709035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evel 31"/>
          <p:cNvSpPr/>
          <p:nvPr/>
        </p:nvSpPr>
        <p:spPr>
          <a:xfrm rot="20756779">
            <a:off x="4523134" y="3106954"/>
            <a:ext cx="1065464" cy="2200273"/>
          </a:xfrm>
          <a:prstGeom prst="bevel">
            <a:avLst>
              <a:gd name="adj" fmla="val 30009"/>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38100">
            <a:solidFill>
              <a:schemeClr val="tx1"/>
            </a:solidFill>
          </a:ln>
        </p:spPr>
        <p:txBody>
          <a:bodyPr rtlCol="0" anchor="ctr"/>
          <a:lstStyle/>
          <a:p>
            <a:pPr algn="ctr"/>
            <a:endParaRPr lang="en-US"/>
          </a:p>
        </p:txBody>
      </p:sp>
      <p:sp>
        <p:nvSpPr>
          <p:cNvPr id="2" name="TextBox 1"/>
          <p:cNvSpPr txBox="1"/>
          <p:nvPr/>
        </p:nvSpPr>
        <p:spPr bwMode="auto">
          <a:xfrm>
            <a:off x="5395196" y="3124301"/>
            <a:ext cx="4203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K</a:t>
            </a:r>
          </a:p>
        </p:txBody>
      </p:sp>
      <p:grpSp>
        <p:nvGrpSpPr>
          <p:cNvPr id="5" name="Group 4"/>
          <p:cNvGrpSpPr/>
          <p:nvPr/>
        </p:nvGrpSpPr>
        <p:grpSpPr>
          <a:xfrm>
            <a:off x="4566976" y="3783573"/>
            <a:ext cx="991839" cy="991839"/>
            <a:chOff x="5057627" y="3783573"/>
            <a:chExt cx="991839" cy="991839"/>
          </a:xfrm>
        </p:grpSpPr>
        <p:sp>
          <p:nvSpPr>
            <p:cNvPr id="4" name="Oval 3"/>
            <p:cNvSpPr/>
            <p:nvPr/>
          </p:nvSpPr>
          <p:spPr>
            <a:xfrm>
              <a:off x="5057627" y="3783573"/>
              <a:ext cx="991839" cy="991839"/>
            </a:xfrm>
            <a:prstGeom prst="ellipse">
              <a:avLst/>
            </a:prstGeom>
            <a:solidFill>
              <a:schemeClr val="tx1"/>
            </a:solidFill>
            <a:ln w="38100">
              <a:noFill/>
            </a:ln>
            <a:scene3d>
              <a:camera prst="orthographicFront"/>
              <a:lightRig rig="threePt" dir="t"/>
            </a:scene3d>
            <a:sp3d prstMaterial="clear">
              <a:bevelT w="3200400" h="3200400"/>
              <a:bevelB w="3200400" h="3200400"/>
            </a:sp3d>
          </p:spPr>
          <p:txBody>
            <a:bodyPr rtlCol="0" anchor="ctr"/>
            <a:lstStyle/>
            <a:p>
              <a:pPr algn="ctr"/>
              <a:endParaRPr lang="en-US" dirty="0"/>
            </a:p>
          </p:txBody>
        </p:sp>
        <p:cxnSp>
          <p:nvCxnSpPr>
            <p:cNvPr id="6" name="Straight Arrow Connector 5"/>
            <p:cNvCxnSpPr>
              <a:endCxn id="4" idx="7"/>
            </p:cNvCxnSpPr>
            <p:nvPr/>
          </p:nvCxnSpPr>
          <p:spPr bwMode="auto">
            <a:xfrm flipV="1">
              <a:off x="5553546" y="3928824"/>
              <a:ext cx="350669" cy="350668"/>
            </a:xfrm>
            <a:prstGeom prst="straightConnector1">
              <a:avLst/>
            </a:prstGeom>
            <a:noFill/>
            <a:ln w="76200" cap="flat" cmpd="sng" algn="ctr">
              <a:solidFill>
                <a:schemeClr val="tx1"/>
              </a:solidFill>
              <a:prstDash val="solid"/>
              <a:round/>
              <a:headEnd type="none" w="med" len="med"/>
              <a:tailEnd type="triangle"/>
            </a:ln>
            <a:effectLst/>
          </p:spPr>
        </p:cxnSp>
        <p:sp>
          <p:nvSpPr>
            <p:cNvPr id="8" name="TextBox 7"/>
            <p:cNvSpPr txBox="1"/>
            <p:nvPr/>
          </p:nvSpPr>
          <p:spPr bwMode="auto">
            <a:xfrm>
              <a:off x="5623357" y="4075074"/>
              <a:ext cx="386645"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n>
                    <a:solidFill>
                      <a:schemeClr val="bg2"/>
                    </a:solidFill>
                  </a:ln>
                  <a:latin typeface="Arev Sans" pitchFamily="34" charset="0"/>
                  <a:ea typeface="Arev Sans" pitchFamily="34" charset="0"/>
                  <a:cs typeface="Arev sans bold" pitchFamily="34" charset="0"/>
                </a:rPr>
                <a:t>r</a:t>
              </a:r>
            </a:p>
          </p:txBody>
        </p:sp>
      </p:grpSp>
    </p:spTree>
    <p:extLst>
      <p:ext uri="{BB962C8B-B14F-4D97-AF65-F5344CB8AC3E}">
        <p14:creationId xmlns:p14="http://schemas.microsoft.com/office/powerpoint/2010/main" val="20985426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647265" y="3124301"/>
            <a:ext cx="489749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I apologize for being here.</a:t>
            </a:r>
            <a:endParaRPr lang="en-US"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1557830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evel 15"/>
          <p:cNvSpPr/>
          <p:nvPr/>
        </p:nvSpPr>
        <p:spPr>
          <a:xfrm rot="20756779">
            <a:off x="4523134" y="3106954"/>
            <a:ext cx="1065464" cy="2200273"/>
          </a:xfrm>
          <a:prstGeom prst="bevel">
            <a:avLst>
              <a:gd name="adj" fmla="val 30009"/>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38100">
            <a:solidFill>
              <a:schemeClr val="tx1"/>
            </a:solidFill>
          </a:ln>
        </p:spPr>
        <p:txBody>
          <a:bodyPr rtlCol="0" anchor="ctr"/>
          <a:lstStyle/>
          <a:p>
            <a:pPr algn="ctr"/>
            <a:endParaRPr lang="en-US"/>
          </a:p>
        </p:txBody>
      </p:sp>
      <p:sp>
        <p:nvSpPr>
          <p:cNvPr id="2" name="Oval 1"/>
          <p:cNvSpPr/>
          <p:nvPr/>
        </p:nvSpPr>
        <p:spPr>
          <a:xfrm>
            <a:off x="2889250" y="222250"/>
            <a:ext cx="6413500" cy="6413500"/>
          </a:xfrm>
          <a:prstGeom prst="ellipse">
            <a:avLst/>
          </a:prstGeom>
          <a:solidFill>
            <a:schemeClr val="tx1"/>
          </a:solidFill>
          <a:ln w="38100">
            <a:noFill/>
          </a:ln>
          <a:scene3d>
            <a:camera prst="orthographicFront"/>
            <a:lightRig rig="threePt" dir="t"/>
          </a:scene3d>
          <a:sp3d prstMaterial="clear">
            <a:bevelT w="3200400" h="3200400"/>
            <a:bevelB w="3200400" h="3200400"/>
          </a:sp3d>
        </p:spPr>
        <p:txBody>
          <a:bodyPr rtlCol="0" anchor="ctr"/>
          <a:lstStyle/>
          <a:p>
            <a:pPr algn="ctr"/>
            <a:endParaRPr lang="en-US" dirty="0"/>
          </a:p>
        </p:txBody>
      </p:sp>
      <p:cxnSp>
        <p:nvCxnSpPr>
          <p:cNvPr id="6" name="Straight Arrow Connector 5"/>
          <p:cNvCxnSpPr>
            <a:endCxn id="2" idx="7"/>
          </p:cNvCxnSpPr>
          <p:nvPr/>
        </p:nvCxnSpPr>
        <p:spPr bwMode="auto">
          <a:xfrm flipV="1">
            <a:off x="6096000" y="1161485"/>
            <a:ext cx="2267515" cy="2267515"/>
          </a:xfrm>
          <a:prstGeom prst="straightConnector1">
            <a:avLst/>
          </a:prstGeom>
          <a:noFill/>
          <a:ln w="76200" cap="flat" cmpd="sng" algn="ctr">
            <a:solidFill>
              <a:schemeClr val="tx1"/>
            </a:solidFill>
            <a:prstDash val="solid"/>
            <a:round/>
            <a:headEnd type="none" w="med" len="med"/>
            <a:tailEnd type="triangle"/>
          </a:ln>
          <a:effectLst/>
        </p:spPr>
      </p:cxnSp>
      <p:sp>
        <p:nvSpPr>
          <p:cNvPr id="10" name="TextBox 9"/>
          <p:cNvSpPr txBox="1"/>
          <p:nvPr/>
        </p:nvSpPr>
        <p:spPr bwMode="auto">
          <a:xfrm>
            <a:off x="6607358" y="1790700"/>
            <a:ext cx="50526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600" dirty="0">
                <a:latin typeface="Arev Sans" pitchFamily="34" charset="0"/>
                <a:ea typeface="Arev Sans" pitchFamily="34" charset="0"/>
                <a:cs typeface="Arev sans bold" pitchFamily="34" charset="0"/>
              </a:rPr>
              <a:t>R</a:t>
            </a:r>
          </a:p>
        </p:txBody>
      </p:sp>
    </p:spTree>
    <p:extLst>
      <p:ext uri="{BB962C8B-B14F-4D97-AF65-F5344CB8AC3E}">
        <p14:creationId xmlns:p14="http://schemas.microsoft.com/office/powerpoint/2010/main" val="40348561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evel 11"/>
          <p:cNvSpPr/>
          <p:nvPr/>
        </p:nvSpPr>
        <p:spPr>
          <a:xfrm rot="20756779">
            <a:off x="4523134" y="3106954"/>
            <a:ext cx="1065464" cy="2200273"/>
          </a:xfrm>
          <a:prstGeom prst="bevel">
            <a:avLst>
              <a:gd name="adj" fmla="val 30009"/>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38100">
            <a:solidFill>
              <a:schemeClr val="tx1"/>
            </a:solidFill>
          </a:ln>
        </p:spPr>
        <p:txBody>
          <a:bodyPr rtlCol="0" anchor="ctr"/>
          <a:lstStyle/>
          <a:p>
            <a:pPr algn="ctr"/>
            <a:endParaRPr lang="en-US"/>
          </a:p>
        </p:txBody>
      </p:sp>
      <p:sp>
        <p:nvSpPr>
          <p:cNvPr id="2" name="Oval 1"/>
          <p:cNvSpPr/>
          <p:nvPr/>
        </p:nvSpPr>
        <p:spPr>
          <a:xfrm>
            <a:off x="2889250" y="222250"/>
            <a:ext cx="6413500" cy="6413500"/>
          </a:xfrm>
          <a:prstGeom prst="ellipse">
            <a:avLst/>
          </a:prstGeom>
          <a:solidFill>
            <a:schemeClr val="tx1"/>
          </a:solidFill>
          <a:ln w="38100">
            <a:noFill/>
          </a:ln>
          <a:scene3d>
            <a:camera prst="orthographicFront"/>
            <a:lightRig rig="threePt" dir="t"/>
          </a:scene3d>
          <a:sp3d prstMaterial="clear">
            <a:bevelT w="3200400" h="3200400"/>
            <a:bevelB w="3200400" h="3200400"/>
          </a:sp3d>
        </p:spPr>
        <p:txBody>
          <a:bodyPr rtlCol="0" anchor="ctr"/>
          <a:lstStyle/>
          <a:p>
            <a:pPr algn="ctr"/>
            <a:endParaRPr lang="en-US" dirty="0"/>
          </a:p>
        </p:txBody>
      </p:sp>
      <p:sp>
        <p:nvSpPr>
          <p:cNvPr id="9" name="Oval 8"/>
          <p:cNvSpPr/>
          <p:nvPr/>
        </p:nvSpPr>
        <p:spPr>
          <a:xfrm>
            <a:off x="6006524" y="3340654"/>
            <a:ext cx="178952" cy="178952"/>
          </a:xfrm>
          <a:prstGeom prst="ellipse">
            <a:avLst/>
          </a:prstGeom>
          <a:solidFill>
            <a:srgbClr val="FF0000"/>
          </a:solidFill>
          <a:ln w="38100">
            <a:noFill/>
          </a:ln>
          <a:effectLst>
            <a:glow rad="228600">
              <a:schemeClr val="accent3">
                <a:satMod val="175000"/>
                <a:alpha val="40000"/>
              </a:schemeClr>
            </a:glow>
          </a:effectLst>
        </p:spPr>
        <p:txBody>
          <a:bodyPr rtlCol="0" anchor="ctr"/>
          <a:lstStyle/>
          <a:p>
            <a:pPr algn="ctr"/>
            <a:endParaRPr lang="en-US"/>
          </a:p>
        </p:txBody>
      </p:sp>
      <p:sp>
        <p:nvSpPr>
          <p:cNvPr id="11" name="Snip Diagonal Corner Rectangle 10"/>
          <p:cNvSpPr/>
          <p:nvPr/>
        </p:nvSpPr>
        <p:spPr>
          <a:xfrm rot="19539521">
            <a:off x="5609160" y="338942"/>
            <a:ext cx="468352" cy="6843584"/>
          </a:xfrm>
          <a:prstGeom prst="snip2DiagRect">
            <a:avLst/>
          </a:prstGeom>
          <a:solidFill>
            <a:schemeClr val="bg2">
              <a:lumMod val="50000"/>
              <a:lumOff val="50000"/>
            </a:schemeClr>
          </a:solidFill>
          <a:ln w="38100">
            <a:solidFill>
              <a:schemeClr val="tx1"/>
            </a:solidFill>
          </a:ln>
          <a:scene3d>
            <a:camera prst="perspectiveContrastingRightFacing"/>
            <a:lightRig rig="threePt" dir="t"/>
          </a:scene3d>
        </p:spPr>
        <p:txBody>
          <a:bodyPr rtlCol="0" anchor="ctr"/>
          <a:lstStyle/>
          <a:p>
            <a:pPr algn="ctr"/>
            <a:endParaRPr lang="en-US"/>
          </a:p>
        </p:txBody>
      </p:sp>
    </p:spTree>
    <p:extLst>
      <p:ext uri="{BB962C8B-B14F-4D97-AF65-F5344CB8AC3E}">
        <p14:creationId xmlns:p14="http://schemas.microsoft.com/office/powerpoint/2010/main" val="2628737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19371812">
            <a:off x="3542003" y="564873"/>
            <a:ext cx="4286250" cy="7273126"/>
          </a:xfrm>
          <a:prstGeom prst="ellipse">
            <a:avLst/>
          </a:prstGeom>
          <a:solidFill>
            <a:schemeClr val="tx1"/>
          </a:solidFill>
          <a:ln w="38100">
            <a:noFill/>
          </a:ln>
          <a:scene3d>
            <a:camera prst="orthographicFront"/>
            <a:lightRig rig="threePt" dir="t"/>
          </a:scene3d>
          <a:sp3d prstMaterial="clear">
            <a:bevelT w="3200400" h="3200400"/>
            <a:bevelB w="3200400" h="3200400"/>
          </a:sp3d>
        </p:spPr>
        <p:txBody>
          <a:bodyPr rtlCol="0" anchor="ctr"/>
          <a:lstStyle/>
          <a:p>
            <a:pPr algn="ctr"/>
            <a:endParaRPr lang="en-US" dirty="0"/>
          </a:p>
        </p:txBody>
      </p:sp>
      <p:sp>
        <p:nvSpPr>
          <p:cNvPr id="6" name="Bevel 5"/>
          <p:cNvSpPr/>
          <p:nvPr/>
        </p:nvSpPr>
        <p:spPr>
          <a:xfrm rot="20756779">
            <a:off x="4523134" y="3106954"/>
            <a:ext cx="1065464" cy="2200273"/>
          </a:xfrm>
          <a:prstGeom prst="bevel">
            <a:avLst>
              <a:gd name="adj" fmla="val 30009"/>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38100">
            <a:solidFill>
              <a:schemeClr val="tx1"/>
            </a:solidFill>
          </a:ln>
        </p:spPr>
        <p:txBody>
          <a:bodyPr rtlCol="0" anchor="ctr"/>
          <a:lstStyle/>
          <a:p>
            <a:pPr algn="ctr"/>
            <a:endParaRPr lang="en-US"/>
          </a:p>
        </p:txBody>
      </p:sp>
      <p:sp>
        <p:nvSpPr>
          <p:cNvPr id="8" name="Snip Diagonal Corner Rectangle 7"/>
          <p:cNvSpPr/>
          <p:nvPr/>
        </p:nvSpPr>
        <p:spPr>
          <a:xfrm rot="20859104">
            <a:off x="5303777" y="75530"/>
            <a:ext cx="468352" cy="7369561"/>
          </a:xfrm>
          <a:prstGeom prst="snip2DiagRect">
            <a:avLst/>
          </a:prstGeom>
          <a:solidFill>
            <a:schemeClr val="bg2">
              <a:lumMod val="50000"/>
              <a:lumOff val="50000"/>
            </a:schemeClr>
          </a:solidFill>
          <a:ln w="38100">
            <a:solidFill>
              <a:schemeClr val="tx1"/>
            </a:solidFill>
          </a:ln>
          <a:scene3d>
            <a:camera prst="perspectiveContrastingRightFacing"/>
            <a:lightRig rig="threePt" dir="t"/>
          </a:scene3d>
        </p:spPr>
        <p:txBody>
          <a:bodyPr rtlCol="0" anchor="ctr"/>
          <a:lstStyle/>
          <a:p>
            <a:pPr algn="ctr"/>
            <a:endParaRPr lang="en-US"/>
          </a:p>
        </p:txBody>
      </p:sp>
      <p:sp>
        <p:nvSpPr>
          <p:cNvPr id="7" name="Oval 6"/>
          <p:cNvSpPr/>
          <p:nvPr/>
        </p:nvSpPr>
        <p:spPr>
          <a:xfrm>
            <a:off x="5683136" y="4199300"/>
            <a:ext cx="178952" cy="178952"/>
          </a:xfrm>
          <a:prstGeom prst="ellipse">
            <a:avLst/>
          </a:prstGeom>
          <a:solidFill>
            <a:srgbClr val="FF0000"/>
          </a:solidFill>
          <a:ln w="38100">
            <a:noFill/>
          </a:ln>
          <a:effectLst>
            <a:glow rad="228600">
              <a:schemeClr val="accent3">
                <a:satMod val="175000"/>
                <a:alpha val="40000"/>
              </a:schemeClr>
            </a:glow>
          </a:effectLst>
        </p:spPr>
        <p:txBody>
          <a:bodyPr rtlCol="0" anchor="ctr"/>
          <a:lstStyle/>
          <a:p>
            <a:pPr algn="ctr"/>
            <a:endParaRPr lang="en-US"/>
          </a:p>
        </p:txBody>
      </p:sp>
    </p:spTree>
    <p:extLst>
      <p:ext uri="{BB962C8B-B14F-4D97-AF65-F5344CB8AC3E}">
        <p14:creationId xmlns:p14="http://schemas.microsoft.com/office/powerpoint/2010/main" val="36391211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20635001">
            <a:off x="2955139" y="952648"/>
            <a:ext cx="3627109" cy="5763339"/>
          </a:xfrm>
          <a:prstGeom prst="ellipse">
            <a:avLst/>
          </a:prstGeom>
          <a:solidFill>
            <a:schemeClr val="tx1"/>
          </a:solidFill>
          <a:ln w="38100">
            <a:noFill/>
          </a:ln>
          <a:scene3d>
            <a:camera prst="orthographicFront"/>
            <a:lightRig rig="threePt" dir="t"/>
          </a:scene3d>
          <a:sp3d prstMaterial="clear">
            <a:bevelT w="3200400" h="3200400"/>
            <a:bevelB w="3200400" h="3200400"/>
          </a:sp3d>
        </p:spPr>
        <p:txBody>
          <a:bodyPr rtlCol="0" anchor="ctr"/>
          <a:lstStyle/>
          <a:p>
            <a:pPr algn="ctr"/>
            <a:endParaRPr lang="en-US" dirty="0"/>
          </a:p>
        </p:txBody>
      </p:sp>
      <p:sp>
        <p:nvSpPr>
          <p:cNvPr id="5" name="Bevel 4"/>
          <p:cNvSpPr/>
          <p:nvPr/>
        </p:nvSpPr>
        <p:spPr>
          <a:xfrm rot="20756779">
            <a:off x="4523134" y="3106954"/>
            <a:ext cx="1065464" cy="2200273"/>
          </a:xfrm>
          <a:prstGeom prst="bevel">
            <a:avLst>
              <a:gd name="adj" fmla="val 30009"/>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38100">
            <a:solidFill>
              <a:schemeClr val="tx1"/>
            </a:solidFill>
          </a:ln>
        </p:spPr>
        <p:txBody>
          <a:bodyPr rtlCol="0" anchor="ctr"/>
          <a:lstStyle/>
          <a:p>
            <a:pPr algn="ctr"/>
            <a:endParaRPr lang="en-US"/>
          </a:p>
        </p:txBody>
      </p:sp>
      <p:sp>
        <p:nvSpPr>
          <p:cNvPr id="6" name="Oval 5"/>
          <p:cNvSpPr/>
          <p:nvPr/>
        </p:nvSpPr>
        <p:spPr>
          <a:xfrm>
            <a:off x="4690677" y="3831310"/>
            <a:ext cx="178952" cy="178952"/>
          </a:xfrm>
          <a:prstGeom prst="ellipse">
            <a:avLst/>
          </a:prstGeom>
          <a:solidFill>
            <a:srgbClr val="FF0000"/>
          </a:solidFill>
          <a:ln w="38100">
            <a:noFill/>
          </a:ln>
          <a:effectLst>
            <a:glow rad="228600">
              <a:schemeClr val="accent3">
                <a:satMod val="175000"/>
                <a:alpha val="40000"/>
              </a:schemeClr>
            </a:glow>
          </a:effectLst>
        </p:spPr>
        <p:txBody>
          <a:bodyPr rtlCol="0" anchor="ctr"/>
          <a:lstStyle/>
          <a:p>
            <a:pPr algn="ctr"/>
            <a:endParaRPr lang="en-US"/>
          </a:p>
        </p:txBody>
      </p:sp>
    </p:spTree>
    <p:extLst>
      <p:ext uri="{BB962C8B-B14F-4D97-AF65-F5344CB8AC3E}">
        <p14:creationId xmlns:p14="http://schemas.microsoft.com/office/powerpoint/2010/main" val="4073015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20635001">
            <a:off x="2955139" y="952648"/>
            <a:ext cx="3627109" cy="5763339"/>
          </a:xfrm>
          <a:prstGeom prst="ellipse">
            <a:avLst/>
          </a:prstGeom>
          <a:solidFill>
            <a:schemeClr val="tx1"/>
          </a:solidFill>
          <a:ln w="38100">
            <a:noFill/>
          </a:ln>
          <a:scene3d>
            <a:camera prst="orthographicFront"/>
            <a:lightRig rig="threePt" dir="t"/>
          </a:scene3d>
          <a:sp3d prstMaterial="clear">
            <a:bevelT w="3200400" h="3200400"/>
            <a:bevelB w="3200400" h="3200400"/>
          </a:sp3d>
        </p:spPr>
        <p:txBody>
          <a:bodyPr rtlCol="0" anchor="ctr"/>
          <a:lstStyle/>
          <a:p>
            <a:pPr algn="ctr"/>
            <a:endParaRPr lang="en-US" dirty="0"/>
          </a:p>
        </p:txBody>
      </p:sp>
      <p:sp>
        <p:nvSpPr>
          <p:cNvPr id="7" name="Snip Diagonal Corner Rectangle 6"/>
          <p:cNvSpPr/>
          <p:nvPr/>
        </p:nvSpPr>
        <p:spPr>
          <a:xfrm rot="15539521">
            <a:off x="5524011" y="146529"/>
            <a:ext cx="468352" cy="7369561"/>
          </a:xfrm>
          <a:prstGeom prst="snip2DiagRect">
            <a:avLst/>
          </a:prstGeom>
          <a:solidFill>
            <a:schemeClr val="bg2">
              <a:lumMod val="50000"/>
              <a:lumOff val="50000"/>
            </a:schemeClr>
          </a:solidFill>
          <a:ln w="38100">
            <a:solidFill>
              <a:schemeClr val="tx1"/>
            </a:solidFill>
          </a:ln>
          <a:scene3d>
            <a:camera prst="perspectiveContrastingRightFacing"/>
            <a:lightRig rig="threePt" dir="t"/>
          </a:scene3d>
        </p:spPr>
        <p:txBody>
          <a:bodyPr rtlCol="0" anchor="ctr"/>
          <a:lstStyle/>
          <a:p>
            <a:pPr algn="ctr"/>
            <a:endParaRPr lang="en-US"/>
          </a:p>
        </p:txBody>
      </p:sp>
      <p:sp>
        <p:nvSpPr>
          <p:cNvPr id="6" name="Oval 5"/>
          <p:cNvSpPr/>
          <p:nvPr/>
        </p:nvSpPr>
        <p:spPr>
          <a:xfrm>
            <a:off x="4690677" y="3831310"/>
            <a:ext cx="178952" cy="178952"/>
          </a:xfrm>
          <a:prstGeom prst="ellipse">
            <a:avLst/>
          </a:prstGeom>
          <a:solidFill>
            <a:srgbClr val="FF0000"/>
          </a:solidFill>
          <a:ln w="38100">
            <a:noFill/>
          </a:ln>
          <a:effectLst>
            <a:glow rad="228600">
              <a:schemeClr val="accent3">
                <a:satMod val="175000"/>
                <a:alpha val="40000"/>
              </a:schemeClr>
            </a:glow>
          </a:effectLst>
        </p:spPr>
        <p:txBody>
          <a:bodyPr rtlCol="0" anchor="ctr"/>
          <a:lstStyle/>
          <a:p>
            <a:pPr algn="ctr"/>
            <a:endParaRPr lang="en-US"/>
          </a:p>
        </p:txBody>
      </p:sp>
    </p:spTree>
    <p:extLst>
      <p:ext uri="{BB962C8B-B14F-4D97-AF65-F5344CB8AC3E}">
        <p14:creationId xmlns:p14="http://schemas.microsoft.com/office/powerpoint/2010/main" val="39518727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9577650">
            <a:off x="3209504" y="3566849"/>
            <a:ext cx="3763962" cy="3049229"/>
          </a:xfrm>
          <a:prstGeom prst="ellipse">
            <a:avLst/>
          </a:prstGeom>
          <a:solidFill>
            <a:schemeClr val="tx1"/>
          </a:solidFill>
          <a:ln w="38100">
            <a:noFill/>
          </a:ln>
          <a:scene3d>
            <a:camera prst="orthographicFront"/>
            <a:lightRig rig="threePt" dir="t"/>
          </a:scene3d>
          <a:sp3d prstMaterial="clear">
            <a:bevelT w="3200400" h="3200400"/>
            <a:bevelB w="3200400" h="3200400"/>
          </a:sp3d>
        </p:spPr>
        <p:txBody>
          <a:bodyPr rtlCol="0" anchor="ctr"/>
          <a:lstStyle/>
          <a:p>
            <a:pPr algn="ctr"/>
            <a:endParaRPr lang="en-US" dirty="0"/>
          </a:p>
        </p:txBody>
      </p:sp>
      <p:sp>
        <p:nvSpPr>
          <p:cNvPr id="3" name="TextBox 2"/>
          <p:cNvSpPr txBox="1"/>
          <p:nvPr/>
        </p:nvSpPr>
        <p:spPr bwMode="auto">
          <a:xfrm>
            <a:off x="380061" y="314193"/>
            <a:ext cx="8204490" cy="108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Keeps going till center in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or ellipsoid too small to contain radius-</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ball.</a:t>
            </a:r>
          </a:p>
        </p:txBody>
      </p:sp>
      <p:sp>
        <p:nvSpPr>
          <p:cNvPr id="7" name="TextBox 6"/>
          <p:cNvSpPr txBox="1"/>
          <p:nvPr/>
        </p:nvSpPr>
        <p:spPr bwMode="auto">
          <a:xfrm>
            <a:off x="1774144" y="2046601"/>
            <a:ext cx="8643713"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Time:</a:t>
            </a:r>
            <a:r>
              <a:rPr lang="en-US" dirty="0" smtClean="0">
                <a:latin typeface="Arev Sans" pitchFamily="34" charset="0"/>
                <a:ea typeface="Arev Sans" pitchFamily="34" charset="0"/>
                <a:cs typeface="Arev sans bold" pitchFamily="34" charset="0"/>
              </a:rPr>
              <a:t>	poly(〈</a:t>
            </a:r>
            <a:r>
              <a:rPr lang="en-US" dirty="0" smtClean="0">
                <a:solidFill>
                  <a:srgbClr val="FFFF00"/>
                </a:solidFill>
                <a:latin typeface="Arev Sans" pitchFamily="34" charset="0"/>
                <a:ea typeface="Arev Sans" pitchFamily="34" charset="0"/>
                <a:cs typeface="Arev sans bold" pitchFamily="34" charset="0"/>
              </a:rPr>
              <a:t>R</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p>
          <a:p>
            <a:pPr eaLnBrk="1" hangingPunct="1">
              <a:lnSpc>
                <a:spcPct val="120000"/>
              </a:lnSpc>
            </a:pP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 max bit-size of oracle’s answers</a:t>
            </a:r>
          </a:p>
        </p:txBody>
      </p:sp>
    </p:spTree>
    <p:extLst>
      <p:ext uri="{BB962C8B-B14F-4D97-AF65-F5344CB8AC3E}">
        <p14:creationId xmlns:p14="http://schemas.microsoft.com/office/powerpoint/2010/main" val="12506521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807565" y="202681"/>
            <a:ext cx="4576895"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Ellipsoid Algorithm</a:t>
            </a:r>
          </a:p>
        </p:txBody>
      </p:sp>
      <p:sp>
        <p:nvSpPr>
          <p:cNvPr id="3" name="TextBox 2"/>
          <p:cNvSpPr txBox="1"/>
          <p:nvPr/>
        </p:nvSpPr>
        <p:spPr bwMode="auto">
          <a:xfrm>
            <a:off x="319419" y="1228594"/>
            <a:ext cx="11487440" cy="578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Radii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&gt;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&gt; 0, separation oracle for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a:t>
            </a:r>
            <a:endParaRPr lang="en-US" dirty="0" smtClean="0">
              <a:solidFill>
                <a:srgbClr val="FFFF00"/>
              </a:solidFill>
              <a:latin typeface="Arev Sans" pitchFamily="34" charset="0"/>
              <a:ea typeface="Arev Sans" pitchFamily="34" charset="0"/>
              <a:cs typeface="Arev sans bold" pitchFamily="34" charset="0"/>
            </a:endParaRPr>
          </a:p>
          <a:p>
            <a:pPr>
              <a:lnSpc>
                <a:spcPct val="120000"/>
              </a:lnSpc>
            </a:pPr>
            <a:endParaRPr lang="en-US" dirty="0">
              <a:latin typeface="Arev Sans" pitchFamily="34" charset="0"/>
              <a:ea typeface="Arev Sans" pitchFamily="34" charset="0"/>
              <a:cs typeface="Arev sans bold" pitchFamily="34" charset="0"/>
            </a:endParaRPr>
          </a:p>
          <a:p>
            <a:pPr>
              <a:lnSpc>
                <a:spcPct val="120000"/>
              </a:lnSpc>
            </a:pPr>
            <a:r>
              <a:rPr lang="en-US" b="1" dirty="0" smtClean="0">
                <a:latin typeface="Arev Sans" pitchFamily="34" charset="0"/>
                <a:ea typeface="Arev Sans" pitchFamily="34" charset="0"/>
                <a:cs typeface="Arev sans bold" pitchFamily="34" charset="0"/>
              </a:rPr>
              <a:t>Assumption:</a:t>
            </a:r>
            <a:r>
              <a:rPr lang="en-US" dirty="0" smtClean="0">
                <a:latin typeface="Arev Sans" pitchFamily="34" charset="0"/>
                <a:ea typeface="Arev Sans" pitchFamily="34" charset="0"/>
                <a:cs typeface="Arev sans bold" pitchFamily="34" charset="0"/>
              </a:rPr>
              <a:t>	Either </a:t>
            </a:r>
            <a:r>
              <a:rPr lang="en-US" dirty="0" smtClean="0">
                <a:solidFill>
                  <a:srgbClr val="FFFF00"/>
                </a:solidFill>
                <a:latin typeface="Arev Sans" pitchFamily="34" charset="0"/>
                <a:ea typeface="Arev Sans" pitchFamily="34" charset="0"/>
                <a:cs typeface="Arev sans bold" pitchFamily="34" charset="0"/>
              </a:rPr>
              <a:t>K = ∅</a:t>
            </a:r>
            <a:r>
              <a:rPr lang="en-US" dirty="0" smtClean="0">
                <a:latin typeface="Arev Sans" pitchFamily="34" charset="0"/>
                <a:ea typeface="Arev Sans" pitchFamily="34" charset="0"/>
                <a:cs typeface="Arev sans bold" pitchFamily="34" charset="0"/>
              </a:rPr>
              <a:t>,</a:t>
            </a:r>
          </a:p>
          <a:p>
            <a:pPr>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or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Ball</a:t>
            </a:r>
            <a:r>
              <a:rPr lang="en-US" sz="3200" baseline="-25000" dirty="0" err="1"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(0) and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contains a ball of radius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a:t>
            </a:r>
          </a:p>
          <a:p>
            <a:pPr>
              <a:lnSpc>
                <a:spcPct val="120000"/>
              </a:lnSpc>
            </a:pPr>
            <a:endParaRPr lang="en-US" b="1" dirty="0">
              <a:latin typeface="Arev Sans" pitchFamily="34" charset="0"/>
              <a:ea typeface="Arev Sans" pitchFamily="34" charset="0"/>
              <a:cs typeface="Arev sans bold" pitchFamily="34" charset="0"/>
            </a:endParaRPr>
          </a:p>
          <a:p>
            <a:pPr>
              <a:lnSpc>
                <a:spcPct val="120000"/>
              </a:lnSpc>
            </a:pPr>
            <a:r>
              <a:rPr lang="en-US" b="1" dirty="0" smtClean="0">
                <a:latin typeface="Arev Sans" pitchFamily="34" charset="0"/>
                <a:ea typeface="Arev Sans" pitchFamily="34" charset="0"/>
                <a:cs typeface="Arev sans bold" pitchFamily="34" charset="0"/>
              </a:rPr>
              <a:t>Time:	</a:t>
            </a:r>
            <a:r>
              <a:rPr lang="en-US" dirty="0">
                <a:latin typeface="Arev Sans" pitchFamily="34" charset="0"/>
                <a:ea typeface="Arev Sans" pitchFamily="34" charset="0"/>
                <a:cs typeface="Arev sans bold" pitchFamily="34" charset="0"/>
              </a:rPr>
              <a:t>poly(〈</a:t>
            </a:r>
            <a:r>
              <a:rPr lang="en-US" dirty="0">
                <a:solidFill>
                  <a:srgbClr val="FFFF00"/>
                </a:solidFill>
                <a:latin typeface="Arev Sans" pitchFamily="34" charset="0"/>
                <a:ea typeface="Arev Sans" pitchFamily="34" charset="0"/>
                <a:cs typeface="Arev sans bold" pitchFamily="34" charset="0"/>
              </a:rPr>
              <a:t>R</a:t>
            </a:r>
            <a:r>
              <a:rPr lang="en-US" dirty="0">
                <a:latin typeface="Arev Sans" pitchFamily="34" charset="0"/>
                <a:ea typeface="Arev Sans" pitchFamily="34" charset="0"/>
                <a:cs typeface="Arev sans bold" pitchFamily="34" charset="0"/>
              </a:rPr>
              <a:t>〉, 〈</a:t>
            </a:r>
            <a:r>
              <a:rPr lang="en-US" dirty="0">
                <a:solidFill>
                  <a:srgbClr val="FFFF00"/>
                </a:solidFill>
                <a:latin typeface="Arev Sans" pitchFamily="34" charset="0"/>
                <a:ea typeface="Arev Sans" pitchFamily="34" charset="0"/>
                <a:cs typeface="Arev sans bold" pitchFamily="34" charset="0"/>
              </a:rPr>
              <a:t>r</a:t>
            </a:r>
            <a:r>
              <a:rPr lang="en-US" dirty="0">
                <a:latin typeface="Arev Sans" pitchFamily="34" charset="0"/>
                <a:ea typeface="Arev Sans" pitchFamily="34" charset="0"/>
                <a:cs typeface="Arev sans bold" pitchFamily="34" charset="0"/>
              </a:rPr>
              <a:t>〉, </a:t>
            </a:r>
            <a:r>
              <a:rPr lang="en-US" dirty="0">
                <a:solidFill>
                  <a:srgbClr val="FFFF00"/>
                </a:solidFill>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a:t>
            </a:r>
          </a:p>
          <a:p>
            <a:pPr>
              <a:lnSpc>
                <a:spcPct val="120000"/>
              </a:lnSpc>
            </a:pPr>
            <a:endParaRPr lang="en-US" b="1" dirty="0">
              <a:latin typeface="Arev Sans" pitchFamily="34" charset="0"/>
              <a:ea typeface="Arev Sans" pitchFamily="34" charset="0"/>
              <a:cs typeface="Arev sans bold" pitchFamily="34" charset="0"/>
            </a:endParaRPr>
          </a:p>
          <a:p>
            <a:pPr>
              <a:lnSpc>
                <a:spcPct val="120000"/>
              </a:lnSpc>
            </a:pPr>
            <a:r>
              <a:rPr lang="en-US" b="1" dirty="0" smtClean="0">
                <a:latin typeface="Arev Sans" pitchFamily="34" charset="0"/>
                <a:ea typeface="Arev Sans" pitchFamily="34" charset="0"/>
                <a:cs typeface="Arev sans bold" pitchFamily="34" charset="0"/>
              </a:rPr>
              <a:t>LPs:</a:t>
            </a:r>
            <a:r>
              <a:rPr lang="en-US" b="1" dirty="0">
                <a:latin typeface="Arev Sans" pitchFamily="34" charset="0"/>
                <a:ea typeface="Arev Sans" pitchFamily="34" charset="0"/>
                <a:cs typeface="Arev sans bold" pitchFamily="34" charset="0"/>
              </a:rPr>
              <a:t>	</a:t>
            </a:r>
            <a:r>
              <a:rPr lang="en-US" b="1"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exp</a:t>
            </a:r>
            <a:r>
              <a:rPr lang="en-US" dirty="0" smtClean="0">
                <a:latin typeface="Arev Sans" pitchFamily="34" charset="0"/>
                <a:ea typeface="Arev Sans" pitchFamily="34" charset="0"/>
                <a:cs typeface="Arev sans bold" pitchFamily="34" charset="0"/>
              </a:rPr>
              <a:t>(</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suffices. </a:t>
            </a:r>
          </a:p>
          <a:p>
            <a:pPr>
              <a:lnSpc>
                <a:spcPct val="120000"/>
              </a:lnSpc>
            </a:pPr>
            <a:r>
              <a:rPr lang="en-US" b="1" dirty="0">
                <a:latin typeface="Arev Sans" pitchFamily="34" charset="0"/>
                <a:ea typeface="Arev Sans" pitchFamily="34" charset="0"/>
                <a:cs typeface="Arev sans bold" pitchFamily="34" charset="0"/>
              </a:rPr>
              <a:t>	</a:t>
            </a:r>
            <a:r>
              <a:rPr lang="en-US" b="1"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If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is not full-dimensional (common!), no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works.</a:t>
            </a:r>
          </a:p>
          <a:p>
            <a:pPr>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But little tricks get around that, can use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exp</a:t>
            </a:r>
            <a:r>
              <a:rPr lang="en-US" dirty="0" smtClean="0">
                <a:latin typeface="Arev Sans" pitchFamily="34" charset="0"/>
                <a:ea typeface="Arev Sans" pitchFamily="34" charset="0"/>
                <a:cs typeface="Arev sans bold" pitchFamily="34" charset="0"/>
              </a:rPr>
              <a:t>(−</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a:t>
            </a:r>
            <a:endParaRPr lang="en-US" dirty="0">
              <a:latin typeface="Arev Sans" pitchFamily="34" charset="0"/>
              <a:ea typeface="Arev Sans" pitchFamily="34" charset="0"/>
              <a:cs typeface="Arev sans bold" pitchFamily="34" charset="0"/>
            </a:endParaRPr>
          </a:p>
          <a:p>
            <a:pPr>
              <a:lnSpc>
                <a:spcPct val="120000"/>
              </a:lnSpc>
            </a:pPr>
            <a:endParaRPr lang="en-US" b="1" dirty="0" smtClean="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38089675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bwMode="auto">
          <a:xfrm>
            <a:off x="920545" y="1020592"/>
            <a:ext cx="1035091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Ellipsoid Algorithm solves LP feasibility in poly(</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time.</a:t>
            </a:r>
          </a:p>
        </p:txBody>
      </p:sp>
      <p:sp>
        <p:nvSpPr>
          <p:cNvPr id="16" name="TextBox 15"/>
          <p:cNvSpPr txBox="1"/>
          <p:nvPr/>
        </p:nvSpPr>
        <p:spPr bwMode="auto">
          <a:xfrm>
            <a:off x="1286039" y="2607236"/>
            <a:ext cx="9619941" cy="108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b="1" dirty="0" smtClean="0">
                <a:latin typeface="Arev Sans" pitchFamily="34" charset="0"/>
                <a:ea typeface="Arev Sans" pitchFamily="34" charset="0"/>
                <a:cs typeface="Arev sans bold" pitchFamily="34" charset="0"/>
              </a:rPr>
              <a:t>Bonus:</a:t>
            </a:r>
            <a:r>
              <a:rPr lang="en-US" dirty="0" smtClean="0">
                <a:latin typeface="Arev Sans" pitchFamily="34" charset="0"/>
                <a:ea typeface="Arev Sans" pitchFamily="34" charset="0"/>
                <a:cs typeface="Arev sans bold" pitchFamily="34" charset="0"/>
              </a:rPr>
              <a:t>  Can find vertices, optimize linear functions,</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detect unboundedness, etc., all in poly(</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time.</a:t>
            </a:r>
          </a:p>
        </p:txBody>
      </p:sp>
      <p:sp>
        <p:nvSpPr>
          <p:cNvPr id="17" name="TextBox 16"/>
          <p:cNvSpPr txBox="1"/>
          <p:nvPr/>
        </p:nvSpPr>
        <p:spPr bwMode="auto">
          <a:xfrm>
            <a:off x="1150596" y="4710945"/>
            <a:ext cx="9890849"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b="1" dirty="0" smtClean="0">
                <a:latin typeface="Arev Sans" pitchFamily="34" charset="0"/>
                <a:ea typeface="Arev Sans" pitchFamily="34" charset="0"/>
                <a:cs typeface="Arev sans bold" pitchFamily="34" charset="0"/>
              </a:rPr>
              <a:t>Double Bonus:</a:t>
            </a:r>
            <a:r>
              <a:rPr lang="en-US" dirty="0" smtClean="0">
                <a:latin typeface="Arev Sans" pitchFamily="34" charset="0"/>
                <a:ea typeface="Arev Sans" pitchFamily="34" charset="0"/>
                <a:cs typeface="Arev sans bold" pitchFamily="34" charset="0"/>
              </a:rPr>
              <a:t>  # of inequalities </a:t>
            </a:r>
            <a:r>
              <a:rPr lang="en-US"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 can be </a:t>
            </a:r>
            <a:r>
              <a:rPr lang="en-US" i="1" dirty="0" smtClean="0">
                <a:solidFill>
                  <a:srgbClr val="FFFF00"/>
                </a:solidFill>
                <a:latin typeface="Arev Sans" pitchFamily="34" charset="0"/>
                <a:ea typeface="Arev Sans" pitchFamily="34" charset="0"/>
                <a:cs typeface="Arev sans bold" pitchFamily="34" charset="0"/>
              </a:rPr>
              <a:t>anything</a:t>
            </a:r>
            <a:r>
              <a:rPr lang="en-US" dirty="0" smtClean="0">
                <a:latin typeface="Arev Sans" pitchFamily="34" charset="0"/>
                <a:ea typeface="Arev Sans" pitchFamily="34" charset="0"/>
                <a:cs typeface="Arev sans bold" pitchFamily="34" charset="0"/>
              </a:rPr>
              <a:t>,</a:t>
            </a:r>
          </a:p>
          <a:p>
            <a:pPr algn="ctr" eaLnBrk="1" hangingPunct="1">
              <a:lnSpc>
                <a:spcPct val="120000"/>
              </a:lnSpc>
            </a:pPr>
            <a:r>
              <a:rPr lang="en-US" dirty="0" smtClean="0">
                <a:latin typeface="Arev Sans" pitchFamily="34" charset="0"/>
                <a:ea typeface="Arev Sans" pitchFamily="34" charset="0"/>
                <a:cs typeface="Arev sans bold" pitchFamily="34" charset="0"/>
              </a:rPr>
              <a:t>so long as you have a poly-time separation oracle.</a:t>
            </a:r>
          </a:p>
        </p:txBody>
      </p:sp>
    </p:spTree>
    <p:extLst>
      <p:ext uri="{BB962C8B-B14F-4D97-AF65-F5344CB8AC3E}">
        <p14:creationId xmlns:p14="http://schemas.microsoft.com/office/powerpoint/2010/main" val="12437051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bwMode="auto">
          <a:xfrm>
            <a:off x="331478" y="357539"/>
            <a:ext cx="11529118"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Everything you think you know about poly-time LP solvability…</a:t>
            </a:r>
          </a:p>
        </p:txBody>
      </p:sp>
      <p:pic>
        <p:nvPicPr>
          <p:cNvPr id="11" name="Lee Mack's tryst with the spirit world - Would I Lie to You- [CC- EN,DA] (1)">
            <a:hlinkClick r:id="" action="ppaction://media"/>
          </p:cNvPr>
          <p:cNvPicPr>
            <a:picLocks noChangeAspect="1"/>
          </p:cNvPicPr>
          <p:nvPr>
            <a:videoFile r:link="rId1"/>
            <p:extLst>
              <p:ext uri="{DAA4B4D4-6D71-4841-9C94-3DE7FCFB9230}">
                <p14:media xmlns:p14="http://schemas.microsoft.com/office/powerpoint/2010/main" r:embed="rId2">
                  <p14:trim st="385"/>
                </p14:media>
              </p:ext>
            </p:extLst>
          </p:nvPr>
        </p:nvPicPr>
        <p:blipFill>
          <a:blip r:embed="rId4"/>
          <a:stretch>
            <a:fillRect/>
          </a:stretch>
        </p:blipFill>
        <p:spPr>
          <a:xfrm>
            <a:off x="2032000" y="1548316"/>
            <a:ext cx="8128000" cy="4572000"/>
          </a:xfrm>
          <a:prstGeom prst="rect">
            <a:avLst/>
          </a:prstGeom>
          <a:ln>
            <a:solidFill>
              <a:schemeClr val="bg2"/>
            </a:solidFill>
          </a:ln>
        </p:spPr>
      </p:pic>
    </p:spTree>
    <p:extLst>
      <p:ext uri="{BB962C8B-B14F-4D97-AF65-F5344CB8AC3E}">
        <p14:creationId xmlns:p14="http://schemas.microsoft.com/office/powerpoint/2010/main" val="2551794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1150596" y="2068403"/>
            <a:ext cx="9890849"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b="1" dirty="0" smtClean="0">
                <a:latin typeface="Arev Sans" pitchFamily="34" charset="0"/>
                <a:ea typeface="Arev Sans" pitchFamily="34" charset="0"/>
                <a:cs typeface="Arev sans bold" pitchFamily="34" charset="0"/>
              </a:rPr>
              <a:t>Double Bonus:</a:t>
            </a:r>
            <a:r>
              <a:rPr lang="en-US" dirty="0" smtClean="0">
                <a:latin typeface="Arev Sans" pitchFamily="34" charset="0"/>
                <a:ea typeface="Arev Sans" pitchFamily="34" charset="0"/>
                <a:cs typeface="Arev sans bold" pitchFamily="34" charset="0"/>
              </a:rPr>
              <a:t>  # of inequalities </a:t>
            </a:r>
            <a:r>
              <a:rPr lang="en-US"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 can be </a:t>
            </a:r>
            <a:r>
              <a:rPr lang="en-US" i="1" dirty="0" smtClean="0">
                <a:solidFill>
                  <a:srgbClr val="FFFF00"/>
                </a:solidFill>
                <a:latin typeface="Arev Sans" pitchFamily="34" charset="0"/>
                <a:ea typeface="Arev Sans" pitchFamily="34" charset="0"/>
                <a:cs typeface="Arev sans bold" pitchFamily="34" charset="0"/>
              </a:rPr>
              <a:t>anything</a:t>
            </a:r>
            <a:r>
              <a:rPr lang="en-US" dirty="0" smtClean="0">
                <a:latin typeface="Arev Sans" pitchFamily="34" charset="0"/>
                <a:ea typeface="Arev Sans" pitchFamily="34" charset="0"/>
                <a:cs typeface="Arev sans bold" pitchFamily="34" charset="0"/>
              </a:rPr>
              <a:t>,</a:t>
            </a:r>
          </a:p>
          <a:p>
            <a:pPr algn="ctr" eaLnBrk="1" hangingPunct="1">
              <a:lnSpc>
                <a:spcPct val="120000"/>
              </a:lnSpc>
            </a:pPr>
            <a:r>
              <a:rPr lang="en-US" dirty="0" smtClean="0">
                <a:latin typeface="Arev Sans" pitchFamily="34" charset="0"/>
                <a:ea typeface="Arev Sans" pitchFamily="34" charset="0"/>
                <a:cs typeface="Arev sans bold" pitchFamily="34" charset="0"/>
              </a:rPr>
              <a:t>so long as you have a poly-time separation oracle.</a:t>
            </a:r>
          </a:p>
        </p:txBody>
      </p:sp>
      <p:sp>
        <p:nvSpPr>
          <p:cNvPr id="4" name="TextBox 3"/>
          <p:cNvSpPr txBox="1"/>
          <p:nvPr/>
        </p:nvSpPr>
        <p:spPr bwMode="auto">
          <a:xfrm>
            <a:off x="4904027" y="751271"/>
            <a:ext cx="2383986" cy="5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b="1" dirty="0" smtClean="0">
                <a:latin typeface="Arev Sans" pitchFamily="34" charset="0"/>
                <a:ea typeface="Arev Sans" pitchFamily="34" charset="0"/>
                <a:cs typeface="Arev sans bold" pitchFamily="34" charset="0"/>
              </a:rPr>
              <a:t>Although…</a:t>
            </a:r>
            <a:endParaRPr lang="en-US" dirty="0" smtClean="0">
              <a:latin typeface="Arev Sans" pitchFamily="34" charset="0"/>
              <a:ea typeface="Arev Sans" pitchFamily="34" charset="0"/>
              <a:cs typeface="Arev sans bold" pitchFamily="34" charset="0"/>
            </a:endParaRPr>
          </a:p>
        </p:txBody>
      </p:sp>
      <p:sp>
        <p:nvSpPr>
          <p:cNvPr id="5" name="TextBox 4"/>
          <p:cNvSpPr txBox="1"/>
          <p:nvPr/>
        </p:nvSpPr>
        <p:spPr bwMode="auto">
          <a:xfrm>
            <a:off x="2101177" y="3946136"/>
            <a:ext cx="7989687"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This part requires the theory of</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“simultaneous Diophantine approximation”</a:t>
            </a:r>
          </a:p>
          <a:p>
            <a:pPr algn="ctr" eaLnBrk="1" hangingPunct="1">
              <a:lnSpc>
                <a:spcPct val="120000"/>
              </a:lnSpc>
            </a:pPr>
            <a:r>
              <a:rPr lang="en-US" dirty="0" smtClean="0">
                <a:latin typeface="Arev Sans" pitchFamily="34" charset="0"/>
                <a:ea typeface="Arev Sans" pitchFamily="34" charset="0"/>
                <a:cs typeface="Arev sans bold" pitchFamily="34" charset="0"/>
              </a:rPr>
              <a:t>and the </a:t>
            </a:r>
            <a:r>
              <a:rPr lang="en-US" dirty="0" err="1" smtClean="0">
                <a:latin typeface="Arev Sans" pitchFamily="34" charset="0"/>
                <a:ea typeface="Arev Sans" pitchFamily="34" charset="0"/>
                <a:cs typeface="Arev sans bold" pitchFamily="34" charset="0"/>
              </a:rPr>
              <a:t>Lenstra−Lenstra−Lovász</a:t>
            </a:r>
            <a:r>
              <a:rPr lang="en-US" dirty="0">
                <a:latin typeface="Arev Sans" pitchFamily="34" charset="0"/>
                <a:ea typeface="Arev Sans" pitchFamily="34" charset="0"/>
                <a:cs typeface="Arev sans bold" pitchFamily="34" charset="0"/>
              </a:rPr>
              <a:t/>
            </a:r>
            <a:br>
              <a:rPr lang="en-US" dirty="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lattice basis reduction algorithm…</a:t>
            </a:r>
          </a:p>
        </p:txBody>
      </p:sp>
      <p:cxnSp>
        <p:nvCxnSpPr>
          <p:cNvPr id="7" name="Straight Arrow Connector 6"/>
          <p:cNvCxnSpPr>
            <a:stCxn id="5" idx="0"/>
            <a:endCxn id="3" idx="2"/>
          </p:cNvCxnSpPr>
          <p:nvPr/>
        </p:nvCxnSpPr>
        <p:spPr bwMode="auto">
          <a:xfrm flipV="1">
            <a:off x="6096021" y="3194865"/>
            <a:ext cx="0" cy="751271"/>
          </a:xfrm>
          <a:prstGeom prst="straightConnector1">
            <a:avLst/>
          </a:prstGeom>
          <a:noFill/>
          <a:ln w="762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4659362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1479176" y="4586583"/>
            <a:ext cx="9243512" cy="313932"/>
            <a:chOff x="-2292" y="146347"/>
            <a:chExt cx="9243512" cy="313932"/>
          </a:xfrm>
        </p:grpSpPr>
        <p:sp>
          <p:nvSpPr>
            <p:cNvPr id="2" name="TextBox 1"/>
            <p:cNvSpPr txBox="1"/>
            <p:nvPr/>
          </p:nvSpPr>
          <p:spPr bwMode="auto">
            <a:xfrm>
              <a:off x="-2292" y="146347"/>
              <a:ext cx="72843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“Hence the r-round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relaxation can be solved up to accuracy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 in time (</a:t>
              </a:r>
              <a:r>
                <a:rPr lang="en-US" sz="1200" dirty="0" err="1">
                  <a:latin typeface="Arev Sans" pitchFamily="34" charset="0"/>
                  <a:ea typeface="Arev Sans" pitchFamily="34" charset="0"/>
                  <a:cs typeface="Arev sans bold" pitchFamily="34" charset="0"/>
                </a:rPr>
                <a:t>mn·log</a:t>
              </a:r>
              <a:r>
                <a:rPr lang="en-US" sz="1200" dirty="0">
                  <a:latin typeface="Arev Sans" pitchFamily="34" charset="0"/>
                  <a:ea typeface="Arev Sans" pitchFamily="34" charset="0"/>
                  <a:cs typeface="Arev sans bold" pitchFamily="34" charset="0"/>
                </a:rPr>
                <a:t>(1/</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O(r)</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 name="TextBox 2"/>
            <p:cNvSpPr txBox="1"/>
            <p:nvPr/>
          </p:nvSpPr>
          <p:spPr bwMode="auto">
            <a:xfrm>
              <a:off x="8110782" y="146347"/>
              <a:ext cx="113043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[BBHKSZ12]</a:t>
              </a:r>
              <a:endParaRPr lang="en-US" sz="1200" baseline="30000" dirty="0">
                <a:latin typeface="Arev Sans" pitchFamily="34" charset="0"/>
                <a:ea typeface="Arev Sans" pitchFamily="34" charset="0"/>
                <a:cs typeface="Arev sans bold" pitchFamily="34" charset="0"/>
              </a:endParaRPr>
            </a:p>
          </p:txBody>
        </p:sp>
      </p:grpSp>
      <p:grpSp>
        <p:nvGrpSpPr>
          <p:cNvPr id="62" name="Group 61"/>
          <p:cNvGrpSpPr/>
          <p:nvPr/>
        </p:nvGrpSpPr>
        <p:grpSpPr>
          <a:xfrm>
            <a:off x="1479177" y="72003"/>
            <a:ext cx="9261145" cy="313932"/>
            <a:chOff x="-2292" y="500092"/>
            <a:chExt cx="9261145" cy="313932"/>
          </a:xfrm>
        </p:grpSpPr>
        <p:sp>
          <p:nvSpPr>
            <p:cNvPr id="6" name="TextBox 5"/>
            <p:cNvSpPr txBox="1"/>
            <p:nvPr/>
          </p:nvSpPr>
          <p:spPr bwMode="auto">
            <a:xfrm>
              <a:off x="-2292" y="500092"/>
              <a:ext cx="593784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hierarchy… can be solved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for degree parameter d.”</a:t>
              </a:r>
              <a:endParaRPr lang="en-US" sz="1200" baseline="30000" dirty="0">
                <a:latin typeface="Arev Sans" pitchFamily="34" charset="0"/>
                <a:ea typeface="Arev Sans" pitchFamily="34" charset="0"/>
                <a:cs typeface="Arev sans bold" pitchFamily="34" charset="0"/>
              </a:endParaRPr>
            </a:p>
          </p:txBody>
        </p:sp>
        <p:sp>
          <p:nvSpPr>
            <p:cNvPr id="7" name="TextBox 6"/>
            <p:cNvSpPr txBox="1"/>
            <p:nvPr/>
          </p:nvSpPr>
          <p:spPr bwMode="auto">
            <a:xfrm>
              <a:off x="8110782" y="500092"/>
              <a:ext cx="114807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[BHKKMP16]</a:t>
              </a:r>
              <a:endParaRPr lang="en-US" sz="1200" baseline="30000" dirty="0">
                <a:latin typeface="Arev Sans" pitchFamily="34" charset="0"/>
                <a:ea typeface="Arev Sans" pitchFamily="34" charset="0"/>
                <a:cs typeface="Arev sans bold" pitchFamily="34" charset="0"/>
              </a:endParaRPr>
            </a:p>
          </p:txBody>
        </p:sp>
      </p:grpSp>
      <p:grpSp>
        <p:nvGrpSpPr>
          <p:cNvPr id="63" name="Group 62"/>
          <p:cNvGrpSpPr/>
          <p:nvPr/>
        </p:nvGrpSpPr>
        <p:grpSpPr>
          <a:xfrm>
            <a:off x="1479177" y="4962798"/>
            <a:ext cx="8916499" cy="313932"/>
            <a:chOff x="-2292" y="872367"/>
            <a:chExt cx="8916499" cy="313932"/>
          </a:xfrm>
        </p:grpSpPr>
        <p:sp>
          <p:nvSpPr>
            <p:cNvPr id="9" name="TextBox 8"/>
            <p:cNvSpPr txBox="1"/>
            <p:nvPr/>
          </p:nvSpPr>
          <p:spPr bwMode="auto">
            <a:xfrm>
              <a:off x="-2292" y="872367"/>
              <a:ext cx="684995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find in (n </a:t>
              </a:r>
              <a:r>
                <a:rPr lang="en-US" sz="1200" dirty="0" err="1">
                  <a:latin typeface="Arev Sans" pitchFamily="34" charset="0"/>
                  <a:ea typeface="Arev Sans" pitchFamily="34" charset="0"/>
                  <a:cs typeface="Arev sans bold" pitchFamily="34" charset="0"/>
                </a:rPr>
                <a:t>polylog</a:t>
              </a:r>
              <a:r>
                <a:rPr lang="en-US" sz="1200" dirty="0">
                  <a:latin typeface="Arev Sans" pitchFamily="34" charset="0"/>
                  <a:ea typeface="Arev Sans" pitchFamily="34" charset="0"/>
                  <a:cs typeface="Arev sans bold" pitchFamily="34" charset="0"/>
                </a:rPr>
                <a:t>(M/</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O(k)</a:t>
              </a:r>
              <a:r>
                <a:rPr lang="en-US" sz="1200" dirty="0">
                  <a:latin typeface="Arev Sans" pitchFamily="34" charset="0"/>
                  <a:ea typeface="Arev Sans" pitchFamily="34" charset="0"/>
                  <a:cs typeface="Arev sans bold" pitchFamily="34" charset="0"/>
                </a:rPr>
                <a:t> time [an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-accurate, degree-k SOS dual solution].”</a:t>
              </a:r>
              <a:endParaRPr lang="en-US" sz="1200" baseline="30000" dirty="0">
                <a:latin typeface="Arev Sans" pitchFamily="34" charset="0"/>
                <a:ea typeface="Arev Sans" pitchFamily="34" charset="0"/>
                <a:cs typeface="Arev sans bold" pitchFamily="34" charset="0"/>
              </a:endParaRPr>
            </a:p>
          </p:txBody>
        </p:sp>
        <p:sp>
          <p:nvSpPr>
            <p:cNvPr id="10" name="TextBox 9"/>
            <p:cNvSpPr txBox="1"/>
            <p:nvPr/>
          </p:nvSpPr>
          <p:spPr bwMode="auto">
            <a:xfrm>
              <a:off x="8110782" y="872367"/>
              <a:ext cx="80342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[BKS14]</a:t>
              </a:r>
              <a:endParaRPr lang="en-US" sz="1200" baseline="30000" dirty="0">
                <a:latin typeface="Arev Sans" pitchFamily="34" charset="0"/>
                <a:ea typeface="Arev Sans" pitchFamily="34" charset="0"/>
                <a:cs typeface="Arev sans bold" pitchFamily="34" charset="0"/>
              </a:endParaRPr>
            </a:p>
          </p:txBody>
        </p:sp>
      </p:grpSp>
      <p:grpSp>
        <p:nvGrpSpPr>
          <p:cNvPr id="64" name="Group 63"/>
          <p:cNvGrpSpPr/>
          <p:nvPr/>
        </p:nvGrpSpPr>
        <p:grpSpPr>
          <a:xfrm>
            <a:off x="1479177" y="1576863"/>
            <a:ext cx="8874821" cy="313932"/>
            <a:chOff x="-2292" y="1244642"/>
            <a:chExt cx="8874821" cy="313932"/>
          </a:xfrm>
        </p:grpSpPr>
        <p:sp>
          <p:nvSpPr>
            <p:cNvPr id="12" name="TextBox 11"/>
            <p:cNvSpPr txBox="1"/>
            <p:nvPr/>
          </p:nvSpPr>
          <p:spPr bwMode="auto">
            <a:xfrm>
              <a:off x="-2292" y="1244642"/>
              <a:ext cx="768030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semidefinite programming finding such a [degree ℓ dual solution] can be done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13" name="TextBox 12"/>
            <p:cNvSpPr txBox="1"/>
            <p:nvPr/>
          </p:nvSpPr>
          <p:spPr bwMode="auto">
            <a:xfrm>
              <a:off x="8110782" y="124464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65" name="Group 64"/>
          <p:cNvGrpSpPr/>
          <p:nvPr/>
        </p:nvGrpSpPr>
        <p:grpSpPr>
          <a:xfrm>
            <a:off x="1479176" y="2329293"/>
            <a:ext cx="8815510" cy="313932"/>
            <a:chOff x="-2292" y="1616917"/>
            <a:chExt cx="8815510" cy="313932"/>
          </a:xfrm>
        </p:grpSpPr>
        <p:sp>
          <p:nvSpPr>
            <p:cNvPr id="20" name="TextBox 19"/>
            <p:cNvSpPr txBox="1"/>
            <p:nvPr/>
          </p:nvSpPr>
          <p:spPr bwMode="auto">
            <a:xfrm>
              <a:off x="-2292" y="1616917"/>
              <a:ext cx="529824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degree-ℓ SOS proof… it can be found in </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21" name="TextBox 20"/>
            <p:cNvSpPr txBox="1"/>
            <p:nvPr/>
          </p:nvSpPr>
          <p:spPr bwMode="auto">
            <a:xfrm>
              <a:off x="8110782" y="1616917"/>
              <a:ext cx="70243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[BS14]</a:t>
              </a:r>
              <a:endParaRPr lang="en-US" sz="1200" baseline="30000" dirty="0">
                <a:latin typeface="Arev Sans" pitchFamily="34" charset="0"/>
                <a:ea typeface="Arev Sans" pitchFamily="34" charset="0"/>
                <a:cs typeface="Arev sans bold" pitchFamily="34" charset="0"/>
              </a:endParaRPr>
            </a:p>
          </p:txBody>
        </p:sp>
      </p:grpSp>
      <p:grpSp>
        <p:nvGrpSpPr>
          <p:cNvPr id="67" name="Group 66"/>
          <p:cNvGrpSpPr/>
          <p:nvPr/>
        </p:nvGrpSpPr>
        <p:grpSpPr>
          <a:xfrm>
            <a:off x="1479177" y="2705508"/>
            <a:ext cx="8924515" cy="313932"/>
            <a:chOff x="-2292" y="2361467"/>
            <a:chExt cx="8924515" cy="313932"/>
          </a:xfrm>
        </p:grpSpPr>
        <p:sp>
          <p:nvSpPr>
            <p:cNvPr id="23" name="TextBox 22"/>
            <p:cNvSpPr txBox="1"/>
            <p:nvPr/>
          </p:nvSpPr>
          <p:spPr bwMode="auto">
            <a:xfrm>
              <a:off x="-2292" y="2361467"/>
              <a:ext cx="760176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proof with bit complexity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then one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24" name="TextBox 23"/>
            <p:cNvSpPr txBox="1"/>
            <p:nvPr/>
          </p:nvSpPr>
          <p:spPr bwMode="auto">
            <a:xfrm>
              <a:off x="8110782" y="2361467"/>
              <a:ext cx="81144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[RRS16]</a:t>
              </a:r>
              <a:endParaRPr lang="en-US" sz="1200" baseline="30000" dirty="0">
                <a:latin typeface="Arev Sans" pitchFamily="34" charset="0"/>
                <a:ea typeface="Arev Sans" pitchFamily="34" charset="0"/>
                <a:cs typeface="Arev sans bold" pitchFamily="34" charset="0"/>
              </a:endParaRPr>
            </a:p>
          </p:txBody>
        </p:sp>
      </p:grpSp>
      <p:grpSp>
        <p:nvGrpSpPr>
          <p:cNvPr id="70" name="Group 69"/>
          <p:cNvGrpSpPr/>
          <p:nvPr/>
        </p:nvGrpSpPr>
        <p:grpSpPr>
          <a:xfrm>
            <a:off x="1479177" y="5339013"/>
            <a:ext cx="8889249" cy="313932"/>
            <a:chOff x="-2292" y="3441232"/>
            <a:chExt cx="8889249" cy="313932"/>
          </a:xfrm>
        </p:grpSpPr>
        <p:sp>
          <p:nvSpPr>
            <p:cNvPr id="26" name="TextBox 25"/>
            <p:cNvSpPr txBox="1"/>
            <p:nvPr/>
          </p:nvSpPr>
          <p:spPr bwMode="auto">
            <a:xfrm>
              <a:off x="-2292" y="3441232"/>
              <a:ext cx="82461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any </a:t>
              </a:r>
              <a:r>
                <a:rPr lang="en-US" sz="1200" i="1" dirty="0">
                  <a:latin typeface="Arev Sans" pitchFamily="34" charset="0"/>
                  <a:ea typeface="Arev Sans" pitchFamily="34" charset="0"/>
                  <a:cs typeface="Arev sans bold" pitchFamily="34" charset="0"/>
                </a:rPr>
                <a:t>fixed </a:t>
              </a:r>
              <a:r>
                <a:rPr lang="en-US" sz="1200" dirty="0">
                  <a:latin typeface="Arev Sans" pitchFamily="34" charset="0"/>
                  <a:ea typeface="Arev Sans" pitchFamily="34" charset="0"/>
                  <a:cs typeface="Arev sans bold" pitchFamily="34" charset="0"/>
                </a:rPr>
                <a:t>t, [the SOS relaxation of order t] can be computed in polynomial time (to any precision).”</a:t>
              </a:r>
              <a:endParaRPr lang="en-US" sz="1200" baseline="30000" dirty="0">
                <a:latin typeface="Arev Sans" pitchFamily="34" charset="0"/>
                <a:ea typeface="Arev Sans" pitchFamily="34" charset="0"/>
                <a:cs typeface="Arev sans bold" pitchFamily="34" charset="0"/>
              </a:endParaRPr>
            </a:p>
          </p:txBody>
        </p:sp>
        <p:sp>
          <p:nvSpPr>
            <p:cNvPr id="27" name="TextBox 26"/>
            <p:cNvSpPr txBox="1"/>
            <p:nvPr/>
          </p:nvSpPr>
          <p:spPr bwMode="auto">
            <a:xfrm>
              <a:off x="8110782" y="3441232"/>
              <a:ext cx="77617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[Lau10]</a:t>
              </a:r>
              <a:endParaRPr lang="en-US" sz="1200" baseline="30000" dirty="0">
                <a:latin typeface="Arev Sans" pitchFamily="34" charset="0"/>
                <a:ea typeface="Arev Sans" pitchFamily="34" charset="0"/>
                <a:cs typeface="Arev sans bold" pitchFamily="34" charset="0"/>
              </a:endParaRPr>
            </a:p>
          </p:txBody>
        </p:sp>
      </p:grpSp>
      <p:grpSp>
        <p:nvGrpSpPr>
          <p:cNvPr id="72" name="Group 71"/>
          <p:cNvGrpSpPr/>
          <p:nvPr/>
        </p:nvGrpSpPr>
        <p:grpSpPr>
          <a:xfrm>
            <a:off x="1479177" y="448218"/>
            <a:ext cx="8874821" cy="313932"/>
            <a:chOff x="-2292" y="4167252"/>
            <a:chExt cx="8874821" cy="313932"/>
          </a:xfrm>
        </p:grpSpPr>
        <p:sp>
          <p:nvSpPr>
            <p:cNvPr id="29" name="TextBox 28"/>
            <p:cNvSpPr txBox="1"/>
            <p:nvPr/>
          </p:nvSpPr>
          <p:spPr bwMode="auto">
            <a:xfrm>
              <a:off x="-2292" y="4167252"/>
              <a:ext cx="527259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SOS algorithm… with… parameter ℓ takes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 to run.”</a:t>
              </a:r>
              <a:endParaRPr lang="en-US" sz="1200" baseline="30000" dirty="0">
                <a:latin typeface="Arev Sans" pitchFamily="34" charset="0"/>
                <a:ea typeface="Arev Sans" pitchFamily="34" charset="0"/>
                <a:cs typeface="Arev sans bold" pitchFamily="34" charset="0"/>
              </a:endParaRPr>
            </a:p>
          </p:txBody>
        </p:sp>
        <p:sp>
          <p:nvSpPr>
            <p:cNvPr id="30" name="TextBox 29"/>
            <p:cNvSpPr txBox="1"/>
            <p:nvPr/>
          </p:nvSpPr>
          <p:spPr bwMode="auto">
            <a:xfrm>
              <a:off x="8110782" y="416725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74" name="Group 73"/>
          <p:cNvGrpSpPr/>
          <p:nvPr/>
        </p:nvGrpSpPr>
        <p:grpSpPr>
          <a:xfrm>
            <a:off x="1479177" y="3457938"/>
            <a:ext cx="9134507" cy="313932"/>
            <a:chOff x="-2292" y="4911802"/>
            <a:chExt cx="9134507" cy="313932"/>
          </a:xfrm>
        </p:grpSpPr>
        <p:sp>
          <p:nvSpPr>
            <p:cNvPr id="32" name="TextBox 31"/>
            <p:cNvSpPr txBox="1"/>
            <p:nvPr/>
          </p:nvSpPr>
          <p:spPr bwMode="auto">
            <a:xfrm>
              <a:off x="-2292" y="4911802"/>
              <a:ext cx="69108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using semidefinite programming,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algorithm of degree q] run[s]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(q)</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3" name="TextBox 32"/>
            <p:cNvSpPr txBox="1"/>
            <p:nvPr/>
          </p:nvSpPr>
          <p:spPr bwMode="auto">
            <a:xfrm>
              <a:off x="8110782" y="4911802"/>
              <a:ext cx="102143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[BGGLT16]</a:t>
              </a:r>
              <a:endParaRPr lang="en-US" sz="1200" baseline="30000" dirty="0">
                <a:latin typeface="Arev Sans" pitchFamily="34" charset="0"/>
                <a:ea typeface="Arev Sans" pitchFamily="34" charset="0"/>
                <a:cs typeface="Arev sans bold" pitchFamily="34" charset="0"/>
              </a:endParaRPr>
            </a:p>
          </p:txBody>
        </p:sp>
      </p:grpSp>
      <p:grpSp>
        <p:nvGrpSpPr>
          <p:cNvPr id="79" name="Group 78"/>
          <p:cNvGrpSpPr/>
          <p:nvPr/>
        </p:nvGrpSpPr>
        <p:grpSpPr>
          <a:xfrm>
            <a:off x="1479177" y="824433"/>
            <a:ext cx="8839555" cy="313932"/>
            <a:chOff x="-44824" y="2201460"/>
            <a:chExt cx="8839555" cy="313932"/>
          </a:xfrm>
        </p:grpSpPr>
        <p:sp>
          <p:nvSpPr>
            <p:cNvPr id="35" name="TextBox 34"/>
            <p:cNvSpPr txBox="1"/>
            <p:nvPr/>
          </p:nvSpPr>
          <p:spPr bwMode="auto">
            <a:xfrm>
              <a:off x="-44824" y="2201460"/>
              <a:ext cx="503855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a [degree-d SOS] proof exists it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6" name="TextBox 35"/>
            <p:cNvSpPr txBox="1"/>
            <p:nvPr/>
          </p:nvSpPr>
          <p:spPr bwMode="auto">
            <a:xfrm>
              <a:off x="8068250" y="2201460"/>
              <a:ext cx="72648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[OZ12]</a:t>
              </a:r>
              <a:endParaRPr lang="en-US" sz="1200" baseline="30000" dirty="0">
                <a:latin typeface="Arev Sans" pitchFamily="34" charset="0"/>
                <a:ea typeface="Arev Sans" pitchFamily="34" charset="0"/>
                <a:cs typeface="Arev sans bold" pitchFamily="34" charset="0"/>
              </a:endParaRPr>
            </a:p>
          </p:txBody>
        </p:sp>
      </p:grpSp>
      <p:grpSp>
        <p:nvGrpSpPr>
          <p:cNvPr id="80" name="Group 79"/>
          <p:cNvGrpSpPr/>
          <p:nvPr/>
        </p:nvGrpSpPr>
        <p:grpSpPr>
          <a:xfrm>
            <a:off x="1479177" y="3834153"/>
            <a:ext cx="8991841" cy="313932"/>
            <a:chOff x="-44824" y="2976734"/>
            <a:chExt cx="8991841" cy="313932"/>
          </a:xfrm>
        </p:grpSpPr>
        <p:sp>
          <p:nvSpPr>
            <p:cNvPr id="38" name="TextBox 37"/>
            <p:cNvSpPr txBox="1"/>
            <p:nvPr/>
          </p:nvSpPr>
          <p:spPr bwMode="auto">
            <a:xfrm>
              <a:off x="-44824" y="2976734"/>
              <a:ext cx="650210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“n-variable degree-d SOS proofs can be found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time whenever they exist.”</a:t>
              </a:r>
              <a:endParaRPr lang="en-US" sz="1200" baseline="30000" dirty="0">
                <a:latin typeface="Arev Sans" pitchFamily="34" charset="0"/>
                <a:ea typeface="Arev Sans" pitchFamily="34" charset="0"/>
                <a:cs typeface="Arev sans bold" pitchFamily="34" charset="0"/>
              </a:endParaRPr>
            </a:p>
          </p:txBody>
        </p:sp>
        <p:sp>
          <p:nvSpPr>
            <p:cNvPr id="39" name="TextBox 38"/>
            <p:cNvSpPr txBox="1"/>
            <p:nvPr/>
          </p:nvSpPr>
          <p:spPr bwMode="auto">
            <a:xfrm>
              <a:off x="8068250" y="2976734"/>
              <a:ext cx="87876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[AOW15]</a:t>
              </a:r>
              <a:endParaRPr lang="en-US" sz="1200" baseline="30000" dirty="0">
                <a:latin typeface="Arev Sans" pitchFamily="34" charset="0"/>
                <a:ea typeface="Arev Sans" pitchFamily="34" charset="0"/>
                <a:cs typeface="Arev sans bold" pitchFamily="34" charset="0"/>
              </a:endParaRPr>
            </a:p>
          </p:txBody>
        </p:sp>
      </p:grpSp>
      <p:grpSp>
        <p:nvGrpSpPr>
          <p:cNvPr id="69" name="Group 68"/>
          <p:cNvGrpSpPr/>
          <p:nvPr/>
        </p:nvGrpSpPr>
        <p:grpSpPr>
          <a:xfrm>
            <a:off x="1479176" y="5715228"/>
            <a:ext cx="8850776" cy="313932"/>
            <a:chOff x="-2292" y="3087487"/>
            <a:chExt cx="8850776" cy="313932"/>
          </a:xfrm>
        </p:grpSpPr>
        <p:sp>
          <p:nvSpPr>
            <p:cNvPr id="41" name="TextBox 40"/>
            <p:cNvSpPr txBox="1"/>
            <p:nvPr/>
          </p:nvSpPr>
          <p:spPr bwMode="auto">
            <a:xfrm>
              <a:off x="-2292" y="3087487"/>
              <a:ext cx="70070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compute the SOS(6) [relaxation] within arbitrary accuracy in polynomial time.”</a:t>
              </a:r>
              <a:endParaRPr lang="en-US" sz="1200" baseline="30000" dirty="0">
                <a:latin typeface="Arev Sans" pitchFamily="34" charset="0"/>
                <a:ea typeface="Arev Sans" pitchFamily="34" charset="0"/>
                <a:cs typeface="Arev sans bold" pitchFamily="34" charset="0"/>
              </a:endParaRPr>
            </a:p>
          </p:txBody>
        </p:sp>
        <p:sp>
          <p:nvSpPr>
            <p:cNvPr id="42" name="TextBox 41"/>
            <p:cNvSpPr txBox="1"/>
            <p:nvPr/>
          </p:nvSpPr>
          <p:spPr bwMode="auto">
            <a:xfrm>
              <a:off x="8110782" y="3087487"/>
              <a:ext cx="7377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[BM15]</a:t>
              </a:r>
              <a:endParaRPr lang="en-US" sz="1200" baseline="30000" dirty="0">
                <a:latin typeface="Arev Sans" pitchFamily="34" charset="0"/>
                <a:ea typeface="Arev Sans" pitchFamily="34" charset="0"/>
                <a:cs typeface="Arev sans bold" pitchFamily="34" charset="0"/>
              </a:endParaRPr>
            </a:p>
          </p:txBody>
        </p:sp>
      </p:grpSp>
      <p:grpSp>
        <p:nvGrpSpPr>
          <p:cNvPr id="71" name="Group 70"/>
          <p:cNvGrpSpPr/>
          <p:nvPr/>
        </p:nvGrpSpPr>
        <p:grpSpPr>
          <a:xfrm>
            <a:off x="1479177" y="1200648"/>
            <a:ext cx="8990237" cy="313932"/>
            <a:chOff x="-2292" y="3813507"/>
            <a:chExt cx="8990237" cy="313932"/>
          </a:xfrm>
        </p:grpSpPr>
        <p:sp>
          <p:nvSpPr>
            <p:cNvPr id="44" name="TextBox 43"/>
            <p:cNvSpPr txBox="1"/>
            <p:nvPr/>
          </p:nvSpPr>
          <p:spPr bwMode="auto">
            <a:xfrm>
              <a:off x="-2292" y="3813507"/>
              <a:ext cx="64219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r round [SOS] relaxation can be solved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(r)</a:t>
              </a:r>
              <a:r>
                <a:rPr lang="en-US" sz="1200" dirty="0">
                  <a:latin typeface="Arev Sans" pitchFamily="34" charset="0"/>
                  <a:ea typeface="Arev Sans" pitchFamily="34" charset="0"/>
                  <a:cs typeface="Arev sans bold" pitchFamily="34" charset="0"/>
                </a:rPr>
                <a:t> time on instances of size n.”</a:t>
              </a:r>
              <a:endParaRPr lang="en-US" sz="1200" baseline="30000" dirty="0">
                <a:latin typeface="Arev Sans" pitchFamily="34" charset="0"/>
                <a:ea typeface="Arev Sans" pitchFamily="34" charset="0"/>
                <a:cs typeface="Arev sans bold" pitchFamily="34" charset="0"/>
              </a:endParaRPr>
            </a:p>
          </p:txBody>
        </p:sp>
        <p:sp>
          <p:nvSpPr>
            <p:cNvPr id="45" name="TextBox 44"/>
            <p:cNvSpPr txBox="1"/>
            <p:nvPr/>
          </p:nvSpPr>
          <p:spPr bwMode="auto">
            <a:xfrm>
              <a:off x="8110782" y="3813507"/>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[MPW15]</a:t>
              </a:r>
              <a:endParaRPr lang="en-US" sz="1200" baseline="30000" dirty="0">
                <a:latin typeface="Arev Sans" pitchFamily="34" charset="0"/>
                <a:ea typeface="Arev Sans" pitchFamily="34" charset="0"/>
                <a:cs typeface="Arev sans bold" pitchFamily="34" charset="0"/>
              </a:endParaRPr>
            </a:p>
          </p:txBody>
        </p:sp>
      </p:grpSp>
      <p:grpSp>
        <p:nvGrpSpPr>
          <p:cNvPr id="73" name="Group 72"/>
          <p:cNvGrpSpPr/>
          <p:nvPr/>
        </p:nvGrpSpPr>
        <p:grpSpPr>
          <a:xfrm>
            <a:off x="1479177" y="1953078"/>
            <a:ext cx="8858791" cy="313932"/>
            <a:chOff x="-2292" y="4539527"/>
            <a:chExt cx="8858791" cy="313932"/>
          </a:xfrm>
        </p:grpSpPr>
        <p:sp>
          <p:nvSpPr>
            <p:cNvPr id="47" name="TextBox 46"/>
            <p:cNvSpPr txBox="1"/>
            <p:nvPr/>
          </p:nvSpPr>
          <p:spPr bwMode="auto">
            <a:xfrm>
              <a:off x="-2292" y="4539527"/>
              <a:ext cx="738535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“There is an algorithm running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(k)</a:t>
              </a:r>
              <a:r>
                <a:rPr lang="en-US" sz="1200" dirty="0">
                  <a:latin typeface="Arev Sans" pitchFamily="34" charset="0"/>
                  <a:ea typeface="Arev Sans" pitchFamily="34" charset="0"/>
                  <a:cs typeface="Arev sans bold" pitchFamily="34" charset="0"/>
                </a:rPr>
                <a:t> to optimize [in the degree-k SOS proof system].”</a:t>
              </a:r>
              <a:endParaRPr lang="en-US" sz="1200" baseline="30000" dirty="0">
                <a:latin typeface="Arev Sans" pitchFamily="34" charset="0"/>
                <a:ea typeface="Arev Sans" pitchFamily="34" charset="0"/>
                <a:cs typeface="Arev sans bold" pitchFamily="34" charset="0"/>
              </a:endParaRPr>
            </a:p>
          </p:txBody>
        </p:sp>
        <p:sp>
          <p:nvSpPr>
            <p:cNvPr id="48" name="TextBox 47"/>
            <p:cNvSpPr txBox="1"/>
            <p:nvPr/>
          </p:nvSpPr>
          <p:spPr bwMode="auto">
            <a:xfrm>
              <a:off x="8110782" y="4539527"/>
              <a:ext cx="74571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[Ats13]</a:t>
              </a:r>
              <a:endParaRPr lang="en-US" sz="1200" baseline="30000" dirty="0">
                <a:latin typeface="Arev Sans" pitchFamily="34" charset="0"/>
                <a:ea typeface="Arev Sans" pitchFamily="34" charset="0"/>
                <a:cs typeface="Arev sans bold" pitchFamily="34" charset="0"/>
              </a:endParaRPr>
            </a:p>
          </p:txBody>
        </p:sp>
      </p:grpSp>
      <p:grpSp>
        <p:nvGrpSpPr>
          <p:cNvPr id="82" name="Group 81"/>
          <p:cNvGrpSpPr/>
          <p:nvPr/>
        </p:nvGrpSpPr>
        <p:grpSpPr>
          <a:xfrm>
            <a:off x="1434218" y="4210368"/>
            <a:ext cx="9026096" cy="313932"/>
            <a:chOff x="-89782" y="4209180"/>
            <a:chExt cx="9026096" cy="313932"/>
          </a:xfrm>
        </p:grpSpPr>
        <p:sp>
          <p:nvSpPr>
            <p:cNvPr id="50" name="TextBox 49"/>
            <p:cNvSpPr txBox="1"/>
            <p:nvPr/>
          </p:nvSpPr>
          <p:spPr bwMode="auto">
            <a:xfrm>
              <a:off x="-89782" y="4209180"/>
              <a:ext cx="74895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an SOS] proof of infeasibility of degree d, then it can be found in time O(</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51" name="TextBox 50"/>
            <p:cNvSpPr txBox="1"/>
            <p:nvPr/>
          </p:nvSpPr>
          <p:spPr bwMode="auto">
            <a:xfrm>
              <a:off x="8070371" y="4209180"/>
              <a:ext cx="86594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[DMN12]</a:t>
              </a:r>
              <a:endParaRPr lang="en-US" sz="1200" baseline="30000" dirty="0">
                <a:latin typeface="Arev Sans" pitchFamily="34" charset="0"/>
                <a:ea typeface="Arev Sans" pitchFamily="34" charset="0"/>
                <a:cs typeface="Arev sans bold" pitchFamily="34" charset="0"/>
              </a:endParaRPr>
            </a:p>
          </p:txBody>
        </p:sp>
      </p:grpSp>
      <p:grpSp>
        <p:nvGrpSpPr>
          <p:cNvPr id="76" name="Group 75"/>
          <p:cNvGrpSpPr/>
          <p:nvPr/>
        </p:nvGrpSpPr>
        <p:grpSpPr>
          <a:xfrm>
            <a:off x="1479177" y="6091443"/>
            <a:ext cx="8990237" cy="313932"/>
            <a:chOff x="-2292" y="5637822"/>
            <a:chExt cx="8990237" cy="313932"/>
          </a:xfrm>
        </p:grpSpPr>
        <p:sp>
          <p:nvSpPr>
            <p:cNvPr id="53" name="TextBox 52"/>
            <p:cNvSpPr txBox="1"/>
            <p:nvPr/>
          </p:nvSpPr>
          <p:spPr bwMode="auto">
            <a:xfrm>
              <a:off x="-2292" y="5637822"/>
              <a:ext cx="831990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each fixed t, [the degree-t SOS relaxation] may be computed… in poly. time to any fixed accuracy.”</a:t>
              </a:r>
              <a:endParaRPr lang="en-US" sz="1200" baseline="30000" dirty="0">
                <a:latin typeface="Arev Sans" pitchFamily="34" charset="0"/>
                <a:ea typeface="Arev Sans" pitchFamily="34" charset="0"/>
                <a:cs typeface="Arev sans bold" pitchFamily="34" charset="0"/>
              </a:endParaRPr>
            </a:p>
          </p:txBody>
        </p:sp>
        <p:sp>
          <p:nvSpPr>
            <p:cNvPr id="54" name="TextBox 53"/>
            <p:cNvSpPr txBox="1"/>
            <p:nvPr/>
          </p:nvSpPr>
          <p:spPr bwMode="auto">
            <a:xfrm>
              <a:off x="8110782" y="5637822"/>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[deKL10]</a:t>
              </a:r>
              <a:endParaRPr lang="en-US" sz="1200" baseline="30000" dirty="0">
                <a:latin typeface="Arev Sans" pitchFamily="34" charset="0"/>
                <a:ea typeface="Arev Sans" pitchFamily="34" charset="0"/>
                <a:cs typeface="Arev sans bold" pitchFamily="34" charset="0"/>
              </a:endParaRPr>
            </a:p>
          </p:txBody>
        </p:sp>
      </p:grpSp>
      <p:grpSp>
        <p:nvGrpSpPr>
          <p:cNvPr id="77" name="Group 76"/>
          <p:cNvGrpSpPr/>
          <p:nvPr/>
        </p:nvGrpSpPr>
        <p:grpSpPr>
          <a:xfrm>
            <a:off x="1479177" y="6467655"/>
            <a:ext cx="8874821" cy="313932"/>
            <a:chOff x="-2292" y="6010097"/>
            <a:chExt cx="8874821" cy="313932"/>
          </a:xfrm>
        </p:grpSpPr>
        <p:sp>
          <p:nvSpPr>
            <p:cNvPr id="56" name="TextBox 55"/>
            <p:cNvSpPr txBox="1"/>
            <p:nvPr/>
          </p:nvSpPr>
          <p:spPr bwMode="auto">
            <a:xfrm>
              <a:off x="-2292" y="6010097"/>
              <a:ext cx="730199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“One [can] optimize over [t-round SOS polytope]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(t)</a:t>
              </a:r>
              <a:r>
                <a:rPr lang="en-US" sz="1200" dirty="0">
                  <a:latin typeface="Arev Sans" pitchFamily="34" charset="0"/>
                  <a:ea typeface="Arev Sans" pitchFamily="34" charset="0"/>
                  <a:cs typeface="Arev sans bold" pitchFamily="34" charset="0"/>
                </a:rPr>
                <a:t>·</a:t>
              </a:r>
              <a:r>
                <a:rPr lang="en-US" sz="1200" dirty="0" err="1">
                  <a:latin typeface="Arev Sans" pitchFamily="34" charset="0"/>
                  <a:ea typeface="Arev Sans" pitchFamily="34" charset="0"/>
                  <a:cs typeface="Arev sans bold" pitchFamily="34" charset="0"/>
                </a:rPr>
                <a:t>m</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(1)</a:t>
              </a:r>
              <a:r>
                <a:rPr lang="en-US" sz="1200" dirty="0">
                  <a:latin typeface="Arev Sans" pitchFamily="34" charset="0"/>
                  <a:ea typeface="Arev Sans" pitchFamily="34" charset="0"/>
                  <a:cs typeface="Arev sans bold" pitchFamily="34" charset="0"/>
                </a:rPr>
                <a:t> up to numerical errors.”</a:t>
              </a:r>
              <a:endParaRPr lang="en-US" sz="1200" baseline="30000" dirty="0">
                <a:latin typeface="Arev Sans" pitchFamily="34" charset="0"/>
                <a:ea typeface="Arev Sans" pitchFamily="34" charset="0"/>
                <a:cs typeface="Arev sans bold" pitchFamily="34" charset="0"/>
              </a:endParaRPr>
            </a:p>
          </p:txBody>
        </p:sp>
        <p:sp>
          <p:nvSpPr>
            <p:cNvPr id="57" name="TextBox 56"/>
            <p:cNvSpPr txBox="1"/>
            <p:nvPr/>
          </p:nvSpPr>
          <p:spPr bwMode="auto">
            <a:xfrm>
              <a:off x="8110782" y="6010097"/>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[Rot13]</a:t>
              </a:r>
              <a:endParaRPr lang="en-US" sz="1200" baseline="30000" dirty="0">
                <a:latin typeface="Arev Sans" pitchFamily="34" charset="0"/>
                <a:ea typeface="Arev Sans" pitchFamily="34" charset="0"/>
                <a:cs typeface="Arev sans bold" pitchFamily="34" charset="0"/>
              </a:endParaRPr>
            </a:p>
          </p:txBody>
        </p:sp>
      </p:grpSp>
      <p:grpSp>
        <p:nvGrpSpPr>
          <p:cNvPr id="81" name="Group 80"/>
          <p:cNvGrpSpPr/>
          <p:nvPr/>
        </p:nvGrpSpPr>
        <p:grpSpPr>
          <a:xfrm>
            <a:off x="1479177" y="3081723"/>
            <a:ext cx="9035121" cy="313932"/>
            <a:chOff x="-44824" y="6326974"/>
            <a:chExt cx="9035121" cy="313932"/>
          </a:xfrm>
        </p:grpSpPr>
        <p:sp>
          <p:nvSpPr>
            <p:cNvPr id="59" name="TextBox 58"/>
            <p:cNvSpPr txBox="1"/>
            <p:nvPr/>
          </p:nvSpPr>
          <p:spPr bwMode="auto">
            <a:xfrm>
              <a:off x="-44824" y="6326974"/>
              <a:ext cx="758092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 this refutation can also be found efficiently by solving a semidefinite program of size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60" name="TextBox 59"/>
            <p:cNvSpPr txBox="1"/>
            <p:nvPr/>
          </p:nvSpPr>
          <p:spPr bwMode="auto">
            <a:xfrm>
              <a:off x="8068250" y="6326974"/>
              <a:ext cx="9220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[KOTZ13]</a:t>
              </a:r>
              <a:endParaRPr lang="en-US" sz="1200" baseline="30000" dirty="0">
                <a:latin typeface="Arev Sans" pitchFamily="34" charset="0"/>
                <a:ea typeface="Arev Sans" pitchFamily="34" charset="0"/>
                <a:cs typeface="Arev sans bold" pitchFamily="34" charset="0"/>
              </a:endParaRPr>
            </a:p>
          </p:txBody>
        </p:sp>
      </p:grpSp>
    </p:spTree>
    <p:extLst>
      <p:ext uri="{BB962C8B-B14F-4D97-AF65-F5344CB8AC3E}">
        <p14:creationId xmlns:p14="http://schemas.microsoft.com/office/powerpoint/2010/main" val="41356936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500"/>
                                        <p:tgtEl>
                                          <p:spTgt spid="63"/>
                                        </p:tgtEl>
                                      </p:cBhvr>
                                    </p:animEffect>
                                  </p:childTnLst>
                                </p:cTn>
                              </p:par>
                              <p:par>
                                <p:cTn id="14" presetID="10"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10"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par>
                                <p:cTn id="20" presetID="10" presetClass="entr" presetSubtype="0"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500"/>
                                        <p:tgtEl>
                                          <p:spTgt spid="67"/>
                                        </p:tgtEl>
                                      </p:cBhvr>
                                    </p:animEffect>
                                  </p:childTnLst>
                                </p:cTn>
                              </p:par>
                              <p:par>
                                <p:cTn id="23" presetID="10"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childTnLst>
                                </p:cTn>
                              </p:par>
                              <p:par>
                                <p:cTn id="26" presetID="10"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500"/>
                                        <p:tgtEl>
                                          <p:spTgt spid="72"/>
                                        </p:tgtEl>
                                      </p:cBhvr>
                                    </p:animEffect>
                                  </p:childTnLst>
                                </p:cTn>
                              </p:par>
                              <p:par>
                                <p:cTn id="29" presetID="10"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par>
                                <p:cTn id="32" presetID="10" presetClass="entr" presetSubtype="0"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par>
                                <p:cTn id="44" presetID="10" presetClass="entr" presetSubtype="0"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10" presetClass="entr" presetSubtype="0"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500"/>
                                        <p:tgtEl>
                                          <p:spTgt spid="82"/>
                                        </p:tgtEl>
                                      </p:cBhvr>
                                    </p:animEffect>
                                  </p:childTnLst>
                                </p:cTn>
                              </p:par>
                              <p:par>
                                <p:cTn id="50" presetID="10" presetClass="entr" presetSubtype="0" fill="hold" nodeType="with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par>
                                <p:cTn id="53" presetID="10" presetClass="entr" presetSubtype="0" fill="hold" nodeType="with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par>
                                <p:cTn id="56" presetID="10" presetClass="entr" presetSubtype="0" fill="hold"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644037" y="202681"/>
            <a:ext cx="10903946"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solidFill>
                  <a:srgbClr val="FFFF00"/>
                </a:solidFill>
                <a:latin typeface="Arev Sans" pitchFamily="34" charset="0"/>
                <a:ea typeface="Arev Sans" pitchFamily="34" charset="0"/>
                <a:cs typeface="Arev sans bold" pitchFamily="34" charset="0"/>
              </a:rPr>
              <a:t>Semidefinite</a:t>
            </a:r>
            <a:r>
              <a:rPr lang="en-US" sz="3200" b="1" dirty="0" smtClean="0">
                <a:latin typeface="Arev Sans" pitchFamily="34" charset="0"/>
                <a:ea typeface="Arev Sans" pitchFamily="34" charset="0"/>
                <a:cs typeface="Arev sans bold" pitchFamily="34" charset="0"/>
              </a:rPr>
              <a:t> programming feasibility problem</a:t>
            </a:r>
          </a:p>
        </p:txBody>
      </p:sp>
      <p:sp>
        <p:nvSpPr>
          <p:cNvPr id="3" name="TextBox 2"/>
          <p:cNvSpPr txBox="1"/>
          <p:nvPr/>
        </p:nvSpPr>
        <p:spPr bwMode="auto">
          <a:xfrm>
            <a:off x="319419" y="1496223"/>
            <a:ext cx="672812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ℚ</a:t>
            </a:r>
            <a:r>
              <a:rPr lang="en-US" sz="3200" baseline="30000" dirty="0" smtClean="0">
                <a:latin typeface="Arev Sans" pitchFamily="34" charset="0"/>
                <a:ea typeface="Arev Sans" pitchFamily="34" charset="0"/>
                <a:cs typeface="Arev sans bold" pitchFamily="34" charset="0"/>
              </a:rPr>
              <a:t>m×</a:t>
            </a:r>
            <a:r>
              <a:rPr lang="en-US" sz="3200" baseline="30000" dirty="0" smtClean="0">
                <a:solidFill>
                  <a:srgbClr val="FFFF00"/>
                </a:solidFill>
                <a:latin typeface="Arev Sans" pitchFamily="34" charset="0"/>
                <a:ea typeface="Arev Sans" pitchFamily="34" charset="0"/>
                <a:cs typeface="Arev sans bold" pitchFamily="34" charset="0"/>
              </a:rPr>
              <a:t>n</a:t>
            </a:r>
            <a:r>
              <a:rPr lang="en-US" baseline="60000" dirty="0" smtClean="0">
                <a:solidFill>
                  <a:srgbClr val="FFFF00"/>
                </a:solidFill>
                <a:latin typeface="Arev Sans" pitchFamily="34" charset="0"/>
                <a:ea typeface="Arev Sans" pitchFamily="34" charset="0"/>
                <a:cs typeface="Arev sans bold" pitchFamily="34" charset="0"/>
              </a:rPr>
              <a:t>2</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1150988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{X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ℝ</a:t>
            </a:r>
            <a:r>
              <a:rPr lang="en-US" sz="3200" baseline="30000" dirty="0" smtClean="0">
                <a:latin typeface="Arev Sans" pitchFamily="34" charset="0"/>
                <a:ea typeface="Arev Sans" pitchFamily="34" charset="0"/>
                <a:cs typeface="Arev sans bold" pitchFamily="34" charset="0"/>
              </a:rPr>
              <a:t>n</a:t>
            </a:r>
            <a:r>
              <a:rPr lang="en-US" baseline="60000" dirty="0" smtClean="0">
                <a:latin typeface="Arev Sans" pitchFamily="34" charset="0"/>
                <a:ea typeface="Arev Sans" pitchFamily="34" charset="0"/>
                <a:cs typeface="Arev sans bold" pitchFamily="34" charset="0"/>
              </a:rPr>
              <a:t>2</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X is PSD</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6" name="TextBox 5"/>
          <p:cNvSpPr txBox="1"/>
          <p:nvPr/>
        </p:nvSpPr>
        <p:spPr bwMode="auto">
          <a:xfrm>
            <a:off x="8864660" y="1496223"/>
            <a:ext cx="27911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〈A〉+〈b</a:t>
            </a:r>
            <a:r>
              <a:rPr lang="en-US" dirty="0" smtClean="0">
                <a:latin typeface="Arev Sans" pitchFamily="34" charset="0"/>
                <a:ea typeface="Arev Sans" pitchFamily="34" charset="0"/>
                <a:cs typeface="Arev sans bold" pitchFamily="34" charset="0"/>
              </a:rPr>
              <a:t>〉 ]</a:t>
            </a:r>
          </a:p>
        </p:txBody>
      </p:sp>
      <p:grpSp>
        <p:nvGrpSpPr>
          <p:cNvPr id="56" name="Group 55"/>
          <p:cNvGrpSpPr/>
          <p:nvPr/>
        </p:nvGrpSpPr>
        <p:grpSpPr>
          <a:xfrm>
            <a:off x="3063158" y="3383693"/>
            <a:ext cx="7555762" cy="882882"/>
            <a:chOff x="3866046" y="4349197"/>
            <a:chExt cx="7555762" cy="882882"/>
          </a:xfrm>
        </p:grpSpPr>
        <p:grpSp>
          <p:nvGrpSpPr>
            <p:cNvPr id="54" name="Group 53"/>
            <p:cNvGrpSpPr/>
            <p:nvPr/>
          </p:nvGrpSpPr>
          <p:grpSpPr>
            <a:xfrm>
              <a:off x="3866046" y="4349197"/>
              <a:ext cx="4459908" cy="882882"/>
              <a:chOff x="4885582" y="4349197"/>
              <a:chExt cx="4459908" cy="882882"/>
            </a:xfrm>
          </p:grpSpPr>
          <p:sp>
            <p:nvSpPr>
              <p:cNvPr id="8" name="TextBox 7"/>
              <p:cNvSpPr txBox="1"/>
              <p:nvPr/>
            </p:nvSpPr>
            <p:spPr bwMode="auto">
              <a:xfrm>
                <a:off x="4885582" y="4349197"/>
                <a:ext cx="242085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X is PSD</a:t>
                </a:r>
                <a:r>
                  <a:rPr lang="en-US" dirty="0" smtClean="0">
                    <a:latin typeface="Arev Sans" pitchFamily="34" charset="0"/>
                    <a:ea typeface="Arev Sans" pitchFamily="34" charset="0"/>
                    <a:cs typeface="Arev sans bold" pitchFamily="34" charset="0"/>
                  </a:rPr>
                  <a:t>  ⇔  </a:t>
                </a:r>
              </a:p>
            </p:txBody>
          </p:sp>
          <p:grpSp>
            <p:nvGrpSpPr>
              <p:cNvPr id="52" name="Group 51"/>
              <p:cNvGrpSpPr>
                <a:grpSpLocks noChangeAspect="1"/>
              </p:cNvGrpSpPr>
              <p:nvPr>
                <p:custDataLst>
                  <p:tags r:id="rId1"/>
                </p:custDataLst>
              </p:nvPr>
            </p:nvGrpSpPr>
            <p:grpSpPr>
              <a:xfrm>
                <a:off x="7183314" y="4416104"/>
                <a:ext cx="2162176" cy="815975"/>
                <a:chOff x="7591425" y="4654550"/>
                <a:chExt cx="2162176" cy="815975"/>
              </a:xfrm>
            </p:grpSpPr>
            <p:sp>
              <p:nvSpPr>
                <p:cNvPr id="39" name="Freeform 23"/>
                <p:cNvSpPr>
                  <a:spLocks/>
                </p:cNvSpPr>
                <p:nvPr>
                  <p:custDataLst>
                    <p:tags r:id="rId2"/>
                  </p:custDataLst>
                </p:nvPr>
              </p:nvSpPr>
              <p:spPr bwMode="auto">
                <a:xfrm>
                  <a:off x="7591425" y="4654550"/>
                  <a:ext cx="433388" cy="506413"/>
                </a:xfrm>
                <a:custGeom>
                  <a:avLst/>
                  <a:gdLst>
                    <a:gd name="T0" fmla="*/ 21 w 637"/>
                    <a:gd name="T1" fmla="*/ 0 h 760"/>
                    <a:gd name="T2" fmla="*/ 21 w 637"/>
                    <a:gd name="T3" fmla="*/ 34 h 760"/>
                    <a:gd name="T4" fmla="*/ 325 w 637"/>
                    <a:gd name="T5" fmla="*/ 382 h 760"/>
                    <a:gd name="T6" fmla="*/ 0 w 637"/>
                    <a:gd name="T7" fmla="*/ 760 h 760"/>
                    <a:gd name="T8" fmla="*/ 637 w 637"/>
                    <a:gd name="T9" fmla="*/ 760 h 760"/>
                    <a:gd name="T10" fmla="*/ 637 w 637"/>
                    <a:gd name="T11" fmla="*/ 562 h 760"/>
                    <a:gd name="T12" fmla="*/ 605 w 637"/>
                    <a:gd name="T13" fmla="*/ 562 h 760"/>
                    <a:gd name="T14" fmla="*/ 588 w 637"/>
                    <a:gd name="T15" fmla="*/ 663 h 760"/>
                    <a:gd name="T16" fmla="*/ 553 w 637"/>
                    <a:gd name="T17" fmla="*/ 698 h 760"/>
                    <a:gd name="T18" fmla="*/ 96 w 637"/>
                    <a:gd name="T19" fmla="*/ 698 h 760"/>
                    <a:gd name="T20" fmla="*/ 389 w 637"/>
                    <a:gd name="T21" fmla="*/ 357 h 760"/>
                    <a:gd name="T22" fmla="*/ 107 w 637"/>
                    <a:gd name="T23" fmla="*/ 34 h 760"/>
                    <a:gd name="T24" fmla="*/ 554 w 637"/>
                    <a:gd name="T25" fmla="*/ 34 h 760"/>
                    <a:gd name="T26" fmla="*/ 588 w 637"/>
                    <a:gd name="T27" fmla="*/ 68 h 760"/>
                    <a:gd name="T28" fmla="*/ 605 w 637"/>
                    <a:gd name="T29" fmla="*/ 170 h 760"/>
                    <a:gd name="T30" fmla="*/ 637 w 637"/>
                    <a:gd name="T31" fmla="*/ 170 h 760"/>
                    <a:gd name="T32" fmla="*/ 637 w 637"/>
                    <a:gd name="T33" fmla="*/ 0 h 760"/>
                    <a:gd name="T34" fmla="*/ 107 w 637"/>
                    <a:gd name="T35" fmla="*/ 0 h 760"/>
                    <a:gd name="T36" fmla="*/ 21 w 637"/>
                    <a:gd name="T37"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7" h="760">
                      <a:moveTo>
                        <a:pt x="21" y="0"/>
                      </a:moveTo>
                      <a:lnTo>
                        <a:pt x="21" y="34"/>
                      </a:lnTo>
                      <a:lnTo>
                        <a:pt x="325" y="382"/>
                      </a:lnTo>
                      <a:lnTo>
                        <a:pt x="0" y="760"/>
                      </a:lnTo>
                      <a:lnTo>
                        <a:pt x="637" y="760"/>
                      </a:lnTo>
                      <a:lnTo>
                        <a:pt x="637" y="562"/>
                      </a:lnTo>
                      <a:lnTo>
                        <a:pt x="605" y="562"/>
                      </a:lnTo>
                      <a:lnTo>
                        <a:pt x="588" y="663"/>
                      </a:lnTo>
                      <a:lnTo>
                        <a:pt x="553" y="698"/>
                      </a:lnTo>
                      <a:lnTo>
                        <a:pt x="96" y="698"/>
                      </a:lnTo>
                      <a:lnTo>
                        <a:pt x="389" y="357"/>
                      </a:lnTo>
                      <a:lnTo>
                        <a:pt x="107" y="34"/>
                      </a:lnTo>
                      <a:lnTo>
                        <a:pt x="554" y="34"/>
                      </a:lnTo>
                      <a:lnTo>
                        <a:pt x="588" y="68"/>
                      </a:lnTo>
                      <a:lnTo>
                        <a:pt x="605" y="170"/>
                      </a:lnTo>
                      <a:lnTo>
                        <a:pt x="637" y="170"/>
                      </a:lnTo>
                      <a:lnTo>
                        <a:pt x="637" y="0"/>
                      </a:lnTo>
                      <a:lnTo>
                        <a:pt x="107" y="0"/>
                      </a:lnTo>
                      <a:lnTo>
                        <a:pt x="21"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4"/>
                <p:cNvSpPr>
                  <a:spLocks noEditPoints="1"/>
                </p:cNvSpPr>
                <p:nvPr>
                  <p:custDataLst>
                    <p:tags r:id="rId3"/>
                  </p:custDataLst>
                </p:nvPr>
              </p:nvSpPr>
              <p:spPr bwMode="auto">
                <a:xfrm>
                  <a:off x="7766050" y="5226050"/>
                  <a:ext cx="22225" cy="192088"/>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3 h 288"/>
                    <a:gd name="T14" fmla="*/ 34 w 34"/>
                    <a:gd name="T15" fmla="*/ 43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5"/>
                <p:cNvSpPr>
                  <a:spLocks noEditPoints="1"/>
                </p:cNvSpPr>
                <p:nvPr>
                  <p:custDataLst>
                    <p:tags r:id="rId4"/>
                  </p:custDataLst>
                </p:nvPr>
              </p:nvSpPr>
              <p:spPr bwMode="auto">
                <a:xfrm>
                  <a:off x="7815263" y="5226050"/>
                  <a:ext cx="50800" cy="244475"/>
                </a:xfrm>
                <a:custGeom>
                  <a:avLst/>
                  <a:gdLst>
                    <a:gd name="T0" fmla="*/ 42 w 76"/>
                    <a:gd name="T1" fmla="*/ 81 h 367"/>
                    <a:gd name="T2" fmla="*/ 42 w 76"/>
                    <a:gd name="T3" fmla="*/ 292 h 367"/>
                    <a:gd name="T4" fmla="*/ 35 w 76"/>
                    <a:gd name="T5" fmla="*/ 329 h 367"/>
                    <a:gd name="T6" fmla="*/ 9 w 76"/>
                    <a:gd name="T7" fmla="*/ 338 h 367"/>
                    <a:gd name="T8" fmla="*/ 0 w 76"/>
                    <a:gd name="T9" fmla="*/ 338 h 367"/>
                    <a:gd name="T10" fmla="*/ 0 w 76"/>
                    <a:gd name="T11" fmla="*/ 367 h 367"/>
                    <a:gd name="T12" fmla="*/ 13 w 76"/>
                    <a:gd name="T13" fmla="*/ 367 h 367"/>
                    <a:gd name="T14" fmla="*/ 61 w 76"/>
                    <a:gd name="T15" fmla="*/ 349 h 367"/>
                    <a:gd name="T16" fmla="*/ 76 w 76"/>
                    <a:gd name="T17" fmla="*/ 292 h 367"/>
                    <a:gd name="T18" fmla="*/ 76 w 76"/>
                    <a:gd name="T19" fmla="*/ 81 h 367"/>
                    <a:gd name="T20" fmla="*/ 42 w 76"/>
                    <a:gd name="T21" fmla="*/ 81 h 367"/>
                    <a:gd name="T22" fmla="*/ 42 w 76"/>
                    <a:gd name="T23" fmla="*/ 0 h 367"/>
                    <a:gd name="T24" fmla="*/ 42 w 76"/>
                    <a:gd name="T25" fmla="*/ 43 h 367"/>
                    <a:gd name="T26" fmla="*/ 76 w 76"/>
                    <a:gd name="T27" fmla="*/ 43 h 367"/>
                    <a:gd name="T28" fmla="*/ 76 w 76"/>
                    <a:gd name="T29" fmla="*/ 0 h 367"/>
                    <a:gd name="T30" fmla="*/ 42 w 76"/>
                    <a:gd name="T3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367">
                      <a:moveTo>
                        <a:pt x="42" y="81"/>
                      </a:moveTo>
                      <a:lnTo>
                        <a:pt x="42" y="292"/>
                      </a:lnTo>
                      <a:cubicBezTo>
                        <a:pt x="42" y="311"/>
                        <a:pt x="40" y="323"/>
                        <a:pt x="35" y="329"/>
                      </a:cubicBezTo>
                      <a:cubicBezTo>
                        <a:pt x="30" y="335"/>
                        <a:pt x="22" y="338"/>
                        <a:pt x="9" y="338"/>
                      </a:cubicBezTo>
                      <a:lnTo>
                        <a:pt x="0" y="338"/>
                      </a:lnTo>
                      <a:lnTo>
                        <a:pt x="0" y="367"/>
                      </a:lnTo>
                      <a:lnTo>
                        <a:pt x="13" y="367"/>
                      </a:lnTo>
                      <a:cubicBezTo>
                        <a:pt x="35" y="367"/>
                        <a:pt x="51" y="361"/>
                        <a:pt x="61" y="349"/>
                      </a:cubicBezTo>
                      <a:cubicBezTo>
                        <a:pt x="71" y="337"/>
                        <a:pt x="76" y="318"/>
                        <a:pt x="76" y="292"/>
                      </a:cubicBezTo>
                      <a:lnTo>
                        <a:pt x="76" y="81"/>
                      </a:lnTo>
                      <a:lnTo>
                        <a:pt x="42" y="81"/>
                      </a:lnTo>
                      <a:close/>
                      <a:moveTo>
                        <a:pt x="42" y="0"/>
                      </a:moveTo>
                      <a:lnTo>
                        <a:pt x="42" y="43"/>
                      </a:lnTo>
                      <a:lnTo>
                        <a:pt x="76" y="43"/>
                      </a:lnTo>
                      <a:lnTo>
                        <a:pt x="76" y="0"/>
                      </a:lnTo>
                      <a:lnTo>
                        <a:pt x="42"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6"/>
                <p:cNvSpPr>
                  <a:spLocks/>
                </p:cNvSpPr>
                <p:nvPr>
                  <p:custDataLst>
                    <p:tags r:id="rId5"/>
                  </p:custDataLst>
                </p:nvPr>
              </p:nvSpPr>
              <p:spPr bwMode="auto">
                <a:xfrm>
                  <a:off x="8108950" y="4827588"/>
                  <a:ext cx="179388" cy="250825"/>
                </a:xfrm>
                <a:custGeom>
                  <a:avLst/>
                  <a:gdLst>
                    <a:gd name="T0" fmla="*/ 146 w 265"/>
                    <a:gd name="T1" fmla="*/ 298 h 376"/>
                    <a:gd name="T2" fmla="*/ 265 w 265"/>
                    <a:gd name="T3" fmla="*/ 0 h 376"/>
                    <a:gd name="T4" fmla="*/ 218 w 265"/>
                    <a:gd name="T5" fmla="*/ 0 h 376"/>
                    <a:gd name="T6" fmla="*/ 133 w 265"/>
                    <a:gd name="T7" fmla="*/ 213 h 376"/>
                    <a:gd name="T8" fmla="*/ 48 w 265"/>
                    <a:gd name="T9" fmla="*/ 0 h 376"/>
                    <a:gd name="T10" fmla="*/ 0 w 265"/>
                    <a:gd name="T11" fmla="*/ 0 h 376"/>
                    <a:gd name="T12" fmla="*/ 110 w 265"/>
                    <a:gd name="T13" fmla="*/ 268 h 376"/>
                    <a:gd name="T14" fmla="*/ 102 w 265"/>
                    <a:gd name="T15" fmla="*/ 288 h 376"/>
                    <a:gd name="T16" fmla="*/ 79 w 265"/>
                    <a:gd name="T17" fmla="*/ 330 h 376"/>
                    <a:gd name="T18" fmla="*/ 51 w 265"/>
                    <a:gd name="T19" fmla="*/ 339 h 376"/>
                    <a:gd name="T20" fmla="*/ 25 w 265"/>
                    <a:gd name="T21" fmla="*/ 339 h 376"/>
                    <a:gd name="T22" fmla="*/ 25 w 265"/>
                    <a:gd name="T23" fmla="*/ 376 h 376"/>
                    <a:gd name="T24" fmla="*/ 60 w 265"/>
                    <a:gd name="T25" fmla="*/ 376 h 376"/>
                    <a:gd name="T26" fmla="*/ 109 w 265"/>
                    <a:gd name="T27" fmla="*/ 361 h 376"/>
                    <a:gd name="T28" fmla="*/ 146 w 265"/>
                    <a:gd name="T29" fmla="*/ 29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5" h="376">
                      <a:moveTo>
                        <a:pt x="146" y="298"/>
                      </a:moveTo>
                      <a:lnTo>
                        <a:pt x="265" y="0"/>
                      </a:lnTo>
                      <a:lnTo>
                        <a:pt x="218" y="0"/>
                      </a:lnTo>
                      <a:lnTo>
                        <a:pt x="133" y="213"/>
                      </a:lnTo>
                      <a:lnTo>
                        <a:pt x="48" y="0"/>
                      </a:lnTo>
                      <a:lnTo>
                        <a:pt x="0" y="0"/>
                      </a:lnTo>
                      <a:lnTo>
                        <a:pt x="110" y="268"/>
                      </a:lnTo>
                      <a:lnTo>
                        <a:pt x="102" y="288"/>
                      </a:lnTo>
                      <a:cubicBezTo>
                        <a:pt x="94" y="310"/>
                        <a:pt x="86" y="324"/>
                        <a:pt x="79" y="330"/>
                      </a:cubicBezTo>
                      <a:cubicBezTo>
                        <a:pt x="73" y="336"/>
                        <a:pt x="63" y="339"/>
                        <a:pt x="51" y="339"/>
                      </a:cubicBezTo>
                      <a:lnTo>
                        <a:pt x="25" y="339"/>
                      </a:lnTo>
                      <a:lnTo>
                        <a:pt x="25" y="376"/>
                      </a:lnTo>
                      <a:lnTo>
                        <a:pt x="60" y="376"/>
                      </a:lnTo>
                      <a:cubicBezTo>
                        <a:pt x="80" y="376"/>
                        <a:pt x="96" y="371"/>
                        <a:pt x="109" y="361"/>
                      </a:cubicBezTo>
                      <a:cubicBezTo>
                        <a:pt x="121" y="351"/>
                        <a:pt x="133" y="330"/>
                        <a:pt x="146" y="298"/>
                      </a:cubicBez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7"/>
                <p:cNvSpPr>
                  <a:spLocks noEditPoints="1"/>
                </p:cNvSpPr>
                <p:nvPr>
                  <p:custDataLst>
                    <p:tags r:id="rId6"/>
                  </p:custDataLst>
                </p:nvPr>
              </p:nvSpPr>
              <p:spPr bwMode="auto">
                <a:xfrm>
                  <a:off x="8331200" y="4867275"/>
                  <a:ext cx="22225" cy="192088"/>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3 h 288"/>
                    <a:gd name="T14" fmla="*/ 34 w 34"/>
                    <a:gd name="T15" fmla="*/ 43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8"/>
                <p:cNvSpPr>
                  <a:spLocks/>
                </p:cNvSpPr>
                <p:nvPr>
                  <p:custDataLst>
                    <p:tags r:id="rId7"/>
                  </p:custDataLst>
                </p:nvPr>
              </p:nvSpPr>
              <p:spPr bwMode="auto">
                <a:xfrm>
                  <a:off x="8412163" y="4827588"/>
                  <a:ext cx="180975" cy="250825"/>
                </a:xfrm>
                <a:custGeom>
                  <a:avLst/>
                  <a:gdLst>
                    <a:gd name="T0" fmla="*/ 146 w 266"/>
                    <a:gd name="T1" fmla="*/ 298 h 376"/>
                    <a:gd name="T2" fmla="*/ 266 w 266"/>
                    <a:gd name="T3" fmla="*/ 0 h 376"/>
                    <a:gd name="T4" fmla="*/ 218 w 266"/>
                    <a:gd name="T5" fmla="*/ 0 h 376"/>
                    <a:gd name="T6" fmla="*/ 133 w 266"/>
                    <a:gd name="T7" fmla="*/ 213 h 376"/>
                    <a:gd name="T8" fmla="*/ 48 w 266"/>
                    <a:gd name="T9" fmla="*/ 0 h 376"/>
                    <a:gd name="T10" fmla="*/ 0 w 266"/>
                    <a:gd name="T11" fmla="*/ 0 h 376"/>
                    <a:gd name="T12" fmla="*/ 111 w 266"/>
                    <a:gd name="T13" fmla="*/ 268 h 376"/>
                    <a:gd name="T14" fmla="*/ 103 w 266"/>
                    <a:gd name="T15" fmla="*/ 288 h 376"/>
                    <a:gd name="T16" fmla="*/ 80 w 266"/>
                    <a:gd name="T17" fmla="*/ 330 h 376"/>
                    <a:gd name="T18" fmla="*/ 51 w 266"/>
                    <a:gd name="T19" fmla="*/ 339 h 376"/>
                    <a:gd name="T20" fmla="*/ 25 w 266"/>
                    <a:gd name="T21" fmla="*/ 339 h 376"/>
                    <a:gd name="T22" fmla="*/ 25 w 266"/>
                    <a:gd name="T23" fmla="*/ 376 h 376"/>
                    <a:gd name="T24" fmla="*/ 61 w 266"/>
                    <a:gd name="T25" fmla="*/ 376 h 376"/>
                    <a:gd name="T26" fmla="*/ 109 w 266"/>
                    <a:gd name="T27" fmla="*/ 361 h 376"/>
                    <a:gd name="T28" fmla="*/ 146 w 266"/>
                    <a:gd name="T29" fmla="*/ 29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376">
                      <a:moveTo>
                        <a:pt x="146" y="298"/>
                      </a:moveTo>
                      <a:lnTo>
                        <a:pt x="266" y="0"/>
                      </a:lnTo>
                      <a:lnTo>
                        <a:pt x="218" y="0"/>
                      </a:lnTo>
                      <a:lnTo>
                        <a:pt x="133" y="213"/>
                      </a:lnTo>
                      <a:lnTo>
                        <a:pt x="48" y="0"/>
                      </a:lnTo>
                      <a:lnTo>
                        <a:pt x="0" y="0"/>
                      </a:lnTo>
                      <a:lnTo>
                        <a:pt x="111" y="268"/>
                      </a:lnTo>
                      <a:lnTo>
                        <a:pt x="103" y="288"/>
                      </a:lnTo>
                      <a:cubicBezTo>
                        <a:pt x="94" y="310"/>
                        <a:pt x="87" y="324"/>
                        <a:pt x="80" y="330"/>
                      </a:cubicBezTo>
                      <a:cubicBezTo>
                        <a:pt x="73" y="336"/>
                        <a:pt x="64" y="339"/>
                        <a:pt x="51" y="339"/>
                      </a:cubicBezTo>
                      <a:lnTo>
                        <a:pt x="25" y="339"/>
                      </a:lnTo>
                      <a:lnTo>
                        <a:pt x="25" y="376"/>
                      </a:lnTo>
                      <a:lnTo>
                        <a:pt x="61" y="376"/>
                      </a:lnTo>
                      <a:cubicBezTo>
                        <a:pt x="81" y="376"/>
                        <a:pt x="97" y="371"/>
                        <a:pt x="109" y="361"/>
                      </a:cubicBezTo>
                      <a:cubicBezTo>
                        <a:pt x="121" y="351"/>
                        <a:pt x="133" y="330"/>
                        <a:pt x="146" y="298"/>
                      </a:cubicBez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9"/>
                <p:cNvSpPr>
                  <a:spLocks noEditPoints="1"/>
                </p:cNvSpPr>
                <p:nvPr>
                  <p:custDataLst>
                    <p:tags r:id="rId8"/>
                  </p:custDataLst>
                </p:nvPr>
              </p:nvSpPr>
              <p:spPr bwMode="auto">
                <a:xfrm>
                  <a:off x="8605838" y="4867275"/>
                  <a:ext cx="52388" cy="244475"/>
                </a:xfrm>
                <a:custGeom>
                  <a:avLst/>
                  <a:gdLst>
                    <a:gd name="T0" fmla="*/ 42 w 77"/>
                    <a:gd name="T1" fmla="*/ 81 h 367"/>
                    <a:gd name="T2" fmla="*/ 42 w 77"/>
                    <a:gd name="T3" fmla="*/ 292 h 367"/>
                    <a:gd name="T4" fmla="*/ 36 w 77"/>
                    <a:gd name="T5" fmla="*/ 329 h 367"/>
                    <a:gd name="T6" fmla="*/ 9 w 77"/>
                    <a:gd name="T7" fmla="*/ 338 h 367"/>
                    <a:gd name="T8" fmla="*/ 0 w 77"/>
                    <a:gd name="T9" fmla="*/ 338 h 367"/>
                    <a:gd name="T10" fmla="*/ 0 w 77"/>
                    <a:gd name="T11" fmla="*/ 367 h 367"/>
                    <a:gd name="T12" fmla="*/ 13 w 77"/>
                    <a:gd name="T13" fmla="*/ 367 h 367"/>
                    <a:gd name="T14" fmla="*/ 61 w 77"/>
                    <a:gd name="T15" fmla="*/ 349 h 367"/>
                    <a:gd name="T16" fmla="*/ 77 w 77"/>
                    <a:gd name="T17" fmla="*/ 292 h 367"/>
                    <a:gd name="T18" fmla="*/ 77 w 77"/>
                    <a:gd name="T19" fmla="*/ 81 h 367"/>
                    <a:gd name="T20" fmla="*/ 42 w 77"/>
                    <a:gd name="T21" fmla="*/ 81 h 367"/>
                    <a:gd name="T22" fmla="*/ 42 w 77"/>
                    <a:gd name="T23" fmla="*/ 0 h 367"/>
                    <a:gd name="T24" fmla="*/ 42 w 77"/>
                    <a:gd name="T25" fmla="*/ 43 h 367"/>
                    <a:gd name="T26" fmla="*/ 77 w 77"/>
                    <a:gd name="T27" fmla="*/ 43 h 367"/>
                    <a:gd name="T28" fmla="*/ 77 w 77"/>
                    <a:gd name="T29" fmla="*/ 0 h 367"/>
                    <a:gd name="T30" fmla="*/ 42 w 77"/>
                    <a:gd name="T3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367">
                      <a:moveTo>
                        <a:pt x="42" y="81"/>
                      </a:moveTo>
                      <a:lnTo>
                        <a:pt x="42" y="292"/>
                      </a:lnTo>
                      <a:cubicBezTo>
                        <a:pt x="42" y="311"/>
                        <a:pt x="40" y="323"/>
                        <a:pt x="36" y="329"/>
                      </a:cubicBezTo>
                      <a:cubicBezTo>
                        <a:pt x="31" y="335"/>
                        <a:pt x="22" y="338"/>
                        <a:pt x="9" y="338"/>
                      </a:cubicBezTo>
                      <a:lnTo>
                        <a:pt x="0" y="338"/>
                      </a:lnTo>
                      <a:lnTo>
                        <a:pt x="0" y="367"/>
                      </a:lnTo>
                      <a:lnTo>
                        <a:pt x="13" y="367"/>
                      </a:lnTo>
                      <a:cubicBezTo>
                        <a:pt x="35" y="367"/>
                        <a:pt x="52" y="360"/>
                        <a:pt x="61" y="349"/>
                      </a:cubicBezTo>
                      <a:cubicBezTo>
                        <a:pt x="72" y="337"/>
                        <a:pt x="77" y="318"/>
                        <a:pt x="77" y="292"/>
                      </a:cubicBezTo>
                      <a:lnTo>
                        <a:pt x="77" y="81"/>
                      </a:lnTo>
                      <a:lnTo>
                        <a:pt x="42" y="81"/>
                      </a:lnTo>
                      <a:close/>
                      <a:moveTo>
                        <a:pt x="42" y="0"/>
                      </a:moveTo>
                      <a:lnTo>
                        <a:pt x="42" y="43"/>
                      </a:lnTo>
                      <a:lnTo>
                        <a:pt x="77" y="43"/>
                      </a:lnTo>
                      <a:lnTo>
                        <a:pt x="77" y="0"/>
                      </a:lnTo>
                      <a:lnTo>
                        <a:pt x="42"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0"/>
                <p:cNvSpPr>
                  <a:spLocks/>
                </p:cNvSpPr>
                <p:nvPr>
                  <p:custDataLst>
                    <p:tags r:id="rId9"/>
                  </p:custDataLst>
                </p:nvPr>
              </p:nvSpPr>
              <p:spPr bwMode="auto">
                <a:xfrm>
                  <a:off x="8716963" y="4762500"/>
                  <a:ext cx="215306" cy="246063"/>
                </a:xfrm>
                <a:custGeom>
                  <a:avLst/>
                  <a:gdLst>
                    <a:gd name="T0" fmla="*/ 16 w 311"/>
                    <a:gd name="T1" fmla="*/ 0 h 363"/>
                    <a:gd name="T2" fmla="*/ 129 w 311"/>
                    <a:gd name="T3" fmla="*/ 169 h 363"/>
                    <a:gd name="T4" fmla="*/ 0 w 311"/>
                    <a:gd name="T5" fmla="*/ 363 h 363"/>
                    <a:gd name="T6" fmla="*/ 52 w 311"/>
                    <a:gd name="T7" fmla="*/ 363 h 363"/>
                    <a:gd name="T8" fmla="*/ 156 w 311"/>
                    <a:gd name="T9" fmla="*/ 209 h 363"/>
                    <a:gd name="T10" fmla="*/ 258 w 311"/>
                    <a:gd name="T11" fmla="*/ 363 h 363"/>
                    <a:gd name="T12" fmla="*/ 311 w 311"/>
                    <a:gd name="T13" fmla="*/ 363 h 363"/>
                    <a:gd name="T14" fmla="*/ 186 w 311"/>
                    <a:gd name="T15" fmla="*/ 174 h 363"/>
                    <a:gd name="T16" fmla="*/ 303 w 311"/>
                    <a:gd name="T17" fmla="*/ 0 h 363"/>
                    <a:gd name="T18" fmla="*/ 250 w 311"/>
                    <a:gd name="T19" fmla="*/ 0 h 363"/>
                    <a:gd name="T20" fmla="*/ 159 w 311"/>
                    <a:gd name="T21" fmla="*/ 135 h 363"/>
                    <a:gd name="T22" fmla="*/ 69 w 311"/>
                    <a:gd name="T23" fmla="*/ 0 h 363"/>
                    <a:gd name="T24" fmla="*/ 16 w 311"/>
                    <a:gd name="T25"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1" h="363">
                      <a:moveTo>
                        <a:pt x="16" y="0"/>
                      </a:moveTo>
                      <a:lnTo>
                        <a:pt x="129" y="169"/>
                      </a:lnTo>
                      <a:lnTo>
                        <a:pt x="0" y="363"/>
                      </a:lnTo>
                      <a:lnTo>
                        <a:pt x="52" y="363"/>
                      </a:lnTo>
                      <a:lnTo>
                        <a:pt x="156" y="209"/>
                      </a:lnTo>
                      <a:lnTo>
                        <a:pt x="258" y="363"/>
                      </a:lnTo>
                      <a:lnTo>
                        <a:pt x="311" y="363"/>
                      </a:lnTo>
                      <a:lnTo>
                        <a:pt x="186" y="174"/>
                      </a:lnTo>
                      <a:lnTo>
                        <a:pt x="303" y="0"/>
                      </a:lnTo>
                      <a:lnTo>
                        <a:pt x="250" y="0"/>
                      </a:lnTo>
                      <a:lnTo>
                        <a:pt x="159" y="135"/>
                      </a:lnTo>
                      <a:lnTo>
                        <a:pt x="69" y="0"/>
                      </a:lnTo>
                      <a:lnTo>
                        <a:pt x="16"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1"/>
                <p:cNvSpPr>
                  <a:spLocks noEditPoints="1"/>
                </p:cNvSpPr>
                <p:nvPr>
                  <p:custDataLst>
                    <p:tags r:id="rId10"/>
                  </p:custDataLst>
                </p:nvPr>
              </p:nvSpPr>
              <p:spPr bwMode="auto">
                <a:xfrm>
                  <a:off x="8970963" y="4867275"/>
                  <a:ext cx="22225" cy="192088"/>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3 h 288"/>
                    <a:gd name="T14" fmla="*/ 34 w 34"/>
                    <a:gd name="T15" fmla="*/ 43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2"/>
                <p:cNvSpPr>
                  <a:spLocks noEditPoints="1"/>
                </p:cNvSpPr>
                <p:nvPr>
                  <p:custDataLst>
                    <p:tags r:id="rId11"/>
                  </p:custDataLst>
                </p:nvPr>
              </p:nvSpPr>
              <p:spPr bwMode="auto">
                <a:xfrm>
                  <a:off x="9018588" y="4867275"/>
                  <a:ext cx="52388" cy="244475"/>
                </a:xfrm>
                <a:custGeom>
                  <a:avLst/>
                  <a:gdLst>
                    <a:gd name="T0" fmla="*/ 43 w 77"/>
                    <a:gd name="T1" fmla="*/ 81 h 367"/>
                    <a:gd name="T2" fmla="*/ 43 w 77"/>
                    <a:gd name="T3" fmla="*/ 292 h 367"/>
                    <a:gd name="T4" fmla="*/ 36 w 77"/>
                    <a:gd name="T5" fmla="*/ 329 h 367"/>
                    <a:gd name="T6" fmla="*/ 9 w 77"/>
                    <a:gd name="T7" fmla="*/ 338 h 367"/>
                    <a:gd name="T8" fmla="*/ 0 w 77"/>
                    <a:gd name="T9" fmla="*/ 338 h 367"/>
                    <a:gd name="T10" fmla="*/ 0 w 77"/>
                    <a:gd name="T11" fmla="*/ 367 h 367"/>
                    <a:gd name="T12" fmla="*/ 13 w 77"/>
                    <a:gd name="T13" fmla="*/ 367 h 367"/>
                    <a:gd name="T14" fmla="*/ 62 w 77"/>
                    <a:gd name="T15" fmla="*/ 349 h 367"/>
                    <a:gd name="T16" fmla="*/ 77 w 77"/>
                    <a:gd name="T17" fmla="*/ 292 h 367"/>
                    <a:gd name="T18" fmla="*/ 77 w 77"/>
                    <a:gd name="T19" fmla="*/ 81 h 367"/>
                    <a:gd name="T20" fmla="*/ 43 w 77"/>
                    <a:gd name="T21" fmla="*/ 81 h 367"/>
                    <a:gd name="T22" fmla="*/ 43 w 77"/>
                    <a:gd name="T23" fmla="*/ 0 h 367"/>
                    <a:gd name="T24" fmla="*/ 43 w 77"/>
                    <a:gd name="T25" fmla="*/ 43 h 367"/>
                    <a:gd name="T26" fmla="*/ 77 w 77"/>
                    <a:gd name="T27" fmla="*/ 43 h 367"/>
                    <a:gd name="T28" fmla="*/ 77 w 77"/>
                    <a:gd name="T29" fmla="*/ 0 h 367"/>
                    <a:gd name="T30" fmla="*/ 43 w 77"/>
                    <a:gd name="T3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367">
                      <a:moveTo>
                        <a:pt x="43" y="81"/>
                      </a:moveTo>
                      <a:lnTo>
                        <a:pt x="43" y="292"/>
                      </a:lnTo>
                      <a:cubicBezTo>
                        <a:pt x="43" y="311"/>
                        <a:pt x="41" y="323"/>
                        <a:pt x="36" y="329"/>
                      </a:cubicBezTo>
                      <a:cubicBezTo>
                        <a:pt x="31" y="335"/>
                        <a:pt x="22" y="338"/>
                        <a:pt x="9" y="338"/>
                      </a:cubicBezTo>
                      <a:lnTo>
                        <a:pt x="0" y="338"/>
                      </a:lnTo>
                      <a:lnTo>
                        <a:pt x="0" y="367"/>
                      </a:lnTo>
                      <a:lnTo>
                        <a:pt x="13" y="367"/>
                      </a:lnTo>
                      <a:cubicBezTo>
                        <a:pt x="36" y="367"/>
                        <a:pt x="52" y="360"/>
                        <a:pt x="62" y="349"/>
                      </a:cubicBezTo>
                      <a:cubicBezTo>
                        <a:pt x="72" y="337"/>
                        <a:pt x="77" y="318"/>
                        <a:pt x="77" y="292"/>
                      </a:cubicBezTo>
                      <a:lnTo>
                        <a:pt x="77" y="81"/>
                      </a:lnTo>
                      <a:lnTo>
                        <a:pt x="43" y="81"/>
                      </a:lnTo>
                      <a:close/>
                      <a:moveTo>
                        <a:pt x="43" y="0"/>
                      </a:moveTo>
                      <a:lnTo>
                        <a:pt x="43" y="43"/>
                      </a:lnTo>
                      <a:lnTo>
                        <a:pt x="77" y="43"/>
                      </a:lnTo>
                      <a:lnTo>
                        <a:pt x="77" y="0"/>
                      </a:lnTo>
                      <a:lnTo>
                        <a:pt x="43"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3"/>
                <p:cNvSpPr>
                  <a:spLocks noEditPoints="1"/>
                </p:cNvSpPr>
                <p:nvPr>
                  <p:custDataLst>
                    <p:tags r:id="rId12"/>
                  </p:custDataLst>
                </p:nvPr>
              </p:nvSpPr>
              <p:spPr bwMode="auto">
                <a:xfrm>
                  <a:off x="9218613" y="4784725"/>
                  <a:ext cx="222250" cy="250825"/>
                </a:xfrm>
                <a:custGeom>
                  <a:avLst/>
                  <a:gdLst>
                    <a:gd name="T0" fmla="*/ 0 w 326"/>
                    <a:gd name="T1" fmla="*/ 44 h 376"/>
                    <a:gd name="T2" fmla="*/ 253 w 326"/>
                    <a:gd name="T3" fmla="*/ 151 h 376"/>
                    <a:gd name="T4" fmla="*/ 0 w 326"/>
                    <a:gd name="T5" fmla="*/ 259 h 376"/>
                    <a:gd name="T6" fmla="*/ 0 w 326"/>
                    <a:gd name="T7" fmla="*/ 303 h 376"/>
                    <a:gd name="T8" fmla="*/ 326 w 326"/>
                    <a:gd name="T9" fmla="*/ 165 h 376"/>
                    <a:gd name="T10" fmla="*/ 326 w 326"/>
                    <a:gd name="T11" fmla="*/ 138 h 376"/>
                    <a:gd name="T12" fmla="*/ 0 w 326"/>
                    <a:gd name="T13" fmla="*/ 0 h 376"/>
                    <a:gd name="T14" fmla="*/ 0 w 326"/>
                    <a:gd name="T15" fmla="*/ 44 h 376"/>
                    <a:gd name="T16" fmla="*/ 19 w 326"/>
                    <a:gd name="T17" fmla="*/ 376 h 376"/>
                    <a:gd name="T18" fmla="*/ 326 w 326"/>
                    <a:gd name="T19" fmla="*/ 376 h 376"/>
                    <a:gd name="T20" fmla="*/ 326 w 326"/>
                    <a:gd name="T21" fmla="*/ 335 h 376"/>
                    <a:gd name="T22" fmla="*/ 19 w 326"/>
                    <a:gd name="T23" fmla="*/ 335 h 376"/>
                    <a:gd name="T24" fmla="*/ 19 w 326"/>
                    <a:gd name="T2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76">
                      <a:moveTo>
                        <a:pt x="0" y="44"/>
                      </a:moveTo>
                      <a:lnTo>
                        <a:pt x="253" y="151"/>
                      </a:lnTo>
                      <a:lnTo>
                        <a:pt x="0" y="259"/>
                      </a:lnTo>
                      <a:lnTo>
                        <a:pt x="0" y="303"/>
                      </a:lnTo>
                      <a:lnTo>
                        <a:pt x="326" y="165"/>
                      </a:lnTo>
                      <a:lnTo>
                        <a:pt x="326" y="138"/>
                      </a:lnTo>
                      <a:lnTo>
                        <a:pt x="0" y="0"/>
                      </a:lnTo>
                      <a:lnTo>
                        <a:pt x="0" y="44"/>
                      </a:lnTo>
                      <a:close/>
                      <a:moveTo>
                        <a:pt x="19" y="376"/>
                      </a:moveTo>
                      <a:lnTo>
                        <a:pt x="326" y="376"/>
                      </a:lnTo>
                      <a:lnTo>
                        <a:pt x="326" y="335"/>
                      </a:lnTo>
                      <a:lnTo>
                        <a:pt x="19" y="335"/>
                      </a:lnTo>
                      <a:lnTo>
                        <a:pt x="19" y="376"/>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4"/>
                <p:cNvSpPr>
                  <a:spLocks noEditPoints="1"/>
                </p:cNvSpPr>
                <p:nvPr>
                  <p:custDataLst>
                    <p:tags r:id="rId13"/>
                  </p:custDataLst>
                </p:nvPr>
              </p:nvSpPr>
              <p:spPr bwMode="auto">
                <a:xfrm>
                  <a:off x="9583738" y="4762500"/>
                  <a:ext cx="169863" cy="250825"/>
                </a:xfrm>
                <a:custGeom>
                  <a:avLst/>
                  <a:gdLst>
                    <a:gd name="T0" fmla="*/ 126 w 251"/>
                    <a:gd name="T1" fmla="*/ 39 h 377"/>
                    <a:gd name="T2" fmla="*/ 183 w 251"/>
                    <a:gd name="T3" fmla="*/ 77 h 377"/>
                    <a:gd name="T4" fmla="*/ 202 w 251"/>
                    <a:gd name="T5" fmla="*/ 189 h 377"/>
                    <a:gd name="T6" fmla="*/ 183 w 251"/>
                    <a:gd name="T7" fmla="*/ 301 h 377"/>
                    <a:gd name="T8" fmla="*/ 126 w 251"/>
                    <a:gd name="T9" fmla="*/ 338 h 377"/>
                    <a:gd name="T10" fmla="*/ 68 w 251"/>
                    <a:gd name="T11" fmla="*/ 301 h 377"/>
                    <a:gd name="T12" fmla="*/ 49 w 251"/>
                    <a:gd name="T13" fmla="*/ 189 h 377"/>
                    <a:gd name="T14" fmla="*/ 68 w 251"/>
                    <a:gd name="T15" fmla="*/ 77 h 377"/>
                    <a:gd name="T16" fmla="*/ 126 w 251"/>
                    <a:gd name="T17" fmla="*/ 39 h 377"/>
                    <a:gd name="T18" fmla="*/ 126 w 251"/>
                    <a:gd name="T19" fmla="*/ 0 h 377"/>
                    <a:gd name="T20" fmla="*/ 32 w 251"/>
                    <a:gd name="T21" fmla="*/ 49 h 377"/>
                    <a:gd name="T22" fmla="*/ 0 w 251"/>
                    <a:gd name="T23" fmla="*/ 189 h 377"/>
                    <a:gd name="T24" fmla="*/ 32 w 251"/>
                    <a:gd name="T25" fmla="*/ 329 h 377"/>
                    <a:gd name="T26" fmla="*/ 126 w 251"/>
                    <a:gd name="T27" fmla="*/ 377 h 377"/>
                    <a:gd name="T28" fmla="*/ 219 w 251"/>
                    <a:gd name="T29" fmla="*/ 329 h 377"/>
                    <a:gd name="T30" fmla="*/ 251 w 251"/>
                    <a:gd name="T31" fmla="*/ 189 h 377"/>
                    <a:gd name="T32" fmla="*/ 219 w 251"/>
                    <a:gd name="T33" fmla="*/ 49 h 377"/>
                    <a:gd name="T34" fmla="*/ 126 w 251"/>
                    <a:gd name="T35"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1" h="377">
                      <a:moveTo>
                        <a:pt x="126" y="39"/>
                      </a:moveTo>
                      <a:cubicBezTo>
                        <a:pt x="151" y="39"/>
                        <a:pt x="170" y="52"/>
                        <a:pt x="183" y="77"/>
                      </a:cubicBezTo>
                      <a:cubicBezTo>
                        <a:pt x="195" y="102"/>
                        <a:pt x="202" y="139"/>
                        <a:pt x="202" y="189"/>
                      </a:cubicBezTo>
                      <a:cubicBezTo>
                        <a:pt x="202" y="239"/>
                        <a:pt x="195" y="276"/>
                        <a:pt x="183" y="301"/>
                      </a:cubicBezTo>
                      <a:cubicBezTo>
                        <a:pt x="170" y="326"/>
                        <a:pt x="151" y="338"/>
                        <a:pt x="126" y="338"/>
                      </a:cubicBezTo>
                      <a:cubicBezTo>
                        <a:pt x="100" y="338"/>
                        <a:pt x="81" y="326"/>
                        <a:pt x="68" y="301"/>
                      </a:cubicBezTo>
                      <a:cubicBezTo>
                        <a:pt x="56" y="276"/>
                        <a:pt x="49" y="239"/>
                        <a:pt x="49" y="189"/>
                      </a:cubicBezTo>
                      <a:cubicBezTo>
                        <a:pt x="49" y="139"/>
                        <a:pt x="56" y="102"/>
                        <a:pt x="68" y="77"/>
                      </a:cubicBezTo>
                      <a:cubicBezTo>
                        <a:pt x="81" y="52"/>
                        <a:pt x="100" y="39"/>
                        <a:pt x="126" y="39"/>
                      </a:cubicBezTo>
                      <a:close/>
                      <a:moveTo>
                        <a:pt x="126" y="0"/>
                      </a:moveTo>
                      <a:cubicBezTo>
                        <a:pt x="85" y="0"/>
                        <a:pt x="54" y="16"/>
                        <a:pt x="32" y="49"/>
                      </a:cubicBezTo>
                      <a:cubicBezTo>
                        <a:pt x="10" y="81"/>
                        <a:pt x="0" y="128"/>
                        <a:pt x="0" y="189"/>
                      </a:cubicBezTo>
                      <a:cubicBezTo>
                        <a:pt x="0" y="250"/>
                        <a:pt x="10" y="297"/>
                        <a:pt x="32" y="329"/>
                      </a:cubicBezTo>
                      <a:cubicBezTo>
                        <a:pt x="54" y="361"/>
                        <a:pt x="85" y="377"/>
                        <a:pt x="126" y="377"/>
                      </a:cubicBezTo>
                      <a:cubicBezTo>
                        <a:pt x="166" y="377"/>
                        <a:pt x="197" y="361"/>
                        <a:pt x="219" y="329"/>
                      </a:cubicBezTo>
                      <a:cubicBezTo>
                        <a:pt x="240" y="297"/>
                        <a:pt x="251" y="250"/>
                        <a:pt x="251" y="189"/>
                      </a:cubicBezTo>
                      <a:cubicBezTo>
                        <a:pt x="251" y="128"/>
                        <a:pt x="240" y="81"/>
                        <a:pt x="219" y="49"/>
                      </a:cubicBezTo>
                      <a:cubicBezTo>
                        <a:pt x="197" y="16"/>
                        <a:pt x="166" y="0"/>
                        <a:pt x="126" y="0"/>
                      </a:cubicBez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5" name="TextBox 54"/>
            <p:cNvSpPr txBox="1"/>
            <p:nvPr/>
          </p:nvSpPr>
          <p:spPr bwMode="auto">
            <a:xfrm>
              <a:off x="8896758" y="4355904"/>
              <a:ext cx="25250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for all </a:t>
              </a:r>
              <a:r>
                <a:rPr lang="en-US" dirty="0" smtClean="0">
                  <a:solidFill>
                    <a:srgbClr val="FFFF00"/>
                  </a:solidFill>
                  <a:latin typeface="Arev Sans" pitchFamily="34" charset="0"/>
                  <a:ea typeface="Arev Sans" pitchFamily="34" charset="0"/>
                  <a:cs typeface="Arev sans bold" pitchFamily="34" charset="0"/>
                </a:rPr>
                <a:t>y</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endParaRPr lang="en-US" baseline="30000" dirty="0" smtClean="0">
                <a:latin typeface="Arev Sans" pitchFamily="34" charset="0"/>
                <a:ea typeface="Arev Sans" pitchFamily="34" charset="0"/>
                <a:cs typeface="Arev sans bold" pitchFamily="34" charset="0"/>
              </a:endParaRPr>
            </a:p>
          </p:txBody>
        </p:sp>
      </p:grpSp>
      <p:sp>
        <p:nvSpPr>
          <p:cNvPr id="57" name="TextBox 56"/>
          <p:cNvSpPr txBox="1"/>
          <p:nvPr/>
        </p:nvSpPr>
        <p:spPr bwMode="auto">
          <a:xfrm>
            <a:off x="3031809" y="4459735"/>
            <a:ext cx="7495963"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(Infinitely) many linear inequalities on </a:t>
            </a:r>
            <a:r>
              <a:rPr lang="en-US" dirty="0" smtClean="0">
                <a:solidFill>
                  <a:srgbClr val="FFFF00"/>
                </a:solidFill>
                <a:latin typeface="Arev Sans" pitchFamily="34" charset="0"/>
                <a:ea typeface="Arev Sans" pitchFamily="34" charset="0"/>
                <a:cs typeface="Arev sans bold" pitchFamily="34" charset="0"/>
              </a:rPr>
              <a:t>X</a:t>
            </a:r>
            <a:r>
              <a:rPr lang="en-US" dirty="0" smtClean="0">
                <a:latin typeface="Arev Sans" pitchFamily="34" charset="0"/>
                <a:ea typeface="Arev Sans" pitchFamily="34" charset="0"/>
                <a:cs typeface="Arev sans bold" pitchFamily="34" charset="0"/>
              </a:rPr>
              <a:t>.</a:t>
            </a:r>
          </a:p>
        </p:txBody>
      </p:sp>
      <p:sp>
        <p:nvSpPr>
          <p:cNvPr id="58" name="TextBox 57"/>
          <p:cNvSpPr txBox="1"/>
          <p:nvPr/>
        </p:nvSpPr>
        <p:spPr bwMode="auto">
          <a:xfrm>
            <a:off x="3063158" y="5362066"/>
            <a:ext cx="738535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There </a:t>
            </a:r>
            <a:r>
              <a:rPr lang="en-US" b="1" dirty="0" smtClean="0">
                <a:solidFill>
                  <a:srgbClr val="FFFF00"/>
                </a:solidFill>
                <a:latin typeface="Arev Sans" pitchFamily="34" charset="0"/>
                <a:ea typeface="Arev Sans" pitchFamily="34" charset="0"/>
                <a:cs typeface="Arev sans bold" pitchFamily="34" charset="0"/>
              </a:rPr>
              <a:t>is</a:t>
            </a:r>
            <a:r>
              <a:rPr lang="en-US" dirty="0" smtClean="0">
                <a:latin typeface="Arev Sans" pitchFamily="34" charset="0"/>
                <a:ea typeface="Arev Sans" pitchFamily="34" charset="0"/>
                <a:cs typeface="Arev sans bold" pitchFamily="34" charset="0"/>
              </a:rPr>
              <a:t> a poly-time separation oracle:</a:t>
            </a:r>
          </a:p>
          <a:p>
            <a:pPr eaLnBrk="1" hangingPunct="1">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sz="11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Deciding if a given </a:t>
            </a:r>
            <a:r>
              <a:rPr lang="en-US" dirty="0" smtClean="0">
                <a:solidFill>
                  <a:srgbClr val="FFFF00"/>
                </a:solidFill>
                <a:latin typeface="Arev Sans" pitchFamily="34" charset="0"/>
                <a:ea typeface="Arev Sans" pitchFamily="34" charset="0"/>
                <a:cs typeface="Arev sans bold" pitchFamily="34" charset="0"/>
              </a:rPr>
              <a:t>X</a:t>
            </a:r>
            <a:r>
              <a:rPr lang="en-US" dirty="0" smtClean="0">
                <a:latin typeface="Arev Sans" pitchFamily="34" charset="0"/>
                <a:ea typeface="Arev Sans" pitchFamily="34" charset="0"/>
                <a:cs typeface="Arev sans bold" pitchFamily="34" charset="0"/>
              </a:rPr>
              <a:t> is PSD </a:t>
            </a:r>
            <a:r>
              <a:rPr lang="en-US" dirty="0" smtClean="0">
                <a:solidFill>
                  <a:srgbClr val="FFFF00"/>
                </a:solidFill>
                <a:latin typeface="Arev Sans" pitchFamily="34" charset="0"/>
                <a:ea typeface="Arev Sans" pitchFamily="34" charset="0"/>
                <a:cs typeface="Arev sans bold" pitchFamily="34" charset="0"/>
              </a:rPr>
              <a:t>is in </a:t>
            </a:r>
            <a:r>
              <a:rPr lang="en-US" b="1" dirty="0" smtClean="0">
                <a:solidFill>
                  <a:srgbClr val="FFFF00"/>
                </a:solidFill>
                <a:latin typeface="Arev Sans" pitchFamily="34" charset="0"/>
                <a:ea typeface="Arev Sans" pitchFamily="34" charset="0"/>
                <a:cs typeface="Arev sans bold" pitchFamily="34" charset="0"/>
              </a:rPr>
              <a:t>P</a:t>
            </a:r>
            <a:r>
              <a:rPr lang="en-US" dirty="0" smtClean="0">
                <a:latin typeface="Arev Sans" pitchFamily="34" charset="0"/>
                <a:ea typeface="Arev Sans" pitchFamily="34" charset="0"/>
                <a:cs typeface="Arev sans bold" pitchFamily="34" charset="0"/>
              </a:rPr>
              <a:t>.</a:t>
            </a:r>
          </a:p>
        </p:txBody>
      </p:sp>
    </p:spTree>
    <p:extLst>
      <p:ext uri="{BB962C8B-B14F-4D97-AF65-F5344CB8AC3E}">
        <p14:creationId xmlns:p14="http://schemas.microsoft.com/office/powerpoint/2010/main" val="10862534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8">
                                            <p:txEl>
                                              <p:pRg st="0" end="0"/>
                                            </p:txEl>
                                          </p:spTgt>
                                        </p:tgtEl>
                                        <p:attrNameLst>
                                          <p:attrName>style.visibility</p:attrName>
                                        </p:attrNameLst>
                                      </p:cBhvr>
                                      <p:to>
                                        <p:strVal val="visible"/>
                                      </p:to>
                                    </p:set>
                                    <p:animEffect transition="in" filter="fade">
                                      <p:cBhvr>
                                        <p:cTn id="33" dur="500"/>
                                        <p:tgtEl>
                                          <p:spTgt spid="58">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8">
                                            <p:txEl>
                                              <p:pRg st="1" end="1"/>
                                            </p:txEl>
                                          </p:spTgt>
                                        </p:tgtEl>
                                        <p:attrNameLst>
                                          <p:attrName>style.visibility</p:attrName>
                                        </p:attrNameLst>
                                      </p:cBhvr>
                                      <p:to>
                                        <p:strVal val="visible"/>
                                      </p:to>
                                    </p:set>
                                    <p:animEffect transition="in" filter="fade">
                                      <p:cBhvr>
                                        <p:cTn id="36" dur="500"/>
                                        <p:tgtEl>
                                          <p:spTgt spid="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vid Mitchell and the fox brothers - Would I Lie to You- [CC] (2)">
            <a:hlinkClick r:id="" action="ppaction://media"/>
          </p:cNvPr>
          <p:cNvPicPr>
            <a:picLocks noChangeAspect="1"/>
          </p:cNvPicPr>
          <p:nvPr>
            <a:videoFile r:link="rId1"/>
            <p:extLst>
              <p:ext uri="{DAA4B4D4-6D71-4841-9C94-3DE7FCFB9230}">
                <p14:media xmlns:p14="http://schemas.microsoft.com/office/powerpoint/2010/main" r:embed="rId2">
                  <p14:trim st="293" end="506"/>
                </p14:media>
              </p:ext>
            </p:extLst>
          </p:nvPr>
        </p:nvPicPr>
        <p:blipFill>
          <a:blip r:embed="rId4"/>
          <a:stretch>
            <a:fillRect/>
          </a:stretch>
        </p:blipFill>
        <p:spPr>
          <a:xfrm>
            <a:off x="2032000" y="1544443"/>
            <a:ext cx="8128000" cy="4572000"/>
          </a:xfrm>
          <a:prstGeom prst="rect">
            <a:avLst/>
          </a:prstGeom>
          <a:ln>
            <a:solidFill>
              <a:schemeClr val="bg2"/>
            </a:solidFill>
          </a:ln>
        </p:spPr>
      </p:pic>
      <p:sp>
        <p:nvSpPr>
          <p:cNvPr id="3" name="TextBox 2"/>
          <p:cNvSpPr txBox="1"/>
          <p:nvPr/>
        </p:nvSpPr>
        <p:spPr bwMode="auto">
          <a:xfrm>
            <a:off x="2157309" y="357539"/>
            <a:ext cx="7877476" cy="5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So semidefinite program feasibility is in </a:t>
            </a:r>
            <a:r>
              <a:rPr lang="en-US" b="1" dirty="0" smtClean="0">
                <a:latin typeface="Arev Sans" pitchFamily="34" charset="0"/>
                <a:ea typeface="Arev Sans" pitchFamily="34" charset="0"/>
                <a:cs typeface="Arev sans bold" pitchFamily="34" charset="0"/>
              </a:rPr>
              <a:t>P</a:t>
            </a:r>
            <a:r>
              <a:rPr lang="en-US" dirty="0" smtClean="0">
                <a:latin typeface="Arev Sans" pitchFamily="34" charset="0"/>
                <a:ea typeface="Arev Sans" pitchFamily="34" charset="0"/>
                <a:cs typeface="Arev sans bold" pitchFamily="34" charset="0"/>
              </a:rPr>
              <a:t>?</a:t>
            </a:r>
          </a:p>
        </p:txBody>
      </p:sp>
    </p:spTree>
    <p:extLst>
      <p:ext uri="{BB962C8B-B14F-4D97-AF65-F5344CB8AC3E}">
        <p14:creationId xmlns:p14="http://schemas.microsoft.com/office/powerpoint/2010/main" val="18143164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4966" y="4237463"/>
            <a:ext cx="11887200" cy="1248937"/>
          </a:xfrm>
          <a:prstGeom prst="rect">
            <a:avLst/>
          </a:prstGeom>
          <a:solidFill>
            <a:srgbClr val="C00000"/>
          </a:solidFill>
          <a:ln w="38100">
            <a:solidFill>
              <a:schemeClr val="tx1"/>
            </a:solidFill>
          </a:ln>
        </p:spPr>
        <p:txBody>
          <a:bodyPr rtlCol="0" anchor="ctr"/>
          <a:lstStyle/>
          <a:p>
            <a:pPr algn="ctr"/>
            <a:endParaRPr lang="en-US"/>
          </a:p>
        </p:txBody>
      </p:sp>
      <p:sp>
        <p:nvSpPr>
          <p:cNvPr id="6" name="Rectangle 5"/>
          <p:cNvSpPr/>
          <p:nvPr/>
        </p:nvSpPr>
        <p:spPr>
          <a:xfrm>
            <a:off x="1996068" y="1170877"/>
            <a:ext cx="3256156" cy="702527"/>
          </a:xfrm>
          <a:prstGeom prst="rect">
            <a:avLst/>
          </a:prstGeom>
          <a:solidFill>
            <a:srgbClr val="C00000"/>
          </a:solidFill>
          <a:ln w="38100">
            <a:solidFill>
              <a:schemeClr val="tx1"/>
            </a:solidFill>
          </a:ln>
        </p:spPr>
        <p:txBody>
          <a:bodyPr rtlCol="0" anchor="ctr"/>
          <a:lstStyle/>
          <a:p>
            <a:pPr algn="ctr"/>
            <a:endParaRPr lang="en-US"/>
          </a:p>
        </p:txBody>
      </p:sp>
      <p:sp>
        <p:nvSpPr>
          <p:cNvPr id="2" name="TextBox 1"/>
          <p:cNvSpPr txBox="1"/>
          <p:nvPr/>
        </p:nvSpPr>
        <p:spPr bwMode="auto">
          <a:xfrm>
            <a:off x="3807565" y="202681"/>
            <a:ext cx="4576895"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latin typeface="Arev Sans" pitchFamily="34" charset="0"/>
                <a:ea typeface="Arev Sans" pitchFamily="34" charset="0"/>
                <a:cs typeface="Arev sans bold" pitchFamily="34" charset="0"/>
              </a:rPr>
              <a:t>Ellipsoid Algorithm</a:t>
            </a:r>
          </a:p>
        </p:txBody>
      </p:sp>
      <p:sp>
        <p:nvSpPr>
          <p:cNvPr id="3" name="TextBox 2"/>
          <p:cNvSpPr txBox="1"/>
          <p:nvPr/>
        </p:nvSpPr>
        <p:spPr bwMode="auto">
          <a:xfrm>
            <a:off x="319419" y="1228594"/>
            <a:ext cx="1157560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Radii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&gt;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&gt; 0.</a:t>
            </a:r>
            <a:endParaRPr lang="en-US" dirty="0" smtClean="0">
              <a:solidFill>
                <a:srgbClr val="FFFF00"/>
              </a:solidFill>
              <a:latin typeface="Arev Sans" pitchFamily="34" charset="0"/>
              <a:ea typeface="Arev Sans" pitchFamily="34" charset="0"/>
              <a:cs typeface="Arev sans bold" pitchFamily="34" charset="0"/>
            </a:endParaRPr>
          </a:p>
          <a:p>
            <a:pPr>
              <a:lnSpc>
                <a:spcPct val="120000"/>
              </a:lnSpc>
            </a:pPr>
            <a:r>
              <a:rPr lang="en-US" dirty="0">
                <a:solidFill>
                  <a:srgbClr val="FFFF00"/>
                </a:solidFill>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Convex set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given by a “separation oracle”.</a:t>
            </a:r>
          </a:p>
          <a:p>
            <a:pPr>
              <a:lnSpc>
                <a:spcPct val="120000"/>
              </a:lnSpc>
            </a:pPr>
            <a:endParaRPr lang="en-US" dirty="0" smtClean="0">
              <a:latin typeface="Arev Sans" pitchFamily="34" charset="0"/>
              <a:ea typeface="Arev Sans" pitchFamily="34" charset="0"/>
              <a:cs typeface="Arev sans bold" pitchFamily="34" charset="0"/>
            </a:endParaRPr>
          </a:p>
          <a:p>
            <a:pPr>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Oracle</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0</a:t>
            </a:r>
            <a:r>
              <a:rPr lang="en-US" dirty="0" smtClean="0">
                <a:latin typeface="Arev Sans" pitchFamily="34" charset="0"/>
                <a:ea typeface="Arev Sans" pitchFamily="34" charset="0"/>
                <a:cs typeface="Arev sans bold" pitchFamily="34" charset="0"/>
              </a:rPr>
              <a:t>) either returns “</a:t>
            </a:r>
            <a:r>
              <a:rPr lang="en-US" dirty="0" smtClean="0">
                <a:solidFill>
                  <a:srgbClr val="FFFF00"/>
                </a:solidFill>
                <a:latin typeface="Arev Sans" pitchFamily="34" charset="0"/>
                <a:ea typeface="Arev Sans" pitchFamily="34" charset="0"/>
                <a:cs typeface="Arev sans bold" pitchFamily="34" charset="0"/>
              </a:rPr>
              <a:t>x</a:t>
            </a:r>
            <a:r>
              <a:rPr lang="en-US" sz="3200" baseline="-25000" dirty="0" smtClean="0">
                <a:solidFill>
                  <a:srgbClr val="FFFF00"/>
                </a:solidFill>
                <a:latin typeface="Arev Sans" pitchFamily="34" charset="0"/>
                <a:ea typeface="Arev Sans" pitchFamily="34" charset="0"/>
                <a:cs typeface="Arev sans bold" pitchFamily="34" charset="0"/>
              </a:rPr>
              <a:t>0</a:t>
            </a:r>
            <a:r>
              <a:rPr lang="en-US" dirty="0" smtClean="0">
                <a:solidFill>
                  <a:srgbClr val="FFFF00"/>
                </a:solidFill>
                <a:latin typeface="Arev Sans" pitchFamily="34" charset="0"/>
                <a:ea typeface="Arev Sans" pitchFamily="34" charset="0"/>
                <a:cs typeface="Arev sans bold" pitchFamily="34" charset="0"/>
              </a:rPr>
              <a:t> ∈ K</a:t>
            </a:r>
            <a:r>
              <a:rPr lang="en-US" dirty="0" smtClean="0">
                <a:latin typeface="Arev Sans" pitchFamily="34" charset="0"/>
                <a:ea typeface="Arev Sans" pitchFamily="34" charset="0"/>
                <a:cs typeface="Arev sans bold" pitchFamily="34" charset="0"/>
              </a:rPr>
              <a:t>”</a:t>
            </a:r>
          </a:p>
          <a:p>
            <a:pPr>
              <a:lnSpc>
                <a:spcPct val="120000"/>
              </a:lnSpc>
            </a:pP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or else a </a:t>
            </a:r>
            <a:r>
              <a:rPr lang="en-US" dirty="0" err="1" smtClean="0">
                <a:latin typeface="Arev Sans" pitchFamily="34" charset="0"/>
                <a:ea typeface="Arev Sans" pitchFamily="34" charset="0"/>
                <a:cs typeface="Arev sans bold" pitchFamily="34" charset="0"/>
              </a:rPr>
              <a:t>halfspace</a:t>
            </a:r>
            <a:r>
              <a:rPr lang="en-US" dirty="0" smtClean="0">
                <a:latin typeface="Arev Sans" pitchFamily="34" charset="0"/>
                <a:ea typeface="Arev Sans" pitchFamily="34" charset="0"/>
                <a:cs typeface="Arev sans bold" pitchFamily="34" charset="0"/>
              </a:rPr>
              <a:t> “</a:t>
            </a:r>
            <a:r>
              <a:rPr lang="en-US" dirty="0" err="1" smtClean="0">
                <a:solidFill>
                  <a:srgbClr val="FFFF00"/>
                </a:solidFill>
                <a:latin typeface="Arev Sans" pitchFamily="34" charset="0"/>
                <a:ea typeface="Arev Sans" pitchFamily="34" charset="0"/>
                <a:cs typeface="Arev sans bold" pitchFamily="34" charset="0"/>
              </a:rPr>
              <a:t>a</a:t>
            </a:r>
            <a:r>
              <a:rPr lang="en-US" baseline="30000" dirty="0" err="1" smtClean="0">
                <a:solidFill>
                  <a:srgbClr val="FFFF00"/>
                </a:solidFill>
                <a:latin typeface="Arev Sans" pitchFamily="34" charset="0"/>
                <a:ea typeface="Arev Sans" pitchFamily="34" charset="0"/>
                <a:cs typeface="Arev sans bold" pitchFamily="34" charset="0"/>
              </a:rPr>
              <a:t>T</a:t>
            </a:r>
            <a:r>
              <a:rPr lang="en-US" dirty="0" err="1" smtClean="0">
                <a:solidFill>
                  <a:srgbClr val="FFFF00"/>
                </a:solidFill>
                <a:latin typeface="Arev Sans" pitchFamily="34" charset="0"/>
                <a:ea typeface="Arev Sans" pitchFamily="34" charset="0"/>
                <a:cs typeface="Arev sans bold" pitchFamily="34" charset="0"/>
              </a:rPr>
              <a:t>x</a:t>
            </a:r>
            <a:r>
              <a:rPr lang="en-US" dirty="0" smtClean="0">
                <a:solidFill>
                  <a:srgbClr val="FFFF00"/>
                </a:solidFill>
                <a:latin typeface="Arev Sans" pitchFamily="34" charset="0"/>
                <a:ea typeface="Arev Sans" pitchFamily="34" charset="0"/>
                <a:cs typeface="Arev sans bold" pitchFamily="34" charset="0"/>
              </a:rPr>
              <a:t>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c</a:t>
            </a:r>
            <a:r>
              <a:rPr lang="en-US" dirty="0" smtClean="0">
                <a:latin typeface="Arev Sans" pitchFamily="34" charset="0"/>
                <a:ea typeface="Arev Sans" pitchFamily="34" charset="0"/>
                <a:cs typeface="Arev sans bold" pitchFamily="34" charset="0"/>
              </a:rPr>
              <a:t>” containing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but not </a:t>
            </a:r>
            <a:r>
              <a:rPr lang="en-US" dirty="0" smtClean="0">
                <a:solidFill>
                  <a:srgbClr val="FFFF00"/>
                </a:solidFill>
                <a:latin typeface="Arev Sans" pitchFamily="34" charset="0"/>
                <a:ea typeface="Arev Sans" pitchFamily="34" charset="0"/>
                <a:cs typeface="Arev sans bold" pitchFamily="34" charset="0"/>
              </a:rPr>
              <a:t>x</a:t>
            </a:r>
            <a:r>
              <a:rPr lang="en-US" sz="3200" baseline="-25000" dirty="0" smtClean="0">
                <a:solidFill>
                  <a:srgbClr val="FFFF00"/>
                </a:solidFill>
                <a:latin typeface="Arev Sans" pitchFamily="34" charset="0"/>
                <a:ea typeface="Arev Sans" pitchFamily="34" charset="0"/>
                <a:cs typeface="Arev sans bold" pitchFamily="34" charset="0"/>
              </a:rPr>
              <a:t>0</a:t>
            </a:r>
            <a:r>
              <a:rPr lang="en-US" dirty="0" smtClean="0">
                <a:latin typeface="Arev Sans" pitchFamily="34" charset="0"/>
                <a:ea typeface="Arev Sans" pitchFamily="34" charset="0"/>
                <a:cs typeface="Arev sans bold" pitchFamily="34" charset="0"/>
              </a:rPr>
              <a:t>.</a:t>
            </a:r>
          </a:p>
          <a:p>
            <a:pPr>
              <a:lnSpc>
                <a:spcPct val="120000"/>
              </a:lnSpc>
            </a:pPr>
            <a:endParaRPr lang="en-US" dirty="0">
              <a:latin typeface="Arev Sans" pitchFamily="34" charset="0"/>
              <a:ea typeface="Arev Sans" pitchFamily="34" charset="0"/>
              <a:cs typeface="Arev sans bold" pitchFamily="34" charset="0"/>
            </a:endParaRPr>
          </a:p>
          <a:p>
            <a:pPr>
              <a:lnSpc>
                <a:spcPct val="120000"/>
              </a:lnSpc>
            </a:pPr>
            <a:r>
              <a:rPr lang="en-US" b="1" dirty="0" smtClean="0">
                <a:latin typeface="Arev Sans" pitchFamily="34" charset="0"/>
                <a:ea typeface="Arev Sans" pitchFamily="34" charset="0"/>
                <a:cs typeface="Arev sans bold" pitchFamily="34" charset="0"/>
              </a:rPr>
              <a:t>Assumption:</a:t>
            </a:r>
            <a:r>
              <a:rPr lang="en-US" dirty="0" smtClean="0">
                <a:latin typeface="Arev Sans" pitchFamily="34" charset="0"/>
                <a:ea typeface="Arev Sans" pitchFamily="34" charset="0"/>
                <a:cs typeface="Arev sans bold" pitchFamily="34" charset="0"/>
              </a:rPr>
              <a:t>	Either </a:t>
            </a:r>
            <a:r>
              <a:rPr lang="en-US" dirty="0" smtClean="0">
                <a:solidFill>
                  <a:srgbClr val="FFFF00"/>
                </a:solidFill>
                <a:latin typeface="Arev Sans" pitchFamily="34" charset="0"/>
                <a:ea typeface="Arev Sans" pitchFamily="34" charset="0"/>
                <a:cs typeface="Arev sans bold" pitchFamily="34" charset="0"/>
              </a:rPr>
              <a:t>K = ∅</a:t>
            </a:r>
            <a:r>
              <a:rPr lang="en-US" dirty="0" smtClean="0">
                <a:latin typeface="Arev Sans" pitchFamily="34" charset="0"/>
                <a:ea typeface="Arev Sans" pitchFamily="34" charset="0"/>
                <a:cs typeface="Arev sans bold" pitchFamily="34" charset="0"/>
              </a:rPr>
              <a:t>,</a:t>
            </a:r>
          </a:p>
          <a:p>
            <a:pPr>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or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Ball</a:t>
            </a:r>
            <a:r>
              <a:rPr lang="en-US" sz="3200" baseline="-25000" dirty="0" err="1"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(0) and </a:t>
            </a:r>
            <a:r>
              <a:rPr lang="en-US" dirty="0" smtClean="0">
                <a:solidFill>
                  <a:srgbClr val="FFFF00"/>
                </a:solidFill>
                <a:latin typeface="Arev Sans" pitchFamily="34" charset="0"/>
                <a:ea typeface="Arev Sans" pitchFamily="34" charset="0"/>
                <a:cs typeface="Arev sans bold" pitchFamily="34" charset="0"/>
              </a:rPr>
              <a:t>K</a:t>
            </a:r>
            <a:r>
              <a:rPr lang="en-US" dirty="0" smtClean="0">
                <a:latin typeface="Arev Sans" pitchFamily="34" charset="0"/>
                <a:ea typeface="Arev Sans" pitchFamily="34" charset="0"/>
                <a:cs typeface="Arev sans bold" pitchFamily="34" charset="0"/>
              </a:rPr>
              <a:t> contains a ball of radius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a:t>
            </a:r>
          </a:p>
          <a:p>
            <a:pPr>
              <a:lnSpc>
                <a:spcPct val="120000"/>
              </a:lnSpc>
            </a:pPr>
            <a:endParaRPr lang="en-US" dirty="0">
              <a:latin typeface="Arev Sans" pitchFamily="34" charset="0"/>
              <a:ea typeface="Arev Sans" pitchFamily="34" charset="0"/>
              <a:cs typeface="Arev sans bold" pitchFamily="34" charset="0"/>
            </a:endParaRPr>
          </a:p>
          <a:p>
            <a:pPr>
              <a:lnSpc>
                <a:spcPct val="120000"/>
              </a:lnSpc>
            </a:pPr>
            <a:r>
              <a:rPr lang="en-US" b="1" dirty="0" smtClean="0">
                <a:latin typeface="Arev Sans" pitchFamily="34" charset="0"/>
                <a:ea typeface="Arev Sans" pitchFamily="34" charset="0"/>
                <a:cs typeface="Arev sans bold" pitchFamily="34" charset="0"/>
              </a:rPr>
              <a:t>Output:	</a:t>
            </a:r>
            <a:r>
              <a:rPr lang="en-US" dirty="0" smtClean="0">
                <a:latin typeface="Arev Sans" pitchFamily="34" charset="0"/>
                <a:ea typeface="Arev Sans" pitchFamily="34" charset="0"/>
                <a:cs typeface="Arev sans bold" pitchFamily="34" charset="0"/>
              </a:rPr>
              <a:t>Either a </a:t>
            </a:r>
            <a:r>
              <a:rPr lang="en-US" dirty="0" smtClean="0">
                <a:solidFill>
                  <a:srgbClr val="FFFF00"/>
                </a:solidFill>
                <a:latin typeface="Arev Sans" pitchFamily="34" charset="0"/>
                <a:ea typeface="Arev Sans" pitchFamily="34" charset="0"/>
                <a:cs typeface="Arev sans bold" pitchFamily="34" charset="0"/>
              </a:rPr>
              <a:t>point in K</a:t>
            </a:r>
            <a:r>
              <a:rPr lang="en-US" dirty="0" smtClean="0">
                <a:latin typeface="Arev Sans" pitchFamily="34" charset="0"/>
                <a:ea typeface="Arev Sans" pitchFamily="34" charset="0"/>
                <a:cs typeface="Arev sans bold" pitchFamily="34" charset="0"/>
              </a:rPr>
              <a:t>, or else “</a:t>
            </a:r>
            <a:r>
              <a:rPr lang="en-US" dirty="0">
                <a:solidFill>
                  <a:srgbClr val="FFFF00"/>
                </a:solidFill>
                <a:latin typeface="Arev Sans" pitchFamily="34" charset="0"/>
                <a:ea typeface="Arev Sans" pitchFamily="34" charset="0"/>
                <a:cs typeface="Arev sans bold" pitchFamily="34" charset="0"/>
              </a:rPr>
              <a:t>K = </a:t>
            </a:r>
            <a:r>
              <a:rPr lang="en-US"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a:t>
            </a:r>
            <a:endParaRPr lang="en-US" b="1" dirty="0" smtClean="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2825347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644037" y="202681"/>
            <a:ext cx="10903946"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solidFill>
                  <a:srgbClr val="FFFF00"/>
                </a:solidFill>
                <a:latin typeface="Arev Sans" pitchFamily="34" charset="0"/>
                <a:ea typeface="Arev Sans" pitchFamily="34" charset="0"/>
                <a:cs typeface="Arev sans bold" pitchFamily="34" charset="0"/>
              </a:rPr>
              <a:t>Semidefinite</a:t>
            </a:r>
            <a:r>
              <a:rPr lang="en-US" sz="3200" b="1" dirty="0" smtClean="0">
                <a:latin typeface="Arev Sans" pitchFamily="34" charset="0"/>
                <a:ea typeface="Arev Sans" pitchFamily="34" charset="0"/>
                <a:cs typeface="Arev sans bold" pitchFamily="34" charset="0"/>
              </a:rPr>
              <a:t> programming feasibility problem</a:t>
            </a:r>
          </a:p>
        </p:txBody>
      </p:sp>
      <p:sp>
        <p:nvSpPr>
          <p:cNvPr id="3" name="TextBox 2"/>
          <p:cNvSpPr txBox="1"/>
          <p:nvPr/>
        </p:nvSpPr>
        <p:spPr bwMode="auto">
          <a:xfrm>
            <a:off x="319419" y="1496223"/>
            <a:ext cx="672812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ℚ</a:t>
            </a:r>
            <a:r>
              <a:rPr lang="en-US" sz="3200" baseline="30000" dirty="0" smtClean="0">
                <a:latin typeface="Arev Sans" pitchFamily="34" charset="0"/>
                <a:ea typeface="Arev Sans" pitchFamily="34" charset="0"/>
                <a:cs typeface="Arev sans bold" pitchFamily="34" charset="0"/>
              </a:rPr>
              <a:t>m×</a:t>
            </a:r>
            <a:r>
              <a:rPr lang="en-US" sz="3200" baseline="30000" dirty="0" smtClean="0">
                <a:solidFill>
                  <a:srgbClr val="FFFF00"/>
                </a:solidFill>
                <a:latin typeface="Arev Sans" pitchFamily="34" charset="0"/>
                <a:ea typeface="Arev Sans" pitchFamily="34" charset="0"/>
                <a:cs typeface="Arev sans bold" pitchFamily="34" charset="0"/>
              </a:rPr>
              <a:t>n</a:t>
            </a:r>
            <a:r>
              <a:rPr lang="en-US" baseline="60000" dirty="0" smtClean="0">
                <a:solidFill>
                  <a:srgbClr val="FFFF00"/>
                </a:solidFill>
                <a:latin typeface="Arev Sans" pitchFamily="34" charset="0"/>
                <a:ea typeface="Arev Sans" pitchFamily="34" charset="0"/>
                <a:cs typeface="Arev sans bold" pitchFamily="34" charset="0"/>
              </a:rPr>
              <a:t>2</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11396068"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{x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ℝ</a:t>
            </a:r>
            <a:r>
              <a:rPr lang="en-US" sz="3200" baseline="30000" dirty="0" smtClean="0">
                <a:latin typeface="Arev Sans" pitchFamily="34" charset="0"/>
                <a:ea typeface="Arev Sans" pitchFamily="34" charset="0"/>
                <a:cs typeface="Arev sans bold" pitchFamily="34" charset="0"/>
              </a:rPr>
              <a:t>n</a:t>
            </a:r>
            <a:r>
              <a:rPr lang="en-US" baseline="60000" dirty="0" smtClean="0">
                <a:latin typeface="Arev Sans" pitchFamily="34" charset="0"/>
                <a:ea typeface="Arev Sans" pitchFamily="34" charset="0"/>
                <a:cs typeface="Arev sans bold" pitchFamily="34" charset="0"/>
              </a:rPr>
              <a:t>2</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X is PSD</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6" name="TextBox 5"/>
          <p:cNvSpPr txBox="1"/>
          <p:nvPr/>
        </p:nvSpPr>
        <p:spPr bwMode="auto">
          <a:xfrm>
            <a:off x="8864660" y="1496223"/>
            <a:ext cx="27911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〈A〉+〈b</a:t>
            </a:r>
            <a:r>
              <a:rPr lang="en-US" dirty="0" smtClean="0">
                <a:latin typeface="Arev Sans" pitchFamily="34" charset="0"/>
                <a:ea typeface="Arev Sans" pitchFamily="34" charset="0"/>
                <a:cs typeface="Arev sans bold" pitchFamily="34" charset="0"/>
              </a:rPr>
              <a:t>〉 ]</a:t>
            </a:r>
          </a:p>
        </p:txBody>
      </p:sp>
      <p:sp>
        <p:nvSpPr>
          <p:cNvPr id="5" name="TextBox 4"/>
          <p:cNvSpPr txBox="1"/>
          <p:nvPr/>
        </p:nvSpPr>
        <p:spPr bwMode="auto">
          <a:xfrm>
            <a:off x="319419" y="3710161"/>
            <a:ext cx="2840842"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The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problem:</a:t>
            </a:r>
          </a:p>
        </p:txBody>
      </p:sp>
      <p:sp>
        <p:nvSpPr>
          <p:cNvPr id="7" name="TextBox 6"/>
          <p:cNvSpPr txBox="1"/>
          <p:nvPr/>
        </p:nvSpPr>
        <p:spPr bwMode="auto">
          <a:xfrm>
            <a:off x="3539403" y="3712982"/>
            <a:ext cx="7173759"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dirty="0" smtClean="0">
                <a:latin typeface="Arev Sans" pitchFamily="34" charset="0"/>
                <a:ea typeface="Arev Sans" pitchFamily="34" charset="0"/>
                <a:cs typeface="Arev sans bold" pitchFamily="34" charset="0"/>
              </a:rPr>
              <a:t>There </a:t>
            </a:r>
            <a:r>
              <a:rPr lang="en-US" dirty="0">
                <a:latin typeface="Arev Sans" pitchFamily="34" charset="0"/>
                <a:ea typeface="Arev Sans" pitchFamily="34" charset="0"/>
                <a:cs typeface="Arev sans bold" pitchFamily="34" charset="0"/>
              </a:rPr>
              <a:t>are feasible rational SDPs </a:t>
            </a:r>
            <a:r>
              <a:rPr lang="en-US" dirty="0" smtClean="0">
                <a:latin typeface="Arev Sans" pitchFamily="34" charset="0"/>
                <a:ea typeface="Arev Sans" pitchFamily="34" charset="0"/>
                <a:cs typeface="Arev sans bold" pitchFamily="34" charset="0"/>
              </a:rPr>
              <a:t>where</a:t>
            </a:r>
          </a:p>
          <a:p>
            <a:pPr>
              <a:lnSpc>
                <a:spcPct val="120000"/>
              </a:lnSpc>
            </a:pPr>
            <a:r>
              <a:rPr lang="en-US" dirty="0" smtClean="0">
                <a:latin typeface="Arev Sans" pitchFamily="34" charset="0"/>
                <a:ea typeface="Arev Sans" pitchFamily="34" charset="0"/>
                <a:cs typeface="Arev sans bold" pitchFamily="34" charset="0"/>
              </a:rPr>
              <a:t>the </a:t>
            </a:r>
            <a:r>
              <a:rPr lang="en-US" dirty="0">
                <a:latin typeface="Arev Sans" pitchFamily="34" charset="0"/>
                <a:ea typeface="Arev Sans" pitchFamily="34" charset="0"/>
                <a:cs typeface="Arev sans bold" pitchFamily="34" charset="0"/>
              </a:rPr>
              <a:t>only feasible points are </a:t>
            </a:r>
            <a:r>
              <a:rPr lang="en-US" i="1" dirty="0">
                <a:latin typeface="Arev Sans" pitchFamily="34" charset="0"/>
                <a:ea typeface="Arev Sans" pitchFamily="34" charset="0"/>
                <a:cs typeface="Arev sans bold" pitchFamily="34" charset="0"/>
              </a:rPr>
              <a:t>irrational</a:t>
            </a:r>
            <a:r>
              <a:rPr lang="en-US" dirty="0" smtClean="0">
                <a:latin typeface="Arev Sans" pitchFamily="34" charset="0"/>
                <a:ea typeface="Arev Sans" pitchFamily="34" charset="0"/>
                <a:cs typeface="Arev sans bold" pitchFamily="34" charset="0"/>
              </a:rPr>
              <a:t>.</a:t>
            </a:r>
            <a:endParaRPr lang="en-US" dirty="0">
              <a:latin typeface="Arev Sans" pitchFamily="34" charset="0"/>
              <a:ea typeface="Arev Sans" pitchFamily="34" charset="0"/>
              <a:cs typeface="Arev sans bold" pitchFamily="34" charset="0"/>
            </a:endParaRPr>
          </a:p>
        </p:txBody>
      </p:sp>
      <p:sp>
        <p:nvSpPr>
          <p:cNvPr id="27" name="TextBox 26"/>
          <p:cNvSpPr txBox="1"/>
          <p:nvPr/>
        </p:nvSpPr>
        <p:spPr bwMode="auto">
          <a:xfrm>
            <a:off x="319419" y="5170971"/>
            <a:ext cx="294343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The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problem:</a:t>
            </a:r>
          </a:p>
        </p:txBody>
      </p:sp>
      <p:sp>
        <p:nvSpPr>
          <p:cNvPr id="28" name="TextBox 27"/>
          <p:cNvSpPr txBox="1"/>
          <p:nvPr/>
        </p:nvSpPr>
        <p:spPr bwMode="auto">
          <a:xfrm>
            <a:off x="3539403" y="5173792"/>
            <a:ext cx="7377341" cy="168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dirty="0" smtClean="0">
                <a:latin typeface="Arev Sans" pitchFamily="34" charset="0"/>
                <a:ea typeface="Arev Sans" pitchFamily="34" charset="0"/>
                <a:cs typeface="Arev sans bold" pitchFamily="34" charset="0"/>
              </a:rPr>
              <a:t>There </a:t>
            </a:r>
            <a:r>
              <a:rPr lang="en-US" dirty="0">
                <a:latin typeface="Arev Sans" pitchFamily="34" charset="0"/>
                <a:ea typeface="Arev Sans" pitchFamily="34" charset="0"/>
                <a:cs typeface="Arev sans bold" pitchFamily="34" charset="0"/>
              </a:rPr>
              <a:t>are feasible </a:t>
            </a:r>
            <a:r>
              <a:rPr lang="en-US" dirty="0" smtClean="0">
                <a:latin typeface="Arev Sans" pitchFamily="34" charset="0"/>
                <a:ea typeface="Arev Sans" pitchFamily="34" charset="0"/>
                <a:cs typeface="Arev sans bold" pitchFamily="34" charset="0"/>
              </a:rPr>
              <a:t>SDPs where the only </a:t>
            </a:r>
          </a:p>
          <a:p>
            <a:pPr>
              <a:lnSpc>
                <a:spcPct val="120000"/>
              </a:lnSpc>
            </a:pPr>
            <a:r>
              <a:rPr lang="en-US" dirty="0" smtClean="0">
                <a:latin typeface="Arev Sans" pitchFamily="34" charset="0"/>
                <a:ea typeface="Arev Sans" pitchFamily="34" charset="0"/>
                <a:cs typeface="Arev sans bold" pitchFamily="34" charset="0"/>
              </a:rPr>
              <a:t>feasible </a:t>
            </a:r>
            <a:r>
              <a:rPr lang="en-US" dirty="0">
                <a:latin typeface="Arev Sans" pitchFamily="34" charset="0"/>
                <a:ea typeface="Arev Sans" pitchFamily="34" charset="0"/>
                <a:cs typeface="Arev sans bold" pitchFamily="34" charset="0"/>
              </a:rPr>
              <a:t>points </a:t>
            </a:r>
            <a:r>
              <a:rPr lang="en-US" dirty="0" smtClean="0">
                <a:solidFill>
                  <a:srgbClr val="FFFF00"/>
                </a:solidFill>
                <a:latin typeface="Arev Sans" pitchFamily="34" charset="0"/>
                <a:ea typeface="Arev Sans" pitchFamily="34" charset="0"/>
                <a:cs typeface="Arev sans bold" pitchFamily="34" charset="0"/>
              </a:rPr>
              <a:t>X</a:t>
            </a:r>
            <a:r>
              <a:rPr lang="en-US" dirty="0" smtClean="0">
                <a:latin typeface="Arev Sans" pitchFamily="34" charset="0"/>
                <a:ea typeface="Arev Sans" pitchFamily="34" charset="0"/>
                <a:cs typeface="Arev sans bold" pitchFamily="34" charset="0"/>
              </a:rPr>
              <a:t> have </a:t>
            </a:r>
            <a:r>
              <a:rPr lang="en-US" dirty="0" smtClean="0">
                <a:solidFill>
                  <a:srgbClr val="FFFF00"/>
                </a:solidFill>
                <a:latin typeface="Arev Sans" pitchFamily="34" charset="0"/>
                <a:ea typeface="Arev Sans" pitchFamily="34" charset="0"/>
                <a:cs typeface="Arev sans bold" pitchFamily="34" charset="0"/>
              </a:rPr>
              <a:t>〈X〉 = </a:t>
            </a:r>
            <a:r>
              <a:rPr lang="en-US" dirty="0" err="1" smtClean="0">
                <a:solidFill>
                  <a:srgbClr val="FFFF00"/>
                </a:solidFill>
                <a:latin typeface="Arev Sans" pitchFamily="34" charset="0"/>
                <a:ea typeface="Arev Sans" pitchFamily="34" charset="0"/>
                <a:cs typeface="Arev sans bold" pitchFamily="34" charset="0"/>
              </a:rPr>
              <a:t>exp</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a:t>
            </a:r>
            <a:br>
              <a:rPr lang="en-US" dirty="0" smtClean="0">
                <a:latin typeface="Arev Sans" pitchFamily="34" charset="0"/>
                <a:ea typeface="Arev Sans" pitchFamily="34" charset="0"/>
                <a:cs typeface="Arev sans bold" pitchFamily="34" charset="0"/>
              </a:rPr>
            </a:br>
            <a:endParaRPr lang="en-US" sz="900" dirty="0" smtClean="0">
              <a:latin typeface="Arev Sans" pitchFamily="34" charset="0"/>
              <a:ea typeface="Arev Sans" pitchFamily="34" charset="0"/>
              <a:cs typeface="Arev sans bold" pitchFamily="34" charset="0"/>
            </a:endParaRPr>
          </a:p>
          <a:p>
            <a:pPr algn="ctr">
              <a:lnSpc>
                <a:spcPct val="120000"/>
              </a:lnSpc>
            </a:pPr>
            <a:r>
              <a:rPr lang="en-US" sz="1800" dirty="0" smtClean="0">
                <a:latin typeface="Arev Sans" pitchFamily="34" charset="0"/>
                <a:ea typeface="Arev Sans" pitchFamily="34" charset="0"/>
                <a:cs typeface="Arev sans bold" pitchFamily="34" charset="0"/>
              </a:rPr>
              <a:t>[J. </a:t>
            </a:r>
            <a:r>
              <a:rPr lang="en-US" sz="1800" dirty="0" err="1" smtClean="0">
                <a:latin typeface="Arev Sans" pitchFamily="34" charset="0"/>
                <a:ea typeface="Arev Sans" pitchFamily="34" charset="0"/>
                <a:cs typeface="Arev sans bold" pitchFamily="34" charset="0"/>
              </a:rPr>
              <a:t>Ramana</a:t>
            </a:r>
            <a:r>
              <a:rPr lang="en-US" sz="1800" dirty="0" smtClean="0">
                <a:latin typeface="Arev Sans" pitchFamily="34" charset="0"/>
                <a:ea typeface="Arev Sans" pitchFamily="34" charset="0"/>
                <a:cs typeface="Arev sans bold" pitchFamily="34" charset="0"/>
              </a:rPr>
              <a:t>, </a:t>
            </a:r>
            <a:r>
              <a:rPr lang="en-US" sz="1800" dirty="0" err="1" smtClean="0">
                <a:latin typeface="Arev Sans" pitchFamily="34" charset="0"/>
                <a:ea typeface="Arev Sans" pitchFamily="34" charset="0"/>
                <a:cs typeface="Arev sans bold" pitchFamily="34" charset="0"/>
              </a:rPr>
              <a:t>Khachiyan</a:t>
            </a:r>
            <a:r>
              <a:rPr lang="en-US" sz="1800" dirty="0" smtClean="0">
                <a:latin typeface="Arev Sans" pitchFamily="34" charset="0"/>
                <a:ea typeface="Arev Sans" pitchFamily="34" charset="0"/>
                <a:cs typeface="Arev sans bold" pitchFamily="34" charset="0"/>
              </a:rPr>
              <a:t>]</a:t>
            </a:r>
            <a:endParaRPr lang="en-US" sz="1800"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33987208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7"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644037" y="202681"/>
            <a:ext cx="10903946"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solidFill>
                  <a:srgbClr val="FFFF00"/>
                </a:solidFill>
                <a:latin typeface="Arev Sans" pitchFamily="34" charset="0"/>
                <a:ea typeface="Arev Sans" pitchFamily="34" charset="0"/>
                <a:cs typeface="Arev sans bold" pitchFamily="34" charset="0"/>
              </a:rPr>
              <a:t>Semidefinite</a:t>
            </a:r>
            <a:r>
              <a:rPr lang="en-US" sz="3200" b="1" dirty="0" smtClean="0">
                <a:latin typeface="Arev Sans" pitchFamily="34" charset="0"/>
                <a:ea typeface="Arev Sans" pitchFamily="34" charset="0"/>
                <a:cs typeface="Arev sans bold" pitchFamily="34" charset="0"/>
              </a:rPr>
              <a:t> programming feasibility problem</a:t>
            </a:r>
          </a:p>
        </p:txBody>
      </p:sp>
      <p:sp>
        <p:nvSpPr>
          <p:cNvPr id="3" name="TextBox 2"/>
          <p:cNvSpPr txBox="1"/>
          <p:nvPr/>
        </p:nvSpPr>
        <p:spPr bwMode="auto">
          <a:xfrm>
            <a:off x="319419" y="1496223"/>
            <a:ext cx="672812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ℚ</a:t>
            </a:r>
            <a:r>
              <a:rPr lang="en-US" sz="3200" baseline="30000" dirty="0" smtClean="0">
                <a:latin typeface="Arev Sans" pitchFamily="34" charset="0"/>
                <a:ea typeface="Arev Sans" pitchFamily="34" charset="0"/>
                <a:cs typeface="Arev sans bold" pitchFamily="34" charset="0"/>
              </a:rPr>
              <a:t>m×</a:t>
            </a:r>
            <a:r>
              <a:rPr lang="en-US" sz="3200" baseline="30000" dirty="0" smtClean="0">
                <a:solidFill>
                  <a:srgbClr val="FFFF00"/>
                </a:solidFill>
                <a:latin typeface="Arev Sans" pitchFamily="34" charset="0"/>
                <a:ea typeface="Arev Sans" pitchFamily="34" charset="0"/>
                <a:cs typeface="Arev sans bold" pitchFamily="34" charset="0"/>
              </a:rPr>
              <a:t>n</a:t>
            </a:r>
            <a:r>
              <a:rPr lang="en-US" baseline="60000" dirty="0" smtClean="0">
                <a:solidFill>
                  <a:srgbClr val="FFFF00"/>
                </a:solidFill>
                <a:latin typeface="Arev Sans" pitchFamily="34" charset="0"/>
                <a:ea typeface="Arev Sans" pitchFamily="34" charset="0"/>
                <a:cs typeface="Arev sans bold" pitchFamily="34" charset="0"/>
              </a:rPr>
              <a:t>2</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11396068"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{x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ℝ</a:t>
            </a:r>
            <a:r>
              <a:rPr lang="en-US" sz="3200" baseline="30000" dirty="0" smtClean="0">
                <a:latin typeface="Arev Sans" pitchFamily="34" charset="0"/>
                <a:ea typeface="Arev Sans" pitchFamily="34" charset="0"/>
                <a:cs typeface="Arev sans bold" pitchFamily="34" charset="0"/>
              </a:rPr>
              <a:t>n</a:t>
            </a:r>
            <a:r>
              <a:rPr lang="en-US" baseline="60000" dirty="0" smtClean="0">
                <a:latin typeface="Arev Sans" pitchFamily="34" charset="0"/>
                <a:ea typeface="Arev Sans" pitchFamily="34" charset="0"/>
                <a:cs typeface="Arev sans bold" pitchFamily="34" charset="0"/>
              </a:rPr>
              <a:t>2</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X is PSD</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6" name="TextBox 5"/>
          <p:cNvSpPr txBox="1"/>
          <p:nvPr/>
        </p:nvSpPr>
        <p:spPr bwMode="auto">
          <a:xfrm>
            <a:off x="8864660" y="1496223"/>
            <a:ext cx="27911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〈A〉+〈b</a:t>
            </a:r>
            <a:r>
              <a:rPr lang="en-US" dirty="0" smtClean="0">
                <a:latin typeface="Arev Sans" pitchFamily="34" charset="0"/>
                <a:ea typeface="Arev Sans" pitchFamily="34" charset="0"/>
                <a:cs typeface="Arev sans bold" pitchFamily="34" charset="0"/>
              </a:rPr>
              <a:t>〉 ]</a:t>
            </a:r>
          </a:p>
        </p:txBody>
      </p:sp>
      <p:sp>
        <p:nvSpPr>
          <p:cNvPr id="10" name="TextBox 9"/>
          <p:cNvSpPr txBox="1"/>
          <p:nvPr/>
        </p:nvSpPr>
        <p:spPr bwMode="auto">
          <a:xfrm>
            <a:off x="319419" y="3662361"/>
            <a:ext cx="416171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smtClean="0">
                <a:latin typeface="Arev Sans" pitchFamily="34" charset="0"/>
                <a:ea typeface="Arev Sans" pitchFamily="34" charset="0"/>
                <a:cs typeface="Arev sans bold" pitchFamily="34" charset="0"/>
              </a:rPr>
              <a:t>NP</a:t>
            </a:r>
            <a:r>
              <a:rPr lang="en-US" dirty="0" smtClean="0">
                <a:latin typeface="Arev Sans" pitchFamily="34" charset="0"/>
                <a:ea typeface="Arev Sans" pitchFamily="34" charset="0"/>
                <a:cs typeface="Arev sans bold" pitchFamily="34" charset="0"/>
              </a:rPr>
              <a:t>?</a:t>
            </a:r>
          </a:p>
        </p:txBody>
      </p:sp>
      <p:sp>
        <p:nvSpPr>
          <p:cNvPr id="11" name="TextBox 10"/>
          <p:cNvSpPr txBox="1"/>
          <p:nvPr/>
        </p:nvSpPr>
        <p:spPr bwMode="auto">
          <a:xfrm>
            <a:off x="5632579" y="3662361"/>
            <a:ext cx="4838184"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Unknown.  </a:t>
            </a:r>
            <a:r>
              <a:rPr lang="en-US" dirty="0" smtClean="0">
                <a:latin typeface="Arev Sans" pitchFamily="34" charset="0"/>
                <a:ea typeface="Arev Sans" pitchFamily="34" charset="0"/>
                <a:cs typeface="Arev sans bold" pitchFamily="34" charset="0"/>
              </a:rPr>
              <a:t>(Believed not.)</a:t>
            </a:r>
          </a:p>
        </p:txBody>
      </p:sp>
      <p:sp>
        <p:nvSpPr>
          <p:cNvPr id="12" name="TextBox 11"/>
          <p:cNvSpPr txBox="1"/>
          <p:nvPr/>
        </p:nvSpPr>
        <p:spPr bwMode="auto">
          <a:xfrm>
            <a:off x="319419" y="4487551"/>
            <a:ext cx="45784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err="1" smtClean="0">
                <a:latin typeface="Arev Sans" pitchFamily="34" charset="0"/>
                <a:ea typeface="Arev Sans" pitchFamily="34" charset="0"/>
                <a:cs typeface="Arev sans bold" pitchFamily="34" charset="0"/>
              </a:rPr>
              <a:t>coNP</a:t>
            </a:r>
            <a:r>
              <a:rPr lang="en-US" dirty="0" smtClean="0">
                <a:latin typeface="Arev Sans" pitchFamily="34" charset="0"/>
                <a:ea typeface="Arev Sans" pitchFamily="34" charset="0"/>
                <a:cs typeface="Arev sans bold" pitchFamily="34" charset="0"/>
              </a:rPr>
              <a:t>?</a:t>
            </a:r>
          </a:p>
        </p:txBody>
      </p:sp>
      <p:sp>
        <p:nvSpPr>
          <p:cNvPr id="13" name="TextBox 12"/>
          <p:cNvSpPr txBox="1"/>
          <p:nvPr/>
        </p:nvSpPr>
        <p:spPr bwMode="auto">
          <a:xfrm>
            <a:off x="5632579" y="4509224"/>
            <a:ext cx="4305987" cy="5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If and only if it’s in </a:t>
            </a:r>
            <a:r>
              <a:rPr lang="en-US" b="1" dirty="0" smtClean="0">
                <a:solidFill>
                  <a:srgbClr val="FFFF00"/>
                </a:solidFill>
                <a:latin typeface="Arev Sans" pitchFamily="34" charset="0"/>
                <a:ea typeface="Arev Sans" pitchFamily="34" charset="0"/>
                <a:cs typeface="Arev sans bold" pitchFamily="34" charset="0"/>
              </a:rPr>
              <a:t>NP</a:t>
            </a:r>
            <a:r>
              <a:rPr lang="en-US" dirty="0" smtClean="0">
                <a:solidFill>
                  <a:srgbClr val="FFFF00"/>
                </a:solidFill>
                <a:latin typeface="Arev Sans" pitchFamily="34" charset="0"/>
                <a:ea typeface="Arev Sans" pitchFamily="34" charset="0"/>
                <a:cs typeface="Arev sans bold" pitchFamily="34" charset="0"/>
              </a:rPr>
              <a:t>.</a:t>
            </a:r>
          </a:p>
        </p:txBody>
      </p:sp>
      <p:sp>
        <p:nvSpPr>
          <p:cNvPr id="18" name="TextBox 17"/>
          <p:cNvSpPr txBox="1"/>
          <p:nvPr/>
        </p:nvSpPr>
        <p:spPr bwMode="auto">
          <a:xfrm>
            <a:off x="5632579" y="5108942"/>
            <a:ext cx="5799986" cy="72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800" dirty="0" smtClean="0">
                <a:latin typeface="Arev Sans" pitchFamily="34" charset="0"/>
                <a:ea typeface="Arev Sans" pitchFamily="34" charset="0"/>
                <a:cs typeface="Arev sans bold" pitchFamily="34" charset="0"/>
              </a:rPr>
              <a:t>[M. Ramana’97]:  An exact SDP duality theorem,</a:t>
            </a:r>
            <a:br>
              <a:rPr lang="en-US" sz="1800" dirty="0" smtClean="0">
                <a:latin typeface="Arev Sans" pitchFamily="34" charset="0"/>
                <a:ea typeface="Arev Sans" pitchFamily="34" charset="0"/>
                <a:cs typeface="Arev sans bold" pitchFamily="34" charset="0"/>
              </a:rPr>
            </a:br>
            <a:r>
              <a:rPr lang="en-US" sz="1800" dirty="0" smtClean="0">
                <a:latin typeface="Arev Sans" pitchFamily="34" charset="0"/>
                <a:ea typeface="Arev Sans" pitchFamily="34" charset="0"/>
                <a:cs typeface="Arev sans bold" pitchFamily="34" charset="0"/>
              </a:rPr>
              <a:t>		   no “Slater condition” stuff.</a:t>
            </a:r>
          </a:p>
        </p:txBody>
      </p:sp>
    </p:spTree>
    <p:extLst>
      <p:ext uri="{BB962C8B-B14F-4D97-AF65-F5344CB8AC3E}">
        <p14:creationId xmlns:p14="http://schemas.microsoft.com/office/powerpoint/2010/main" val="42454286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644037" y="202681"/>
            <a:ext cx="10903946"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solidFill>
                  <a:srgbClr val="FFFF00"/>
                </a:solidFill>
                <a:latin typeface="Arev Sans" pitchFamily="34" charset="0"/>
                <a:ea typeface="Arev Sans" pitchFamily="34" charset="0"/>
                <a:cs typeface="Arev sans bold" pitchFamily="34" charset="0"/>
              </a:rPr>
              <a:t>Semidefinite</a:t>
            </a:r>
            <a:r>
              <a:rPr lang="en-US" sz="3200" b="1" dirty="0" smtClean="0">
                <a:latin typeface="Arev Sans" pitchFamily="34" charset="0"/>
                <a:ea typeface="Arev Sans" pitchFamily="34" charset="0"/>
                <a:cs typeface="Arev sans bold" pitchFamily="34" charset="0"/>
              </a:rPr>
              <a:t> programming feasibility problem</a:t>
            </a:r>
          </a:p>
        </p:txBody>
      </p:sp>
      <p:sp>
        <p:nvSpPr>
          <p:cNvPr id="3" name="TextBox 2"/>
          <p:cNvSpPr txBox="1"/>
          <p:nvPr/>
        </p:nvSpPr>
        <p:spPr bwMode="auto">
          <a:xfrm>
            <a:off x="319419" y="1496223"/>
            <a:ext cx="672812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ℚ</a:t>
            </a:r>
            <a:r>
              <a:rPr lang="en-US" sz="3200" baseline="30000" dirty="0" smtClean="0">
                <a:latin typeface="Arev Sans" pitchFamily="34" charset="0"/>
                <a:ea typeface="Arev Sans" pitchFamily="34" charset="0"/>
                <a:cs typeface="Arev sans bold" pitchFamily="34" charset="0"/>
              </a:rPr>
              <a:t>m×</a:t>
            </a:r>
            <a:r>
              <a:rPr lang="en-US" sz="3200" baseline="30000" dirty="0" smtClean="0">
                <a:solidFill>
                  <a:srgbClr val="FFFF00"/>
                </a:solidFill>
                <a:latin typeface="Arev Sans" pitchFamily="34" charset="0"/>
                <a:ea typeface="Arev Sans" pitchFamily="34" charset="0"/>
                <a:cs typeface="Arev sans bold" pitchFamily="34" charset="0"/>
              </a:rPr>
              <a:t>n</a:t>
            </a:r>
            <a:r>
              <a:rPr lang="en-US" baseline="60000" dirty="0" smtClean="0">
                <a:solidFill>
                  <a:srgbClr val="FFFF00"/>
                </a:solidFill>
                <a:latin typeface="Arev Sans" pitchFamily="34" charset="0"/>
                <a:ea typeface="Arev Sans" pitchFamily="34" charset="0"/>
                <a:cs typeface="Arev sans bold" pitchFamily="34" charset="0"/>
              </a:rPr>
              <a:t>2</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b</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ℚ</a:t>
            </a:r>
            <a:r>
              <a:rPr lang="en-US" sz="3200" baseline="30000" dirty="0" err="1" smtClean="0">
                <a:latin typeface="Arev Sans" pitchFamily="34" charset="0"/>
                <a:ea typeface="Arev Sans" pitchFamily="34" charset="0"/>
                <a:cs typeface="Arev sans bold" pitchFamily="34" charset="0"/>
              </a:rPr>
              <a:t>m</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439958"/>
            <a:ext cx="11396068"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a:t>
            </a:r>
            <a:r>
              <a:rPr lang="en-US" dirty="0" smtClean="0">
                <a:solidFill>
                  <a:srgbClr val="FFFF00"/>
                </a:solidFill>
                <a:latin typeface="Arev Sans" pitchFamily="34" charset="0"/>
                <a:ea typeface="Arev Sans" pitchFamily="34" charset="0"/>
                <a:cs typeface="Arev sans bold" pitchFamily="34" charset="0"/>
              </a:rPr>
              <a:t> K </a:t>
            </a:r>
            <a:r>
              <a:rPr lang="en-US" dirty="0" smtClean="0">
                <a:latin typeface="Arev Sans" pitchFamily="34" charset="0"/>
                <a:ea typeface="Arev Sans" pitchFamily="34" charset="0"/>
                <a:cs typeface="Arev sans bold" pitchFamily="34" charset="0"/>
              </a:rPr>
              <a:t>= {x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ℝ</a:t>
            </a:r>
            <a:r>
              <a:rPr lang="en-US" sz="3200" baseline="30000" dirty="0" smtClean="0">
                <a:latin typeface="Arev Sans" pitchFamily="34" charset="0"/>
                <a:ea typeface="Arev Sans" pitchFamily="34" charset="0"/>
                <a:cs typeface="Arev sans bold" pitchFamily="34" charset="0"/>
              </a:rPr>
              <a:t>n</a:t>
            </a:r>
            <a:r>
              <a:rPr lang="en-US" baseline="60000" dirty="0" smtClean="0">
                <a:latin typeface="Arev Sans" pitchFamily="34" charset="0"/>
                <a:ea typeface="Arev Sans" pitchFamily="34" charset="0"/>
                <a:cs typeface="Arev sans bold" pitchFamily="34" charset="0"/>
              </a:rPr>
              <a:t>2</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AX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b</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X is PSD</a:t>
            </a:r>
            <a:r>
              <a:rPr lang="en-US" dirty="0" smtClean="0">
                <a:latin typeface="Arev Sans" pitchFamily="34" charset="0"/>
                <a:ea typeface="Arev Sans" pitchFamily="34" charset="0"/>
                <a:cs typeface="Arev sans bold" pitchFamily="34" charset="0"/>
              </a:rPr>
              <a:t>} nonempty?</a:t>
            </a:r>
            <a:endParaRPr lang="en-US" baseline="30000" dirty="0">
              <a:latin typeface="Arev Sans" pitchFamily="34" charset="0"/>
              <a:ea typeface="Arev Sans" pitchFamily="34" charset="0"/>
              <a:cs typeface="Arev sans bold" pitchFamily="34" charset="0"/>
            </a:endParaRPr>
          </a:p>
        </p:txBody>
      </p:sp>
      <p:sp>
        <p:nvSpPr>
          <p:cNvPr id="6" name="TextBox 5"/>
          <p:cNvSpPr txBox="1"/>
          <p:nvPr/>
        </p:nvSpPr>
        <p:spPr bwMode="auto">
          <a:xfrm>
            <a:off x="8864660" y="1496223"/>
            <a:ext cx="279115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L</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〈A〉+〈b</a:t>
            </a:r>
            <a:r>
              <a:rPr lang="en-US" dirty="0" smtClean="0">
                <a:latin typeface="Arev Sans" pitchFamily="34" charset="0"/>
                <a:ea typeface="Arev Sans" pitchFamily="34" charset="0"/>
                <a:cs typeface="Arev sans bold" pitchFamily="34" charset="0"/>
              </a:rPr>
              <a:t>〉 ]</a:t>
            </a:r>
          </a:p>
        </p:txBody>
      </p:sp>
      <p:sp>
        <p:nvSpPr>
          <p:cNvPr id="10" name="TextBox 9"/>
          <p:cNvSpPr txBox="1"/>
          <p:nvPr/>
        </p:nvSpPr>
        <p:spPr bwMode="auto">
          <a:xfrm>
            <a:off x="319419" y="3662361"/>
            <a:ext cx="416171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smtClean="0">
                <a:latin typeface="Arev Sans" pitchFamily="34" charset="0"/>
                <a:ea typeface="Arev Sans" pitchFamily="34" charset="0"/>
                <a:cs typeface="Arev sans bold" pitchFamily="34" charset="0"/>
              </a:rPr>
              <a:t>NP</a:t>
            </a:r>
            <a:r>
              <a:rPr lang="en-US" dirty="0" smtClean="0">
                <a:latin typeface="Arev Sans" pitchFamily="34" charset="0"/>
                <a:ea typeface="Arev Sans" pitchFamily="34" charset="0"/>
                <a:cs typeface="Arev sans bold" pitchFamily="34" charset="0"/>
              </a:rPr>
              <a:t>?</a:t>
            </a:r>
          </a:p>
        </p:txBody>
      </p:sp>
      <p:sp>
        <p:nvSpPr>
          <p:cNvPr id="11" name="TextBox 10"/>
          <p:cNvSpPr txBox="1"/>
          <p:nvPr/>
        </p:nvSpPr>
        <p:spPr bwMode="auto">
          <a:xfrm>
            <a:off x="5632579" y="3662361"/>
            <a:ext cx="4838184"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Unknown.  </a:t>
            </a:r>
            <a:r>
              <a:rPr lang="en-US" dirty="0" smtClean="0">
                <a:latin typeface="Arev Sans" pitchFamily="34" charset="0"/>
                <a:ea typeface="Arev Sans" pitchFamily="34" charset="0"/>
                <a:cs typeface="Arev sans bold" pitchFamily="34" charset="0"/>
              </a:rPr>
              <a:t>(Believed not.)</a:t>
            </a:r>
          </a:p>
        </p:txBody>
      </p:sp>
      <p:sp>
        <p:nvSpPr>
          <p:cNvPr id="12" name="TextBox 11"/>
          <p:cNvSpPr txBox="1"/>
          <p:nvPr/>
        </p:nvSpPr>
        <p:spPr bwMode="auto">
          <a:xfrm>
            <a:off x="319419" y="4487551"/>
            <a:ext cx="457849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in </a:t>
            </a:r>
            <a:r>
              <a:rPr lang="en-US" b="1" dirty="0" err="1" smtClean="0">
                <a:latin typeface="Arev Sans" pitchFamily="34" charset="0"/>
                <a:ea typeface="Arev Sans" pitchFamily="34" charset="0"/>
                <a:cs typeface="Arev sans bold" pitchFamily="34" charset="0"/>
              </a:rPr>
              <a:t>coNP</a:t>
            </a:r>
            <a:r>
              <a:rPr lang="en-US" dirty="0" smtClean="0">
                <a:latin typeface="Arev Sans" pitchFamily="34" charset="0"/>
                <a:ea typeface="Arev Sans" pitchFamily="34" charset="0"/>
                <a:cs typeface="Arev sans bold" pitchFamily="34" charset="0"/>
              </a:rPr>
              <a:t>?</a:t>
            </a:r>
          </a:p>
        </p:txBody>
      </p:sp>
      <p:sp>
        <p:nvSpPr>
          <p:cNvPr id="13" name="TextBox 12"/>
          <p:cNvSpPr txBox="1"/>
          <p:nvPr/>
        </p:nvSpPr>
        <p:spPr bwMode="auto">
          <a:xfrm>
            <a:off x="5632579" y="4509224"/>
            <a:ext cx="4305987" cy="5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If and only if it’s in </a:t>
            </a:r>
            <a:r>
              <a:rPr lang="en-US" b="1" dirty="0" smtClean="0">
                <a:solidFill>
                  <a:srgbClr val="FFFF00"/>
                </a:solidFill>
                <a:latin typeface="Arev Sans" pitchFamily="34" charset="0"/>
                <a:ea typeface="Arev Sans" pitchFamily="34" charset="0"/>
                <a:cs typeface="Arev sans bold" pitchFamily="34" charset="0"/>
              </a:rPr>
              <a:t>NP</a:t>
            </a:r>
            <a:r>
              <a:rPr lang="en-US" dirty="0" smtClean="0">
                <a:solidFill>
                  <a:srgbClr val="FFFF00"/>
                </a:solidFill>
                <a:latin typeface="Arev Sans" pitchFamily="34" charset="0"/>
                <a:ea typeface="Arev Sans" pitchFamily="34" charset="0"/>
                <a:cs typeface="Arev sans bold" pitchFamily="34" charset="0"/>
              </a:rPr>
              <a:t>.</a:t>
            </a:r>
          </a:p>
        </p:txBody>
      </p:sp>
      <p:sp>
        <p:nvSpPr>
          <p:cNvPr id="14" name="TextBox 13"/>
          <p:cNvSpPr txBox="1"/>
          <p:nvPr/>
        </p:nvSpPr>
        <p:spPr bwMode="auto">
          <a:xfrm>
            <a:off x="319419" y="5312741"/>
            <a:ext cx="511710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Is this problem </a:t>
            </a:r>
            <a:r>
              <a:rPr lang="en-US" b="1" dirty="0" smtClean="0">
                <a:latin typeface="Arev Sans" pitchFamily="34" charset="0"/>
                <a:ea typeface="Arev Sans" pitchFamily="34" charset="0"/>
                <a:cs typeface="Arev sans bold" pitchFamily="34" charset="0"/>
              </a:rPr>
              <a:t>decidable</a:t>
            </a:r>
            <a:r>
              <a:rPr lang="en-US" dirty="0" smtClean="0">
                <a:latin typeface="Arev Sans" pitchFamily="34" charset="0"/>
                <a:ea typeface="Arev Sans" pitchFamily="34" charset="0"/>
                <a:cs typeface="Arev sans bold" pitchFamily="34" charset="0"/>
              </a:rPr>
              <a:t>?</a:t>
            </a:r>
          </a:p>
        </p:txBody>
      </p:sp>
      <p:sp>
        <p:nvSpPr>
          <p:cNvPr id="15" name="TextBox 14"/>
          <p:cNvSpPr txBox="1"/>
          <p:nvPr/>
        </p:nvSpPr>
        <p:spPr bwMode="auto">
          <a:xfrm>
            <a:off x="5632578" y="5322825"/>
            <a:ext cx="6312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Yes</a:t>
            </a:r>
            <a:r>
              <a:rPr lang="en-US" dirty="0" smtClean="0">
                <a:latin typeface="Arev Sans" pitchFamily="34" charset="0"/>
                <a:ea typeface="Arev Sans" pitchFamily="34" charset="0"/>
                <a:cs typeface="Arev sans bold" pitchFamily="34" charset="0"/>
              </a:rPr>
              <a:t>, by existential theory of reals.</a:t>
            </a:r>
            <a:endParaRPr lang="en-US" dirty="0" smtClean="0">
              <a:solidFill>
                <a:srgbClr val="FFFF00"/>
              </a:solidFill>
              <a:latin typeface="Arev Sans" pitchFamily="34" charset="0"/>
              <a:ea typeface="Arev Sans" pitchFamily="34" charset="0"/>
              <a:cs typeface="Arev sans bold" pitchFamily="34" charset="0"/>
            </a:endParaRPr>
          </a:p>
        </p:txBody>
      </p:sp>
      <p:sp>
        <p:nvSpPr>
          <p:cNvPr id="16" name="TextBox 15"/>
          <p:cNvSpPr txBox="1"/>
          <p:nvPr/>
        </p:nvSpPr>
        <p:spPr bwMode="auto">
          <a:xfrm>
            <a:off x="319419" y="6083016"/>
            <a:ext cx="4581703"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dirty="0" smtClean="0">
                <a:latin typeface="Arev Sans" pitchFamily="34" charset="0"/>
                <a:ea typeface="Arev Sans" pitchFamily="34" charset="0"/>
                <a:cs typeface="Arev sans bold" pitchFamily="34" charset="0"/>
              </a:rPr>
              <a:t>[</a:t>
            </a:r>
            <a:r>
              <a:rPr lang="en-US" dirty="0" err="1" smtClean="0">
                <a:latin typeface="Arev Sans" pitchFamily="34" charset="0"/>
                <a:ea typeface="Arev Sans" pitchFamily="34" charset="0"/>
                <a:cs typeface="Arev sans bold" pitchFamily="34" charset="0"/>
              </a:rPr>
              <a:t>Grigoriev</a:t>
            </a:r>
            <a:r>
              <a:rPr lang="en-US" dirty="0" smtClean="0">
                <a:latin typeface="Arev Sans" pitchFamily="34" charset="0"/>
                <a:ea typeface="Arev Sans" pitchFamily="34" charset="0"/>
                <a:cs typeface="Arev sans bold" pitchFamily="34" charset="0"/>
              </a:rPr>
              <a:t>–Vorobjov’88]:</a:t>
            </a:r>
            <a:endParaRPr lang="en-US" dirty="0">
              <a:solidFill>
                <a:srgbClr val="FFFF00"/>
              </a:solidFill>
              <a:latin typeface="Arev Sans" pitchFamily="34" charset="0"/>
              <a:ea typeface="Arev Sans" pitchFamily="34" charset="0"/>
              <a:cs typeface="Arev sans bold" pitchFamily="34" charset="0"/>
            </a:endParaRPr>
          </a:p>
        </p:txBody>
      </p:sp>
      <p:sp>
        <p:nvSpPr>
          <p:cNvPr id="17" name="TextBox 16"/>
          <p:cNvSpPr txBox="1"/>
          <p:nvPr/>
        </p:nvSpPr>
        <p:spPr bwMode="auto">
          <a:xfrm>
            <a:off x="7270987" y="6083016"/>
            <a:ext cx="465223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dirty="0" smtClean="0">
                <a:latin typeface="Arev Sans" pitchFamily="34" charset="0"/>
                <a:ea typeface="Arev Sans" pitchFamily="34" charset="0"/>
                <a:cs typeface="Arev sans bold" pitchFamily="34" charset="0"/>
              </a:rPr>
              <a:t>[Canny’88]:  In </a:t>
            </a:r>
            <a:r>
              <a:rPr lang="en-US" b="1" dirty="0" smtClean="0">
                <a:solidFill>
                  <a:srgbClr val="FFFF00"/>
                </a:solidFill>
                <a:latin typeface="Arev Sans" pitchFamily="34" charset="0"/>
                <a:ea typeface="Arev Sans" pitchFamily="34" charset="0"/>
                <a:cs typeface="Arev sans bold" pitchFamily="34" charset="0"/>
              </a:rPr>
              <a:t>PSPACE</a:t>
            </a:r>
            <a:r>
              <a:rPr lang="en-US" dirty="0" smtClean="0">
                <a:latin typeface="Arev Sans" pitchFamily="34" charset="0"/>
                <a:ea typeface="Arev Sans" pitchFamily="34" charset="0"/>
                <a:cs typeface="Arev sans bold" pitchFamily="34" charset="0"/>
              </a:rPr>
              <a:t>.</a:t>
            </a:r>
            <a:endParaRPr lang="en-US" dirty="0">
              <a:solidFill>
                <a:srgbClr val="FFFF00"/>
              </a:solidFill>
              <a:latin typeface="Arev Sans" pitchFamily="34" charset="0"/>
              <a:ea typeface="Arev Sans" pitchFamily="34" charset="0"/>
              <a:cs typeface="Arev sans bold" pitchFamily="34" charset="0"/>
            </a:endParaRPr>
          </a:p>
        </p:txBody>
      </p:sp>
      <p:sp>
        <p:nvSpPr>
          <p:cNvPr id="5" name="TextBox 4"/>
          <p:cNvSpPr txBox="1"/>
          <p:nvPr/>
        </p:nvSpPr>
        <p:spPr bwMode="auto">
          <a:xfrm>
            <a:off x="4889287" y="6091864"/>
            <a:ext cx="1531188" cy="5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a:lnSpc>
                <a:spcPct val="120000"/>
              </a:lnSpc>
            </a:pPr>
            <a:r>
              <a:rPr lang="en-US">
                <a:latin typeface="Arev Sans" pitchFamily="34" charset="0"/>
                <a:ea typeface="Arev Sans" pitchFamily="34" charset="0"/>
                <a:cs typeface="Arev sans bold" pitchFamily="34" charset="0"/>
              </a:rPr>
              <a:t>In </a:t>
            </a:r>
            <a:r>
              <a:rPr lang="en-US" b="1">
                <a:solidFill>
                  <a:srgbClr val="FFFF00"/>
                </a:solidFill>
                <a:latin typeface="Arev Sans" pitchFamily="34" charset="0"/>
                <a:ea typeface="Arev Sans" pitchFamily="34" charset="0"/>
                <a:cs typeface="Arev sans bold" pitchFamily="34" charset="0"/>
              </a:rPr>
              <a:t>EXP</a:t>
            </a:r>
            <a:r>
              <a:rPr lang="en-US" smtClean="0">
                <a:latin typeface="Arev Sans" pitchFamily="34" charset="0"/>
                <a:ea typeface="Arev Sans" pitchFamily="34" charset="0"/>
                <a:cs typeface="Arev sans bold" pitchFamily="34" charset="0"/>
              </a:rPr>
              <a:t>.</a:t>
            </a:r>
            <a:endParaRPr lang="en-US">
              <a:solidFill>
                <a:srgbClr val="FFFF00"/>
              </a:solidFill>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29389765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291399" y="202681"/>
            <a:ext cx="5609229"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solidFill>
                  <a:srgbClr val="FFFF00"/>
                </a:solidFill>
                <a:latin typeface="Arev Sans" pitchFamily="34" charset="0"/>
                <a:ea typeface="Arev Sans" pitchFamily="34" charset="0"/>
                <a:cs typeface="Arev sans bold" pitchFamily="34" charset="0"/>
              </a:rPr>
              <a:t>Sum of Squares</a:t>
            </a:r>
            <a:r>
              <a:rPr lang="en-US" sz="3200" b="1" dirty="0" smtClean="0">
                <a:latin typeface="Arev Sans" pitchFamily="34" charset="0"/>
                <a:ea typeface="Arev Sans" pitchFamily="34" charset="0"/>
                <a:cs typeface="Arev sans bold" pitchFamily="34" charset="0"/>
              </a:rPr>
              <a:t> testing</a:t>
            </a:r>
          </a:p>
        </p:txBody>
      </p:sp>
      <p:sp>
        <p:nvSpPr>
          <p:cNvPr id="3" name="TextBox 2"/>
          <p:cNvSpPr txBox="1"/>
          <p:nvPr/>
        </p:nvSpPr>
        <p:spPr bwMode="auto">
          <a:xfrm>
            <a:off x="319419" y="1216823"/>
            <a:ext cx="783740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P(x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smtClean="0">
                <a:solidFill>
                  <a:srgbClr val="FFFF00"/>
                </a:solidFill>
                <a:latin typeface="Arev Sans" pitchFamily="34" charset="0"/>
                <a:ea typeface="Arev Sans" pitchFamily="34" charset="0"/>
                <a:cs typeface="Arev sans bold" pitchFamily="34" charset="0"/>
              </a:rPr>
              <a:t>, …, </a:t>
            </a:r>
            <a:r>
              <a:rPr lang="en-US" dirty="0" err="1" smtClean="0">
                <a:solidFill>
                  <a:srgbClr val="FFFF00"/>
                </a:solidFill>
                <a:latin typeface="Arev Sans" pitchFamily="34" charset="0"/>
                <a:ea typeface="Arev Sans" pitchFamily="34" charset="0"/>
                <a:cs typeface="Arev sans bold" pitchFamily="34" charset="0"/>
              </a:rPr>
              <a:t>x</a:t>
            </a:r>
            <a:r>
              <a:rPr lang="en-US" sz="3200" baseline="-25000" dirty="0" err="1" smtClean="0">
                <a:solidFill>
                  <a:srgbClr val="FFFF00"/>
                </a:solidFill>
                <a:latin typeface="Arev Sans" pitchFamily="34" charset="0"/>
                <a:ea typeface="Arev Sans" pitchFamily="34" charset="0"/>
                <a:cs typeface="Arev sans bold" pitchFamily="34" charset="0"/>
              </a:rPr>
              <a:t>n</a:t>
            </a:r>
            <a:r>
              <a:rPr lang="en-US"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ℚ[x</a:t>
            </a:r>
            <a:r>
              <a:rPr lang="en-US" sz="3200" baseline="-25000" dirty="0" smtClean="0">
                <a:latin typeface="Arev Sans" pitchFamily="34" charset="0"/>
                <a:ea typeface="Arev Sans" pitchFamily="34" charset="0"/>
                <a:cs typeface="Arev sans bold" pitchFamily="34" charset="0"/>
              </a:rPr>
              <a:t>1</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x</a:t>
            </a:r>
            <a:r>
              <a:rPr lang="en-US" sz="3200" baseline="-25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160558"/>
            <a:ext cx="1033808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  </a:t>
            </a:r>
            <a:r>
              <a:rPr lang="en-US" dirty="0" smtClean="0">
                <a:solidFill>
                  <a:srgbClr val="FFFF00"/>
                </a:solidFill>
                <a:latin typeface="Arev Sans" pitchFamily="34" charset="0"/>
                <a:ea typeface="Arev Sans" pitchFamily="34" charset="0"/>
                <a:cs typeface="Arev sans bold" pitchFamily="34" charset="0"/>
              </a:rPr>
              <a:t>P =</a:t>
            </a:r>
            <a:r>
              <a:rPr lang="en-US" dirty="0" smtClean="0">
                <a:latin typeface="Arev Sans" pitchFamily="34" charset="0"/>
                <a:ea typeface="Arev Sans" pitchFamily="34" charset="0"/>
                <a:cs typeface="Arev sans bold" pitchFamily="34" charset="0"/>
              </a:rPr>
              <a:t>           for some </a:t>
            </a:r>
            <a:r>
              <a:rPr lang="en-US" dirty="0" smtClean="0">
                <a:solidFill>
                  <a:srgbClr val="FFFF00"/>
                </a:solidFill>
                <a:latin typeface="Arev Sans" pitchFamily="34" charset="0"/>
                <a:ea typeface="Arev Sans" pitchFamily="34" charset="0"/>
                <a:cs typeface="Arev sans bold" pitchFamily="34" charset="0"/>
              </a:rPr>
              <a:t>S</a:t>
            </a:r>
            <a:r>
              <a:rPr lang="en-US" sz="3200" baseline="-25000" dirty="0" smtClean="0">
                <a:solidFill>
                  <a:srgbClr val="FFFF00"/>
                </a:solidFill>
                <a:latin typeface="Arev Sans" pitchFamily="34" charset="0"/>
                <a:ea typeface="Arev Sans" pitchFamily="34" charset="0"/>
                <a:cs typeface="Arev sans bold" pitchFamily="34" charset="0"/>
              </a:rPr>
              <a:t>i</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ℝ[x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x</a:t>
            </a:r>
            <a:r>
              <a:rPr lang="en-US" sz="3200" baseline="-25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a:t>
            </a:r>
            <a:endParaRPr lang="en-US" baseline="30000" dirty="0">
              <a:latin typeface="Arev Sans" pitchFamily="34" charset="0"/>
              <a:ea typeface="Arev Sans" pitchFamily="34" charset="0"/>
              <a:cs typeface="Arev sans bold" pitchFamily="34" charset="0"/>
            </a:endParaRPr>
          </a:p>
        </p:txBody>
      </p:sp>
      <p:grpSp>
        <p:nvGrpSpPr>
          <p:cNvPr id="40" name="Group 39"/>
          <p:cNvGrpSpPr>
            <a:grpSpLocks noChangeAspect="1"/>
          </p:cNvGrpSpPr>
          <p:nvPr>
            <p:custDataLst>
              <p:tags r:id="rId1"/>
            </p:custDataLst>
          </p:nvPr>
        </p:nvGrpSpPr>
        <p:grpSpPr>
          <a:xfrm>
            <a:off x="4384560" y="2238298"/>
            <a:ext cx="893762" cy="749300"/>
            <a:chOff x="4418013" y="2540000"/>
            <a:chExt cx="893762" cy="749300"/>
          </a:xfrm>
        </p:grpSpPr>
        <p:sp>
          <p:nvSpPr>
            <p:cNvPr id="34" name="Freeform 18"/>
            <p:cNvSpPr>
              <a:spLocks/>
            </p:cNvSpPr>
            <p:nvPr>
              <p:custDataLst>
                <p:tags r:id="rId183"/>
              </p:custDataLst>
            </p:nvPr>
          </p:nvSpPr>
          <p:spPr bwMode="auto">
            <a:xfrm>
              <a:off x="4418013" y="2540000"/>
              <a:ext cx="447675" cy="498475"/>
            </a:xfrm>
            <a:custGeom>
              <a:avLst/>
              <a:gdLst>
                <a:gd name="T0" fmla="*/ 21 w 637"/>
                <a:gd name="T1" fmla="*/ 0 h 759"/>
                <a:gd name="T2" fmla="*/ 21 w 637"/>
                <a:gd name="T3" fmla="*/ 34 h 759"/>
                <a:gd name="T4" fmla="*/ 325 w 637"/>
                <a:gd name="T5" fmla="*/ 382 h 759"/>
                <a:gd name="T6" fmla="*/ 0 w 637"/>
                <a:gd name="T7" fmla="*/ 759 h 759"/>
                <a:gd name="T8" fmla="*/ 637 w 637"/>
                <a:gd name="T9" fmla="*/ 759 h 759"/>
                <a:gd name="T10" fmla="*/ 637 w 637"/>
                <a:gd name="T11" fmla="*/ 561 h 759"/>
                <a:gd name="T12" fmla="*/ 606 w 637"/>
                <a:gd name="T13" fmla="*/ 561 h 759"/>
                <a:gd name="T14" fmla="*/ 589 w 637"/>
                <a:gd name="T15" fmla="*/ 663 h 759"/>
                <a:gd name="T16" fmla="*/ 554 w 637"/>
                <a:gd name="T17" fmla="*/ 698 h 759"/>
                <a:gd name="T18" fmla="*/ 96 w 637"/>
                <a:gd name="T19" fmla="*/ 698 h 759"/>
                <a:gd name="T20" fmla="*/ 389 w 637"/>
                <a:gd name="T21" fmla="*/ 357 h 759"/>
                <a:gd name="T22" fmla="*/ 107 w 637"/>
                <a:gd name="T23" fmla="*/ 34 h 759"/>
                <a:gd name="T24" fmla="*/ 555 w 637"/>
                <a:gd name="T25" fmla="*/ 34 h 759"/>
                <a:gd name="T26" fmla="*/ 589 w 637"/>
                <a:gd name="T27" fmla="*/ 67 h 759"/>
                <a:gd name="T28" fmla="*/ 606 w 637"/>
                <a:gd name="T29" fmla="*/ 170 h 759"/>
                <a:gd name="T30" fmla="*/ 637 w 637"/>
                <a:gd name="T31" fmla="*/ 170 h 759"/>
                <a:gd name="T32" fmla="*/ 637 w 637"/>
                <a:gd name="T33" fmla="*/ 0 h 759"/>
                <a:gd name="T34" fmla="*/ 107 w 637"/>
                <a:gd name="T35" fmla="*/ 0 h 759"/>
                <a:gd name="T36" fmla="*/ 21 w 637"/>
                <a:gd name="T37"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7" h="759">
                  <a:moveTo>
                    <a:pt x="21" y="0"/>
                  </a:moveTo>
                  <a:lnTo>
                    <a:pt x="21" y="34"/>
                  </a:lnTo>
                  <a:lnTo>
                    <a:pt x="325" y="382"/>
                  </a:lnTo>
                  <a:lnTo>
                    <a:pt x="0" y="759"/>
                  </a:lnTo>
                  <a:lnTo>
                    <a:pt x="637" y="759"/>
                  </a:lnTo>
                  <a:lnTo>
                    <a:pt x="637" y="561"/>
                  </a:lnTo>
                  <a:lnTo>
                    <a:pt x="606" y="561"/>
                  </a:lnTo>
                  <a:lnTo>
                    <a:pt x="589" y="663"/>
                  </a:lnTo>
                  <a:lnTo>
                    <a:pt x="554" y="698"/>
                  </a:lnTo>
                  <a:lnTo>
                    <a:pt x="96" y="698"/>
                  </a:lnTo>
                  <a:lnTo>
                    <a:pt x="389" y="357"/>
                  </a:lnTo>
                  <a:lnTo>
                    <a:pt x="107" y="34"/>
                  </a:lnTo>
                  <a:lnTo>
                    <a:pt x="555" y="34"/>
                  </a:lnTo>
                  <a:lnTo>
                    <a:pt x="589" y="67"/>
                  </a:lnTo>
                  <a:lnTo>
                    <a:pt x="606" y="170"/>
                  </a:lnTo>
                  <a:lnTo>
                    <a:pt x="637" y="170"/>
                  </a:lnTo>
                  <a:lnTo>
                    <a:pt x="637" y="0"/>
                  </a:lnTo>
                  <a:lnTo>
                    <a:pt x="107" y="0"/>
                  </a:lnTo>
                  <a:lnTo>
                    <a:pt x="21"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noEditPoints="1"/>
            </p:cNvSpPr>
            <p:nvPr>
              <p:custDataLst>
                <p:tags r:id="rId184"/>
              </p:custDataLst>
            </p:nvPr>
          </p:nvSpPr>
          <p:spPr bwMode="auto">
            <a:xfrm>
              <a:off x="4637088" y="3101975"/>
              <a:ext cx="23812" cy="187325"/>
            </a:xfrm>
            <a:custGeom>
              <a:avLst/>
              <a:gdLst>
                <a:gd name="T0" fmla="*/ 0 w 34"/>
                <a:gd name="T1" fmla="*/ 80 h 287"/>
                <a:gd name="T2" fmla="*/ 0 w 34"/>
                <a:gd name="T3" fmla="*/ 287 h 287"/>
                <a:gd name="T4" fmla="*/ 34 w 34"/>
                <a:gd name="T5" fmla="*/ 287 h 287"/>
                <a:gd name="T6" fmla="*/ 34 w 34"/>
                <a:gd name="T7" fmla="*/ 80 h 287"/>
                <a:gd name="T8" fmla="*/ 0 w 34"/>
                <a:gd name="T9" fmla="*/ 80 h 287"/>
                <a:gd name="T10" fmla="*/ 0 w 34"/>
                <a:gd name="T11" fmla="*/ 0 h 287"/>
                <a:gd name="T12" fmla="*/ 0 w 34"/>
                <a:gd name="T13" fmla="*/ 43 h 287"/>
                <a:gd name="T14" fmla="*/ 34 w 34"/>
                <a:gd name="T15" fmla="*/ 43 h 287"/>
                <a:gd name="T16" fmla="*/ 34 w 34"/>
                <a:gd name="T17" fmla="*/ 0 h 287"/>
                <a:gd name="T18" fmla="*/ 0 w 34"/>
                <a:gd name="T1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7">
                  <a:moveTo>
                    <a:pt x="0" y="80"/>
                  </a:moveTo>
                  <a:lnTo>
                    <a:pt x="0" y="287"/>
                  </a:lnTo>
                  <a:lnTo>
                    <a:pt x="34" y="287"/>
                  </a:lnTo>
                  <a:lnTo>
                    <a:pt x="34" y="80"/>
                  </a:lnTo>
                  <a:lnTo>
                    <a:pt x="0" y="80"/>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0"/>
            <p:cNvSpPr>
              <a:spLocks/>
            </p:cNvSpPr>
            <p:nvPr>
              <p:custDataLst>
                <p:tags r:id="rId185"/>
              </p:custDataLst>
            </p:nvPr>
          </p:nvSpPr>
          <p:spPr bwMode="auto">
            <a:xfrm>
              <a:off x="4964113" y="2646363"/>
              <a:ext cx="179387" cy="246063"/>
            </a:xfrm>
            <a:custGeom>
              <a:avLst/>
              <a:gdLst>
                <a:gd name="T0" fmla="*/ 234 w 256"/>
                <a:gd name="T1" fmla="*/ 19 h 377"/>
                <a:gd name="T2" fmla="*/ 180 w 256"/>
                <a:gd name="T3" fmla="*/ 5 h 377"/>
                <a:gd name="T4" fmla="*/ 128 w 256"/>
                <a:gd name="T5" fmla="*/ 0 h 377"/>
                <a:gd name="T6" fmla="*/ 34 w 256"/>
                <a:gd name="T7" fmla="*/ 28 h 377"/>
                <a:gd name="T8" fmla="*/ 0 w 256"/>
                <a:gd name="T9" fmla="*/ 104 h 377"/>
                <a:gd name="T10" fmla="*/ 25 w 256"/>
                <a:gd name="T11" fmla="*/ 169 h 377"/>
                <a:gd name="T12" fmla="*/ 105 w 256"/>
                <a:gd name="T13" fmla="*/ 203 h 377"/>
                <a:gd name="T14" fmla="*/ 135 w 256"/>
                <a:gd name="T15" fmla="*/ 209 h 377"/>
                <a:gd name="T16" fmla="*/ 188 w 256"/>
                <a:gd name="T17" fmla="*/ 232 h 377"/>
                <a:gd name="T18" fmla="*/ 205 w 256"/>
                <a:gd name="T19" fmla="*/ 273 h 377"/>
                <a:gd name="T20" fmla="*/ 182 w 256"/>
                <a:gd name="T21" fmla="*/ 321 h 377"/>
                <a:gd name="T22" fmla="*/ 117 w 256"/>
                <a:gd name="T23" fmla="*/ 337 h 377"/>
                <a:gd name="T24" fmla="*/ 61 w 256"/>
                <a:gd name="T25" fmla="*/ 329 h 377"/>
                <a:gd name="T26" fmla="*/ 2 w 256"/>
                <a:gd name="T27" fmla="*/ 303 h 377"/>
                <a:gd name="T28" fmla="*/ 2 w 256"/>
                <a:gd name="T29" fmla="*/ 354 h 377"/>
                <a:gd name="T30" fmla="*/ 62 w 256"/>
                <a:gd name="T31" fmla="*/ 371 h 377"/>
                <a:gd name="T32" fmla="*/ 117 w 256"/>
                <a:gd name="T33" fmla="*/ 377 h 377"/>
                <a:gd name="T34" fmla="*/ 221 w 256"/>
                <a:gd name="T35" fmla="*/ 350 h 377"/>
                <a:gd name="T36" fmla="*/ 256 w 256"/>
                <a:gd name="T37" fmla="*/ 270 h 377"/>
                <a:gd name="T38" fmla="*/ 230 w 256"/>
                <a:gd name="T39" fmla="*/ 199 h 377"/>
                <a:gd name="T40" fmla="*/ 149 w 256"/>
                <a:gd name="T41" fmla="*/ 162 h 377"/>
                <a:gd name="T42" fmla="*/ 119 w 256"/>
                <a:gd name="T43" fmla="*/ 156 h 377"/>
                <a:gd name="T44" fmla="*/ 64 w 256"/>
                <a:gd name="T45" fmla="*/ 136 h 377"/>
                <a:gd name="T46" fmla="*/ 50 w 256"/>
                <a:gd name="T47" fmla="*/ 100 h 377"/>
                <a:gd name="T48" fmla="*/ 72 w 256"/>
                <a:gd name="T49" fmla="*/ 56 h 377"/>
                <a:gd name="T50" fmla="*/ 134 w 256"/>
                <a:gd name="T51" fmla="*/ 40 h 377"/>
                <a:gd name="T52" fmla="*/ 182 w 256"/>
                <a:gd name="T53" fmla="*/ 47 h 377"/>
                <a:gd name="T54" fmla="*/ 234 w 256"/>
                <a:gd name="T55" fmla="*/ 66 h 377"/>
                <a:gd name="T56" fmla="*/ 234 w 256"/>
                <a:gd name="T57" fmla="*/ 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377">
                  <a:moveTo>
                    <a:pt x="234" y="19"/>
                  </a:moveTo>
                  <a:cubicBezTo>
                    <a:pt x="216" y="13"/>
                    <a:pt x="198" y="8"/>
                    <a:pt x="180" y="5"/>
                  </a:cubicBezTo>
                  <a:cubicBezTo>
                    <a:pt x="163" y="2"/>
                    <a:pt x="145" y="0"/>
                    <a:pt x="128" y="0"/>
                  </a:cubicBezTo>
                  <a:cubicBezTo>
                    <a:pt x="88" y="0"/>
                    <a:pt x="57" y="9"/>
                    <a:pt x="34" y="28"/>
                  </a:cubicBezTo>
                  <a:cubicBezTo>
                    <a:pt x="12" y="47"/>
                    <a:pt x="0" y="71"/>
                    <a:pt x="0" y="104"/>
                  </a:cubicBezTo>
                  <a:cubicBezTo>
                    <a:pt x="0" y="131"/>
                    <a:pt x="8" y="153"/>
                    <a:pt x="25" y="169"/>
                  </a:cubicBezTo>
                  <a:cubicBezTo>
                    <a:pt x="41" y="184"/>
                    <a:pt x="68" y="196"/>
                    <a:pt x="105" y="203"/>
                  </a:cubicBezTo>
                  <a:lnTo>
                    <a:pt x="135" y="209"/>
                  </a:lnTo>
                  <a:cubicBezTo>
                    <a:pt x="160" y="214"/>
                    <a:pt x="178" y="222"/>
                    <a:pt x="188" y="232"/>
                  </a:cubicBezTo>
                  <a:cubicBezTo>
                    <a:pt x="199" y="241"/>
                    <a:pt x="205" y="255"/>
                    <a:pt x="205" y="273"/>
                  </a:cubicBezTo>
                  <a:cubicBezTo>
                    <a:pt x="205" y="294"/>
                    <a:pt x="197" y="310"/>
                    <a:pt x="182" y="321"/>
                  </a:cubicBezTo>
                  <a:cubicBezTo>
                    <a:pt x="167" y="332"/>
                    <a:pt x="145" y="337"/>
                    <a:pt x="117" y="337"/>
                  </a:cubicBezTo>
                  <a:cubicBezTo>
                    <a:pt x="99" y="337"/>
                    <a:pt x="80" y="334"/>
                    <a:pt x="61" y="329"/>
                  </a:cubicBezTo>
                  <a:cubicBezTo>
                    <a:pt x="41" y="323"/>
                    <a:pt x="22" y="315"/>
                    <a:pt x="2" y="303"/>
                  </a:cubicBezTo>
                  <a:lnTo>
                    <a:pt x="2" y="354"/>
                  </a:lnTo>
                  <a:cubicBezTo>
                    <a:pt x="23" y="362"/>
                    <a:pt x="43" y="368"/>
                    <a:pt x="62" y="371"/>
                  </a:cubicBezTo>
                  <a:cubicBezTo>
                    <a:pt x="82" y="375"/>
                    <a:pt x="100" y="377"/>
                    <a:pt x="117" y="377"/>
                  </a:cubicBezTo>
                  <a:cubicBezTo>
                    <a:pt x="163" y="377"/>
                    <a:pt x="197" y="368"/>
                    <a:pt x="221" y="350"/>
                  </a:cubicBezTo>
                  <a:cubicBezTo>
                    <a:pt x="244" y="332"/>
                    <a:pt x="256" y="305"/>
                    <a:pt x="256" y="270"/>
                  </a:cubicBezTo>
                  <a:cubicBezTo>
                    <a:pt x="256" y="240"/>
                    <a:pt x="248" y="217"/>
                    <a:pt x="230" y="199"/>
                  </a:cubicBezTo>
                  <a:cubicBezTo>
                    <a:pt x="213" y="182"/>
                    <a:pt x="186" y="169"/>
                    <a:pt x="149" y="162"/>
                  </a:cubicBezTo>
                  <a:lnTo>
                    <a:pt x="119" y="156"/>
                  </a:lnTo>
                  <a:cubicBezTo>
                    <a:pt x="92" y="151"/>
                    <a:pt x="74" y="144"/>
                    <a:pt x="64" y="136"/>
                  </a:cubicBezTo>
                  <a:cubicBezTo>
                    <a:pt x="55" y="128"/>
                    <a:pt x="50" y="116"/>
                    <a:pt x="50" y="100"/>
                  </a:cubicBezTo>
                  <a:cubicBezTo>
                    <a:pt x="50" y="81"/>
                    <a:pt x="57" y="66"/>
                    <a:pt x="72" y="56"/>
                  </a:cubicBezTo>
                  <a:cubicBezTo>
                    <a:pt x="86" y="45"/>
                    <a:pt x="107" y="40"/>
                    <a:pt x="134" y="40"/>
                  </a:cubicBezTo>
                  <a:cubicBezTo>
                    <a:pt x="149" y="40"/>
                    <a:pt x="165" y="42"/>
                    <a:pt x="182" y="47"/>
                  </a:cubicBezTo>
                  <a:cubicBezTo>
                    <a:pt x="198" y="51"/>
                    <a:pt x="216" y="58"/>
                    <a:pt x="234" y="66"/>
                  </a:cubicBezTo>
                  <a:lnTo>
                    <a:pt x="234" y="1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1"/>
            <p:cNvSpPr>
              <a:spLocks/>
            </p:cNvSpPr>
            <p:nvPr>
              <p:custDataLst>
                <p:tags r:id="rId186"/>
              </p:custDataLst>
            </p:nvPr>
          </p:nvSpPr>
          <p:spPr bwMode="auto">
            <a:xfrm>
              <a:off x="5189538" y="2568575"/>
              <a:ext cx="122237" cy="184150"/>
            </a:xfrm>
            <a:custGeom>
              <a:avLst/>
              <a:gdLst>
                <a:gd name="T0" fmla="*/ 45 w 175"/>
                <a:gd name="T1" fmla="*/ 250 h 281"/>
                <a:gd name="T2" fmla="*/ 115 w 175"/>
                <a:gd name="T3" fmla="*/ 178 h 281"/>
                <a:gd name="T4" fmla="*/ 144 w 175"/>
                <a:gd name="T5" fmla="*/ 147 h 281"/>
                <a:gd name="T6" fmla="*/ 167 w 175"/>
                <a:gd name="T7" fmla="*/ 111 h 281"/>
                <a:gd name="T8" fmla="*/ 174 w 175"/>
                <a:gd name="T9" fmla="*/ 79 h 281"/>
                <a:gd name="T10" fmla="*/ 148 w 175"/>
                <a:gd name="T11" fmla="*/ 21 h 281"/>
                <a:gd name="T12" fmla="*/ 80 w 175"/>
                <a:gd name="T13" fmla="*/ 0 h 281"/>
                <a:gd name="T14" fmla="*/ 44 w 175"/>
                <a:gd name="T15" fmla="*/ 5 h 281"/>
                <a:gd name="T16" fmla="*/ 2 w 175"/>
                <a:gd name="T17" fmla="*/ 18 h 281"/>
                <a:gd name="T18" fmla="*/ 2 w 175"/>
                <a:gd name="T19" fmla="*/ 56 h 281"/>
                <a:gd name="T20" fmla="*/ 44 w 175"/>
                <a:gd name="T21" fmla="*/ 38 h 281"/>
                <a:gd name="T22" fmla="*/ 81 w 175"/>
                <a:gd name="T23" fmla="*/ 32 h 281"/>
                <a:gd name="T24" fmla="*/ 121 w 175"/>
                <a:gd name="T25" fmla="*/ 45 h 281"/>
                <a:gd name="T26" fmla="*/ 136 w 175"/>
                <a:gd name="T27" fmla="*/ 81 h 281"/>
                <a:gd name="T28" fmla="*/ 129 w 175"/>
                <a:gd name="T29" fmla="*/ 109 h 281"/>
                <a:gd name="T30" fmla="*/ 104 w 175"/>
                <a:gd name="T31" fmla="*/ 143 h 281"/>
                <a:gd name="T32" fmla="*/ 58 w 175"/>
                <a:gd name="T33" fmla="*/ 191 h 281"/>
                <a:gd name="T34" fmla="*/ 0 w 175"/>
                <a:gd name="T35" fmla="*/ 250 h 281"/>
                <a:gd name="T36" fmla="*/ 0 w 175"/>
                <a:gd name="T37" fmla="*/ 281 h 281"/>
                <a:gd name="T38" fmla="*/ 175 w 175"/>
                <a:gd name="T39" fmla="*/ 281 h 281"/>
                <a:gd name="T40" fmla="*/ 175 w 175"/>
                <a:gd name="T41" fmla="*/ 250 h 281"/>
                <a:gd name="T42" fmla="*/ 45 w 175"/>
                <a:gd name="T43" fmla="*/ 2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50"/>
                  </a:moveTo>
                  <a:lnTo>
                    <a:pt x="115" y="178"/>
                  </a:lnTo>
                  <a:cubicBezTo>
                    <a:pt x="131" y="161"/>
                    <a:pt x="141" y="150"/>
                    <a:pt x="144" y="147"/>
                  </a:cubicBezTo>
                  <a:cubicBezTo>
                    <a:pt x="156" y="133"/>
                    <a:pt x="163" y="121"/>
                    <a:pt x="167" y="111"/>
                  </a:cubicBezTo>
                  <a:cubicBezTo>
                    <a:pt x="172" y="101"/>
                    <a:pt x="174" y="90"/>
                    <a:pt x="174" y="79"/>
                  </a:cubicBezTo>
                  <a:cubicBezTo>
                    <a:pt x="174" y="55"/>
                    <a:pt x="165" y="36"/>
                    <a:pt x="148" y="21"/>
                  </a:cubicBezTo>
                  <a:cubicBezTo>
                    <a:pt x="131" y="7"/>
                    <a:pt x="109" y="0"/>
                    <a:pt x="80" y="0"/>
                  </a:cubicBezTo>
                  <a:cubicBezTo>
                    <a:pt x="69" y="0"/>
                    <a:pt x="57" y="2"/>
                    <a:pt x="44" y="5"/>
                  </a:cubicBezTo>
                  <a:cubicBezTo>
                    <a:pt x="31" y="8"/>
                    <a:pt x="17" y="12"/>
                    <a:pt x="2" y="18"/>
                  </a:cubicBezTo>
                  <a:lnTo>
                    <a:pt x="2" y="56"/>
                  </a:lnTo>
                  <a:cubicBezTo>
                    <a:pt x="17" y="48"/>
                    <a:pt x="31" y="42"/>
                    <a:pt x="44" y="38"/>
                  </a:cubicBezTo>
                  <a:cubicBezTo>
                    <a:pt x="57" y="34"/>
                    <a:pt x="69" y="32"/>
                    <a:pt x="81" y="32"/>
                  </a:cubicBezTo>
                  <a:cubicBezTo>
                    <a:pt x="97" y="32"/>
                    <a:pt x="111" y="36"/>
                    <a:pt x="121" y="45"/>
                  </a:cubicBezTo>
                  <a:cubicBezTo>
                    <a:pt x="131" y="55"/>
                    <a:pt x="136" y="66"/>
                    <a:pt x="136" y="81"/>
                  </a:cubicBezTo>
                  <a:cubicBezTo>
                    <a:pt x="136" y="90"/>
                    <a:pt x="134" y="99"/>
                    <a:pt x="129" y="109"/>
                  </a:cubicBezTo>
                  <a:cubicBezTo>
                    <a:pt x="125" y="118"/>
                    <a:pt x="116" y="129"/>
                    <a:pt x="104" y="143"/>
                  </a:cubicBezTo>
                  <a:cubicBezTo>
                    <a:pt x="98" y="150"/>
                    <a:pt x="83" y="166"/>
                    <a:pt x="58" y="191"/>
                  </a:cubicBezTo>
                  <a:lnTo>
                    <a:pt x="0" y="250"/>
                  </a:lnTo>
                  <a:lnTo>
                    <a:pt x="0" y="281"/>
                  </a:lnTo>
                  <a:lnTo>
                    <a:pt x="175" y="281"/>
                  </a:lnTo>
                  <a:lnTo>
                    <a:pt x="175" y="250"/>
                  </a:lnTo>
                  <a:lnTo>
                    <a:pt x="45" y="25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
            <p:cNvSpPr>
              <a:spLocks noEditPoints="1"/>
            </p:cNvSpPr>
            <p:nvPr>
              <p:custDataLst>
                <p:tags r:id="rId187"/>
              </p:custDataLst>
            </p:nvPr>
          </p:nvSpPr>
          <p:spPr bwMode="auto">
            <a:xfrm>
              <a:off x="5195888" y="2844800"/>
              <a:ext cx="23812" cy="1889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3 h 288"/>
                <a:gd name="T14" fmla="*/ 34 w 34"/>
                <a:gd name="T15" fmla="*/ 43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 name="TextBox 40"/>
          <p:cNvSpPr txBox="1"/>
          <p:nvPr/>
        </p:nvSpPr>
        <p:spPr bwMode="auto">
          <a:xfrm>
            <a:off x="340856" y="3075434"/>
            <a:ext cx="857318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This is a </a:t>
            </a:r>
            <a:r>
              <a:rPr lang="en-US" dirty="0" smtClean="0">
                <a:solidFill>
                  <a:srgbClr val="FFFF00"/>
                </a:solidFill>
                <a:latin typeface="Arev Sans" pitchFamily="34" charset="0"/>
                <a:ea typeface="Arev Sans" pitchFamily="34" charset="0"/>
                <a:cs typeface="Arev sans bold" pitchFamily="34" charset="0"/>
              </a:rPr>
              <a:t>special case </a:t>
            </a:r>
            <a:r>
              <a:rPr lang="en-US" dirty="0" smtClean="0">
                <a:latin typeface="Arev Sans" pitchFamily="34" charset="0"/>
                <a:ea typeface="Arev Sans" pitchFamily="34" charset="0"/>
                <a:cs typeface="Arev sans bold" pitchFamily="34" charset="0"/>
              </a:rPr>
              <a:t>of SDP feasibility testing.</a:t>
            </a:r>
          </a:p>
        </p:txBody>
      </p:sp>
      <p:sp>
        <p:nvSpPr>
          <p:cNvPr id="42" name="TextBox 41"/>
          <p:cNvSpPr txBox="1"/>
          <p:nvPr/>
        </p:nvSpPr>
        <p:spPr bwMode="auto">
          <a:xfrm>
            <a:off x="331532" y="3703862"/>
            <a:ext cx="107593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110" dirty="0" smtClean="0">
                <a:solidFill>
                  <a:srgbClr val="9B0000"/>
                </a:solidFill>
                <a:latin typeface="Arev Sans" pitchFamily="34" charset="0"/>
                <a:ea typeface="Arev Sans" pitchFamily="34" charset="0"/>
                <a:cs typeface="Arev sans bold" pitchFamily="34" charset="0"/>
              </a:rPr>
              <a:t>E.g.</a:t>
            </a:r>
            <a:r>
              <a:rPr lang="en-US" spc="-110" dirty="0" smtClean="0">
                <a:latin typeface="Arev Sans" pitchFamily="34" charset="0"/>
                <a:ea typeface="Arev Sans" pitchFamily="34" charset="0"/>
                <a:cs typeface="Arev sans bold" pitchFamily="34" charset="0"/>
              </a:rPr>
              <a:t> </a:t>
            </a:r>
            <a:r>
              <a:rPr lang="en-US" spc="-110" dirty="0">
                <a:solidFill>
                  <a:srgbClr val="FFFF00"/>
                </a:solidFill>
                <a:latin typeface="Arev Sans" pitchFamily="34" charset="0"/>
                <a:ea typeface="Arev Sans" pitchFamily="34" charset="0"/>
                <a:cs typeface="Arev sans bold" pitchFamily="34" charset="0"/>
              </a:rPr>
              <a:t>P(</a:t>
            </a:r>
            <a:r>
              <a:rPr lang="en-US" spc="-110" dirty="0" err="1">
                <a:solidFill>
                  <a:srgbClr val="FFFF00"/>
                </a:solidFill>
                <a:latin typeface="Arev Sans" pitchFamily="34" charset="0"/>
                <a:ea typeface="Arev Sans" pitchFamily="34" charset="0"/>
                <a:cs typeface="Arev sans bold" pitchFamily="34" charset="0"/>
              </a:rPr>
              <a:t>x,y,z</a:t>
            </a:r>
            <a:r>
              <a:rPr lang="en-US" spc="-110" dirty="0">
                <a:solidFill>
                  <a:srgbClr val="FFFF00"/>
                </a:solidFill>
                <a:latin typeface="Arev Sans" pitchFamily="34" charset="0"/>
                <a:ea typeface="Arev Sans" pitchFamily="34" charset="0"/>
                <a:cs typeface="Arev sans bold" pitchFamily="34" charset="0"/>
              </a:rPr>
              <a:t>)</a:t>
            </a:r>
            <a:r>
              <a:rPr lang="en-US" spc="-110" dirty="0">
                <a:latin typeface="Arev Sans" pitchFamily="34" charset="0"/>
                <a:ea typeface="Arev Sans" pitchFamily="34" charset="0"/>
                <a:cs typeface="Arev sans bold" pitchFamily="34" charset="0"/>
              </a:rPr>
              <a:t> = </a:t>
            </a:r>
            <a:r>
              <a:rPr lang="en-US" sz="2500" spc="-110" dirty="0">
                <a:latin typeface="Arev Sans" pitchFamily="34" charset="0"/>
                <a:ea typeface="Arev Sans" pitchFamily="34" charset="0"/>
                <a:cs typeface="Arev sans bold" pitchFamily="34" charset="0"/>
              </a:rPr>
              <a:t>x</a:t>
            </a:r>
            <a:r>
              <a:rPr lang="en-US" sz="2500" spc="-110" baseline="30000" dirty="0">
                <a:latin typeface="Arev Sans" pitchFamily="34" charset="0"/>
                <a:ea typeface="Arev Sans" pitchFamily="34" charset="0"/>
                <a:cs typeface="Arev sans bold" pitchFamily="34" charset="0"/>
              </a:rPr>
              <a:t>4</a:t>
            </a:r>
            <a:r>
              <a:rPr lang="en-US" sz="2500" spc="-110" dirty="0">
                <a:latin typeface="Arev Sans" pitchFamily="34" charset="0"/>
                <a:ea typeface="Arev Sans" pitchFamily="34" charset="0"/>
                <a:cs typeface="Arev sans bold" pitchFamily="34" charset="0"/>
              </a:rPr>
              <a:t>+xy</a:t>
            </a:r>
            <a:r>
              <a:rPr lang="en-US" sz="2500" spc="-110" baseline="30000" dirty="0">
                <a:latin typeface="Arev Sans" pitchFamily="34" charset="0"/>
                <a:ea typeface="Arev Sans" pitchFamily="34" charset="0"/>
                <a:cs typeface="Arev sans bold" pitchFamily="34" charset="0"/>
              </a:rPr>
              <a:t>3</a:t>
            </a:r>
            <a:r>
              <a:rPr lang="en-US" sz="2500" spc="-110" dirty="0">
                <a:latin typeface="Arev Sans" pitchFamily="34" charset="0"/>
                <a:ea typeface="Arev Sans" pitchFamily="34" charset="0"/>
                <a:cs typeface="Arev sans bold" pitchFamily="34" charset="0"/>
              </a:rPr>
              <a:t>+y</a:t>
            </a:r>
            <a:r>
              <a:rPr lang="en-US" sz="2500" spc="-110" baseline="30000" dirty="0">
                <a:latin typeface="Arev Sans" pitchFamily="34" charset="0"/>
                <a:ea typeface="Arev Sans" pitchFamily="34" charset="0"/>
                <a:cs typeface="Arev sans bold" pitchFamily="34" charset="0"/>
              </a:rPr>
              <a:t>4</a:t>
            </a:r>
            <a:r>
              <a:rPr lang="en-US" sz="2500" spc="-110" dirty="0">
                <a:latin typeface="Arev Sans" pitchFamily="34" charset="0"/>
                <a:ea typeface="Arev Sans" pitchFamily="34" charset="0"/>
                <a:cs typeface="Arev sans bold" pitchFamily="34" charset="0"/>
              </a:rPr>
              <a:t>−3x</a:t>
            </a:r>
            <a:r>
              <a:rPr lang="en-US" sz="2500" spc="-110" baseline="30000" dirty="0">
                <a:latin typeface="Arev Sans" pitchFamily="34" charset="0"/>
                <a:ea typeface="Arev Sans" pitchFamily="34" charset="0"/>
                <a:cs typeface="Arev sans bold" pitchFamily="34" charset="0"/>
              </a:rPr>
              <a:t>2</a:t>
            </a:r>
            <a:r>
              <a:rPr lang="en-US" sz="2500" spc="-110" dirty="0">
                <a:latin typeface="Arev Sans" pitchFamily="34" charset="0"/>
                <a:ea typeface="Arev Sans" pitchFamily="34" charset="0"/>
                <a:cs typeface="Arev sans bold" pitchFamily="34" charset="0"/>
              </a:rPr>
              <a:t>yz−</a:t>
            </a:r>
            <a:r>
              <a:rPr lang="en-US" sz="2500" spc="-110" dirty="0" smtClean="0">
                <a:latin typeface="Arev Sans" pitchFamily="34" charset="0"/>
                <a:ea typeface="Arev Sans" pitchFamily="34" charset="0"/>
                <a:cs typeface="Arev sans bold" pitchFamily="34" charset="0"/>
              </a:rPr>
              <a:t>4xy</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z+2x</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z</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+xz</a:t>
            </a:r>
            <a:r>
              <a:rPr lang="en-US" sz="2500" spc="-110" baseline="30000" dirty="0" smtClean="0">
                <a:latin typeface="Arev Sans" pitchFamily="34" charset="0"/>
                <a:ea typeface="Arev Sans" pitchFamily="34" charset="0"/>
                <a:cs typeface="Arev sans bold" pitchFamily="34" charset="0"/>
              </a:rPr>
              <a:t>3</a:t>
            </a:r>
            <a:r>
              <a:rPr lang="en-US" sz="2500" spc="-110" dirty="0" smtClean="0">
                <a:latin typeface="Arev Sans" pitchFamily="34" charset="0"/>
                <a:ea typeface="Arev Sans" pitchFamily="34" charset="0"/>
                <a:cs typeface="Arev sans bold" pitchFamily="34" charset="0"/>
              </a:rPr>
              <a:t>+yz</a:t>
            </a:r>
            <a:r>
              <a:rPr lang="en-US" sz="2500" spc="-110" baseline="30000" dirty="0" smtClean="0">
                <a:latin typeface="Arev Sans" pitchFamily="34" charset="0"/>
                <a:ea typeface="Arev Sans" pitchFamily="34" charset="0"/>
                <a:cs typeface="Arev sans bold" pitchFamily="34" charset="0"/>
              </a:rPr>
              <a:t>3</a:t>
            </a:r>
            <a:r>
              <a:rPr lang="en-US" sz="2500" spc="-110" dirty="0" smtClean="0">
                <a:latin typeface="Arev Sans" pitchFamily="34" charset="0"/>
                <a:ea typeface="Arev Sans" pitchFamily="34" charset="0"/>
                <a:cs typeface="Arev sans bold" pitchFamily="34" charset="0"/>
              </a:rPr>
              <a:t>+z</a:t>
            </a:r>
            <a:r>
              <a:rPr lang="en-US" sz="2500" spc="-110" baseline="30000" dirty="0" smtClean="0">
                <a:latin typeface="Arev Sans" pitchFamily="34" charset="0"/>
                <a:ea typeface="Arev Sans" pitchFamily="34" charset="0"/>
                <a:cs typeface="Arev sans bold" pitchFamily="34" charset="0"/>
              </a:rPr>
              <a:t>4</a:t>
            </a:r>
            <a:r>
              <a:rPr lang="en-US" sz="2500" spc="-110" dirty="0" smtClean="0">
                <a:latin typeface="Arev Sans" pitchFamily="34" charset="0"/>
                <a:ea typeface="Arev Sans" pitchFamily="34" charset="0"/>
                <a:cs typeface="Arev sans bold" pitchFamily="34" charset="0"/>
              </a:rPr>
              <a:t>  </a:t>
            </a:r>
            <a:r>
              <a:rPr lang="en-US" spc="-110" dirty="0" smtClean="0">
                <a:latin typeface="Arev Sans" pitchFamily="34" charset="0"/>
                <a:ea typeface="Arev Sans" pitchFamily="34" charset="0"/>
                <a:cs typeface="Arev sans bold" pitchFamily="34" charset="0"/>
              </a:rPr>
              <a:t>is </a:t>
            </a:r>
            <a:r>
              <a:rPr lang="en-US" spc="-110" dirty="0" smtClean="0">
                <a:solidFill>
                  <a:srgbClr val="FFFF00"/>
                </a:solidFill>
                <a:latin typeface="Arev Sans" pitchFamily="34" charset="0"/>
                <a:ea typeface="Arev Sans" pitchFamily="34" charset="0"/>
                <a:cs typeface="Arev sans bold" pitchFamily="34" charset="0"/>
              </a:rPr>
              <a:t>SOS</a:t>
            </a:r>
            <a:r>
              <a:rPr lang="en-US" spc="-110" dirty="0" smtClean="0">
                <a:latin typeface="Arev Sans" pitchFamily="34" charset="0"/>
                <a:ea typeface="Arev Sans" pitchFamily="34" charset="0"/>
                <a:cs typeface="Arev sans bold" pitchFamily="34" charset="0"/>
              </a:rPr>
              <a:t>?</a:t>
            </a:r>
            <a:endParaRPr lang="en-US" sz="2500" spc="-110" baseline="30000" dirty="0" smtClean="0">
              <a:latin typeface="Arev Sans" pitchFamily="34" charset="0"/>
              <a:ea typeface="Arev Sans" pitchFamily="34" charset="0"/>
              <a:cs typeface="Arev sans bold" pitchFamily="34" charset="0"/>
            </a:endParaRPr>
          </a:p>
          <a:p>
            <a:pPr eaLnBrk="1" hangingPunct="1">
              <a:lnSpc>
                <a:spcPct val="120000"/>
              </a:lnSpc>
            </a:pPr>
            <a:endParaRPr lang="en-US" sz="3200" spc="-110" dirty="0" smtClean="0">
              <a:latin typeface="Arev Sans" pitchFamily="34" charset="0"/>
              <a:ea typeface="Arev Sans" pitchFamily="34" charset="0"/>
              <a:cs typeface="Arev sans bold" pitchFamily="34" charset="0"/>
            </a:endParaRPr>
          </a:p>
        </p:txBody>
      </p:sp>
      <p:grpSp>
        <p:nvGrpSpPr>
          <p:cNvPr id="13" name="Group 12"/>
          <p:cNvGrpSpPr>
            <a:grpSpLocks noChangeAspect="1"/>
          </p:cNvGrpSpPr>
          <p:nvPr>
            <p:custDataLst>
              <p:tags r:id="rId2"/>
            </p:custDataLst>
          </p:nvPr>
        </p:nvGrpSpPr>
        <p:grpSpPr>
          <a:xfrm>
            <a:off x="6557658" y="4450960"/>
            <a:ext cx="3049588" cy="2117725"/>
            <a:chOff x="2070100" y="2452688"/>
            <a:chExt cx="3049588" cy="2117725"/>
          </a:xfrm>
        </p:grpSpPr>
        <p:sp>
          <p:nvSpPr>
            <p:cNvPr id="14" name="Freeform 262"/>
            <p:cNvSpPr>
              <a:spLocks/>
            </p:cNvSpPr>
            <p:nvPr>
              <p:custDataLst>
                <p:tags r:id="rId32"/>
              </p:custDataLst>
            </p:nvPr>
          </p:nvSpPr>
          <p:spPr bwMode="auto">
            <a:xfrm>
              <a:off x="4179888" y="2452688"/>
              <a:ext cx="111125" cy="111125"/>
            </a:xfrm>
            <a:custGeom>
              <a:avLst/>
              <a:gdLst>
                <a:gd name="T0" fmla="*/ 0 w 333"/>
                <a:gd name="T1" fmla="*/ 0 h 364"/>
                <a:gd name="T2" fmla="*/ 0 w 333"/>
                <a:gd name="T3" fmla="*/ 364 h 364"/>
                <a:gd name="T4" fmla="*/ 48 w 333"/>
                <a:gd name="T5" fmla="*/ 364 h 364"/>
                <a:gd name="T6" fmla="*/ 48 w 333"/>
                <a:gd name="T7" fmla="*/ 45 h 364"/>
                <a:gd name="T8" fmla="*/ 142 w 333"/>
                <a:gd name="T9" fmla="*/ 294 h 364"/>
                <a:gd name="T10" fmla="*/ 191 w 333"/>
                <a:gd name="T11" fmla="*/ 294 h 364"/>
                <a:gd name="T12" fmla="*/ 285 w 333"/>
                <a:gd name="T13" fmla="*/ 45 h 364"/>
                <a:gd name="T14" fmla="*/ 285 w 333"/>
                <a:gd name="T15" fmla="*/ 364 h 364"/>
                <a:gd name="T16" fmla="*/ 333 w 333"/>
                <a:gd name="T17" fmla="*/ 364 h 364"/>
                <a:gd name="T18" fmla="*/ 333 w 333"/>
                <a:gd name="T19" fmla="*/ 0 h 364"/>
                <a:gd name="T20" fmla="*/ 259 w 333"/>
                <a:gd name="T21" fmla="*/ 0 h 364"/>
                <a:gd name="T22" fmla="*/ 166 w 333"/>
                <a:gd name="T23" fmla="*/ 248 h 364"/>
                <a:gd name="T24" fmla="*/ 73 w 333"/>
                <a:gd name="T25" fmla="*/ 0 h 364"/>
                <a:gd name="T26" fmla="*/ 0 w 333"/>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4">
                  <a:moveTo>
                    <a:pt x="0" y="0"/>
                  </a:moveTo>
                  <a:lnTo>
                    <a:pt x="0" y="364"/>
                  </a:lnTo>
                  <a:lnTo>
                    <a:pt x="48" y="364"/>
                  </a:lnTo>
                  <a:lnTo>
                    <a:pt x="48" y="45"/>
                  </a:lnTo>
                  <a:lnTo>
                    <a:pt x="142" y="294"/>
                  </a:lnTo>
                  <a:lnTo>
                    <a:pt x="191" y="294"/>
                  </a:lnTo>
                  <a:lnTo>
                    <a:pt x="285" y="45"/>
                  </a:lnTo>
                  <a:lnTo>
                    <a:pt x="285" y="364"/>
                  </a:lnTo>
                  <a:lnTo>
                    <a:pt x="333" y="364"/>
                  </a:lnTo>
                  <a:lnTo>
                    <a:pt x="333" y="0"/>
                  </a:lnTo>
                  <a:lnTo>
                    <a:pt x="259" y="0"/>
                  </a:lnTo>
                  <a:lnTo>
                    <a:pt x="166" y="248"/>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63"/>
            <p:cNvSpPr>
              <a:spLocks/>
            </p:cNvSpPr>
            <p:nvPr>
              <p:custDataLst>
                <p:tags r:id="rId33"/>
              </p:custDataLst>
            </p:nvPr>
          </p:nvSpPr>
          <p:spPr bwMode="auto">
            <a:xfrm>
              <a:off x="4314825" y="2540001"/>
              <a:ext cx="66675" cy="63500"/>
            </a:xfrm>
            <a:custGeom>
              <a:avLst/>
              <a:gdLst>
                <a:gd name="T0" fmla="*/ 197 w 201"/>
                <a:gd name="T1" fmla="*/ 0 h 207"/>
                <a:gd name="T2" fmla="*/ 157 w 201"/>
                <a:gd name="T3" fmla="*/ 0 h 207"/>
                <a:gd name="T4" fmla="*/ 102 w 201"/>
                <a:gd name="T5" fmla="*/ 74 h 207"/>
                <a:gd name="T6" fmla="*/ 47 w 201"/>
                <a:gd name="T7" fmla="*/ 0 h 207"/>
                <a:gd name="T8" fmla="*/ 7 w 201"/>
                <a:gd name="T9" fmla="*/ 0 h 207"/>
                <a:gd name="T10" fmla="*/ 81 w 201"/>
                <a:gd name="T11" fmla="*/ 98 h 207"/>
                <a:gd name="T12" fmla="*/ 0 w 201"/>
                <a:gd name="T13" fmla="*/ 207 h 207"/>
                <a:gd name="T14" fmla="*/ 40 w 201"/>
                <a:gd name="T15" fmla="*/ 207 h 207"/>
                <a:gd name="T16" fmla="*/ 101 w 201"/>
                <a:gd name="T17" fmla="*/ 125 h 207"/>
                <a:gd name="T18" fmla="*/ 161 w 201"/>
                <a:gd name="T19" fmla="*/ 207 h 207"/>
                <a:gd name="T20" fmla="*/ 201 w 201"/>
                <a:gd name="T21" fmla="*/ 207 h 207"/>
                <a:gd name="T22" fmla="*/ 122 w 201"/>
                <a:gd name="T23" fmla="*/ 100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4"/>
                  </a:lnTo>
                  <a:lnTo>
                    <a:pt x="47" y="0"/>
                  </a:lnTo>
                  <a:lnTo>
                    <a:pt x="7" y="0"/>
                  </a:lnTo>
                  <a:lnTo>
                    <a:pt x="81" y="98"/>
                  </a:lnTo>
                  <a:lnTo>
                    <a:pt x="0" y="207"/>
                  </a:lnTo>
                  <a:lnTo>
                    <a:pt x="40" y="207"/>
                  </a:lnTo>
                  <a:lnTo>
                    <a:pt x="101" y="125"/>
                  </a:lnTo>
                  <a:lnTo>
                    <a:pt x="161" y="207"/>
                  </a:lnTo>
                  <a:lnTo>
                    <a:pt x="201" y="207"/>
                  </a:lnTo>
                  <a:lnTo>
                    <a:pt x="122" y="100"/>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64"/>
            <p:cNvSpPr>
              <a:spLocks/>
            </p:cNvSpPr>
            <p:nvPr>
              <p:custDataLst>
                <p:tags r:id="rId34"/>
              </p:custDataLst>
            </p:nvPr>
          </p:nvSpPr>
          <p:spPr bwMode="auto">
            <a:xfrm>
              <a:off x="4395788" y="2497138"/>
              <a:ext cx="47625" cy="68263"/>
            </a:xfrm>
            <a:custGeom>
              <a:avLst/>
              <a:gdLst>
                <a:gd name="T0" fmla="*/ 35 w 138"/>
                <a:gd name="T1" fmla="*/ 197 h 222"/>
                <a:gd name="T2" fmla="*/ 90 w 138"/>
                <a:gd name="T3" fmla="*/ 141 h 222"/>
                <a:gd name="T4" fmla="*/ 114 w 138"/>
                <a:gd name="T5" fmla="*/ 116 h 222"/>
                <a:gd name="T6" fmla="*/ 132 w 138"/>
                <a:gd name="T7" fmla="*/ 88 h 222"/>
                <a:gd name="T8" fmla="*/ 137 w 138"/>
                <a:gd name="T9" fmla="*/ 63 h 222"/>
                <a:gd name="T10" fmla="*/ 117 w 138"/>
                <a:gd name="T11" fmla="*/ 17 h 222"/>
                <a:gd name="T12" fmla="*/ 63 w 138"/>
                <a:gd name="T13" fmla="*/ 0 h 222"/>
                <a:gd name="T14" fmla="*/ 34 w 138"/>
                <a:gd name="T15" fmla="*/ 4 h 222"/>
                <a:gd name="T16" fmla="*/ 1 w 138"/>
                <a:gd name="T17" fmla="*/ 15 h 222"/>
                <a:gd name="T18" fmla="*/ 1 w 138"/>
                <a:gd name="T19" fmla="*/ 45 h 222"/>
                <a:gd name="T20" fmla="*/ 34 w 138"/>
                <a:gd name="T21" fmla="*/ 30 h 222"/>
                <a:gd name="T22" fmla="*/ 63 w 138"/>
                <a:gd name="T23" fmla="*/ 25 h 222"/>
                <a:gd name="T24" fmla="*/ 95 w 138"/>
                <a:gd name="T25" fmla="*/ 36 h 222"/>
                <a:gd name="T26" fmla="*/ 107 w 138"/>
                <a:gd name="T27" fmla="*/ 64 h 222"/>
                <a:gd name="T28" fmla="*/ 102 w 138"/>
                <a:gd name="T29" fmla="*/ 86 h 222"/>
                <a:gd name="T30" fmla="*/ 82 w 138"/>
                <a:gd name="T31" fmla="*/ 113 h 222"/>
                <a:gd name="T32" fmla="*/ 45 w 138"/>
                <a:gd name="T33" fmla="*/ 151 h 222"/>
                <a:gd name="T34" fmla="*/ 0 w 138"/>
                <a:gd name="T35" fmla="*/ 197 h 222"/>
                <a:gd name="T36" fmla="*/ 0 w 138"/>
                <a:gd name="T37" fmla="*/ 222 h 222"/>
                <a:gd name="T38" fmla="*/ 138 w 138"/>
                <a:gd name="T39" fmla="*/ 222 h 222"/>
                <a:gd name="T40" fmla="*/ 138 w 138"/>
                <a:gd name="T41" fmla="*/ 197 h 222"/>
                <a:gd name="T42" fmla="*/ 35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5" y="197"/>
                  </a:moveTo>
                  <a:lnTo>
                    <a:pt x="90" y="141"/>
                  </a:lnTo>
                  <a:cubicBezTo>
                    <a:pt x="103" y="128"/>
                    <a:pt x="111" y="119"/>
                    <a:pt x="114" y="116"/>
                  </a:cubicBezTo>
                  <a:cubicBezTo>
                    <a:pt x="123" y="106"/>
                    <a:pt x="128" y="96"/>
                    <a:pt x="132" y="88"/>
                  </a:cubicBezTo>
                  <a:cubicBezTo>
                    <a:pt x="135" y="80"/>
                    <a:pt x="137" y="72"/>
                    <a:pt x="137" y="63"/>
                  </a:cubicBezTo>
                  <a:cubicBezTo>
                    <a:pt x="137" y="44"/>
                    <a:pt x="130" y="29"/>
                    <a:pt x="117" y="17"/>
                  </a:cubicBezTo>
                  <a:cubicBezTo>
                    <a:pt x="103" y="6"/>
                    <a:pt x="85" y="0"/>
                    <a:pt x="63" y="0"/>
                  </a:cubicBezTo>
                  <a:cubicBezTo>
                    <a:pt x="54" y="0"/>
                    <a:pt x="45" y="2"/>
                    <a:pt x="34" y="4"/>
                  </a:cubicBezTo>
                  <a:cubicBezTo>
                    <a:pt x="24" y="6"/>
                    <a:pt x="13" y="10"/>
                    <a:pt x="1" y="15"/>
                  </a:cubicBezTo>
                  <a:lnTo>
                    <a:pt x="1" y="45"/>
                  </a:lnTo>
                  <a:cubicBezTo>
                    <a:pt x="13" y="38"/>
                    <a:pt x="24" y="33"/>
                    <a:pt x="34" y="30"/>
                  </a:cubicBezTo>
                  <a:cubicBezTo>
                    <a:pt x="44" y="27"/>
                    <a:pt x="54" y="25"/>
                    <a:pt x="63" y="25"/>
                  </a:cubicBezTo>
                  <a:cubicBezTo>
                    <a:pt x="76" y="25"/>
                    <a:pt x="87" y="29"/>
                    <a:pt x="95" y="36"/>
                  </a:cubicBezTo>
                  <a:cubicBezTo>
                    <a:pt x="103" y="43"/>
                    <a:pt x="107" y="53"/>
                    <a:pt x="107" y="64"/>
                  </a:cubicBezTo>
                  <a:cubicBezTo>
                    <a:pt x="107" y="72"/>
                    <a:pt x="105" y="79"/>
                    <a:pt x="102" y="86"/>
                  </a:cubicBezTo>
                  <a:cubicBezTo>
                    <a:pt x="98" y="93"/>
                    <a:pt x="91" y="102"/>
                    <a:pt x="82" y="113"/>
                  </a:cubicBezTo>
                  <a:cubicBezTo>
                    <a:pt x="77" y="119"/>
                    <a:pt x="65" y="131"/>
                    <a:pt x="45" y="151"/>
                  </a:cubicBezTo>
                  <a:lnTo>
                    <a:pt x="0" y="197"/>
                  </a:lnTo>
                  <a:lnTo>
                    <a:pt x="0" y="222"/>
                  </a:lnTo>
                  <a:lnTo>
                    <a:pt x="138" y="222"/>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65"/>
            <p:cNvSpPr>
              <a:spLocks/>
            </p:cNvSpPr>
            <p:nvPr>
              <p:custDataLst>
                <p:tags r:id="rId35"/>
              </p:custDataLst>
            </p:nvPr>
          </p:nvSpPr>
          <p:spPr bwMode="auto">
            <a:xfrm>
              <a:off x="4464050" y="2589213"/>
              <a:ext cx="23813" cy="26988"/>
            </a:xfrm>
            <a:custGeom>
              <a:avLst/>
              <a:gdLst>
                <a:gd name="T0" fmla="*/ 33 w 72"/>
                <a:gd name="T1" fmla="*/ 0 h 91"/>
                <a:gd name="T2" fmla="*/ 27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7"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66"/>
            <p:cNvSpPr>
              <a:spLocks/>
            </p:cNvSpPr>
            <p:nvPr>
              <p:custDataLst>
                <p:tags r:id="rId36"/>
              </p:custDataLst>
            </p:nvPr>
          </p:nvSpPr>
          <p:spPr bwMode="auto">
            <a:xfrm>
              <a:off x="4511675" y="2540001"/>
              <a:ext cx="66675" cy="63500"/>
            </a:xfrm>
            <a:custGeom>
              <a:avLst/>
              <a:gdLst>
                <a:gd name="T0" fmla="*/ 196 w 200"/>
                <a:gd name="T1" fmla="*/ 0 h 207"/>
                <a:gd name="T2" fmla="*/ 156 w 200"/>
                <a:gd name="T3" fmla="*/ 0 h 207"/>
                <a:gd name="T4" fmla="*/ 101 w 200"/>
                <a:gd name="T5" fmla="*/ 74 h 207"/>
                <a:gd name="T6" fmla="*/ 47 w 200"/>
                <a:gd name="T7" fmla="*/ 0 h 207"/>
                <a:gd name="T8" fmla="*/ 7 w 200"/>
                <a:gd name="T9" fmla="*/ 0 h 207"/>
                <a:gd name="T10" fmla="*/ 80 w 200"/>
                <a:gd name="T11" fmla="*/ 98 h 207"/>
                <a:gd name="T12" fmla="*/ 0 w 200"/>
                <a:gd name="T13" fmla="*/ 207 h 207"/>
                <a:gd name="T14" fmla="*/ 40 w 200"/>
                <a:gd name="T15" fmla="*/ 207 h 207"/>
                <a:gd name="T16" fmla="*/ 100 w 200"/>
                <a:gd name="T17" fmla="*/ 125 h 207"/>
                <a:gd name="T18" fmla="*/ 160 w 200"/>
                <a:gd name="T19" fmla="*/ 207 h 207"/>
                <a:gd name="T20" fmla="*/ 200 w 200"/>
                <a:gd name="T21" fmla="*/ 207 h 207"/>
                <a:gd name="T22" fmla="*/ 122 w 200"/>
                <a:gd name="T23" fmla="*/ 100 h 207"/>
                <a:gd name="T24" fmla="*/ 196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6" y="0"/>
                  </a:moveTo>
                  <a:lnTo>
                    <a:pt x="156" y="0"/>
                  </a:lnTo>
                  <a:lnTo>
                    <a:pt x="101" y="74"/>
                  </a:lnTo>
                  <a:lnTo>
                    <a:pt x="47" y="0"/>
                  </a:lnTo>
                  <a:lnTo>
                    <a:pt x="7" y="0"/>
                  </a:lnTo>
                  <a:lnTo>
                    <a:pt x="80" y="98"/>
                  </a:lnTo>
                  <a:lnTo>
                    <a:pt x="0" y="207"/>
                  </a:lnTo>
                  <a:lnTo>
                    <a:pt x="40" y="207"/>
                  </a:lnTo>
                  <a:lnTo>
                    <a:pt x="100" y="125"/>
                  </a:lnTo>
                  <a:lnTo>
                    <a:pt x="160" y="207"/>
                  </a:lnTo>
                  <a:lnTo>
                    <a:pt x="200" y="207"/>
                  </a:lnTo>
                  <a:lnTo>
                    <a:pt x="122" y="100"/>
                  </a:lnTo>
                  <a:lnTo>
                    <a:pt x="19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67"/>
            <p:cNvSpPr>
              <a:spLocks/>
            </p:cNvSpPr>
            <p:nvPr>
              <p:custDataLst>
                <p:tags r:id="rId37"/>
              </p:custDataLst>
            </p:nvPr>
          </p:nvSpPr>
          <p:spPr bwMode="auto">
            <a:xfrm>
              <a:off x="4592638" y="2497138"/>
              <a:ext cx="46038" cy="68263"/>
            </a:xfrm>
            <a:custGeom>
              <a:avLst/>
              <a:gdLst>
                <a:gd name="T0" fmla="*/ 35 w 138"/>
                <a:gd name="T1" fmla="*/ 197 h 222"/>
                <a:gd name="T2" fmla="*/ 90 w 138"/>
                <a:gd name="T3" fmla="*/ 141 h 222"/>
                <a:gd name="T4" fmla="*/ 114 w 138"/>
                <a:gd name="T5" fmla="*/ 116 h 222"/>
                <a:gd name="T6" fmla="*/ 132 w 138"/>
                <a:gd name="T7" fmla="*/ 88 h 222"/>
                <a:gd name="T8" fmla="*/ 137 w 138"/>
                <a:gd name="T9" fmla="*/ 63 h 222"/>
                <a:gd name="T10" fmla="*/ 117 w 138"/>
                <a:gd name="T11" fmla="*/ 17 h 222"/>
                <a:gd name="T12" fmla="*/ 63 w 138"/>
                <a:gd name="T13" fmla="*/ 0 h 222"/>
                <a:gd name="T14" fmla="*/ 34 w 138"/>
                <a:gd name="T15" fmla="*/ 4 h 222"/>
                <a:gd name="T16" fmla="*/ 1 w 138"/>
                <a:gd name="T17" fmla="*/ 15 h 222"/>
                <a:gd name="T18" fmla="*/ 1 w 138"/>
                <a:gd name="T19" fmla="*/ 45 h 222"/>
                <a:gd name="T20" fmla="*/ 34 w 138"/>
                <a:gd name="T21" fmla="*/ 30 h 222"/>
                <a:gd name="T22" fmla="*/ 63 w 138"/>
                <a:gd name="T23" fmla="*/ 25 h 222"/>
                <a:gd name="T24" fmla="*/ 95 w 138"/>
                <a:gd name="T25" fmla="*/ 36 h 222"/>
                <a:gd name="T26" fmla="*/ 107 w 138"/>
                <a:gd name="T27" fmla="*/ 64 h 222"/>
                <a:gd name="T28" fmla="*/ 102 w 138"/>
                <a:gd name="T29" fmla="*/ 86 h 222"/>
                <a:gd name="T30" fmla="*/ 82 w 138"/>
                <a:gd name="T31" fmla="*/ 113 h 222"/>
                <a:gd name="T32" fmla="*/ 46 w 138"/>
                <a:gd name="T33" fmla="*/ 151 h 222"/>
                <a:gd name="T34" fmla="*/ 0 w 138"/>
                <a:gd name="T35" fmla="*/ 197 h 222"/>
                <a:gd name="T36" fmla="*/ 0 w 138"/>
                <a:gd name="T37" fmla="*/ 222 h 222"/>
                <a:gd name="T38" fmla="*/ 138 w 138"/>
                <a:gd name="T39" fmla="*/ 222 h 222"/>
                <a:gd name="T40" fmla="*/ 138 w 138"/>
                <a:gd name="T41" fmla="*/ 197 h 222"/>
                <a:gd name="T42" fmla="*/ 35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5" y="197"/>
                  </a:moveTo>
                  <a:lnTo>
                    <a:pt x="90" y="141"/>
                  </a:lnTo>
                  <a:cubicBezTo>
                    <a:pt x="104" y="128"/>
                    <a:pt x="111" y="119"/>
                    <a:pt x="114" y="116"/>
                  </a:cubicBezTo>
                  <a:cubicBezTo>
                    <a:pt x="123" y="106"/>
                    <a:pt x="129" y="96"/>
                    <a:pt x="132" y="88"/>
                  </a:cubicBezTo>
                  <a:cubicBezTo>
                    <a:pt x="135" y="80"/>
                    <a:pt x="137" y="72"/>
                    <a:pt x="137" y="63"/>
                  </a:cubicBezTo>
                  <a:cubicBezTo>
                    <a:pt x="137" y="44"/>
                    <a:pt x="130" y="29"/>
                    <a:pt x="117" y="17"/>
                  </a:cubicBezTo>
                  <a:cubicBezTo>
                    <a:pt x="104" y="6"/>
                    <a:pt x="86" y="0"/>
                    <a:pt x="63" y="0"/>
                  </a:cubicBezTo>
                  <a:cubicBezTo>
                    <a:pt x="54" y="0"/>
                    <a:pt x="45" y="2"/>
                    <a:pt x="34" y="4"/>
                  </a:cubicBezTo>
                  <a:cubicBezTo>
                    <a:pt x="24" y="6"/>
                    <a:pt x="13" y="10"/>
                    <a:pt x="1" y="15"/>
                  </a:cubicBezTo>
                  <a:lnTo>
                    <a:pt x="1" y="45"/>
                  </a:lnTo>
                  <a:cubicBezTo>
                    <a:pt x="13" y="38"/>
                    <a:pt x="24" y="33"/>
                    <a:pt x="34" y="30"/>
                  </a:cubicBezTo>
                  <a:cubicBezTo>
                    <a:pt x="45" y="27"/>
                    <a:pt x="54" y="25"/>
                    <a:pt x="63" y="25"/>
                  </a:cubicBezTo>
                  <a:cubicBezTo>
                    <a:pt x="77" y="25"/>
                    <a:pt x="87" y="29"/>
                    <a:pt x="95" y="36"/>
                  </a:cubicBezTo>
                  <a:cubicBezTo>
                    <a:pt x="104" y="43"/>
                    <a:pt x="107" y="53"/>
                    <a:pt x="107" y="64"/>
                  </a:cubicBezTo>
                  <a:cubicBezTo>
                    <a:pt x="107" y="72"/>
                    <a:pt x="106" y="79"/>
                    <a:pt x="102" y="86"/>
                  </a:cubicBezTo>
                  <a:cubicBezTo>
                    <a:pt x="98" y="93"/>
                    <a:pt x="92" y="102"/>
                    <a:pt x="82" y="113"/>
                  </a:cubicBezTo>
                  <a:cubicBezTo>
                    <a:pt x="77" y="119"/>
                    <a:pt x="65" y="131"/>
                    <a:pt x="46" y="151"/>
                  </a:cubicBezTo>
                  <a:lnTo>
                    <a:pt x="0" y="197"/>
                  </a:lnTo>
                  <a:lnTo>
                    <a:pt x="0" y="222"/>
                  </a:lnTo>
                  <a:lnTo>
                    <a:pt x="138" y="222"/>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68"/>
            <p:cNvSpPr>
              <a:spLocks noEditPoints="1"/>
            </p:cNvSpPr>
            <p:nvPr>
              <p:custDataLst>
                <p:tags r:id="rId38"/>
              </p:custDataLst>
            </p:nvPr>
          </p:nvSpPr>
          <p:spPr bwMode="auto">
            <a:xfrm>
              <a:off x="4719638" y="2497138"/>
              <a:ext cx="112713" cy="46038"/>
            </a:xfrm>
            <a:custGeom>
              <a:avLst/>
              <a:gdLst>
                <a:gd name="T0" fmla="*/ 0 w 335"/>
                <a:gd name="T1" fmla="*/ 41 h 150"/>
                <a:gd name="T2" fmla="*/ 335 w 335"/>
                <a:gd name="T3" fmla="*/ 41 h 150"/>
                <a:gd name="T4" fmla="*/ 335 w 335"/>
                <a:gd name="T5" fmla="*/ 0 h 150"/>
                <a:gd name="T6" fmla="*/ 0 w 335"/>
                <a:gd name="T7" fmla="*/ 0 h 150"/>
                <a:gd name="T8" fmla="*/ 0 w 335"/>
                <a:gd name="T9" fmla="*/ 41 h 150"/>
                <a:gd name="T10" fmla="*/ 0 w 335"/>
                <a:gd name="T11" fmla="*/ 150 h 150"/>
                <a:gd name="T12" fmla="*/ 335 w 335"/>
                <a:gd name="T13" fmla="*/ 150 h 150"/>
                <a:gd name="T14" fmla="*/ 335 w 335"/>
                <a:gd name="T15" fmla="*/ 109 h 150"/>
                <a:gd name="T16" fmla="*/ 0 w 335"/>
                <a:gd name="T17" fmla="*/ 109 h 150"/>
                <a:gd name="T18" fmla="*/ 0 w 335"/>
                <a:gd name="T1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0">
                  <a:moveTo>
                    <a:pt x="0" y="41"/>
                  </a:moveTo>
                  <a:lnTo>
                    <a:pt x="335" y="41"/>
                  </a:lnTo>
                  <a:lnTo>
                    <a:pt x="335" y="0"/>
                  </a:lnTo>
                  <a:lnTo>
                    <a:pt x="0" y="0"/>
                  </a:lnTo>
                  <a:lnTo>
                    <a:pt x="0" y="41"/>
                  </a:lnTo>
                  <a:close/>
                  <a:moveTo>
                    <a:pt x="0" y="150"/>
                  </a:moveTo>
                  <a:lnTo>
                    <a:pt x="335" y="150"/>
                  </a:lnTo>
                  <a:lnTo>
                    <a:pt x="335" y="109"/>
                  </a:lnTo>
                  <a:lnTo>
                    <a:pt x="0" y="109"/>
                  </a:lnTo>
                  <a:lnTo>
                    <a:pt x="0" y="15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69"/>
            <p:cNvSpPr>
              <a:spLocks/>
            </p:cNvSpPr>
            <p:nvPr>
              <p:custDataLst>
                <p:tags r:id="rId39"/>
              </p:custDataLst>
            </p:nvPr>
          </p:nvSpPr>
          <p:spPr bwMode="auto">
            <a:xfrm>
              <a:off x="4905375" y="2452688"/>
              <a:ext cx="73025" cy="111125"/>
            </a:xfrm>
            <a:custGeom>
              <a:avLst/>
              <a:gdLst>
                <a:gd name="T0" fmla="*/ 7 w 216"/>
                <a:gd name="T1" fmla="*/ 322 h 364"/>
                <a:gd name="T2" fmla="*/ 7 w 216"/>
                <a:gd name="T3" fmla="*/ 364 h 364"/>
                <a:gd name="T4" fmla="*/ 216 w 216"/>
                <a:gd name="T5" fmla="*/ 364 h 364"/>
                <a:gd name="T6" fmla="*/ 216 w 216"/>
                <a:gd name="T7" fmla="*/ 322 h 364"/>
                <a:gd name="T8" fmla="*/ 136 w 216"/>
                <a:gd name="T9" fmla="*/ 322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2 h 364"/>
                <a:gd name="T22" fmla="*/ 7 w 216"/>
                <a:gd name="T23" fmla="*/ 32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2"/>
                  </a:moveTo>
                  <a:lnTo>
                    <a:pt x="7" y="364"/>
                  </a:lnTo>
                  <a:lnTo>
                    <a:pt x="216" y="364"/>
                  </a:lnTo>
                  <a:lnTo>
                    <a:pt x="216" y="322"/>
                  </a:lnTo>
                  <a:lnTo>
                    <a:pt x="136" y="322"/>
                  </a:lnTo>
                  <a:lnTo>
                    <a:pt x="136" y="0"/>
                  </a:lnTo>
                  <a:lnTo>
                    <a:pt x="86" y="0"/>
                  </a:lnTo>
                  <a:lnTo>
                    <a:pt x="0" y="18"/>
                  </a:lnTo>
                  <a:lnTo>
                    <a:pt x="0" y="63"/>
                  </a:lnTo>
                  <a:lnTo>
                    <a:pt x="87" y="45"/>
                  </a:lnTo>
                  <a:lnTo>
                    <a:pt x="87" y="322"/>
                  </a:lnTo>
                  <a:lnTo>
                    <a:pt x="7" y="322"/>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70"/>
            <p:cNvSpPr>
              <a:spLocks/>
            </p:cNvSpPr>
            <p:nvPr>
              <p:custDataLst>
                <p:tags r:id="rId40"/>
              </p:custDataLst>
            </p:nvPr>
          </p:nvSpPr>
          <p:spPr bwMode="auto">
            <a:xfrm>
              <a:off x="3465513" y="2681288"/>
              <a:ext cx="111125" cy="112713"/>
            </a:xfrm>
            <a:custGeom>
              <a:avLst/>
              <a:gdLst>
                <a:gd name="T0" fmla="*/ 0 w 333"/>
                <a:gd name="T1" fmla="*/ 0 h 364"/>
                <a:gd name="T2" fmla="*/ 0 w 333"/>
                <a:gd name="T3" fmla="*/ 364 h 364"/>
                <a:gd name="T4" fmla="*/ 48 w 333"/>
                <a:gd name="T5" fmla="*/ 364 h 364"/>
                <a:gd name="T6" fmla="*/ 48 w 333"/>
                <a:gd name="T7" fmla="*/ 45 h 364"/>
                <a:gd name="T8" fmla="*/ 142 w 333"/>
                <a:gd name="T9" fmla="*/ 294 h 364"/>
                <a:gd name="T10" fmla="*/ 191 w 333"/>
                <a:gd name="T11" fmla="*/ 294 h 364"/>
                <a:gd name="T12" fmla="*/ 285 w 333"/>
                <a:gd name="T13" fmla="*/ 45 h 364"/>
                <a:gd name="T14" fmla="*/ 285 w 333"/>
                <a:gd name="T15" fmla="*/ 364 h 364"/>
                <a:gd name="T16" fmla="*/ 333 w 333"/>
                <a:gd name="T17" fmla="*/ 364 h 364"/>
                <a:gd name="T18" fmla="*/ 333 w 333"/>
                <a:gd name="T19" fmla="*/ 0 h 364"/>
                <a:gd name="T20" fmla="*/ 259 w 333"/>
                <a:gd name="T21" fmla="*/ 0 h 364"/>
                <a:gd name="T22" fmla="*/ 166 w 333"/>
                <a:gd name="T23" fmla="*/ 248 h 364"/>
                <a:gd name="T24" fmla="*/ 73 w 333"/>
                <a:gd name="T25" fmla="*/ 0 h 364"/>
                <a:gd name="T26" fmla="*/ 0 w 333"/>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4">
                  <a:moveTo>
                    <a:pt x="0" y="0"/>
                  </a:moveTo>
                  <a:lnTo>
                    <a:pt x="0" y="364"/>
                  </a:lnTo>
                  <a:lnTo>
                    <a:pt x="48" y="364"/>
                  </a:lnTo>
                  <a:lnTo>
                    <a:pt x="48" y="45"/>
                  </a:lnTo>
                  <a:lnTo>
                    <a:pt x="142" y="294"/>
                  </a:lnTo>
                  <a:lnTo>
                    <a:pt x="191" y="294"/>
                  </a:lnTo>
                  <a:lnTo>
                    <a:pt x="285" y="45"/>
                  </a:lnTo>
                  <a:lnTo>
                    <a:pt x="285" y="364"/>
                  </a:lnTo>
                  <a:lnTo>
                    <a:pt x="333" y="364"/>
                  </a:lnTo>
                  <a:lnTo>
                    <a:pt x="333" y="0"/>
                  </a:lnTo>
                  <a:lnTo>
                    <a:pt x="259" y="0"/>
                  </a:lnTo>
                  <a:lnTo>
                    <a:pt x="166" y="248"/>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71"/>
            <p:cNvSpPr>
              <a:spLocks/>
            </p:cNvSpPr>
            <p:nvPr>
              <p:custDataLst>
                <p:tags r:id="rId41"/>
              </p:custDataLst>
            </p:nvPr>
          </p:nvSpPr>
          <p:spPr bwMode="auto">
            <a:xfrm>
              <a:off x="3600450" y="2768601"/>
              <a:ext cx="66675" cy="63500"/>
            </a:xfrm>
            <a:custGeom>
              <a:avLst/>
              <a:gdLst>
                <a:gd name="T0" fmla="*/ 197 w 200"/>
                <a:gd name="T1" fmla="*/ 0 h 207"/>
                <a:gd name="T2" fmla="*/ 156 w 200"/>
                <a:gd name="T3" fmla="*/ 0 h 207"/>
                <a:gd name="T4" fmla="*/ 102 w 200"/>
                <a:gd name="T5" fmla="*/ 74 h 207"/>
                <a:gd name="T6" fmla="*/ 47 w 200"/>
                <a:gd name="T7" fmla="*/ 0 h 207"/>
                <a:gd name="T8" fmla="*/ 7 w 200"/>
                <a:gd name="T9" fmla="*/ 0 h 207"/>
                <a:gd name="T10" fmla="*/ 80 w 200"/>
                <a:gd name="T11" fmla="*/ 99 h 207"/>
                <a:gd name="T12" fmla="*/ 0 w 200"/>
                <a:gd name="T13" fmla="*/ 207 h 207"/>
                <a:gd name="T14" fmla="*/ 40 w 200"/>
                <a:gd name="T15" fmla="*/ 207 h 207"/>
                <a:gd name="T16" fmla="*/ 100 w 200"/>
                <a:gd name="T17" fmla="*/ 126 h 207"/>
                <a:gd name="T18" fmla="*/ 160 w 200"/>
                <a:gd name="T19" fmla="*/ 207 h 207"/>
                <a:gd name="T20" fmla="*/ 200 w 200"/>
                <a:gd name="T21" fmla="*/ 207 h 207"/>
                <a:gd name="T22" fmla="*/ 122 w 200"/>
                <a:gd name="T23" fmla="*/ 101 h 207"/>
                <a:gd name="T24" fmla="*/ 197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7" y="0"/>
                  </a:moveTo>
                  <a:lnTo>
                    <a:pt x="156" y="0"/>
                  </a:lnTo>
                  <a:lnTo>
                    <a:pt x="102" y="74"/>
                  </a:lnTo>
                  <a:lnTo>
                    <a:pt x="47" y="0"/>
                  </a:lnTo>
                  <a:lnTo>
                    <a:pt x="7" y="0"/>
                  </a:lnTo>
                  <a:lnTo>
                    <a:pt x="80" y="99"/>
                  </a:lnTo>
                  <a:lnTo>
                    <a:pt x="0" y="207"/>
                  </a:lnTo>
                  <a:lnTo>
                    <a:pt x="40" y="207"/>
                  </a:lnTo>
                  <a:lnTo>
                    <a:pt x="100" y="126"/>
                  </a:lnTo>
                  <a:lnTo>
                    <a:pt x="160" y="207"/>
                  </a:lnTo>
                  <a:lnTo>
                    <a:pt x="200"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2"/>
            <p:cNvSpPr>
              <a:spLocks/>
            </p:cNvSpPr>
            <p:nvPr>
              <p:custDataLst>
                <p:tags r:id="rId42"/>
              </p:custDataLst>
            </p:nvPr>
          </p:nvSpPr>
          <p:spPr bwMode="auto">
            <a:xfrm>
              <a:off x="3678238" y="2768601"/>
              <a:ext cx="68263" cy="87313"/>
            </a:xfrm>
            <a:custGeom>
              <a:avLst/>
              <a:gdLst>
                <a:gd name="T0" fmla="*/ 111 w 202"/>
                <a:gd name="T1" fmla="*/ 226 h 286"/>
                <a:gd name="T2" fmla="*/ 202 w 202"/>
                <a:gd name="T3" fmla="*/ 0 h 286"/>
                <a:gd name="T4" fmla="*/ 166 w 202"/>
                <a:gd name="T5" fmla="*/ 0 h 286"/>
                <a:gd name="T6" fmla="*/ 101 w 202"/>
                <a:gd name="T7" fmla="*/ 162 h 286"/>
                <a:gd name="T8" fmla="*/ 36 w 202"/>
                <a:gd name="T9" fmla="*/ 0 h 286"/>
                <a:gd name="T10" fmla="*/ 0 w 202"/>
                <a:gd name="T11" fmla="*/ 0 h 286"/>
                <a:gd name="T12" fmla="*/ 84 w 202"/>
                <a:gd name="T13" fmla="*/ 204 h 286"/>
                <a:gd name="T14" fmla="*/ 78 w 202"/>
                <a:gd name="T15" fmla="*/ 219 h 286"/>
                <a:gd name="T16" fmla="*/ 60 w 202"/>
                <a:gd name="T17" fmla="*/ 251 h 286"/>
                <a:gd name="T18" fmla="*/ 39 w 202"/>
                <a:gd name="T19" fmla="*/ 257 h 286"/>
                <a:gd name="T20" fmla="*/ 19 w 202"/>
                <a:gd name="T21" fmla="*/ 257 h 286"/>
                <a:gd name="T22" fmla="*/ 19 w 202"/>
                <a:gd name="T23" fmla="*/ 286 h 286"/>
                <a:gd name="T24" fmla="*/ 46 w 202"/>
                <a:gd name="T25" fmla="*/ 286 h 286"/>
                <a:gd name="T26" fmla="*/ 83 w 202"/>
                <a:gd name="T27" fmla="*/ 274 h 286"/>
                <a:gd name="T28" fmla="*/ 111 w 202"/>
                <a:gd name="T29" fmla="*/ 2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86">
                  <a:moveTo>
                    <a:pt x="111" y="226"/>
                  </a:moveTo>
                  <a:lnTo>
                    <a:pt x="202" y="0"/>
                  </a:lnTo>
                  <a:lnTo>
                    <a:pt x="166" y="0"/>
                  </a:lnTo>
                  <a:lnTo>
                    <a:pt x="101" y="162"/>
                  </a:lnTo>
                  <a:lnTo>
                    <a:pt x="36" y="0"/>
                  </a:lnTo>
                  <a:lnTo>
                    <a:pt x="0" y="0"/>
                  </a:lnTo>
                  <a:lnTo>
                    <a:pt x="84" y="204"/>
                  </a:lnTo>
                  <a:lnTo>
                    <a:pt x="78" y="219"/>
                  </a:lnTo>
                  <a:cubicBezTo>
                    <a:pt x="71" y="236"/>
                    <a:pt x="66" y="246"/>
                    <a:pt x="60" y="251"/>
                  </a:cubicBezTo>
                  <a:cubicBezTo>
                    <a:pt x="56" y="255"/>
                    <a:pt x="48" y="257"/>
                    <a:pt x="39" y="257"/>
                  </a:cubicBezTo>
                  <a:lnTo>
                    <a:pt x="19" y="257"/>
                  </a:lnTo>
                  <a:lnTo>
                    <a:pt x="19" y="286"/>
                  </a:lnTo>
                  <a:lnTo>
                    <a:pt x="46" y="286"/>
                  </a:lnTo>
                  <a:cubicBezTo>
                    <a:pt x="61" y="286"/>
                    <a:pt x="73" y="282"/>
                    <a:pt x="83" y="274"/>
                  </a:cubicBezTo>
                  <a:cubicBezTo>
                    <a:pt x="92" y="267"/>
                    <a:pt x="101" y="251"/>
                    <a:pt x="111"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73"/>
            <p:cNvSpPr>
              <a:spLocks/>
            </p:cNvSpPr>
            <p:nvPr>
              <p:custDataLst>
                <p:tags r:id="rId43"/>
              </p:custDataLst>
            </p:nvPr>
          </p:nvSpPr>
          <p:spPr bwMode="auto">
            <a:xfrm>
              <a:off x="3752850" y="2817813"/>
              <a:ext cx="25400" cy="28575"/>
            </a:xfrm>
            <a:custGeom>
              <a:avLst/>
              <a:gdLst>
                <a:gd name="T0" fmla="*/ 33 w 72"/>
                <a:gd name="T1" fmla="*/ 0 h 91"/>
                <a:gd name="T2" fmla="*/ 27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7"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74"/>
            <p:cNvSpPr>
              <a:spLocks/>
            </p:cNvSpPr>
            <p:nvPr>
              <p:custDataLst>
                <p:tags r:id="rId44"/>
              </p:custDataLst>
            </p:nvPr>
          </p:nvSpPr>
          <p:spPr bwMode="auto">
            <a:xfrm>
              <a:off x="3800475" y="2768601"/>
              <a:ext cx="68263" cy="87313"/>
            </a:xfrm>
            <a:custGeom>
              <a:avLst/>
              <a:gdLst>
                <a:gd name="T0" fmla="*/ 111 w 201"/>
                <a:gd name="T1" fmla="*/ 226 h 286"/>
                <a:gd name="T2" fmla="*/ 201 w 201"/>
                <a:gd name="T3" fmla="*/ 0 h 286"/>
                <a:gd name="T4" fmla="*/ 165 w 201"/>
                <a:gd name="T5" fmla="*/ 0 h 286"/>
                <a:gd name="T6" fmla="*/ 101 w 201"/>
                <a:gd name="T7" fmla="*/ 162 h 286"/>
                <a:gd name="T8" fmla="*/ 36 w 201"/>
                <a:gd name="T9" fmla="*/ 0 h 286"/>
                <a:gd name="T10" fmla="*/ 0 w 201"/>
                <a:gd name="T11" fmla="*/ 0 h 286"/>
                <a:gd name="T12" fmla="*/ 84 w 201"/>
                <a:gd name="T13" fmla="*/ 204 h 286"/>
                <a:gd name="T14" fmla="*/ 78 w 201"/>
                <a:gd name="T15" fmla="*/ 219 h 286"/>
                <a:gd name="T16" fmla="*/ 60 w 201"/>
                <a:gd name="T17" fmla="*/ 251 h 286"/>
                <a:gd name="T18" fmla="*/ 39 w 201"/>
                <a:gd name="T19" fmla="*/ 257 h 286"/>
                <a:gd name="T20" fmla="*/ 19 w 201"/>
                <a:gd name="T21" fmla="*/ 257 h 286"/>
                <a:gd name="T22" fmla="*/ 19 w 201"/>
                <a:gd name="T23" fmla="*/ 286 h 286"/>
                <a:gd name="T24" fmla="*/ 46 w 201"/>
                <a:gd name="T25" fmla="*/ 286 h 286"/>
                <a:gd name="T26" fmla="*/ 83 w 201"/>
                <a:gd name="T27" fmla="*/ 274 h 286"/>
                <a:gd name="T28" fmla="*/ 111 w 201"/>
                <a:gd name="T29" fmla="*/ 2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6">
                  <a:moveTo>
                    <a:pt x="111" y="226"/>
                  </a:moveTo>
                  <a:lnTo>
                    <a:pt x="201" y="0"/>
                  </a:lnTo>
                  <a:lnTo>
                    <a:pt x="165" y="0"/>
                  </a:lnTo>
                  <a:lnTo>
                    <a:pt x="101" y="162"/>
                  </a:lnTo>
                  <a:lnTo>
                    <a:pt x="36" y="0"/>
                  </a:lnTo>
                  <a:lnTo>
                    <a:pt x="0" y="0"/>
                  </a:lnTo>
                  <a:lnTo>
                    <a:pt x="84" y="204"/>
                  </a:lnTo>
                  <a:lnTo>
                    <a:pt x="78" y="219"/>
                  </a:lnTo>
                  <a:cubicBezTo>
                    <a:pt x="71" y="236"/>
                    <a:pt x="66" y="246"/>
                    <a:pt x="60" y="251"/>
                  </a:cubicBezTo>
                  <a:cubicBezTo>
                    <a:pt x="55" y="255"/>
                    <a:pt x="48" y="257"/>
                    <a:pt x="39" y="257"/>
                  </a:cubicBezTo>
                  <a:lnTo>
                    <a:pt x="19" y="257"/>
                  </a:lnTo>
                  <a:lnTo>
                    <a:pt x="19" y="286"/>
                  </a:lnTo>
                  <a:lnTo>
                    <a:pt x="46" y="286"/>
                  </a:lnTo>
                  <a:cubicBezTo>
                    <a:pt x="61" y="286"/>
                    <a:pt x="73" y="282"/>
                    <a:pt x="83" y="274"/>
                  </a:cubicBezTo>
                  <a:cubicBezTo>
                    <a:pt x="92" y="267"/>
                    <a:pt x="101" y="251"/>
                    <a:pt x="111"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75"/>
            <p:cNvSpPr>
              <a:spLocks/>
            </p:cNvSpPr>
            <p:nvPr>
              <p:custDataLst>
                <p:tags r:id="rId45"/>
              </p:custDataLst>
            </p:nvPr>
          </p:nvSpPr>
          <p:spPr bwMode="auto">
            <a:xfrm>
              <a:off x="3881438" y="2725738"/>
              <a:ext cx="47625" cy="68263"/>
            </a:xfrm>
            <a:custGeom>
              <a:avLst/>
              <a:gdLst>
                <a:gd name="T0" fmla="*/ 35 w 138"/>
                <a:gd name="T1" fmla="*/ 197 h 221"/>
                <a:gd name="T2" fmla="*/ 90 w 138"/>
                <a:gd name="T3" fmla="*/ 140 h 221"/>
                <a:gd name="T4" fmla="*/ 114 w 138"/>
                <a:gd name="T5" fmla="*/ 116 h 221"/>
                <a:gd name="T6" fmla="*/ 132 w 138"/>
                <a:gd name="T7" fmla="*/ 87 h 221"/>
                <a:gd name="T8" fmla="*/ 137 w 138"/>
                <a:gd name="T9" fmla="*/ 62 h 221"/>
                <a:gd name="T10" fmla="*/ 117 w 138"/>
                <a:gd name="T11" fmla="*/ 16 h 221"/>
                <a:gd name="T12" fmla="*/ 63 w 138"/>
                <a:gd name="T13" fmla="*/ 0 h 221"/>
                <a:gd name="T14" fmla="*/ 34 w 138"/>
                <a:gd name="T15" fmla="*/ 3 h 221"/>
                <a:gd name="T16" fmla="*/ 1 w 138"/>
                <a:gd name="T17" fmla="*/ 14 h 221"/>
                <a:gd name="T18" fmla="*/ 1 w 138"/>
                <a:gd name="T19" fmla="*/ 44 h 221"/>
                <a:gd name="T20" fmla="*/ 34 w 138"/>
                <a:gd name="T21" fmla="*/ 29 h 221"/>
                <a:gd name="T22" fmla="*/ 64 w 138"/>
                <a:gd name="T23" fmla="*/ 24 h 221"/>
                <a:gd name="T24" fmla="*/ 95 w 138"/>
                <a:gd name="T25" fmla="*/ 35 h 221"/>
                <a:gd name="T26" fmla="*/ 107 w 138"/>
                <a:gd name="T27" fmla="*/ 64 h 221"/>
                <a:gd name="T28" fmla="*/ 102 w 138"/>
                <a:gd name="T29" fmla="*/ 85 h 221"/>
                <a:gd name="T30" fmla="*/ 82 w 138"/>
                <a:gd name="T31" fmla="*/ 112 h 221"/>
                <a:gd name="T32" fmla="*/ 46 w 138"/>
                <a:gd name="T33" fmla="*/ 150 h 221"/>
                <a:gd name="T34" fmla="*/ 0 w 138"/>
                <a:gd name="T35" fmla="*/ 197 h 221"/>
                <a:gd name="T36" fmla="*/ 0 w 138"/>
                <a:gd name="T37" fmla="*/ 221 h 221"/>
                <a:gd name="T38" fmla="*/ 138 w 138"/>
                <a:gd name="T39" fmla="*/ 221 h 221"/>
                <a:gd name="T40" fmla="*/ 138 w 138"/>
                <a:gd name="T41" fmla="*/ 197 h 221"/>
                <a:gd name="T42" fmla="*/ 35 w 138"/>
                <a:gd name="T43" fmla="*/ 19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1">
                  <a:moveTo>
                    <a:pt x="35" y="197"/>
                  </a:moveTo>
                  <a:lnTo>
                    <a:pt x="90" y="140"/>
                  </a:lnTo>
                  <a:cubicBezTo>
                    <a:pt x="104" y="127"/>
                    <a:pt x="111" y="118"/>
                    <a:pt x="114" y="116"/>
                  </a:cubicBezTo>
                  <a:cubicBezTo>
                    <a:pt x="123" y="105"/>
                    <a:pt x="129" y="95"/>
                    <a:pt x="132" y="87"/>
                  </a:cubicBezTo>
                  <a:cubicBezTo>
                    <a:pt x="136" y="79"/>
                    <a:pt x="137" y="71"/>
                    <a:pt x="137" y="62"/>
                  </a:cubicBezTo>
                  <a:cubicBezTo>
                    <a:pt x="137" y="43"/>
                    <a:pt x="130" y="28"/>
                    <a:pt x="117" y="16"/>
                  </a:cubicBezTo>
                  <a:cubicBezTo>
                    <a:pt x="104" y="5"/>
                    <a:pt x="86" y="0"/>
                    <a:pt x="63" y="0"/>
                  </a:cubicBezTo>
                  <a:cubicBezTo>
                    <a:pt x="55" y="0"/>
                    <a:pt x="45" y="1"/>
                    <a:pt x="34" y="3"/>
                  </a:cubicBezTo>
                  <a:cubicBezTo>
                    <a:pt x="24" y="6"/>
                    <a:pt x="13" y="9"/>
                    <a:pt x="1" y="14"/>
                  </a:cubicBezTo>
                  <a:lnTo>
                    <a:pt x="1" y="44"/>
                  </a:lnTo>
                  <a:cubicBezTo>
                    <a:pt x="13" y="37"/>
                    <a:pt x="24" y="32"/>
                    <a:pt x="34" y="29"/>
                  </a:cubicBezTo>
                  <a:cubicBezTo>
                    <a:pt x="45" y="26"/>
                    <a:pt x="54" y="24"/>
                    <a:pt x="64" y="24"/>
                  </a:cubicBezTo>
                  <a:cubicBezTo>
                    <a:pt x="77" y="24"/>
                    <a:pt x="87" y="28"/>
                    <a:pt x="95" y="35"/>
                  </a:cubicBezTo>
                  <a:cubicBezTo>
                    <a:pt x="104" y="43"/>
                    <a:pt x="107" y="52"/>
                    <a:pt x="107" y="64"/>
                  </a:cubicBezTo>
                  <a:cubicBezTo>
                    <a:pt x="107" y="71"/>
                    <a:pt x="106" y="78"/>
                    <a:pt x="102" y="85"/>
                  </a:cubicBezTo>
                  <a:cubicBezTo>
                    <a:pt x="98" y="93"/>
                    <a:pt x="92" y="102"/>
                    <a:pt x="82" y="112"/>
                  </a:cubicBezTo>
                  <a:cubicBezTo>
                    <a:pt x="77" y="118"/>
                    <a:pt x="65" y="131"/>
                    <a:pt x="46" y="150"/>
                  </a:cubicBezTo>
                  <a:lnTo>
                    <a:pt x="0" y="197"/>
                  </a:lnTo>
                  <a:lnTo>
                    <a:pt x="0" y="221"/>
                  </a:lnTo>
                  <a:lnTo>
                    <a:pt x="138" y="221"/>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6"/>
            <p:cNvSpPr>
              <a:spLocks/>
            </p:cNvSpPr>
            <p:nvPr>
              <p:custDataLst>
                <p:tags r:id="rId46"/>
              </p:custDataLst>
            </p:nvPr>
          </p:nvSpPr>
          <p:spPr bwMode="auto">
            <a:xfrm>
              <a:off x="4000500" y="2701926"/>
              <a:ext cx="103188" cy="95250"/>
            </a:xfrm>
            <a:custGeom>
              <a:avLst/>
              <a:gdLst>
                <a:gd name="T0" fmla="*/ 133 w 307"/>
                <a:gd name="T1" fmla="*/ 174 h 307"/>
                <a:gd name="T2" fmla="*/ 133 w 307"/>
                <a:gd name="T3" fmla="*/ 307 h 307"/>
                <a:gd name="T4" fmla="*/ 174 w 307"/>
                <a:gd name="T5" fmla="*/ 307 h 307"/>
                <a:gd name="T6" fmla="*/ 174 w 307"/>
                <a:gd name="T7" fmla="*/ 174 h 307"/>
                <a:gd name="T8" fmla="*/ 307 w 307"/>
                <a:gd name="T9" fmla="*/ 174 h 307"/>
                <a:gd name="T10" fmla="*/ 307 w 307"/>
                <a:gd name="T11" fmla="*/ 133 h 307"/>
                <a:gd name="T12" fmla="*/ 174 w 307"/>
                <a:gd name="T13" fmla="*/ 133 h 307"/>
                <a:gd name="T14" fmla="*/ 174 w 307"/>
                <a:gd name="T15" fmla="*/ 0 h 307"/>
                <a:gd name="T16" fmla="*/ 133 w 307"/>
                <a:gd name="T17" fmla="*/ 0 h 307"/>
                <a:gd name="T18" fmla="*/ 133 w 307"/>
                <a:gd name="T19" fmla="*/ 133 h 307"/>
                <a:gd name="T20" fmla="*/ 0 w 307"/>
                <a:gd name="T21" fmla="*/ 133 h 307"/>
                <a:gd name="T22" fmla="*/ 0 w 307"/>
                <a:gd name="T23" fmla="*/ 174 h 307"/>
                <a:gd name="T24" fmla="*/ 20 w 307"/>
                <a:gd name="T25" fmla="*/ 174 h 307"/>
                <a:gd name="T26" fmla="*/ 133 w 307"/>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07">
                  <a:moveTo>
                    <a:pt x="133" y="174"/>
                  </a:moveTo>
                  <a:lnTo>
                    <a:pt x="133" y="307"/>
                  </a:lnTo>
                  <a:lnTo>
                    <a:pt x="174" y="307"/>
                  </a:lnTo>
                  <a:lnTo>
                    <a:pt x="174" y="174"/>
                  </a:lnTo>
                  <a:lnTo>
                    <a:pt x="307" y="174"/>
                  </a:lnTo>
                  <a:lnTo>
                    <a:pt x="307" y="133"/>
                  </a:lnTo>
                  <a:lnTo>
                    <a:pt x="174" y="133"/>
                  </a:lnTo>
                  <a:lnTo>
                    <a:pt x="174" y="0"/>
                  </a:lnTo>
                  <a:lnTo>
                    <a:pt x="133" y="0"/>
                  </a:lnTo>
                  <a:lnTo>
                    <a:pt x="133" y="133"/>
                  </a:lnTo>
                  <a:lnTo>
                    <a:pt x="0" y="133"/>
                  </a:lnTo>
                  <a:lnTo>
                    <a:pt x="0" y="174"/>
                  </a:lnTo>
                  <a:lnTo>
                    <a:pt x="20" y="174"/>
                  </a:lnTo>
                  <a:lnTo>
                    <a:pt x="133"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7"/>
            <p:cNvSpPr>
              <a:spLocks/>
            </p:cNvSpPr>
            <p:nvPr>
              <p:custDataLst>
                <p:tags r:id="rId47"/>
              </p:custDataLst>
            </p:nvPr>
          </p:nvSpPr>
          <p:spPr bwMode="auto">
            <a:xfrm>
              <a:off x="4176713" y="2681288"/>
              <a:ext cx="111125" cy="112713"/>
            </a:xfrm>
            <a:custGeom>
              <a:avLst/>
              <a:gdLst>
                <a:gd name="T0" fmla="*/ 0 w 333"/>
                <a:gd name="T1" fmla="*/ 0 h 364"/>
                <a:gd name="T2" fmla="*/ 0 w 333"/>
                <a:gd name="T3" fmla="*/ 364 h 364"/>
                <a:gd name="T4" fmla="*/ 48 w 333"/>
                <a:gd name="T5" fmla="*/ 364 h 364"/>
                <a:gd name="T6" fmla="*/ 48 w 333"/>
                <a:gd name="T7" fmla="*/ 45 h 364"/>
                <a:gd name="T8" fmla="*/ 142 w 333"/>
                <a:gd name="T9" fmla="*/ 294 h 364"/>
                <a:gd name="T10" fmla="*/ 191 w 333"/>
                <a:gd name="T11" fmla="*/ 294 h 364"/>
                <a:gd name="T12" fmla="*/ 285 w 333"/>
                <a:gd name="T13" fmla="*/ 45 h 364"/>
                <a:gd name="T14" fmla="*/ 285 w 333"/>
                <a:gd name="T15" fmla="*/ 364 h 364"/>
                <a:gd name="T16" fmla="*/ 333 w 333"/>
                <a:gd name="T17" fmla="*/ 364 h 364"/>
                <a:gd name="T18" fmla="*/ 333 w 333"/>
                <a:gd name="T19" fmla="*/ 0 h 364"/>
                <a:gd name="T20" fmla="*/ 259 w 333"/>
                <a:gd name="T21" fmla="*/ 0 h 364"/>
                <a:gd name="T22" fmla="*/ 166 w 333"/>
                <a:gd name="T23" fmla="*/ 248 h 364"/>
                <a:gd name="T24" fmla="*/ 73 w 333"/>
                <a:gd name="T25" fmla="*/ 0 h 364"/>
                <a:gd name="T26" fmla="*/ 0 w 333"/>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4">
                  <a:moveTo>
                    <a:pt x="0" y="0"/>
                  </a:moveTo>
                  <a:lnTo>
                    <a:pt x="0" y="364"/>
                  </a:lnTo>
                  <a:lnTo>
                    <a:pt x="48" y="364"/>
                  </a:lnTo>
                  <a:lnTo>
                    <a:pt x="48" y="45"/>
                  </a:lnTo>
                  <a:lnTo>
                    <a:pt x="142" y="294"/>
                  </a:lnTo>
                  <a:lnTo>
                    <a:pt x="191" y="294"/>
                  </a:lnTo>
                  <a:lnTo>
                    <a:pt x="285" y="45"/>
                  </a:lnTo>
                  <a:lnTo>
                    <a:pt x="285" y="364"/>
                  </a:lnTo>
                  <a:lnTo>
                    <a:pt x="333" y="364"/>
                  </a:lnTo>
                  <a:lnTo>
                    <a:pt x="333" y="0"/>
                  </a:lnTo>
                  <a:lnTo>
                    <a:pt x="259" y="0"/>
                  </a:lnTo>
                  <a:lnTo>
                    <a:pt x="166" y="248"/>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8"/>
            <p:cNvSpPr>
              <a:spLocks/>
            </p:cNvSpPr>
            <p:nvPr>
              <p:custDataLst>
                <p:tags r:id="rId48"/>
              </p:custDataLst>
            </p:nvPr>
          </p:nvSpPr>
          <p:spPr bwMode="auto">
            <a:xfrm>
              <a:off x="4311650" y="2768601"/>
              <a:ext cx="66675" cy="87313"/>
            </a:xfrm>
            <a:custGeom>
              <a:avLst/>
              <a:gdLst>
                <a:gd name="T0" fmla="*/ 111 w 201"/>
                <a:gd name="T1" fmla="*/ 226 h 286"/>
                <a:gd name="T2" fmla="*/ 201 w 201"/>
                <a:gd name="T3" fmla="*/ 0 h 286"/>
                <a:gd name="T4" fmla="*/ 165 w 201"/>
                <a:gd name="T5" fmla="*/ 0 h 286"/>
                <a:gd name="T6" fmla="*/ 101 w 201"/>
                <a:gd name="T7" fmla="*/ 162 h 286"/>
                <a:gd name="T8" fmla="*/ 36 w 201"/>
                <a:gd name="T9" fmla="*/ 0 h 286"/>
                <a:gd name="T10" fmla="*/ 0 w 201"/>
                <a:gd name="T11" fmla="*/ 0 h 286"/>
                <a:gd name="T12" fmla="*/ 84 w 201"/>
                <a:gd name="T13" fmla="*/ 204 h 286"/>
                <a:gd name="T14" fmla="*/ 78 w 201"/>
                <a:gd name="T15" fmla="*/ 219 h 286"/>
                <a:gd name="T16" fmla="*/ 60 w 201"/>
                <a:gd name="T17" fmla="*/ 251 h 286"/>
                <a:gd name="T18" fmla="*/ 39 w 201"/>
                <a:gd name="T19" fmla="*/ 257 h 286"/>
                <a:gd name="T20" fmla="*/ 19 w 201"/>
                <a:gd name="T21" fmla="*/ 257 h 286"/>
                <a:gd name="T22" fmla="*/ 19 w 201"/>
                <a:gd name="T23" fmla="*/ 286 h 286"/>
                <a:gd name="T24" fmla="*/ 46 w 201"/>
                <a:gd name="T25" fmla="*/ 286 h 286"/>
                <a:gd name="T26" fmla="*/ 83 w 201"/>
                <a:gd name="T27" fmla="*/ 274 h 286"/>
                <a:gd name="T28" fmla="*/ 111 w 201"/>
                <a:gd name="T29" fmla="*/ 2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6">
                  <a:moveTo>
                    <a:pt x="111" y="226"/>
                  </a:moveTo>
                  <a:lnTo>
                    <a:pt x="201" y="0"/>
                  </a:lnTo>
                  <a:lnTo>
                    <a:pt x="165" y="0"/>
                  </a:lnTo>
                  <a:lnTo>
                    <a:pt x="101" y="162"/>
                  </a:lnTo>
                  <a:lnTo>
                    <a:pt x="36" y="0"/>
                  </a:lnTo>
                  <a:lnTo>
                    <a:pt x="0" y="0"/>
                  </a:lnTo>
                  <a:lnTo>
                    <a:pt x="84" y="204"/>
                  </a:lnTo>
                  <a:lnTo>
                    <a:pt x="78" y="219"/>
                  </a:lnTo>
                  <a:cubicBezTo>
                    <a:pt x="71" y="236"/>
                    <a:pt x="66" y="246"/>
                    <a:pt x="60" y="251"/>
                  </a:cubicBezTo>
                  <a:cubicBezTo>
                    <a:pt x="55" y="255"/>
                    <a:pt x="48" y="257"/>
                    <a:pt x="39" y="257"/>
                  </a:cubicBezTo>
                  <a:lnTo>
                    <a:pt x="19" y="257"/>
                  </a:lnTo>
                  <a:lnTo>
                    <a:pt x="19" y="286"/>
                  </a:lnTo>
                  <a:lnTo>
                    <a:pt x="46" y="286"/>
                  </a:lnTo>
                  <a:cubicBezTo>
                    <a:pt x="61" y="286"/>
                    <a:pt x="73" y="282"/>
                    <a:pt x="83" y="274"/>
                  </a:cubicBezTo>
                  <a:cubicBezTo>
                    <a:pt x="92" y="267"/>
                    <a:pt x="101" y="251"/>
                    <a:pt x="111"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9"/>
            <p:cNvSpPr>
              <a:spLocks/>
            </p:cNvSpPr>
            <p:nvPr>
              <p:custDataLst>
                <p:tags r:id="rId49"/>
              </p:custDataLst>
            </p:nvPr>
          </p:nvSpPr>
          <p:spPr bwMode="auto">
            <a:xfrm>
              <a:off x="4392613" y="2725738"/>
              <a:ext cx="46038" cy="68263"/>
            </a:xfrm>
            <a:custGeom>
              <a:avLst/>
              <a:gdLst>
                <a:gd name="T0" fmla="*/ 35 w 138"/>
                <a:gd name="T1" fmla="*/ 197 h 221"/>
                <a:gd name="T2" fmla="*/ 90 w 138"/>
                <a:gd name="T3" fmla="*/ 140 h 221"/>
                <a:gd name="T4" fmla="*/ 114 w 138"/>
                <a:gd name="T5" fmla="*/ 116 h 221"/>
                <a:gd name="T6" fmla="*/ 132 w 138"/>
                <a:gd name="T7" fmla="*/ 87 h 221"/>
                <a:gd name="T8" fmla="*/ 137 w 138"/>
                <a:gd name="T9" fmla="*/ 62 h 221"/>
                <a:gd name="T10" fmla="*/ 117 w 138"/>
                <a:gd name="T11" fmla="*/ 16 h 221"/>
                <a:gd name="T12" fmla="*/ 63 w 138"/>
                <a:gd name="T13" fmla="*/ 0 h 221"/>
                <a:gd name="T14" fmla="*/ 35 w 138"/>
                <a:gd name="T15" fmla="*/ 3 h 221"/>
                <a:gd name="T16" fmla="*/ 1 w 138"/>
                <a:gd name="T17" fmla="*/ 14 h 221"/>
                <a:gd name="T18" fmla="*/ 1 w 138"/>
                <a:gd name="T19" fmla="*/ 44 h 221"/>
                <a:gd name="T20" fmla="*/ 34 w 138"/>
                <a:gd name="T21" fmla="*/ 29 h 221"/>
                <a:gd name="T22" fmla="*/ 64 w 138"/>
                <a:gd name="T23" fmla="*/ 24 h 221"/>
                <a:gd name="T24" fmla="*/ 95 w 138"/>
                <a:gd name="T25" fmla="*/ 35 h 221"/>
                <a:gd name="T26" fmla="*/ 107 w 138"/>
                <a:gd name="T27" fmla="*/ 64 h 221"/>
                <a:gd name="T28" fmla="*/ 102 w 138"/>
                <a:gd name="T29" fmla="*/ 85 h 221"/>
                <a:gd name="T30" fmla="*/ 82 w 138"/>
                <a:gd name="T31" fmla="*/ 112 h 221"/>
                <a:gd name="T32" fmla="*/ 46 w 138"/>
                <a:gd name="T33" fmla="*/ 150 h 221"/>
                <a:gd name="T34" fmla="*/ 0 w 138"/>
                <a:gd name="T35" fmla="*/ 197 h 221"/>
                <a:gd name="T36" fmla="*/ 0 w 138"/>
                <a:gd name="T37" fmla="*/ 221 h 221"/>
                <a:gd name="T38" fmla="*/ 138 w 138"/>
                <a:gd name="T39" fmla="*/ 221 h 221"/>
                <a:gd name="T40" fmla="*/ 138 w 138"/>
                <a:gd name="T41" fmla="*/ 197 h 221"/>
                <a:gd name="T42" fmla="*/ 35 w 138"/>
                <a:gd name="T43" fmla="*/ 19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1">
                  <a:moveTo>
                    <a:pt x="35" y="197"/>
                  </a:moveTo>
                  <a:lnTo>
                    <a:pt x="90" y="140"/>
                  </a:lnTo>
                  <a:cubicBezTo>
                    <a:pt x="104" y="127"/>
                    <a:pt x="111" y="118"/>
                    <a:pt x="114" y="116"/>
                  </a:cubicBezTo>
                  <a:cubicBezTo>
                    <a:pt x="123" y="105"/>
                    <a:pt x="129" y="95"/>
                    <a:pt x="132" y="87"/>
                  </a:cubicBezTo>
                  <a:cubicBezTo>
                    <a:pt x="136" y="79"/>
                    <a:pt x="137" y="71"/>
                    <a:pt x="137" y="62"/>
                  </a:cubicBezTo>
                  <a:cubicBezTo>
                    <a:pt x="137" y="43"/>
                    <a:pt x="130" y="28"/>
                    <a:pt x="117" y="16"/>
                  </a:cubicBezTo>
                  <a:cubicBezTo>
                    <a:pt x="104" y="5"/>
                    <a:pt x="86" y="0"/>
                    <a:pt x="63" y="0"/>
                  </a:cubicBezTo>
                  <a:cubicBezTo>
                    <a:pt x="55" y="0"/>
                    <a:pt x="45" y="1"/>
                    <a:pt x="35" y="3"/>
                  </a:cubicBezTo>
                  <a:cubicBezTo>
                    <a:pt x="24" y="6"/>
                    <a:pt x="13" y="9"/>
                    <a:pt x="1" y="14"/>
                  </a:cubicBezTo>
                  <a:lnTo>
                    <a:pt x="1" y="44"/>
                  </a:lnTo>
                  <a:cubicBezTo>
                    <a:pt x="13" y="37"/>
                    <a:pt x="24" y="32"/>
                    <a:pt x="34" y="29"/>
                  </a:cubicBezTo>
                  <a:cubicBezTo>
                    <a:pt x="45" y="26"/>
                    <a:pt x="54" y="24"/>
                    <a:pt x="64" y="24"/>
                  </a:cubicBezTo>
                  <a:cubicBezTo>
                    <a:pt x="77" y="24"/>
                    <a:pt x="87" y="28"/>
                    <a:pt x="95" y="35"/>
                  </a:cubicBezTo>
                  <a:cubicBezTo>
                    <a:pt x="104" y="43"/>
                    <a:pt x="107" y="52"/>
                    <a:pt x="107" y="64"/>
                  </a:cubicBezTo>
                  <a:cubicBezTo>
                    <a:pt x="107" y="71"/>
                    <a:pt x="106" y="78"/>
                    <a:pt x="102" y="85"/>
                  </a:cubicBezTo>
                  <a:cubicBezTo>
                    <a:pt x="98" y="93"/>
                    <a:pt x="92" y="102"/>
                    <a:pt x="82" y="112"/>
                  </a:cubicBezTo>
                  <a:cubicBezTo>
                    <a:pt x="77" y="118"/>
                    <a:pt x="65" y="131"/>
                    <a:pt x="46" y="150"/>
                  </a:cubicBezTo>
                  <a:lnTo>
                    <a:pt x="0" y="197"/>
                  </a:lnTo>
                  <a:lnTo>
                    <a:pt x="0" y="221"/>
                  </a:lnTo>
                  <a:lnTo>
                    <a:pt x="138" y="221"/>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0"/>
            <p:cNvSpPr>
              <a:spLocks/>
            </p:cNvSpPr>
            <p:nvPr>
              <p:custDataLst>
                <p:tags r:id="rId50"/>
              </p:custDataLst>
            </p:nvPr>
          </p:nvSpPr>
          <p:spPr bwMode="auto">
            <a:xfrm>
              <a:off x="4460875" y="2817813"/>
              <a:ext cx="23813" cy="28575"/>
            </a:xfrm>
            <a:custGeom>
              <a:avLst/>
              <a:gdLst>
                <a:gd name="T0" fmla="*/ 32 w 71"/>
                <a:gd name="T1" fmla="*/ 0 h 91"/>
                <a:gd name="T2" fmla="*/ 26 w 71"/>
                <a:gd name="T3" fmla="*/ 32 h 91"/>
                <a:gd name="T4" fmla="*/ 0 w 71"/>
                <a:gd name="T5" fmla="*/ 91 h 91"/>
                <a:gd name="T6" fmla="*/ 23 w 71"/>
                <a:gd name="T7" fmla="*/ 91 h 91"/>
                <a:gd name="T8" fmla="*/ 65 w 71"/>
                <a:gd name="T9" fmla="*/ 32 h 91"/>
                <a:gd name="T10" fmla="*/ 71 w 71"/>
                <a:gd name="T11" fmla="*/ 0 h 91"/>
                <a:gd name="T12" fmla="*/ 32 w 7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1" h="91">
                  <a:moveTo>
                    <a:pt x="32" y="0"/>
                  </a:moveTo>
                  <a:lnTo>
                    <a:pt x="26" y="32"/>
                  </a:lnTo>
                  <a:lnTo>
                    <a:pt x="0" y="91"/>
                  </a:lnTo>
                  <a:lnTo>
                    <a:pt x="23" y="91"/>
                  </a:lnTo>
                  <a:lnTo>
                    <a:pt x="65" y="32"/>
                  </a:lnTo>
                  <a:lnTo>
                    <a:pt x="71" y="0"/>
                  </a:lnTo>
                  <a:lnTo>
                    <a:pt x="32"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1"/>
            <p:cNvSpPr>
              <a:spLocks/>
            </p:cNvSpPr>
            <p:nvPr>
              <p:custDataLst>
                <p:tags r:id="rId51"/>
              </p:custDataLst>
            </p:nvPr>
          </p:nvSpPr>
          <p:spPr bwMode="auto">
            <a:xfrm>
              <a:off x="4508500" y="2768601"/>
              <a:ext cx="66675" cy="63500"/>
            </a:xfrm>
            <a:custGeom>
              <a:avLst/>
              <a:gdLst>
                <a:gd name="T0" fmla="*/ 197 w 200"/>
                <a:gd name="T1" fmla="*/ 0 h 207"/>
                <a:gd name="T2" fmla="*/ 157 w 200"/>
                <a:gd name="T3" fmla="*/ 0 h 207"/>
                <a:gd name="T4" fmla="*/ 102 w 200"/>
                <a:gd name="T5" fmla="*/ 74 h 207"/>
                <a:gd name="T6" fmla="*/ 47 w 200"/>
                <a:gd name="T7" fmla="*/ 0 h 207"/>
                <a:gd name="T8" fmla="*/ 7 w 200"/>
                <a:gd name="T9" fmla="*/ 0 h 207"/>
                <a:gd name="T10" fmla="*/ 80 w 200"/>
                <a:gd name="T11" fmla="*/ 99 h 207"/>
                <a:gd name="T12" fmla="*/ 0 w 200"/>
                <a:gd name="T13" fmla="*/ 207 h 207"/>
                <a:gd name="T14" fmla="*/ 40 w 200"/>
                <a:gd name="T15" fmla="*/ 207 h 207"/>
                <a:gd name="T16" fmla="*/ 100 w 200"/>
                <a:gd name="T17" fmla="*/ 126 h 207"/>
                <a:gd name="T18" fmla="*/ 160 w 200"/>
                <a:gd name="T19" fmla="*/ 207 h 207"/>
                <a:gd name="T20" fmla="*/ 200 w 200"/>
                <a:gd name="T21" fmla="*/ 207 h 207"/>
                <a:gd name="T22" fmla="*/ 122 w 200"/>
                <a:gd name="T23" fmla="*/ 101 h 207"/>
                <a:gd name="T24" fmla="*/ 197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7" y="0"/>
                  </a:moveTo>
                  <a:lnTo>
                    <a:pt x="157" y="0"/>
                  </a:lnTo>
                  <a:lnTo>
                    <a:pt x="102" y="74"/>
                  </a:lnTo>
                  <a:lnTo>
                    <a:pt x="47" y="0"/>
                  </a:lnTo>
                  <a:lnTo>
                    <a:pt x="7" y="0"/>
                  </a:lnTo>
                  <a:lnTo>
                    <a:pt x="80" y="99"/>
                  </a:lnTo>
                  <a:lnTo>
                    <a:pt x="0" y="207"/>
                  </a:lnTo>
                  <a:lnTo>
                    <a:pt x="40" y="207"/>
                  </a:lnTo>
                  <a:lnTo>
                    <a:pt x="100" y="126"/>
                  </a:lnTo>
                  <a:lnTo>
                    <a:pt x="160" y="207"/>
                  </a:lnTo>
                  <a:lnTo>
                    <a:pt x="200"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82"/>
            <p:cNvSpPr>
              <a:spLocks/>
            </p:cNvSpPr>
            <p:nvPr>
              <p:custDataLst>
                <p:tags r:id="rId52"/>
              </p:custDataLst>
            </p:nvPr>
          </p:nvSpPr>
          <p:spPr bwMode="auto">
            <a:xfrm>
              <a:off x="4586288" y="2768601"/>
              <a:ext cx="68263" cy="87313"/>
            </a:xfrm>
            <a:custGeom>
              <a:avLst/>
              <a:gdLst>
                <a:gd name="T0" fmla="*/ 110 w 201"/>
                <a:gd name="T1" fmla="*/ 226 h 286"/>
                <a:gd name="T2" fmla="*/ 201 w 201"/>
                <a:gd name="T3" fmla="*/ 0 h 286"/>
                <a:gd name="T4" fmla="*/ 165 w 201"/>
                <a:gd name="T5" fmla="*/ 0 h 286"/>
                <a:gd name="T6" fmla="*/ 100 w 201"/>
                <a:gd name="T7" fmla="*/ 162 h 286"/>
                <a:gd name="T8" fmla="*/ 36 w 201"/>
                <a:gd name="T9" fmla="*/ 0 h 286"/>
                <a:gd name="T10" fmla="*/ 0 w 201"/>
                <a:gd name="T11" fmla="*/ 0 h 286"/>
                <a:gd name="T12" fmla="*/ 83 w 201"/>
                <a:gd name="T13" fmla="*/ 204 h 286"/>
                <a:gd name="T14" fmla="*/ 77 w 201"/>
                <a:gd name="T15" fmla="*/ 219 h 286"/>
                <a:gd name="T16" fmla="*/ 60 w 201"/>
                <a:gd name="T17" fmla="*/ 251 h 286"/>
                <a:gd name="T18" fmla="*/ 38 w 201"/>
                <a:gd name="T19" fmla="*/ 257 h 286"/>
                <a:gd name="T20" fmla="*/ 18 w 201"/>
                <a:gd name="T21" fmla="*/ 257 h 286"/>
                <a:gd name="T22" fmla="*/ 18 w 201"/>
                <a:gd name="T23" fmla="*/ 286 h 286"/>
                <a:gd name="T24" fmla="*/ 45 w 201"/>
                <a:gd name="T25" fmla="*/ 286 h 286"/>
                <a:gd name="T26" fmla="*/ 82 w 201"/>
                <a:gd name="T27" fmla="*/ 274 h 286"/>
                <a:gd name="T28" fmla="*/ 110 w 201"/>
                <a:gd name="T29" fmla="*/ 2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6">
                  <a:moveTo>
                    <a:pt x="110" y="226"/>
                  </a:moveTo>
                  <a:lnTo>
                    <a:pt x="201" y="0"/>
                  </a:lnTo>
                  <a:lnTo>
                    <a:pt x="165" y="0"/>
                  </a:lnTo>
                  <a:lnTo>
                    <a:pt x="100" y="162"/>
                  </a:lnTo>
                  <a:lnTo>
                    <a:pt x="36" y="0"/>
                  </a:lnTo>
                  <a:lnTo>
                    <a:pt x="0" y="0"/>
                  </a:lnTo>
                  <a:lnTo>
                    <a:pt x="83" y="204"/>
                  </a:lnTo>
                  <a:lnTo>
                    <a:pt x="77" y="219"/>
                  </a:lnTo>
                  <a:cubicBezTo>
                    <a:pt x="71" y="236"/>
                    <a:pt x="65" y="246"/>
                    <a:pt x="60" y="251"/>
                  </a:cubicBezTo>
                  <a:cubicBezTo>
                    <a:pt x="55" y="255"/>
                    <a:pt x="48" y="257"/>
                    <a:pt x="38" y="257"/>
                  </a:cubicBezTo>
                  <a:lnTo>
                    <a:pt x="18" y="257"/>
                  </a:lnTo>
                  <a:lnTo>
                    <a:pt x="18" y="286"/>
                  </a:lnTo>
                  <a:lnTo>
                    <a:pt x="45" y="286"/>
                  </a:lnTo>
                  <a:cubicBezTo>
                    <a:pt x="60" y="286"/>
                    <a:pt x="73" y="282"/>
                    <a:pt x="82" y="274"/>
                  </a:cubicBezTo>
                  <a:cubicBezTo>
                    <a:pt x="91" y="267"/>
                    <a:pt x="100" y="251"/>
                    <a:pt x="110"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83"/>
            <p:cNvSpPr>
              <a:spLocks noEditPoints="1"/>
            </p:cNvSpPr>
            <p:nvPr>
              <p:custDataLst>
                <p:tags r:id="rId53"/>
              </p:custDataLst>
            </p:nvPr>
          </p:nvSpPr>
          <p:spPr bwMode="auto">
            <a:xfrm>
              <a:off x="4719638" y="2725738"/>
              <a:ext cx="112713" cy="46038"/>
            </a:xfrm>
            <a:custGeom>
              <a:avLst/>
              <a:gdLst>
                <a:gd name="T0" fmla="*/ 0 w 335"/>
                <a:gd name="T1" fmla="*/ 41 h 151"/>
                <a:gd name="T2" fmla="*/ 335 w 335"/>
                <a:gd name="T3" fmla="*/ 41 h 151"/>
                <a:gd name="T4" fmla="*/ 335 w 335"/>
                <a:gd name="T5" fmla="*/ 0 h 151"/>
                <a:gd name="T6" fmla="*/ 0 w 335"/>
                <a:gd name="T7" fmla="*/ 0 h 151"/>
                <a:gd name="T8" fmla="*/ 0 w 335"/>
                <a:gd name="T9" fmla="*/ 41 h 151"/>
                <a:gd name="T10" fmla="*/ 0 w 335"/>
                <a:gd name="T11" fmla="*/ 151 h 151"/>
                <a:gd name="T12" fmla="*/ 335 w 335"/>
                <a:gd name="T13" fmla="*/ 151 h 151"/>
                <a:gd name="T14" fmla="*/ 335 w 335"/>
                <a:gd name="T15" fmla="*/ 110 h 151"/>
                <a:gd name="T16" fmla="*/ 0 w 335"/>
                <a:gd name="T17" fmla="*/ 110 h 151"/>
                <a:gd name="T18" fmla="*/ 0 w 335"/>
                <a:gd name="T1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1">
                  <a:moveTo>
                    <a:pt x="0" y="41"/>
                  </a:moveTo>
                  <a:lnTo>
                    <a:pt x="335" y="41"/>
                  </a:lnTo>
                  <a:lnTo>
                    <a:pt x="335" y="0"/>
                  </a:lnTo>
                  <a:lnTo>
                    <a:pt x="0" y="0"/>
                  </a:lnTo>
                  <a:lnTo>
                    <a:pt x="0" y="41"/>
                  </a:lnTo>
                  <a:close/>
                  <a:moveTo>
                    <a:pt x="0" y="151"/>
                  </a:moveTo>
                  <a:lnTo>
                    <a:pt x="335" y="151"/>
                  </a:lnTo>
                  <a:lnTo>
                    <a:pt x="335" y="110"/>
                  </a:lnTo>
                  <a:lnTo>
                    <a:pt x="0" y="110"/>
                  </a:lnTo>
                  <a:lnTo>
                    <a:pt x="0" y="151"/>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84"/>
            <p:cNvSpPr>
              <a:spLocks/>
            </p:cNvSpPr>
            <p:nvPr>
              <p:custDataLst>
                <p:tags r:id="rId54"/>
              </p:custDataLst>
            </p:nvPr>
          </p:nvSpPr>
          <p:spPr bwMode="auto">
            <a:xfrm>
              <a:off x="4905375" y="2681288"/>
              <a:ext cx="73025" cy="112713"/>
            </a:xfrm>
            <a:custGeom>
              <a:avLst/>
              <a:gdLst>
                <a:gd name="T0" fmla="*/ 7 w 216"/>
                <a:gd name="T1" fmla="*/ 322 h 364"/>
                <a:gd name="T2" fmla="*/ 7 w 216"/>
                <a:gd name="T3" fmla="*/ 364 h 364"/>
                <a:gd name="T4" fmla="*/ 216 w 216"/>
                <a:gd name="T5" fmla="*/ 364 h 364"/>
                <a:gd name="T6" fmla="*/ 216 w 216"/>
                <a:gd name="T7" fmla="*/ 322 h 364"/>
                <a:gd name="T8" fmla="*/ 136 w 216"/>
                <a:gd name="T9" fmla="*/ 322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2 h 364"/>
                <a:gd name="T22" fmla="*/ 7 w 216"/>
                <a:gd name="T23" fmla="*/ 32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2"/>
                  </a:moveTo>
                  <a:lnTo>
                    <a:pt x="7" y="364"/>
                  </a:lnTo>
                  <a:lnTo>
                    <a:pt x="216" y="364"/>
                  </a:lnTo>
                  <a:lnTo>
                    <a:pt x="216" y="322"/>
                  </a:lnTo>
                  <a:lnTo>
                    <a:pt x="136" y="322"/>
                  </a:lnTo>
                  <a:lnTo>
                    <a:pt x="136" y="0"/>
                  </a:lnTo>
                  <a:lnTo>
                    <a:pt x="86" y="0"/>
                  </a:lnTo>
                  <a:lnTo>
                    <a:pt x="0" y="18"/>
                  </a:lnTo>
                  <a:lnTo>
                    <a:pt x="0" y="63"/>
                  </a:lnTo>
                  <a:lnTo>
                    <a:pt x="87" y="45"/>
                  </a:lnTo>
                  <a:lnTo>
                    <a:pt x="87" y="322"/>
                  </a:lnTo>
                  <a:lnTo>
                    <a:pt x="7" y="322"/>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85"/>
            <p:cNvSpPr>
              <a:spLocks/>
            </p:cNvSpPr>
            <p:nvPr>
              <p:custDataLst>
                <p:tags r:id="rId55"/>
              </p:custDataLst>
            </p:nvPr>
          </p:nvSpPr>
          <p:spPr bwMode="auto">
            <a:xfrm>
              <a:off x="4179888" y="2935288"/>
              <a:ext cx="111125" cy="111125"/>
            </a:xfrm>
            <a:custGeom>
              <a:avLst/>
              <a:gdLst>
                <a:gd name="T0" fmla="*/ 0 w 333"/>
                <a:gd name="T1" fmla="*/ 0 h 363"/>
                <a:gd name="T2" fmla="*/ 0 w 333"/>
                <a:gd name="T3" fmla="*/ 363 h 363"/>
                <a:gd name="T4" fmla="*/ 48 w 333"/>
                <a:gd name="T5" fmla="*/ 363 h 363"/>
                <a:gd name="T6" fmla="*/ 48 w 333"/>
                <a:gd name="T7" fmla="*/ 44 h 363"/>
                <a:gd name="T8" fmla="*/ 142 w 333"/>
                <a:gd name="T9" fmla="*/ 294 h 363"/>
                <a:gd name="T10" fmla="*/ 191 w 333"/>
                <a:gd name="T11" fmla="*/ 294 h 363"/>
                <a:gd name="T12" fmla="*/ 285 w 333"/>
                <a:gd name="T13" fmla="*/ 44 h 363"/>
                <a:gd name="T14" fmla="*/ 285 w 333"/>
                <a:gd name="T15" fmla="*/ 363 h 363"/>
                <a:gd name="T16" fmla="*/ 333 w 333"/>
                <a:gd name="T17" fmla="*/ 363 h 363"/>
                <a:gd name="T18" fmla="*/ 333 w 333"/>
                <a:gd name="T19" fmla="*/ 0 h 363"/>
                <a:gd name="T20" fmla="*/ 259 w 333"/>
                <a:gd name="T21" fmla="*/ 0 h 363"/>
                <a:gd name="T22" fmla="*/ 166 w 333"/>
                <a:gd name="T23" fmla="*/ 247 h 363"/>
                <a:gd name="T24" fmla="*/ 73 w 333"/>
                <a:gd name="T25" fmla="*/ 0 h 363"/>
                <a:gd name="T26" fmla="*/ 0 w 333"/>
                <a:gd name="T27"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3">
                  <a:moveTo>
                    <a:pt x="0" y="0"/>
                  </a:moveTo>
                  <a:lnTo>
                    <a:pt x="0" y="363"/>
                  </a:lnTo>
                  <a:lnTo>
                    <a:pt x="48" y="363"/>
                  </a:lnTo>
                  <a:lnTo>
                    <a:pt x="48" y="44"/>
                  </a:lnTo>
                  <a:lnTo>
                    <a:pt x="142" y="294"/>
                  </a:lnTo>
                  <a:lnTo>
                    <a:pt x="191" y="294"/>
                  </a:lnTo>
                  <a:lnTo>
                    <a:pt x="285" y="44"/>
                  </a:lnTo>
                  <a:lnTo>
                    <a:pt x="285" y="363"/>
                  </a:lnTo>
                  <a:lnTo>
                    <a:pt x="333" y="363"/>
                  </a:lnTo>
                  <a:lnTo>
                    <a:pt x="333" y="0"/>
                  </a:lnTo>
                  <a:lnTo>
                    <a:pt x="259" y="0"/>
                  </a:lnTo>
                  <a:lnTo>
                    <a:pt x="166" y="247"/>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86"/>
            <p:cNvSpPr>
              <a:spLocks/>
            </p:cNvSpPr>
            <p:nvPr>
              <p:custDataLst>
                <p:tags r:id="rId56"/>
              </p:custDataLst>
            </p:nvPr>
          </p:nvSpPr>
          <p:spPr bwMode="auto">
            <a:xfrm>
              <a:off x="4314825" y="3022601"/>
              <a:ext cx="68263" cy="87313"/>
            </a:xfrm>
            <a:custGeom>
              <a:avLst/>
              <a:gdLst>
                <a:gd name="T0" fmla="*/ 110 w 201"/>
                <a:gd name="T1" fmla="*/ 226 h 285"/>
                <a:gd name="T2" fmla="*/ 201 w 201"/>
                <a:gd name="T3" fmla="*/ 0 h 285"/>
                <a:gd name="T4" fmla="*/ 165 w 201"/>
                <a:gd name="T5" fmla="*/ 0 h 285"/>
                <a:gd name="T6" fmla="*/ 100 w 201"/>
                <a:gd name="T7" fmla="*/ 161 h 285"/>
                <a:gd name="T8" fmla="*/ 36 w 201"/>
                <a:gd name="T9" fmla="*/ 0 h 285"/>
                <a:gd name="T10" fmla="*/ 0 w 201"/>
                <a:gd name="T11" fmla="*/ 0 h 285"/>
                <a:gd name="T12" fmla="*/ 83 w 201"/>
                <a:gd name="T13" fmla="*/ 203 h 285"/>
                <a:gd name="T14" fmla="*/ 77 w 201"/>
                <a:gd name="T15" fmla="*/ 219 h 285"/>
                <a:gd name="T16" fmla="*/ 60 w 201"/>
                <a:gd name="T17" fmla="*/ 250 h 285"/>
                <a:gd name="T18" fmla="*/ 38 w 201"/>
                <a:gd name="T19" fmla="*/ 257 h 285"/>
                <a:gd name="T20" fmla="*/ 18 w 201"/>
                <a:gd name="T21" fmla="*/ 257 h 285"/>
                <a:gd name="T22" fmla="*/ 18 w 201"/>
                <a:gd name="T23" fmla="*/ 285 h 285"/>
                <a:gd name="T24" fmla="*/ 46 w 201"/>
                <a:gd name="T25" fmla="*/ 285 h 285"/>
                <a:gd name="T26" fmla="*/ 82 w 201"/>
                <a:gd name="T27" fmla="*/ 274 h 285"/>
                <a:gd name="T28" fmla="*/ 110 w 201"/>
                <a:gd name="T29" fmla="*/ 2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5">
                  <a:moveTo>
                    <a:pt x="110" y="226"/>
                  </a:moveTo>
                  <a:lnTo>
                    <a:pt x="201" y="0"/>
                  </a:lnTo>
                  <a:lnTo>
                    <a:pt x="165" y="0"/>
                  </a:lnTo>
                  <a:lnTo>
                    <a:pt x="100" y="161"/>
                  </a:lnTo>
                  <a:lnTo>
                    <a:pt x="36" y="0"/>
                  </a:lnTo>
                  <a:lnTo>
                    <a:pt x="0" y="0"/>
                  </a:lnTo>
                  <a:lnTo>
                    <a:pt x="83" y="203"/>
                  </a:lnTo>
                  <a:lnTo>
                    <a:pt x="77" y="219"/>
                  </a:lnTo>
                  <a:cubicBezTo>
                    <a:pt x="71" y="235"/>
                    <a:pt x="65" y="246"/>
                    <a:pt x="60" y="250"/>
                  </a:cubicBezTo>
                  <a:cubicBezTo>
                    <a:pt x="55" y="254"/>
                    <a:pt x="48" y="257"/>
                    <a:pt x="38" y="257"/>
                  </a:cubicBezTo>
                  <a:lnTo>
                    <a:pt x="18" y="257"/>
                  </a:lnTo>
                  <a:lnTo>
                    <a:pt x="18" y="285"/>
                  </a:lnTo>
                  <a:lnTo>
                    <a:pt x="46" y="285"/>
                  </a:lnTo>
                  <a:cubicBezTo>
                    <a:pt x="61" y="285"/>
                    <a:pt x="73" y="281"/>
                    <a:pt x="82" y="274"/>
                  </a:cubicBezTo>
                  <a:cubicBezTo>
                    <a:pt x="91" y="266"/>
                    <a:pt x="100" y="250"/>
                    <a:pt x="110"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87"/>
            <p:cNvSpPr>
              <a:spLocks/>
            </p:cNvSpPr>
            <p:nvPr>
              <p:custDataLst>
                <p:tags r:id="rId57"/>
              </p:custDataLst>
            </p:nvPr>
          </p:nvSpPr>
          <p:spPr bwMode="auto">
            <a:xfrm>
              <a:off x="4395788" y="2979738"/>
              <a:ext cx="47625" cy="68263"/>
            </a:xfrm>
            <a:custGeom>
              <a:avLst/>
              <a:gdLst>
                <a:gd name="T0" fmla="*/ 35 w 138"/>
                <a:gd name="T1" fmla="*/ 197 h 222"/>
                <a:gd name="T2" fmla="*/ 90 w 138"/>
                <a:gd name="T3" fmla="*/ 141 h 222"/>
                <a:gd name="T4" fmla="*/ 114 w 138"/>
                <a:gd name="T5" fmla="*/ 116 h 222"/>
                <a:gd name="T6" fmla="*/ 132 w 138"/>
                <a:gd name="T7" fmla="*/ 88 h 222"/>
                <a:gd name="T8" fmla="*/ 137 w 138"/>
                <a:gd name="T9" fmla="*/ 62 h 222"/>
                <a:gd name="T10" fmla="*/ 117 w 138"/>
                <a:gd name="T11" fmla="*/ 17 h 222"/>
                <a:gd name="T12" fmla="*/ 63 w 138"/>
                <a:gd name="T13" fmla="*/ 0 h 222"/>
                <a:gd name="T14" fmla="*/ 34 w 138"/>
                <a:gd name="T15" fmla="*/ 4 h 222"/>
                <a:gd name="T16" fmla="*/ 1 w 138"/>
                <a:gd name="T17" fmla="*/ 15 h 222"/>
                <a:gd name="T18" fmla="*/ 1 w 138"/>
                <a:gd name="T19" fmla="*/ 44 h 222"/>
                <a:gd name="T20" fmla="*/ 34 w 138"/>
                <a:gd name="T21" fmla="*/ 30 h 222"/>
                <a:gd name="T22" fmla="*/ 63 w 138"/>
                <a:gd name="T23" fmla="*/ 25 h 222"/>
                <a:gd name="T24" fmla="*/ 95 w 138"/>
                <a:gd name="T25" fmla="*/ 36 h 222"/>
                <a:gd name="T26" fmla="*/ 107 w 138"/>
                <a:gd name="T27" fmla="*/ 64 h 222"/>
                <a:gd name="T28" fmla="*/ 102 w 138"/>
                <a:gd name="T29" fmla="*/ 86 h 222"/>
                <a:gd name="T30" fmla="*/ 82 w 138"/>
                <a:gd name="T31" fmla="*/ 113 h 222"/>
                <a:gd name="T32" fmla="*/ 45 w 138"/>
                <a:gd name="T33" fmla="*/ 151 h 222"/>
                <a:gd name="T34" fmla="*/ 0 w 138"/>
                <a:gd name="T35" fmla="*/ 197 h 222"/>
                <a:gd name="T36" fmla="*/ 0 w 138"/>
                <a:gd name="T37" fmla="*/ 222 h 222"/>
                <a:gd name="T38" fmla="*/ 138 w 138"/>
                <a:gd name="T39" fmla="*/ 222 h 222"/>
                <a:gd name="T40" fmla="*/ 138 w 138"/>
                <a:gd name="T41" fmla="*/ 197 h 222"/>
                <a:gd name="T42" fmla="*/ 35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5" y="197"/>
                  </a:moveTo>
                  <a:lnTo>
                    <a:pt x="90" y="141"/>
                  </a:lnTo>
                  <a:cubicBezTo>
                    <a:pt x="103" y="127"/>
                    <a:pt x="111" y="119"/>
                    <a:pt x="114" y="116"/>
                  </a:cubicBezTo>
                  <a:cubicBezTo>
                    <a:pt x="123" y="105"/>
                    <a:pt x="128" y="96"/>
                    <a:pt x="132" y="88"/>
                  </a:cubicBezTo>
                  <a:cubicBezTo>
                    <a:pt x="135" y="80"/>
                    <a:pt x="137" y="71"/>
                    <a:pt x="137" y="62"/>
                  </a:cubicBezTo>
                  <a:cubicBezTo>
                    <a:pt x="137" y="44"/>
                    <a:pt x="130" y="28"/>
                    <a:pt x="117" y="17"/>
                  </a:cubicBezTo>
                  <a:cubicBezTo>
                    <a:pt x="103" y="6"/>
                    <a:pt x="85" y="0"/>
                    <a:pt x="63" y="0"/>
                  </a:cubicBezTo>
                  <a:cubicBezTo>
                    <a:pt x="54" y="0"/>
                    <a:pt x="45" y="1"/>
                    <a:pt x="34" y="4"/>
                  </a:cubicBezTo>
                  <a:cubicBezTo>
                    <a:pt x="24" y="6"/>
                    <a:pt x="13" y="10"/>
                    <a:pt x="1" y="15"/>
                  </a:cubicBezTo>
                  <a:lnTo>
                    <a:pt x="1" y="44"/>
                  </a:lnTo>
                  <a:cubicBezTo>
                    <a:pt x="13" y="38"/>
                    <a:pt x="24" y="33"/>
                    <a:pt x="34" y="30"/>
                  </a:cubicBezTo>
                  <a:cubicBezTo>
                    <a:pt x="44" y="27"/>
                    <a:pt x="54" y="25"/>
                    <a:pt x="63" y="25"/>
                  </a:cubicBezTo>
                  <a:cubicBezTo>
                    <a:pt x="76" y="25"/>
                    <a:pt x="87" y="29"/>
                    <a:pt x="95" y="36"/>
                  </a:cubicBezTo>
                  <a:cubicBezTo>
                    <a:pt x="103" y="43"/>
                    <a:pt x="107" y="53"/>
                    <a:pt x="107" y="64"/>
                  </a:cubicBezTo>
                  <a:cubicBezTo>
                    <a:pt x="107" y="71"/>
                    <a:pt x="105" y="79"/>
                    <a:pt x="102" y="86"/>
                  </a:cubicBezTo>
                  <a:cubicBezTo>
                    <a:pt x="98" y="93"/>
                    <a:pt x="91" y="102"/>
                    <a:pt x="82" y="113"/>
                  </a:cubicBezTo>
                  <a:cubicBezTo>
                    <a:pt x="77" y="119"/>
                    <a:pt x="65" y="131"/>
                    <a:pt x="45" y="151"/>
                  </a:cubicBezTo>
                  <a:lnTo>
                    <a:pt x="0" y="197"/>
                  </a:lnTo>
                  <a:lnTo>
                    <a:pt x="0" y="222"/>
                  </a:lnTo>
                  <a:lnTo>
                    <a:pt x="138" y="222"/>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88"/>
            <p:cNvSpPr>
              <a:spLocks/>
            </p:cNvSpPr>
            <p:nvPr>
              <p:custDataLst>
                <p:tags r:id="rId58"/>
              </p:custDataLst>
            </p:nvPr>
          </p:nvSpPr>
          <p:spPr bwMode="auto">
            <a:xfrm>
              <a:off x="4464050" y="3070226"/>
              <a:ext cx="23813" cy="28575"/>
            </a:xfrm>
            <a:custGeom>
              <a:avLst/>
              <a:gdLst>
                <a:gd name="T0" fmla="*/ 33 w 72"/>
                <a:gd name="T1" fmla="*/ 0 h 90"/>
                <a:gd name="T2" fmla="*/ 27 w 72"/>
                <a:gd name="T3" fmla="*/ 31 h 90"/>
                <a:gd name="T4" fmla="*/ 0 w 72"/>
                <a:gd name="T5" fmla="*/ 90 h 90"/>
                <a:gd name="T6" fmla="*/ 24 w 72"/>
                <a:gd name="T7" fmla="*/ 90 h 90"/>
                <a:gd name="T8" fmla="*/ 66 w 72"/>
                <a:gd name="T9" fmla="*/ 31 h 90"/>
                <a:gd name="T10" fmla="*/ 72 w 72"/>
                <a:gd name="T11" fmla="*/ 0 h 90"/>
                <a:gd name="T12" fmla="*/ 33 w 72"/>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72" h="90">
                  <a:moveTo>
                    <a:pt x="33" y="0"/>
                  </a:moveTo>
                  <a:lnTo>
                    <a:pt x="27" y="31"/>
                  </a:lnTo>
                  <a:lnTo>
                    <a:pt x="0" y="90"/>
                  </a:lnTo>
                  <a:lnTo>
                    <a:pt x="24" y="90"/>
                  </a:lnTo>
                  <a:lnTo>
                    <a:pt x="66" y="31"/>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89"/>
            <p:cNvSpPr>
              <a:spLocks/>
            </p:cNvSpPr>
            <p:nvPr>
              <p:custDataLst>
                <p:tags r:id="rId59"/>
              </p:custDataLst>
            </p:nvPr>
          </p:nvSpPr>
          <p:spPr bwMode="auto">
            <a:xfrm>
              <a:off x="4511675" y="3022601"/>
              <a:ext cx="66675" cy="87313"/>
            </a:xfrm>
            <a:custGeom>
              <a:avLst/>
              <a:gdLst>
                <a:gd name="T0" fmla="*/ 111 w 201"/>
                <a:gd name="T1" fmla="*/ 226 h 285"/>
                <a:gd name="T2" fmla="*/ 201 w 201"/>
                <a:gd name="T3" fmla="*/ 0 h 285"/>
                <a:gd name="T4" fmla="*/ 165 w 201"/>
                <a:gd name="T5" fmla="*/ 0 h 285"/>
                <a:gd name="T6" fmla="*/ 101 w 201"/>
                <a:gd name="T7" fmla="*/ 161 h 285"/>
                <a:gd name="T8" fmla="*/ 36 w 201"/>
                <a:gd name="T9" fmla="*/ 0 h 285"/>
                <a:gd name="T10" fmla="*/ 0 w 201"/>
                <a:gd name="T11" fmla="*/ 0 h 285"/>
                <a:gd name="T12" fmla="*/ 84 w 201"/>
                <a:gd name="T13" fmla="*/ 203 h 285"/>
                <a:gd name="T14" fmla="*/ 78 w 201"/>
                <a:gd name="T15" fmla="*/ 219 h 285"/>
                <a:gd name="T16" fmla="*/ 60 w 201"/>
                <a:gd name="T17" fmla="*/ 250 h 285"/>
                <a:gd name="T18" fmla="*/ 39 w 201"/>
                <a:gd name="T19" fmla="*/ 257 h 285"/>
                <a:gd name="T20" fmla="*/ 19 w 201"/>
                <a:gd name="T21" fmla="*/ 257 h 285"/>
                <a:gd name="T22" fmla="*/ 19 w 201"/>
                <a:gd name="T23" fmla="*/ 285 h 285"/>
                <a:gd name="T24" fmla="*/ 46 w 201"/>
                <a:gd name="T25" fmla="*/ 285 h 285"/>
                <a:gd name="T26" fmla="*/ 83 w 201"/>
                <a:gd name="T27" fmla="*/ 274 h 285"/>
                <a:gd name="T28" fmla="*/ 111 w 201"/>
                <a:gd name="T29" fmla="*/ 2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5">
                  <a:moveTo>
                    <a:pt x="111" y="226"/>
                  </a:moveTo>
                  <a:lnTo>
                    <a:pt x="201" y="0"/>
                  </a:lnTo>
                  <a:lnTo>
                    <a:pt x="165" y="0"/>
                  </a:lnTo>
                  <a:lnTo>
                    <a:pt x="101" y="161"/>
                  </a:lnTo>
                  <a:lnTo>
                    <a:pt x="36" y="0"/>
                  </a:lnTo>
                  <a:lnTo>
                    <a:pt x="0" y="0"/>
                  </a:lnTo>
                  <a:lnTo>
                    <a:pt x="84" y="203"/>
                  </a:lnTo>
                  <a:lnTo>
                    <a:pt x="78" y="219"/>
                  </a:lnTo>
                  <a:cubicBezTo>
                    <a:pt x="71" y="235"/>
                    <a:pt x="66" y="246"/>
                    <a:pt x="60" y="250"/>
                  </a:cubicBezTo>
                  <a:cubicBezTo>
                    <a:pt x="55" y="254"/>
                    <a:pt x="48" y="257"/>
                    <a:pt x="39" y="257"/>
                  </a:cubicBezTo>
                  <a:lnTo>
                    <a:pt x="19" y="257"/>
                  </a:lnTo>
                  <a:lnTo>
                    <a:pt x="19" y="285"/>
                  </a:lnTo>
                  <a:lnTo>
                    <a:pt x="46" y="285"/>
                  </a:lnTo>
                  <a:cubicBezTo>
                    <a:pt x="61" y="285"/>
                    <a:pt x="73" y="281"/>
                    <a:pt x="83" y="274"/>
                  </a:cubicBezTo>
                  <a:cubicBezTo>
                    <a:pt x="92" y="266"/>
                    <a:pt x="101" y="250"/>
                    <a:pt x="111"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90"/>
            <p:cNvSpPr>
              <a:spLocks/>
            </p:cNvSpPr>
            <p:nvPr>
              <p:custDataLst>
                <p:tags r:id="rId60"/>
              </p:custDataLst>
            </p:nvPr>
          </p:nvSpPr>
          <p:spPr bwMode="auto">
            <a:xfrm>
              <a:off x="4592638" y="2979738"/>
              <a:ext cx="46038" cy="68263"/>
            </a:xfrm>
            <a:custGeom>
              <a:avLst/>
              <a:gdLst>
                <a:gd name="T0" fmla="*/ 35 w 138"/>
                <a:gd name="T1" fmla="*/ 197 h 222"/>
                <a:gd name="T2" fmla="*/ 90 w 138"/>
                <a:gd name="T3" fmla="*/ 141 h 222"/>
                <a:gd name="T4" fmla="*/ 114 w 138"/>
                <a:gd name="T5" fmla="*/ 116 h 222"/>
                <a:gd name="T6" fmla="*/ 132 w 138"/>
                <a:gd name="T7" fmla="*/ 88 h 222"/>
                <a:gd name="T8" fmla="*/ 137 w 138"/>
                <a:gd name="T9" fmla="*/ 62 h 222"/>
                <a:gd name="T10" fmla="*/ 117 w 138"/>
                <a:gd name="T11" fmla="*/ 17 h 222"/>
                <a:gd name="T12" fmla="*/ 63 w 138"/>
                <a:gd name="T13" fmla="*/ 0 h 222"/>
                <a:gd name="T14" fmla="*/ 34 w 138"/>
                <a:gd name="T15" fmla="*/ 4 h 222"/>
                <a:gd name="T16" fmla="*/ 1 w 138"/>
                <a:gd name="T17" fmla="*/ 15 h 222"/>
                <a:gd name="T18" fmla="*/ 1 w 138"/>
                <a:gd name="T19" fmla="*/ 44 h 222"/>
                <a:gd name="T20" fmla="*/ 34 w 138"/>
                <a:gd name="T21" fmla="*/ 30 h 222"/>
                <a:gd name="T22" fmla="*/ 63 w 138"/>
                <a:gd name="T23" fmla="*/ 25 h 222"/>
                <a:gd name="T24" fmla="*/ 95 w 138"/>
                <a:gd name="T25" fmla="*/ 36 h 222"/>
                <a:gd name="T26" fmla="*/ 107 w 138"/>
                <a:gd name="T27" fmla="*/ 64 h 222"/>
                <a:gd name="T28" fmla="*/ 102 w 138"/>
                <a:gd name="T29" fmla="*/ 86 h 222"/>
                <a:gd name="T30" fmla="*/ 82 w 138"/>
                <a:gd name="T31" fmla="*/ 113 h 222"/>
                <a:gd name="T32" fmla="*/ 46 w 138"/>
                <a:gd name="T33" fmla="*/ 151 h 222"/>
                <a:gd name="T34" fmla="*/ 0 w 138"/>
                <a:gd name="T35" fmla="*/ 197 h 222"/>
                <a:gd name="T36" fmla="*/ 0 w 138"/>
                <a:gd name="T37" fmla="*/ 222 h 222"/>
                <a:gd name="T38" fmla="*/ 138 w 138"/>
                <a:gd name="T39" fmla="*/ 222 h 222"/>
                <a:gd name="T40" fmla="*/ 138 w 138"/>
                <a:gd name="T41" fmla="*/ 197 h 222"/>
                <a:gd name="T42" fmla="*/ 35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5" y="197"/>
                  </a:moveTo>
                  <a:lnTo>
                    <a:pt x="90" y="141"/>
                  </a:lnTo>
                  <a:cubicBezTo>
                    <a:pt x="104" y="127"/>
                    <a:pt x="111" y="119"/>
                    <a:pt x="114" y="116"/>
                  </a:cubicBezTo>
                  <a:cubicBezTo>
                    <a:pt x="123" y="105"/>
                    <a:pt x="129" y="96"/>
                    <a:pt x="132" y="88"/>
                  </a:cubicBezTo>
                  <a:cubicBezTo>
                    <a:pt x="135" y="80"/>
                    <a:pt x="137" y="71"/>
                    <a:pt x="137" y="62"/>
                  </a:cubicBezTo>
                  <a:cubicBezTo>
                    <a:pt x="137" y="44"/>
                    <a:pt x="130" y="28"/>
                    <a:pt x="117" y="17"/>
                  </a:cubicBezTo>
                  <a:cubicBezTo>
                    <a:pt x="104" y="6"/>
                    <a:pt x="86" y="0"/>
                    <a:pt x="63" y="0"/>
                  </a:cubicBezTo>
                  <a:cubicBezTo>
                    <a:pt x="54" y="0"/>
                    <a:pt x="45" y="1"/>
                    <a:pt x="34" y="4"/>
                  </a:cubicBezTo>
                  <a:cubicBezTo>
                    <a:pt x="24" y="6"/>
                    <a:pt x="13" y="10"/>
                    <a:pt x="1" y="15"/>
                  </a:cubicBezTo>
                  <a:lnTo>
                    <a:pt x="1" y="44"/>
                  </a:lnTo>
                  <a:cubicBezTo>
                    <a:pt x="13" y="38"/>
                    <a:pt x="24" y="33"/>
                    <a:pt x="34" y="30"/>
                  </a:cubicBezTo>
                  <a:cubicBezTo>
                    <a:pt x="45" y="27"/>
                    <a:pt x="54" y="25"/>
                    <a:pt x="63" y="25"/>
                  </a:cubicBezTo>
                  <a:cubicBezTo>
                    <a:pt x="77" y="25"/>
                    <a:pt x="87" y="29"/>
                    <a:pt x="95" y="36"/>
                  </a:cubicBezTo>
                  <a:cubicBezTo>
                    <a:pt x="104" y="43"/>
                    <a:pt x="107" y="53"/>
                    <a:pt x="107" y="64"/>
                  </a:cubicBezTo>
                  <a:cubicBezTo>
                    <a:pt x="107" y="71"/>
                    <a:pt x="106" y="79"/>
                    <a:pt x="102" y="86"/>
                  </a:cubicBezTo>
                  <a:cubicBezTo>
                    <a:pt x="98" y="93"/>
                    <a:pt x="92" y="102"/>
                    <a:pt x="82" y="113"/>
                  </a:cubicBezTo>
                  <a:cubicBezTo>
                    <a:pt x="77" y="119"/>
                    <a:pt x="65" y="131"/>
                    <a:pt x="46" y="151"/>
                  </a:cubicBezTo>
                  <a:lnTo>
                    <a:pt x="0" y="197"/>
                  </a:lnTo>
                  <a:lnTo>
                    <a:pt x="0" y="222"/>
                  </a:lnTo>
                  <a:lnTo>
                    <a:pt x="138" y="222"/>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91"/>
            <p:cNvSpPr>
              <a:spLocks noEditPoints="1"/>
            </p:cNvSpPr>
            <p:nvPr>
              <p:custDataLst>
                <p:tags r:id="rId61"/>
              </p:custDataLst>
            </p:nvPr>
          </p:nvSpPr>
          <p:spPr bwMode="auto">
            <a:xfrm>
              <a:off x="4719638" y="2979738"/>
              <a:ext cx="112713" cy="46038"/>
            </a:xfrm>
            <a:custGeom>
              <a:avLst/>
              <a:gdLst>
                <a:gd name="T0" fmla="*/ 0 w 335"/>
                <a:gd name="T1" fmla="*/ 40 h 150"/>
                <a:gd name="T2" fmla="*/ 335 w 335"/>
                <a:gd name="T3" fmla="*/ 40 h 150"/>
                <a:gd name="T4" fmla="*/ 335 w 335"/>
                <a:gd name="T5" fmla="*/ 0 h 150"/>
                <a:gd name="T6" fmla="*/ 0 w 335"/>
                <a:gd name="T7" fmla="*/ 0 h 150"/>
                <a:gd name="T8" fmla="*/ 0 w 335"/>
                <a:gd name="T9" fmla="*/ 40 h 150"/>
                <a:gd name="T10" fmla="*/ 0 w 335"/>
                <a:gd name="T11" fmla="*/ 150 h 150"/>
                <a:gd name="T12" fmla="*/ 335 w 335"/>
                <a:gd name="T13" fmla="*/ 150 h 150"/>
                <a:gd name="T14" fmla="*/ 335 w 335"/>
                <a:gd name="T15" fmla="*/ 109 h 150"/>
                <a:gd name="T16" fmla="*/ 0 w 335"/>
                <a:gd name="T17" fmla="*/ 109 h 150"/>
                <a:gd name="T18" fmla="*/ 0 w 335"/>
                <a:gd name="T1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0">
                  <a:moveTo>
                    <a:pt x="0" y="40"/>
                  </a:moveTo>
                  <a:lnTo>
                    <a:pt x="335" y="40"/>
                  </a:lnTo>
                  <a:lnTo>
                    <a:pt x="335" y="0"/>
                  </a:lnTo>
                  <a:lnTo>
                    <a:pt x="0" y="0"/>
                  </a:lnTo>
                  <a:lnTo>
                    <a:pt x="0" y="40"/>
                  </a:lnTo>
                  <a:close/>
                  <a:moveTo>
                    <a:pt x="0" y="150"/>
                  </a:moveTo>
                  <a:lnTo>
                    <a:pt x="335" y="150"/>
                  </a:lnTo>
                  <a:lnTo>
                    <a:pt x="335" y="109"/>
                  </a:lnTo>
                  <a:lnTo>
                    <a:pt x="0" y="109"/>
                  </a:lnTo>
                  <a:lnTo>
                    <a:pt x="0" y="15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92"/>
            <p:cNvSpPr>
              <a:spLocks/>
            </p:cNvSpPr>
            <p:nvPr>
              <p:custDataLst>
                <p:tags r:id="rId62"/>
              </p:custDataLst>
            </p:nvPr>
          </p:nvSpPr>
          <p:spPr bwMode="auto">
            <a:xfrm>
              <a:off x="4905375" y="2935288"/>
              <a:ext cx="73025" cy="111125"/>
            </a:xfrm>
            <a:custGeom>
              <a:avLst/>
              <a:gdLst>
                <a:gd name="T0" fmla="*/ 7 w 216"/>
                <a:gd name="T1" fmla="*/ 322 h 363"/>
                <a:gd name="T2" fmla="*/ 7 w 216"/>
                <a:gd name="T3" fmla="*/ 363 h 363"/>
                <a:gd name="T4" fmla="*/ 216 w 216"/>
                <a:gd name="T5" fmla="*/ 363 h 363"/>
                <a:gd name="T6" fmla="*/ 216 w 216"/>
                <a:gd name="T7" fmla="*/ 322 h 363"/>
                <a:gd name="T8" fmla="*/ 136 w 216"/>
                <a:gd name="T9" fmla="*/ 322 h 363"/>
                <a:gd name="T10" fmla="*/ 136 w 216"/>
                <a:gd name="T11" fmla="*/ 0 h 363"/>
                <a:gd name="T12" fmla="*/ 86 w 216"/>
                <a:gd name="T13" fmla="*/ 0 h 363"/>
                <a:gd name="T14" fmla="*/ 0 w 216"/>
                <a:gd name="T15" fmla="*/ 17 h 363"/>
                <a:gd name="T16" fmla="*/ 0 w 216"/>
                <a:gd name="T17" fmla="*/ 62 h 363"/>
                <a:gd name="T18" fmla="*/ 87 w 216"/>
                <a:gd name="T19" fmla="*/ 45 h 363"/>
                <a:gd name="T20" fmla="*/ 87 w 216"/>
                <a:gd name="T21" fmla="*/ 322 h 363"/>
                <a:gd name="T22" fmla="*/ 7 w 216"/>
                <a:gd name="T23"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3">
                  <a:moveTo>
                    <a:pt x="7" y="322"/>
                  </a:moveTo>
                  <a:lnTo>
                    <a:pt x="7" y="363"/>
                  </a:lnTo>
                  <a:lnTo>
                    <a:pt x="216" y="363"/>
                  </a:lnTo>
                  <a:lnTo>
                    <a:pt x="216" y="322"/>
                  </a:lnTo>
                  <a:lnTo>
                    <a:pt x="136" y="322"/>
                  </a:lnTo>
                  <a:lnTo>
                    <a:pt x="136" y="0"/>
                  </a:lnTo>
                  <a:lnTo>
                    <a:pt x="86" y="0"/>
                  </a:lnTo>
                  <a:lnTo>
                    <a:pt x="0" y="17"/>
                  </a:lnTo>
                  <a:lnTo>
                    <a:pt x="0" y="62"/>
                  </a:lnTo>
                  <a:lnTo>
                    <a:pt x="87" y="45"/>
                  </a:lnTo>
                  <a:lnTo>
                    <a:pt x="87" y="322"/>
                  </a:lnTo>
                  <a:lnTo>
                    <a:pt x="7" y="322"/>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93"/>
            <p:cNvSpPr>
              <a:spLocks/>
            </p:cNvSpPr>
            <p:nvPr>
              <p:custDataLst>
                <p:tags r:id="rId63"/>
              </p:custDataLst>
            </p:nvPr>
          </p:nvSpPr>
          <p:spPr bwMode="auto">
            <a:xfrm>
              <a:off x="2070100" y="3187701"/>
              <a:ext cx="111125" cy="111125"/>
            </a:xfrm>
            <a:custGeom>
              <a:avLst/>
              <a:gdLst>
                <a:gd name="T0" fmla="*/ 0 w 333"/>
                <a:gd name="T1" fmla="*/ 0 h 364"/>
                <a:gd name="T2" fmla="*/ 0 w 333"/>
                <a:gd name="T3" fmla="*/ 364 h 364"/>
                <a:gd name="T4" fmla="*/ 48 w 333"/>
                <a:gd name="T5" fmla="*/ 364 h 364"/>
                <a:gd name="T6" fmla="*/ 48 w 333"/>
                <a:gd name="T7" fmla="*/ 45 h 364"/>
                <a:gd name="T8" fmla="*/ 142 w 333"/>
                <a:gd name="T9" fmla="*/ 294 h 364"/>
                <a:gd name="T10" fmla="*/ 191 w 333"/>
                <a:gd name="T11" fmla="*/ 294 h 364"/>
                <a:gd name="T12" fmla="*/ 285 w 333"/>
                <a:gd name="T13" fmla="*/ 45 h 364"/>
                <a:gd name="T14" fmla="*/ 285 w 333"/>
                <a:gd name="T15" fmla="*/ 364 h 364"/>
                <a:gd name="T16" fmla="*/ 333 w 333"/>
                <a:gd name="T17" fmla="*/ 364 h 364"/>
                <a:gd name="T18" fmla="*/ 333 w 333"/>
                <a:gd name="T19" fmla="*/ 0 h 364"/>
                <a:gd name="T20" fmla="*/ 260 w 333"/>
                <a:gd name="T21" fmla="*/ 0 h 364"/>
                <a:gd name="T22" fmla="*/ 166 w 333"/>
                <a:gd name="T23" fmla="*/ 248 h 364"/>
                <a:gd name="T24" fmla="*/ 74 w 333"/>
                <a:gd name="T25" fmla="*/ 0 h 364"/>
                <a:gd name="T26" fmla="*/ 0 w 333"/>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4">
                  <a:moveTo>
                    <a:pt x="0" y="0"/>
                  </a:moveTo>
                  <a:lnTo>
                    <a:pt x="0" y="364"/>
                  </a:lnTo>
                  <a:lnTo>
                    <a:pt x="48" y="364"/>
                  </a:lnTo>
                  <a:lnTo>
                    <a:pt x="48" y="45"/>
                  </a:lnTo>
                  <a:lnTo>
                    <a:pt x="142" y="294"/>
                  </a:lnTo>
                  <a:lnTo>
                    <a:pt x="191" y="294"/>
                  </a:lnTo>
                  <a:lnTo>
                    <a:pt x="285" y="45"/>
                  </a:lnTo>
                  <a:lnTo>
                    <a:pt x="285" y="364"/>
                  </a:lnTo>
                  <a:lnTo>
                    <a:pt x="333" y="364"/>
                  </a:lnTo>
                  <a:lnTo>
                    <a:pt x="333" y="0"/>
                  </a:lnTo>
                  <a:lnTo>
                    <a:pt x="260" y="0"/>
                  </a:lnTo>
                  <a:lnTo>
                    <a:pt x="166" y="248"/>
                  </a:lnTo>
                  <a:lnTo>
                    <a:pt x="74"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94"/>
            <p:cNvSpPr>
              <a:spLocks/>
            </p:cNvSpPr>
            <p:nvPr>
              <p:custDataLst>
                <p:tags r:id="rId64"/>
              </p:custDataLst>
            </p:nvPr>
          </p:nvSpPr>
          <p:spPr bwMode="auto">
            <a:xfrm>
              <a:off x="2205038" y="3275013"/>
              <a:ext cx="68263" cy="63500"/>
            </a:xfrm>
            <a:custGeom>
              <a:avLst/>
              <a:gdLst>
                <a:gd name="T0" fmla="*/ 196 w 200"/>
                <a:gd name="T1" fmla="*/ 0 h 207"/>
                <a:gd name="T2" fmla="*/ 156 w 200"/>
                <a:gd name="T3" fmla="*/ 0 h 207"/>
                <a:gd name="T4" fmla="*/ 102 w 200"/>
                <a:gd name="T5" fmla="*/ 74 h 207"/>
                <a:gd name="T6" fmla="*/ 47 w 200"/>
                <a:gd name="T7" fmla="*/ 0 h 207"/>
                <a:gd name="T8" fmla="*/ 7 w 200"/>
                <a:gd name="T9" fmla="*/ 0 h 207"/>
                <a:gd name="T10" fmla="*/ 80 w 200"/>
                <a:gd name="T11" fmla="*/ 99 h 207"/>
                <a:gd name="T12" fmla="*/ 0 w 200"/>
                <a:gd name="T13" fmla="*/ 207 h 207"/>
                <a:gd name="T14" fmla="*/ 40 w 200"/>
                <a:gd name="T15" fmla="*/ 207 h 207"/>
                <a:gd name="T16" fmla="*/ 100 w 200"/>
                <a:gd name="T17" fmla="*/ 126 h 207"/>
                <a:gd name="T18" fmla="*/ 160 w 200"/>
                <a:gd name="T19" fmla="*/ 207 h 207"/>
                <a:gd name="T20" fmla="*/ 200 w 200"/>
                <a:gd name="T21" fmla="*/ 207 h 207"/>
                <a:gd name="T22" fmla="*/ 122 w 200"/>
                <a:gd name="T23" fmla="*/ 101 h 207"/>
                <a:gd name="T24" fmla="*/ 196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6" y="0"/>
                  </a:moveTo>
                  <a:lnTo>
                    <a:pt x="156" y="0"/>
                  </a:lnTo>
                  <a:lnTo>
                    <a:pt x="102" y="74"/>
                  </a:lnTo>
                  <a:lnTo>
                    <a:pt x="47" y="0"/>
                  </a:lnTo>
                  <a:lnTo>
                    <a:pt x="7" y="0"/>
                  </a:lnTo>
                  <a:lnTo>
                    <a:pt x="80" y="99"/>
                  </a:lnTo>
                  <a:lnTo>
                    <a:pt x="0" y="207"/>
                  </a:lnTo>
                  <a:lnTo>
                    <a:pt x="40" y="207"/>
                  </a:lnTo>
                  <a:lnTo>
                    <a:pt x="100" y="126"/>
                  </a:lnTo>
                  <a:lnTo>
                    <a:pt x="160" y="207"/>
                  </a:lnTo>
                  <a:lnTo>
                    <a:pt x="200" y="207"/>
                  </a:lnTo>
                  <a:lnTo>
                    <a:pt x="122" y="101"/>
                  </a:lnTo>
                  <a:lnTo>
                    <a:pt x="19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95"/>
            <p:cNvSpPr>
              <a:spLocks/>
            </p:cNvSpPr>
            <p:nvPr>
              <p:custDataLst>
                <p:tags r:id="rId65"/>
              </p:custDataLst>
            </p:nvPr>
          </p:nvSpPr>
          <p:spPr bwMode="auto">
            <a:xfrm>
              <a:off x="2287588" y="3232151"/>
              <a:ext cx="46038" cy="68263"/>
            </a:xfrm>
            <a:custGeom>
              <a:avLst/>
              <a:gdLst>
                <a:gd name="T0" fmla="*/ 35 w 138"/>
                <a:gd name="T1" fmla="*/ 197 h 222"/>
                <a:gd name="T2" fmla="*/ 90 w 138"/>
                <a:gd name="T3" fmla="*/ 140 h 222"/>
                <a:gd name="T4" fmla="*/ 114 w 138"/>
                <a:gd name="T5" fmla="*/ 116 h 222"/>
                <a:gd name="T6" fmla="*/ 132 w 138"/>
                <a:gd name="T7" fmla="*/ 87 h 222"/>
                <a:gd name="T8" fmla="*/ 137 w 138"/>
                <a:gd name="T9" fmla="*/ 62 h 222"/>
                <a:gd name="T10" fmla="*/ 117 w 138"/>
                <a:gd name="T11" fmla="*/ 17 h 222"/>
                <a:gd name="T12" fmla="*/ 63 w 138"/>
                <a:gd name="T13" fmla="*/ 0 h 222"/>
                <a:gd name="T14" fmla="*/ 35 w 138"/>
                <a:gd name="T15" fmla="*/ 3 h 222"/>
                <a:gd name="T16" fmla="*/ 1 w 138"/>
                <a:gd name="T17" fmla="*/ 14 h 222"/>
                <a:gd name="T18" fmla="*/ 1 w 138"/>
                <a:gd name="T19" fmla="*/ 44 h 222"/>
                <a:gd name="T20" fmla="*/ 34 w 138"/>
                <a:gd name="T21" fmla="*/ 29 h 222"/>
                <a:gd name="T22" fmla="*/ 64 w 138"/>
                <a:gd name="T23" fmla="*/ 25 h 222"/>
                <a:gd name="T24" fmla="*/ 95 w 138"/>
                <a:gd name="T25" fmla="*/ 35 h 222"/>
                <a:gd name="T26" fmla="*/ 107 w 138"/>
                <a:gd name="T27" fmla="*/ 64 h 222"/>
                <a:gd name="T28" fmla="*/ 102 w 138"/>
                <a:gd name="T29" fmla="*/ 86 h 222"/>
                <a:gd name="T30" fmla="*/ 82 w 138"/>
                <a:gd name="T31" fmla="*/ 113 h 222"/>
                <a:gd name="T32" fmla="*/ 46 w 138"/>
                <a:gd name="T33" fmla="*/ 150 h 222"/>
                <a:gd name="T34" fmla="*/ 0 w 138"/>
                <a:gd name="T35" fmla="*/ 197 h 222"/>
                <a:gd name="T36" fmla="*/ 0 w 138"/>
                <a:gd name="T37" fmla="*/ 222 h 222"/>
                <a:gd name="T38" fmla="*/ 138 w 138"/>
                <a:gd name="T39" fmla="*/ 222 h 222"/>
                <a:gd name="T40" fmla="*/ 138 w 138"/>
                <a:gd name="T41" fmla="*/ 197 h 222"/>
                <a:gd name="T42" fmla="*/ 35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5" y="197"/>
                  </a:moveTo>
                  <a:lnTo>
                    <a:pt x="90" y="140"/>
                  </a:lnTo>
                  <a:cubicBezTo>
                    <a:pt x="104" y="127"/>
                    <a:pt x="111" y="119"/>
                    <a:pt x="114" y="116"/>
                  </a:cubicBezTo>
                  <a:cubicBezTo>
                    <a:pt x="123" y="105"/>
                    <a:pt x="129" y="96"/>
                    <a:pt x="132" y="87"/>
                  </a:cubicBezTo>
                  <a:cubicBezTo>
                    <a:pt x="136" y="79"/>
                    <a:pt x="137" y="71"/>
                    <a:pt x="137" y="62"/>
                  </a:cubicBezTo>
                  <a:cubicBezTo>
                    <a:pt x="137" y="43"/>
                    <a:pt x="130" y="28"/>
                    <a:pt x="117" y="17"/>
                  </a:cubicBezTo>
                  <a:cubicBezTo>
                    <a:pt x="104" y="6"/>
                    <a:pt x="86" y="0"/>
                    <a:pt x="63" y="0"/>
                  </a:cubicBezTo>
                  <a:cubicBezTo>
                    <a:pt x="55" y="0"/>
                    <a:pt x="45" y="1"/>
                    <a:pt x="35" y="3"/>
                  </a:cubicBezTo>
                  <a:cubicBezTo>
                    <a:pt x="24" y="6"/>
                    <a:pt x="13" y="9"/>
                    <a:pt x="1" y="14"/>
                  </a:cubicBezTo>
                  <a:lnTo>
                    <a:pt x="1" y="44"/>
                  </a:lnTo>
                  <a:cubicBezTo>
                    <a:pt x="13" y="37"/>
                    <a:pt x="24" y="33"/>
                    <a:pt x="34" y="29"/>
                  </a:cubicBezTo>
                  <a:cubicBezTo>
                    <a:pt x="45" y="26"/>
                    <a:pt x="54" y="25"/>
                    <a:pt x="64" y="25"/>
                  </a:cubicBezTo>
                  <a:cubicBezTo>
                    <a:pt x="77" y="25"/>
                    <a:pt x="87" y="28"/>
                    <a:pt x="95" y="35"/>
                  </a:cubicBezTo>
                  <a:cubicBezTo>
                    <a:pt x="104" y="43"/>
                    <a:pt x="107" y="52"/>
                    <a:pt x="107" y="64"/>
                  </a:cubicBezTo>
                  <a:cubicBezTo>
                    <a:pt x="107" y="71"/>
                    <a:pt x="106" y="78"/>
                    <a:pt x="102" y="86"/>
                  </a:cubicBezTo>
                  <a:cubicBezTo>
                    <a:pt x="98" y="93"/>
                    <a:pt x="92" y="102"/>
                    <a:pt x="82" y="113"/>
                  </a:cubicBezTo>
                  <a:cubicBezTo>
                    <a:pt x="77" y="118"/>
                    <a:pt x="65" y="131"/>
                    <a:pt x="46" y="150"/>
                  </a:cubicBezTo>
                  <a:lnTo>
                    <a:pt x="0" y="197"/>
                  </a:lnTo>
                  <a:lnTo>
                    <a:pt x="0" y="222"/>
                  </a:lnTo>
                  <a:lnTo>
                    <a:pt x="138" y="222"/>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96"/>
            <p:cNvSpPr>
              <a:spLocks/>
            </p:cNvSpPr>
            <p:nvPr>
              <p:custDataLst>
                <p:tags r:id="rId66"/>
              </p:custDataLst>
            </p:nvPr>
          </p:nvSpPr>
          <p:spPr bwMode="auto">
            <a:xfrm>
              <a:off x="2355850" y="3324226"/>
              <a:ext cx="23813" cy="26988"/>
            </a:xfrm>
            <a:custGeom>
              <a:avLst/>
              <a:gdLst>
                <a:gd name="T0" fmla="*/ 33 w 72"/>
                <a:gd name="T1" fmla="*/ 0 h 91"/>
                <a:gd name="T2" fmla="*/ 26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6"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97"/>
            <p:cNvSpPr>
              <a:spLocks/>
            </p:cNvSpPr>
            <p:nvPr>
              <p:custDataLst>
                <p:tags r:id="rId67"/>
              </p:custDataLst>
            </p:nvPr>
          </p:nvSpPr>
          <p:spPr bwMode="auto">
            <a:xfrm>
              <a:off x="2401888" y="3275013"/>
              <a:ext cx="68263" cy="87313"/>
            </a:xfrm>
            <a:custGeom>
              <a:avLst/>
              <a:gdLst>
                <a:gd name="T0" fmla="*/ 111 w 202"/>
                <a:gd name="T1" fmla="*/ 226 h 286"/>
                <a:gd name="T2" fmla="*/ 202 w 202"/>
                <a:gd name="T3" fmla="*/ 0 h 286"/>
                <a:gd name="T4" fmla="*/ 166 w 202"/>
                <a:gd name="T5" fmla="*/ 0 h 286"/>
                <a:gd name="T6" fmla="*/ 101 w 202"/>
                <a:gd name="T7" fmla="*/ 162 h 286"/>
                <a:gd name="T8" fmla="*/ 36 w 202"/>
                <a:gd name="T9" fmla="*/ 0 h 286"/>
                <a:gd name="T10" fmla="*/ 0 w 202"/>
                <a:gd name="T11" fmla="*/ 0 h 286"/>
                <a:gd name="T12" fmla="*/ 84 w 202"/>
                <a:gd name="T13" fmla="*/ 204 h 286"/>
                <a:gd name="T14" fmla="*/ 78 w 202"/>
                <a:gd name="T15" fmla="*/ 219 h 286"/>
                <a:gd name="T16" fmla="*/ 61 w 202"/>
                <a:gd name="T17" fmla="*/ 251 h 286"/>
                <a:gd name="T18" fmla="*/ 39 w 202"/>
                <a:gd name="T19" fmla="*/ 257 h 286"/>
                <a:gd name="T20" fmla="*/ 19 w 202"/>
                <a:gd name="T21" fmla="*/ 257 h 286"/>
                <a:gd name="T22" fmla="*/ 19 w 202"/>
                <a:gd name="T23" fmla="*/ 286 h 286"/>
                <a:gd name="T24" fmla="*/ 46 w 202"/>
                <a:gd name="T25" fmla="*/ 286 h 286"/>
                <a:gd name="T26" fmla="*/ 83 w 202"/>
                <a:gd name="T27" fmla="*/ 274 h 286"/>
                <a:gd name="T28" fmla="*/ 111 w 202"/>
                <a:gd name="T29" fmla="*/ 2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86">
                  <a:moveTo>
                    <a:pt x="111" y="226"/>
                  </a:moveTo>
                  <a:lnTo>
                    <a:pt x="202" y="0"/>
                  </a:lnTo>
                  <a:lnTo>
                    <a:pt x="166" y="0"/>
                  </a:lnTo>
                  <a:lnTo>
                    <a:pt x="101" y="162"/>
                  </a:lnTo>
                  <a:lnTo>
                    <a:pt x="36" y="0"/>
                  </a:lnTo>
                  <a:lnTo>
                    <a:pt x="0" y="0"/>
                  </a:lnTo>
                  <a:lnTo>
                    <a:pt x="84" y="204"/>
                  </a:lnTo>
                  <a:lnTo>
                    <a:pt x="78" y="219"/>
                  </a:lnTo>
                  <a:cubicBezTo>
                    <a:pt x="72" y="236"/>
                    <a:pt x="66" y="246"/>
                    <a:pt x="61" y="251"/>
                  </a:cubicBezTo>
                  <a:cubicBezTo>
                    <a:pt x="56" y="255"/>
                    <a:pt x="48" y="257"/>
                    <a:pt x="39" y="257"/>
                  </a:cubicBezTo>
                  <a:lnTo>
                    <a:pt x="19" y="257"/>
                  </a:lnTo>
                  <a:lnTo>
                    <a:pt x="19" y="286"/>
                  </a:lnTo>
                  <a:lnTo>
                    <a:pt x="46" y="286"/>
                  </a:lnTo>
                  <a:cubicBezTo>
                    <a:pt x="61" y="286"/>
                    <a:pt x="73" y="282"/>
                    <a:pt x="83" y="274"/>
                  </a:cubicBezTo>
                  <a:cubicBezTo>
                    <a:pt x="92" y="267"/>
                    <a:pt x="101" y="251"/>
                    <a:pt x="111"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98"/>
            <p:cNvSpPr>
              <a:spLocks/>
            </p:cNvSpPr>
            <p:nvPr>
              <p:custDataLst>
                <p:tags r:id="rId68"/>
              </p:custDataLst>
            </p:nvPr>
          </p:nvSpPr>
          <p:spPr bwMode="auto">
            <a:xfrm>
              <a:off x="2481263" y="3275013"/>
              <a:ext cx="57150" cy="63500"/>
            </a:xfrm>
            <a:custGeom>
              <a:avLst/>
              <a:gdLst>
                <a:gd name="T0" fmla="*/ 5 w 167"/>
                <a:gd name="T1" fmla="*/ 0 h 207"/>
                <a:gd name="T2" fmla="*/ 5 w 167"/>
                <a:gd name="T3" fmla="*/ 27 h 207"/>
                <a:gd name="T4" fmla="*/ 128 w 167"/>
                <a:gd name="T5" fmla="*/ 27 h 207"/>
                <a:gd name="T6" fmla="*/ 0 w 167"/>
                <a:gd name="T7" fmla="*/ 176 h 207"/>
                <a:gd name="T8" fmla="*/ 0 w 167"/>
                <a:gd name="T9" fmla="*/ 207 h 207"/>
                <a:gd name="T10" fmla="*/ 167 w 167"/>
                <a:gd name="T11" fmla="*/ 207 h 207"/>
                <a:gd name="T12" fmla="*/ 167 w 167"/>
                <a:gd name="T13" fmla="*/ 180 h 207"/>
                <a:gd name="T14" fmla="*/ 39 w 167"/>
                <a:gd name="T15" fmla="*/ 180 h 207"/>
                <a:gd name="T16" fmla="*/ 167 w 167"/>
                <a:gd name="T17" fmla="*/ 31 h 207"/>
                <a:gd name="T18" fmla="*/ 167 w 167"/>
                <a:gd name="T19" fmla="*/ 0 h 207"/>
                <a:gd name="T20" fmla="*/ 5 w 167"/>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207">
                  <a:moveTo>
                    <a:pt x="5" y="0"/>
                  </a:moveTo>
                  <a:lnTo>
                    <a:pt x="5" y="27"/>
                  </a:lnTo>
                  <a:lnTo>
                    <a:pt x="128" y="27"/>
                  </a:lnTo>
                  <a:lnTo>
                    <a:pt x="0" y="176"/>
                  </a:lnTo>
                  <a:lnTo>
                    <a:pt x="0" y="207"/>
                  </a:lnTo>
                  <a:lnTo>
                    <a:pt x="167" y="207"/>
                  </a:lnTo>
                  <a:lnTo>
                    <a:pt x="167" y="180"/>
                  </a:lnTo>
                  <a:lnTo>
                    <a:pt x="39" y="180"/>
                  </a:lnTo>
                  <a:lnTo>
                    <a:pt x="167" y="31"/>
                  </a:lnTo>
                  <a:lnTo>
                    <a:pt x="167"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99"/>
            <p:cNvSpPr>
              <a:spLocks/>
            </p:cNvSpPr>
            <p:nvPr>
              <p:custDataLst>
                <p:tags r:id="rId69"/>
              </p:custDataLst>
            </p:nvPr>
          </p:nvSpPr>
          <p:spPr bwMode="auto">
            <a:xfrm>
              <a:off x="2597150" y="3208338"/>
              <a:ext cx="103188" cy="93663"/>
            </a:xfrm>
            <a:custGeom>
              <a:avLst/>
              <a:gdLst>
                <a:gd name="T0" fmla="*/ 134 w 308"/>
                <a:gd name="T1" fmla="*/ 174 h 307"/>
                <a:gd name="T2" fmla="*/ 134 w 308"/>
                <a:gd name="T3" fmla="*/ 307 h 307"/>
                <a:gd name="T4" fmla="*/ 174 w 308"/>
                <a:gd name="T5" fmla="*/ 307 h 307"/>
                <a:gd name="T6" fmla="*/ 174 w 308"/>
                <a:gd name="T7" fmla="*/ 174 h 307"/>
                <a:gd name="T8" fmla="*/ 308 w 308"/>
                <a:gd name="T9" fmla="*/ 174 h 307"/>
                <a:gd name="T10" fmla="*/ 308 w 308"/>
                <a:gd name="T11" fmla="*/ 133 h 307"/>
                <a:gd name="T12" fmla="*/ 174 w 308"/>
                <a:gd name="T13" fmla="*/ 133 h 307"/>
                <a:gd name="T14" fmla="*/ 174 w 308"/>
                <a:gd name="T15" fmla="*/ 0 h 307"/>
                <a:gd name="T16" fmla="*/ 134 w 308"/>
                <a:gd name="T17" fmla="*/ 0 h 307"/>
                <a:gd name="T18" fmla="*/ 134 w 308"/>
                <a:gd name="T19" fmla="*/ 133 h 307"/>
                <a:gd name="T20" fmla="*/ 0 w 308"/>
                <a:gd name="T21" fmla="*/ 133 h 307"/>
                <a:gd name="T22" fmla="*/ 0 w 308"/>
                <a:gd name="T23" fmla="*/ 174 h 307"/>
                <a:gd name="T24" fmla="*/ 21 w 308"/>
                <a:gd name="T25" fmla="*/ 174 h 307"/>
                <a:gd name="T26" fmla="*/ 134 w 308"/>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307">
                  <a:moveTo>
                    <a:pt x="134" y="174"/>
                  </a:moveTo>
                  <a:lnTo>
                    <a:pt x="134" y="307"/>
                  </a:lnTo>
                  <a:lnTo>
                    <a:pt x="174" y="307"/>
                  </a:lnTo>
                  <a:lnTo>
                    <a:pt x="174" y="174"/>
                  </a:lnTo>
                  <a:lnTo>
                    <a:pt x="308" y="174"/>
                  </a:lnTo>
                  <a:lnTo>
                    <a:pt x="308" y="133"/>
                  </a:lnTo>
                  <a:lnTo>
                    <a:pt x="174" y="133"/>
                  </a:lnTo>
                  <a:lnTo>
                    <a:pt x="174" y="0"/>
                  </a:lnTo>
                  <a:lnTo>
                    <a:pt x="134" y="0"/>
                  </a:lnTo>
                  <a:lnTo>
                    <a:pt x="134" y="133"/>
                  </a:lnTo>
                  <a:lnTo>
                    <a:pt x="0" y="133"/>
                  </a:lnTo>
                  <a:lnTo>
                    <a:pt x="0" y="174"/>
                  </a:lnTo>
                  <a:lnTo>
                    <a:pt x="21" y="174"/>
                  </a:lnTo>
                  <a:lnTo>
                    <a:pt x="134"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00"/>
            <p:cNvSpPr>
              <a:spLocks/>
            </p:cNvSpPr>
            <p:nvPr>
              <p:custDataLst>
                <p:tags r:id="rId70"/>
              </p:custDataLst>
            </p:nvPr>
          </p:nvSpPr>
          <p:spPr bwMode="auto">
            <a:xfrm>
              <a:off x="2773363" y="3187701"/>
              <a:ext cx="111125" cy="111125"/>
            </a:xfrm>
            <a:custGeom>
              <a:avLst/>
              <a:gdLst>
                <a:gd name="T0" fmla="*/ 0 w 333"/>
                <a:gd name="T1" fmla="*/ 0 h 364"/>
                <a:gd name="T2" fmla="*/ 0 w 333"/>
                <a:gd name="T3" fmla="*/ 364 h 364"/>
                <a:gd name="T4" fmla="*/ 48 w 333"/>
                <a:gd name="T5" fmla="*/ 364 h 364"/>
                <a:gd name="T6" fmla="*/ 48 w 333"/>
                <a:gd name="T7" fmla="*/ 45 h 364"/>
                <a:gd name="T8" fmla="*/ 142 w 333"/>
                <a:gd name="T9" fmla="*/ 294 h 364"/>
                <a:gd name="T10" fmla="*/ 191 w 333"/>
                <a:gd name="T11" fmla="*/ 294 h 364"/>
                <a:gd name="T12" fmla="*/ 285 w 333"/>
                <a:gd name="T13" fmla="*/ 45 h 364"/>
                <a:gd name="T14" fmla="*/ 285 w 333"/>
                <a:gd name="T15" fmla="*/ 364 h 364"/>
                <a:gd name="T16" fmla="*/ 333 w 333"/>
                <a:gd name="T17" fmla="*/ 364 h 364"/>
                <a:gd name="T18" fmla="*/ 333 w 333"/>
                <a:gd name="T19" fmla="*/ 0 h 364"/>
                <a:gd name="T20" fmla="*/ 259 w 333"/>
                <a:gd name="T21" fmla="*/ 0 h 364"/>
                <a:gd name="T22" fmla="*/ 166 w 333"/>
                <a:gd name="T23" fmla="*/ 248 h 364"/>
                <a:gd name="T24" fmla="*/ 73 w 333"/>
                <a:gd name="T25" fmla="*/ 0 h 364"/>
                <a:gd name="T26" fmla="*/ 0 w 333"/>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4">
                  <a:moveTo>
                    <a:pt x="0" y="0"/>
                  </a:moveTo>
                  <a:lnTo>
                    <a:pt x="0" y="364"/>
                  </a:lnTo>
                  <a:lnTo>
                    <a:pt x="48" y="364"/>
                  </a:lnTo>
                  <a:lnTo>
                    <a:pt x="48" y="45"/>
                  </a:lnTo>
                  <a:lnTo>
                    <a:pt x="142" y="294"/>
                  </a:lnTo>
                  <a:lnTo>
                    <a:pt x="191" y="294"/>
                  </a:lnTo>
                  <a:lnTo>
                    <a:pt x="285" y="45"/>
                  </a:lnTo>
                  <a:lnTo>
                    <a:pt x="285" y="364"/>
                  </a:lnTo>
                  <a:lnTo>
                    <a:pt x="333" y="364"/>
                  </a:lnTo>
                  <a:lnTo>
                    <a:pt x="333" y="0"/>
                  </a:lnTo>
                  <a:lnTo>
                    <a:pt x="259" y="0"/>
                  </a:lnTo>
                  <a:lnTo>
                    <a:pt x="166" y="248"/>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01"/>
            <p:cNvSpPr>
              <a:spLocks/>
            </p:cNvSpPr>
            <p:nvPr>
              <p:custDataLst>
                <p:tags r:id="rId71"/>
              </p:custDataLst>
            </p:nvPr>
          </p:nvSpPr>
          <p:spPr bwMode="auto">
            <a:xfrm>
              <a:off x="2908300" y="3275013"/>
              <a:ext cx="66675" cy="63500"/>
            </a:xfrm>
            <a:custGeom>
              <a:avLst/>
              <a:gdLst>
                <a:gd name="T0" fmla="*/ 197 w 201"/>
                <a:gd name="T1" fmla="*/ 0 h 207"/>
                <a:gd name="T2" fmla="*/ 157 w 201"/>
                <a:gd name="T3" fmla="*/ 0 h 207"/>
                <a:gd name="T4" fmla="*/ 102 w 201"/>
                <a:gd name="T5" fmla="*/ 74 h 207"/>
                <a:gd name="T6" fmla="*/ 47 w 201"/>
                <a:gd name="T7" fmla="*/ 0 h 207"/>
                <a:gd name="T8" fmla="*/ 7 w 201"/>
                <a:gd name="T9" fmla="*/ 0 h 207"/>
                <a:gd name="T10" fmla="*/ 81 w 201"/>
                <a:gd name="T11" fmla="*/ 99 h 207"/>
                <a:gd name="T12" fmla="*/ 0 w 201"/>
                <a:gd name="T13" fmla="*/ 207 h 207"/>
                <a:gd name="T14" fmla="*/ 40 w 201"/>
                <a:gd name="T15" fmla="*/ 207 h 207"/>
                <a:gd name="T16" fmla="*/ 101 w 201"/>
                <a:gd name="T17" fmla="*/ 126 h 207"/>
                <a:gd name="T18" fmla="*/ 161 w 201"/>
                <a:gd name="T19" fmla="*/ 207 h 207"/>
                <a:gd name="T20" fmla="*/ 201 w 201"/>
                <a:gd name="T21" fmla="*/ 207 h 207"/>
                <a:gd name="T22" fmla="*/ 122 w 201"/>
                <a:gd name="T23" fmla="*/ 101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4"/>
                  </a:lnTo>
                  <a:lnTo>
                    <a:pt x="47" y="0"/>
                  </a:lnTo>
                  <a:lnTo>
                    <a:pt x="7" y="0"/>
                  </a:lnTo>
                  <a:lnTo>
                    <a:pt x="81" y="99"/>
                  </a:lnTo>
                  <a:lnTo>
                    <a:pt x="0" y="207"/>
                  </a:lnTo>
                  <a:lnTo>
                    <a:pt x="40" y="207"/>
                  </a:lnTo>
                  <a:lnTo>
                    <a:pt x="101" y="126"/>
                  </a:lnTo>
                  <a:lnTo>
                    <a:pt x="161" y="207"/>
                  </a:lnTo>
                  <a:lnTo>
                    <a:pt x="201"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02"/>
            <p:cNvSpPr>
              <a:spLocks/>
            </p:cNvSpPr>
            <p:nvPr>
              <p:custDataLst>
                <p:tags r:id="rId72"/>
              </p:custDataLst>
            </p:nvPr>
          </p:nvSpPr>
          <p:spPr bwMode="auto">
            <a:xfrm>
              <a:off x="2989263" y="3232151"/>
              <a:ext cx="46038" cy="68263"/>
            </a:xfrm>
            <a:custGeom>
              <a:avLst/>
              <a:gdLst>
                <a:gd name="T0" fmla="*/ 36 w 139"/>
                <a:gd name="T1" fmla="*/ 197 h 222"/>
                <a:gd name="T2" fmla="*/ 91 w 139"/>
                <a:gd name="T3" fmla="*/ 140 h 222"/>
                <a:gd name="T4" fmla="*/ 114 w 139"/>
                <a:gd name="T5" fmla="*/ 116 h 222"/>
                <a:gd name="T6" fmla="*/ 133 w 139"/>
                <a:gd name="T7" fmla="*/ 87 h 222"/>
                <a:gd name="T8" fmla="*/ 138 w 139"/>
                <a:gd name="T9" fmla="*/ 62 h 222"/>
                <a:gd name="T10" fmla="*/ 118 w 139"/>
                <a:gd name="T11" fmla="*/ 17 h 222"/>
                <a:gd name="T12" fmla="*/ 64 w 139"/>
                <a:gd name="T13" fmla="*/ 0 h 222"/>
                <a:gd name="T14" fmla="*/ 35 w 139"/>
                <a:gd name="T15" fmla="*/ 3 h 222"/>
                <a:gd name="T16" fmla="*/ 2 w 139"/>
                <a:gd name="T17" fmla="*/ 14 h 222"/>
                <a:gd name="T18" fmla="*/ 2 w 139"/>
                <a:gd name="T19" fmla="*/ 44 h 222"/>
                <a:gd name="T20" fmla="*/ 35 w 139"/>
                <a:gd name="T21" fmla="*/ 29 h 222"/>
                <a:gd name="T22" fmla="*/ 64 w 139"/>
                <a:gd name="T23" fmla="*/ 25 h 222"/>
                <a:gd name="T24" fmla="*/ 96 w 139"/>
                <a:gd name="T25" fmla="*/ 35 h 222"/>
                <a:gd name="T26" fmla="*/ 108 w 139"/>
                <a:gd name="T27" fmla="*/ 64 h 222"/>
                <a:gd name="T28" fmla="*/ 102 w 139"/>
                <a:gd name="T29" fmla="*/ 86 h 222"/>
                <a:gd name="T30" fmla="*/ 83 w 139"/>
                <a:gd name="T31" fmla="*/ 113 h 222"/>
                <a:gd name="T32" fmla="*/ 46 w 139"/>
                <a:gd name="T33" fmla="*/ 150 h 222"/>
                <a:gd name="T34" fmla="*/ 0 w 139"/>
                <a:gd name="T35" fmla="*/ 197 h 222"/>
                <a:gd name="T36" fmla="*/ 0 w 139"/>
                <a:gd name="T37" fmla="*/ 222 h 222"/>
                <a:gd name="T38" fmla="*/ 139 w 139"/>
                <a:gd name="T39" fmla="*/ 222 h 222"/>
                <a:gd name="T40" fmla="*/ 139 w 139"/>
                <a:gd name="T41" fmla="*/ 197 h 222"/>
                <a:gd name="T42" fmla="*/ 36 w 139"/>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222">
                  <a:moveTo>
                    <a:pt x="36" y="197"/>
                  </a:moveTo>
                  <a:lnTo>
                    <a:pt x="91" y="140"/>
                  </a:lnTo>
                  <a:cubicBezTo>
                    <a:pt x="104" y="127"/>
                    <a:pt x="112" y="119"/>
                    <a:pt x="114" y="116"/>
                  </a:cubicBezTo>
                  <a:cubicBezTo>
                    <a:pt x="123" y="105"/>
                    <a:pt x="129" y="96"/>
                    <a:pt x="133" y="87"/>
                  </a:cubicBezTo>
                  <a:cubicBezTo>
                    <a:pt x="136" y="79"/>
                    <a:pt x="138" y="71"/>
                    <a:pt x="138" y="62"/>
                  </a:cubicBezTo>
                  <a:cubicBezTo>
                    <a:pt x="138" y="43"/>
                    <a:pt x="131" y="28"/>
                    <a:pt x="118" y="17"/>
                  </a:cubicBezTo>
                  <a:cubicBezTo>
                    <a:pt x="104" y="6"/>
                    <a:pt x="86" y="0"/>
                    <a:pt x="64" y="0"/>
                  </a:cubicBezTo>
                  <a:cubicBezTo>
                    <a:pt x="55" y="0"/>
                    <a:pt x="46" y="1"/>
                    <a:pt x="35" y="3"/>
                  </a:cubicBezTo>
                  <a:cubicBezTo>
                    <a:pt x="25" y="6"/>
                    <a:pt x="14" y="9"/>
                    <a:pt x="2" y="14"/>
                  </a:cubicBezTo>
                  <a:lnTo>
                    <a:pt x="2" y="44"/>
                  </a:lnTo>
                  <a:cubicBezTo>
                    <a:pt x="14" y="37"/>
                    <a:pt x="25" y="33"/>
                    <a:pt x="35" y="29"/>
                  </a:cubicBezTo>
                  <a:cubicBezTo>
                    <a:pt x="45" y="26"/>
                    <a:pt x="55" y="25"/>
                    <a:pt x="64" y="25"/>
                  </a:cubicBezTo>
                  <a:cubicBezTo>
                    <a:pt x="77" y="25"/>
                    <a:pt x="88" y="28"/>
                    <a:pt x="96" y="35"/>
                  </a:cubicBezTo>
                  <a:cubicBezTo>
                    <a:pt x="104" y="43"/>
                    <a:pt x="108" y="52"/>
                    <a:pt x="108" y="64"/>
                  </a:cubicBezTo>
                  <a:cubicBezTo>
                    <a:pt x="108" y="71"/>
                    <a:pt x="106" y="78"/>
                    <a:pt x="102" y="86"/>
                  </a:cubicBezTo>
                  <a:cubicBezTo>
                    <a:pt x="99" y="93"/>
                    <a:pt x="92" y="102"/>
                    <a:pt x="83" y="113"/>
                  </a:cubicBezTo>
                  <a:cubicBezTo>
                    <a:pt x="78" y="118"/>
                    <a:pt x="66" y="131"/>
                    <a:pt x="46" y="150"/>
                  </a:cubicBezTo>
                  <a:lnTo>
                    <a:pt x="0" y="197"/>
                  </a:lnTo>
                  <a:lnTo>
                    <a:pt x="0" y="222"/>
                  </a:lnTo>
                  <a:lnTo>
                    <a:pt x="139" y="222"/>
                  </a:lnTo>
                  <a:lnTo>
                    <a:pt x="139"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03"/>
            <p:cNvSpPr>
              <a:spLocks/>
            </p:cNvSpPr>
            <p:nvPr>
              <p:custDataLst>
                <p:tags r:id="rId73"/>
              </p:custDataLst>
            </p:nvPr>
          </p:nvSpPr>
          <p:spPr bwMode="auto">
            <a:xfrm>
              <a:off x="3057525" y="3324226"/>
              <a:ext cx="23813" cy="26988"/>
            </a:xfrm>
            <a:custGeom>
              <a:avLst/>
              <a:gdLst>
                <a:gd name="T0" fmla="*/ 33 w 72"/>
                <a:gd name="T1" fmla="*/ 0 h 91"/>
                <a:gd name="T2" fmla="*/ 27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7"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04"/>
            <p:cNvSpPr>
              <a:spLocks/>
            </p:cNvSpPr>
            <p:nvPr>
              <p:custDataLst>
                <p:tags r:id="rId74"/>
              </p:custDataLst>
            </p:nvPr>
          </p:nvSpPr>
          <p:spPr bwMode="auto">
            <a:xfrm>
              <a:off x="3105150" y="3275013"/>
              <a:ext cx="66675" cy="87313"/>
            </a:xfrm>
            <a:custGeom>
              <a:avLst/>
              <a:gdLst>
                <a:gd name="T0" fmla="*/ 110 w 201"/>
                <a:gd name="T1" fmla="*/ 226 h 286"/>
                <a:gd name="T2" fmla="*/ 201 w 201"/>
                <a:gd name="T3" fmla="*/ 0 h 286"/>
                <a:gd name="T4" fmla="*/ 165 w 201"/>
                <a:gd name="T5" fmla="*/ 0 h 286"/>
                <a:gd name="T6" fmla="*/ 101 w 201"/>
                <a:gd name="T7" fmla="*/ 162 h 286"/>
                <a:gd name="T8" fmla="*/ 36 w 201"/>
                <a:gd name="T9" fmla="*/ 0 h 286"/>
                <a:gd name="T10" fmla="*/ 0 w 201"/>
                <a:gd name="T11" fmla="*/ 0 h 286"/>
                <a:gd name="T12" fmla="*/ 84 w 201"/>
                <a:gd name="T13" fmla="*/ 204 h 286"/>
                <a:gd name="T14" fmla="*/ 78 w 201"/>
                <a:gd name="T15" fmla="*/ 219 h 286"/>
                <a:gd name="T16" fmla="*/ 60 w 201"/>
                <a:gd name="T17" fmla="*/ 251 h 286"/>
                <a:gd name="T18" fmla="*/ 39 w 201"/>
                <a:gd name="T19" fmla="*/ 257 h 286"/>
                <a:gd name="T20" fmla="*/ 19 w 201"/>
                <a:gd name="T21" fmla="*/ 257 h 286"/>
                <a:gd name="T22" fmla="*/ 19 w 201"/>
                <a:gd name="T23" fmla="*/ 286 h 286"/>
                <a:gd name="T24" fmla="*/ 46 w 201"/>
                <a:gd name="T25" fmla="*/ 286 h 286"/>
                <a:gd name="T26" fmla="*/ 82 w 201"/>
                <a:gd name="T27" fmla="*/ 274 h 286"/>
                <a:gd name="T28" fmla="*/ 110 w 201"/>
                <a:gd name="T29" fmla="*/ 2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6">
                  <a:moveTo>
                    <a:pt x="110" y="226"/>
                  </a:moveTo>
                  <a:lnTo>
                    <a:pt x="201" y="0"/>
                  </a:lnTo>
                  <a:lnTo>
                    <a:pt x="165" y="0"/>
                  </a:lnTo>
                  <a:lnTo>
                    <a:pt x="101" y="162"/>
                  </a:lnTo>
                  <a:lnTo>
                    <a:pt x="36" y="0"/>
                  </a:lnTo>
                  <a:lnTo>
                    <a:pt x="0" y="0"/>
                  </a:lnTo>
                  <a:lnTo>
                    <a:pt x="84" y="204"/>
                  </a:lnTo>
                  <a:lnTo>
                    <a:pt x="78" y="219"/>
                  </a:lnTo>
                  <a:cubicBezTo>
                    <a:pt x="71" y="236"/>
                    <a:pt x="65" y="246"/>
                    <a:pt x="60" y="251"/>
                  </a:cubicBezTo>
                  <a:cubicBezTo>
                    <a:pt x="55" y="255"/>
                    <a:pt x="48" y="257"/>
                    <a:pt x="39" y="257"/>
                  </a:cubicBezTo>
                  <a:lnTo>
                    <a:pt x="19" y="257"/>
                  </a:lnTo>
                  <a:lnTo>
                    <a:pt x="19" y="286"/>
                  </a:lnTo>
                  <a:lnTo>
                    <a:pt x="46" y="286"/>
                  </a:lnTo>
                  <a:cubicBezTo>
                    <a:pt x="61" y="286"/>
                    <a:pt x="73" y="282"/>
                    <a:pt x="82" y="274"/>
                  </a:cubicBezTo>
                  <a:cubicBezTo>
                    <a:pt x="92" y="267"/>
                    <a:pt x="101" y="251"/>
                    <a:pt x="110"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05"/>
            <p:cNvSpPr>
              <a:spLocks/>
            </p:cNvSpPr>
            <p:nvPr>
              <p:custDataLst>
                <p:tags r:id="rId75"/>
              </p:custDataLst>
            </p:nvPr>
          </p:nvSpPr>
          <p:spPr bwMode="auto">
            <a:xfrm>
              <a:off x="3184525" y="3275013"/>
              <a:ext cx="55563" cy="63500"/>
            </a:xfrm>
            <a:custGeom>
              <a:avLst/>
              <a:gdLst>
                <a:gd name="T0" fmla="*/ 5 w 166"/>
                <a:gd name="T1" fmla="*/ 0 h 207"/>
                <a:gd name="T2" fmla="*/ 5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80 h 207"/>
                <a:gd name="T14" fmla="*/ 38 w 166"/>
                <a:gd name="T15" fmla="*/ 180 h 207"/>
                <a:gd name="T16" fmla="*/ 166 w 166"/>
                <a:gd name="T17" fmla="*/ 31 h 207"/>
                <a:gd name="T18" fmla="*/ 166 w 166"/>
                <a:gd name="T19" fmla="*/ 0 h 207"/>
                <a:gd name="T20" fmla="*/ 5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5" y="0"/>
                  </a:moveTo>
                  <a:lnTo>
                    <a:pt x="5" y="27"/>
                  </a:lnTo>
                  <a:lnTo>
                    <a:pt x="128" y="27"/>
                  </a:lnTo>
                  <a:lnTo>
                    <a:pt x="0" y="176"/>
                  </a:lnTo>
                  <a:lnTo>
                    <a:pt x="0" y="207"/>
                  </a:lnTo>
                  <a:lnTo>
                    <a:pt x="166" y="207"/>
                  </a:lnTo>
                  <a:lnTo>
                    <a:pt x="166" y="180"/>
                  </a:lnTo>
                  <a:lnTo>
                    <a:pt x="38" y="180"/>
                  </a:lnTo>
                  <a:lnTo>
                    <a:pt x="166" y="31"/>
                  </a:lnTo>
                  <a:lnTo>
                    <a:pt x="166"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06"/>
            <p:cNvSpPr>
              <a:spLocks/>
            </p:cNvSpPr>
            <p:nvPr>
              <p:custDataLst>
                <p:tags r:id="rId76"/>
              </p:custDataLst>
            </p:nvPr>
          </p:nvSpPr>
          <p:spPr bwMode="auto">
            <a:xfrm>
              <a:off x="3298825" y="3208338"/>
              <a:ext cx="103188" cy="93663"/>
            </a:xfrm>
            <a:custGeom>
              <a:avLst/>
              <a:gdLst>
                <a:gd name="T0" fmla="*/ 133 w 307"/>
                <a:gd name="T1" fmla="*/ 174 h 307"/>
                <a:gd name="T2" fmla="*/ 133 w 307"/>
                <a:gd name="T3" fmla="*/ 307 h 307"/>
                <a:gd name="T4" fmla="*/ 174 w 307"/>
                <a:gd name="T5" fmla="*/ 307 h 307"/>
                <a:gd name="T6" fmla="*/ 174 w 307"/>
                <a:gd name="T7" fmla="*/ 174 h 307"/>
                <a:gd name="T8" fmla="*/ 307 w 307"/>
                <a:gd name="T9" fmla="*/ 174 h 307"/>
                <a:gd name="T10" fmla="*/ 307 w 307"/>
                <a:gd name="T11" fmla="*/ 133 h 307"/>
                <a:gd name="T12" fmla="*/ 174 w 307"/>
                <a:gd name="T13" fmla="*/ 133 h 307"/>
                <a:gd name="T14" fmla="*/ 174 w 307"/>
                <a:gd name="T15" fmla="*/ 0 h 307"/>
                <a:gd name="T16" fmla="*/ 133 w 307"/>
                <a:gd name="T17" fmla="*/ 0 h 307"/>
                <a:gd name="T18" fmla="*/ 133 w 307"/>
                <a:gd name="T19" fmla="*/ 133 h 307"/>
                <a:gd name="T20" fmla="*/ 0 w 307"/>
                <a:gd name="T21" fmla="*/ 133 h 307"/>
                <a:gd name="T22" fmla="*/ 0 w 307"/>
                <a:gd name="T23" fmla="*/ 174 h 307"/>
                <a:gd name="T24" fmla="*/ 21 w 307"/>
                <a:gd name="T25" fmla="*/ 174 h 307"/>
                <a:gd name="T26" fmla="*/ 133 w 307"/>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07">
                  <a:moveTo>
                    <a:pt x="133" y="174"/>
                  </a:moveTo>
                  <a:lnTo>
                    <a:pt x="133" y="307"/>
                  </a:lnTo>
                  <a:lnTo>
                    <a:pt x="174" y="307"/>
                  </a:lnTo>
                  <a:lnTo>
                    <a:pt x="174" y="174"/>
                  </a:lnTo>
                  <a:lnTo>
                    <a:pt x="307" y="174"/>
                  </a:lnTo>
                  <a:lnTo>
                    <a:pt x="307" y="133"/>
                  </a:lnTo>
                  <a:lnTo>
                    <a:pt x="174" y="133"/>
                  </a:lnTo>
                  <a:lnTo>
                    <a:pt x="174" y="0"/>
                  </a:lnTo>
                  <a:lnTo>
                    <a:pt x="133" y="0"/>
                  </a:lnTo>
                  <a:lnTo>
                    <a:pt x="133" y="133"/>
                  </a:lnTo>
                  <a:lnTo>
                    <a:pt x="0" y="133"/>
                  </a:lnTo>
                  <a:lnTo>
                    <a:pt x="0" y="174"/>
                  </a:lnTo>
                  <a:lnTo>
                    <a:pt x="21" y="174"/>
                  </a:lnTo>
                  <a:lnTo>
                    <a:pt x="133"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07"/>
            <p:cNvSpPr>
              <a:spLocks/>
            </p:cNvSpPr>
            <p:nvPr>
              <p:custDataLst>
                <p:tags r:id="rId77"/>
              </p:custDataLst>
            </p:nvPr>
          </p:nvSpPr>
          <p:spPr bwMode="auto">
            <a:xfrm>
              <a:off x="3475038" y="3187701"/>
              <a:ext cx="111125" cy="111125"/>
            </a:xfrm>
            <a:custGeom>
              <a:avLst/>
              <a:gdLst>
                <a:gd name="T0" fmla="*/ 0 w 332"/>
                <a:gd name="T1" fmla="*/ 0 h 364"/>
                <a:gd name="T2" fmla="*/ 0 w 332"/>
                <a:gd name="T3" fmla="*/ 364 h 364"/>
                <a:gd name="T4" fmla="*/ 47 w 332"/>
                <a:gd name="T5" fmla="*/ 364 h 364"/>
                <a:gd name="T6" fmla="*/ 47 w 332"/>
                <a:gd name="T7" fmla="*/ 45 h 364"/>
                <a:gd name="T8" fmla="*/ 141 w 332"/>
                <a:gd name="T9" fmla="*/ 294 h 364"/>
                <a:gd name="T10" fmla="*/ 190 w 332"/>
                <a:gd name="T11" fmla="*/ 294 h 364"/>
                <a:gd name="T12" fmla="*/ 284 w 332"/>
                <a:gd name="T13" fmla="*/ 45 h 364"/>
                <a:gd name="T14" fmla="*/ 284 w 332"/>
                <a:gd name="T15" fmla="*/ 364 h 364"/>
                <a:gd name="T16" fmla="*/ 332 w 332"/>
                <a:gd name="T17" fmla="*/ 364 h 364"/>
                <a:gd name="T18" fmla="*/ 332 w 332"/>
                <a:gd name="T19" fmla="*/ 0 h 364"/>
                <a:gd name="T20" fmla="*/ 259 w 332"/>
                <a:gd name="T21" fmla="*/ 0 h 364"/>
                <a:gd name="T22" fmla="*/ 166 w 332"/>
                <a:gd name="T23" fmla="*/ 248 h 364"/>
                <a:gd name="T24" fmla="*/ 73 w 332"/>
                <a:gd name="T25" fmla="*/ 0 h 364"/>
                <a:gd name="T26" fmla="*/ 0 w 332"/>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364">
                  <a:moveTo>
                    <a:pt x="0" y="0"/>
                  </a:moveTo>
                  <a:lnTo>
                    <a:pt x="0" y="364"/>
                  </a:lnTo>
                  <a:lnTo>
                    <a:pt x="47" y="364"/>
                  </a:lnTo>
                  <a:lnTo>
                    <a:pt x="47" y="45"/>
                  </a:lnTo>
                  <a:lnTo>
                    <a:pt x="141" y="294"/>
                  </a:lnTo>
                  <a:lnTo>
                    <a:pt x="190" y="294"/>
                  </a:lnTo>
                  <a:lnTo>
                    <a:pt x="284" y="45"/>
                  </a:lnTo>
                  <a:lnTo>
                    <a:pt x="284" y="364"/>
                  </a:lnTo>
                  <a:lnTo>
                    <a:pt x="332" y="364"/>
                  </a:lnTo>
                  <a:lnTo>
                    <a:pt x="332" y="0"/>
                  </a:lnTo>
                  <a:lnTo>
                    <a:pt x="259" y="0"/>
                  </a:lnTo>
                  <a:lnTo>
                    <a:pt x="166" y="248"/>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08"/>
            <p:cNvSpPr>
              <a:spLocks/>
            </p:cNvSpPr>
            <p:nvPr>
              <p:custDataLst>
                <p:tags r:id="rId78"/>
              </p:custDataLst>
            </p:nvPr>
          </p:nvSpPr>
          <p:spPr bwMode="auto">
            <a:xfrm>
              <a:off x="3609975" y="3259138"/>
              <a:ext cx="66675" cy="63500"/>
            </a:xfrm>
            <a:custGeom>
              <a:avLst/>
              <a:gdLst>
                <a:gd name="T0" fmla="*/ 197 w 200"/>
                <a:gd name="T1" fmla="*/ 0 h 207"/>
                <a:gd name="T2" fmla="*/ 157 w 200"/>
                <a:gd name="T3" fmla="*/ 0 h 207"/>
                <a:gd name="T4" fmla="*/ 102 w 200"/>
                <a:gd name="T5" fmla="*/ 74 h 207"/>
                <a:gd name="T6" fmla="*/ 47 w 200"/>
                <a:gd name="T7" fmla="*/ 0 h 207"/>
                <a:gd name="T8" fmla="*/ 7 w 200"/>
                <a:gd name="T9" fmla="*/ 0 h 207"/>
                <a:gd name="T10" fmla="*/ 80 w 200"/>
                <a:gd name="T11" fmla="*/ 99 h 207"/>
                <a:gd name="T12" fmla="*/ 0 w 200"/>
                <a:gd name="T13" fmla="*/ 207 h 207"/>
                <a:gd name="T14" fmla="*/ 40 w 200"/>
                <a:gd name="T15" fmla="*/ 207 h 207"/>
                <a:gd name="T16" fmla="*/ 100 w 200"/>
                <a:gd name="T17" fmla="*/ 126 h 207"/>
                <a:gd name="T18" fmla="*/ 160 w 200"/>
                <a:gd name="T19" fmla="*/ 207 h 207"/>
                <a:gd name="T20" fmla="*/ 200 w 200"/>
                <a:gd name="T21" fmla="*/ 207 h 207"/>
                <a:gd name="T22" fmla="*/ 122 w 200"/>
                <a:gd name="T23" fmla="*/ 101 h 207"/>
                <a:gd name="T24" fmla="*/ 197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7" y="0"/>
                  </a:moveTo>
                  <a:lnTo>
                    <a:pt x="157" y="0"/>
                  </a:lnTo>
                  <a:lnTo>
                    <a:pt x="102" y="74"/>
                  </a:lnTo>
                  <a:lnTo>
                    <a:pt x="47" y="0"/>
                  </a:lnTo>
                  <a:lnTo>
                    <a:pt x="7" y="0"/>
                  </a:lnTo>
                  <a:lnTo>
                    <a:pt x="80" y="99"/>
                  </a:lnTo>
                  <a:lnTo>
                    <a:pt x="0" y="207"/>
                  </a:lnTo>
                  <a:lnTo>
                    <a:pt x="40" y="207"/>
                  </a:lnTo>
                  <a:lnTo>
                    <a:pt x="100" y="126"/>
                  </a:lnTo>
                  <a:lnTo>
                    <a:pt x="160" y="207"/>
                  </a:lnTo>
                  <a:lnTo>
                    <a:pt x="200"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09"/>
            <p:cNvSpPr>
              <a:spLocks/>
            </p:cNvSpPr>
            <p:nvPr>
              <p:custDataLst>
                <p:tags r:id="rId79"/>
              </p:custDataLst>
            </p:nvPr>
          </p:nvSpPr>
          <p:spPr bwMode="auto">
            <a:xfrm>
              <a:off x="3689350" y="3259138"/>
              <a:ext cx="66675" cy="87313"/>
            </a:xfrm>
            <a:custGeom>
              <a:avLst/>
              <a:gdLst>
                <a:gd name="T0" fmla="*/ 110 w 201"/>
                <a:gd name="T1" fmla="*/ 227 h 286"/>
                <a:gd name="T2" fmla="*/ 201 w 201"/>
                <a:gd name="T3" fmla="*/ 0 h 286"/>
                <a:gd name="T4" fmla="*/ 165 w 201"/>
                <a:gd name="T5" fmla="*/ 0 h 286"/>
                <a:gd name="T6" fmla="*/ 100 w 201"/>
                <a:gd name="T7" fmla="*/ 162 h 286"/>
                <a:gd name="T8" fmla="*/ 36 w 201"/>
                <a:gd name="T9" fmla="*/ 0 h 286"/>
                <a:gd name="T10" fmla="*/ 0 w 201"/>
                <a:gd name="T11" fmla="*/ 0 h 286"/>
                <a:gd name="T12" fmla="*/ 83 w 201"/>
                <a:gd name="T13" fmla="*/ 204 h 286"/>
                <a:gd name="T14" fmla="*/ 77 w 201"/>
                <a:gd name="T15" fmla="*/ 219 h 286"/>
                <a:gd name="T16" fmla="*/ 60 w 201"/>
                <a:gd name="T17" fmla="*/ 251 h 286"/>
                <a:gd name="T18" fmla="*/ 38 w 201"/>
                <a:gd name="T19" fmla="*/ 258 h 286"/>
                <a:gd name="T20" fmla="*/ 18 w 201"/>
                <a:gd name="T21" fmla="*/ 258 h 286"/>
                <a:gd name="T22" fmla="*/ 18 w 201"/>
                <a:gd name="T23" fmla="*/ 286 h 286"/>
                <a:gd name="T24" fmla="*/ 45 w 201"/>
                <a:gd name="T25" fmla="*/ 286 h 286"/>
                <a:gd name="T26" fmla="*/ 82 w 201"/>
                <a:gd name="T27" fmla="*/ 275 h 286"/>
                <a:gd name="T28" fmla="*/ 110 w 201"/>
                <a:gd name="T29" fmla="*/ 2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6">
                  <a:moveTo>
                    <a:pt x="110" y="227"/>
                  </a:moveTo>
                  <a:lnTo>
                    <a:pt x="201" y="0"/>
                  </a:lnTo>
                  <a:lnTo>
                    <a:pt x="165" y="0"/>
                  </a:lnTo>
                  <a:lnTo>
                    <a:pt x="100" y="162"/>
                  </a:lnTo>
                  <a:lnTo>
                    <a:pt x="36" y="0"/>
                  </a:lnTo>
                  <a:lnTo>
                    <a:pt x="0" y="0"/>
                  </a:lnTo>
                  <a:lnTo>
                    <a:pt x="83" y="204"/>
                  </a:lnTo>
                  <a:lnTo>
                    <a:pt x="77" y="219"/>
                  </a:lnTo>
                  <a:cubicBezTo>
                    <a:pt x="71" y="236"/>
                    <a:pt x="65" y="247"/>
                    <a:pt x="60" y="251"/>
                  </a:cubicBezTo>
                  <a:cubicBezTo>
                    <a:pt x="55" y="255"/>
                    <a:pt x="48" y="258"/>
                    <a:pt x="38" y="258"/>
                  </a:cubicBezTo>
                  <a:lnTo>
                    <a:pt x="18" y="258"/>
                  </a:lnTo>
                  <a:lnTo>
                    <a:pt x="18" y="286"/>
                  </a:lnTo>
                  <a:lnTo>
                    <a:pt x="45" y="286"/>
                  </a:lnTo>
                  <a:cubicBezTo>
                    <a:pt x="61" y="286"/>
                    <a:pt x="73" y="282"/>
                    <a:pt x="82" y="275"/>
                  </a:cubicBezTo>
                  <a:cubicBezTo>
                    <a:pt x="91" y="267"/>
                    <a:pt x="100" y="251"/>
                    <a:pt x="110" y="227"/>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10"/>
            <p:cNvSpPr>
              <a:spLocks/>
            </p:cNvSpPr>
            <p:nvPr>
              <p:custDataLst>
                <p:tags r:id="rId80"/>
              </p:custDataLst>
            </p:nvPr>
          </p:nvSpPr>
          <p:spPr bwMode="auto">
            <a:xfrm>
              <a:off x="3763963" y="3308351"/>
              <a:ext cx="23813" cy="26988"/>
            </a:xfrm>
            <a:custGeom>
              <a:avLst/>
              <a:gdLst>
                <a:gd name="T0" fmla="*/ 32 w 71"/>
                <a:gd name="T1" fmla="*/ 0 h 91"/>
                <a:gd name="T2" fmla="*/ 26 w 71"/>
                <a:gd name="T3" fmla="*/ 32 h 91"/>
                <a:gd name="T4" fmla="*/ 0 w 71"/>
                <a:gd name="T5" fmla="*/ 91 h 91"/>
                <a:gd name="T6" fmla="*/ 23 w 71"/>
                <a:gd name="T7" fmla="*/ 91 h 91"/>
                <a:gd name="T8" fmla="*/ 65 w 71"/>
                <a:gd name="T9" fmla="*/ 32 h 91"/>
                <a:gd name="T10" fmla="*/ 71 w 71"/>
                <a:gd name="T11" fmla="*/ 0 h 91"/>
                <a:gd name="T12" fmla="*/ 32 w 7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1" h="91">
                  <a:moveTo>
                    <a:pt x="32" y="0"/>
                  </a:moveTo>
                  <a:lnTo>
                    <a:pt x="26" y="32"/>
                  </a:lnTo>
                  <a:lnTo>
                    <a:pt x="0" y="91"/>
                  </a:lnTo>
                  <a:lnTo>
                    <a:pt x="23" y="91"/>
                  </a:lnTo>
                  <a:lnTo>
                    <a:pt x="65" y="32"/>
                  </a:lnTo>
                  <a:lnTo>
                    <a:pt x="71" y="0"/>
                  </a:lnTo>
                  <a:lnTo>
                    <a:pt x="32"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11"/>
            <p:cNvSpPr>
              <a:spLocks/>
            </p:cNvSpPr>
            <p:nvPr>
              <p:custDataLst>
                <p:tags r:id="rId81"/>
              </p:custDataLst>
            </p:nvPr>
          </p:nvSpPr>
          <p:spPr bwMode="auto">
            <a:xfrm>
              <a:off x="3810000" y="3259138"/>
              <a:ext cx="66675" cy="63500"/>
            </a:xfrm>
            <a:custGeom>
              <a:avLst/>
              <a:gdLst>
                <a:gd name="T0" fmla="*/ 197 w 200"/>
                <a:gd name="T1" fmla="*/ 0 h 207"/>
                <a:gd name="T2" fmla="*/ 156 w 200"/>
                <a:gd name="T3" fmla="*/ 0 h 207"/>
                <a:gd name="T4" fmla="*/ 102 w 200"/>
                <a:gd name="T5" fmla="*/ 74 h 207"/>
                <a:gd name="T6" fmla="*/ 47 w 200"/>
                <a:gd name="T7" fmla="*/ 0 h 207"/>
                <a:gd name="T8" fmla="*/ 7 w 200"/>
                <a:gd name="T9" fmla="*/ 0 h 207"/>
                <a:gd name="T10" fmla="*/ 80 w 200"/>
                <a:gd name="T11" fmla="*/ 99 h 207"/>
                <a:gd name="T12" fmla="*/ 0 w 200"/>
                <a:gd name="T13" fmla="*/ 207 h 207"/>
                <a:gd name="T14" fmla="*/ 40 w 200"/>
                <a:gd name="T15" fmla="*/ 207 h 207"/>
                <a:gd name="T16" fmla="*/ 100 w 200"/>
                <a:gd name="T17" fmla="*/ 126 h 207"/>
                <a:gd name="T18" fmla="*/ 160 w 200"/>
                <a:gd name="T19" fmla="*/ 207 h 207"/>
                <a:gd name="T20" fmla="*/ 200 w 200"/>
                <a:gd name="T21" fmla="*/ 207 h 207"/>
                <a:gd name="T22" fmla="*/ 122 w 200"/>
                <a:gd name="T23" fmla="*/ 101 h 207"/>
                <a:gd name="T24" fmla="*/ 197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7" y="0"/>
                  </a:moveTo>
                  <a:lnTo>
                    <a:pt x="156" y="0"/>
                  </a:lnTo>
                  <a:lnTo>
                    <a:pt x="102" y="74"/>
                  </a:lnTo>
                  <a:lnTo>
                    <a:pt x="47" y="0"/>
                  </a:lnTo>
                  <a:lnTo>
                    <a:pt x="7" y="0"/>
                  </a:lnTo>
                  <a:lnTo>
                    <a:pt x="80" y="99"/>
                  </a:lnTo>
                  <a:lnTo>
                    <a:pt x="0" y="207"/>
                  </a:lnTo>
                  <a:lnTo>
                    <a:pt x="40" y="207"/>
                  </a:lnTo>
                  <a:lnTo>
                    <a:pt x="100" y="126"/>
                  </a:lnTo>
                  <a:lnTo>
                    <a:pt x="160" y="207"/>
                  </a:lnTo>
                  <a:lnTo>
                    <a:pt x="200"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12"/>
            <p:cNvSpPr>
              <a:spLocks/>
            </p:cNvSpPr>
            <p:nvPr>
              <p:custDataLst>
                <p:tags r:id="rId82"/>
              </p:custDataLst>
            </p:nvPr>
          </p:nvSpPr>
          <p:spPr bwMode="auto">
            <a:xfrm>
              <a:off x="3890963" y="3259138"/>
              <a:ext cx="55563" cy="63500"/>
            </a:xfrm>
            <a:custGeom>
              <a:avLst/>
              <a:gdLst>
                <a:gd name="T0" fmla="*/ 5 w 167"/>
                <a:gd name="T1" fmla="*/ 0 h 207"/>
                <a:gd name="T2" fmla="*/ 5 w 167"/>
                <a:gd name="T3" fmla="*/ 28 h 207"/>
                <a:gd name="T4" fmla="*/ 128 w 167"/>
                <a:gd name="T5" fmla="*/ 28 h 207"/>
                <a:gd name="T6" fmla="*/ 0 w 167"/>
                <a:gd name="T7" fmla="*/ 176 h 207"/>
                <a:gd name="T8" fmla="*/ 0 w 167"/>
                <a:gd name="T9" fmla="*/ 207 h 207"/>
                <a:gd name="T10" fmla="*/ 167 w 167"/>
                <a:gd name="T11" fmla="*/ 207 h 207"/>
                <a:gd name="T12" fmla="*/ 167 w 167"/>
                <a:gd name="T13" fmla="*/ 180 h 207"/>
                <a:gd name="T14" fmla="*/ 39 w 167"/>
                <a:gd name="T15" fmla="*/ 180 h 207"/>
                <a:gd name="T16" fmla="*/ 167 w 167"/>
                <a:gd name="T17" fmla="*/ 31 h 207"/>
                <a:gd name="T18" fmla="*/ 167 w 167"/>
                <a:gd name="T19" fmla="*/ 0 h 207"/>
                <a:gd name="T20" fmla="*/ 5 w 167"/>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207">
                  <a:moveTo>
                    <a:pt x="5" y="0"/>
                  </a:moveTo>
                  <a:lnTo>
                    <a:pt x="5" y="28"/>
                  </a:lnTo>
                  <a:lnTo>
                    <a:pt x="128" y="28"/>
                  </a:lnTo>
                  <a:lnTo>
                    <a:pt x="0" y="176"/>
                  </a:lnTo>
                  <a:lnTo>
                    <a:pt x="0" y="207"/>
                  </a:lnTo>
                  <a:lnTo>
                    <a:pt x="167" y="207"/>
                  </a:lnTo>
                  <a:lnTo>
                    <a:pt x="167" y="180"/>
                  </a:lnTo>
                  <a:lnTo>
                    <a:pt x="39" y="180"/>
                  </a:lnTo>
                  <a:lnTo>
                    <a:pt x="167" y="31"/>
                  </a:lnTo>
                  <a:lnTo>
                    <a:pt x="167"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13"/>
            <p:cNvSpPr>
              <a:spLocks/>
            </p:cNvSpPr>
            <p:nvPr>
              <p:custDataLst>
                <p:tags r:id="rId83"/>
              </p:custDataLst>
            </p:nvPr>
          </p:nvSpPr>
          <p:spPr bwMode="auto">
            <a:xfrm>
              <a:off x="4005263" y="3208338"/>
              <a:ext cx="103188" cy="93663"/>
            </a:xfrm>
            <a:custGeom>
              <a:avLst/>
              <a:gdLst>
                <a:gd name="T0" fmla="*/ 133 w 307"/>
                <a:gd name="T1" fmla="*/ 174 h 307"/>
                <a:gd name="T2" fmla="*/ 133 w 307"/>
                <a:gd name="T3" fmla="*/ 307 h 307"/>
                <a:gd name="T4" fmla="*/ 174 w 307"/>
                <a:gd name="T5" fmla="*/ 307 h 307"/>
                <a:gd name="T6" fmla="*/ 174 w 307"/>
                <a:gd name="T7" fmla="*/ 174 h 307"/>
                <a:gd name="T8" fmla="*/ 307 w 307"/>
                <a:gd name="T9" fmla="*/ 174 h 307"/>
                <a:gd name="T10" fmla="*/ 307 w 307"/>
                <a:gd name="T11" fmla="*/ 133 h 307"/>
                <a:gd name="T12" fmla="*/ 174 w 307"/>
                <a:gd name="T13" fmla="*/ 133 h 307"/>
                <a:gd name="T14" fmla="*/ 174 w 307"/>
                <a:gd name="T15" fmla="*/ 0 h 307"/>
                <a:gd name="T16" fmla="*/ 133 w 307"/>
                <a:gd name="T17" fmla="*/ 0 h 307"/>
                <a:gd name="T18" fmla="*/ 133 w 307"/>
                <a:gd name="T19" fmla="*/ 133 h 307"/>
                <a:gd name="T20" fmla="*/ 0 w 307"/>
                <a:gd name="T21" fmla="*/ 133 h 307"/>
                <a:gd name="T22" fmla="*/ 0 w 307"/>
                <a:gd name="T23" fmla="*/ 174 h 307"/>
                <a:gd name="T24" fmla="*/ 21 w 307"/>
                <a:gd name="T25" fmla="*/ 174 h 307"/>
                <a:gd name="T26" fmla="*/ 133 w 307"/>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07">
                  <a:moveTo>
                    <a:pt x="133" y="174"/>
                  </a:moveTo>
                  <a:lnTo>
                    <a:pt x="133" y="307"/>
                  </a:lnTo>
                  <a:lnTo>
                    <a:pt x="174" y="307"/>
                  </a:lnTo>
                  <a:lnTo>
                    <a:pt x="174" y="174"/>
                  </a:lnTo>
                  <a:lnTo>
                    <a:pt x="307" y="174"/>
                  </a:lnTo>
                  <a:lnTo>
                    <a:pt x="307" y="133"/>
                  </a:lnTo>
                  <a:lnTo>
                    <a:pt x="174" y="133"/>
                  </a:lnTo>
                  <a:lnTo>
                    <a:pt x="174" y="0"/>
                  </a:lnTo>
                  <a:lnTo>
                    <a:pt x="133" y="0"/>
                  </a:lnTo>
                  <a:lnTo>
                    <a:pt x="133" y="133"/>
                  </a:lnTo>
                  <a:lnTo>
                    <a:pt x="0" y="133"/>
                  </a:lnTo>
                  <a:lnTo>
                    <a:pt x="0" y="174"/>
                  </a:lnTo>
                  <a:lnTo>
                    <a:pt x="21" y="174"/>
                  </a:lnTo>
                  <a:lnTo>
                    <a:pt x="133"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14"/>
            <p:cNvSpPr>
              <a:spLocks/>
            </p:cNvSpPr>
            <p:nvPr>
              <p:custDataLst>
                <p:tags r:id="rId84"/>
              </p:custDataLst>
            </p:nvPr>
          </p:nvSpPr>
          <p:spPr bwMode="auto">
            <a:xfrm>
              <a:off x="4181475" y="3187701"/>
              <a:ext cx="111125" cy="111125"/>
            </a:xfrm>
            <a:custGeom>
              <a:avLst/>
              <a:gdLst>
                <a:gd name="T0" fmla="*/ 0 w 332"/>
                <a:gd name="T1" fmla="*/ 0 h 364"/>
                <a:gd name="T2" fmla="*/ 0 w 332"/>
                <a:gd name="T3" fmla="*/ 364 h 364"/>
                <a:gd name="T4" fmla="*/ 48 w 332"/>
                <a:gd name="T5" fmla="*/ 364 h 364"/>
                <a:gd name="T6" fmla="*/ 48 w 332"/>
                <a:gd name="T7" fmla="*/ 45 h 364"/>
                <a:gd name="T8" fmla="*/ 142 w 332"/>
                <a:gd name="T9" fmla="*/ 294 h 364"/>
                <a:gd name="T10" fmla="*/ 191 w 332"/>
                <a:gd name="T11" fmla="*/ 294 h 364"/>
                <a:gd name="T12" fmla="*/ 285 w 332"/>
                <a:gd name="T13" fmla="*/ 45 h 364"/>
                <a:gd name="T14" fmla="*/ 285 w 332"/>
                <a:gd name="T15" fmla="*/ 364 h 364"/>
                <a:gd name="T16" fmla="*/ 332 w 332"/>
                <a:gd name="T17" fmla="*/ 364 h 364"/>
                <a:gd name="T18" fmla="*/ 332 w 332"/>
                <a:gd name="T19" fmla="*/ 0 h 364"/>
                <a:gd name="T20" fmla="*/ 259 w 332"/>
                <a:gd name="T21" fmla="*/ 0 h 364"/>
                <a:gd name="T22" fmla="*/ 166 w 332"/>
                <a:gd name="T23" fmla="*/ 248 h 364"/>
                <a:gd name="T24" fmla="*/ 73 w 332"/>
                <a:gd name="T25" fmla="*/ 0 h 364"/>
                <a:gd name="T26" fmla="*/ 0 w 332"/>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364">
                  <a:moveTo>
                    <a:pt x="0" y="0"/>
                  </a:moveTo>
                  <a:lnTo>
                    <a:pt x="0" y="364"/>
                  </a:lnTo>
                  <a:lnTo>
                    <a:pt x="48" y="364"/>
                  </a:lnTo>
                  <a:lnTo>
                    <a:pt x="48" y="45"/>
                  </a:lnTo>
                  <a:lnTo>
                    <a:pt x="142" y="294"/>
                  </a:lnTo>
                  <a:lnTo>
                    <a:pt x="191" y="294"/>
                  </a:lnTo>
                  <a:lnTo>
                    <a:pt x="285" y="45"/>
                  </a:lnTo>
                  <a:lnTo>
                    <a:pt x="285" y="364"/>
                  </a:lnTo>
                  <a:lnTo>
                    <a:pt x="332" y="364"/>
                  </a:lnTo>
                  <a:lnTo>
                    <a:pt x="332" y="0"/>
                  </a:lnTo>
                  <a:lnTo>
                    <a:pt x="259" y="0"/>
                  </a:lnTo>
                  <a:lnTo>
                    <a:pt x="166" y="248"/>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5"/>
            <p:cNvSpPr>
              <a:spLocks/>
            </p:cNvSpPr>
            <p:nvPr>
              <p:custDataLst>
                <p:tags r:id="rId85"/>
              </p:custDataLst>
            </p:nvPr>
          </p:nvSpPr>
          <p:spPr bwMode="auto">
            <a:xfrm>
              <a:off x="4316413" y="3259138"/>
              <a:ext cx="66675" cy="63500"/>
            </a:xfrm>
            <a:custGeom>
              <a:avLst/>
              <a:gdLst>
                <a:gd name="T0" fmla="*/ 197 w 201"/>
                <a:gd name="T1" fmla="*/ 0 h 207"/>
                <a:gd name="T2" fmla="*/ 157 w 201"/>
                <a:gd name="T3" fmla="*/ 0 h 207"/>
                <a:gd name="T4" fmla="*/ 102 w 201"/>
                <a:gd name="T5" fmla="*/ 74 h 207"/>
                <a:gd name="T6" fmla="*/ 47 w 201"/>
                <a:gd name="T7" fmla="*/ 0 h 207"/>
                <a:gd name="T8" fmla="*/ 7 w 201"/>
                <a:gd name="T9" fmla="*/ 0 h 207"/>
                <a:gd name="T10" fmla="*/ 80 w 201"/>
                <a:gd name="T11" fmla="*/ 99 h 207"/>
                <a:gd name="T12" fmla="*/ 0 w 201"/>
                <a:gd name="T13" fmla="*/ 207 h 207"/>
                <a:gd name="T14" fmla="*/ 40 w 201"/>
                <a:gd name="T15" fmla="*/ 207 h 207"/>
                <a:gd name="T16" fmla="*/ 101 w 201"/>
                <a:gd name="T17" fmla="*/ 126 h 207"/>
                <a:gd name="T18" fmla="*/ 161 w 201"/>
                <a:gd name="T19" fmla="*/ 207 h 207"/>
                <a:gd name="T20" fmla="*/ 201 w 201"/>
                <a:gd name="T21" fmla="*/ 207 h 207"/>
                <a:gd name="T22" fmla="*/ 122 w 201"/>
                <a:gd name="T23" fmla="*/ 101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4"/>
                  </a:lnTo>
                  <a:lnTo>
                    <a:pt x="47" y="0"/>
                  </a:lnTo>
                  <a:lnTo>
                    <a:pt x="7" y="0"/>
                  </a:lnTo>
                  <a:lnTo>
                    <a:pt x="80" y="99"/>
                  </a:lnTo>
                  <a:lnTo>
                    <a:pt x="0" y="207"/>
                  </a:lnTo>
                  <a:lnTo>
                    <a:pt x="40" y="207"/>
                  </a:lnTo>
                  <a:lnTo>
                    <a:pt x="101" y="126"/>
                  </a:lnTo>
                  <a:lnTo>
                    <a:pt x="161" y="207"/>
                  </a:lnTo>
                  <a:lnTo>
                    <a:pt x="201"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16"/>
            <p:cNvSpPr>
              <a:spLocks/>
            </p:cNvSpPr>
            <p:nvPr>
              <p:custDataLst>
                <p:tags r:id="rId86"/>
              </p:custDataLst>
            </p:nvPr>
          </p:nvSpPr>
          <p:spPr bwMode="auto">
            <a:xfrm>
              <a:off x="4395788" y="3259138"/>
              <a:ext cx="55563" cy="63500"/>
            </a:xfrm>
            <a:custGeom>
              <a:avLst/>
              <a:gdLst>
                <a:gd name="T0" fmla="*/ 4 w 166"/>
                <a:gd name="T1" fmla="*/ 0 h 207"/>
                <a:gd name="T2" fmla="*/ 4 w 166"/>
                <a:gd name="T3" fmla="*/ 28 h 207"/>
                <a:gd name="T4" fmla="*/ 128 w 166"/>
                <a:gd name="T5" fmla="*/ 28 h 207"/>
                <a:gd name="T6" fmla="*/ 0 w 166"/>
                <a:gd name="T7" fmla="*/ 176 h 207"/>
                <a:gd name="T8" fmla="*/ 0 w 166"/>
                <a:gd name="T9" fmla="*/ 207 h 207"/>
                <a:gd name="T10" fmla="*/ 166 w 166"/>
                <a:gd name="T11" fmla="*/ 207 h 207"/>
                <a:gd name="T12" fmla="*/ 166 w 166"/>
                <a:gd name="T13" fmla="*/ 180 h 207"/>
                <a:gd name="T14" fmla="*/ 38 w 166"/>
                <a:gd name="T15" fmla="*/ 180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8"/>
                  </a:lnTo>
                  <a:lnTo>
                    <a:pt x="128" y="28"/>
                  </a:lnTo>
                  <a:lnTo>
                    <a:pt x="0" y="176"/>
                  </a:lnTo>
                  <a:lnTo>
                    <a:pt x="0" y="207"/>
                  </a:lnTo>
                  <a:lnTo>
                    <a:pt x="166" y="207"/>
                  </a:lnTo>
                  <a:lnTo>
                    <a:pt x="166" y="180"/>
                  </a:lnTo>
                  <a:lnTo>
                    <a:pt x="38" y="180"/>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17"/>
            <p:cNvSpPr>
              <a:spLocks/>
            </p:cNvSpPr>
            <p:nvPr>
              <p:custDataLst>
                <p:tags r:id="rId87"/>
              </p:custDataLst>
            </p:nvPr>
          </p:nvSpPr>
          <p:spPr bwMode="auto">
            <a:xfrm>
              <a:off x="4460875" y="3308351"/>
              <a:ext cx="23813" cy="26988"/>
            </a:xfrm>
            <a:custGeom>
              <a:avLst/>
              <a:gdLst>
                <a:gd name="T0" fmla="*/ 32 w 71"/>
                <a:gd name="T1" fmla="*/ 0 h 91"/>
                <a:gd name="T2" fmla="*/ 26 w 71"/>
                <a:gd name="T3" fmla="*/ 32 h 91"/>
                <a:gd name="T4" fmla="*/ 0 w 71"/>
                <a:gd name="T5" fmla="*/ 91 h 91"/>
                <a:gd name="T6" fmla="*/ 23 w 71"/>
                <a:gd name="T7" fmla="*/ 91 h 91"/>
                <a:gd name="T8" fmla="*/ 65 w 71"/>
                <a:gd name="T9" fmla="*/ 32 h 91"/>
                <a:gd name="T10" fmla="*/ 71 w 71"/>
                <a:gd name="T11" fmla="*/ 0 h 91"/>
                <a:gd name="T12" fmla="*/ 32 w 71"/>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1" h="91">
                  <a:moveTo>
                    <a:pt x="32" y="0"/>
                  </a:moveTo>
                  <a:lnTo>
                    <a:pt x="26" y="32"/>
                  </a:lnTo>
                  <a:lnTo>
                    <a:pt x="0" y="91"/>
                  </a:lnTo>
                  <a:lnTo>
                    <a:pt x="23" y="91"/>
                  </a:lnTo>
                  <a:lnTo>
                    <a:pt x="65" y="32"/>
                  </a:lnTo>
                  <a:lnTo>
                    <a:pt x="71" y="0"/>
                  </a:lnTo>
                  <a:lnTo>
                    <a:pt x="32"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18"/>
            <p:cNvSpPr>
              <a:spLocks/>
            </p:cNvSpPr>
            <p:nvPr>
              <p:custDataLst>
                <p:tags r:id="rId88"/>
              </p:custDataLst>
            </p:nvPr>
          </p:nvSpPr>
          <p:spPr bwMode="auto">
            <a:xfrm>
              <a:off x="4508500" y="3259138"/>
              <a:ext cx="66675" cy="63500"/>
            </a:xfrm>
            <a:custGeom>
              <a:avLst/>
              <a:gdLst>
                <a:gd name="T0" fmla="*/ 197 w 200"/>
                <a:gd name="T1" fmla="*/ 0 h 207"/>
                <a:gd name="T2" fmla="*/ 157 w 200"/>
                <a:gd name="T3" fmla="*/ 0 h 207"/>
                <a:gd name="T4" fmla="*/ 102 w 200"/>
                <a:gd name="T5" fmla="*/ 74 h 207"/>
                <a:gd name="T6" fmla="*/ 47 w 200"/>
                <a:gd name="T7" fmla="*/ 0 h 207"/>
                <a:gd name="T8" fmla="*/ 7 w 200"/>
                <a:gd name="T9" fmla="*/ 0 h 207"/>
                <a:gd name="T10" fmla="*/ 80 w 200"/>
                <a:gd name="T11" fmla="*/ 99 h 207"/>
                <a:gd name="T12" fmla="*/ 0 w 200"/>
                <a:gd name="T13" fmla="*/ 207 h 207"/>
                <a:gd name="T14" fmla="*/ 40 w 200"/>
                <a:gd name="T15" fmla="*/ 207 h 207"/>
                <a:gd name="T16" fmla="*/ 100 w 200"/>
                <a:gd name="T17" fmla="*/ 126 h 207"/>
                <a:gd name="T18" fmla="*/ 160 w 200"/>
                <a:gd name="T19" fmla="*/ 207 h 207"/>
                <a:gd name="T20" fmla="*/ 200 w 200"/>
                <a:gd name="T21" fmla="*/ 207 h 207"/>
                <a:gd name="T22" fmla="*/ 122 w 200"/>
                <a:gd name="T23" fmla="*/ 101 h 207"/>
                <a:gd name="T24" fmla="*/ 197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7" y="0"/>
                  </a:moveTo>
                  <a:lnTo>
                    <a:pt x="157" y="0"/>
                  </a:lnTo>
                  <a:lnTo>
                    <a:pt x="102" y="74"/>
                  </a:lnTo>
                  <a:lnTo>
                    <a:pt x="47" y="0"/>
                  </a:lnTo>
                  <a:lnTo>
                    <a:pt x="7" y="0"/>
                  </a:lnTo>
                  <a:lnTo>
                    <a:pt x="80" y="99"/>
                  </a:lnTo>
                  <a:lnTo>
                    <a:pt x="0" y="207"/>
                  </a:lnTo>
                  <a:lnTo>
                    <a:pt x="40" y="207"/>
                  </a:lnTo>
                  <a:lnTo>
                    <a:pt x="100" y="126"/>
                  </a:lnTo>
                  <a:lnTo>
                    <a:pt x="160" y="207"/>
                  </a:lnTo>
                  <a:lnTo>
                    <a:pt x="200"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19"/>
            <p:cNvSpPr>
              <a:spLocks/>
            </p:cNvSpPr>
            <p:nvPr>
              <p:custDataLst>
                <p:tags r:id="rId89"/>
              </p:custDataLst>
            </p:nvPr>
          </p:nvSpPr>
          <p:spPr bwMode="auto">
            <a:xfrm>
              <a:off x="4586288" y="3259138"/>
              <a:ext cx="68263" cy="87313"/>
            </a:xfrm>
            <a:custGeom>
              <a:avLst/>
              <a:gdLst>
                <a:gd name="T0" fmla="*/ 110 w 201"/>
                <a:gd name="T1" fmla="*/ 227 h 286"/>
                <a:gd name="T2" fmla="*/ 201 w 201"/>
                <a:gd name="T3" fmla="*/ 0 h 286"/>
                <a:gd name="T4" fmla="*/ 165 w 201"/>
                <a:gd name="T5" fmla="*/ 0 h 286"/>
                <a:gd name="T6" fmla="*/ 100 w 201"/>
                <a:gd name="T7" fmla="*/ 162 h 286"/>
                <a:gd name="T8" fmla="*/ 36 w 201"/>
                <a:gd name="T9" fmla="*/ 0 h 286"/>
                <a:gd name="T10" fmla="*/ 0 w 201"/>
                <a:gd name="T11" fmla="*/ 0 h 286"/>
                <a:gd name="T12" fmla="*/ 83 w 201"/>
                <a:gd name="T13" fmla="*/ 204 h 286"/>
                <a:gd name="T14" fmla="*/ 77 w 201"/>
                <a:gd name="T15" fmla="*/ 219 h 286"/>
                <a:gd name="T16" fmla="*/ 60 w 201"/>
                <a:gd name="T17" fmla="*/ 251 h 286"/>
                <a:gd name="T18" fmla="*/ 38 w 201"/>
                <a:gd name="T19" fmla="*/ 258 h 286"/>
                <a:gd name="T20" fmla="*/ 18 w 201"/>
                <a:gd name="T21" fmla="*/ 258 h 286"/>
                <a:gd name="T22" fmla="*/ 18 w 201"/>
                <a:gd name="T23" fmla="*/ 286 h 286"/>
                <a:gd name="T24" fmla="*/ 45 w 201"/>
                <a:gd name="T25" fmla="*/ 286 h 286"/>
                <a:gd name="T26" fmla="*/ 82 w 201"/>
                <a:gd name="T27" fmla="*/ 275 h 286"/>
                <a:gd name="T28" fmla="*/ 110 w 201"/>
                <a:gd name="T29" fmla="*/ 22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6">
                  <a:moveTo>
                    <a:pt x="110" y="227"/>
                  </a:moveTo>
                  <a:lnTo>
                    <a:pt x="201" y="0"/>
                  </a:lnTo>
                  <a:lnTo>
                    <a:pt x="165" y="0"/>
                  </a:lnTo>
                  <a:lnTo>
                    <a:pt x="100" y="162"/>
                  </a:lnTo>
                  <a:lnTo>
                    <a:pt x="36" y="0"/>
                  </a:lnTo>
                  <a:lnTo>
                    <a:pt x="0" y="0"/>
                  </a:lnTo>
                  <a:lnTo>
                    <a:pt x="83" y="204"/>
                  </a:lnTo>
                  <a:lnTo>
                    <a:pt x="77" y="219"/>
                  </a:lnTo>
                  <a:cubicBezTo>
                    <a:pt x="71" y="236"/>
                    <a:pt x="65" y="247"/>
                    <a:pt x="60" y="251"/>
                  </a:cubicBezTo>
                  <a:cubicBezTo>
                    <a:pt x="55" y="255"/>
                    <a:pt x="48" y="258"/>
                    <a:pt x="38" y="258"/>
                  </a:cubicBezTo>
                  <a:lnTo>
                    <a:pt x="18" y="258"/>
                  </a:lnTo>
                  <a:lnTo>
                    <a:pt x="18" y="286"/>
                  </a:lnTo>
                  <a:lnTo>
                    <a:pt x="45" y="286"/>
                  </a:lnTo>
                  <a:cubicBezTo>
                    <a:pt x="60" y="286"/>
                    <a:pt x="73" y="282"/>
                    <a:pt x="82" y="275"/>
                  </a:cubicBezTo>
                  <a:cubicBezTo>
                    <a:pt x="91" y="267"/>
                    <a:pt x="100" y="251"/>
                    <a:pt x="110" y="227"/>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20"/>
            <p:cNvSpPr>
              <a:spLocks noEditPoints="1"/>
            </p:cNvSpPr>
            <p:nvPr>
              <p:custDataLst>
                <p:tags r:id="rId90"/>
              </p:custDataLst>
            </p:nvPr>
          </p:nvSpPr>
          <p:spPr bwMode="auto">
            <a:xfrm>
              <a:off x="4719638" y="3232151"/>
              <a:ext cx="112713" cy="46038"/>
            </a:xfrm>
            <a:custGeom>
              <a:avLst/>
              <a:gdLst>
                <a:gd name="T0" fmla="*/ 0 w 335"/>
                <a:gd name="T1" fmla="*/ 41 h 151"/>
                <a:gd name="T2" fmla="*/ 335 w 335"/>
                <a:gd name="T3" fmla="*/ 41 h 151"/>
                <a:gd name="T4" fmla="*/ 335 w 335"/>
                <a:gd name="T5" fmla="*/ 0 h 151"/>
                <a:gd name="T6" fmla="*/ 0 w 335"/>
                <a:gd name="T7" fmla="*/ 0 h 151"/>
                <a:gd name="T8" fmla="*/ 0 w 335"/>
                <a:gd name="T9" fmla="*/ 41 h 151"/>
                <a:gd name="T10" fmla="*/ 0 w 335"/>
                <a:gd name="T11" fmla="*/ 151 h 151"/>
                <a:gd name="T12" fmla="*/ 335 w 335"/>
                <a:gd name="T13" fmla="*/ 151 h 151"/>
                <a:gd name="T14" fmla="*/ 335 w 335"/>
                <a:gd name="T15" fmla="*/ 110 h 151"/>
                <a:gd name="T16" fmla="*/ 0 w 335"/>
                <a:gd name="T17" fmla="*/ 110 h 151"/>
                <a:gd name="T18" fmla="*/ 0 w 335"/>
                <a:gd name="T1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1">
                  <a:moveTo>
                    <a:pt x="0" y="41"/>
                  </a:moveTo>
                  <a:lnTo>
                    <a:pt x="335" y="41"/>
                  </a:lnTo>
                  <a:lnTo>
                    <a:pt x="335" y="0"/>
                  </a:lnTo>
                  <a:lnTo>
                    <a:pt x="0" y="0"/>
                  </a:lnTo>
                  <a:lnTo>
                    <a:pt x="0" y="41"/>
                  </a:lnTo>
                  <a:close/>
                  <a:moveTo>
                    <a:pt x="0" y="151"/>
                  </a:moveTo>
                  <a:lnTo>
                    <a:pt x="335" y="151"/>
                  </a:lnTo>
                  <a:lnTo>
                    <a:pt x="335" y="110"/>
                  </a:lnTo>
                  <a:lnTo>
                    <a:pt x="0" y="110"/>
                  </a:lnTo>
                  <a:lnTo>
                    <a:pt x="0" y="151"/>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321"/>
            <p:cNvSpPr>
              <a:spLocks noChangeArrowheads="1"/>
            </p:cNvSpPr>
            <p:nvPr>
              <p:custDataLst>
                <p:tags r:id="rId91"/>
              </p:custDataLst>
            </p:nvPr>
          </p:nvSpPr>
          <p:spPr bwMode="auto">
            <a:xfrm>
              <a:off x="4886325" y="3249613"/>
              <a:ext cx="122238" cy="11113"/>
            </a:xfrm>
            <a:prstGeom prst="rect">
              <a:avLst/>
            </a:pr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22"/>
            <p:cNvSpPr>
              <a:spLocks/>
            </p:cNvSpPr>
            <p:nvPr>
              <p:custDataLst>
                <p:tags r:id="rId92"/>
              </p:custDataLst>
            </p:nvPr>
          </p:nvSpPr>
          <p:spPr bwMode="auto">
            <a:xfrm>
              <a:off x="5035550" y="3186113"/>
              <a:ext cx="80963" cy="115888"/>
            </a:xfrm>
            <a:custGeom>
              <a:avLst/>
              <a:gdLst>
                <a:gd name="T0" fmla="*/ 165 w 240"/>
                <a:gd name="T1" fmla="*/ 174 h 377"/>
                <a:gd name="T2" fmla="*/ 214 w 240"/>
                <a:gd name="T3" fmla="*/ 145 h 377"/>
                <a:gd name="T4" fmla="*/ 231 w 240"/>
                <a:gd name="T5" fmla="*/ 94 h 377"/>
                <a:gd name="T6" fmla="*/ 199 w 240"/>
                <a:gd name="T7" fmla="*/ 25 h 377"/>
                <a:gd name="T8" fmla="*/ 110 w 240"/>
                <a:gd name="T9" fmla="*/ 0 h 377"/>
                <a:gd name="T10" fmla="*/ 64 w 240"/>
                <a:gd name="T11" fmla="*/ 4 h 377"/>
                <a:gd name="T12" fmla="*/ 11 w 240"/>
                <a:gd name="T13" fmla="*/ 15 h 377"/>
                <a:gd name="T14" fmla="*/ 11 w 240"/>
                <a:gd name="T15" fmla="*/ 59 h 377"/>
                <a:gd name="T16" fmla="*/ 62 w 240"/>
                <a:gd name="T17" fmla="*/ 46 h 377"/>
                <a:gd name="T18" fmla="*/ 105 w 240"/>
                <a:gd name="T19" fmla="*/ 41 h 377"/>
                <a:gd name="T20" fmla="*/ 162 w 240"/>
                <a:gd name="T21" fmla="*/ 56 h 377"/>
                <a:gd name="T22" fmla="*/ 182 w 240"/>
                <a:gd name="T23" fmla="*/ 99 h 377"/>
                <a:gd name="T24" fmla="*/ 163 w 240"/>
                <a:gd name="T25" fmla="*/ 141 h 377"/>
                <a:gd name="T26" fmla="*/ 107 w 240"/>
                <a:gd name="T27" fmla="*/ 155 h 377"/>
                <a:gd name="T28" fmla="*/ 63 w 240"/>
                <a:gd name="T29" fmla="*/ 155 h 377"/>
                <a:gd name="T30" fmla="*/ 63 w 240"/>
                <a:gd name="T31" fmla="*/ 196 h 377"/>
                <a:gd name="T32" fmla="*/ 105 w 240"/>
                <a:gd name="T33" fmla="*/ 196 h 377"/>
                <a:gd name="T34" fmla="*/ 168 w 240"/>
                <a:gd name="T35" fmla="*/ 214 h 377"/>
                <a:gd name="T36" fmla="*/ 191 w 240"/>
                <a:gd name="T37" fmla="*/ 264 h 377"/>
                <a:gd name="T38" fmla="*/ 166 w 240"/>
                <a:gd name="T39" fmla="*/ 318 h 377"/>
                <a:gd name="T40" fmla="*/ 96 w 240"/>
                <a:gd name="T41" fmla="*/ 336 h 377"/>
                <a:gd name="T42" fmla="*/ 45 w 240"/>
                <a:gd name="T43" fmla="*/ 330 h 377"/>
                <a:gd name="T44" fmla="*/ 0 w 240"/>
                <a:gd name="T45" fmla="*/ 312 h 377"/>
                <a:gd name="T46" fmla="*/ 0 w 240"/>
                <a:gd name="T47" fmla="*/ 359 h 377"/>
                <a:gd name="T48" fmla="*/ 51 w 240"/>
                <a:gd name="T49" fmla="*/ 372 h 377"/>
                <a:gd name="T50" fmla="*/ 97 w 240"/>
                <a:gd name="T51" fmla="*/ 377 h 377"/>
                <a:gd name="T52" fmla="*/ 203 w 240"/>
                <a:gd name="T53" fmla="*/ 347 h 377"/>
                <a:gd name="T54" fmla="*/ 240 w 240"/>
                <a:gd name="T55" fmla="*/ 264 h 377"/>
                <a:gd name="T56" fmla="*/ 220 w 240"/>
                <a:gd name="T57" fmla="*/ 205 h 377"/>
                <a:gd name="T58" fmla="*/ 165 w 240"/>
                <a:gd name="T59" fmla="*/ 17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377">
                  <a:moveTo>
                    <a:pt x="165" y="174"/>
                  </a:moveTo>
                  <a:cubicBezTo>
                    <a:pt x="186" y="168"/>
                    <a:pt x="202" y="159"/>
                    <a:pt x="214" y="145"/>
                  </a:cubicBezTo>
                  <a:cubicBezTo>
                    <a:pt x="226" y="131"/>
                    <a:pt x="231" y="114"/>
                    <a:pt x="231" y="94"/>
                  </a:cubicBezTo>
                  <a:cubicBezTo>
                    <a:pt x="231" y="65"/>
                    <a:pt x="220" y="42"/>
                    <a:pt x="199" y="25"/>
                  </a:cubicBezTo>
                  <a:cubicBezTo>
                    <a:pt x="177" y="8"/>
                    <a:pt x="147" y="0"/>
                    <a:pt x="110" y="0"/>
                  </a:cubicBezTo>
                  <a:cubicBezTo>
                    <a:pt x="95" y="0"/>
                    <a:pt x="80" y="1"/>
                    <a:pt x="64" y="4"/>
                  </a:cubicBezTo>
                  <a:cubicBezTo>
                    <a:pt x="48" y="6"/>
                    <a:pt x="30" y="10"/>
                    <a:pt x="11" y="15"/>
                  </a:cubicBezTo>
                  <a:lnTo>
                    <a:pt x="11" y="59"/>
                  </a:lnTo>
                  <a:cubicBezTo>
                    <a:pt x="30" y="53"/>
                    <a:pt x="47" y="48"/>
                    <a:pt x="62" y="46"/>
                  </a:cubicBezTo>
                  <a:cubicBezTo>
                    <a:pt x="78" y="43"/>
                    <a:pt x="92" y="41"/>
                    <a:pt x="105" y="41"/>
                  </a:cubicBezTo>
                  <a:cubicBezTo>
                    <a:pt x="130" y="41"/>
                    <a:pt x="149" y="46"/>
                    <a:pt x="162" y="56"/>
                  </a:cubicBezTo>
                  <a:cubicBezTo>
                    <a:pt x="176" y="66"/>
                    <a:pt x="182" y="81"/>
                    <a:pt x="182" y="99"/>
                  </a:cubicBezTo>
                  <a:cubicBezTo>
                    <a:pt x="182" y="117"/>
                    <a:pt x="176" y="131"/>
                    <a:pt x="163" y="141"/>
                  </a:cubicBezTo>
                  <a:cubicBezTo>
                    <a:pt x="150" y="151"/>
                    <a:pt x="132" y="155"/>
                    <a:pt x="107" y="155"/>
                  </a:cubicBezTo>
                  <a:lnTo>
                    <a:pt x="63" y="155"/>
                  </a:lnTo>
                  <a:lnTo>
                    <a:pt x="63" y="196"/>
                  </a:lnTo>
                  <a:lnTo>
                    <a:pt x="105" y="196"/>
                  </a:lnTo>
                  <a:cubicBezTo>
                    <a:pt x="132" y="196"/>
                    <a:pt x="153" y="202"/>
                    <a:pt x="168" y="214"/>
                  </a:cubicBezTo>
                  <a:cubicBezTo>
                    <a:pt x="183" y="226"/>
                    <a:pt x="191" y="243"/>
                    <a:pt x="191" y="264"/>
                  </a:cubicBezTo>
                  <a:cubicBezTo>
                    <a:pt x="191" y="288"/>
                    <a:pt x="183" y="305"/>
                    <a:pt x="166" y="318"/>
                  </a:cubicBezTo>
                  <a:cubicBezTo>
                    <a:pt x="150" y="330"/>
                    <a:pt x="127" y="336"/>
                    <a:pt x="96" y="336"/>
                  </a:cubicBezTo>
                  <a:cubicBezTo>
                    <a:pt x="79" y="336"/>
                    <a:pt x="62" y="334"/>
                    <a:pt x="45" y="330"/>
                  </a:cubicBezTo>
                  <a:cubicBezTo>
                    <a:pt x="29" y="326"/>
                    <a:pt x="14" y="320"/>
                    <a:pt x="0" y="312"/>
                  </a:cubicBezTo>
                  <a:lnTo>
                    <a:pt x="0" y="359"/>
                  </a:lnTo>
                  <a:cubicBezTo>
                    <a:pt x="18" y="365"/>
                    <a:pt x="34" y="369"/>
                    <a:pt x="51" y="372"/>
                  </a:cubicBezTo>
                  <a:cubicBezTo>
                    <a:pt x="67" y="375"/>
                    <a:pt x="82" y="377"/>
                    <a:pt x="97" y="377"/>
                  </a:cubicBezTo>
                  <a:cubicBezTo>
                    <a:pt x="143" y="377"/>
                    <a:pt x="178" y="367"/>
                    <a:pt x="203" y="347"/>
                  </a:cubicBezTo>
                  <a:cubicBezTo>
                    <a:pt x="227" y="328"/>
                    <a:pt x="240" y="300"/>
                    <a:pt x="240" y="264"/>
                  </a:cubicBezTo>
                  <a:cubicBezTo>
                    <a:pt x="240" y="241"/>
                    <a:pt x="233" y="221"/>
                    <a:pt x="220" y="205"/>
                  </a:cubicBezTo>
                  <a:cubicBezTo>
                    <a:pt x="207" y="189"/>
                    <a:pt x="188" y="179"/>
                    <a:pt x="165" y="174"/>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23"/>
            <p:cNvSpPr>
              <a:spLocks/>
            </p:cNvSpPr>
            <p:nvPr>
              <p:custDataLst>
                <p:tags r:id="rId93"/>
              </p:custDataLst>
            </p:nvPr>
          </p:nvSpPr>
          <p:spPr bwMode="auto">
            <a:xfrm>
              <a:off x="2078038" y="3440113"/>
              <a:ext cx="112713" cy="112713"/>
            </a:xfrm>
            <a:custGeom>
              <a:avLst/>
              <a:gdLst>
                <a:gd name="T0" fmla="*/ 0 w 332"/>
                <a:gd name="T1" fmla="*/ 0 h 364"/>
                <a:gd name="T2" fmla="*/ 0 w 332"/>
                <a:gd name="T3" fmla="*/ 364 h 364"/>
                <a:gd name="T4" fmla="*/ 48 w 332"/>
                <a:gd name="T5" fmla="*/ 364 h 364"/>
                <a:gd name="T6" fmla="*/ 48 w 332"/>
                <a:gd name="T7" fmla="*/ 44 h 364"/>
                <a:gd name="T8" fmla="*/ 141 w 332"/>
                <a:gd name="T9" fmla="*/ 294 h 364"/>
                <a:gd name="T10" fmla="*/ 191 w 332"/>
                <a:gd name="T11" fmla="*/ 294 h 364"/>
                <a:gd name="T12" fmla="*/ 284 w 332"/>
                <a:gd name="T13" fmla="*/ 44 h 364"/>
                <a:gd name="T14" fmla="*/ 284 w 332"/>
                <a:gd name="T15" fmla="*/ 364 h 364"/>
                <a:gd name="T16" fmla="*/ 332 w 332"/>
                <a:gd name="T17" fmla="*/ 364 h 364"/>
                <a:gd name="T18" fmla="*/ 332 w 332"/>
                <a:gd name="T19" fmla="*/ 0 h 364"/>
                <a:gd name="T20" fmla="*/ 259 w 332"/>
                <a:gd name="T21" fmla="*/ 0 h 364"/>
                <a:gd name="T22" fmla="*/ 166 w 332"/>
                <a:gd name="T23" fmla="*/ 247 h 364"/>
                <a:gd name="T24" fmla="*/ 73 w 332"/>
                <a:gd name="T25" fmla="*/ 0 h 364"/>
                <a:gd name="T26" fmla="*/ 0 w 332"/>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364">
                  <a:moveTo>
                    <a:pt x="0" y="0"/>
                  </a:moveTo>
                  <a:lnTo>
                    <a:pt x="0" y="364"/>
                  </a:lnTo>
                  <a:lnTo>
                    <a:pt x="48" y="364"/>
                  </a:lnTo>
                  <a:lnTo>
                    <a:pt x="48" y="44"/>
                  </a:lnTo>
                  <a:lnTo>
                    <a:pt x="141" y="294"/>
                  </a:lnTo>
                  <a:lnTo>
                    <a:pt x="191" y="294"/>
                  </a:lnTo>
                  <a:lnTo>
                    <a:pt x="284" y="44"/>
                  </a:lnTo>
                  <a:lnTo>
                    <a:pt x="284" y="364"/>
                  </a:lnTo>
                  <a:lnTo>
                    <a:pt x="332" y="364"/>
                  </a:lnTo>
                  <a:lnTo>
                    <a:pt x="332" y="0"/>
                  </a:lnTo>
                  <a:lnTo>
                    <a:pt x="259" y="0"/>
                  </a:lnTo>
                  <a:lnTo>
                    <a:pt x="166" y="247"/>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24"/>
            <p:cNvSpPr>
              <a:spLocks/>
            </p:cNvSpPr>
            <p:nvPr>
              <p:custDataLst>
                <p:tags r:id="rId94"/>
              </p:custDataLst>
            </p:nvPr>
          </p:nvSpPr>
          <p:spPr bwMode="auto">
            <a:xfrm>
              <a:off x="2214563" y="3511551"/>
              <a:ext cx="66675" cy="63500"/>
            </a:xfrm>
            <a:custGeom>
              <a:avLst/>
              <a:gdLst>
                <a:gd name="T0" fmla="*/ 197 w 201"/>
                <a:gd name="T1" fmla="*/ 0 h 207"/>
                <a:gd name="T2" fmla="*/ 157 w 201"/>
                <a:gd name="T3" fmla="*/ 0 h 207"/>
                <a:gd name="T4" fmla="*/ 102 w 201"/>
                <a:gd name="T5" fmla="*/ 74 h 207"/>
                <a:gd name="T6" fmla="*/ 47 w 201"/>
                <a:gd name="T7" fmla="*/ 0 h 207"/>
                <a:gd name="T8" fmla="*/ 7 w 201"/>
                <a:gd name="T9" fmla="*/ 0 h 207"/>
                <a:gd name="T10" fmla="*/ 80 w 201"/>
                <a:gd name="T11" fmla="*/ 99 h 207"/>
                <a:gd name="T12" fmla="*/ 0 w 201"/>
                <a:gd name="T13" fmla="*/ 207 h 207"/>
                <a:gd name="T14" fmla="*/ 40 w 201"/>
                <a:gd name="T15" fmla="*/ 207 h 207"/>
                <a:gd name="T16" fmla="*/ 100 w 201"/>
                <a:gd name="T17" fmla="*/ 125 h 207"/>
                <a:gd name="T18" fmla="*/ 161 w 201"/>
                <a:gd name="T19" fmla="*/ 207 h 207"/>
                <a:gd name="T20" fmla="*/ 201 w 201"/>
                <a:gd name="T21" fmla="*/ 207 h 207"/>
                <a:gd name="T22" fmla="*/ 122 w 201"/>
                <a:gd name="T23" fmla="*/ 100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4"/>
                  </a:lnTo>
                  <a:lnTo>
                    <a:pt x="47" y="0"/>
                  </a:lnTo>
                  <a:lnTo>
                    <a:pt x="7" y="0"/>
                  </a:lnTo>
                  <a:lnTo>
                    <a:pt x="80" y="99"/>
                  </a:lnTo>
                  <a:lnTo>
                    <a:pt x="0" y="207"/>
                  </a:lnTo>
                  <a:lnTo>
                    <a:pt x="40" y="207"/>
                  </a:lnTo>
                  <a:lnTo>
                    <a:pt x="100" y="125"/>
                  </a:lnTo>
                  <a:lnTo>
                    <a:pt x="161" y="207"/>
                  </a:lnTo>
                  <a:lnTo>
                    <a:pt x="201" y="207"/>
                  </a:lnTo>
                  <a:lnTo>
                    <a:pt x="122" y="100"/>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25"/>
            <p:cNvSpPr>
              <a:spLocks/>
            </p:cNvSpPr>
            <p:nvPr>
              <p:custDataLst>
                <p:tags r:id="rId95"/>
              </p:custDataLst>
            </p:nvPr>
          </p:nvSpPr>
          <p:spPr bwMode="auto">
            <a:xfrm>
              <a:off x="2292350" y="3511551"/>
              <a:ext cx="68263" cy="87313"/>
            </a:xfrm>
            <a:custGeom>
              <a:avLst/>
              <a:gdLst>
                <a:gd name="T0" fmla="*/ 110 w 201"/>
                <a:gd name="T1" fmla="*/ 226 h 285"/>
                <a:gd name="T2" fmla="*/ 201 w 201"/>
                <a:gd name="T3" fmla="*/ 0 h 285"/>
                <a:gd name="T4" fmla="*/ 165 w 201"/>
                <a:gd name="T5" fmla="*/ 0 h 285"/>
                <a:gd name="T6" fmla="*/ 100 w 201"/>
                <a:gd name="T7" fmla="*/ 162 h 285"/>
                <a:gd name="T8" fmla="*/ 36 w 201"/>
                <a:gd name="T9" fmla="*/ 0 h 285"/>
                <a:gd name="T10" fmla="*/ 0 w 201"/>
                <a:gd name="T11" fmla="*/ 0 h 285"/>
                <a:gd name="T12" fmla="*/ 83 w 201"/>
                <a:gd name="T13" fmla="*/ 203 h 285"/>
                <a:gd name="T14" fmla="*/ 77 w 201"/>
                <a:gd name="T15" fmla="*/ 219 h 285"/>
                <a:gd name="T16" fmla="*/ 60 w 201"/>
                <a:gd name="T17" fmla="*/ 250 h 285"/>
                <a:gd name="T18" fmla="*/ 38 w 201"/>
                <a:gd name="T19" fmla="*/ 257 h 285"/>
                <a:gd name="T20" fmla="*/ 18 w 201"/>
                <a:gd name="T21" fmla="*/ 257 h 285"/>
                <a:gd name="T22" fmla="*/ 18 w 201"/>
                <a:gd name="T23" fmla="*/ 285 h 285"/>
                <a:gd name="T24" fmla="*/ 46 w 201"/>
                <a:gd name="T25" fmla="*/ 285 h 285"/>
                <a:gd name="T26" fmla="*/ 82 w 201"/>
                <a:gd name="T27" fmla="*/ 274 h 285"/>
                <a:gd name="T28" fmla="*/ 110 w 201"/>
                <a:gd name="T29" fmla="*/ 2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5">
                  <a:moveTo>
                    <a:pt x="110" y="226"/>
                  </a:moveTo>
                  <a:lnTo>
                    <a:pt x="201" y="0"/>
                  </a:lnTo>
                  <a:lnTo>
                    <a:pt x="165" y="0"/>
                  </a:lnTo>
                  <a:lnTo>
                    <a:pt x="100" y="162"/>
                  </a:lnTo>
                  <a:lnTo>
                    <a:pt x="36" y="0"/>
                  </a:lnTo>
                  <a:lnTo>
                    <a:pt x="0" y="0"/>
                  </a:lnTo>
                  <a:lnTo>
                    <a:pt x="83" y="203"/>
                  </a:lnTo>
                  <a:lnTo>
                    <a:pt x="77" y="219"/>
                  </a:lnTo>
                  <a:cubicBezTo>
                    <a:pt x="71" y="235"/>
                    <a:pt x="65" y="246"/>
                    <a:pt x="60" y="250"/>
                  </a:cubicBezTo>
                  <a:cubicBezTo>
                    <a:pt x="55" y="255"/>
                    <a:pt x="48" y="257"/>
                    <a:pt x="38" y="257"/>
                  </a:cubicBezTo>
                  <a:lnTo>
                    <a:pt x="18" y="257"/>
                  </a:lnTo>
                  <a:lnTo>
                    <a:pt x="18" y="285"/>
                  </a:lnTo>
                  <a:lnTo>
                    <a:pt x="46" y="285"/>
                  </a:lnTo>
                  <a:cubicBezTo>
                    <a:pt x="61" y="285"/>
                    <a:pt x="73" y="282"/>
                    <a:pt x="82" y="274"/>
                  </a:cubicBezTo>
                  <a:cubicBezTo>
                    <a:pt x="91" y="266"/>
                    <a:pt x="100" y="251"/>
                    <a:pt x="110"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26"/>
            <p:cNvSpPr>
              <a:spLocks/>
            </p:cNvSpPr>
            <p:nvPr>
              <p:custDataLst>
                <p:tags r:id="rId96"/>
              </p:custDataLst>
            </p:nvPr>
          </p:nvSpPr>
          <p:spPr bwMode="auto">
            <a:xfrm>
              <a:off x="2366963" y="3560763"/>
              <a:ext cx="23813" cy="28575"/>
            </a:xfrm>
            <a:custGeom>
              <a:avLst/>
              <a:gdLst>
                <a:gd name="T0" fmla="*/ 33 w 72"/>
                <a:gd name="T1" fmla="*/ 0 h 91"/>
                <a:gd name="T2" fmla="*/ 26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6"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27"/>
            <p:cNvSpPr>
              <a:spLocks/>
            </p:cNvSpPr>
            <p:nvPr>
              <p:custDataLst>
                <p:tags r:id="rId97"/>
              </p:custDataLst>
            </p:nvPr>
          </p:nvSpPr>
          <p:spPr bwMode="auto">
            <a:xfrm>
              <a:off x="2414588" y="3511551"/>
              <a:ext cx="66675" cy="87313"/>
            </a:xfrm>
            <a:custGeom>
              <a:avLst/>
              <a:gdLst>
                <a:gd name="T0" fmla="*/ 110 w 201"/>
                <a:gd name="T1" fmla="*/ 226 h 285"/>
                <a:gd name="T2" fmla="*/ 201 w 201"/>
                <a:gd name="T3" fmla="*/ 0 h 285"/>
                <a:gd name="T4" fmla="*/ 165 w 201"/>
                <a:gd name="T5" fmla="*/ 0 h 285"/>
                <a:gd name="T6" fmla="*/ 100 w 201"/>
                <a:gd name="T7" fmla="*/ 162 h 285"/>
                <a:gd name="T8" fmla="*/ 36 w 201"/>
                <a:gd name="T9" fmla="*/ 0 h 285"/>
                <a:gd name="T10" fmla="*/ 0 w 201"/>
                <a:gd name="T11" fmla="*/ 0 h 285"/>
                <a:gd name="T12" fmla="*/ 83 w 201"/>
                <a:gd name="T13" fmla="*/ 203 h 285"/>
                <a:gd name="T14" fmla="*/ 77 w 201"/>
                <a:gd name="T15" fmla="*/ 219 h 285"/>
                <a:gd name="T16" fmla="*/ 60 w 201"/>
                <a:gd name="T17" fmla="*/ 250 h 285"/>
                <a:gd name="T18" fmla="*/ 38 w 201"/>
                <a:gd name="T19" fmla="*/ 257 h 285"/>
                <a:gd name="T20" fmla="*/ 18 w 201"/>
                <a:gd name="T21" fmla="*/ 257 h 285"/>
                <a:gd name="T22" fmla="*/ 18 w 201"/>
                <a:gd name="T23" fmla="*/ 285 h 285"/>
                <a:gd name="T24" fmla="*/ 45 w 201"/>
                <a:gd name="T25" fmla="*/ 285 h 285"/>
                <a:gd name="T26" fmla="*/ 82 w 201"/>
                <a:gd name="T27" fmla="*/ 274 h 285"/>
                <a:gd name="T28" fmla="*/ 110 w 201"/>
                <a:gd name="T29" fmla="*/ 2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5">
                  <a:moveTo>
                    <a:pt x="110" y="226"/>
                  </a:moveTo>
                  <a:lnTo>
                    <a:pt x="201" y="0"/>
                  </a:lnTo>
                  <a:lnTo>
                    <a:pt x="165" y="0"/>
                  </a:lnTo>
                  <a:lnTo>
                    <a:pt x="100" y="162"/>
                  </a:lnTo>
                  <a:lnTo>
                    <a:pt x="36" y="0"/>
                  </a:lnTo>
                  <a:lnTo>
                    <a:pt x="0" y="0"/>
                  </a:lnTo>
                  <a:lnTo>
                    <a:pt x="83" y="203"/>
                  </a:lnTo>
                  <a:lnTo>
                    <a:pt x="77" y="219"/>
                  </a:lnTo>
                  <a:cubicBezTo>
                    <a:pt x="71" y="235"/>
                    <a:pt x="65" y="246"/>
                    <a:pt x="60" y="250"/>
                  </a:cubicBezTo>
                  <a:cubicBezTo>
                    <a:pt x="55" y="255"/>
                    <a:pt x="48" y="257"/>
                    <a:pt x="38" y="257"/>
                  </a:cubicBezTo>
                  <a:lnTo>
                    <a:pt x="18" y="257"/>
                  </a:lnTo>
                  <a:lnTo>
                    <a:pt x="18" y="285"/>
                  </a:lnTo>
                  <a:lnTo>
                    <a:pt x="45" y="285"/>
                  </a:lnTo>
                  <a:cubicBezTo>
                    <a:pt x="60" y="285"/>
                    <a:pt x="73" y="282"/>
                    <a:pt x="82" y="274"/>
                  </a:cubicBezTo>
                  <a:cubicBezTo>
                    <a:pt x="91" y="266"/>
                    <a:pt x="100" y="251"/>
                    <a:pt x="110"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28"/>
            <p:cNvSpPr>
              <a:spLocks/>
            </p:cNvSpPr>
            <p:nvPr>
              <p:custDataLst>
                <p:tags r:id="rId98"/>
              </p:custDataLst>
            </p:nvPr>
          </p:nvSpPr>
          <p:spPr bwMode="auto">
            <a:xfrm>
              <a:off x="2493963" y="3511551"/>
              <a:ext cx="55563" cy="63500"/>
            </a:xfrm>
            <a:custGeom>
              <a:avLst/>
              <a:gdLst>
                <a:gd name="T0" fmla="*/ 4 w 166"/>
                <a:gd name="T1" fmla="*/ 0 h 207"/>
                <a:gd name="T2" fmla="*/ 4 w 166"/>
                <a:gd name="T3" fmla="*/ 27 h 207"/>
                <a:gd name="T4" fmla="*/ 127 w 166"/>
                <a:gd name="T5" fmla="*/ 27 h 207"/>
                <a:gd name="T6" fmla="*/ 0 w 166"/>
                <a:gd name="T7" fmla="*/ 176 h 207"/>
                <a:gd name="T8" fmla="*/ 0 w 166"/>
                <a:gd name="T9" fmla="*/ 207 h 207"/>
                <a:gd name="T10" fmla="*/ 166 w 166"/>
                <a:gd name="T11" fmla="*/ 207 h 207"/>
                <a:gd name="T12" fmla="*/ 166 w 166"/>
                <a:gd name="T13" fmla="*/ 179 h 207"/>
                <a:gd name="T14" fmla="*/ 38 w 166"/>
                <a:gd name="T15" fmla="*/ 179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7"/>
                  </a:lnTo>
                  <a:lnTo>
                    <a:pt x="127" y="27"/>
                  </a:lnTo>
                  <a:lnTo>
                    <a:pt x="0" y="176"/>
                  </a:lnTo>
                  <a:lnTo>
                    <a:pt x="0" y="207"/>
                  </a:lnTo>
                  <a:lnTo>
                    <a:pt x="166" y="207"/>
                  </a:lnTo>
                  <a:lnTo>
                    <a:pt x="166" y="179"/>
                  </a:lnTo>
                  <a:lnTo>
                    <a:pt x="38" y="179"/>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29"/>
            <p:cNvSpPr>
              <a:spLocks/>
            </p:cNvSpPr>
            <p:nvPr>
              <p:custDataLst>
                <p:tags r:id="rId99"/>
              </p:custDataLst>
            </p:nvPr>
          </p:nvSpPr>
          <p:spPr bwMode="auto">
            <a:xfrm>
              <a:off x="2609850" y="3460751"/>
              <a:ext cx="103188" cy="93663"/>
            </a:xfrm>
            <a:custGeom>
              <a:avLst/>
              <a:gdLst>
                <a:gd name="T0" fmla="*/ 133 w 307"/>
                <a:gd name="T1" fmla="*/ 174 h 307"/>
                <a:gd name="T2" fmla="*/ 133 w 307"/>
                <a:gd name="T3" fmla="*/ 307 h 307"/>
                <a:gd name="T4" fmla="*/ 174 w 307"/>
                <a:gd name="T5" fmla="*/ 307 h 307"/>
                <a:gd name="T6" fmla="*/ 174 w 307"/>
                <a:gd name="T7" fmla="*/ 174 h 307"/>
                <a:gd name="T8" fmla="*/ 307 w 307"/>
                <a:gd name="T9" fmla="*/ 174 h 307"/>
                <a:gd name="T10" fmla="*/ 307 w 307"/>
                <a:gd name="T11" fmla="*/ 133 h 307"/>
                <a:gd name="T12" fmla="*/ 174 w 307"/>
                <a:gd name="T13" fmla="*/ 133 h 307"/>
                <a:gd name="T14" fmla="*/ 174 w 307"/>
                <a:gd name="T15" fmla="*/ 0 h 307"/>
                <a:gd name="T16" fmla="*/ 133 w 307"/>
                <a:gd name="T17" fmla="*/ 0 h 307"/>
                <a:gd name="T18" fmla="*/ 133 w 307"/>
                <a:gd name="T19" fmla="*/ 133 h 307"/>
                <a:gd name="T20" fmla="*/ 0 w 307"/>
                <a:gd name="T21" fmla="*/ 133 h 307"/>
                <a:gd name="T22" fmla="*/ 0 w 307"/>
                <a:gd name="T23" fmla="*/ 174 h 307"/>
                <a:gd name="T24" fmla="*/ 20 w 307"/>
                <a:gd name="T25" fmla="*/ 174 h 307"/>
                <a:gd name="T26" fmla="*/ 133 w 307"/>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07">
                  <a:moveTo>
                    <a:pt x="133" y="174"/>
                  </a:moveTo>
                  <a:lnTo>
                    <a:pt x="133" y="307"/>
                  </a:lnTo>
                  <a:lnTo>
                    <a:pt x="174" y="307"/>
                  </a:lnTo>
                  <a:lnTo>
                    <a:pt x="174" y="174"/>
                  </a:lnTo>
                  <a:lnTo>
                    <a:pt x="307" y="174"/>
                  </a:lnTo>
                  <a:lnTo>
                    <a:pt x="307" y="133"/>
                  </a:lnTo>
                  <a:lnTo>
                    <a:pt x="174" y="133"/>
                  </a:lnTo>
                  <a:lnTo>
                    <a:pt x="174" y="0"/>
                  </a:lnTo>
                  <a:lnTo>
                    <a:pt x="133" y="0"/>
                  </a:lnTo>
                  <a:lnTo>
                    <a:pt x="133" y="133"/>
                  </a:lnTo>
                  <a:lnTo>
                    <a:pt x="0" y="133"/>
                  </a:lnTo>
                  <a:lnTo>
                    <a:pt x="0" y="174"/>
                  </a:lnTo>
                  <a:lnTo>
                    <a:pt x="20" y="174"/>
                  </a:lnTo>
                  <a:lnTo>
                    <a:pt x="133"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30"/>
            <p:cNvSpPr>
              <a:spLocks/>
            </p:cNvSpPr>
            <p:nvPr>
              <p:custDataLst>
                <p:tags r:id="rId100"/>
              </p:custDataLst>
            </p:nvPr>
          </p:nvSpPr>
          <p:spPr bwMode="auto">
            <a:xfrm>
              <a:off x="2784475" y="3440113"/>
              <a:ext cx="112713" cy="112713"/>
            </a:xfrm>
            <a:custGeom>
              <a:avLst/>
              <a:gdLst>
                <a:gd name="T0" fmla="*/ 0 w 333"/>
                <a:gd name="T1" fmla="*/ 0 h 364"/>
                <a:gd name="T2" fmla="*/ 0 w 333"/>
                <a:gd name="T3" fmla="*/ 364 h 364"/>
                <a:gd name="T4" fmla="*/ 48 w 333"/>
                <a:gd name="T5" fmla="*/ 364 h 364"/>
                <a:gd name="T6" fmla="*/ 48 w 333"/>
                <a:gd name="T7" fmla="*/ 44 h 364"/>
                <a:gd name="T8" fmla="*/ 142 w 333"/>
                <a:gd name="T9" fmla="*/ 294 h 364"/>
                <a:gd name="T10" fmla="*/ 191 w 333"/>
                <a:gd name="T11" fmla="*/ 294 h 364"/>
                <a:gd name="T12" fmla="*/ 285 w 333"/>
                <a:gd name="T13" fmla="*/ 44 h 364"/>
                <a:gd name="T14" fmla="*/ 285 w 333"/>
                <a:gd name="T15" fmla="*/ 364 h 364"/>
                <a:gd name="T16" fmla="*/ 333 w 333"/>
                <a:gd name="T17" fmla="*/ 364 h 364"/>
                <a:gd name="T18" fmla="*/ 333 w 333"/>
                <a:gd name="T19" fmla="*/ 0 h 364"/>
                <a:gd name="T20" fmla="*/ 259 w 333"/>
                <a:gd name="T21" fmla="*/ 0 h 364"/>
                <a:gd name="T22" fmla="*/ 166 w 333"/>
                <a:gd name="T23" fmla="*/ 247 h 364"/>
                <a:gd name="T24" fmla="*/ 73 w 333"/>
                <a:gd name="T25" fmla="*/ 0 h 364"/>
                <a:gd name="T26" fmla="*/ 0 w 333"/>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4">
                  <a:moveTo>
                    <a:pt x="0" y="0"/>
                  </a:moveTo>
                  <a:lnTo>
                    <a:pt x="0" y="364"/>
                  </a:lnTo>
                  <a:lnTo>
                    <a:pt x="48" y="364"/>
                  </a:lnTo>
                  <a:lnTo>
                    <a:pt x="48" y="44"/>
                  </a:lnTo>
                  <a:lnTo>
                    <a:pt x="142" y="294"/>
                  </a:lnTo>
                  <a:lnTo>
                    <a:pt x="191" y="294"/>
                  </a:lnTo>
                  <a:lnTo>
                    <a:pt x="285" y="44"/>
                  </a:lnTo>
                  <a:lnTo>
                    <a:pt x="285" y="364"/>
                  </a:lnTo>
                  <a:lnTo>
                    <a:pt x="333" y="364"/>
                  </a:lnTo>
                  <a:lnTo>
                    <a:pt x="333" y="0"/>
                  </a:lnTo>
                  <a:lnTo>
                    <a:pt x="259" y="0"/>
                  </a:lnTo>
                  <a:lnTo>
                    <a:pt x="166" y="247"/>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331"/>
            <p:cNvSpPr>
              <a:spLocks/>
            </p:cNvSpPr>
            <p:nvPr>
              <p:custDataLst>
                <p:tags r:id="rId101"/>
              </p:custDataLst>
            </p:nvPr>
          </p:nvSpPr>
          <p:spPr bwMode="auto">
            <a:xfrm>
              <a:off x="2919413" y="3511551"/>
              <a:ext cx="68263" cy="63500"/>
            </a:xfrm>
            <a:custGeom>
              <a:avLst/>
              <a:gdLst>
                <a:gd name="T0" fmla="*/ 197 w 201"/>
                <a:gd name="T1" fmla="*/ 0 h 207"/>
                <a:gd name="T2" fmla="*/ 157 w 201"/>
                <a:gd name="T3" fmla="*/ 0 h 207"/>
                <a:gd name="T4" fmla="*/ 102 w 201"/>
                <a:gd name="T5" fmla="*/ 74 h 207"/>
                <a:gd name="T6" fmla="*/ 47 w 201"/>
                <a:gd name="T7" fmla="*/ 0 h 207"/>
                <a:gd name="T8" fmla="*/ 7 w 201"/>
                <a:gd name="T9" fmla="*/ 0 h 207"/>
                <a:gd name="T10" fmla="*/ 81 w 201"/>
                <a:gd name="T11" fmla="*/ 99 h 207"/>
                <a:gd name="T12" fmla="*/ 0 w 201"/>
                <a:gd name="T13" fmla="*/ 207 h 207"/>
                <a:gd name="T14" fmla="*/ 41 w 201"/>
                <a:gd name="T15" fmla="*/ 207 h 207"/>
                <a:gd name="T16" fmla="*/ 101 w 201"/>
                <a:gd name="T17" fmla="*/ 125 h 207"/>
                <a:gd name="T18" fmla="*/ 161 w 201"/>
                <a:gd name="T19" fmla="*/ 207 h 207"/>
                <a:gd name="T20" fmla="*/ 201 w 201"/>
                <a:gd name="T21" fmla="*/ 207 h 207"/>
                <a:gd name="T22" fmla="*/ 122 w 201"/>
                <a:gd name="T23" fmla="*/ 100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4"/>
                  </a:lnTo>
                  <a:lnTo>
                    <a:pt x="47" y="0"/>
                  </a:lnTo>
                  <a:lnTo>
                    <a:pt x="7" y="0"/>
                  </a:lnTo>
                  <a:lnTo>
                    <a:pt x="81" y="99"/>
                  </a:lnTo>
                  <a:lnTo>
                    <a:pt x="0" y="207"/>
                  </a:lnTo>
                  <a:lnTo>
                    <a:pt x="41" y="207"/>
                  </a:lnTo>
                  <a:lnTo>
                    <a:pt x="101" y="125"/>
                  </a:lnTo>
                  <a:lnTo>
                    <a:pt x="161" y="207"/>
                  </a:lnTo>
                  <a:lnTo>
                    <a:pt x="201" y="207"/>
                  </a:lnTo>
                  <a:lnTo>
                    <a:pt x="122" y="100"/>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32"/>
            <p:cNvSpPr>
              <a:spLocks/>
            </p:cNvSpPr>
            <p:nvPr>
              <p:custDataLst>
                <p:tags r:id="rId102"/>
              </p:custDataLst>
            </p:nvPr>
          </p:nvSpPr>
          <p:spPr bwMode="auto">
            <a:xfrm>
              <a:off x="3000375" y="3511551"/>
              <a:ext cx="55563" cy="63500"/>
            </a:xfrm>
            <a:custGeom>
              <a:avLst/>
              <a:gdLst>
                <a:gd name="T0" fmla="*/ 5 w 166"/>
                <a:gd name="T1" fmla="*/ 0 h 207"/>
                <a:gd name="T2" fmla="*/ 5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79 h 207"/>
                <a:gd name="T14" fmla="*/ 38 w 166"/>
                <a:gd name="T15" fmla="*/ 179 h 207"/>
                <a:gd name="T16" fmla="*/ 166 w 166"/>
                <a:gd name="T17" fmla="*/ 31 h 207"/>
                <a:gd name="T18" fmla="*/ 166 w 166"/>
                <a:gd name="T19" fmla="*/ 0 h 207"/>
                <a:gd name="T20" fmla="*/ 5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5" y="0"/>
                  </a:moveTo>
                  <a:lnTo>
                    <a:pt x="5" y="27"/>
                  </a:lnTo>
                  <a:lnTo>
                    <a:pt x="128" y="27"/>
                  </a:lnTo>
                  <a:lnTo>
                    <a:pt x="0" y="176"/>
                  </a:lnTo>
                  <a:lnTo>
                    <a:pt x="0" y="207"/>
                  </a:lnTo>
                  <a:lnTo>
                    <a:pt x="166" y="207"/>
                  </a:lnTo>
                  <a:lnTo>
                    <a:pt x="166" y="179"/>
                  </a:lnTo>
                  <a:lnTo>
                    <a:pt x="38" y="179"/>
                  </a:lnTo>
                  <a:lnTo>
                    <a:pt x="166" y="31"/>
                  </a:lnTo>
                  <a:lnTo>
                    <a:pt x="166"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33"/>
            <p:cNvSpPr>
              <a:spLocks/>
            </p:cNvSpPr>
            <p:nvPr>
              <p:custDataLst>
                <p:tags r:id="rId103"/>
              </p:custDataLst>
            </p:nvPr>
          </p:nvSpPr>
          <p:spPr bwMode="auto">
            <a:xfrm>
              <a:off x="3065463" y="3560763"/>
              <a:ext cx="23813" cy="28575"/>
            </a:xfrm>
            <a:custGeom>
              <a:avLst/>
              <a:gdLst>
                <a:gd name="T0" fmla="*/ 33 w 72"/>
                <a:gd name="T1" fmla="*/ 0 h 91"/>
                <a:gd name="T2" fmla="*/ 26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6"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34"/>
            <p:cNvSpPr>
              <a:spLocks/>
            </p:cNvSpPr>
            <p:nvPr>
              <p:custDataLst>
                <p:tags r:id="rId104"/>
              </p:custDataLst>
            </p:nvPr>
          </p:nvSpPr>
          <p:spPr bwMode="auto">
            <a:xfrm>
              <a:off x="3111500" y="3511551"/>
              <a:ext cx="68263" cy="87313"/>
            </a:xfrm>
            <a:custGeom>
              <a:avLst/>
              <a:gdLst>
                <a:gd name="T0" fmla="*/ 111 w 202"/>
                <a:gd name="T1" fmla="*/ 226 h 285"/>
                <a:gd name="T2" fmla="*/ 202 w 202"/>
                <a:gd name="T3" fmla="*/ 0 h 285"/>
                <a:gd name="T4" fmla="*/ 166 w 202"/>
                <a:gd name="T5" fmla="*/ 0 h 285"/>
                <a:gd name="T6" fmla="*/ 101 w 202"/>
                <a:gd name="T7" fmla="*/ 162 h 285"/>
                <a:gd name="T8" fmla="*/ 36 w 202"/>
                <a:gd name="T9" fmla="*/ 0 h 285"/>
                <a:gd name="T10" fmla="*/ 0 w 202"/>
                <a:gd name="T11" fmla="*/ 0 h 285"/>
                <a:gd name="T12" fmla="*/ 84 w 202"/>
                <a:gd name="T13" fmla="*/ 203 h 285"/>
                <a:gd name="T14" fmla="*/ 78 w 202"/>
                <a:gd name="T15" fmla="*/ 219 h 285"/>
                <a:gd name="T16" fmla="*/ 61 w 202"/>
                <a:gd name="T17" fmla="*/ 250 h 285"/>
                <a:gd name="T18" fmla="*/ 39 w 202"/>
                <a:gd name="T19" fmla="*/ 257 h 285"/>
                <a:gd name="T20" fmla="*/ 19 w 202"/>
                <a:gd name="T21" fmla="*/ 257 h 285"/>
                <a:gd name="T22" fmla="*/ 19 w 202"/>
                <a:gd name="T23" fmla="*/ 285 h 285"/>
                <a:gd name="T24" fmla="*/ 46 w 202"/>
                <a:gd name="T25" fmla="*/ 285 h 285"/>
                <a:gd name="T26" fmla="*/ 83 w 202"/>
                <a:gd name="T27" fmla="*/ 274 h 285"/>
                <a:gd name="T28" fmla="*/ 111 w 202"/>
                <a:gd name="T29" fmla="*/ 2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85">
                  <a:moveTo>
                    <a:pt x="111" y="226"/>
                  </a:moveTo>
                  <a:lnTo>
                    <a:pt x="202" y="0"/>
                  </a:lnTo>
                  <a:lnTo>
                    <a:pt x="166" y="0"/>
                  </a:lnTo>
                  <a:lnTo>
                    <a:pt x="101" y="162"/>
                  </a:lnTo>
                  <a:lnTo>
                    <a:pt x="36" y="0"/>
                  </a:lnTo>
                  <a:lnTo>
                    <a:pt x="0" y="0"/>
                  </a:lnTo>
                  <a:lnTo>
                    <a:pt x="84" y="203"/>
                  </a:lnTo>
                  <a:lnTo>
                    <a:pt x="78" y="219"/>
                  </a:lnTo>
                  <a:cubicBezTo>
                    <a:pt x="72" y="235"/>
                    <a:pt x="66" y="246"/>
                    <a:pt x="61" y="250"/>
                  </a:cubicBezTo>
                  <a:cubicBezTo>
                    <a:pt x="56" y="255"/>
                    <a:pt x="48" y="257"/>
                    <a:pt x="39" y="257"/>
                  </a:cubicBezTo>
                  <a:lnTo>
                    <a:pt x="19" y="257"/>
                  </a:lnTo>
                  <a:lnTo>
                    <a:pt x="19" y="285"/>
                  </a:lnTo>
                  <a:lnTo>
                    <a:pt x="46" y="285"/>
                  </a:lnTo>
                  <a:cubicBezTo>
                    <a:pt x="61" y="285"/>
                    <a:pt x="73" y="282"/>
                    <a:pt x="83" y="274"/>
                  </a:cubicBezTo>
                  <a:cubicBezTo>
                    <a:pt x="92" y="266"/>
                    <a:pt x="101" y="251"/>
                    <a:pt x="111"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35"/>
            <p:cNvSpPr>
              <a:spLocks/>
            </p:cNvSpPr>
            <p:nvPr>
              <p:custDataLst>
                <p:tags r:id="rId105"/>
              </p:custDataLst>
            </p:nvPr>
          </p:nvSpPr>
          <p:spPr bwMode="auto">
            <a:xfrm>
              <a:off x="3192463" y="3511551"/>
              <a:ext cx="55563" cy="63500"/>
            </a:xfrm>
            <a:custGeom>
              <a:avLst/>
              <a:gdLst>
                <a:gd name="T0" fmla="*/ 4 w 166"/>
                <a:gd name="T1" fmla="*/ 0 h 207"/>
                <a:gd name="T2" fmla="*/ 4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79 h 207"/>
                <a:gd name="T14" fmla="*/ 38 w 166"/>
                <a:gd name="T15" fmla="*/ 179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7"/>
                  </a:lnTo>
                  <a:lnTo>
                    <a:pt x="128" y="27"/>
                  </a:lnTo>
                  <a:lnTo>
                    <a:pt x="0" y="176"/>
                  </a:lnTo>
                  <a:lnTo>
                    <a:pt x="0" y="207"/>
                  </a:lnTo>
                  <a:lnTo>
                    <a:pt x="166" y="207"/>
                  </a:lnTo>
                  <a:lnTo>
                    <a:pt x="166" y="179"/>
                  </a:lnTo>
                  <a:lnTo>
                    <a:pt x="38" y="179"/>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36"/>
            <p:cNvSpPr>
              <a:spLocks/>
            </p:cNvSpPr>
            <p:nvPr>
              <p:custDataLst>
                <p:tags r:id="rId106"/>
              </p:custDataLst>
            </p:nvPr>
          </p:nvSpPr>
          <p:spPr bwMode="auto">
            <a:xfrm>
              <a:off x="3306763" y="3460751"/>
              <a:ext cx="103188" cy="93663"/>
            </a:xfrm>
            <a:custGeom>
              <a:avLst/>
              <a:gdLst>
                <a:gd name="T0" fmla="*/ 134 w 308"/>
                <a:gd name="T1" fmla="*/ 174 h 307"/>
                <a:gd name="T2" fmla="*/ 134 w 308"/>
                <a:gd name="T3" fmla="*/ 307 h 307"/>
                <a:gd name="T4" fmla="*/ 175 w 308"/>
                <a:gd name="T5" fmla="*/ 307 h 307"/>
                <a:gd name="T6" fmla="*/ 175 w 308"/>
                <a:gd name="T7" fmla="*/ 174 h 307"/>
                <a:gd name="T8" fmla="*/ 308 w 308"/>
                <a:gd name="T9" fmla="*/ 174 h 307"/>
                <a:gd name="T10" fmla="*/ 308 w 308"/>
                <a:gd name="T11" fmla="*/ 133 h 307"/>
                <a:gd name="T12" fmla="*/ 175 w 308"/>
                <a:gd name="T13" fmla="*/ 133 h 307"/>
                <a:gd name="T14" fmla="*/ 175 w 308"/>
                <a:gd name="T15" fmla="*/ 0 h 307"/>
                <a:gd name="T16" fmla="*/ 134 w 308"/>
                <a:gd name="T17" fmla="*/ 0 h 307"/>
                <a:gd name="T18" fmla="*/ 134 w 308"/>
                <a:gd name="T19" fmla="*/ 133 h 307"/>
                <a:gd name="T20" fmla="*/ 0 w 308"/>
                <a:gd name="T21" fmla="*/ 133 h 307"/>
                <a:gd name="T22" fmla="*/ 0 w 308"/>
                <a:gd name="T23" fmla="*/ 174 h 307"/>
                <a:gd name="T24" fmla="*/ 21 w 308"/>
                <a:gd name="T25" fmla="*/ 174 h 307"/>
                <a:gd name="T26" fmla="*/ 134 w 308"/>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307">
                  <a:moveTo>
                    <a:pt x="134" y="174"/>
                  </a:moveTo>
                  <a:lnTo>
                    <a:pt x="134" y="307"/>
                  </a:lnTo>
                  <a:lnTo>
                    <a:pt x="175" y="307"/>
                  </a:lnTo>
                  <a:lnTo>
                    <a:pt x="175" y="174"/>
                  </a:lnTo>
                  <a:lnTo>
                    <a:pt x="308" y="174"/>
                  </a:lnTo>
                  <a:lnTo>
                    <a:pt x="308" y="133"/>
                  </a:lnTo>
                  <a:lnTo>
                    <a:pt x="175" y="133"/>
                  </a:lnTo>
                  <a:lnTo>
                    <a:pt x="175" y="0"/>
                  </a:lnTo>
                  <a:lnTo>
                    <a:pt x="134" y="0"/>
                  </a:lnTo>
                  <a:lnTo>
                    <a:pt x="134" y="133"/>
                  </a:lnTo>
                  <a:lnTo>
                    <a:pt x="0" y="133"/>
                  </a:lnTo>
                  <a:lnTo>
                    <a:pt x="0" y="174"/>
                  </a:lnTo>
                  <a:lnTo>
                    <a:pt x="21" y="174"/>
                  </a:lnTo>
                  <a:lnTo>
                    <a:pt x="134"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37"/>
            <p:cNvSpPr>
              <a:spLocks/>
            </p:cNvSpPr>
            <p:nvPr>
              <p:custDataLst>
                <p:tags r:id="rId107"/>
              </p:custDataLst>
            </p:nvPr>
          </p:nvSpPr>
          <p:spPr bwMode="auto">
            <a:xfrm>
              <a:off x="3481388" y="3440113"/>
              <a:ext cx="112713" cy="112713"/>
            </a:xfrm>
            <a:custGeom>
              <a:avLst/>
              <a:gdLst>
                <a:gd name="T0" fmla="*/ 0 w 333"/>
                <a:gd name="T1" fmla="*/ 0 h 364"/>
                <a:gd name="T2" fmla="*/ 0 w 333"/>
                <a:gd name="T3" fmla="*/ 364 h 364"/>
                <a:gd name="T4" fmla="*/ 48 w 333"/>
                <a:gd name="T5" fmla="*/ 364 h 364"/>
                <a:gd name="T6" fmla="*/ 48 w 333"/>
                <a:gd name="T7" fmla="*/ 44 h 364"/>
                <a:gd name="T8" fmla="*/ 142 w 333"/>
                <a:gd name="T9" fmla="*/ 294 h 364"/>
                <a:gd name="T10" fmla="*/ 191 w 333"/>
                <a:gd name="T11" fmla="*/ 294 h 364"/>
                <a:gd name="T12" fmla="*/ 285 w 333"/>
                <a:gd name="T13" fmla="*/ 44 h 364"/>
                <a:gd name="T14" fmla="*/ 285 w 333"/>
                <a:gd name="T15" fmla="*/ 364 h 364"/>
                <a:gd name="T16" fmla="*/ 333 w 333"/>
                <a:gd name="T17" fmla="*/ 364 h 364"/>
                <a:gd name="T18" fmla="*/ 333 w 333"/>
                <a:gd name="T19" fmla="*/ 0 h 364"/>
                <a:gd name="T20" fmla="*/ 259 w 333"/>
                <a:gd name="T21" fmla="*/ 0 h 364"/>
                <a:gd name="T22" fmla="*/ 166 w 333"/>
                <a:gd name="T23" fmla="*/ 247 h 364"/>
                <a:gd name="T24" fmla="*/ 73 w 333"/>
                <a:gd name="T25" fmla="*/ 0 h 364"/>
                <a:gd name="T26" fmla="*/ 0 w 333"/>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4">
                  <a:moveTo>
                    <a:pt x="0" y="0"/>
                  </a:moveTo>
                  <a:lnTo>
                    <a:pt x="0" y="364"/>
                  </a:lnTo>
                  <a:lnTo>
                    <a:pt x="48" y="364"/>
                  </a:lnTo>
                  <a:lnTo>
                    <a:pt x="48" y="44"/>
                  </a:lnTo>
                  <a:lnTo>
                    <a:pt x="142" y="294"/>
                  </a:lnTo>
                  <a:lnTo>
                    <a:pt x="191" y="294"/>
                  </a:lnTo>
                  <a:lnTo>
                    <a:pt x="285" y="44"/>
                  </a:lnTo>
                  <a:lnTo>
                    <a:pt x="285" y="364"/>
                  </a:lnTo>
                  <a:lnTo>
                    <a:pt x="333" y="364"/>
                  </a:lnTo>
                  <a:lnTo>
                    <a:pt x="333" y="0"/>
                  </a:lnTo>
                  <a:lnTo>
                    <a:pt x="259" y="0"/>
                  </a:lnTo>
                  <a:lnTo>
                    <a:pt x="166" y="247"/>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338"/>
            <p:cNvSpPr>
              <a:spLocks/>
            </p:cNvSpPr>
            <p:nvPr>
              <p:custDataLst>
                <p:tags r:id="rId108"/>
              </p:custDataLst>
            </p:nvPr>
          </p:nvSpPr>
          <p:spPr bwMode="auto">
            <a:xfrm>
              <a:off x="3617913" y="3527426"/>
              <a:ext cx="66675" cy="63500"/>
            </a:xfrm>
            <a:custGeom>
              <a:avLst/>
              <a:gdLst>
                <a:gd name="T0" fmla="*/ 196 w 200"/>
                <a:gd name="T1" fmla="*/ 0 h 207"/>
                <a:gd name="T2" fmla="*/ 156 w 200"/>
                <a:gd name="T3" fmla="*/ 0 h 207"/>
                <a:gd name="T4" fmla="*/ 101 w 200"/>
                <a:gd name="T5" fmla="*/ 73 h 207"/>
                <a:gd name="T6" fmla="*/ 46 w 200"/>
                <a:gd name="T7" fmla="*/ 0 h 207"/>
                <a:gd name="T8" fmla="*/ 6 w 200"/>
                <a:gd name="T9" fmla="*/ 0 h 207"/>
                <a:gd name="T10" fmla="*/ 80 w 200"/>
                <a:gd name="T11" fmla="*/ 98 h 207"/>
                <a:gd name="T12" fmla="*/ 0 w 200"/>
                <a:gd name="T13" fmla="*/ 207 h 207"/>
                <a:gd name="T14" fmla="*/ 40 w 200"/>
                <a:gd name="T15" fmla="*/ 207 h 207"/>
                <a:gd name="T16" fmla="*/ 100 w 200"/>
                <a:gd name="T17" fmla="*/ 125 h 207"/>
                <a:gd name="T18" fmla="*/ 160 w 200"/>
                <a:gd name="T19" fmla="*/ 207 h 207"/>
                <a:gd name="T20" fmla="*/ 200 w 200"/>
                <a:gd name="T21" fmla="*/ 207 h 207"/>
                <a:gd name="T22" fmla="*/ 121 w 200"/>
                <a:gd name="T23" fmla="*/ 100 h 207"/>
                <a:gd name="T24" fmla="*/ 196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6" y="0"/>
                  </a:moveTo>
                  <a:lnTo>
                    <a:pt x="156" y="0"/>
                  </a:lnTo>
                  <a:lnTo>
                    <a:pt x="101" y="73"/>
                  </a:lnTo>
                  <a:lnTo>
                    <a:pt x="46" y="0"/>
                  </a:lnTo>
                  <a:lnTo>
                    <a:pt x="6" y="0"/>
                  </a:lnTo>
                  <a:lnTo>
                    <a:pt x="80" y="98"/>
                  </a:lnTo>
                  <a:lnTo>
                    <a:pt x="0" y="207"/>
                  </a:lnTo>
                  <a:lnTo>
                    <a:pt x="40" y="207"/>
                  </a:lnTo>
                  <a:lnTo>
                    <a:pt x="100" y="125"/>
                  </a:lnTo>
                  <a:lnTo>
                    <a:pt x="160" y="207"/>
                  </a:lnTo>
                  <a:lnTo>
                    <a:pt x="200" y="207"/>
                  </a:lnTo>
                  <a:lnTo>
                    <a:pt x="121" y="100"/>
                  </a:lnTo>
                  <a:lnTo>
                    <a:pt x="19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339"/>
            <p:cNvSpPr>
              <a:spLocks/>
            </p:cNvSpPr>
            <p:nvPr>
              <p:custDataLst>
                <p:tags r:id="rId109"/>
              </p:custDataLst>
            </p:nvPr>
          </p:nvSpPr>
          <p:spPr bwMode="auto">
            <a:xfrm>
              <a:off x="3697288" y="3527426"/>
              <a:ext cx="55563" cy="63500"/>
            </a:xfrm>
            <a:custGeom>
              <a:avLst/>
              <a:gdLst>
                <a:gd name="T0" fmla="*/ 4 w 166"/>
                <a:gd name="T1" fmla="*/ 0 h 207"/>
                <a:gd name="T2" fmla="*/ 4 w 166"/>
                <a:gd name="T3" fmla="*/ 27 h 207"/>
                <a:gd name="T4" fmla="*/ 128 w 166"/>
                <a:gd name="T5" fmla="*/ 27 h 207"/>
                <a:gd name="T6" fmla="*/ 0 w 166"/>
                <a:gd name="T7" fmla="*/ 175 h 207"/>
                <a:gd name="T8" fmla="*/ 0 w 166"/>
                <a:gd name="T9" fmla="*/ 207 h 207"/>
                <a:gd name="T10" fmla="*/ 166 w 166"/>
                <a:gd name="T11" fmla="*/ 207 h 207"/>
                <a:gd name="T12" fmla="*/ 166 w 166"/>
                <a:gd name="T13" fmla="*/ 179 h 207"/>
                <a:gd name="T14" fmla="*/ 38 w 166"/>
                <a:gd name="T15" fmla="*/ 179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7"/>
                  </a:lnTo>
                  <a:lnTo>
                    <a:pt x="128" y="27"/>
                  </a:lnTo>
                  <a:lnTo>
                    <a:pt x="0" y="175"/>
                  </a:lnTo>
                  <a:lnTo>
                    <a:pt x="0" y="207"/>
                  </a:lnTo>
                  <a:lnTo>
                    <a:pt x="166" y="207"/>
                  </a:lnTo>
                  <a:lnTo>
                    <a:pt x="166" y="179"/>
                  </a:lnTo>
                  <a:lnTo>
                    <a:pt x="38" y="179"/>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340"/>
            <p:cNvSpPr>
              <a:spLocks/>
            </p:cNvSpPr>
            <p:nvPr>
              <p:custDataLst>
                <p:tags r:id="rId110"/>
              </p:custDataLst>
            </p:nvPr>
          </p:nvSpPr>
          <p:spPr bwMode="auto">
            <a:xfrm>
              <a:off x="3762375" y="3576638"/>
              <a:ext cx="23813" cy="28575"/>
            </a:xfrm>
            <a:custGeom>
              <a:avLst/>
              <a:gdLst>
                <a:gd name="T0" fmla="*/ 33 w 72"/>
                <a:gd name="T1" fmla="*/ 0 h 90"/>
                <a:gd name="T2" fmla="*/ 26 w 72"/>
                <a:gd name="T3" fmla="*/ 31 h 90"/>
                <a:gd name="T4" fmla="*/ 0 w 72"/>
                <a:gd name="T5" fmla="*/ 90 h 90"/>
                <a:gd name="T6" fmla="*/ 24 w 72"/>
                <a:gd name="T7" fmla="*/ 90 h 90"/>
                <a:gd name="T8" fmla="*/ 66 w 72"/>
                <a:gd name="T9" fmla="*/ 31 h 90"/>
                <a:gd name="T10" fmla="*/ 72 w 72"/>
                <a:gd name="T11" fmla="*/ 0 h 90"/>
                <a:gd name="T12" fmla="*/ 33 w 72"/>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72" h="90">
                  <a:moveTo>
                    <a:pt x="33" y="0"/>
                  </a:moveTo>
                  <a:lnTo>
                    <a:pt x="26" y="31"/>
                  </a:lnTo>
                  <a:lnTo>
                    <a:pt x="0" y="90"/>
                  </a:lnTo>
                  <a:lnTo>
                    <a:pt x="24" y="90"/>
                  </a:lnTo>
                  <a:lnTo>
                    <a:pt x="66" y="31"/>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341"/>
            <p:cNvSpPr>
              <a:spLocks/>
            </p:cNvSpPr>
            <p:nvPr>
              <p:custDataLst>
                <p:tags r:id="rId111"/>
              </p:custDataLst>
            </p:nvPr>
          </p:nvSpPr>
          <p:spPr bwMode="auto">
            <a:xfrm>
              <a:off x="3808413" y="3527426"/>
              <a:ext cx="68263" cy="87313"/>
            </a:xfrm>
            <a:custGeom>
              <a:avLst/>
              <a:gdLst>
                <a:gd name="T0" fmla="*/ 111 w 202"/>
                <a:gd name="T1" fmla="*/ 226 h 285"/>
                <a:gd name="T2" fmla="*/ 202 w 202"/>
                <a:gd name="T3" fmla="*/ 0 h 285"/>
                <a:gd name="T4" fmla="*/ 166 w 202"/>
                <a:gd name="T5" fmla="*/ 0 h 285"/>
                <a:gd name="T6" fmla="*/ 101 w 202"/>
                <a:gd name="T7" fmla="*/ 161 h 285"/>
                <a:gd name="T8" fmla="*/ 36 w 202"/>
                <a:gd name="T9" fmla="*/ 0 h 285"/>
                <a:gd name="T10" fmla="*/ 0 w 202"/>
                <a:gd name="T11" fmla="*/ 0 h 285"/>
                <a:gd name="T12" fmla="*/ 84 w 202"/>
                <a:gd name="T13" fmla="*/ 203 h 285"/>
                <a:gd name="T14" fmla="*/ 78 w 202"/>
                <a:gd name="T15" fmla="*/ 219 h 285"/>
                <a:gd name="T16" fmla="*/ 61 w 202"/>
                <a:gd name="T17" fmla="*/ 250 h 285"/>
                <a:gd name="T18" fmla="*/ 39 w 202"/>
                <a:gd name="T19" fmla="*/ 257 h 285"/>
                <a:gd name="T20" fmla="*/ 19 w 202"/>
                <a:gd name="T21" fmla="*/ 257 h 285"/>
                <a:gd name="T22" fmla="*/ 19 w 202"/>
                <a:gd name="T23" fmla="*/ 285 h 285"/>
                <a:gd name="T24" fmla="*/ 46 w 202"/>
                <a:gd name="T25" fmla="*/ 285 h 285"/>
                <a:gd name="T26" fmla="*/ 83 w 202"/>
                <a:gd name="T27" fmla="*/ 274 h 285"/>
                <a:gd name="T28" fmla="*/ 111 w 202"/>
                <a:gd name="T29" fmla="*/ 2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85">
                  <a:moveTo>
                    <a:pt x="111" y="226"/>
                  </a:moveTo>
                  <a:lnTo>
                    <a:pt x="202" y="0"/>
                  </a:lnTo>
                  <a:lnTo>
                    <a:pt x="166" y="0"/>
                  </a:lnTo>
                  <a:lnTo>
                    <a:pt x="101" y="161"/>
                  </a:lnTo>
                  <a:lnTo>
                    <a:pt x="36" y="0"/>
                  </a:lnTo>
                  <a:lnTo>
                    <a:pt x="0" y="0"/>
                  </a:lnTo>
                  <a:lnTo>
                    <a:pt x="84" y="203"/>
                  </a:lnTo>
                  <a:lnTo>
                    <a:pt x="78" y="219"/>
                  </a:lnTo>
                  <a:cubicBezTo>
                    <a:pt x="72" y="235"/>
                    <a:pt x="66" y="246"/>
                    <a:pt x="61" y="250"/>
                  </a:cubicBezTo>
                  <a:cubicBezTo>
                    <a:pt x="56" y="255"/>
                    <a:pt x="49" y="257"/>
                    <a:pt x="39" y="257"/>
                  </a:cubicBezTo>
                  <a:lnTo>
                    <a:pt x="19" y="257"/>
                  </a:lnTo>
                  <a:lnTo>
                    <a:pt x="19" y="285"/>
                  </a:lnTo>
                  <a:lnTo>
                    <a:pt x="46" y="285"/>
                  </a:lnTo>
                  <a:cubicBezTo>
                    <a:pt x="61" y="285"/>
                    <a:pt x="73" y="281"/>
                    <a:pt x="83" y="274"/>
                  </a:cubicBezTo>
                  <a:cubicBezTo>
                    <a:pt x="92" y="266"/>
                    <a:pt x="101" y="250"/>
                    <a:pt x="111"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342"/>
            <p:cNvSpPr>
              <a:spLocks/>
            </p:cNvSpPr>
            <p:nvPr>
              <p:custDataLst>
                <p:tags r:id="rId112"/>
              </p:custDataLst>
            </p:nvPr>
          </p:nvSpPr>
          <p:spPr bwMode="auto">
            <a:xfrm>
              <a:off x="3890963" y="3484563"/>
              <a:ext cx="46038" cy="68263"/>
            </a:xfrm>
            <a:custGeom>
              <a:avLst/>
              <a:gdLst>
                <a:gd name="T0" fmla="*/ 36 w 139"/>
                <a:gd name="T1" fmla="*/ 197 h 222"/>
                <a:gd name="T2" fmla="*/ 91 w 139"/>
                <a:gd name="T3" fmla="*/ 141 h 222"/>
                <a:gd name="T4" fmla="*/ 114 w 139"/>
                <a:gd name="T5" fmla="*/ 116 h 222"/>
                <a:gd name="T6" fmla="*/ 132 w 139"/>
                <a:gd name="T7" fmla="*/ 88 h 222"/>
                <a:gd name="T8" fmla="*/ 137 w 139"/>
                <a:gd name="T9" fmla="*/ 62 h 222"/>
                <a:gd name="T10" fmla="*/ 117 w 139"/>
                <a:gd name="T11" fmla="*/ 17 h 222"/>
                <a:gd name="T12" fmla="*/ 63 w 139"/>
                <a:gd name="T13" fmla="*/ 0 h 222"/>
                <a:gd name="T14" fmla="*/ 35 w 139"/>
                <a:gd name="T15" fmla="*/ 4 h 222"/>
                <a:gd name="T16" fmla="*/ 2 w 139"/>
                <a:gd name="T17" fmla="*/ 15 h 222"/>
                <a:gd name="T18" fmla="*/ 2 w 139"/>
                <a:gd name="T19" fmla="*/ 45 h 222"/>
                <a:gd name="T20" fmla="*/ 35 w 139"/>
                <a:gd name="T21" fmla="*/ 30 h 222"/>
                <a:gd name="T22" fmla="*/ 64 w 139"/>
                <a:gd name="T23" fmla="*/ 25 h 222"/>
                <a:gd name="T24" fmla="*/ 96 w 139"/>
                <a:gd name="T25" fmla="*/ 36 h 222"/>
                <a:gd name="T26" fmla="*/ 108 w 139"/>
                <a:gd name="T27" fmla="*/ 64 h 222"/>
                <a:gd name="T28" fmla="*/ 102 w 139"/>
                <a:gd name="T29" fmla="*/ 86 h 222"/>
                <a:gd name="T30" fmla="*/ 82 w 139"/>
                <a:gd name="T31" fmla="*/ 113 h 222"/>
                <a:gd name="T32" fmla="*/ 46 w 139"/>
                <a:gd name="T33" fmla="*/ 151 h 222"/>
                <a:gd name="T34" fmla="*/ 0 w 139"/>
                <a:gd name="T35" fmla="*/ 197 h 222"/>
                <a:gd name="T36" fmla="*/ 0 w 139"/>
                <a:gd name="T37" fmla="*/ 222 h 222"/>
                <a:gd name="T38" fmla="*/ 139 w 139"/>
                <a:gd name="T39" fmla="*/ 222 h 222"/>
                <a:gd name="T40" fmla="*/ 139 w 139"/>
                <a:gd name="T41" fmla="*/ 197 h 222"/>
                <a:gd name="T42" fmla="*/ 36 w 139"/>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222">
                  <a:moveTo>
                    <a:pt x="36" y="197"/>
                  </a:moveTo>
                  <a:lnTo>
                    <a:pt x="91" y="141"/>
                  </a:lnTo>
                  <a:cubicBezTo>
                    <a:pt x="104" y="127"/>
                    <a:pt x="112" y="119"/>
                    <a:pt x="114" y="116"/>
                  </a:cubicBezTo>
                  <a:cubicBezTo>
                    <a:pt x="123" y="106"/>
                    <a:pt x="129" y="96"/>
                    <a:pt x="132" y="88"/>
                  </a:cubicBezTo>
                  <a:cubicBezTo>
                    <a:pt x="136" y="80"/>
                    <a:pt x="137" y="71"/>
                    <a:pt x="137" y="62"/>
                  </a:cubicBezTo>
                  <a:cubicBezTo>
                    <a:pt x="137" y="44"/>
                    <a:pt x="131" y="28"/>
                    <a:pt x="117" y="17"/>
                  </a:cubicBezTo>
                  <a:cubicBezTo>
                    <a:pt x="104" y="6"/>
                    <a:pt x="86" y="0"/>
                    <a:pt x="63" y="0"/>
                  </a:cubicBezTo>
                  <a:cubicBezTo>
                    <a:pt x="55" y="0"/>
                    <a:pt x="45" y="1"/>
                    <a:pt x="35" y="4"/>
                  </a:cubicBezTo>
                  <a:cubicBezTo>
                    <a:pt x="25" y="6"/>
                    <a:pt x="14" y="10"/>
                    <a:pt x="2" y="15"/>
                  </a:cubicBezTo>
                  <a:lnTo>
                    <a:pt x="2" y="45"/>
                  </a:lnTo>
                  <a:cubicBezTo>
                    <a:pt x="13" y="38"/>
                    <a:pt x="24" y="33"/>
                    <a:pt x="35" y="30"/>
                  </a:cubicBezTo>
                  <a:cubicBezTo>
                    <a:pt x="45" y="27"/>
                    <a:pt x="55" y="25"/>
                    <a:pt x="64" y="25"/>
                  </a:cubicBezTo>
                  <a:cubicBezTo>
                    <a:pt x="77" y="25"/>
                    <a:pt x="87" y="29"/>
                    <a:pt x="96" y="36"/>
                  </a:cubicBezTo>
                  <a:cubicBezTo>
                    <a:pt x="104" y="43"/>
                    <a:pt x="108" y="53"/>
                    <a:pt x="108" y="64"/>
                  </a:cubicBezTo>
                  <a:cubicBezTo>
                    <a:pt x="108" y="71"/>
                    <a:pt x="106" y="79"/>
                    <a:pt x="102" y="86"/>
                  </a:cubicBezTo>
                  <a:cubicBezTo>
                    <a:pt x="99" y="93"/>
                    <a:pt x="92" y="102"/>
                    <a:pt x="82" y="113"/>
                  </a:cubicBezTo>
                  <a:cubicBezTo>
                    <a:pt x="78" y="119"/>
                    <a:pt x="65" y="131"/>
                    <a:pt x="46" y="151"/>
                  </a:cubicBezTo>
                  <a:lnTo>
                    <a:pt x="0" y="197"/>
                  </a:lnTo>
                  <a:lnTo>
                    <a:pt x="0" y="222"/>
                  </a:lnTo>
                  <a:lnTo>
                    <a:pt x="139" y="222"/>
                  </a:lnTo>
                  <a:lnTo>
                    <a:pt x="139"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343"/>
            <p:cNvSpPr>
              <a:spLocks/>
            </p:cNvSpPr>
            <p:nvPr>
              <p:custDataLst>
                <p:tags r:id="rId113"/>
              </p:custDataLst>
            </p:nvPr>
          </p:nvSpPr>
          <p:spPr bwMode="auto">
            <a:xfrm>
              <a:off x="4008438" y="3460751"/>
              <a:ext cx="103188" cy="93663"/>
            </a:xfrm>
            <a:custGeom>
              <a:avLst/>
              <a:gdLst>
                <a:gd name="T0" fmla="*/ 133 w 307"/>
                <a:gd name="T1" fmla="*/ 174 h 307"/>
                <a:gd name="T2" fmla="*/ 133 w 307"/>
                <a:gd name="T3" fmla="*/ 307 h 307"/>
                <a:gd name="T4" fmla="*/ 174 w 307"/>
                <a:gd name="T5" fmla="*/ 307 h 307"/>
                <a:gd name="T6" fmla="*/ 174 w 307"/>
                <a:gd name="T7" fmla="*/ 174 h 307"/>
                <a:gd name="T8" fmla="*/ 307 w 307"/>
                <a:gd name="T9" fmla="*/ 174 h 307"/>
                <a:gd name="T10" fmla="*/ 307 w 307"/>
                <a:gd name="T11" fmla="*/ 133 h 307"/>
                <a:gd name="T12" fmla="*/ 174 w 307"/>
                <a:gd name="T13" fmla="*/ 133 h 307"/>
                <a:gd name="T14" fmla="*/ 174 w 307"/>
                <a:gd name="T15" fmla="*/ 0 h 307"/>
                <a:gd name="T16" fmla="*/ 133 w 307"/>
                <a:gd name="T17" fmla="*/ 0 h 307"/>
                <a:gd name="T18" fmla="*/ 133 w 307"/>
                <a:gd name="T19" fmla="*/ 133 h 307"/>
                <a:gd name="T20" fmla="*/ 0 w 307"/>
                <a:gd name="T21" fmla="*/ 133 h 307"/>
                <a:gd name="T22" fmla="*/ 0 w 307"/>
                <a:gd name="T23" fmla="*/ 174 h 307"/>
                <a:gd name="T24" fmla="*/ 20 w 307"/>
                <a:gd name="T25" fmla="*/ 174 h 307"/>
                <a:gd name="T26" fmla="*/ 133 w 307"/>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07">
                  <a:moveTo>
                    <a:pt x="133" y="174"/>
                  </a:moveTo>
                  <a:lnTo>
                    <a:pt x="133" y="307"/>
                  </a:lnTo>
                  <a:lnTo>
                    <a:pt x="174" y="307"/>
                  </a:lnTo>
                  <a:lnTo>
                    <a:pt x="174" y="174"/>
                  </a:lnTo>
                  <a:lnTo>
                    <a:pt x="307" y="174"/>
                  </a:lnTo>
                  <a:lnTo>
                    <a:pt x="307" y="133"/>
                  </a:lnTo>
                  <a:lnTo>
                    <a:pt x="174" y="133"/>
                  </a:lnTo>
                  <a:lnTo>
                    <a:pt x="174" y="0"/>
                  </a:lnTo>
                  <a:lnTo>
                    <a:pt x="133" y="0"/>
                  </a:lnTo>
                  <a:lnTo>
                    <a:pt x="133" y="133"/>
                  </a:lnTo>
                  <a:lnTo>
                    <a:pt x="0" y="133"/>
                  </a:lnTo>
                  <a:lnTo>
                    <a:pt x="0" y="174"/>
                  </a:lnTo>
                  <a:lnTo>
                    <a:pt x="20" y="174"/>
                  </a:lnTo>
                  <a:lnTo>
                    <a:pt x="133"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344"/>
            <p:cNvSpPr>
              <a:spLocks/>
            </p:cNvSpPr>
            <p:nvPr>
              <p:custDataLst>
                <p:tags r:id="rId114"/>
              </p:custDataLst>
            </p:nvPr>
          </p:nvSpPr>
          <p:spPr bwMode="auto">
            <a:xfrm>
              <a:off x="4184650" y="3440113"/>
              <a:ext cx="111125" cy="112713"/>
            </a:xfrm>
            <a:custGeom>
              <a:avLst/>
              <a:gdLst>
                <a:gd name="T0" fmla="*/ 0 w 333"/>
                <a:gd name="T1" fmla="*/ 0 h 364"/>
                <a:gd name="T2" fmla="*/ 0 w 333"/>
                <a:gd name="T3" fmla="*/ 364 h 364"/>
                <a:gd name="T4" fmla="*/ 48 w 333"/>
                <a:gd name="T5" fmla="*/ 364 h 364"/>
                <a:gd name="T6" fmla="*/ 48 w 333"/>
                <a:gd name="T7" fmla="*/ 44 h 364"/>
                <a:gd name="T8" fmla="*/ 142 w 333"/>
                <a:gd name="T9" fmla="*/ 294 h 364"/>
                <a:gd name="T10" fmla="*/ 191 w 333"/>
                <a:gd name="T11" fmla="*/ 294 h 364"/>
                <a:gd name="T12" fmla="*/ 285 w 333"/>
                <a:gd name="T13" fmla="*/ 44 h 364"/>
                <a:gd name="T14" fmla="*/ 285 w 333"/>
                <a:gd name="T15" fmla="*/ 364 h 364"/>
                <a:gd name="T16" fmla="*/ 333 w 333"/>
                <a:gd name="T17" fmla="*/ 364 h 364"/>
                <a:gd name="T18" fmla="*/ 333 w 333"/>
                <a:gd name="T19" fmla="*/ 0 h 364"/>
                <a:gd name="T20" fmla="*/ 260 w 333"/>
                <a:gd name="T21" fmla="*/ 0 h 364"/>
                <a:gd name="T22" fmla="*/ 167 w 333"/>
                <a:gd name="T23" fmla="*/ 247 h 364"/>
                <a:gd name="T24" fmla="*/ 74 w 333"/>
                <a:gd name="T25" fmla="*/ 0 h 364"/>
                <a:gd name="T26" fmla="*/ 0 w 333"/>
                <a:gd name="T2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4">
                  <a:moveTo>
                    <a:pt x="0" y="0"/>
                  </a:moveTo>
                  <a:lnTo>
                    <a:pt x="0" y="364"/>
                  </a:lnTo>
                  <a:lnTo>
                    <a:pt x="48" y="364"/>
                  </a:lnTo>
                  <a:lnTo>
                    <a:pt x="48" y="44"/>
                  </a:lnTo>
                  <a:lnTo>
                    <a:pt x="142" y="294"/>
                  </a:lnTo>
                  <a:lnTo>
                    <a:pt x="191" y="294"/>
                  </a:lnTo>
                  <a:lnTo>
                    <a:pt x="285" y="44"/>
                  </a:lnTo>
                  <a:lnTo>
                    <a:pt x="285" y="364"/>
                  </a:lnTo>
                  <a:lnTo>
                    <a:pt x="333" y="364"/>
                  </a:lnTo>
                  <a:lnTo>
                    <a:pt x="333" y="0"/>
                  </a:lnTo>
                  <a:lnTo>
                    <a:pt x="260" y="0"/>
                  </a:lnTo>
                  <a:lnTo>
                    <a:pt x="167" y="247"/>
                  </a:lnTo>
                  <a:lnTo>
                    <a:pt x="74"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345"/>
            <p:cNvSpPr>
              <a:spLocks/>
            </p:cNvSpPr>
            <p:nvPr>
              <p:custDataLst>
                <p:tags r:id="rId115"/>
              </p:custDataLst>
            </p:nvPr>
          </p:nvSpPr>
          <p:spPr bwMode="auto">
            <a:xfrm>
              <a:off x="4319588" y="3527426"/>
              <a:ext cx="68263" cy="87313"/>
            </a:xfrm>
            <a:custGeom>
              <a:avLst/>
              <a:gdLst>
                <a:gd name="T0" fmla="*/ 111 w 202"/>
                <a:gd name="T1" fmla="*/ 226 h 285"/>
                <a:gd name="T2" fmla="*/ 202 w 202"/>
                <a:gd name="T3" fmla="*/ 0 h 285"/>
                <a:gd name="T4" fmla="*/ 166 w 202"/>
                <a:gd name="T5" fmla="*/ 0 h 285"/>
                <a:gd name="T6" fmla="*/ 101 w 202"/>
                <a:gd name="T7" fmla="*/ 161 h 285"/>
                <a:gd name="T8" fmla="*/ 36 w 202"/>
                <a:gd name="T9" fmla="*/ 0 h 285"/>
                <a:gd name="T10" fmla="*/ 0 w 202"/>
                <a:gd name="T11" fmla="*/ 0 h 285"/>
                <a:gd name="T12" fmla="*/ 84 w 202"/>
                <a:gd name="T13" fmla="*/ 203 h 285"/>
                <a:gd name="T14" fmla="*/ 78 w 202"/>
                <a:gd name="T15" fmla="*/ 219 h 285"/>
                <a:gd name="T16" fmla="*/ 61 w 202"/>
                <a:gd name="T17" fmla="*/ 250 h 285"/>
                <a:gd name="T18" fmla="*/ 39 w 202"/>
                <a:gd name="T19" fmla="*/ 257 h 285"/>
                <a:gd name="T20" fmla="*/ 19 w 202"/>
                <a:gd name="T21" fmla="*/ 257 h 285"/>
                <a:gd name="T22" fmla="*/ 19 w 202"/>
                <a:gd name="T23" fmla="*/ 285 h 285"/>
                <a:gd name="T24" fmla="*/ 46 w 202"/>
                <a:gd name="T25" fmla="*/ 285 h 285"/>
                <a:gd name="T26" fmla="*/ 83 w 202"/>
                <a:gd name="T27" fmla="*/ 274 h 285"/>
                <a:gd name="T28" fmla="*/ 111 w 202"/>
                <a:gd name="T29" fmla="*/ 2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285">
                  <a:moveTo>
                    <a:pt x="111" y="226"/>
                  </a:moveTo>
                  <a:lnTo>
                    <a:pt x="202" y="0"/>
                  </a:lnTo>
                  <a:lnTo>
                    <a:pt x="166" y="0"/>
                  </a:lnTo>
                  <a:lnTo>
                    <a:pt x="101" y="161"/>
                  </a:lnTo>
                  <a:lnTo>
                    <a:pt x="36" y="0"/>
                  </a:lnTo>
                  <a:lnTo>
                    <a:pt x="0" y="0"/>
                  </a:lnTo>
                  <a:lnTo>
                    <a:pt x="84" y="203"/>
                  </a:lnTo>
                  <a:lnTo>
                    <a:pt x="78" y="219"/>
                  </a:lnTo>
                  <a:cubicBezTo>
                    <a:pt x="72" y="235"/>
                    <a:pt x="66" y="246"/>
                    <a:pt x="61" y="250"/>
                  </a:cubicBezTo>
                  <a:cubicBezTo>
                    <a:pt x="56" y="255"/>
                    <a:pt x="49" y="257"/>
                    <a:pt x="39" y="257"/>
                  </a:cubicBezTo>
                  <a:lnTo>
                    <a:pt x="19" y="257"/>
                  </a:lnTo>
                  <a:lnTo>
                    <a:pt x="19" y="285"/>
                  </a:lnTo>
                  <a:lnTo>
                    <a:pt x="46" y="285"/>
                  </a:lnTo>
                  <a:cubicBezTo>
                    <a:pt x="61" y="285"/>
                    <a:pt x="73" y="281"/>
                    <a:pt x="83" y="274"/>
                  </a:cubicBezTo>
                  <a:cubicBezTo>
                    <a:pt x="92" y="266"/>
                    <a:pt x="101" y="250"/>
                    <a:pt x="111"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346"/>
            <p:cNvSpPr>
              <a:spLocks/>
            </p:cNvSpPr>
            <p:nvPr>
              <p:custDataLst>
                <p:tags r:id="rId116"/>
              </p:custDataLst>
            </p:nvPr>
          </p:nvSpPr>
          <p:spPr bwMode="auto">
            <a:xfrm>
              <a:off x="4400550" y="3484563"/>
              <a:ext cx="47625" cy="68263"/>
            </a:xfrm>
            <a:custGeom>
              <a:avLst/>
              <a:gdLst>
                <a:gd name="T0" fmla="*/ 36 w 139"/>
                <a:gd name="T1" fmla="*/ 197 h 222"/>
                <a:gd name="T2" fmla="*/ 91 w 139"/>
                <a:gd name="T3" fmla="*/ 141 h 222"/>
                <a:gd name="T4" fmla="*/ 114 w 139"/>
                <a:gd name="T5" fmla="*/ 116 h 222"/>
                <a:gd name="T6" fmla="*/ 132 w 139"/>
                <a:gd name="T7" fmla="*/ 88 h 222"/>
                <a:gd name="T8" fmla="*/ 137 w 139"/>
                <a:gd name="T9" fmla="*/ 62 h 222"/>
                <a:gd name="T10" fmla="*/ 117 w 139"/>
                <a:gd name="T11" fmla="*/ 17 h 222"/>
                <a:gd name="T12" fmla="*/ 63 w 139"/>
                <a:gd name="T13" fmla="*/ 0 h 222"/>
                <a:gd name="T14" fmla="*/ 35 w 139"/>
                <a:gd name="T15" fmla="*/ 4 h 222"/>
                <a:gd name="T16" fmla="*/ 2 w 139"/>
                <a:gd name="T17" fmla="*/ 15 h 222"/>
                <a:gd name="T18" fmla="*/ 2 w 139"/>
                <a:gd name="T19" fmla="*/ 45 h 222"/>
                <a:gd name="T20" fmla="*/ 35 w 139"/>
                <a:gd name="T21" fmla="*/ 30 h 222"/>
                <a:gd name="T22" fmla="*/ 64 w 139"/>
                <a:gd name="T23" fmla="*/ 25 h 222"/>
                <a:gd name="T24" fmla="*/ 96 w 139"/>
                <a:gd name="T25" fmla="*/ 36 h 222"/>
                <a:gd name="T26" fmla="*/ 108 w 139"/>
                <a:gd name="T27" fmla="*/ 64 h 222"/>
                <a:gd name="T28" fmla="*/ 102 w 139"/>
                <a:gd name="T29" fmla="*/ 86 h 222"/>
                <a:gd name="T30" fmla="*/ 82 w 139"/>
                <a:gd name="T31" fmla="*/ 113 h 222"/>
                <a:gd name="T32" fmla="*/ 46 w 139"/>
                <a:gd name="T33" fmla="*/ 151 h 222"/>
                <a:gd name="T34" fmla="*/ 0 w 139"/>
                <a:gd name="T35" fmla="*/ 197 h 222"/>
                <a:gd name="T36" fmla="*/ 0 w 139"/>
                <a:gd name="T37" fmla="*/ 222 h 222"/>
                <a:gd name="T38" fmla="*/ 139 w 139"/>
                <a:gd name="T39" fmla="*/ 222 h 222"/>
                <a:gd name="T40" fmla="*/ 139 w 139"/>
                <a:gd name="T41" fmla="*/ 197 h 222"/>
                <a:gd name="T42" fmla="*/ 36 w 139"/>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222">
                  <a:moveTo>
                    <a:pt x="36" y="197"/>
                  </a:moveTo>
                  <a:lnTo>
                    <a:pt x="91" y="141"/>
                  </a:lnTo>
                  <a:cubicBezTo>
                    <a:pt x="104" y="127"/>
                    <a:pt x="112" y="119"/>
                    <a:pt x="114" y="116"/>
                  </a:cubicBezTo>
                  <a:cubicBezTo>
                    <a:pt x="123" y="106"/>
                    <a:pt x="129" y="96"/>
                    <a:pt x="132" y="88"/>
                  </a:cubicBezTo>
                  <a:cubicBezTo>
                    <a:pt x="136" y="80"/>
                    <a:pt x="137" y="71"/>
                    <a:pt x="137" y="62"/>
                  </a:cubicBezTo>
                  <a:cubicBezTo>
                    <a:pt x="137" y="44"/>
                    <a:pt x="131" y="28"/>
                    <a:pt x="117" y="17"/>
                  </a:cubicBezTo>
                  <a:cubicBezTo>
                    <a:pt x="104" y="6"/>
                    <a:pt x="86" y="0"/>
                    <a:pt x="63" y="0"/>
                  </a:cubicBezTo>
                  <a:cubicBezTo>
                    <a:pt x="55" y="0"/>
                    <a:pt x="45" y="1"/>
                    <a:pt x="35" y="4"/>
                  </a:cubicBezTo>
                  <a:cubicBezTo>
                    <a:pt x="25" y="6"/>
                    <a:pt x="14" y="10"/>
                    <a:pt x="2" y="15"/>
                  </a:cubicBezTo>
                  <a:lnTo>
                    <a:pt x="2" y="45"/>
                  </a:lnTo>
                  <a:cubicBezTo>
                    <a:pt x="13" y="38"/>
                    <a:pt x="24" y="33"/>
                    <a:pt x="35" y="30"/>
                  </a:cubicBezTo>
                  <a:cubicBezTo>
                    <a:pt x="45" y="27"/>
                    <a:pt x="55" y="25"/>
                    <a:pt x="64" y="25"/>
                  </a:cubicBezTo>
                  <a:cubicBezTo>
                    <a:pt x="77" y="25"/>
                    <a:pt x="87" y="29"/>
                    <a:pt x="96" y="36"/>
                  </a:cubicBezTo>
                  <a:cubicBezTo>
                    <a:pt x="104" y="43"/>
                    <a:pt x="108" y="53"/>
                    <a:pt x="108" y="64"/>
                  </a:cubicBezTo>
                  <a:cubicBezTo>
                    <a:pt x="108" y="71"/>
                    <a:pt x="106" y="79"/>
                    <a:pt x="102" y="86"/>
                  </a:cubicBezTo>
                  <a:cubicBezTo>
                    <a:pt x="99" y="93"/>
                    <a:pt x="92" y="102"/>
                    <a:pt x="82" y="113"/>
                  </a:cubicBezTo>
                  <a:cubicBezTo>
                    <a:pt x="78" y="119"/>
                    <a:pt x="65" y="131"/>
                    <a:pt x="46" y="151"/>
                  </a:cubicBezTo>
                  <a:lnTo>
                    <a:pt x="0" y="197"/>
                  </a:lnTo>
                  <a:lnTo>
                    <a:pt x="0" y="222"/>
                  </a:lnTo>
                  <a:lnTo>
                    <a:pt x="139" y="222"/>
                  </a:lnTo>
                  <a:lnTo>
                    <a:pt x="139"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347"/>
            <p:cNvSpPr>
              <a:spLocks/>
            </p:cNvSpPr>
            <p:nvPr>
              <p:custDataLst>
                <p:tags r:id="rId117"/>
              </p:custDataLst>
            </p:nvPr>
          </p:nvSpPr>
          <p:spPr bwMode="auto">
            <a:xfrm>
              <a:off x="4468813" y="3576638"/>
              <a:ext cx="25400" cy="28575"/>
            </a:xfrm>
            <a:custGeom>
              <a:avLst/>
              <a:gdLst>
                <a:gd name="T0" fmla="*/ 33 w 72"/>
                <a:gd name="T1" fmla="*/ 0 h 90"/>
                <a:gd name="T2" fmla="*/ 26 w 72"/>
                <a:gd name="T3" fmla="*/ 31 h 90"/>
                <a:gd name="T4" fmla="*/ 0 w 72"/>
                <a:gd name="T5" fmla="*/ 90 h 90"/>
                <a:gd name="T6" fmla="*/ 24 w 72"/>
                <a:gd name="T7" fmla="*/ 90 h 90"/>
                <a:gd name="T8" fmla="*/ 66 w 72"/>
                <a:gd name="T9" fmla="*/ 31 h 90"/>
                <a:gd name="T10" fmla="*/ 72 w 72"/>
                <a:gd name="T11" fmla="*/ 0 h 90"/>
                <a:gd name="T12" fmla="*/ 33 w 72"/>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72" h="90">
                  <a:moveTo>
                    <a:pt x="33" y="0"/>
                  </a:moveTo>
                  <a:lnTo>
                    <a:pt x="26" y="31"/>
                  </a:lnTo>
                  <a:lnTo>
                    <a:pt x="0" y="90"/>
                  </a:lnTo>
                  <a:lnTo>
                    <a:pt x="24" y="90"/>
                  </a:lnTo>
                  <a:lnTo>
                    <a:pt x="66" y="31"/>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48"/>
            <p:cNvSpPr>
              <a:spLocks/>
            </p:cNvSpPr>
            <p:nvPr>
              <p:custDataLst>
                <p:tags r:id="rId118"/>
              </p:custDataLst>
            </p:nvPr>
          </p:nvSpPr>
          <p:spPr bwMode="auto">
            <a:xfrm>
              <a:off x="4516438" y="3527426"/>
              <a:ext cx="66675" cy="63500"/>
            </a:xfrm>
            <a:custGeom>
              <a:avLst/>
              <a:gdLst>
                <a:gd name="T0" fmla="*/ 197 w 201"/>
                <a:gd name="T1" fmla="*/ 0 h 207"/>
                <a:gd name="T2" fmla="*/ 157 w 201"/>
                <a:gd name="T3" fmla="*/ 0 h 207"/>
                <a:gd name="T4" fmla="*/ 102 w 201"/>
                <a:gd name="T5" fmla="*/ 73 h 207"/>
                <a:gd name="T6" fmla="*/ 47 w 201"/>
                <a:gd name="T7" fmla="*/ 0 h 207"/>
                <a:gd name="T8" fmla="*/ 7 w 201"/>
                <a:gd name="T9" fmla="*/ 0 h 207"/>
                <a:gd name="T10" fmla="*/ 80 w 201"/>
                <a:gd name="T11" fmla="*/ 98 h 207"/>
                <a:gd name="T12" fmla="*/ 0 w 201"/>
                <a:gd name="T13" fmla="*/ 207 h 207"/>
                <a:gd name="T14" fmla="*/ 40 w 201"/>
                <a:gd name="T15" fmla="*/ 207 h 207"/>
                <a:gd name="T16" fmla="*/ 101 w 201"/>
                <a:gd name="T17" fmla="*/ 125 h 207"/>
                <a:gd name="T18" fmla="*/ 161 w 201"/>
                <a:gd name="T19" fmla="*/ 207 h 207"/>
                <a:gd name="T20" fmla="*/ 201 w 201"/>
                <a:gd name="T21" fmla="*/ 207 h 207"/>
                <a:gd name="T22" fmla="*/ 122 w 201"/>
                <a:gd name="T23" fmla="*/ 100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3"/>
                  </a:lnTo>
                  <a:lnTo>
                    <a:pt x="47" y="0"/>
                  </a:lnTo>
                  <a:lnTo>
                    <a:pt x="7" y="0"/>
                  </a:lnTo>
                  <a:lnTo>
                    <a:pt x="80" y="98"/>
                  </a:lnTo>
                  <a:lnTo>
                    <a:pt x="0" y="207"/>
                  </a:lnTo>
                  <a:lnTo>
                    <a:pt x="40" y="207"/>
                  </a:lnTo>
                  <a:lnTo>
                    <a:pt x="101" y="125"/>
                  </a:lnTo>
                  <a:lnTo>
                    <a:pt x="161" y="207"/>
                  </a:lnTo>
                  <a:lnTo>
                    <a:pt x="201" y="207"/>
                  </a:lnTo>
                  <a:lnTo>
                    <a:pt x="122" y="100"/>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49"/>
            <p:cNvSpPr>
              <a:spLocks/>
            </p:cNvSpPr>
            <p:nvPr>
              <p:custDataLst>
                <p:tags r:id="rId119"/>
              </p:custDataLst>
            </p:nvPr>
          </p:nvSpPr>
          <p:spPr bwMode="auto">
            <a:xfrm>
              <a:off x="4595813" y="3527426"/>
              <a:ext cx="55563" cy="63500"/>
            </a:xfrm>
            <a:custGeom>
              <a:avLst/>
              <a:gdLst>
                <a:gd name="T0" fmla="*/ 4 w 166"/>
                <a:gd name="T1" fmla="*/ 0 h 207"/>
                <a:gd name="T2" fmla="*/ 4 w 166"/>
                <a:gd name="T3" fmla="*/ 27 h 207"/>
                <a:gd name="T4" fmla="*/ 128 w 166"/>
                <a:gd name="T5" fmla="*/ 27 h 207"/>
                <a:gd name="T6" fmla="*/ 0 w 166"/>
                <a:gd name="T7" fmla="*/ 175 h 207"/>
                <a:gd name="T8" fmla="*/ 0 w 166"/>
                <a:gd name="T9" fmla="*/ 207 h 207"/>
                <a:gd name="T10" fmla="*/ 166 w 166"/>
                <a:gd name="T11" fmla="*/ 207 h 207"/>
                <a:gd name="T12" fmla="*/ 166 w 166"/>
                <a:gd name="T13" fmla="*/ 179 h 207"/>
                <a:gd name="T14" fmla="*/ 38 w 166"/>
                <a:gd name="T15" fmla="*/ 179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7"/>
                  </a:lnTo>
                  <a:lnTo>
                    <a:pt x="128" y="27"/>
                  </a:lnTo>
                  <a:lnTo>
                    <a:pt x="0" y="175"/>
                  </a:lnTo>
                  <a:lnTo>
                    <a:pt x="0" y="207"/>
                  </a:lnTo>
                  <a:lnTo>
                    <a:pt x="166" y="207"/>
                  </a:lnTo>
                  <a:lnTo>
                    <a:pt x="166" y="179"/>
                  </a:lnTo>
                  <a:lnTo>
                    <a:pt x="38" y="179"/>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50"/>
            <p:cNvSpPr>
              <a:spLocks noEditPoints="1"/>
            </p:cNvSpPr>
            <p:nvPr>
              <p:custDataLst>
                <p:tags r:id="rId120"/>
              </p:custDataLst>
            </p:nvPr>
          </p:nvSpPr>
          <p:spPr bwMode="auto">
            <a:xfrm>
              <a:off x="4719638" y="3484563"/>
              <a:ext cx="112713" cy="46038"/>
            </a:xfrm>
            <a:custGeom>
              <a:avLst/>
              <a:gdLst>
                <a:gd name="T0" fmla="*/ 0 w 335"/>
                <a:gd name="T1" fmla="*/ 41 h 150"/>
                <a:gd name="T2" fmla="*/ 335 w 335"/>
                <a:gd name="T3" fmla="*/ 41 h 150"/>
                <a:gd name="T4" fmla="*/ 335 w 335"/>
                <a:gd name="T5" fmla="*/ 0 h 150"/>
                <a:gd name="T6" fmla="*/ 0 w 335"/>
                <a:gd name="T7" fmla="*/ 0 h 150"/>
                <a:gd name="T8" fmla="*/ 0 w 335"/>
                <a:gd name="T9" fmla="*/ 41 h 150"/>
                <a:gd name="T10" fmla="*/ 0 w 335"/>
                <a:gd name="T11" fmla="*/ 150 h 150"/>
                <a:gd name="T12" fmla="*/ 335 w 335"/>
                <a:gd name="T13" fmla="*/ 150 h 150"/>
                <a:gd name="T14" fmla="*/ 335 w 335"/>
                <a:gd name="T15" fmla="*/ 109 h 150"/>
                <a:gd name="T16" fmla="*/ 0 w 335"/>
                <a:gd name="T17" fmla="*/ 109 h 150"/>
                <a:gd name="T18" fmla="*/ 0 w 335"/>
                <a:gd name="T1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0">
                  <a:moveTo>
                    <a:pt x="0" y="41"/>
                  </a:moveTo>
                  <a:lnTo>
                    <a:pt x="335" y="41"/>
                  </a:lnTo>
                  <a:lnTo>
                    <a:pt x="335" y="0"/>
                  </a:lnTo>
                  <a:lnTo>
                    <a:pt x="0" y="0"/>
                  </a:lnTo>
                  <a:lnTo>
                    <a:pt x="0" y="41"/>
                  </a:lnTo>
                  <a:close/>
                  <a:moveTo>
                    <a:pt x="0" y="150"/>
                  </a:moveTo>
                  <a:lnTo>
                    <a:pt x="335" y="150"/>
                  </a:lnTo>
                  <a:lnTo>
                    <a:pt x="335" y="109"/>
                  </a:lnTo>
                  <a:lnTo>
                    <a:pt x="0" y="109"/>
                  </a:lnTo>
                  <a:lnTo>
                    <a:pt x="0" y="15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351"/>
            <p:cNvSpPr>
              <a:spLocks noChangeArrowheads="1"/>
            </p:cNvSpPr>
            <p:nvPr>
              <p:custDataLst>
                <p:tags r:id="rId121"/>
              </p:custDataLst>
            </p:nvPr>
          </p:nvSpPr>
          <p:spPr bwMode="auto">
            <a:xfrm>
              <a:off x="4886325" y="3502026"/>
              <a:ext cx="122238" cy="12700"/>
            </a:xfrm>
            <a:prstGeom prst="rect">
              <a:avLst/>
            </a:pr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52"/>
            <p:cNvSpPr>
              <a:spLocks noEditPoints="1"/>
            </p:cNvSpPr>
            <p:nvPr>
              <p:custDataLst>
                <p:tags r:id="rId122"/>
              </p:custDataLst>
            </p:nvPr>
          </p:nvSpPr>
          <p:spPr bwMode="auto">
            <a:xfrm>
              <a:off x="5030788" y="3440113"/>
              <a:ext cx="88900" cy="112713"/>
            </a:xfrm>
            <a:custGeom>
              <a:avLst/>
              <a:gdLst>
                <a:gd name="T0" fmla="*/ 164 w 265"/>
                <a:gd name="T1" fmla="*/ 43 h 364"/>
                <a:gd name="T2" fmla="*/ 164 w 265"/>
                <a:gd name="T3" fmla="*/ 237 h 364"/>
                <a:gd name="T4" fmla="*/ 40 w 265"/>
                <a:gd name="T5" fmla="*/ 237 h 364"/>
                <a:gd name="T6" fmla="*/ 164 w 265"/>
                <a:gd name="T7" fmla="*/ 43 h 364"/>
                <a:gd name="T8" fmla="*/ 151 w 265"/>
                <a:gd name="T9" fmla="*/ 0 h 364"/>
                <a:gd name="T10" fmla="*/ 0 w 265"/>
                <a:gd name="T11" fmla="*/ 230 h 364"/>
                <a:gd name="T12" fmla="*/ 0 w 265"/>
                <a:gd name="T13" fmla="*/ 278 h 364"/>
                <a:gd name="T14" fmla="*/ 164 w 265"/>
                <a:gd name="T15" fmla="*/ 278 h 364"/>
                <a:gd name="T16" fmla="*/ 164 w 265"/>
                <a:gd name="T17" fmla="*/ 364 h 364"/>
                <a:gd name="T18" fmla="*/ 213 w 265"/>
                <a:gd name="T19" fmla="*/ 364 h 364"/>
                <a:gd name="T20" fmla="*/ 213 w 265"/>
                <a:gd name="T21" fmla="*/ 278 h 364"/>
                <a:gd name="T22" fmla="*/ 265 w 265"/>
                <a:gd name="T23" fmla="*/ 278 h 364"/>
                <a:gd name="T24" fmla="*/ 265 w 265"/>
                <a:gd name="T25" fmla="*/ 237 h 364"/>
                <a:gd name="T26" fmla="*/ 213 w 265"/>
                <a:gd name="T27" fmla="*/ 237 h 364"/>
                <a:gd name="T28" fmla="*/ 213 w 265"/>
                <a:gd name="T29" fmla="*/ 0 h 364"/>
                <a:gd name="T30" fmla="*/ 151 w 265"/>
                <a:gd name="T31"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64">
                  <a:moveTo>
                    <a:pt x="164" y="43"/>
                  </a:moveTo>
                  <a:lnTo>
                    <a:pt x="164" y="237"/>
                  </a:lnTo>
                  <a:lnTo>
                    <a:pt x="40" y="237"/>
                  </a:lnTo>
                  <a:lnTo>
                    <a:pt x="164" y="43"/>
                  </a:lnTo>
                  <a:close/>
                  <a:moveTo>
                    <a:pt x="151" y="0"/>
                  </a:moveTo>
                  <a:lnTo>
                    <a:pt x="0" y="230"/>
                  </a:lnTo>
                  <a:lnTo>
                    <a:pt x="0" y="278"/>
                  </a:lnTo>
                  <a:lnTo>
                    <a:pt x="164" y="278"/>
                  </a:lnTo>
                  <a:lnTo>
                    <a:pt x="164" y="364"/>
                  </a:lnTo>
                  <a:lnTo>
                    <a:pt x="213" y="364"/>
                  </a:lnTo>
                  <a:lnTo>
                    <a:pt x="213" y="278"/>
                  </a:lnTo>
                  <a:lnTo>
                    <a:pt x="265" y="278"/>
                  </a:lnTo>
                  <a:lnTo>
                    <a:pt x="265" y="237"/>
                  </a:lnTo>
                  <a:lnTo>
                    <a:pt x="213" y="237"/>
                  </a:lnTo>
                  <a:lnTo>
                    <a:pt x="213" y="0"/>
                  </a:lnTo>
                  <a:lnTo>
                    <a:pt x="151"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53"/>
            <p:cNvSpPr>
              <a:spLocks/>
            </p:cNvSpPr>
            <p:nvPr>
              <p:custDataLst>
                <p:tags r:id="rId123"/>
              </p:custDataLst>
            </p:nvPr>
          </p:nvSpPr>
          <p:spPr bwMode="auto">
            <a:xfrm>
              <a:off x="2792413" y="3694113"/>
              <a:ext cx="111125" cy="111125"/>
            </a:xfrm>
            <a:custGeom>
              <a:avLst/>
              <a:gdLst>
                <a:gd name="T0" fmla="*/ 0 w 333"/>
                <a:gd name="T1" fmla="*/ 0 h 363"/>
                <a:gd name="T2" fmla="*/ 0 w 333"/>
                <a:gd name="T3" fmla="*/ 363 h 363"/>
                <a:gd name="T4" fmla="*/ 48 w 333"/>
                <a:gd name="T5" fmla="*/ 363 h 363"/>
                <a:gd name="T6" fmla="*/ 48 w 333"/>
                <a:gd name="T7" fmla="*/ 44 h 363"/>
                <a:gd name="T8" fmla="*/ 142 w 333"/>
                <a:gd name="T9" fmla="*/ 293 h 363"/>
                <a:gd name="T10" fmla="*/ 191 w 333"/>
                <a:gd name="T11" fmla="*/ 293 h 363"/>
                <a:gd name="T12" fmla="*/ 285 w 333"/>
                <a:gd name="T13" fmla="*/ 44 h 363"/>
                <a:gd name="T14" fmla="*/ 285 w 333"/>
                <a:gd name="T15" fmla="*/ 363 h 363"/>
                <a:gd name="T16" fmla="*/ 333 w 333"/>
                <a:gd name="T17" fmla="*/ 363 h 363"/>
                <a:gd name="T18" fmla="*/ 333 w 333"/>
                <a:gd name="T19" fmla="*/ 0 h 363"/>
                <a:gd name="T20" fmla="*/ 260 w 333"/>
                <a:gd name="T21" fmla="*/ 0 h 363"/>
                <a:gd name="T22" fmla="*/ 167 w 333"/>
                <a:gd name="T23" fmla="*/ 247 h 363"/>
                <a:gd name="T24" fmla="*/ 74 w 333"/>
                <a:gd name="T25" fmla="*/ 0 h 363"/>
                <a:gd name="T26" fmla="*/ 0 w 333"/>
                <a:gd name="T27"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3">
                  <a:moveTo>
                    <a:pt x="0" y="0"/>
                  </a:moveTo>
                  <a:lnTo>
                    <a:pt x="0" y="363"/>
                  </a:lnTo>
                  <a:lnTo>
                    <a:pt x="48" y="363"/>
                  </a:lnTo>
                  <a:lnTo>
                    <a:pt x="48" y="44"/>
                  </a:lnTo>
                  <a:lnTo>
                    <a:pt x="142" y="293"/>
                  </a:lnTo>
                  <a:lnTo>
                    <a:pt x="191" y="293"/>
                  </a:lnTo>
                  <a:lnTo>
                    <a:pt x="285" y="44"/>
                  </a:lnTo>
                  <a:lnTo>
                    <a:pt x="285" y="363"/>
                  </a:lnTo>
                  <a:lnTo>
                    <a:pt x="333" y="363"/>
                  </a:lnTo>
                  <a:lnTo>
                    <a:pt x="333" y="0"/>
                  </a:lnTo>
                  <a:lnTo>
                    <a:pt x="260" y="0"/>
                  </a:lnTo>
                  <a:lnTo>
                    <a:pt x="167" y="247"/>
                  </a:lnTo>
                  <a:lnTo>
                    <a:pt x="74"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54"/>
            <p:cNvSpPr>
              <a:spLocks/>
            </p:cNvSpPr>
            <p:nvPr>
              <p:custDataLst>
                <p:tags r:id="rId124"/>
              </p:custDataLst>
            </p:nvPr>
          </p:nvSpPr>
          <p:spPr bwMode="auto">
            <a:xfrm>
              <a:off x="2927350" y="3779838"/>
              <a:ext cx="66675" cy="65088"/>
            </a:xfrm>
            <a:custGeom>
              <a:avLst/>
              <a:gdLst>
                <a:gd name="T0" fmla="*/ 197 w 201"/>
                <a:gd name="T1" fmla="*/ 0 h 207"/>
                <a:gd name="T2" fmla="*/ 157 w 201"/>
                <a:gd name="T3" fmla="*/ 0 h 207"/>
                <a:gd name="T4" fmla="*/ 102 w 201"/>
                <a:gd name="T5" fmla="*/ 74 h 207"/>
                <a:gd name="T6" fmla="*/ 47 w 201"/>
                <a:gd name="T7" fmla="*/ 0 h 207"/>
                <a:gd name="T8" fmla="*/ 7 w 201"/>
                <a:gd name="T9" fmla="*/ 0 h 207"/>
                <a:gd name="T10" fmla="*/ 80 w 201"/>
                <a:gd name="T11" fmla="*/ 99 h 207"/>
                <a:gd name="T12" fmla="*/ 0 w 201"/>
                <a:gd name="T13" fmla="*/ 207 h 207"/>
                <a:gd name="T14" fmla="*/ 40 w 201"/>
                <a:gd name="T15" fmla="*/ 207 h 207"/>
                <a:gd name="T16" fmla="*/ 100 w 201"/>
                <a:gd name="T17" fmla="*/ 126 h 207"/>
                <a:gd name="T18" fmla="*/ 160 w 201"/>
                <a:gd name="T19" fmla="*/ 207 h 207"/>
                <a:gd name="T20" fmla="*/ 201 w 201"/>
                <a:gd name="T21" fmla="*/ 207 h 207"/>
                <a:gd name="T22" fmla="*/ 122 w 201"/>
                <a:gd name="T23" fmla="*/ 101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4"/>
                  </a:lnTo>
                  <a:lnTo>
                    <a:pt x="47" y="0"/>
                  </a:lnTo>
                  <a:lnTo>
                    <a:pt x="7" y="0"/>
                  </a:lnTo>
                  <a:lnTo>
                    <a:pt x="80" y="99"/>
                  </a:lnTo>
                  <a:lnTo>
                    <a:pt x="0" y="207"/>
                  </a:lnTo>
                  <a:lnTo>
                    <a:pt x="40" y="207"/>
                  </a:lnTo>
                  <a:lnTo>
                    <a:pt x="100" y="126"/>
                  </a:lnTo>
                  <a:lnTo>
                    <a:pt x="160" y="207"/>
                  </a:lnTo>
                  <a:lnTo>
                    <a:pt x="201"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55"/>
            <p:cNvSpPr>
              <a:spLocks/>
            </p:cNvSpPr>
            <p:nvPr>
              <p:custDataLst>
                <p:tags r:id="rId125"/>
              </p:custDataLst>
            </p:nvPr>
          </p:nvSpPr>
          <p:spPr bwMode="auto">
            <a:xfrm>
              <a:off x="3008313" y="3738563"/>
              <a:ext cx="47625" cy="68263"/>
            </a:xfrm>
            <a:custGeom>
              <a:avLst/>
              <a:gdLst>
                <a:gd name="T0" fmla="*/ 36 w 139"/>
                <a:gd name="T1" fmla="*/ 197 h 222"/>
                <a:gd name="T2" fmla="*/ 91 w 139"/>
                <a:gd name="T3" fmla="*/ 140 h 222"/>
                <a:gd name="T4" fmla="*/ 114 w 139"/>
                <a:gd name="T5" fmla="*/ 116 h 222"/>
                <a:gd name="T6" fmla="*/ 132 w 139"/>
                <a:gd name="T7" fmla="*/ 87 h 222"/>
                <a:gd name="T8" fmla="*/ 137 w 139"/>
                <a:gd name="T9" fmla="*/ 62 h 222"/>
                <a:gd name="T10" fmla="*/ 117 w 139"/>
                <a:gd name="T11" fmla="*/ 17 h 222"/>
                <a:gd name="T12" fmla="*/ 63 w 139"/>
                <a:gd name="T13" fmla="*/ 0 h 222"/>
                <a:gd name="T14" fmla="*/ 35 w 139"/>
                <a:gd name="T15" fmla="*/ 3 h 222"/>
                <a:gd name="T16" fmla="*/ 2 w 139"/>
                <a:gd name="T17" fmla="*/ 14 h 222"/>
                <a:gd name="T18" fmla="*/ 2 w 139"/>
                <a:gd name="T19" fmla="*/ 44 h 222"/>
                <a:gd name="T20" fmla="*/ 35 w 139"/>
                <a:gd name="T21" fmla="*/ 30 h 222"/>
                <a:gd name="T22" fmla="*/ 64 w 139"/>
                <a:gd name="T23" fmla="*/ 25 h 222"/>
                <a:gd name="T24" fmla="*/ 96 w 139"/>
                <a:gd name="T25" fmla="*/ 35 h 222"/>
                <a:gd name="T26" fmla="*/ 108 w 139"/>
                <a:gd name="T27" fmla="*/ 64 h 222"/>
                <a:gd name="T28" fmla="*/ 102 w 139"/>
                <a:gd name="T29" fmla="*/ 86 h 222"/>
                <a:gd name="T30" fmla="*/ 82 w 139"/>
                <a:gd name="T31" fmla="*/ 113 h 222"/>
                <a:gd name="T32" fmla="*/ 46 w 139"/>
                <a:gd name="T33" fmla="*/ 150 h 222"/>
                <a:gd name="T34" fmla="*/ 0 w 139"/>
                <a:gd name="T35" fmla="*/ 197 h 222"/>
                <a:gd name="T36" fmla="*/ 0 w 139"/>
                <a:gd name="T37" fmla="*/ 222 h 222"/>
                <a:gd name="T38" fmla="*/ 139 w 139"/>
                <a:gd name="T39" fmla="*/ 222 h 222"/>
                <a:gd name="T40" fmla="*/ 139 w 139"/>
                <a:gd name="T41" fmla="*/ 197 h 222"/>
                <a:gd name="T42" fmla="*/ 36 w 139"/>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222">
                  <a:moveTo>
                    <a:pt x="36" y="197"/>
                  </a:moveTo>
                  <a:lnTo>
                    <a:pt x="91" y="140"/>
                  </a:lnTo>
                  <a:cubicBezTo>
                    <a:pt x="104" y="127"/>
                    <a:pt x="112" y="119"/>
                    <a:pt x="114" y="116"/>
                  </a:cubicBezTo>
                  <a:cubicBezTo>
                    <a:pt x="123" y="105"/>
                    <a:pt x="129" y="96"/>
                    <a:pt x="132" y="87"/>
                  </a:cubicBezTo>
                  <a:cubicBezTo>
                    <a:pt x="136" y="79"/>
                    <a:pt x="137" y="71"/>
                    <a:pt x="137" y="62"/>
                  </a:cubicBezTo>
                  <a:cubicBezTo>
                    <a:pt x="137" y="43"/>
                    <a:pt x="131" y="28"/>
                    <a:pt x="117" y="17"/>
                  </a:cubicBezTo>
                  <a:cubicBezTo>
                    <a:pt x="104" y="6"/>
                    <a:pt x="86" y="0"/>
                    <a:pt x="63" y="0"/>
                  </a:cubicBezTo>
                  <a:cubicBezTo>
                    <a:pt x="55" y="0"/>
                    <a:pt x="45" y="1"/>
                    <a:pt x="35" y="3"/>
                  </a:cubicBezTo>
                  <a:cubicBezTo>
                    <a:pt x="25" y="6"/>
                    <a:pt x="14" y="9"/>
                    <a:pt x="2" y="14"/>
                  </a:cubicBezTo>
                  <a:lnTo>
                    <a:pt x="2" y="44"/>
                  </a:lnTo>
                  <a:cubicBezTo>
                    <a:pt x="13" y="38"/>
                    <a:pt x="24" y="33"/>
                    <a:pt x="35" y="30"/>
                  </a:cubicBezTo>
                  <a:cubicBezTo>
                    <a:pt x="45" y="26"/>
                    <a:pt x="55" y="25"/>
                    <a:pt x="64" y="25"/>
                  </a:cubicBezTo>
                  <a:cubicBezTo>
                    <a:pt x="77" y="25"/>
                    <a:pt x="87" y="28"/>
                    <a:pt x="96" y="35"/>
                  </a:cubicBezTo>
                  <a:cubicBezTo>
                    <a:pt x="104" y="43"/>
                    <a:pt x="108" y="52"/>
                    <a:pt x="108" y="64"/>
                  </a:cubicBezTo>
                  <a:cubicBezTo>
                    <a:pt x="108" y="71"/>
                    <a:pt x="106" y="78"/>
                    <a:pt x="102" y="86"/>
                  </a:cubicBezTo>
                  <a:cubicBezTo>
                    <a:pt x="99" y="93"/>
                    <a:pt x="92" y="102"/>
                    <a:pt x="82" y="113"/>
                  </a:cubicBezTo>
                  <a:cubicBezTo>
                    <a:pt x="78" y="118"/>
                    <a:pt x="65" y="131"/>
                    <a:pt x="46" y="150"/>
                  </a:cubicBezTo>
                  <a:lnTo>
                    <a:pt x="0" y="197"/>
                  </a:lnTo>
                  <a:lnTo>
                    <a:pt x="0" y="222"/>
                  </a:lnTo>
                  <a:lnTo>
                    <a:pt x="139" y="222"/>
                  </a:lnTo>
                  <a:lnTo>
                    <a:pt x="139"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56"/>
            <p:cNvSpPr>
              <a:spLocks/>
            </p:cNvSpPr>
            <p:nvPr>
              <p:custDataLst>
                <p:tags r:id="rId126"/>
              </p:custDataLst>
            </p:nvPr>
          </p:nvSpPr>
          <p:spPr bwMode="auto">
            <a:xfrm>
              <a:off x="3076575" y="3829051"/>
              <a:ext cx="23813" cy="28575"/>
            </a:xfrm>
            <a:custGeom>
              <a:avLst/>
              <a:gdLst>
                <a:gd name="T0" fmla="*/ 33 w 72"/>
                <a:gd name="T1" fmla="*/ 0 h 91"/>
                <a:gd name="T2" fmla="*/ 26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6"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57"/>
            <p:cNvSpPr>
              <a:spLocks/>
            </p:cNvSpPr>
            <p:nvPr>
              <p:custDataLst>
                <p:tags r:id="rId127"/>
              </p:custDataLst>
            </p:nvPr>
          </p:nvSpPr>
          <p:spPr bwMode="auto">
            <a:xfrm>
              <a:off x="3125788" y="3779838"/>
              <a:ext cx="55563" cy="65088"/>
            </a:xfrm>
            <a:custGeom>
              <a:avLst/>
              <a:gdLst>
                <a:gd name="T0" fmla="*/ 5 w 167"/>
                <a:gd name="T1" fmla="*/ 0 h 207"/>
                <a:gd name="T2" fmla="*/ 5 w 167"/>
                <a:gd name="T3" fmla="*/ 27 h 207"/>
                <a:gd name="T4" fmla="*/ 128 w 167"/>
                <a:gd name="T5" fmla="*/ 27 h 207"/>
                <a:gd name="T6" fmla="*/ 0 w 167"/>
                <a:gd name="T7" fmla="*/ 176 h 207"/>
                <a:gd name="T8" fmla="*/ 0 w 167"/>
                <a:gd name="T9" fmla="*/ 207 h 207"/>
                <a:gd name="T10" fmla="*/ 167 w 167"/>
                <a:gd name="T11" fmla="*/ 207 h 207"/>
                <a:gd name="T12" fmla="*/ 167 w 167"/>
                <a:gd name="T13" fmla="*/ 180 h 207"/>
                <a:gd name="T14" fmla="*/ 39 w 167"/>
                <a:gd name="T15" fmla="*/ 180 h 207"/>
                <a:gd name="T16" fmla="*/ 167 w 167"/>
                <a:gd name="T17" fmla="*/ 31 h 207"/>
                <a:gd name="T18" fmla="*/ 167 w 167"/>
                <a:gd name="T19" fmla="*/ 0 h 207"/>
                <a:gd name="T20" fmla="*/ 5 w 167"/>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207">
                  <a:moveTo>
                    <a:pt x="5" y="0"/>
                  </a:moveTo>
                  <a:lnTo>
                    <a:pt x="5" y="27"/>
                  </a:lnTo>
                  <a:lnTo>
                    <a:pt x="128" y="27"/>
                  </a:lnTo>
                  <a:lnTo>
                    <a:pt x="0" y="176"/>
                  </a:lnTo>
                  <a:lnTo>
                    <a:pt x="0" y="207"/>
                  </a:lnTo>
                  <a:lnTo>
                    <a:pt x="167" y="207"/>
                  </a:lnTo>
                  <a:lnTo>
                    <a:pt x="167" y="180"/>
                  </a:lnTo>
                  <a:lnTo>
                    <a:pt x="39" y="180"/>
                  </a:lnTo>
                  <a:lnTo>
                    <a:pt x="167" y="31"/>
                  </a:lnTo>
                  <a:lnTo>
                    <a:pt x="167"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358"/>
            <p:cNvSpPr>
              <a:spLocks/>
            </p:cNvSpPr>
            <p:nvPr>
              <p:custDataLst>
                <p:tags r:id="rId128"/>
              </p:custDataLst>
            </p:nvPr>
          </p:nvSpPr>
          <p:spPr bwMode="auto">
            <a:xfrm>
              <a:off x="3197225" y="3738563"/>
              <a:ext cx="46038" cy="68263"/>
            </a:xfrm>
            <a:custGeom>
              <a:avLst/>
              <a:gdLst>
                <a:gd name="T0" fmla="*/ 36 w 138"/>
                <a:gd name="T1" fmla="*/ 197 h 222"/>
                <a:gd name="T2" fmla="*/ 91 w 138"/>
                <a:gd name="T3" fmla="*/ 140 h 222"/>
                <a:gd name="T4" fmla="*/ 114 w 138"/>
                <a:gd name="T5" fmla="*/ 116 h 222"/>
                <a:gd name="T6" fmla="*/ 132 w 138"/>
                <a:gd name="T7" fmla="*/ 87 h 222"/>
                <a:gd name="T8" fmla="*/ 137 w 138"/>
                <a:gd name="T9" fmla="*/ 62 h 222"/>
                <a:gd name="T10" fmla="*/ 117 w 138"/>
                <a:gd name="T11" fmla="*/ 17 h 222"/>
                <a:gd name="T12" fmla="*/ 63 w 138"/>
                <a:gd name="T13" fmla="*/ 0 h 222"/>
                <a:gd name="T14" fmla="*/ 35 w 138"/>
                <a:gd name="T15" fmla="*/ 3 h 222"/>
                <a:gd name="T16" fmla="*/ 1 w 138"/>
                <a:gd name="T17" fmla="*/ 14 h 222"/>
                <a:gd name="T18" fmla="*/ 1 w 138"/>
                <a:gd name="T19" fmla="*/ 44 h 222"/>
                <a:gd name="T20" fmla="*/ 34 w 138"/>
                <a:gd name="T21" fmla="*/ 30 h 222"/>
                <a:gd name="T22" fmla="*/ 64 w 138"/>
                <a:gd name="T23" fmla="*/ 25 h 222"/>
                <a:gd name="T24" fmla="*/ 95 w 138"/>
                <a:gd name="T25" fmla="*/ 35 h 222"/>
                <a:gd name="T26" fmla="*/ 108 w 138"/>
                <a:gd name="T27" fmla="*/ 64 h 222"/>
                <a:gd name="T28" fmla="*/ 102 w 138"/>
                <a:gd name="T29" fmla="*/ 86 h 222"/>
                <a:gd name="T30" fmla="*/ 82 w 138"/>
                <a:gd name="T31" fmla="*/ 113 h 222"/>
                <a:gd name="T32" fmla="*/ 46 w 138"/>
                <a:gd name="T33" fmla="*/ 150 h 222"/>
                <a:gd name="T34" fmla="*/ 0 w 138"/>
                <a:gd name="T35" fmla="*/ 197 h 222"/>
                <a:gd name="T36" fmla="*/ 0 w 138"/>
                <a:gd name="T37" fmla="*/ 222 h 222"/>
                <a:gd name="T38" fmla="*/ 138 w 138"/>
                <a:gd name="T39" fmla="*/ 222 h 222"/>
                <a:gd name="T40" fmla="*/ 138 w 138"/>
                <a:gd name="T41" fmla="*/ 197 h 222"/>
                <a:gd name="T42" fmla="*/ 36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6" y="197"/>
                  </a:moveTo>
                  <a:lnTo>
                    <a:pt x="91" y="140"/>
                  </a:lnTo>
                  <a:cubicBezTo>
                    <a:pt x="104" y="127"/>
                    <a:pt x="111" y="119"/>
                    <a:pt x="114" y="116"/>
                  </a:cubicBezTo>
                  <a:cubicBezTo>
                    <a:pt x="123" y="105"/>
                    <a:pt x="129" y="96"/>
                    <a:pt x="132" y="87"/>
                  </a:cubicBezTo>
                  <a:cubicBezTo>
                    <a:pt x="136" y="79"/>
                    <a:pt x="137" y="71"/>
                    <a:pt x="137" y="62"/>
                  </a:cubicBezTo>
                  <a:cubicBezTo>
                    <a:pt x="137" y="43"/>
                    <a:pt x="131" y="28"/>
                    <a:pt x="117" y="17"/>
                  </a:cubicBezTo>
                  <a:cubicBezTo>
                    <a:pt x="104" y="6"/>
                    <a:pt x="86" y="0"/>
                    <a:pt x="63" y="0"/>
                  </a:cubicBezTo>
                  <a:cubicBezTo>
                    <a:pt x="55" y="0"/>
                    <a:pt x="45" y="1"/>
                    <a:pt x="35" y="3"/>
                  </a:cubicBezTo>
                  <a:cubicBezTo>
                    <a:pt x="24" y="6"/>
                    <a:pt x="13" y="9"/>
                    <a:pt x="1" y="14"/>
                  </a:cubicBezTo>
                  <a:lnTo>
                    <a:pt x="1" y="44"/>
                  </a:lnTo>
                  <a:cubicBezTo>
                    <a:pt x="13" y="38"/>
                    <a:pt x="24" y="33"/>
                    <a:pt x="34" y="30"/>
                  </a:cubicBezTo>
                  <a:cubicBezTo>
                    <a:pt x="45" y="26"/>
                    <a:pt x="54" y="25"/>
                    <a:pt x="64" y="25"/>
                  </a:cubicBezTo>
                  <a:cubicBezTo>
                    <a:pt x="77" y="25"/>
                    <a:pt x="87" y="28"/>
                    <a:pt x="95" y="35"/>
                  </a:cubicBezTo>
                  <a:cubicBezTo>
                    <a:pt x="104" y="43"/>
                    <a:pt x="108" y="52"/>
                    <a:pt x="108" y="64"/>
                  </a:cubicBezTo>
                  <a:cubicBezTo>
                    <a:pt x="108" y="71"/>
                    <a:pt x="106" y="78"/>
                    <a:pt x="102" y="86"/>
                  </a:cubicBezTo>
                  <a:cubicBezTo>
                    <a:pt x="98" y="93"/>
                    <a:pt x="92" y="102"/>
                    <a:pt x="82" y="113"/>
                  </a:cubicBezTo>
                  <a:cubicBezTo>
                    <a:pt x="77" y="118"/>
                    <a:pt x="65" y="131"/>
                    <a:pt x="46" y="150"/>
                  </a:cubicBezTo>
                  <a:lnTo>
                    <a:pt x="0" y="197"/>
                  </a:lnTo>
                  <a:lnTo>
                    <a:pt x="0" y="222"/>
                  </a:lnTo>
                  <a:lnTo>
                    <a:pt x="138" y="222"/>
                  </a:lnTo>
                  <a:lnTo>
                    <a:pt x="138"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359"/>
            <p:cNvSpPr>
              <a:spLocks/>
            </p:cNvSpPr>
            <p:nvPr>
              <p:custDataLst>
                <p:tags r:id="rId129"/>
              </p:custDataLst>
            </p:nvPr>
          </p:nvSpPr>
          <p:spPr bwMode="auto">
            <a:xfrm>
              <a:off x="3314700" y="3713163"/>
              <a:ext cx="103188" cy="95250"/>
            </a:xfrm>
            <a:custGeom>
              <a:avLst/>
              <a:gdLst>
                <a:gd name="T0" fmla="*/ 133 w 307"/>
                <a:gd name="T1" fmla="*/ 174 h 307"/>
                <a:gd name="T2" fmla="*/ 133 w 307"/>
                <a:gd name="T3" fmla="*/ 307 h 307"/>
                <a:gd name="T4" fmla="*/ 174 w 307"/>
                <a:gd name="T5" fmla="*/ 307 h 307"/>
                <a:gd name="T6" fmla="*/ 174 w 307"/>
                <a:gd name="T7" fmla="*/ 174 h 307"/>
                <a:gd name="T8" fmla="*/ 307 w 307"/>
                <a:gd name="T9" fmla="*/ 174 h 307"/>
                <a:gd name="T10" fmla="*/ 307 w 307"/>
                <a:gd name="T11" fmla="*/ 133 h 307"/>
                <a:gd name="T12" fmla="*/ 174 w 307"/>
                <a:gd name="T13" fmla="*/ 133 h 307"/>
                <a:gd name="T14" fmla="*/ 174 w 307"/>
                <a:gd name="T15" fmla="*/ 0 h 307"/>
                <a:gd name="T16" fmla="*/ 133 w 307"/>
                <a:gd name="T17" fmla="*/ 0 h 307"/>
                <a:gd name="T18" fmla="*/ 133 w 307"/>
                <a:gd name="T19" fmla="*/ 133 h 307"/>
                <a:gd name="T20" fmla="*/ 0 w 307"/>
                <a:gd name="T21" fmla="*/ 133 h 307"/>
                <a:gd name="T22" fmla="*/ 0 w 307"/>
                <a:gd name="T23" fmla="*/ 174 h 307"/>
                <a:gd name="T24" fmla="*/ 20 w 307"/>
                <a:gd name="T25" fmla="*/ 174 h 307"/>
                <a:gd name="T26" fmla="*/ 133 w 307"/>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07">
                  <a:moveTo>
                    <a:pt x="133" y="174"/>
                  </a:moveTo>
                  <a:lnTo>
                    <a:pt x="133" y="307"/>
                  </a:lnTo>
                  <a:lnTo>
                    <a:pt x="174" y="307"/>
                  </a:lnTo>
                  <a:lnTo>
                    <a:pt x="174" y="174"/>
                  </a:lnTo>
                  <a:lnTo>
                    <a:pt x="307" y="174"/>
                  </a:lnTo>
                  <a:lnTo>
                    <a:pt x="307" y="133"/>
                  </a:lnTo>
                  <a:lnTo>
                    <a:pt x="174" y="133"/>
                  </a:lnTo>
                  <a:lnTo>
                    <a:pt x="174" y="0"/>
                  </a:lnTo>
                  <a:lnTo>
                    <a:pt x="133" y="0"/>
                  </a:lnTo>
                  <a:lnTo>
                    <a:pt x="133" y="133"/>
                  </a:lnTo>
                  <a:lnTo>
                    <a:pt x="0" y="133"/>
                  </a:lnTo>
                  <a:lnTo>
                    <a:pt x="0" y="174"/>
                  </a:lnTo>
                  <a:lnTo>
                    <a:pt x="20" y="174"/>
                  </a:lnTo>
                  <a:lnTo>
                    <a:pt x="133"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360"/>
            <p:cNvSpPr>
              <a:spLocks/>
            </p:cNvSpPr>
            <p:nvPr>
              <p:custDataLst>
                <p:tags r:id="rId130"/>
              </p:custDataLst>
            </p:nvPr>
          </p:nvSpPr>
          <p:spPr bwMode="auto">
            <a:xfrm>
              <a:off x="3490913" y="3694113"/>
              <a:ext cx="111125" cy="111125"/>
            </a:xfrm>
            <a:custGeom>
              <a:avLst/>
              <a:gdLst>
                <a:gd name="T0" fmla="*/ 0 w 333"/>
                <a:gd name="T1" fmla="*/ 0 h 363"/>
                <a:gd name="T2" fmla="*/ 0 w 333"/>
                <a:gd name="T3" fmla="*/ 363 h 363"/>
                <a:gd name="T4" fmla="*/ 48 w 333"/>
                <a:gd name="T5" fmla="*/ 363 h 363"/>
                <a:gd name="T6" fmla="*/ 48 w 333"/>
                <a:gd name="T7" fmla="*/ 44 h 363"/>
                <a:gd name="T8" fmla="*/ 142 w 333"/>
                <a:gd name="T9" fmla="*/ 293 h 363"/>
                <a:gd name="T10" fmla="*/ 191 w 333"/>
                <a:gd name="T11" fmla="*/ 293 h 363"/>
                <a:gd name="T12" fmla="*/ 285 w 333"/>
                <a:gd name="T13" fmla="*/ 44 h 363"/>
                <a:gd name="T14" fmla="*/ 285 w 333"/>
                <a:gd name="T15" fmla="*/ 363 h 363"/>
                <a:gd name="T16" fmla="*/ 333 w 333"/>
                <a:gd name="T17" fmla="*/ 363 h 363"/>
                <a:gd name="T18" fmla="*/ 333 w 333"/>
                <a:gd name="T19" fmla="*/ 0 h 363"/>
                <a:gd name="T20" fmla="*/ 260 w 333"/>
                <a:gd name="T21" fmla="*/ 0 h 363"/>
                <a:gd name="T22" fmla="*/ 166 w 333"/>
                <a:gd name="T23" fmla="*/ 247 h 363"/>
                <a:gd name="T24" fmla="*/ 74 w 333"/>
                <a:gd name="T25" fmla="*/ 0 h 363"/>
                <a:gd name="T26" fmla="*/ 0 w 333"/>
                <a:gd name="T27"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3">
                  <a:moveTo>
                    <a:pt x="0" y="0"/>
                  </a:moveTo>
                  <a:lnTo>
                    <a:pt x="0" y="363"/>
                  </a:lnTo>
                  <a:lnTo>
                    <a:pt x="48" y="363"/>
                  </a:lnTo>
                  <a:lnTo>
                    <a:pt x="48" y="44"/>
                  </a:lnTo>
                  <a:lnTo>
                    <a:pt x="142" y="293"/>
                  </a:lnTo>
                  <a:lnTo>
                    <a:pt x="191" y="293"/>
                  </a:lnTo>
                  <a:lnTo>
                    <a:pt x="285" y="44"/>
                  </a:lnTo>
                  <a:lnTo>
                    <a:pt x="285" y="363"/>
                  </a:lnTo>
                  <a:lnTo>
                    <a:pt x="333" y="363"/>
                  </a:lnTo>
                  <a:lnTo>
                    <a:pt x="333" y="0"/>
                  </a:lnTo>
                  <a:lnTo>
                    <a:pt x="260" y="0"/>
                  </a:lnTo>
                  <a:lnTo>
                    <a:pt x="166" y="247"/>
                  </a:lnTo>
                  <a:lnTo>
                    <a:pt x="74"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361"/>
            <p:cNvSpPr>
              <a:spLocks/>
            </p:cNvSpPr>
            <p:nvPr>
              <p:custDataLst>
                <p:tags r:id="rId131"/>
              </p:custDataLst>
            </p:nvPr>
          </p:nvSpPr>
          <p:spPr bwMode="auto">
            <a:xfrm>
              <a:off x="3627438" y="3779838"/>
              <a:ext cx="55563" cy="65088"/>
            </a:xfrm>
            <a:custGeom>
              <a:avLst/>
              <a:gdLst>
                <a:gd name="T0" fmla="*/ 5 w 166"/>
                <a:gd name="T1" fmla="*/ 0 h 207"/>
                <a:gd name="T2" fmla="*/ 5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80 h 207"/>
                <a:gd name="T14" fmla="*/ 38 w 166"/>
                <a:gd name="T15" fmla="*/ 180 h 207"/>
                <a:gd name="T16" fmla="*/ 166 w 166"/>
                <a:gd name="T17" fmla="*/ 31 h 207"/>
                <a:gd name="T18" fmla="*/ 166 w 166"/>
                <a:gd name="T19" fmla="*/ 0 h 207"/>
                <a:gd name="T20" fmla="*/ 5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5" y="0"/>
                  </a:moveTo>
                  <a:lnTo>
                    <a:pt x="5" y="27"/>
                  </a:lnTo>
                  <a:lnTo>
                    <a:pt x="128" y="27"/>
                  </a:lnTo>
                  <a:lnTo>
                    <a:pt x="0" y="176"/>
                  </a:lnTo>
                  <a:lnTo>
                    <a:pt x="0" y="207"/>
                  </a:lnTo>
                  <a:lnTo>
                    <a:pt x="166" y="207"/>
                  </a:lnTo>
                  <a:lnTo>
                    <a:pt x="166" y="180"/>
                  </a:lnTo>
                  <a:lnTo>
                    <a:pt x="38" y="180"/>
                  </a:lnTo>
                  <a:lnTo>
                    <a:pt x="166" y="31"/>
                  </a:lnTo>
                  <a:lnTo>
                    <a:pt x="166"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362"/>
            <p:cNvSpPr>
              <a:spLocks/>
            </p:cNvSpPr>
            <p:nvPr>
              <p:custDataLst>
                <p:tags r:id="rId132"/>
              </p:custDataLst>
            </p:nvPr>
          </p:nvSpPr>
          <p:spPr bwMode="auto">
            <a:xfrm>
              <a:off x="3698875" y="3738563"/>
              <a:ext cx="46038" cy="68263"/>
            </a:xfrm>
            <a:custGeom>
              <a:avLst/>
              <a:gdLst>
                <a:gd name="T0" fmla="*/ 35 w 138"/>
                <a:gd name="T1" fmla="*/ 197 h 222"/>
                <a:gd name="T2" fmla="*/ 90 w 138"/>
                <a:gd name="T3" fmla="*/ 140 h 222"/>
                <a:gd name="T4" fmla="*/ 114 w 138"/>
                <a:gd name="T5" fmla="*/ 116 h 222"/>
                <a:gd name="T6" fmla="*/ 132 w 138"/>
                <a:gd name="T7" fmla="*/ 87 h 222"/>
                <a:gd name="T8" fmla="*/ 137 w 138"/>
                <a:gd name="T9" fmla="*/ 62 h 222"/>
                <a:gd name="T10" fmla="*/ 117 w 138"/>
                <a:gd name="T11" fmla="*/ 17 h 222"/>
                <a:gd name="T12" fmla="*/ 63 w 138"/>
                <a:gd name="T13" fmla="*/ 0 h 222"/>
                <a:gd name="T14" fmla="*/ 34 w 138"/>
                <a:gd name="T15" fmla="*/ 3 h 222"/>
                <a:gd name="T16" fmla="*/ 1 w 138"/>
                <a:gd name="T17" fmla="*/ 14 h 222"/>
                <a:gd name="T18" fmla="*/ 1 w 138"/>
                <a:gd name="T19" fmla="*/ 44 h 222"/>
                <a:gd name="T20" fmla="*/ 34 w 138"/>
                <a:gd name="T21" fmla="*/ 30 h 222"/>
                <a:gd name="T22" fmla="*/ 63 w 138"/>
                <a:gd name="T23" fmla="*/ 25 h 222"/>
                <a:gd name="T24" fmla="*/ 95 w 138"/>
                <a:gd name="T25" fmla="*/ 35 h 222"/>
                <a:gd name="T26" fmla="*/ 107 w 138"/>
                <a:gd name="T27" fmla="*/ 64 h 222"/>
                <a:gd name="T28" fmla="*/ 102 w 138"/>
                <a:gd name="T29" fmla="*/ 86 h 222"/>
                <a:gd name="T30" fmla="*/ 82 w 138"/>
                <a:gd name="T31" fmla="*/ 113 h 222"/>
                <a:gd name="T32" fmla="*/ 45 w 138"/>
                <a:gd name="T33" fmla="*/ 150 h 222"/>
                <a:gd name="T34" fmla="*/ 0 w 138"/>
                <a:gd name="T35" fmla="*/ 197 h 222"/>
                <a:gd name="T36" fmla="*/ 0 w 138"/>
                <a:gd name="T37" fmla="*/ 222 h 222"/>
                <a:gd name="T38" fmla="*/ 138 w 138"/>
                <a:gd name="T39" fmla="*/ 222 h 222"/>
                <a:gd name="T40" fmla="*/ 138 w 138"/>
                <a:gd name="T41" fmla="*/ 197 h 222"/>
                <a:gd name="T42" fmla="*/ 35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5" y="197"/>
                  </a:moveTo>
                  <a:lnTo>
                    <a:pt x="90" y="140"/>
                  </a:lnTo>
                  <a:cubicBezTo>
                    <a:pt x="103" y="127"/>
                    <a:pt x="111" y="119"/>
                    <a:pt x="114" y="116"/>
                  </a:cubicBezTo>
                  <a:cubicBezTo>
                    <a:pt x="122" y="105"/>
                    <a:pt x="128" y="96"/>
                    <a:pt x="132" y="87"/>
                  </a:cubicBezTo>
                  <a:cubicBezTo>
                    <a:pt x="135" y="79"/>
                    <a:pt x="137" y="71"/>
                    <a:pt x="137" y="62"/>
                  </a:cubicBezTo>
                  <a:cubicBezTo>
                    <a:pt x="137" y="43"/>
                    <a:pt x="130" y="28"/>
                    <a:pt x="117" y="17"/>
                  </a:cubicBezTo>
                  <a:cubicBezTo>
                    <a:pt x="103" y="6"/>
                    <a:pt x="85" y="0"/>
                    <a:pt x="63" y="0"/>
                  </a:cubicBezTo>
                  <a:cubicBezTo>
                    <a:pt x="54" y="0"/>
                    <a:pt x="45" y="1"/>
                    <a:pt x="34" y="3"/>
                  </a:cubicBezTo>
                  <a:cubicBezTo>
                    <a:pt x="24" y="6"/>
                    <a:pt x="13" y="9"/>
                    <a:pt x="1" y="14"/>
                  </a:cubicBezTo>
                  <a:lnTo>
                    <a:pt x="1" y="44"/>
                  </a:lnTo>
                  <a:cubicBezTo>
                    <a:pt x="13" y="38"/>
                    <a:pt x="24" y="33"/>
                    <a:pt x="34" y="30"/>
                  </a:cubicBezTo>
                  <a:cubicBezTo>
                    <a:pt x="44" y="26"/>
                    <a:pt x="54" y="25"/>
                    <a:pt x="63" y="25"/>
                  </a:cubicBezTo>
                  <a:cubicBezTo>
                    <a:pt x="76" y="25"/>
                    <a:pt x="87" y="28"/>
                    <a:pt x="95" y="35"/>
                  </a:cubicBezTo>
                  <a:cubicBezTo>
                    <a:pt x="103" y="43"/>
                    <a:pt x="107" y="52"/>
                    <a:pt x="107" y="64"/>
                  </a:cubicBezTo>
                  <a:cubicBezTo>
                    <a:pt x="107" y="71"/>
                    <a:pt x="105" y="78"/>
                    <a:pt x="102" y="86"/>
                  </a:cubicBezTo>
                  <a:cubicBezTo>
                    <a:pt x="98" y="93"/>
                    <a:pt x="91" y="102"/>
                    <a:pt x="82" y="113"/>
                  </a:cubicBezTo>
                  <a:cubicBezTo>
                    <a:pt x="77" y="118"/>
                    <a:pt x="65" y="131"/>
                    <a:pt x="45" y="150"/>
                  </a:cubicBezTo>
                  <a:lnTo>
                    <a:pt x="0" y="197"/>
                  </a:lnTo>
                  <a:lnTo>
                    <a:pt x="0" y="222"/>
                  </a:lnTo>
                  <a:lnTo>
                    <a:pt x="138" y="222"/>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363"/>
            <p:cNvSpPr>
              <a:spLocks/>
            </p:cNvSpPr>
            <p:nvPr>
              <p:custDataLst>
                <p:tags r:id="rId133"/>
              </p:custDataLst>
            </p:nvPr>
          </p:nvSpPr>
          <p:spPr bwMode="auto">
            <a:xfrm>
              <a:off x="3767138" y="3829051"/>
              <a:ext cx="23813" cy="28575"/>
            </a:xfrm>
            <a:custGeom>
              <a:avLst/>
              <a:gdLst>
                <a:gd name="T0" fmla="*/ 33 w 72"/>
                <a:gd name="T1" fmla="*/ 0 h 91"/>
                <a:gd name="T2" fmla="*/ 27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7"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364"/>
            <p:cNvSpPr>
              <a:spLocks/>
            </p:cNvSpPr>
            <p:nvPr>
              <p:custDataLst>
                <p:tags r:id="rId134"/>
              </p:custDataLst>
            </p:nvPr>
          </p:nvSpPr>
          <p:spPr bwMode="auto">
            <a:xfrm>
              <a:off x="3813175" y="3779838"/>
              <a:ext cx="68263" cy="65088"/>
            </a:xfrm>
            <a:custGeom>
              <a:avLst/>
              <a:gdLst>
                <a:gd name="T0" fmla="*/ 196 w 200"/>
                <a:gd name="T1" fmla="*/ 0 h 207"/>
                <a:gd name="T2" fmla="*/ 156 w 200"/>
                <a:gd name="T3" fmla="*/ 0 h 207"/>
                <a:gd name="T4" fmla="*/ 101 w 200"/>
                <a:gd name="T5" fmla="*/ 74 h 207"/>
                <a:gd name="T6" fmla="*/ 47 w 200"/>
                <a:gd name="T7" fmla="*/ 0 h 207"/>
                <a:gd name="T8" fmla="*/ 6 w 200"/>
                <a:gd name="T9" fmla="*/ 0 h 207"/>
                <a:gd name="T10" fmla="*/ 80 w 200"/>
                <a:gd name="T11" fmla="*/ 99 h 207"/>
                <a:gd name="T12" fmla="*/ 0 w 200"/>
                <a:gd name="T13" fmla="*/ 207 h 207"/>
                <a:gd name="T14" fmla="*/ 40 w 200"/>
                <a:gd name="T15" fmla="*/ 207 h 207"/>
                <a:gd name="T16" fmla="*/ 100 w 200"/>
                <a:gd name="T17" fmla="*/ 126 h 207"/>
                <a:gd name="T18" fmla="*/ 160 w 200"/>
                <a:gd name="T19" fmla="*/ 207 h 207"/>
                <a:gd name="T20" fmla="*/ 200 w 200"/>
                <a:gd name="T21" fmla="*/ 207 h 207"/>
                <a:gd name="T22" fmla="*/ 121 w 200"/>
                <a:gd name="T23" fmla="*/ 101 h 207"/>
                <a:gd name="T24" fmla="*/ 196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6" y="0"/>
                  </a:moveTo>
                  <a:lnTo>
                    <a:pt x="156" y="0"/>
                  </a:lnTo>
                  <a:lnTo>
                    <a:pt x="101" y="74"/>
                  </a:lnTo>
                  <a:lnTo>
                    <a:pt x="47" y="0"/>
                  </a:lnTo>
                  <a:lnTo>
                    <a:pt x="6" y="0"/>
                  </a:lnTo>
                  <a:lnTo>
                    <a:pt x="80" y="99"/>
                  </a:lnTo>
                  <a:lnTo>
                    <a:pt x="0" y="207"/>
                  </a:lnTo>
                  <a:lnTo>
                    <a:pt x="40" y="207"/>
                  </a:lnTo>
                  <a:lnTo>
                    <a:pt x="100" y="126"/>
                  </a:lnTo>
                  <a:lnTo>
                    <a:pt x="160" y="207"/>
                  </a:lnTo>
                  <a:lnTo>
                    <a:pt x="200" y="207"/>
                  </a:lnTo>
                  <a:lnTo>
                    <a:pt x="121" y="101"/>
                  </a:lnTo>
                  <a:lnTo>
                    <a:pt x="19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365"/>
            <p:cNvSpPr>
              <a:spLocks/>
            </p:cNvSpPr>
            <p:nvPr>
              <p:custDataLst>
                <p:tags r:id="rId135"/>
              </p:custDataLst>
            </p:nvPr>
          </p:nvSpPr>
          <p:spPr bwMode="auto">
            <a:xfrm>
              <a:off x="3895725" y="3738563"/>
              <a:ext cx="46038" cy="68263"/>
            </a:xfrm>
            <a:custGeom>
              <a:avLst/>
              <a:gdLst>
                <a:gd name="T0" fmla="*/ 35 w 138"/>
                <a:gd name="T1" fmla="*/ 197 h 222"/>
                <a:gd name="T2" fmla="*/ 90 w 138"/>
                <a:gd name="T3" fmla="*/ 140 h 222"/>
                <a:gd name="T4" fmla="*/ 114 w 138"/>
                <a:gd name="T5" fmla="*/ 116 h 222"/>
                <a:gd name="T6" fmla="*/ 132 w 138"/>
                <a:gd name="T7" fmla="*/ 87 h 222"/>
                <a:gd name="T8" fmla="*/ 137 w 138"/>
                <a:gd name="T9" fmla="*/ 62 h 222"/>
                <a:gd name="T10" fmla="*/ 117 w 138"/>
                <a:gd name="T11" fmla="*/ 17 h 222"/>
                <a:gd name="T12" fmla="*/ 63 w 138"/>
                <a:gd name="T13" fmla="*/ 0 h 222"/>
                <a:gd name="T14" fmla="*/ 34 w 138"/>
                <a:gd name="T15" fmla="*/ 3 h 222"/>
                <a:gd name="T16" fmla="*/ 1 w 138"/>
                <a:gd name="T17" fmla="*/ 14 h 222"/>
                <a:gd name="T18" fmla="*/ 1 w 138"/>
                <a:gd name="T19" fmla="*/ 44 h 222"/>
                <a:gd name="T20" fmla="*/ 34 w 138"/>
                <a:gd name="T21" fmla="*/ 30 h 222"/>
                <a:gd name="T22" fmla="*/ 63 w 138"/>
                <a:gd name="T23" fmla="*/ 25 h 222"/>
                <a:gd name="T24" fmla="*/ 95 w 138"/>
                <a:gd name="T25" fmla="*/ 35 h 222"/>
                <a:gd name="T26" fmla="*/ 107 w 138"/>
                <a:gd name="T27" fmla="*/ 64 h 222"/>
                <a:gd name="T28" fmla="*/ 102 w 138"/>
                <a:gd name="T29" fmla="*/ 86 h 222"/>
                <a:gd name="T30" fmla="*/ 82 w 138"/>
                <a:gd name="T31" fmla="*/ 113 h 222"/>
                <a:gd name="T32" fmla="*/ 46 w 138"/>
                <a:gd name="T33" fmla="*/ 150 h 222"/>
                <a:gd name="T34" fmla="*/ 0 w 138"/>
                <a:gd name="T35" fmla="*/ 197 h 222"/>
                <a:gd name="T36" fmla="*/ 0 w 138"/>
                <a:gd name="T37" fmla="*/ 222 h 222"/>
                <a:gd name="T38" fmla="*/ 138 w 138"/>
                <a:gd name="T39" fmla="*/ 222 h 222"/>
                <a:gd name="T40" fmla="*/ 138 w 138"/>
                <a:gd name="T41" fmla="*/ 197 h 222"/>
                <a:gd name="T42" fmla="*/ 35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5" y="197"/>
                  </a:moveTo>
                  <a:lnTo>
                    <a:pt x="90" y="140"/>
                  </a:lnTo>
                  <a:cubicBezTo>
                    <a:pt x="104" y="127"/>
                    <a:pt x="111" y="119"/>
                    <a:pt x="114" y="116"/>
                  </a:cubicBezTo>
                  <a:cubicBezTo>
                    <a:pt x="123" y="105"/>
                    <a:pt x="129" y="96"/>
                    <a:pt x="132" y="87"/>
                  </a:cubicBezTo>
                  <a:cubicBezTo>
                    <a:pt x="135" y="79"/>
                    <a:pt x="137" y="71"/>
                    <a:pt x="137" y="62"/>
                  </a:cubicBezTo>
                  <a:cubicBezTo>
                    <a:pt x="137" y="43"/>
                    <a:pt x="130" y="28"/>
                    <a:pt x="117" y="17"/>
                  </a:cubicBezTo>
                  <a:cubicBezTo>
                    <a:pt x="104" y="6"/>
                    <a:pt x="86" y="0"/>
                    <a:pt x="63" y="0"/>
                  </a:cubicBezTo>
                  <a:cubicBezTo>
                    <a:pt x="54" y="0"/>
                    <a:pt x="45" y="1"/>
                    <a:pt x="34" y="3"/>
                  </a:cubicBezTo>
                  <a:cubicBezTo>
                    <a:pt x="24" y="6"/>
                    <a:pt x="13" y="9"/>
                    <a:pt x="1" y="14"/>
                  </a:cubicBezTo>
                  <a:lnTo>
                    <a:pt x="1" y="44"/>
                  </a:lnTo>
                  <a:cubicBezTo>
                    <a:pt x="13" y="38"/>
                    <a:pt x="24" y="33"/>
                    <a:pt x="34" y="30"/>
                  </a:cubicBezTo>
                  <a:cubicBezTo>
                    <a:pt x="45" y="26"/>
                    <a:pt x="54" y="25"/>
                    <a:pt x="63" y="25"/>
                  </a:cubicBezTo>
                  <a:cubicBezTo>
                    <a:pt x="77" y="25"/>
                    <a:pt x="87" y="28"/>
                    <a:pt x="95" y="35"/>
                  </a:cubicBezTo>
                  <a:cubicBezTo>
                    <a:pt x="104" y="43"/>
                    <a:pt x="107" y="52"/>
                    <a:pt x="107" y="64"/>
                  </a:cubicBezTo>
                  <a:cubicBezTo>
                    <a:pt x="107" y="71"/>
                    <a:pt x="106" y="78"/>
                    <a:pt x="102" y="86"/>
                  </a:cubicBezTo>
                  <a:cubicBezTo>
                    <a:pt x="98" y="93"/>
                    <a:pt x="92" y="102"/>
                    <a:pt x="82" y="113"/>
                  </a:cubicBezTo>
                  <a:cubicBezTo>
                    <a:pt x="77" y="118"/>
                    <a:pt x="65" y="131"/>
                    <a:pt x="46" y="150"/>
                  </a:cubicBezTo>
                  <a:lnTo>
                    <a:pt x="0" y="197"/>
                  </a:lnTo>
                  <a:lnTo>
                    <a:pt x="0" y="222"/>
                  </a:lnTo>
                  <a:lnTo>
                    <a:pt x="138" y="222"/>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366"/>
            <p:cNvSpPr>
              <a:spLocks/>
            </p:cNvSpPr>
            <p:nvPr>
              <p:custDataLst>
                <p:tags r:id="rId136"/>
              </p:custDataLst>
            </p:nvPr>
          </p:nvSpPr>
          <p:spPr bwMode="auto">
            <a:xfrm>
              <a:off x="4014788" y="3713163"/>
              <a:ext cx="101600" cy="95250"/>
            </a:xfrm>
            <a:custGeom>
              <a:avLst/>
              <a:gdLst>
                <a:gd name="T0" fmla="*/ 133 w 307"/>
                <a:gd name="T1" fmla="*/ 174 h 307"/>
                <a:gd name="T2" fmla="*/ 133 w 307"/>
                <a:gd name="T3" fmla="*/ 307 h 307"/>
                <a:gd name="T4" fmla="*/ 174 w 307"/>
                <a:gd name="T5" fmla="*/ 307 h 307"/>
                <a:gd name="T6" fmla="*/ 174 w 307"/>
                <a:gd name="T7" fmla="*/ 174 h 307"/>
                <a:gd name="T8" fmla="*/ 307 w 307"/>
                <a:gd name="T9" fmla="*/ 174 h 307"/>
                <a:gd name="T10" fmla="*/ 307 w 307"/>
                <a:gd name="T11" fmla="*/ 133 h 307"/>
                <a:gd name="T12" fmla="*/ 174 w 307"/>
                <a:gd name="T13" fmla="*/ 133 h 307"/>
                <a:gd name="T14" fmla="*/ 174 w 307"/>
                <a:gd name="T15" fmla="*/ 0 h 307"/>
                <a:gd name="T16" fmla="*/ 133 w 307"/>
                <a:gd name="T17" fmla="*/ 0 h 307"/>
                <a:gd name="T18" fmla="*/ 133 w 307"/>
                <a:gd name="T19" fmla="*/ 133 h 307"/>
                <a:gd name="T20" fmla="*/ 0 w 307"/>
                <a:gd name="T21" fmla="*/ 133 h 307"/>
                <a:gd name="T22" fmla="*/ 0 w 307"/>
                <a:gd name="T23" fmla="*/ 174 h 307"/>
                <a:gd name="T24" fmla="*/ 20 w 307"/>
                <a:gd name="T25" fmla="*/ 174 h 307"/>
                <a:gd name="T26" fmla="*/ 133 w 307"/>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07">
                  <a:moveTo>
                    <a:pt x="133" y="174"/>
                  </a:moveTo>
                  <a:lnTo>
                    <a:pt x="133" y="307"/>
                  </a:lnTo>
                  <a:lnTo>
                    <a:pt x="174" y="307"/>
                  </a:lnTo>
                  <a:lnTo>
                    <a:pt x="174" y="174"/>
                  </a:lnTo>
                  <a:lnTo>
                    <a:pt x="307" y="174"/>
                  </a:lnTo>
                  <a:lnTo>
                    <a:pt x="307" y="133"/>
                  </a:lnTo>
                  <a:lnTo>
                    <a:pt x="174" y="133"/>
                  </a:lnTo>
                  <a:lnTo>
                    <a:pt x="174" y="0"/>
                  </a:lnTo>
                  <a:lnTo>
                    <a:pt x="133" y="0"/>
                  </a:lnTo>
                  <a:lnTo>
                    <a:pt x="133" y="133"/>
                  </a:lnTo>
                  <a:lnTo>
                    <a:pt x="0" y="133"/>
                  </a:lnTo>
                  <a:lnTo>
                    <a:pt x="0" y="174"/>
                  </a:lnTo>
                  <a:lnTo>
                    <a:pt x="20" y="174"/>
                  </a:lnTo>
                  <a:lnTo>
                    <a:pt x="133"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367"/>
            <p:cNvSpPr>
              <a:spLocks/>
            </p:cNvSpPr>
            <p:nvPr>
              <p:custDataLst>
                <p:tags r:id="rId137"/>
              </p:custDataLst>
            </p:nvPr>
          </p:nvSpPr>
          <p:spPr bwMode="auto">
            <a:xfrm>
              <a:off x="4189413" y="3694113"/>
              <a:ext cx="111125" cy="111125"/>
            </a:xfrm>
            <a:custGeom>
              <a:avLst/>
              <a:gdLst>
                <a:gd name="T0" fmla="*/ 0 w 333"/>
                <a:gd name="T1" fmla="*/ 0 h 363"/>
                <a:gd name="T2" fmla="*/ 0 w 333"/>
                <a:gd name="T3" fmla="*/ 363 h 363"/>
                <a:gd name="T4" fmla="*/ 48 w 333"/>
                <a:gd name="T5" fmla="*/ 363 h 363"/>
                <a:gd name="T6" fmla="*/ 48 w 333"/>
                <a:gd name="T7" fmla="*/ 44 h 363"/>
                <a:gd name="T8" fmla="*/ 142 w 333"/>
                <a:gd name="T9" fmla="*/ 293 h 363"/>
                <a:gd name="T10" fmla="*/ 191 w 333"/>
                <a:gd name="T11" fmla="*/ 293 h 363"/>
                <a:gd name="T12" fmla="*/ 285 w 333"/>
                <a:gd name="T13" fmla="*/ 44 h 363"/>
                <a:gd name="T14" fmla="*/ 285 w 333"/>
                <a:gd name="T15" fmla="*/ 363 h 363"/>
                <a:gd name="T16" fmla="*/ 333 w 333"/>
                <a:gd name="T17" fmla="*/ 363 h 363"/>
                <a:gd name="T18" fmla="*/ 333 w 333"/>
                <a:gd name="T19" fmla="*/ 0 h 363"/>
                <a:gd name="T20" fmla="*/ 260 w 333"/>
                <a:gd name="T21" fmla="*/ 0 h 363"/>
                <a:gd name="T22" fmla="*/ 166 w 333"/>
                <a:gd name="T23" fmla="*/ 247 h 363"/>
                <a:gd name="T24" fmla="*/ 74 w 333"/>
                <a:gd name="T25" fmla="*/ 0 h 363"/>
                <a:gd name="T26" fmla="*/ 0 w 333"/>
                <a:gd name="T27"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3" h="363">
                  <a:moveTo>
                    <a:pt x="0" y="0"/>
                  </a:moveTo>
                  <a:lnTo>
                    <a:pt x="0" y="363"/>
                  </a:lnTo>
                  <a:lnTo>
                    <a:pt x="48" y="363"/>
                  </a:lnTo>
                  <a:lnTo>
                    <a:pt x="48" y="44"/>
                  </a:lnTo>
                  <a:lnTo>
                    <a:pt x="142" y="293"/>
                  </a:lnTo>
                  <a:lnTo>
                    <a:pt x="191" y="293"/>
                  </a:lnTo>
                  <a:lnTo>
                    <a:pt x="285" y="44"/>
                  </a:lnTo>
                  <a:lnTo>
                    <a:pt x="285" y="363"/>
                  </a:lnTo>
                  <a:lnTo>
                    <a:pt x="333" y="363"/>
                  </a:lnTo>
                  <a:lnTo>
                    <a:pt x="333" y="0"/>
                  </a:lnTo>
                  <a:lnTo>
                    <a:pt x="260" y="0"/>
                  </a:lnTo>
                  <a:lnTo>
                    <a:pt x="166" y="247"/>
                  </a:lnTo>
                  <a:lnTo>
                    <a:pt x="74"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368"/>
            <p:cNvSpPr>
              <a:spLocks/>
            </p:cNvSpPr>
            <p:nvPr>
              <p:custDataLst>
                <p:tags r:id="rId138"/>
              </p:custDataLst>
            </p:nvPr>
          </p:nvSpPr>
          <p:spPr bwMode="auto">
            <a:xfrm>
              <a:off x="4324350" y="3763963"/>
              <a:ext cx="68263" cy="63500"/>
            </a:xfrm>
            <a:custGeom>
              <a:avLst/>
              <a:gdLst>
                <a:gd name="T0" fmla="*/ 196 w 200"/>
                <a:gd name="T1" fmla="*/ 0 h 207"/>
                <a:gd name="T2" fmla="*/ 156 w 200"/>
                <a:gd name="T3" fmla="*/ 0 h 207"/>
                <a:gd name="T4" fmla="*/ 101 w 200"/>
                <a:gd name="T5" fmla="*/ 74 h 207"/>
                <a:gd name="T6" fmla="*/ 47 w 200"/>
                <a:gd name="T7" fmla="*/ 0 h 207"/>
                <a:gd name="T8" fmla="*/ 6 w 200"/>
                <a:gd name="T9" fmla="*/ 0 h 207"/>
                <a:gd name="T10" fmla="*/ 80 w 200"/>
                <a:gd name="T11" fmla="*/ 99 h 207"/>
                <a:gd name="T12" fmla="*/ 0 w 200"/>
                <a:gd name="T13" fmla="*/ 207 h 207"/>
                <a:gd name="T14" fmla="*/ 40 w 200"/>
                <a:gd name="T15" fmla="*/ 207 h 207"/>
                <a:gd name="T16" fmla="*/ 100 w 200"/>
                <a:gd name="T17" fmla="*/ 126 h 207"/>
                <a:gd name="T18" fmla="*/ 160 w 200"/>
                <a:gd name="T19" fmla="*/ 207 h 207"/>
                <a:gd name="T20" fmla="*/ 200 w 200"/>
                <a:gd name="T21" fmla="*/ 207 h 207"/>
                <a:gd name="T22" fmla="*/ 122 w 200"/>
                <a:gd name="T23" fmla="*/ 101 h 207"/>
                <a:gd name="T24" fmla="*/ 196 w 200"/>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96" y="0"/>
                  </a:moveTo>
                  <a:lnTo>
                    <a:pt x="156" y="0"/>
                  </a:lnTo>
                  <a:lnTo>
                    <a:pt x="101" y="74"/>
                  </a:lnTo>
                  <a:lnTo>
                    <a:pt x="47" y="0"/>
                  </a:lnTo>
                  <a:lnTo>
                    <a:pt x="6" y="0"/>
                  </a:lnTo>
                  <a:lnTo>
                    <a:pt x="80" y="99"/>
                  </a:lnTo>
                  <a:lnTo>
                    <a:pt x="0" y="207"/>
                  </a:lnTo>
                  <a:lnTo>
                    <a:pt x="40" y="207"/>
                  </a:lnTo>
                  <a:lnTo>
                    <a:pt x="100" y="126"/>
                  </a:lnTo>
                  <a:lnTo>
                    <a:pt x="160" y="207"/>
                  </a:lnTo>
                  <a:lnTo>
                    <a:pt x="200" y="207"/>
                  </a:lnTo>
                  <a:lnTo>
                    <a:pt x="122" y="101"/>
                  </a:lnTo>
                  <a:lnTo>
                    <a:pt x="19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369"/>
            <p:cNvSpPr>
              <a:spLocks/>
            </p:cNvSpPr>
            <p:nvPr>
              <p:custDataLst>
                <p:tags r:id="rId139"/>
              </p:custDataLst>
            </p:nvPr>
          </p:nvSpPr>
          <p:spPr bwMode="auto">
            <a:xfrm>
              <a:off x="4405313" y="3763963"/>
              <a:ext cx="55563" cy="63500"/>
            </a:xfrm>
            <a:custGeom>
              <a:avLst/>
              <a:gdLst>
                <a:gd name="T0" fmla="*/ 5 w 166"/>
                <a:gd name="T1" fmla="*/ 0 h 207"/>
                <a:gd name="T2" fmla="*/ 5 w 166"/>
                <a:gd name="T3" fmla="*/ 28 h 207"/>
                <a:gd name="T4" fmla="*/ 128 w 166"/>
                <a:gd name="T5" fmla="*/ 28 h 207"/>
                <a:gd name="T6" fmla="*/ 0 w 166"/>
                <a:gd name="T7" fmla="*/ 176 h 207"/>
                <a:gd name="T8" fmla="*/ 0 w 166"/>
                <a:gd name="T9" fmla="*/ 207 h 207"/>
                <a:gd name="T10" fmla="*/ 166 w 166"/>
                <a:gd name="T11" fmla="*/ 207 h 207"/>
                <a:gd name="T12" fmla="*/ 166 w 166"/>
                <a:gd name="T13" fmla="*/ 180 h 207"/>
                <a:gd name="T14" fmla="*/ 38 w 166"/>
                <a:gd name="T15" fmla="*/ 180 h 207"/>
                <a:gd name="T16" fmla="*/ 166 w 166"/>
                <a:gd name="T17" fmla="*/ 31 h 207"/>
                <a:gd name="T18" fmla="*/ 166 w 166"/>
                <a:gd name="T19" fmla="*/ 0 h 207"/>
                <a:gd name="T20" fmla="*/ 5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5" y="0"/>
                  </a:moveTo>
                  <a:lnTo>
                    <a:pt x="5" y="28"/>
                  </a:lnTo>
                  <a:lnTo>
                    <a:pt x="128" y="28"/>
                  </a:lnTo>
                  <a:lnTo>
                    <a:pt x="0" y="176"/>
                  </a:lnTo>
                  <a:lnTo>
                    <a:pt x="0" y="207"/>
                  </a:lnTo>
                  <a:lnTo>
                    <a:pt x="166" y="207"/>
                  </a:lnTo>
                  <a:lnTo>
                    <a:pt x="166" y="180"/>
                  </a:lnTo>
                  <a:lnTo>
                    <a:pt x="38" y="180"/>
                  </a:lnTo>
                  <a:lnTo>
                    <a:pt x="166" y="31"/>
                  </a:lnTo>
                  <a:lnTo>
                    <a:pt x="166"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370"/>
            <p:cNvSpPr>
              <a:spLocks/>
            </p:cNvSpPr>
            <p:nvPr>
              <p:custDataLst>
                <p:tags r:id="rId140"/>
              </p:custDataLst>
            </p:nvPr>
          </p:nvSpPr>
          <p:spPr bwMode="auto">
            <a:xfrm>
              <a:off x="4468813" y="3813176"/>
              <a:ext cx="25400" cy="28575"/>
            </a:xfrm>
            <a:custGeom>
              <a:avLst/>
              <a:gdLst>
                <a:gd name="T0" fmla="*/ 33 w 72"/>
                <a:gd name="T1" fmla="*/ 0 h 91"/>
                <a:gd name="T2" fmla="*/ 26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6"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71"/>
            <p:cNvSpPr>
              <a:spLocks/>
            </p:cNvSpPr>
            <p:nvPr>
              <p:custDataLst>
                <p:tags r:id="rId141"/>
              </p:custDataLst>
            </p:nvPr>
          </p:nvSpPr>
          <p:spPr bwMode="auto">
            <a:xfrm>
              <a:off x="4516438" y="3763963"/>
              <a:ext cx="66675" cy="63500"/>
            </a:xfrm>
            <a:custGeom>
              <a:avLst/>
              <a:gdLst>
                <a:gd name="T0" fmla="*/ 197 w 201"/>
                <a:gd name="T1" fmla="*/ 0 h 207"/>
                <a:gd name="T2" fmla="*/ 157 w 201"/>
                <a:gd name="T3" fmla="*/ 0 h 207"/>
                <a:gd name="T4" fmla="*/ 102 w 201"/>
                <a:gd name="T5" fmla="*/ 74 h 207"/>
                <a:gd name="T6" fmla="*/ 47 w 201"/>
                <a:gd name="T7" fmla="*/ 0 h 207"/>
                <a:gd name="T8" fmla="*/ 7 w 201"/>
                <a:gd name="T9" fmla="*/ 0 h 207"/>
                <a:gd name="T10" fmla="*/ 80 w 201"/>
                <a:gd name="T11" fmla="*/ 99 h 207"/>
                <a:gd name="T12" fmla="*/ 0 w 201"/>
                <a:gd name="T13" fmla="*/ 207 h 207"/>
                <a:gd name="T14" fmla="*/ 40 w 201"/>
                <a:gd name="T15" fmla="*/ 207 h 207"/>
                <a:gd name="T16" fmla="*/ 101 w 201"/>
                <a:gd name="T17" fmla="*/ 126 h 207"/>
                <a:gd name="T18" fmla="*/ 161 w 201"/>
                <a:gd name="T19" fmla="*/ 207 h 207"/>
                <a:gd name="T20" fmla="*/ 201 w 201"/>
                <a:gd name="T21" fmla="*/ 207 h 207"/>
                <a:gd name="T22" fmla="*/ 122 w 201"/>
                <a:gd name="T23" fmla="*/ 101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4"/>
                  </a:lnTo>
                  <a:lnTo>
                    <a:pt x="47" y="0"/>
                  </a:lnTo>
                  <a:lnTo>
                    <a:pt x="7" y="0"/>
                  </a:lnTo>
                  <a:lnTo>
                    <a:pt x="80" y="99"/>
                  </a:lnTo>
                  <a:lnTo>
                    <a:pt x="0" y="207"/>
                  </a:lnTo>
                  <a:lnTo>
                    <a:pt x="40" y="207"/>
                  </a:lnTo>
                  <a:lnTo>
                    <a:pt x="101" y="126"/>
                  </a:lnTo>
                  <a:lnTo>
                    <a:pt x="161" y="207"/>
                  </a:lnTo>
                  <a:lnTo>
                    <a:pt x="201"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372"/>
            <p:cNvSpPr>
              <a:spLocks/>
            </p:cNvSpPr>
            <p:nvPr>
              <p:custDataLst>
                <p:tags r:id="rId142"/>
              </p:custDataLst>
            </p:nvPr>
          </p:nvSpPr>
          <p:spPr bwMode="auto">
            <a:xfrm>
              <a:off x="4595813" y="3763963"/>
              <a:ext cx="55563" cy="63500"/>
            </a:xfrm>
            <a:custGeom>
              <a:avLst/>
              <a:gdLst>
                <a:gd name="T0" fmla="*/ 4 w 166"/>
                <a:gd name="T1" fmla="*/ 0 h 207"/>
                <a:gd name="T2" fmla="*/ 4 w 166"/>
                <a:gd name="T3" fmla="*/ 28 h 207"/>
                <a:gd name="T4" fmla="*/ 128 w 166"/>
                <a:gd name="T5" fmla="*/ 28 h 207"/>
                <a:gd name="T6" fmla="*/ 0 w 166"/>
                <a:gd name="T7" fmla="*/ 176 h 207"/>
                <a:gd name="T8" fmla="*/ 0 w 166"/>
                <a:gd name="T9" fmla="*/ 207 h 207"/>
                <a:gd name="T10" fmla="*/ 166 w 166"/>
                <a:gd name="T11" fmla="*/ 207 h 207"/>
                <a:gd name="T12" fmla="*/ 166 w 166"/>
                <a:gd name="T13" fmla="*/ 180 h 207"/>
                <a:gd name="T14" fmla="*/ 38 w 166"/>
                <a:gd name="T15" fmla="*/ 180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8"/>
                  </a:lnTo>
                  <a:lnTo>
                    <a:pt x="128" y="28"/>
                  </a:lnTo>
                  <a:lnTo>
                    <a:pt x="0" y="176"/>
                  </a:lnTo>
                  <a:lnTo>
                    <a:pt x="0" y="207"/>
                  </a:lnTo>
                  <a:lnTo>
                    <a:pt x="166" y="207"/>
                  </a:lnTo>
                  <a:lnTo>
                    <a:pt x="166" y="180"/>
                  </a:lnTo>
                  <a:lnTo>
                    <a:pt x="38" y="180"/>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373"/>
            <p:cNvSpPr>
              <a:spLocks noEditPoints="1"/>
            </p:cNvSpPr>
            <p:nvPr>
              <p:custDataLst>
                <p:tags r:id="rId143"/>
              </p:custDataLst>
            </p:nvPr>
          </p:nvSpPr>
          <p:spPr bwMode="auto">
            <a:xfrm>
              <a:off x="4719638" y="3738563"/>
              <a:ext cx="112713" cy="46038"/>
            </a:xfrm>
            <a:custGeom>
              <a:avLst/>
              <a:gdLst>
                <a:gd name="T0" fmla="*/ 0 w 335"/>
                <a:gd name="T1" fmla="*/ 41 h 151"/>
                <a:gd name="T2" fmla="*/ 335 w 335"/>
                <a:gd name="T3" fmla="*/ 41 h 151"/>
                <a:gd name="T4" fmla="*/ 335 w 335"/>
                <a:gd name="T5" fmla="*/ 0 h 151"/>
                <a:gd name="T6" fmla="*/ 0 w 335"/>
                <a:gd name="T7" fmla="*/ 0 h 151"/>
                <a:gd name="T8" fmla="*/ 0 w 335"/>
                <a:gd name="T9" fmla="*/ 41 h 151"/>
                <a:gd name="T10" fmla="*/ 0 w 335"/>
                <a:gd name="T11" fmla="*/ 151 h 151"/>
                <a:gd name="T12" fmla="*/ 335 w 335"/>
                <a:gd name="T13" fmla="*/ 151 h 151"/>
                <a:gd name="T14" fmla="*/ 335 w 335"/>
                <a:gd name="T15" fmla="*/ 110 h 151"/>
                <a:gd name="T16" fmla="*/ 0 w 335"/>
                <a:gd name="T17" fmla="*/ 110 h 151"/>
                <a:gd name="T18" fmla="*/ 0 w 335"/>
                <a:gd name="T1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1">
                  <a:moveTo>
                    <a:pt x="0" y="41"/>
                  </a:moveTo>
                  <a:lnTo>
                    <a:pt x="335" y="41"/>
                  </a:lnTo>
                  <a:lnTo>
                    <a:pt x="335" y="0"/>
                  </a:lnTo>
                  <a:lnTo>
                    <a:pt x="0" y="0"/>
                  </a:lnTo>
                  <a:lnTo>
                    <a:pt x="0" y="41"/>
                  </a:lnTo>
                  <a:close/>
                  <a:moveTo>
                    <a:pt x="0" y="151"/>
                  </a:moveTo>
                  <a:lnTo>
                    <a:pt x="335" y="151"/>
                  </a:lnTo>
                  <a:lnTo>
                    <a:pt x="335" y="110"/>
                  </a:lnTo>
                  <a:lnTo>
                    <a:pt x="0" y="110"/>
                  </a:lnTo>
                  <a:lnTo>
                    <a:pt x="0" y="151"/>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374"/>
            <p:cNvSpPr>
              <a:spLocks/>
            </p:cNvSpPr>
            <p:nvPr>
              <p:custDataLst>
                <p:tags r:id="rId144"/>
              </p:custDataLst>
            </p:nvPr>
          </p:nvSpPr>
          <p:spPr bwMode="auto">
            <a:xfrm>
              <a:off x="4899025" y="3690938"/>
              <a:ext cx="77788" cy="114300"/>
            </a:xfrm>
            <a:custGeom>
              <a:avLst/>
              <a:gdLst>
                <a:gd name="T0" fmla="*/ 60 w 231"/>
                <a:gd name="T1" fmla="*/ 329 h 370"/>
                <a:gd name="T2" fmla="*/ 151 w 231"/>
                <a:gd name="T3" fmla="*/ 235 h 370"/>
                <a:gd name="T4" fmla="*/ 190 w 231"/>
                <a:gd name="T5" fmla="*/ 194 h 370"/>
                <a:gd name="T6" fmla="*/ 221 w 231"/>
                <a:gd name="T7" fmla="*/ 146 h 370"/>
                <a:gd name="T8" fmla="*/ 229 w 231"/>
                <a:gd name="T9" fmla="*/ 104 h 370"/>
                <a:gd name="T10" fmla="*/ 196 w 231"/>
                <a:gd name="T11" fmla="*/ 28 h 370"/>
                <a:gd name="T12" fmla="*/ 105 w 231"/>
                <a:gd name="T13" fmla="*/ 0 h 370"/>
                <a:gd name="T14" fmla="*/ 58 w 231"/>
                <a:gd name="T15" fmla="*/ 6 h 370"/>
                <a:gd name="T16" fmla="*/ 3 w 231"/>
                <a:gd name="T17" fmla="*/ 24 h 370"/>
                <a:gd name="T18" fmla="*/ 3 w 231"/>
                <a:gd name="T19" fmla="*/ 74 h 370"/>
                <a:gd name="T20" fmla="*/ 58 w 231"/>
                <a:gd name="T21" fmla="*/ 50 h 370"/>
                <a:gd name="T22" fmla="*/ 106 w 231"/>
                <a:gd name="T23" fmla="*/ 42 h 370"/>
                <a:gd name="T24" fmla="*/ 159 w 231"/>
                <a:gd name="T25" fmla="*/ 60 h 370"/>
                <a:gd name="T26" fmla="*/ 180 w 231"/>
                <a:gd name="T27" fmla="*/ 107 h 370"/>
                <a:gd name="T28" fmla="*/ 170 w 231"/>
                <a:gd name="T29" fmla="*/ 143 h 370"/>
                <a:gd name="T30" fmla="*/ 137 w 231"/>
                <a:gd name="T31" fmla="*/ 188 h 370"/>
                <a:gd name="T32" fmla="*/ 76 w 231"/>
                <a:gd name="T33" fmla="*/ 251 h 370"/>
                <a:gd name="T34" fmla="*/ 0 w 231"/>
                <a:gd name="T35" fmla="*/ 329 h 370"/>
                <a:gd name="T36" fmla="*/ 0 w 231"/>
                <a:gd name="T37" fmla="*/ 370 h 370"/>
                <a:gd name="T38" fmla="*/ 231 w 231"/>
                <a:gd name="T39" fmla="*/ 370 h 370"/>
                <a:gd name="T40" fmla="*/ 231 w 231"/>
                <a:gd name="T41" fmla="*/ 329 h 370"/>
                <a:gd name="T42" fmla="*/ 60 w 231"/>
                <a:gd name="T43" fmla="*/ 329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1" h="370">
                  <a:moveTo>
                    <a:pt x="60" y="329"/>
                  </a:moveTo>
                  <a:lnTo>
                    <a:pt x="151" y="235"/>
                  </a:lnTo>
                  <a:cubicBezTo>
                    <a:pt x="173" y="212"/>
                    <a:pt x="186" y="198"/>
                    <a:pt x="190" y="194"/>
                  </a:cubicBezTo>
                  <a:cubicBezTo>
                    <a:pt x="205" y="176"/>
                    <a:pt x="215" y="160"/>
                    <a:pt x="221" y="146"/>
                  </a:cubicBezTo>
                  <a:cubicBezTo>
                    <a:pt x="227" y="133"/>
                    <a:pt x="229" y="119"/>
                    <a:pt x="229" y="104"/>
                  </a:cubicBezTo>
                  <a:cubicBezTo>
                    <a:pt x="229" y="72"/>
                    <a:pt x="218" y="47"/>
                    <a:pt x="196" y="28"/>
                  </a:cubicBezTo>
                  <a:cubicBezTo>
                    <a:pt x="173" y="10"/>
                    <a:pt x="143" y="0"/>
                    <a:pt x="105" y="0"/>
                  </a:cubicBezTo>
                  <a:cubicBezTo>
                    <a:pt x="91" y="0"/>
                    <a:pt x="75" y="2"/>
                    <a:pt x="58" y="6"/>
                  </a:cubicBezTo>
                  <a:cubicBezTo>
                    <a:pt x="41" y="10"/>
                    <a:pt x="23" y="16"/>
                    <a:pt x="3" y="24"/>
                  </a:cubicBezTo>
                  <a:lnTo>
                    <a:pt x="3" y="74"/>
                  </a:lnTo>
                  <a:cubicBezTo>
                    <a:pt x="22" y="63"/>
                    <a:pt x="41" y="55"/>
                    <a:pt x="58" y="50"/>
                  </a:cubicBezTo>
                  <a:cubicBezTo>
                    <a:pt x="75" y="44"/>
                    <a:pt x="91" y="42"/>
                    <a:pt x="106" y="42"/>
                  </a:cubicBezTo>
                  <a:cubicBezTo>
                    <a:pt x="128" y="42"/>
                    <a:pt x="146" y="48"/>
                    <a:pt x="159" y="60"/>
                  </a:cubicBezTo>
                  <a:cubicBezTo>
                    <a:pt x="173" y="72"/>
                    <a:pt x="180" y="87"/>
                    <a:pt x="180" y="107"/>
                  </a:cubicBezTo>
                  <a:cubicBezTo>
                    <a:pt x="180" y="119"/>
                    <a:pt x="177" y="131"/>
                    <a:pt x="170" y="143"/>
                  </a:cubicBezTo>
                  <a:cubicBezTo>
                    <a:pt x="164" y="155"/>
                    <a:pt x="153" y="170"/>
                    <a:pt x="137" y="188"/>
                  </a:cubicBezTo>
                  <a:cubicBezTo>
                    <a:pt x="129" y="198"/>
                    <a:pt x="109" y="219"/>
                    <a:pt x="76" y="251"/>
                  </a:cubicBezTo>
                  <a:lnTo>
                    <a:pt x="0" y="329"/>
                  </a:lnTo>
                  <a:lnTo>
                    <a:pt x="0" y="370"/>
                  </a:lnTo>
                  <a:lnTo>
                    <a:pt x="231" y="370"/>
                  </a:lnTo>
                  <a:lnTo>
                    <a:pt x="231" y="329"/>
                  </a:lnTo>
                  <a:lnTo>
                    <a:pt x="60" y="329"/>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375"/>
            <p:cNvSpPr>
              <a:spLocks/>
            </p:cNvSpPr>
            <p:nvPr>
              <p:custDataLst>
                <p:tags r:id="rId145"/>
              </p:custDataLst>
            </p:nvPr>
          </p:nvSpPr>
          <p:spPr bwMode="auto">
            <a:xfrm>
              <a:off x="3498850" y="3922713"/>
              <a:ext cx="112713" cy="111125"/>
            </a:xfrm>
            <a:custGeom>
              <a:avLst/>
              <a:gdLst>
                <a:gd name="T0" fmla="*/ 0 w 332"/>
                <a:gd name="T1" fmla="*/ 0 h 363"/>
                <a:gd name="T2" fmla="*/ 0 w 332"/>
                <a:gd name="T3" fmla="*/ 363 h 363"/>
                <a:gd name="T4" fmla="*/ 48 w 332"/>
                <a:gd name="T5" fmla="*/ 363 h 363"/>
                <a:gd name="T6" fmla="*/ 48 w 332"/>
                <a:gd name="T7" fmla="*/ 44 h 363"/>
                <a:gd name="T8" fmla="*/ 141 w 332"/>
                <a:gd name="T9" fmla="*/ 294 h 363"/>
                <a:gd name="T10" fmla="*/ 191 w 332"/>
                <a:gd name="T11" fmla="*/ 294 h 363"/>
                <a:gd name="T12" fmla="*/ 285 w 332"/>
                <a:gd name="T13" fmla="*/ 44 h 363"/>
                <a:gd name="T14" fmla="*/ 285 w 332"/>
                <a:gd name="T15" fmla="*/ 363 h 363"/>
                <a:gd name="T16" fmla="*/ 332 w 332"/>
                <a:gd name="T17" fmla="*/ 363 h 363"/>
                <a:gd name="T18" fmla="*/ 332 w 332"/>
                <a:gd name="T19" fmla="*/ 0 h 363"/>
                <a:gd name="T20" fmla="*/ 259 w 332"/>
                <a:gd name="T21" fmla="*/ 0 h 363"/>
                <a:gd name="T22" fmla="*/ 166 w 332"/>
                <a:gd name="T23" fmla="*/ 247 h 363"/>
                <a:gd name="T24" fmla="*/ 73 w 332"/>
                <a:gd name="T25" fmla="*/ 0 h 363"/>
                <a:gd name="T26" fmla="*/ 0 w 332"/>
                <a:gd name="T27"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363">
                  <a:moveTo>
                    <a:pt x="0" y="0"/>
                  </a:moveTo>
                  <a:lnTo>
                    <a:pt x="0" y="363"/>
                  </a:lnTo>
                  <a:lnTo>
                    <a:pt x="48" y="363"/>
                  </a:lnTo>
                  <a:lnTo>
                    <a:pt x="48" y="44"/>
                  </a:lnTo>
                  <a:lnTo>
                    <a:pt x="141" y="294"/>
                  </a:lnTo>
                  <a:lnTo>
                    <a:pt x="191" y="294"/>
                  </a:lnTo>
                  <a:lnTo>
                    <a:pt x="285" y="44"/>
                  </a:lnTo>
                  <a:lnTo>
                    <a:pt x="285" y="363"/>
                  </a:lnTo>
                  <a:lnTo>
                    <a:pt x="332" y="363"/>
                  </a:lnTo>
                  <a:lnTo>
                    <a:pt x="332" y="0"/>
                  </a:lnTo>
                  <a:lnTo>
                    <a:pt x="259" y="0"/>
                  </a:lnTo>
                  <a:lnTo>
                    <a:pt x="166" y="247"/>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376"/>
            <p:cNvSpPr>
              <a:spLocks/>
            </p:cNvSpPr>
            <p:nvPr>
              <p:custDataLst>
                <p:tags r:id="rId146"/>
              </p:custDataLst>
            </p:nvPr>
          </p:nvSpPr>
          <p:spPr bwMode="auto">
            <a:xfrm>
              <a:off x="3633788" y="4010026"/>
              <a:ext cx="68263" cy="63500"/>
            </a:xfrm>
            <a:custGeom>
              <a:avLst/>
              <a:gdLst>
                <a:gd name="T0" fmla="*/ 197 w 201"/>
                <a:gd name="T1" fmla="*/ 0 h 207"/>
                <a:gd name="T2" fmla="*/ 157 w 201"/>
                <a:gd name="T3" fmla="*/ 0 h 207"/>
                <a:gd name="T4" fmla="*/ 102 w 201"/>
                <a:gd name="T5" fmla="*/ 74 h 207"/>
                <a:gd name="T6" fmla="*/ 47 w 201"/>
                <a:gd name="T7" fmla="*/ 0 h 207"/>
                <a:gd name="T8" fmla="*/ 7 w 201"/>
                <a:gd name="T9" fmla="*/ 0 h 207"/>
                <a:gd name="T10" fmla="*/ 80 w 201"/>
                <a:gd name="T11" fmla="*/ 99 h 207"/>
                <a:gd name="T12" fmla="*/ 0 w 201"/>
                <a:gd name="T13" fmla="*/ 207 h 207"/>
                <a:gd name="T14" fmla="*/ 40 w 201"/>
                <a:gd name="T15" fmla="*/ 207 h 207"/>
                <a:gd name="T16" fmla="*/ 100 w 201"/>
                <a:gd name="T17" fmla="*/ 126 h 207"/>
                <a:gd name="T18" fmla="*/ 161 w 201"/>
                <a:gd name="T19" fmla="*/ 207 h 207"/>
                <a:gd name="T20" fmla="*/ 201 w 201"/>
                <a:gd name="T21" fmla="*/ 207 h 207"/>
                <a:gd name="T22" fmla="*/ 122 w 201"/>
                <a:gd name="T23" fmla="*/ 101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4"/>
                  </a:lnTo>
                  <a:lnTo>
                    <a:pt x="47" y="0"/>
                  </a:lnTo>
                  <a:lnTo>
                    <a:pt x="7" y="0"/>
                  </a:lnTo>
                  <a:lnTo>
                    <a:pt x="80" y="99"/>
                  </a:lnTo>
                  <a:lnTo>
                    <a:pt x="0" y="207"/>
                  </a:lnTo>
                  <a:lnTo>
                    <a:pt x="40" y="207"/>
                  </a:lnTo>
                  <a:lnTo>
                    <a:pt x="100" y="126"/>
                  </a:lnTo>
                  <a:lnTo>
                    <a:pt x="161" y="207"/>
                  </a:lnTo>
                  <a:lnTo>
                    <a:pt x="201"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377"/>
            <p:cNvSpPr>
              <a:spLocks/>
            </p:cNvSpPr>
            <p:nvPr>
              <p:custDataLst>
                <p:tags r:id="rId147"/>
              </p:custDataLst>
            </p:nvPr>
          </p:nvSpPr>
          <p:spPr bwMode="auto">
            <a:xfrm>
              <a:off x="3714750" y="4010026"/>
              <a:ext cx="55563" cy="63500"/>
            </a:xfrm>
            <a:custGeom>
              <a:avLst/>
              <a:gdLst>
                <a:gd name="T0" fmla="*/ 4 w 166"/>
                <a:gd name="T1" fmla="*/ 0 h 207"/>
                <a:gd name="T2" fmla="*/ 4 w 166"/>
                <a:gd name="T3" fmla="*/ 28 h 207"/>
                <a:gd name="T4" fmla="*/ 128 w 166"/>
                <a:gd name="T5" fmla="*/ 28 h 207"/>
                <a:gd name="T6" fmla="*/ 0 w 166"/>
                <a:gd name="T7" fmla="*/ 176 h 207"/>
                <a:gd name="T8" fmla="*/ 0 w 166"/>
                <a:gd name="T9" fmla="*/ 207 h 207"/>
                <a:gd name="T10" fmla="*/ 166 w 166"/>
                <a:gd name="T11" fmla="*/ 207 h 207"/>
                <a:gd name="T12" fmla="*/ 166 w 166"/>
                <a:gd name="T13" fmla="*/ 180 h 207"/>
                <a:gd name="T14" fmla="*/ 38 w 166"/>
                <a:gd name="T15" fmla="*/ 180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8"/>
                  </a:lnTo>
                  <a:lnTo>
                    <a:pt x="128" y="28"/>
                  </a:lnTo>
                  <a:lnTo>
                    <a:pt x="0" y="176"/>
                  </a:lnTo>
                  <a:lnTo>
                    <a:pt x="0" y="207"/>
                  </a:lnTo>
                  <a:lnTo>
                    <a:pt x="166" y="207"/>
                  </a:lnTo>
                  <a:lnTo>
                    <a:pt x="166" y="180"/>
                  </a:lnTo>
                  <a:lnTo>
                    <a:pt x="38" y="180"/>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378"/>
            <p:cNvSpPr>
              <a:spLocks/>
            </p:cNvSpPr>
            <p:nvPr>
              <p:custDataLst>
                <p:tags r:id="rId148"/>
              </p:custDataLst>
            </p:nvPr>
          </p:nvSpPr>
          <p:spPr bwMode="auto">
            <a:xfrm>
              <a:off x="3778250" y="4059238"/>
              <a:ext cx="25400" cy="28575"/>
            </a:xfrm>
            <a:custGeom>
              <a:avLst/>
              <a:gdLst>
                <a:gd name="T0" fmla="*/ 33 w 72"/>
                <a:gd name="T1" fmla="*/ 0 h 91"/>
                <a:gd name="T2" fmla="*/ 27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7"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379"/>
            <p:cNvSpPr>
              <a:spLocks/>
            </p:cNvSpPr>
            <p:nvPr>
              <p:custDataLst>
                <p:tags r:id="rId149"/>
              </p:custDataLst>
            </p:nvPr>
          </p:nvSpPr>
          <p:spPr bwMode="auto">
            <a:xfrm>
              <a:off x="3827463" y="4010026"/>
              <a:ext cx="55563" cy="63500"/>
            </a:xfrm>
            <a:custGeom>
              <a:avLst/>
              <a:gdLst>
                <a:gd name="T0" fmla="*/ 5 w 166"/>
                <a:gd name="T1" fmla="*/ 0 h 207"/>
                <a:gd name="T2" fmla="*/ 5 w 166"/>
                <a:gd name="T3" fmla="*/ 28 h 207"/>
                <a:gd name="T4" fmla="*/ 128 w 166"/>
                <a:gd name="T5" fmla="*/ 28 h 207"/>
                <a:gd name="T6" fmla="*/ 0 w 166"/>
                <a:gd name="T7" fmla="*/ 176 h 207"/>
                <a:gd name="T8" fmla="*/ 0 w 166"/>
                <a:gd name="T9" fmla="*/ 207 h 207"/>
                <a:gd name="T10" fmla="*/ 166 w 166"/>
                <a:gd name="T11" fmla="*/ 207 h 207"/>
                <a:gd name="T12" fmla="*/ 166 w 166"/>
                <a:gd name="T13" fmla="*/ 180 h 207"/>
                <a:gd name="T14" fmla="*/ 38 w 166"/>
                <a:gd name="T15" fmla="*/ 180 h 207"/>
                <a:gd name="T16" fmla="*/ 166 w 166"/>
                <a:gd name="T17" fmla="*/ 31 h 207"/>
                <a:gd name="T18" fmla="*/ 166 w 166"/>
                <a:gd name="T19" fmla="*/ 0 h 207"/>
                <a:gd name="T20" fmla="*/ 5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5" y="0"/>
                  </a:moveTo>
                  <a:lnTo>
                    <a:pt x="5" y="28"/>
                  </a:lnTo>
                  <a:lnTo>
                    <a:pt x="128" y="28"/>
                  </a:lnTo>
                  <a:lnTo>
                    <a:pt x="0" y="176"/>
                  </a:lnTo>
                  <a:lnTo>
                    <a:pt x="0" y="207"/>
                  </a:lnTo>
                  <a:lnTo>
                    <a:pt x="166" y="207"/>
                  </a:lnTo>
                  <a:lnTo>
                    <a:pt x="166" y="180"/>
                  </a:lnTo>
                  <a:lnTo>
                    <a:pt x="38" y="180"/>
                  </a:lnTo>
                  <a:lnTo>
                    <a:pt x="166" y="31"/>
                  </a:lnTo>
                  <a:lnTo>
                    <a:pt x="166"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380"/>
            <p:cNvSpPr>
              <a:spLocks/>
            </p:cNvSpPr>
            <p:nvPr>
              <p:custDataLst>
                <p:tags r:id="rId150"/>
              </p:custDataLst>
            </p:nvPr>
          </p:nvSpPr>
          <p:spPr bwMode="auto">
            <a:xfrm>
              <a:off x="3898900" y="3967163"/>
              <a:ext cx="46038" cy="68263"/>
            </a:xfrm>
            <a:custGeom>
              <a:avLst/>
              <a:gdLst>
                <a:gd name="T0" fmla="*/ 36 w 139"/>
                <a:gd name="T1" fmla="*/ 197 h 222"/>
                <a:gd name="T2" fmla="*/ 91 w 139"/>
                <a:gd name="T3" fmla="*/ 141 h 222"/>
                <a:gd name="T4" fmla="*/ 114 w 139"/>
                <a:gd name="T5" fmla="*/ 116 h 222"/>
                <a:gd name="T6" fmla="*/ 133 w 139"/>
                <a:gd name="T7" fmla="*/ 88 h 222"/>
                <a:gd name="T8" fmla="*/ 138 w 139"/>
                <a:gd name="T9" fmla="*/ 62 h 222"/>
                <a:gd name="T10" fmla="*/ 118 w 139"/>
                <a:gd name="T11" fmla="*/ 17 h 222"/>
                <a:gd name="T12" fmla="*/ 64 w 139"/>
                <a:gd name="T13" fmla="*/ 0 h 222"/>
                <a:gd name="T14" fmla="*/ 35 w 139"/>
                <a:gd name="T15" fmla="*/ 4 h 222"/>
                <a:gd name="T16" fmla="*/ 2 w 139"/>
                <a:gd name="T17" fmla="*/ 14 h 222"/>
                <a:gd name="T18" fmla="*/ 2 w 139"/>
                <a:gd name="T19" fmla="*/ 44 h 222"/>
                <a:gd name="T20" fmla="*/ 35 w 139"/>
                <a:gd name="T21" fmla="*/ 30 h 222"/>
                <a:gd name="T22" fmla="*/ 64 w 139"/>
                <a:gd name="T23" fmla="*/ 25 h 222"/>
                <a:gd name="T24" fmla="*/ 96 w 139"/>
                <a:gd name="T25" fmla="*/ 36 h 222"/>
                <a:gd name="T26" fmla="*/ 108 w 139"/>
                <a:gd name="T27" fmla="*/ 64 h 222"/>
                <a:gd name="T28" fmla="*/ 102 w 139"/>
                <a:gd name="T29" fmla="*/ 86 h 222"/>
                <a:gd name="T30" fmla="*/ 83 w 139"/>
                <a:gd name="T31" fmla="*/ 113 h 222"/>
                <a:gd name="T32" fmla="*/ 46 w 139"/>
                <a:gd name="T33" fmla="*/ 150 h 222"/>
                <a:gd name="T34" fmla="*/ 0 w 139"/>
                <a:gd name="T35" fmla="*/ 197 h 222"/>
                <a:gd name="T36" fmla="*/ 0 w 139"/>
                <a:gd name="T37" fmla="*/ 222 h 222"/>
                <a:gd name="T38" fmla="*/ 139 w 139"/>
                <a:gd name="T39" fmla="*/ 222 h 222"/>
                <a:gd name="T40" fmla="*/ 139 w 139"/>
                <a:gd name="T41" fmla="*/ 197 h 222"/>
                <a:gd name="T42" fmla="*/ 36 w 139"/>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222">
                  <a:moveTo>
                    <a:pt x="36" y="197"/>
                  </a:moveTo>
                  <a:lnTo>
                    <a:pt x="91" y="141"/>
                  </a:lnTo>
                  <a:cubicBezTo>
                    <a:pt x="104" y="127"/>
                    <a:pt x="112" y="119"/>
                    <a:pt x="114" y="116"/>
                  </a:cubicBezTo>
                  <a:cubicBezTo>
                    <a:pt x="123" y="105"/>
                    <a:pt x="129" y="96"/>
                    <a:pt x="133" y="88"/>
                  </a:cubicBezTo>
                  <a:cubicBezTo>
                    <a:pt x="136" y="80"/>
                    <a:pt x="138" y="71"/>
                    <a:pt x="138" y="62"/>
                  </a:cubicBezTo>
                  <a:cubicBezTo>
                    <a:pt x="138" y="43"/>
                    <a:pt x="131" y="28"/>
                    <a:pt x="118" y="17"/>
                  </a:cubicBezTo>
                  <a:cubicBezTo>
                    <a:pt x="104" y="6"/>
                    <a:pt x="86" y="0"/>
                    <a:pt x="64" y="0"/>
                  </a:cubicBezTo>
                  <a:cubicBezTo>
                    <a:pt x="55" y="0"/>
                    <a:pt x="46" y="1"/>
                    <a:pt x="35" y="4"/>
                  </a:cubicBezTo>
                  <a:cubicBezTo>
                    <a:pt x="25" y="6"/>
                    <a:pt x="14" y="10"/>
                    <a:pt x="2" y="14"/>
                  </a:cubicBezTo>
                  <a:lnTo>
                    <a:pt x="2" y="44"/>
                  </a:lnTo>
                  <a:cubicBezTo>
                    <a:pt x="14" y="38"/>
                    <a:pt x="25" y="33"/>
                    <a:pt x="35" y="30"/>
                  </a:cubicBezTo>
                  <a:cubicBezTo>
                    <a:pt x="45" y="26"/>
                    <a:pt x="55" y="25"/>
                    <a:pt x="64" y="25"/>
                  </a:cubicBezTo>
                  <a:cubicBezTo>
                    <a:pt x="77" y="25"/>
                    <a:pt x="88" y="28"/>
                    <a:pt x="96" y="36"/>
                  </a:cubicBezTo>
                  <a:cubicBezTo>
                    <a:pt x="104" y="43"/>
                    <a:pt x="108" y="52"/>
                    <a:pt x="108" y="64"/>
                  </a:cubicBezTo>
                  <a:cubicBezTo>
                    <a:pt x="108" y="71"/>
                    <a:pt x="106" y="78"/>
                    <a:pt x="102" y="86"/>
                  </a:cubicBezTo>
                  <a:cubicBezTo>
                    <a:pt x="99" y="93"/>
                    <a:pt x="92" y="102"/>
                    <a:pt x="83" y="113"/>
                  </a:cubicBezTo>
                  <a:cubicBezTo>
                    <a:pt x="78" y="118"/>
                    <a:pt x="66" y="131"/>
                    <a:pt x="46" y="150"/>
                  </a:cubicBezTo>
                  <a:lnTo>
                    <a:pt x="0" y="197"/>
                  </a:lnTo>
                  <a:lnTo>
                    <a:pt x="0" y="222"/>
                  </a:lnTo>
                  <a:lnTo>
                    <a:pt x="139" y="222"/>
                  </a:lnTo>
                  <a:lnTo>
                    <a:pt x="139"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381"/>
            <p:cNvSpPr>
              <a:spLocks/>
            </p:cNvSpPr>
            <p:nvPr>
              <p:custDataLst>
                <p:tags r:id="rId151"/>
              </p:custDataLst>
            </p:nvPr>
          </p:nvSpPr>
          <p:spPr bwMode="auto">
            <a:xfrm>
              <a:off x="4017963" y="3943351"/>
              <a:ext cx="103188" cy="93663"/>
            </a:xfrm>
            <a:custGeom>
              <a:avLst/>
              <a:gdLst>
                <a:gd name="T0" fmla="*/ 134 w 308"/>
                <a:gd name="T1" fmla="*/ 174 h 307"/>
                <a:gd name="T2" fmla="*/ 134 w 308"/>
                <a:gd name="T3" fmla="*/ 307 h 307"/>
                <a:gd name="T4" fmla="*/ 174 w 308"/>
                <a:gd name="T5" fmla="*/ 307 h 307"/>
                <a:gd name="T6" fmla="*/ 174 w 308"/>
                <a:gd name="T7" fmla="*/ 174 h 307"/>
                <a:gd name="T8" fmla="*/ 308 w 308"/>
                <a:gd name="T9" fmla="*/ 174 h 307"/>
                <a:gd name="T10" fmla="*/ 308 w 308"/>
                <a:gd name="T11" fmla="*/ 133 h 307"/>
                <a:gd name="T12" fmla="*/ 174 w 308"/>
                <a:gd name="T13" fmla="*/ 133 h 307"/>
                <a:gd name="T14" fmla="*/ 174 w 308"/>
                <a:gd name="T15" fmla="*/ 0 h 307"/>
                <a:gd name="T16" fmla="*/ 134 w 308"/>
                <a:gd name="T17" fmla="*/ 0 h 307"/>
                <a:gd name="T18" fmla="*/ 134 w 308"/>
                <a:gd name="T19" fmla="*/ 133 h 307"/>
                <a:gd name="T20" fmla="*/ 0 w 308"/>
                <a:gd name="T21" fmla="*/ 133 h 307"/>
                <a:gd name="T22" fmla="*/ 0 w 308"/>
                <a:gd name="T23" fmla="*/ 174 h 307"/>
                <a:gd name="T24" fmla="*/ 21 w 308"/>
                <a:gd name="T25" fmla="*/ 174 h 307"/>
                <a:gd name="T26" fmla="*/ 134 w 308"/>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307">
                  <a:moveTo>
                    <a:pt x="134" y="174"/>
                  </a:moveTo>
                  <a:lnTo>
                    <a:pt x="134" y="307"/>
                  </a:lnTo>
                  <a:lnTo>
                    <a:pt x="174" y="307"/>
                  </a:lnTo>
                  <a:lnTo>
                    <a:pt x="174" y="174"/>
                  </a:lnTo>
                  <a:lnTo>
                    <a:pt x="308" y="174"/>
                  </a:lnTo>
                  <a:lnTo>
                    <a:pt x="308" y="133"/>
                  </a:lnTo>
                  <a:lnTo>
                    <a:pt x="174" y="133"/>
                  </a:lnTo>
                  <a:lnTo>
                    <a:pt x="174" y="0"/>
                  </a:lnTo>
                  <a:lnTo>
                    <a:pt x="134" y="0"/>
                  </a:lnTo>
                  <a:lnTo>
                    <a:pt x="134" y="133"/>
                  </a:lnTo>
                  <a:lnTo>
                    <a:pt x="0" y="133"/>
                  </a:lnTo>
                  <a:lnTo>
                    <a:pt x="0" y="174"/>
                  </a:lnTo>
                  <a:lnTo>
                    <a:pt x="21" y="174"/>
                  </a:lnTo>
                  <a:lnTo>
                    <a:pt x="134"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382"/>
            <p:cNvSpPr>
              <a:spLocks/>
            </p:cNvSpPr>
            <p:nvPr>
              <p:custDataLst>
                <p:tags r:id="rId152"/>
              </p:custDataLst>
            </p:nvPr>
          </p:nvSpPr>
          <p:spPr bwMode="auto">
            <a:xfrm>
              <a:off x="4192588" y="3922713"/>
              <a:ext cx="112713" cy="111125"/>
            </a:xfrm>
            <a:custGeom>
              <a:avLst/>
              <a:gdLst>
                <a:gd name="T0" fmla="*/ 0 w 332"/>
                <a:gd name="T1" fmla="*/ 0 h 363"/>
                <a:gd name="T2" fmla="*/ 0 w 332"/>
                <a:gd name="T3" fmla="*/ 363 h 363"/>
                <a:gd name="T4" fmla="*/ 48 w 332"/>
                <a:gd name="T5" fmla="*/ 363 h 363"/>
                <a:gd name="T6" fmla="*/ 48 w 332"/>
                <a:gd name="T7" fmla="*/ 44 h 363"/>
                <a:gd name="T8" fmla="*/ 141 w 332"/>
                <a:gd name="T9" fmla="*/ 294 h 363"/>
                <a:gd name="T10" fmla="*/ 191 w 332"/>
                <a:gd name="T11" fmla="*/ 294 h 363"/>
                <a:gd name="T12" fmla="*/ 285 w 332"/>
                <a:gd name="T13" fmla="*/ 44 h 363"/>
                <a:gd name="T14" fmla="*/ 285 w 332"/>
                <a:gd name="T15" fmla="*/ 363 h 363"/>
                <a:gd name="T16" fmla="*/ 332 w 332"/>
                <a:gd name="T17" fmla="*/ 363 h 363"/>
                <a:gd name="T18" fmla="*/ 332 w 332"/>
                <a:gd name="T19" fmla="*/ 0 h 363"/>
                <a:gd name="T20" fmla="*/ 259 w 332"/>
                <a:gd name="T21" fmla="*/ 0 h 363"/>
                <a:gd name="T22" fmla="*/ 166 w 332"/>
                <a:gd name="T23" fmla="*/ 247 h 363"/>
                <a:gd name="T24" fmla="*/ 73 w 332"/>
                <a:gd name="T25" fmla="*/ 0 h 363"/>
                <a:gd name="T26" fmla="*/ 0 w 332"/>
                <a:gd name="T27"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363">
                  <a:moveTo>
                    <a:pt x="0" y="0"/>
                  </a:moveTo>
                  <a:lnTo>
                    <a:pt x="0" y="363"/>
                  </a:lnTo>
                  <a:lnTo>
                    <a:pt x="48" y="363"/>
                  </a:lnTo>
                  <a:lnTo>
                    <a:pt x="48" y="44"/>
                  </a:lnTo>
                  <a:lnTo>
                    <a:pt x="141" y="294"/>
                  </a:lnTo>
                  <a:lnTo>
                    <a:pt x="191" y="294"/>
                  </a:lnTo>
                  <a:lnTo>
                    <a:pt x="285" y="44"/>
                  </a:lnTo>
                  <a:lnTo>
                    <a:pt x="285" y="363"/>
                  </a:lnTo>
                  <a:lnTo>
                    <a:pt x="332" y="363"/>
                  </a:lnTo>
                  <a:lnTo>
                    <a:pt x="332" y="0"/>
                  </a:lnTo>
                  <a:lnTo>
                    <a:pt x="259" y="0"/>
                  </a:lnTo>
                  <a:lnTo>
                    <a:pt x="166" y="247"/>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383"/>
            <p:cNvSpPr>
              <a:spLocks/>
            </p:cNvSpPr>
            <p:nvPr>
              <p:custDataLst>
                <p:tags r:id="rId153"/>
              </p:custDataLst>
            </p:nvPr>
          </p:nvSpPr>
          <p:spPr bwMode="auto">
            <a:xfrm>
              <a:off x="4330700" y="4010026"/>
              <a:ext cx="55563" cy="63500"/>
            </a:xfrm>
            <a:custGeom>
              <a:avLst/>
              <a:gdLst>
                <a:gd name="T0" fmla="*/ 4 w 166"/>
                <a:gd name="T1" fmla="*/ 0 h 207"/>
                <a:gd name="T2" fmla="*/ 4 w 166"/>
                <a:gd name="T3" fmla="*/ 28 h 207"/>
                <a:gd name="T4" fmla="*/ 128 w 166"/>
                <a:gd name="T5" fmla="*/ 28 h 207"/>
                <a:gd name="T6" fmla="*/ 0 w 166"/>
                <a:gd name="T7" fmla="*/ 176 h 207"/>
                <a:gd name="T8" fmla="*/ 0 w 166"/>
                <a:gd name="T9" fmla="*/ 207 h 207"/>
                <a:gd name="T10" fmla="*/ 166 w 166"/>
                <a:gd name="T11" fmla="*/ 207 h 207"/>
                <a:gd name="T12" fmla="*/ 166 w 166"/>
                <a:gd name="T13" fmla="*/ 180 h 207"/>
                <a:gd name="T14" fmla="*/ 38 w 166"/>
                <a:gd name="T15" fmla="*/ 180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8"/>
                  </a:lnTo>
                  <a:lnTo>
                    <a:pt x="128" y="28"/>
                  </a:lnTo>
                  <a:lnTo>
                    <a:pt x="0" y="176"/>
                  </a:lnTo>
                  <a:lnTo>
                    <a:pt x="0" y="207"/>
                  </a:lnTo>
                  <a:lnTo>
                    <a:pt x="166" y="207"/>
                  </a:lnTo>
                  <a:lnTo>
                    <a:pt x="166" y="180"/>
                  </a:lnTo>
                  <a:lnTo>
                    <a:pt x="38" y="180"/>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384"/>
            <p:cNvSpPr>
              <a:spLocks/>
            </p:cNvSpPr>
            <p:nvPr>
              <p:custDataLst>
                <p:tags r:id="rId154"/>
              </p:custDataLst>
            </p:nvPr>
          </p:nvSpPr>
          <p:spPr bwMode="auto">
            <a:xfrm>
              <a:off x="4400550" y="3967163"/>
              <a:ext cx="47625" cy="68263"/>
            </a:xfrm>
            <a:custGeom>
              <a:avLst/>
              <a:gdLst>
                <a:gd name="T0" fmla="*/ 36 w 139"/>
                <a:gd name="T1" fmla="*/ 197 h 222"/>
                <a:gd name="T2" fmla="*/ 91 w 139"/>
                <a:gd name="T3" fmla="*/ 141 h 222"/>
                <a:gd name="T4" fmla="*/ 114 w 139"/>
                <a:gd name="T5" fmla="*/ 116 h 222"/>
                <a:gd name="T6" fmla="*/ 132 w 139"/>
                <a:gd name="T7" fmla="*/ 88 h 222"/>
                <a:gd name="T8" fmla="*/ 137 w 139"/>
                <a:gd name="T9" fmla="*/ 62 h 222"/>
                <a:gd name="T10" fmla="*/ 117 w 139"/>
                <a:gd name="T11" fmla="*/ 17 h 222"/>
                <a:gd name="T12" fmla="*/ 63 w 139"/>
                <a:gd name="T13" fmla="*/ 0 h 222"/>
                <a:gd name="T14" fmla="*/ 35 w 139"/>
                <a:gd name="T15" fmla="*/ 4 h 222"/>
                <a:gd name="T16" fmla="*/ 2 w 139"/>
                <a:gd name="T17" fmla="*/ 14 h 222"/>
                <a:gd name="T18" fmla="*/ 2 w 139"/>
                <a:gd name="T19" fmla="*/ 44 h 222"/>
                <a:gd name="T20" fmla="*/ 35 w 139"/>
                <a:gd name="T21" fmla="*/ 30 h 222"/>
                <a:gd name="T22" fmla="*/ 64 w 139"/>
                <a:gd name="T23" fmla="*/ 25 h 222"/>
                <a:gd name="T24" fmla="*/ 96 w 139"/>
                <a:gd name="T25" fmla="*/ 36 h 222"/>
                <a:gd name="T26" fmla="*/ 108 w 139"/>
                <a:gd name="T27" fmla="*/ 64 h 222"/>
                <a:gd name="T28" fmla="*/ 102 w 139"/>
                <a:gd name="T29" fmla="*/ 86 h 222"/>
                <a:gd name="T30" fmla="*/ 82 w 139"/>
                <a:gd name="T31" fmla="*/ 113 h 222"/>
                <a:gd name="T32" fmla="*/ 46 w 139"/>
                <a:gd name="T33" fmla="*/ 150 h 222"/>
                <a:gd name="T34" fmla="*/ 0 w 139"/>
                <a:gd name="T35" fmla="*/ 197 h 222"/>
                <a:gd name="T36" fmla="*/ 0 w 139"/>
                <a:gd name="T37" fmla="*/ 222 h 222"/>
                <a:gd name="T38" fmla="*/ 139 w 139"/>
                <a:gd name="T39" fmla="*/ 222 h 222"/>
                <a:gd name="T40" fmla="*/ 139 w 139"/>
                <a:gd name="T41" fmla="*/ 197 h 222"/>
                <a:gd name="T42" fmla="*/ 36 w 139"/>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222">
                  <a:moveTo>
                    <a:pt x="36" y="197"/>
                  </a:moveTo>
                  <a:lnTo>
                    <a:pt x="91" y="141"/>
                  </a:lnTo>
                  <a:cubicBezTo>
                    <a:pt x="104" y="127"/>
                    <a:pt x="112" y="119"/>
                    <a:pt x="114" y="116"/>
                  </a:cubicBezTo>
                  <a:cubicBezTo>
                    <a:pt x="123" y="105"/>
                    <a:pt x="129" y="96"/>
                    <a:pt x="132" y="88"/>
                  </a:cubicBezTo>
                  <a:cubicBezTo>
                    <a:pt x="136" y="80"/>
                    <a:pt x="137" y="71"/>
                    <a:pt x="137" y="62"/>
                  </a:cubicBezTo>
                  <a:cubicBezTo>
                    <a:pt x="137" y="43"/>
                    <a:pt x="131" y="28"/>
                    <a:pt x="117" y="17"/>
                  </a:cubicBezTo>
                  <a:cubicBezTo>
                    <a:pt x="104" y="6"/>
                    <a:pt x="86" y="0"/>
                    <a:pt x="63" y="0"/>
                  </a:cubicBezTo>
                  <a:cubicBezTo>
                    <a:pt x="55" y="0"/>
                    <a:pt x="45" y="1"/>
                    <a:pt x="35" y="4"/>
                  </a:cubicBezTo>
                  <a:cubicBezTo>
                    <a:pt x="25" y="6"/>
                    <a:pt x="14" y="10"/>
                    <a:pt x="2" y="14"/>
                  </a:cubicBezTo>
                  <a:lnTo>
                    <a:pt x="2" y="44"/>
                  </a:lnTo>
                  <a:cubicBezTo>
                    <a:pt x="13" y="38"/>
                    <a:pt x="24" y="33"/>
                    <a:pt x="35" y="30"/>
                  </a:cubicBezTo>
                  <a:cubicBezTo>
                    <a:pt x="45" y="26"/>
                    <a:pt x="55" y="25"/>
                    <a:pt x="64" y="25"/>
                  </a:cubicBezTo>
                  <a:cubicBezTo>
                    <a:pt x="77" y="25"/>
                    <a:pt x="87" y="28"/>
                    <a:pt x="96" y="36"/>
                  </a:cubicBezTo>
                  <a:cubicBezTo>
                    <a:pt x="104" y="43"/>
                    <a:pt x="108" y="52"/>
                    <a:pt x="108" y="64"/>
                  </a:cubicBezTo>
                  <a:cubicBezTo>
                    <a:pt x="108" y="71"/>
                    <a:pt x="106" y="78"/>
                    <a:pt x="102" y="86"/>
                  </a:cubicBezTo>
                  <a:cubicBezTo>
                    <a:pt x="99" y="93"/>
                    <a:pt x="92" y="102"/>
                    <a:pt x="82" y="113"/>
                  </a:cubicBezTo>
                  <a:cubicBezTo>
                    <a:pt x="78" y="118"/>
                    <a:pt x="65" y="131"/>
                    <a:pt x="46" y="150"/>
                  </a:cubicBezTo>
                  <a:lnTo>
                    <a:pt x="0" y="197"/>
                  </a:lnTo>
                  <a:lnTo>
                    <a:pt x="0" y="222"/>
                  </a:lnTo>
                  <a:lnTo>
                    <a:pt x="139" y="222"/>
                  </a:lnTo>
                  <a:lnTo>
                    <a:pt x="139"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385"/>
            <p:cNvSpPr>
              <a:spLocks/>
            </p:cNvSpPr>
            <p:nvPr>
              <p:custDataLst>
                <p:tags r:id="rId155"/>
              </p:custDataLst>
            </p:nvPr>
          </p:nvSpPr>
          <p:spPr bwMode="auto">
            <a:xfrm>
              <a:off x="4468813" y="4059238"/>
              <a:ext cx="25400" cy="28575"/>
            </a:xfrm>
            <a:custGeom>
              <a:avLst/>
              <a:gdLst>
                <a:gd name="T0" fmla="*/ 33 w 72"/>
                <a:gd name="T1" fmla="*/ 0 h 91"/>
                <a:gd name="T2" fmla="*/ 26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6"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386"/>
            <p:cNvSpPr>
              <a:spLocks/>
            </p:cNvSpPr>
            <p:nvPr>
              <p:custDataLst>
                <p:tags r:id="rId156"/>
              </p:custDataLst>
            </p:nvPr>
          </p:nvSpPr>
          <p:spPr bwMode="auto">
            <a:xfrm>
              <a:off x="4516438" y="4010026"/>
              <a:ext cx="66675" cy="63500"/>
            </a:xfrm>
            <a:custGeom>
              <a:avLst/>
              <a:gdLst>
                <a:gd name="T0" fmla="*/ 197 w 201"/>
                <a:gd name="T1" fmla="*/ 0 h 207"/>
                <a:gd name="T2" fmla="*/ 157 w 201"/>
                <a:gd name="T3" fmla="*/ 0 h 207"/>
                <a:gd name="T4" fmla="*/ 102 w 201"/>
                <a:gd name="T5" fmla="*/ 74 h 207"/>
                <a:gd name="T6" fmla="*/ 47 w 201"/>
                <a:gd name="T7" fmla="*/ 0 h 207"/>
                <a:gd name="T8" fmla="*/ 7 w 201"/>
                <a:gd name="T9" fmla="*/ 0 h 207"/>
                <a:gd name="T10" fmla="*/ 80 w 201"/>
                <a:gd name="T11" fmla="*/ 99 h 207"/>
                <a:gd name="T12" fmla="*/ 0 w 201"/>
                <a:gd name="T13" fmla="*/ 207 h 207"/>
                <a:gd name="T14" fmla="*/ 40 w 201"/>
                <a:gd name="T15" fmla="*/ 207 h 207"/>
                <a:gd name="T16" fmla="*/ 101 w 201"/>
                <a:gd name="T17" fmla="*/ 126 h 207"/>
                <a:gd name="T18" fmla="*/ 161 w 201"/>
                <a:gd name="T19" fmla="*/ 207 h 207"/>
                <a:gd name="T20" fmla="*/ 201 w 201"/>
                <a:gd name="T21" fmla="*/ 207 h 207"/>
                <a:gd name="T22" fmla="*/ 122 w 201"/>
                <a:gd name="T23" fmla="*/ 101 h 207"/>
                <a:gd name="T24" fmla="*/ 197 w 201"/>
                <a:gd name="T2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7">
                  <a:moveTo>
                    <a:pt x="197" y="0"/>
                  </a:moveTo>
                  <a:lnTo>
                    <a:pt x="157" y="0"/>
                  </a:lnTo>
                  <a:lnTo>
                    <a:pt x="102" y="74"/>
                  </a:lnTo>
                  <a:lnTo>
                    <a:pt x="47" y="0"/>
                  </a:lnTo>
                  <a:lnTo>
                    <a:pt x="7" y="0"/>
                  </a:lnTo>
                  <a:lnTo>
                    <a:pt x="80" y="99"/>
                  </a:lnTo>
                  <a:lnTo>
                    <a:pt x="0" y="207"/>
                  </a:lnTo>
                  <a:lnTo>
                    <a:pt x="40" y="207"/>
                  </a:lnTo>
                  <a:lnTo>
                    <a:pt x="101" y="126"/>
                  </a:lnTo>
                  <a:lnTo>
                    <a:pt x="161" y="207"/>
                  </a:lnTo>
                  <a:lnTo>
                    <a:pt x="201" y="207"/>
                  </a:lnTo>
                  <a:lnTo>
                    <a:pt x="122" y="101"/>
                  </a:lnTo>
                  <a:lnTo>
                    <a:pt x="197"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387"/>
            <p:cNvSpPr>
              <a:spLocks/>
            </p:cNvSpPr>
            <p:nvPr>
              <p:custDataLst>
                <p:tags r:id="rId157"/>
              </p:custDataLst>
            </p:nvPr>
          </p:nvSpPr>
          <p:spPr bwMode="auto">
            <a:xfrm>
              <a:off x="4595813" y="4010026"/>
              <a:ext cx="55563" cy="63500"/>
            </a:xfrm>
            <a:custGeom>
              <a:avLst/>
              <a:gdLst>
                <a:gd name="T0" fmla="*/ 4 w 166"/>
                <a:gd name="T1" fmla="*/ 0 h 207"/>
                <a:gd name="T2" fmla="*/ 4 w 166"/>
                <a:gd name="T3" fmla="*/ 28 h 207"/>
                <a:gd name="T4" fmla="*/ 128 w 166"/>
                <a:gd name="T5" fmla="*/ 28 h 207"/>
                <a:gd name="T6" fmla="*/ 0 w 166"/>
                <a:gd name="T7" fmla="*/ 176 h 207"/>
                <a:gd name="T8" fmla="*/ 0 w 166"/>
                <a:gd name="T9" fmla="*/ 207 h 207"/>
                <a:gd name="T10" fmla="*/ 166 w 166"/>
                <a:gd name="T11" fmla="*/ 207 h 207"/>
                <a:gd name="T12" fmla="*/ 166 w 166"/>
                <a:gd name="T13" fmla="*/ 180 h 207"/>
                <a:gd name="T14" fmla="*/ 38 w 166"/>
                <a:gd name="T15" fmla="*/ 180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8"/>
                  </a:lnTo>
                  <a:lnTo>
                    <a:pt x="128" y="28"/>
                  </a:lnTo>
                  <a:lnTo>
                    <a:pt x="0" y="176"/>
                  </a:lnTo>
                  <a:lnTo>
                    <a:pt x="0" y="207"/>
                  </a:lnTo>
                  <a:lnTo>
                    <a:pt x="166" y="207"/>
                  </a:lnTo>
                  <a:lnTo>
                    <a:pt x="166" y="180"/>
                  </a:lnTo>
                  <a:lnTo>
                    <a:pt x="38" y="180"/>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388"/>
            <p:cNvSpPr>
              <a:spLocks noEditPoints="1"/>
            </p:cNvSpPr>
            <p:nvPr>
              <p:custDataLst>
                <p:tags r:id="rId158"/>
              </p:custDataLst>
            </p:nvPr>
          </p:nvSpPr>
          <p:spPr bwMode="auto">
            <a:xfrm>
              <a:off x="4719638" y="3967163"/>
              <a:ext cx="112713" cy="46038"/>
            </a:xfrm>
            <a:custGeom>
              <a:avLst/>
              <a:gdLst>
                <a:gd name="T0" fmla="*/ 0 w 335"/>
                <a:gd name="T1" fmla="*/ 41 h 151"/>
                <a:gd name="T2" fmla="*/ 335 w 335"/>
                <a:gd name="T3" fmla="*/ 41 h 151"/>
                <a:gd name="T4" fmla="*/ 335 w 335"/>
                <a:gd name="T5" fmla="*/ 0 h 151"/>
                <a:gd name="T6" fmla="*/ 0 w 335"/>
                <a:gd name="T7" fmla="*/ 0 h 151"/>
                <a:gd name="T8" fmla="*/ 0 w 335"/>
                <a:gd name="T9" fmla="*/ 41 h 151"/>
                <a:gd name="T10" fmla="*/ 0 w 335"/>
                <a:gd name="T11" fmla="*/ 151 h 151"/>
                <a:gd name="T12" fmla="*/ 335 w 335"/>
                <a:gd name="T13" fmla="*/ 151 h 151"/>
                <a:gd name="T14" fmla="*/ 335 w 335"/>
                <a:gd name="T15" fmla="*/ 110 h 151"/>
                <a:gd name="T16" fmla="*/ 0 w 335"/>
                <a:gd name="T17" fmla="*/ 110 h 151"/>
                <a:gd name="T18" fmla="*/ 0 w 335"/>
                <a:gd name="T1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1">
                  <a:moveTo>
                    <a:pt x="0" y="41"/>
                  </a:moveTo>
                  <a:lnTo>
                    <a:pt x="335" y="41"/>
                  </a:lnTo>
                  <a:lnTo>
                    <a:pt x="335" y="0"/>
                  </a:lnTo>
                  <a:lnTo>
                    <a:pt x="0" y="0"/>
                  </a:lnTo>
                  <a:lnTo>
                    <a:pt x="0" y="41"/>
                  </a:lnTo>
                  <a:close/>
                  <a:moveTo>
                    <a:pt x="0" y="151"/>
                  </a:moveTo>
                  <a:lnTo>
                    <a:pt x="335" y="151"/>
                  </a:lnTo>
                  <a:lnTo>
                    <a:pt x="335" y="110"/>
                  </a:lnTo>
                  <a:lnTo>
                    <a:pt x="0" y="110"/>
                  </a:lnTo>
                  <a:lnTo>
                    <a:pt x="0" y="151"/>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389"/>
            <p:cNvSpPr>
              <a:spLocks/>
            </p:cNvSpPr>
            <p:nvPr>
              <p:custDataLst>
                <p:tags r:id="rId159"/>
              </p:custDataLst>
            </p:nvPr>
          </p:nvSpPr>
          <p:spPr bwMode="auto">
            <a:xfrm>
              <a:off x="4905375" y="3922713"/>
              <a:ext cx="73025" cy="111125"/>
            </a:xfrm>
            <a:custGeom>
              <a:avLst/>
              <a:gdLst>
                <a:gd name="T0" fmla="*/ 7 w 216"/>
                <a:gd name="T1" fmla="*/ 322 h 363"/>
                <a:gd name="T2" fmla="*/ 7 w 216"/>
                <a:gd name="T3" fmla="*/ 363 h 363"/>
                <a:gd name="T4" fmla="*/ 216 w 216"/>
                <a:gd name="T5" fmla="*/ 363 h 363"/>
                <a:gd name="T6" fmla="*/ 216 w 216"/>
                <a:gd name="T7" fmla="*/ 322 h 363"/>
                <a:gd name="T8" fmla="*/ 136 w 216"/>
                <a:gd name="T9" fmla="*/ 322 h 363"/>
                <a:gd name="T10" fmla="*/ 136 w 216"/>
                <a:gd name="T11" fmla="*/ 0 h 363"/>
                <a:gd name="T12" fmla="*/ 86 w 216"/>
                <a:gd name="T13" fmla="*/ 0 h 363"/>
                <a:gd name="T14" fmla="*/ 0 w 216"/>
                <a:gd name="T15" fmla="*/ 17 h 363"/>
                <a:gd name="T16" fmla="*/ 0 w 216"/>
                <a:gd name="T17" fmla="*/ 62 h 363"/>
                <a:gd name="T18" fmla="*/ 87 w 216"/>
                <a:gd name="T19" fmla="*/ 45 h 363"/>
                <a:gd name="T20" fmla="*/ 87 w 216"/>
                <a:gd name="T21" fmla="*/ 322 h 363"/>
                <a:gd name="T22" fmla="*/ 7 w 216"/>
                <a:gd name="T23"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3">
                  <a:moveTo>
                    <a:pt x="7" y="322"/>
                  </a:moveTo>
                  <a:lnTo>
                    <a:pt x="7" y="363"/>
                  </a:lnTo>
                  <a:lnTo>
                    <a:pt x="216" y="363"/>
                  </a:lnTo>
                  <a:lnTo>
                    <a:pt x="216" y="322"/>
                  </a:lnTo>
                  <a:lnTo>
                    <a:pt x="136" y="322"/>
                  </a:lnTo>
                  <a:lnTo>
                    <a:pt x="136" y="0"/>
                  </a:lnTo>
                  <a:lnTo>
                    <a:pt x="86" y="0"/>
                  </a:lnTo>
                  <a:lnTo>
                    <a:pt x="0" y="17"/>
                  </a:lnTo>
                  <a:lnTo>
                    <a:pt x="0" y="62"/>
                  </a:lnTo>
                  <a:lnTo>
                    <a:pt x="87" y="45"/>
                  </a:lnTo>
                  <a:lnTo>
                    <a:pt x="87" y="322"/>
                  </a:lnTo>
                  <a:lnTo>
                    <a:pt x="7" y="322"/>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390"/>
            <p:cNvSpPr>
              <a:spLocks/>
            </p:cNvSpPr>
            <p:nvPr>
              <p:custDataLst>
                <p:tags r:id="rId160"/>
              </p:custDataLst>
            </p:nvPr>
          </p:nvSpPr>
          <p:spPr bwMode="auto">
            <a:xfrm>
              <a:off x="3498850" y="4152901"/>
              <a:ext cx="112713" cy="111125"/>
            </a:xfrm>
            <a:custGeom>
              <a:avLst/>
              <a:gdLst>
                <a:gd name="T0" fmla="*/ 0 w 332"/>
                <a:gd name="T1" fmla="*/ 0 h 363"/>
                <a:gd name="T2" fmla="*/ 0 w 332"/>
                <a:gd name="T3" fmla="*/ 363 h 363"/>
                <a:gd name="T4" fmla="*/ 47 w 332"/>
                <a:gd name="T5" fmla="*/ 363 h 363"/>
                <a:gd name="T6" fmla="*/ 47 w 332"/>
                <a:gd name="T7" fmla="*/ 44 h 363"/>
                <a:gd name="T8" fmla="*/ 141 w 332"/>
                <a:gd name="T9" fmla="*/ 294 h 363"/>
                <a:gd name="T10" fmla="*/ 191 w 332"/>
                <a:gd name="T11" fmla="*/ 294 h 363"/>
                <a:gd name="T12" fmla="*/ 284 w 332"/>
                <a:gd name="T13" fmla="*/ 44 h 363"/>
                <a:gd name="T14" fmla="*/ 284 w 332"/>
                <a:gd name="T15" fmla="*/ 363 h 363"/>
                <a:gd name="T16" fmla="*/ 332 w 332"/>
                <a:gd name="T17" fmla="*/ 363 h 363"/>
                <a:gd name="T18" fmla="*/ 332 w 332"/>
                <a:gd name="T19" fmla="*/ 0 h 363"/>
                <a:gd name="T20" fmla="*/ 259 w 332"/>
                <a:gd name="T21" fmla="*/ 0 h 363"/>
                <a:gd name="T22" fmla="*/ 166 w 332"/>
                <a:gd name="T23" fmla="*/ 247 h 363"/>
                <a:gd name="T24" fmla="*/ 73 w 332"/>
                <a:gd name="T25" fmla="*/ 0 h 363"/>
                <a:gd name="T26" fmla="*/ 0 w 332"/>
                <a:gd name="T27"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363">
                  <a:moveTo>
                    <a:pt x="0" y="0"/>
                  </a:moveTo>
                  <a:lnTo>
                    <a:pt x="0" y="363"/>
                  </a:lnTo>
                  <a:lnTo>
                    <a:pt x="47" y="363"/>
                  </a:lnTo>
                  <a:lnTo>
                    <a:pt x="47" y="44"/>
                  </a:lnTo>
                  <a:lnTo>
                    <a:pt x="141" y="294"/>
                  </a:lnTo>
                  <a:lnTo>
                    <a:pt x="191" y="294"/>
                  </a:lnTo>
                  <a:lnTo>
                    <a:pt x="284" y="44"/>
                  </a:lnTo>
                  <a:lnTo>
                    <a:pt x="284" y="363"/>
                  </a:lnTo>
                  <a:lnTo>
                    <a:pt x="332" y="363"/>
                  </a:lnTo>
                  <a:lnTo>
                    <a:pt x="332" y="0"/>
                  </a:lnTo>
                  <a:lnTo>
                    <a:pt x="259" y="0"/>
                  </a:lnTo>
                  <a:lnTo>
                    <a:pt x="166" y="247"/>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391"/>
            <p:cNvSpPr>
              <a:spLocks/>
            </p:cNvSpPr>
            <p:nvPr>
              <p:custDataLst>
                <p:tags r:id="rId161"/>
              </p:custDataLst>
            </p:nvPr>
          </p:nvSpPr>
          <p:spPr bwMode="auto">
            <a:xfrm>
              <a:off x="3635375" y="4240213"/>
              <a:ext cx="66675" cy="87313"/>
            </a:xfrm>
            <a:custGeom>
              <a:avLst/>
              <a:gdLst>
                <a:gd name="T0" fmla="*/ 110 w 201"/>
                <a:gd name="T1" fmla="*/ 226 h 285"/>
                <a:gd name="T2" fmla="*/ 201 w 201"/>
                <a:gd name="T3" fmla="*/ 0 h 285"/>
                <a:gd name="T4" fmla="*/ 165 w 201"/>
                <a:gd name="T5" fmla="*/ 0 h 285"/>
                <a:gd name="T6" fmla="*/ 100 w 201"/>
                <a:gd name="T7" fmla="*/ 162 h 285"/>
                <a:gd name="T8" fmla="*/ 36 w 201"/>
                <a:gd name="T9" fmla="*/ 0 h 285"/>
                <a:gd name="T10" fmla="*/ 0 w 201"/>
                <a:gd name="T11" fmla="*/ 0 h 285"/>
                <a:gd name="T12" fmla="*/ 83 w 201"/>
                <a:gd name="T13" fmla="*/ 203 h 285"/>
                <a:gd name="T14" fmla="*/ 77 w 201"/>
                <a:gd name="T15" fmla="*/ 219 h 285"/>
                <a:gd name="T16" fmla="*/ 60 w 201"/>
                <a:gd name="T17" fmla="*/ 250 h 285"/>
                <a:gd name="T18" fmla="*/ 38 w 201"/>
                <a:gd name="T19" fmla="*/ 257 h 285"/>
                <a:gd name="T20" fmla="*/ 18 w 201"/>
                <a:gd name="T21" fmla="*/ 257 h 285"/>
                <a:gd name="T22" fmla="*/ 18 w 201"/>
                <a:gd name="T23" fmla="*/ 285 h 285"/>
                <a:gd name="T24" fmla="*/ 45 w 201"/>
                <a:gd name="T25" fmla="*/ 285 h 285"/>
                <a:gd name="T26" fmla="*/ 82 w 201"/>
                <a:gd name="T27" fmla="*/ 274 h 285"/>
                <a:gd name="T28" fmla="*/ 110 w 201"/>
                <a:gd name="T29" fmla="*/ 2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5">
                  <a:moveTo>
                    <a:pt x="110" y="226"/>
                  </a:moveTo>
                  <a:lnTo>
                    <a:pt x="201" y="0"/>
                  </a:lnTo>
                  <a:lnTo>
                    <a:pt x="165" y="0"/>
                  </a:lnTo>
                  <a:lnTo>
                    <a:pt x="100" y="162"/>
                  </a:lnTo>
                  <a:lnTo>
                    <a:pt x="36" y="0"/>
                  </a:lnTo>
                  <a:lnTo>
                    <a:pt x="0" y="0"/>
                  </a:lnTo>
                  <a:lnTo>
                    <a:pt x="83" y="203"/>
                  </a:lnTo>
                  <a:lnTo>
                    <a:pt x="77" y="219"/>
                  </a:lnTo>
                  <a:cubicBezTo>
                    <a:pt x="71" y="235"/>
                    <a:pt x="65" y="246"/>
                    <a:pt x="60" y="250"/>
                  </a:cubicBezTo>
                  <a:cubicBezTo>
                    <a:pt x="55" y="255"/>
                    <a:pt x="48" y="257"/>
                    <a:pt x="38" y="257"/>
                  </a:cubicBezTo>
                  <a:lnTo>
                    <a:pt x="18" y="257"/>
                  </a:lnTo>
                  <a:lnTo>
                    <a:pt x="18" y="285"/>
                  </a:lnTo>
                  <a:lnTo>
                    <a:pt x="45" y="285"/>
                  </a:lnTo>
                  <a:cubicBezTo>
                    <a:pt x="61" y="285"/>
                    <a:pt x="73" y="282"/>
                    <a:pt x="82" y="274"/>
                  </a:cubicBezTo>
                  <a:cubicBezTo>
                    <a:pt x="91" y="266"/>
                    <a:pt x="100" y="251"/>
                    <a:pt x="110"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392"/>
            <p:cNvSpPr>
              <a:spLocks/>
            </p:cNvSpPr>
            <p:nvPr>
              <p:custDataLst>
                <p:tags r:id="rId162"/>
              </p:custDataLst>
            </p:nvPr>
          </p:nvSpPr>
          <p:spPr bwMode="auto">
            <a:xfrm>
              <a:off x="3714750" y="4240213"/>
              <a:ext cx="55563" cy="63500"/>
            </a:xfrm>
            <a:custGeom>
              <a:avLst/>
              <a:gdLst>
                <a:gd name="T0" fmla="*/ 4 w 166"/>
                <a:gd name="T1" fmla="*/ 0 h 207"/>
                <a:gd name="T2" fmla="*/ 4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79 h 207"/>
                <a:gd name="T14" fmla="*/ 38 w 166"/>
                <a:gd name="T15" fmla="*/ 179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7"/>
                  </a:lnTo>
                  <a:lnTo>
                    <a:pt x="128" y="27"/>
                  </a:lnTo>
                  <a:lnTo>
                    <a:pt x="0" y="176"/>
                  </a:lnTo>
                  <a:lnTo>
                    <a:pt x="0" y="207"/>
                  </a:lnTo>
                  <a:lnTo>
                    <a:pt x="166" y="207"/>
                  </a:lnTo>
                  <a:lnTo>
                    <a:pt x="166" y="179"/>
                  </a:lnTo>
                  <a:lnTo>
                    <a:pt x="38" y="179"/>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393"/>
            <p:cNvSpPr>
              <a:spLocks/>
            </p:cNvSpPr>
            <p:nvPr>
              <p:custDataLst>
                <p:tags r:id="rId163"/>
              </p:custDataLst>
            </p:nvPr>
          </p:nvSpPr>
          <p:spPr bwMode="auto">
            <a:xfrm>
              <a:off x="3778250" y="4289426"/>
              <a:ext cx="25400" cy="26988"/>
            </a:xfrm>
            <a:custGeom>
              <a:avLst/>
              <a:gdLst>
                <a:gd name="T0" fmla="*/ 33 w 72"/>
                <a:gd name="T1" fmla="*/ 0 h 91"/>
                <a:gd name="T2" fmla="*/ 27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7"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94"/>
            <p:cNvSpPr>
              <a:spLocks/>
            </p:cNvSpPr>
            <p:nvPr>
              <p:custDataLst>
                <p:tags r:id="rId164"/>
              </p:custDataLst>
            </p:nvPr>
          </p:nvSpPr>
          <p:spPr bwMode="auto">
            <a:xfrm>
              <a:off x="3827463" y="4240213"/>
              <a:ext cx="55563" cy="63500"/>
            </a:xfrm>
            <a:custGeom>
              <a:avLst/>
              <a:gdLst>
                <a:gd name="T0" fmla="*/ 5 w 166"/>
                <a:gd name="T1" fmla="*/ 0 h 207"/>
                <a:gd name="T2" fmla="*/ 5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79 h 207"/>
                <a:gd name="T14" fmla="*/ 38 w 166"/>
                <a:gd name="T15" fmla="*/ 179 h 207"/>
                <a:gd name="T16" fmla="*/ 166 w 166"/>
                <a:gd name="T17" fmla="*/ 31 h 207"/>
                <a:gd name="T18" fmla="*/ 166 w 166"/>
                <a:gd name="T19" fmla="*/ 0 h 207"/>
                <a:gd name="T20" fmla="*/ 5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5" y="0"/>
                  </a:moveTo>
                  <a:lnTo>
                    <a:pt x="5" y="27"/>
                  </a:lnTo>
                  <a:lnTo>
                    <a:pt x="128" y="27"/>
                  </a:lnTo>
                  <a:lnTo>
                    <a:pt x="0" y="176"/>
                  </a:lnTo>
                  <a:lnTo>
                    <a:pt x="0" y="207"/>
                  </a:lnTo>
                  <a:lnTo>
                    <a:pt x="166" y="207"/>
                  </a:lnTo>
                  <a:lnTo>
                    <a:pt x="166" y="179"/>
                  </a:lnTo>
                  <a:lnTo>
                    <a:pt x="38" y="179"/>
                  </a:lnTo>
                  <a:lnTo>
                    <a:pt x="166" y="31"/>
                  </a:lnTo>
                  <a:lnTo>
                    <a:pt x="166"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395"/>
            <p:cNvSpPr>
              <a:spLocks/>
            </p:cNvSpPr>
            <p:nvPr>
              <p:custDataLst>
                <p:tags r:id="rId165"/>
              </p:custDataLst>
            </p:nvPr>
          </p:nvSpPr>
          <p:spPr bwMode="auto">
            <a:xfrm>
              <a:off x="3898900" y="4197351"/>
              <a:ext cx="46038" cy="68263"/>
            </a:xfrm>
            <a:custGeom>
              <a:avLst/>
              <a:gdLst>
                <a:gd name="T0" fmla="*/ 36 w 139"/>
                <a:gd name="T1" fmla="*/ 197 h 222"/>
                <a:gd name="T2" fmla="*/ 91 w 139"/>
                <a:gd name="T3" fmla="*/ 141 h 222"/>
                <a:gd name="T4" fmla="*/ 114 w 139"/>
                <a:gd name="T5" fmla="*/ 116 h 222"/>
                <a:gd name="T6" fmla="*/ 133 w 139"/>
                <a:gd name="T7" fmla="*/ 88 h 222"/>
                <a:gd name="T8" fmla="*/ 138 w 139"/>
                <a:gd name="T9" fmla="*/ 63 h 222"/>
                <a:gd name="T10" fmla="*/ 118 w 139"/>
                <a:gd name="T11" fmla="*/ 17 h 222"/>
                <a:gd name="T12" fmla="*/ 64 w 139"/>
                <a:gd name="T13" fmla="*/ 0 h 222"/>
                <a:gd name="T14" fmla="*/ 35 w 139"/>
                <a:gd name="T15" fmla="*/ 4 h 222"/>
                <a:gd name="T16" fmla="*/ 2 w 139"/>
                <a:gd name="T17" fmla="*/ 15 h 222"/>
                <a:gd name="T18" fmla="*/ 2 w 139"/>
                <a:gd name="T19" fmla="*/ 45 h 222"/>
                <a:gd name="T20" fmla="*/ 35 w 139"/>
                <a:gd name="T21" fmla="*/ 30 h 222"/>
                <a:gd name="T22" fmla="*/ 64 w 139"/>
                <a:gd name="T23" fmla="*/ 25 h 222"/>
                <a:gd name="T24" fmla="*/ 96 w 139"/>
                <a:gd name="T25" fmla="*/ 36 h 222"/>
                <a:gd name="T26" fmla="*/ 108 w 139"/>
                <a:gd name="T27" fmla="*/ 64 h 222"/>
                <a:gd name="T28" fmla="*/ 102 w 139"/>
                <a:gd name="T29" fmla="*/ 86 h 222"/>
                <a:gd name="T30" fmla="*/ 83 w 139"/>
                <a:gd name="T31" fmla="*/ 113 h 222"/>
                <a:gd name="T32" fmla="*/ 46 w 139"/>
                <a:gd name="T33" fmla="*/ 151 h 222"/>
                <a:gd name="T34" fmla="*/ 0 w 139"/>
                <a:gd name="T35" fmla="*/ 197 h 222"/>
                <a:gd name="T36" fmla="*/ 0 w 139"/>
                <a:gd name="T37" fmla="*/ 222 h 222"/>
                <a:gd name="T38" fmla="*/ 139 w 139"/>
                <a:gd name="T39" fmla="*/ 222 h 222"/>
                <a:gd name="T40" fmla="*/ 139 w 139"/>
                <a:gd name="T41" fmla="*/ 197 h 222"/>
                <a:gd name="T42" fmla="*/ 36 w 139"/>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222">
                  <a:moveTo>
                    <a:pt x="36" y="197"/>
                  </a:moveTo>
                  <a:lnTo>
                    <a:pt x="91" y="141"/>
                  </a:lnTo>
                  <a:cubicBezTo>
                    <a:pt x="104" y="127"/>
                    <a:pt x="112" y="119"/>
                    <a:pt x="114" y="116"/>
                  </a:cubicBezTo>
                  <a:cubicBezTo>
                    <a:pt x="123" y="106"/>
                    <a:pt x="129" y="96"/>
                    <a:pt x="133" y="88"/>
                  </a:cubicBezTo>
                  <a:cubicBezTo>
                    <a:pt x="136" y="80"/>
                    <a:pt x="138" y="72"/>
                    <a:pt x="138" y="63"/>
                  </a:cubicBezTo>
                  <a:cubicBezTo>
                    <a:pt x="138" y="44"/>
                    <a:pt x="131" y="29"/>
                    <a:pt x="118" y="17"/>
                  </a:cubicBezTo>
                  <a:cubicBezTo>
                    <a:pt x="104" y="6"/>
                    <a:pt x="86" y="0"/>
                    <a:pt x="64" y="0"/>
                  </a:cubicBezTo>
                  <a:cubicBezTo>
                    <a:pt x="55" y="0"/>
                    <a:pt x="46" y="2"/>
                    <a:pt x="35" y="4"/>
                  </a:cubicBezTo>
                  <a:cubicBezTo>
                    <a:pt x="25" y="6"/>
                    <a:pt x="14" y="10"/>
                    <a:pt x="2" y="15"/>
                  </a:cubicBezTo>
                  <a:lnTo>
                    <a:pt x="2" y="45"/>
                  </a:lnTo>
                  <a:cubicBezTo>
                    <a:pt x="14" y="38"/>
                    <a:pt x="25" y="33"/>
                    <a:pt x="35" y="30"/>
                  </a:cubicBezTo>
                  <a:cubicBezTo>
                    <a:pt x="45" y="27"/>
                    <a:pt x="55" y="25"/>
                    <a:pt x="64" y="25"/>
                  </a:cubicBezTo>
                  <a:cubicBezTo>
                    <a:pt x="77" y="25"/>
                    <a:pt x="88" y="29"/>
                    <a:pt x="96" y="36"/>
                  </a:cubicBezTo>
                  <a:cubicBezTo>
                    <a:pt x="104" y="43"/>
                    <a:pt x="108" y="53"/>
                    <a:pt x="108" y="64"/>
                  </a:cubicBezTo>
                  <a:cubicBezTo>
                    <a:pt x="108" y="72"/>
                    <a:pt x="106" y="79"/>
                    <a:pt x="102" y="86"/>
                  </a:cubicBezTo>
                  <a:cubicBezTo>
                    <a:pt x="99" y="93"/>
                    <a:pt x="92" y="102"/>
                    <a:pt x="83" y="113"/>
                  </a:cubicBezTo>
                  <a:cubicBezTo>
                    <a:pt x="78" y="119"/>
                    <a:pt x="66" y="131"/>
                    <a:pt x="46" y="151"/>
                  </a:cubicBezTo>
                  <a:lnTo>
                    <a:pt x="0" y="197"/>
                  </a:lnTo>
                  <a:lnTo>
                    <a:pt x="0" y="222"/>
                  </a:lnTo>
                  <a:lnTo>
                    <a:pt x="139" y="222"/>
                  </a:lnTo>
                  <a:lnTo>
                    <a:pt x="139"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396"/>
            <p:cNvSpPr>
              <a:spLocks/>
            </p:cNvSpPr>
            <p:nvPr>
              <p:custDataLst>
                <p:tags r:id="rId166"/>
              </p:custDataLst>
            </p:nvPr>
          </p:nvSpPr>
          <p:spPr bwMode="auto">
            <a:xfrm>
              <a:off x="4017963" y="4173538"/>
              <a:ext cx="103188" cy="93663"/>
            </a:xfrm>
            <a:custGeom>
              <a:avLst/>
              <a:gdLst>
                <a:gd name="T0" fmla="*/ 134 w 308"/>
                <a:gd name="T1" fmla="*/ 174 h 307"/>
                <a:gd name="T2" fmla="*/ 134 w 308"/>
                <a:gd name="T3" fmla="*/ 307 h 307"/>
                <a:gd name="T4" fmla="*/ 174 w 308"/>
                <a:gd name="T5" fmla="*/ 307 h 307"/>
                <a:gd name="T6" fmla="*/ 174 w 308"/>
                <a:gd name="T7" fmla="*/ 174 h 307"/>
                <a:gd name="T8" fmla="*/ 308 w 308"/>
                <a:gd name="T9" fmla="*/ 174 h 307"/>
                <a:gd name="T10" fmla="*/ 308 w 308"/>
                <a:gd name="T11" fmla="*/ 133 h 307"/>
                <a:gd name="T12" fmla="*/ 174 w 308"/>
                <a:gd name="T13" fmla="*/ 133 h 307"/>
                <a:gd name="T14" fmla="*/ 174 w 308"/>
                <a:gd name="T15" fmla="*/ 0 h 307"/>
                <a:gd name="T16" fmla="*/ 134 w 308"/>
                <a:gd name="T17" fmla="*/ 0 h 307"/>
                <a:gd name="T18" fmla="*/ 134 w 308"/>
                <a:gd name="T19" fmla="*/ 133 h 307"/>
                <a:gd name="T20" fmla="*/ 0 w 308"/>
                <a:gd name="T21" fmla="*/ 133 h 307"/>
                <a:gd name="T22" fmla="*/ 0 w 308"/>
                <a:gd name="T23" fmla="*/ 174 h 307"/>
                <a:gd name="T24" fmla="*/ 21 w 308"/>
                <a:gd name="T25" fmla="*/ 174 h 307"/>
                <a:gd name="T26" fmla="*/ 134 w 308"/>
                <a:gd name="T27" fmla="*/ 174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307">
                  <a:moveTo>
                    <a:pt x="134" y="174"/>
                  </a:moveTo>
                  <a:lnTo>
                    <a:pt x="134" y="307"/>
                  </a:lnTo>
                  <a:lnTo>
                    <a:pt x="174" y="307"/>
                  </a:lnTo>
                  <a:lnTo>
                    <a:pt x="174" y="174"/>
                  </a:lnTo>
                  <a:lnTo>
                    <a:pt x="308" y="174"/>
                  </a:lnTo>
                  <a:lnTo>
                    <a:pt x="308" y="133"/>
                  </a:lnTo>
                  <a:lnTo>
                    <a:pt x="174" y="133"/>
                  </a:lnTo>
                  <a:lnTo>
                    <a:pt x="174" y="0"/>
                  </a:lnTo>
                  <a:lnTo>
                    <a:pt x="134" y="0"/>
                  </a:lnTo>
                  <a:lnTo>
                    <a:pt x="134" y="133"/>
                  </a:lnTo>
                  <a:lnTo>
                    <a:pt x="0" y="133"/>
                  </a:lnTo>
                  <a:lnTo>
                    <a:pt x="0" y="174"/>
                  </a:lnTo>
                  <a:lnTo>
                    <a:pt x="21" y="174"/>
                  </a:lnTo>
                  <a:lnTo>
                    <a:pt x="134" y="1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397"/>
            <p:cNvSpPr>
              <a:spLocks/>
            </p:cNvSpPr>
            <p:nvPr>
              <p:custDataLst>
                <p:tags r:id="rId167"/>
              </p:custDataLst>
            </p:nvPr>
          </p:nvSpPr>
          <p:spPr bwMode="auto">
            <a:xfrm>
              <a:off x="4192588" y="4152901"/>
              <a:ext cx="112713" cy="111125"/>
            </a:xfrm>
            <a:custGeom>
              <a:avLst/>
              <a:gdLst>
                <a:gd name="T0" fmla="*/ 0 w 332"/>
                <a:gd name="T1" fmla="*/ 0 h 363"/>
                <a:gd name="T2" fmla="*/ 0 w 332"/>
                <a:gd name="T3" fmla="*/ 363 h 363"/>
                <a:gd name="T4" fmla="*/ 48 w 332"/>
                <a:gd name="T5" fmla="*/ 363 h 363"/>
                <a:gd name="T6" fmla="*/ 48 w 332"/>
                <a:gd name="T7" fmla="*/ 44 h 363"/>
                <a:gd name="T8" fmla="*/ 141 w 332"/>
                <a:gd name="T9" fmla="*/ 294 h 363"/>
                <a:gd name="T10" fmla="*/ 191 w 332"/>
                <a:gd name="T11" fmla="*/ 294 h 363"/>
                <a:gd name="T12" fmla="*/ 285 w 332"/>
                <a:gd name="T13" fmla="*/ 44 h 363"/>
                <a:gd name="T14" fmla="*/ 285 w 332"/>
                <a:gd name="T15" fmla="*/ 363 h 363"/>
                <a:gd name="T16" fmla="*/ 332 w 332"/>
                <a:gd name="T17" fmla="*/ 363 h 363"/>
                <a:gd name="T18" fmla="*/ 332 w 332"/>
                <a:gd name="T19" fmla="*/ 0 h 363"/>
                <a:gd name="T20" fmla="*/ 259 w 332"/>
                <a:gd name="T21" fmla="*/ 0 h 363"/>
                <a:gd name="T22" fmla="*/ 166 w 332"/>
                <a:gd name="T23" fmla="*/ 247 h 363"/>
                <a:gd name="T24" fmla="*/ 73 w 332"/>
                <a:gd name="T25" fmla="*/ 0 h 363"/>
                <a:gd name="T26" fmla="*/ 0 w 332"/>
                <a:gd name="T27"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363">
                  <a:moveTo>
                    <a:pt x="0" y="0"/>
                  </a:moveTo>
                  <a:lnTo>
                    <a:pt x="0" y="363"/>
                  </a:lnTo>
                  <a:lnTo>
                    <a:pt x="48" y="363"/>
                  </a:lnTo>
                  <a:lnTo>
                    <a:pt x="48" y="44"/>
                  </a:lnTo>
                  <a:lnTo>
                    <a:pt x="141" y="294"/>
                  </a:lnTo>
                  <a:lnTo>
                    <a:pt x="191" y="294"/>
                  </a:lnTo>
                  <a:lnTo>
                    <a:pt x="285" y="44"/>
                  </a:lnTo>
                  <a:lnTo>
                    <a:pt x="285" y="363"/>
                  </a:lnTo>
                  <a:lnTo>
                    <a:pt x="332" y="363"/>
                  </a:lnTo>
                  <a:lnTo>
                    <a:pt x="332" y="0"/>
                  </a:lnTo>
                  <a:lnTo>
                    <a:pt x="259" y="0"/>
                  </a:lnTo>
                  <a:lnTo>
                    <a:pt x="166" y="247"/>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398"/>
            <p:cNvSpPr>
              <a:spLocks/>
            </p:cNvSpPr>
            <p:nvPr>
              <p:custDataLst>
                <p:tags r:id="rId168"/>
              </p:custDataLst>
            </p:nvPr>
          </p:nvSpPr>
          <p:spPr bwMode="auto">
            <a:xfrm>
              <a:off x="4330700" y="4240213"/>
              <a:ext cx="55563" cy="63500"/>
            </a:xfrm>
            <a:custGeom>
              <a:avLst/>
              <a:gdLst>
                <a:gd name="T0" fmla="*/ 4 w 166"/>
                <a:gd name="T1" fmla="*/ 0 h 207"/>
                <a:gd name="T2" fmla="*/ 4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79 h 207"/>
                <a:gd name="T14" fmla="*/ 38 w 166"/>
                <a:gd name="T15" fmla="*/ 179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7"/>
                  </a:lnTo>
                  <a:lnTo>
                    <a:pt x="128" y="27"/>
                  </a:lnTo>
                  <a:lnTo>
                    <a:pt x="0" y="176"/>
                  </a:lnTo>
                  <a:lnTo>
                    <a:pt x="0" y="207"/>
                  </a:lnTo>
                  <a:lnTo>
                    <a:pt x="166" y="207"/>
                  </a:lnTo>
                  <a:lnTo>
                    <a:pt x="166" y="179"/>
                  </a:lnTo>
                  <a:lnTo>
                    <a:pt x="38" y="179"/>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399"/>
            <p:cNvSpPr>
              <a:spLocks/>
            </p:cNvSpPr>
            <p:nvPr>
              <p:custDataLst>
                <p:tags r:id="rId169"/>
              </p:custDataLst>
            </p:nvPr>
          </p:nvSpPr>
          <p:spPr bwMode="auto">
            <a:xfrm>
              <a:off x="4400550" y="4197351"/>
              <a:ext cx="47625" cy="68263"/>
            </a:xfrm>
            <a:custGeom>
              <a:avLst/>
              <a:gdLst>
                <a:gd name="T0" fmla="*/ 36 w 139"/>
                <a:gd name="T1" fmla="*/ 197 h 222"/>
                <a:gd name="T2" fmla="*/ 91 w 139"/>
                <a:gd name="T3" fmla="*/ 141 h 222"/>
                <a:gd name="T4" fmla="*/ 114 w 139"/>
                <a:gd name="T5" fmla="*/ 116 h 222"/>
                <a:gd name="T6" fmla="*/ 132 w 139"/>
                <a:gd name="T7" fmla="*/ 88 h 222"/>
                <a:gd name="T8" fmla="*/ 137 w 139"/>
                <a:gd name="T9" fmla="*/ 63 h 222"/>
                <a:gd name="T10" fmla="*/ 117 w 139"/>
                <a:gd name="T11" fmla="*/ 17 h 222"/>
                <a:gd name="T12" fmla="*/ 63 w 139"/>
                <a:gd name="T13" fmla="*/ 0 h 222"/>
                <a:gd name="T14" fmla="*/ 35 w 139"/>
                <a:gd name="T15" fmla="*/ 4 h 222"/>
                <a:gd name="T16" fmla="*/ 2 w 139"/>
                <a:gd name="T17" fmla="*/ 15 h 222"/>
                <a:gd name="T18" fmla="*/ 2 w 139"/>
                <a:gd name="T19" fmla="*/ 45 h 222"/>
                <a:gd name="T20" fmla="*/ 35 w 139"/>
                <a:gd name="T21" fmla="*/ 30 h 222"/>
                <a:gd name="T22" fmla="*/ 64 w 139"/>
                <a:gd name="T23" fmla="*/ 25 h 222"/>
                <a:gd name="T24" fmla="*/ 96 w 139"/>
                <a:gd name="T25" fmla="*/ 36 h 222"/>
                <a:gd name="T26" fmla="*/ 108 w 139"/>
                <a:gd name="T27" fmla="*/ 64 h 222"/>
                <a:gd name="T28" fmla="*/ 102 w 139"/>
                <a:gd name="T29" fmla="*/ 86 h 222"/>
                <a:gd name="T30" fmla="*/ 82 w 139"/>
                <a:gd name="T31" fmla="*/ 113 h 222"/>
                <a:gd name="T32" fmla="*/ 46 w 139"/>
                <a:gd name="T33" fmla="*/ 151 h 222"/>
                <a:gd name="T34" fmla="*/ 0 w 139"/>
                <a:gd name="T35" fmla="*/ 197 h 222"/>
                <a:gd name="T36" fmla="*/ 0 w 139"/>
                <a:gd name="T37" fmla="*/ 222 h 222"/>
                <a:gd name="T38" fmla="*/ 139 w 139"/>
                <a:gd name="T39" fmla="*/ 222 h 222"/>
                <a:gd name="T40" fmla="*/ 139 w 139"/>
                <a:gd name="T41" fmla="*/ 197 h 222"/>
                <a:gd name="T42" fmla="*/ 36 w 139"/>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222">
                  <a:moveTo>
                    <a:pt x="36" y="197"/>
                  </a:moveTo>
                  <a:lnTo>
                    <a:pt x="91" y="141"/>
                  </a:lnTo>
                  <a:cubicBezTo>
                    <a:pt x="104" y="127"/>
                    <a:pt x="112" y="119"/>
                    <a:pt x="114" y="116"/>
                  </a:cubicBezTo>
                  <a:cubicBezTo>
                    <a:pt x="123" y="106"/>
                    <a:pt x="129" y="96"/>
                    <a:pt x="132" y="88"/>
                  </a:cubicBezTo>
                  <a:cubicBezTo>
                    <a:pt x="136" y="80"/>
                    <a:pt x="137" y="72"/>
                    <a:pt x="137" y="63"/>
                  </a:cubicBezTo>
                  <a:cubicBezTo>
                    <a:pt x="137" y="44"/>
                    <a:pt x="131" y="29"/>
                    <a:pt x="117" y="17"/>
                  </a:cubicBezTo>
                  <a:cubicBezTo>
                    <a:pt x="104" y="6"/>
                    <a:pt x="86" y="0"/>
                    <a:pt x="63" y="0"/>
                  </a:cubicBezTo>
                  <a:cubicBezTo>
                    <a:pt x="55" y="0"/>
                    <a:pt x="45" y="2"/>
                    <a:pt x="35" y="4"/>
                  </a:cubicBezTo>
                  <a:cubicBezTo>
                    <a:pt x="25" y="6"/>
                    <a:pt x="14" y="10"/>
                    <a:pt x="2" y="15"/>
                  </a:cubicBezTo>
                  <a:lnTo>
                    <a:pt x="2" y="45"/>
                  </a:lnTo>
                  <a:cubicBezTo>
                    <a:pt x="13" y="38"/>
                    <a:pt x="24" y="33"/>
                    <a:pt x="35" y="30"/>
                  </a:cubicBezTo>
                  <a:cubicBezTo>
                    <a:pt x="45" y="27"/>
                    <a:pt x="55" y="25"/>
                    <a:pt x="64" y="25"/>
                  </a:cubicBezTo>
                  <a:cubicBezTo>
                    <a:pt x="77" y="25"/>
                    <a:pt x="87" y="29"/>
                    <a:pt x="96" y="36"/>
                  </a:cubicBezTo>
                  <a:cubicBezTo>
                    <a:pt x="104" y="43"/>
                    <a:pt x="108" y="53"/>
                    <a:pt x="108" y="64"/>
                  </a:cubicBezTo>
                  <a:cubicBezTo>
                    <a:pt x="108" y="72"/>
                    <a:pt x="106" y="79"/>
                    <a:pt x="102" y="86"/>
                  </a:cubicBezTo>
                  <a:cubicBezTo>
                    <a:pt x="99" y="93"/>
                    <a:pt x="92" y="102"/>
                    <a:pt x="82" y="113"/>
                  </a:cubicBezTo>
                  <a:cubicBezTo>
                    <a:pt x="78" y="119"/>
                    <a:pt x="65" y="131"/>
                    <a:pt x="46" y="151"/>
                  </a:cubicBezTo>
                  <a:lnTo>
                    <a:pt x="0" y="197"/>
                  </a:lnTo>
                  <a:lnTo>
                    <a:pt x="0" y="222"/>
                  </a:lnTo>
                  <a:lnTo>
                    <a:pt x="139" y="222"/>
                  </a:lnTo>
                  <a:lnTo>
                    <a:pt x="139"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00"/>
            <p:cNvSpPr>
              <a:spLocks/>
            </p:cNvSpPr>
            <p:nvPr>
              <p:custDataLst>
                <p:tags r:id="rId170"/>
              </p:custDataLst>
            </p:nvPr>
          </p:nvSpPr>
          <p:spPr bwMode="auto">
            <a:xfrm>
              <a:off x="4468813" y="4289426"/>
              <a:ext cx="25400" cy="26988"/>
            </a:xfrm>
            <a:custGeom>
              <a:avLst/>
              <a:gdLst>
                <a:gd name="T0" fmla="*/ 33 w 72"/>
                <a:gd name="T1" fmla="*/ 0 h 91"/>
                <a:gd name="T2" fmla="*/ 26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6"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01"/>
            <p:cNvSpPr>
              <a:spLocks/>
            </p:cNvSpPr>
            <p:nvPr>
              <p:custDataLst>
                <p:tags r:id="rId171"/>
              </p:custDataLst>
            </p:nvPr>
          </p:nvSpPr>
          <p:spPr bwMode="auto">
            <a:xfrm>
              <a:off x="4516438" y="4240213"/>
              <a:ext cx="68263" cy="87313"/>
            </a:xfrm>
            <a:custGeom>
              <a:avLst/>
              <a:gdLst>
                <a:gd name="T0" fmla="*/ 110 w 201"/>
                <a:gd name="T1" fmla="*/ 226 h 285"/>
                <a:gd name="T2" fmla="*/ 201 w 201"/>
                <a:gd name="T3" fmla="*/ 0 h 285"/>
                <a:gd name="T4" fmla="*/ 165 w 201"/>
                <a:gd name="T5" fmla="*/ 0 h 285"/>
                <a:gd name="T6" fmla="*/ 100 w 201"/>
                <a:gd name="T7" fmla="*/ 162 h 285"/>
                <a:gd name="T8" fmla="*/ 36 w 201"/>
                <a:gd name="T9" fmla="*/ 0 h 285"/>
                <a:gd name="T10" fmla="*/ 0 w 201"/>
                <a:gd name="T11" fmla="*/ 0 h 285"/>
                <a:gd name="T12" fmla="*/ 83 w 201"/>
                <a:gd name="T13" fmla="*/ 203 h 285"/>
                <a:gd name="T14" fmla="*/ 77 w 201"/>
                <a:gd name="T15" fmla="*/ 219 h 285"/>
                <a:gd name="T16" fmla="*/ 60 w 201"/>
                <a:gd name="T17" fmla="*/ 250 h 285"/>
                <a:gd name="T18" fmla="*/ 38 w 201"/>
                <a:gd name="T19" fmla="*/ 257 h 285"/>
                <a:gd name="T20" fmla="*/ 18 w 201"/>
                <a:gd name="T21" fmla="*/ 257 h 285"/>
                <a:gd name="T22" fmla="*/ 18 w 201"/>
                <a:gd name="T23" fmla="*/ 285 h 285"/>
                <a:gd name="T24" fmla="*/ 45 w 201"/>
                <a:gd name="T25" fmla="*/ 285 h 285"/>
                <a:gd name="T26" fmla="*/ 82 w 201"/>
                <a:gd name="T27" fmla="*/ 274 h 285"/>
                <a:gd name="T28" fmla="*/ 110 w 201"/>
                <a:gd name="T29" fmla="*/ 22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285">
                  <a:moveTo>
                    <a:pt x="110" y="226"/>
                  </a:moveTo>
                  <a:lnTo>
                    <a:pt x="201" y="0"/>
                  </a:lnTo>
                  <a:lnTo>
                    <a:pt x="165" y="0"/>
                  </a:lnTo>
                  <a:lnTo>
                    <a:pt x="100" y="162"/>
                  </a:lnTo>
                  <a:lnTo>
                    <a:pt x="36" y="0"/>
                  </a:lnTo>
                  <a:lnTo>
                    <a:pt x="0" y="0"/>
                  </a:lnTo>
                  <a:lnTo>
                    <a:pt x="83" y="203"/>
                  </a:lnTo>
                  <a:lnTo>
                    <a:pt x="77" y="219"/>
                  </a:lnTo>
                  <a:cubicBezTo>
                    <a:pt x="71" y="235"/>
                    <a:pt x="65" y="246"/>
                    <a:pt x="60" y="250"/>
                  </a:cubicBezTo>
                  <a:cubicBezTo>
                    <a:pt x="55" y="255"/>
                    <a:pt x="48" y="257"/>
                    <a:pt x="38" y="257"/>
                  </a:cubicBezTo>
                  <a:lnTo>
                    <a:pt x="18" y="257"/>
                  </a:lnTo>
                  <a:lnTo>
                    <a:pt x="18" y="285"/>
                  </a:lnTo>
                  <a:lnTo>
                    <a:pt x="45" y="285"/>
                  </a:lnTo>
                  <a:cubicBezTo>
                    <a:pt x="61" y="285"/>
                    <a:pt x="73" y="282"/>
                    <a:pt x="82" y="274"/>
                  </a:cubicBezTo>
                  <a:cubicBezTo>
                    <a:pt x="91" y="266"/>
                    <a:pt x="100" y="251"/>
                    <a:pt x="110" y="226"/>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02"/>
            <p:cNvSpPr>
              <a:spLocks/>
            </p:cNvSpPr>
            <p:nvPr>
              <p:custDataLst>
                <p:tags r:id="rId172"/>
              </p:custDataLst>
            </p:nvPr>
          </p:nvSpPr>
          <p:spPr bwMode="auto">
            <a:xfrm>
              <a:off x="4595813" y="4240213"/>
              <a:ext cx="55563" cy="63500"/>
            </a:xfrm>
            <a:custGeom>
              <a:avLst/>
              <a:gdLst>
                <a:gd name="T0" fmla="*/ 4 w 166"/>
                <a:gd name="T1" fmla="*/ 0 h 207"/>
                <a:gd name="T2" fmla="*/ 4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79 h 207"/>
                <a:gd name="T14" fmla="*/ 38 w 166"/>
                <a:gd name="T15" fmla="*/ 179 h 207"/>
                <a:gd name="T16" fmla="*/ 166 w 166"/>
                <a:gd name="T17" fmla="*/ 31 h 207"/>
                <a:gd name="T18" fmla="*/ 166 w 166"/>
                <a:gd name="T19" fmla="*/ 0 h 207"/>
                <a:gd name="T20" fmla="*/ 4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4" y="0"/>
                  </a:moveTo>
                  <a:lnTo>
                    <a:pt x="4" y="27"/>
                  </a:lnTo>
                  <a:lnTo>
                    <a:pt x="128" y="27"/>
                  </a:lnTo>
                  <a:lnTo>
                    <a:pt x="0" y="176"/>
                  </a:lnTo>
                  <a:lnTo>
                    <a:pt x="0" y="207"/>
                  </a:lnTo>
                  <a:lnTo>
                    <a:pt x="166" y="207"/>
                  </a:lnTo>
                  <a:lnTo>
                    <a:pt x="166" y="179"/>
                  </a:lnTo>
                  <a:lnTo>
                    <a:pt x="38" y="179"/>
                  </a:lnTo>
                  <a:lnTo>
                    <a:pt x="166" y="31"/>
                  </a:lnTo>
                  <a:lnTo>
                    <a:pt x="166" y="0"/>
                  </a:lnTo>
                  <a:lnTo>
                    <a:pt x="4"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403"/>
            <p:cNvSpPr>
              <a:spLocks noEditPoints="1"/>
            </p:cNvSpPr>
            <p:nvPr>
              <p:custDataLst>
                <p:tags r:id="rId173"/>
              </p:custDataLst>
            </p:nvPr>
          </p:nvSpPr>
          <p:spPr bwMode="auto">
            <a:xfrm>
              <a:off x="4719638" y="4197351"/>
              <a:ext cx="112713" cy="46038"/>
            </a:xfrm>
            <a:custGeom>
              <a:avLst/>
              <a:gdLst>
                <a:gd name="T0" fmla="*/ 0 w 335"/>
                <a:gd name="T1" fmla="*/ 40 h 150"/>
                <a:gd name="T2" fmla="*/ 335 w 335"/>
                <a:gd name="T3" fmla="*/ 40 h 150"/>
                <a:gd name="T4" fmla="*/ 335 w 335"/>
                <a:gd name="T5" fmla="*/ 0 h 150"/>
                <a:gd name="T6" fmla="*/ 0 w 335"/>
                <a:gd name="T7" fmla="*/ 0 h 150"/>
                <a:gd name="T8" fmla="*/ 0 w 335"/>
                <a:gd name="T9" fmla="*/ 40 h 150"/>
                <a:gd name="T10" fmla="*/ 0 w 335"/>
                <a:gd name="T11" fmla="*/ 150 h 150"/>
                <a:gd name="T12" fmla="*/ 335 w 335"/>
                <a:gd name="T13" fmla="*/ 150 h 150"/>
                <a:gd name="T14" fmla="*/ 335 w 335"/>
                <a:gd name="T15" fmla="*/ 109 h 150"/>
                <a:gd name="T16" fmla="*/ 0 w 335"/>
                <a:gd name="T17" fmla="*/ 109 h 150"/>
                <a:gd name="T18" fmla="*/ 0 w 335"/>
                <a:gd name="T1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0">
                  <a:moveTo>
                    <a:pt x="0" y="40"/>
                  </a:moveTo>
                  <a:lnTo>
                    <a:pt x="335" y="40"/>
                  </a:lnTo>
                  <a:lnTo>
                    <a:pt x="335" y="0"/>
                  </a:lnTo>
                  <a:lnTo>
                    <a:pt x="0" y="0"/>
                  </a:lnTo>
                  <a:lnTo>
                    <a:pt x="0" y="40"/>
                  </a:lnTo>
                  <a:close/>
                  <a:moveTo>
                    <a:pt x="0" y="150"/>
                  </a:moveTo>
                  <a:lnTo>
                    <a:pt x="335" y="150"/>
                  </a:lnTo>
                  <a:lnTo>
                    <a:pt x="335" y="109"/>
                  </a:lnTo>
                  <a:lnTo>
                    <a:pt x="0" y="109"/>
                  </a:lnTo>
                  <a:lnTo>
                    <a:pt x="0" y="15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404"/>
            <p:cNvSpPr>
              <a:spLocks/>
            </p:cNvSpPr>
            <p:nvPr>
              <p:custDataLst>
                <p:tags r:id="rId174"/>
              </p:custDataLst>
            </p:nvPr>
          </p:nvSpPr>
          <p:spPr bwMode="auto">
            <a:xfrm>
              <a:off x="4905375" y="4152901"/>
              <a:ext cx="73025" cy="111125"/>
            </a:xfrm>
            <a:custGeom>
              <a:avLst/>
              <a:gdLst>
                <a:gd name="T0" fmla="*/ 7 w 216"/>
                <a:gd name="T1" fmla="*/ 322 h 363"/>
                <a:gd name="T2" fmla="*/ 7 w 216"/>
                <a:gd name="T3" fmla="*/ 363 h 363"/>
                <a:gd name="T4" fmla="*/ 216 w 216"/>
                <a:gd name="T5" fmla="*/ 363 h 363"/>
                <a:gd name="T6" fmla="*/ 216 w 216"/>
                <a:gd name="T7" fmla="*/ 322 h 363"/>
                <a:gd name="T8" fmla="*/ 136 w 216"/>
                <a:gd name="T9" fmla="*/ 322 h 363"/>
                <a:gd name="T10" fmla="*/ 136 w 216"/>
                <a:gd name="T11" fmla="*/ 0 h 363"/>
                <a:gd name="T12" fmla="*/ 86 w 216"/>
                <a:gd name="T13" fmla="*/ 0 h 363"/>
                <a:gd name="T14" fmla="*/ 0 w 216"/>
                <a:gd name="T15" fmla="*/ 17 h 363"/>
                <a:gd name="T16" fmla="*/ 0 w 216"/>
                <a:gd name="T17" fmla="*/ 62 h 363"/>
                <a:gd name="T18" fmla="*/ 87 w 216"/>
                <a:gd name="T19" fmla="*/ 45 h 363"/>
                <a:gd name="T20" fmla="*/ 87 w 216"/>
                <a:gd name="T21" fmla="*/ 322 h 363"/>
                <a:gd name="T22" fmla="*/ 7 w 216"/>
                <a:gd name="T23"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3">
                  <a:moveTo>
                    <a:pt x="7" y="322"/>
                  </a:moveTo>
                  <a:lnTo>
                    <a:pt x="7" y="363"/>
                  </a:lnTo>
                  <a:lnTo>
                    <a:pt x="216" y="363"/>
                  </a:lnTo>
                  <a:lnTo>
                    <a:pt x="216" y="322"/>
                  </a:lnTo>
                  <a:lnTo>
                    <a:pt x="136" y="322"/>
                  </a:lnTo>
                  <a:lnTo>
                    <a:pt x="136" y="0"/>
                  </a:lnTo>
                  <a:lnTo>
                    <a:pt x="86" y="0"/>
                  </a:lnTo>
                  <a:lnTo>
                    <a:pt x="0" y="17"/>
                  </a:lnTo>
                  <a:lnTo>
                    <a:pt x="0" y="62"/>
                  </a:lnTo>
                  <a:lnTo>
                    <a:pt x="87" y="45"/>
                  </a:lnTo>
                  <a:lnTo>
                    <a:pt x="87" y="322"/>
                  </a:lnTo>
                  <a:lnTo>
                    <a:pt x="7" y="322"/>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405"/>
            <p:cNvSpPr>
              <a:spLocks/>
            </p:cNvSpPr>
            <p:nvPr>
              <p:custDataLst>
                <p:tags r:id="rId175"/>
              </p:custDataLst>
            </p:nvPr>
          </p:nvSpPr>
          <p:spPr bwMode="auto">
            <a:xfrm>
              <a:off x="4197350" y="4405313"/>
              <a:ext cx="111125" cy="111125"/>
            </a:xfrm>
            <a:custGeom>
              <a:avLst/>
              <a:gdLst>
                <a:gd name="T0" fmla="*/ 0 w 332"/>
                <a:gd name="T1" fmla="*/ 0 h 363"/>
                <a:gd name="T2" fmla="*/ 0 w 332"/>
                <a:gd name="T3" fmla="*/ 363 h 363"/>
                <a:gd name="T4" fmla="*/ 48 w 332"/>
                <a:gd name="T5" fmla="*/ 363 h 363"/>
                <a:gd name="T6" fmla="*/ 48 w 332"/>
                <a:gd name="T7" fmla="*/ 44 h 363"/>
                <a:gd name="T8" fmla="*/ 141 w 332"/>
                <a:gd name="T9" fmla="*/ 293 h 363"/>
                <a:gd name="T10" fmla="*/ 191 w 332"/>
                <a:gd name="T11" fmla="*/ 293 h 363"/>
                <a:gd name="T12" fmla="*/ 284 w 332"/>
                <a:gd name="T13" fmla="*/ 44 h 363"/>
                <a:gd name="T14" fmla="*/ 284 w 332"/>
                <a:gd name="T15" fmla="*/ 363 h 363"/>
                <a:gd name="T16" fmla="*/ 332 w 332"/>
                <a:gd name="T17" fmla="*/ 363 h 363"/>
                <a:gd name="T18" fmla="*/ 332 w 332"/>
                <a:gd name="T19" fmla="*/ 0 h 363"/>
                <a:gd name="T20" fmla="*/ 259 w 332"/>
                <a:gd name="T21" fmla="*/ 0 h 363"/>
                <a:gd name="T22" fmla="*/ 166 w 332"/>
                <a:gd name="T23" fmla="*/ 247 h 363"/>
                <a:gd name="T24" fmla="*/ 73 w 332"/>
                <a:gd name="T25" fmla="*/ 0 h 363"/>
                <a:gd name="T26" fmla="*/ 0 w 332"/>
                <a:gd name="T27"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 h="363">
                  <a:moveTo>
                    <a:pt x="0" y="0"/>
                  </a:moveTo>
                  <a:lnTo>
                    <a:pt x="0" y="363"/>
                  </a:lnTo>
                  <a:lnTo>
                    <a:pt x="48" y="363"/>
                  </a:lnTo>
                  <a:lnTo>
                    <a:pt x="48" y="44"/>
                  </a:lnTo>
                  <a:lnTo>
                    <a:pt x="141" y="293"/>
                  </a:lnTo>
                  <a:lnTo>
                    <a:pt x="191" y="293"/>
                  </a:lnTo>
                  <a:lnTo>
                    <a:pt x="284" y="44"/>
                  </a:lnTo>
                  <a:lnTo>
                    <a:pt x="284" y="363"/>
                  </a:lnTo>
                  <a:lnTo>
                    <a:pt x="332" y="363"/>
                  </a:lnTo>
                  <a:lnTo>
                    <a:pt x="332" y="0"/>
                  </a:lnTo>
                  <a:lnTo>
                    <a:pt x="259" y="0"/>
                  </a:lnTo>
                  <a:lnTo>
                    <a:pt x="166" y="247"/>
                  </a:lnTo>
                  <a:lnTo>
                    <a:pt x="73"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406"/>
            <p:cNvSpPr>
              <a:spLocks/>
            </p:cNvSpPr>
            <p:nvPr>
              <p:custDataLst>
                <p:tags r:id="rId176"/>
              </p:custDataLst>
            </p:nvPr>
          </p:nvSpPr>
          <p:spPr bwMode="auto">
            <a:xfrm>
              <a:off x="4333875" y="4492626"/>
              <a:ext cx="55563" cy="63500"/>
            </a:xfrm>
            <a:custGeom>
              <a:avLst/>
              <a:gdLst>
                <a:gd name="T0" fmla="*/ 5 w 166"/>
                <a:gd name="T1" fmla="*/ 0 h 207"/>
                <a:gd name="T2" fmla="*/ 5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80 h 207"/>
                <a:gd name="T14" fmla="*/ 39 w 166"/>
                <a:gd name="T15" fmla="*/ 180 h 207"/>
                <a:gd name="T16" fmla="*/ 166 w 166"/>
                <a:gd name="T17" fmla="*/ 31 h 207"/>
                <a:gd name="T18" fmla="*/ 166 w 166"/>
                <a:gd name="T19" fmla="*/ 0 h 207"/>
                <a:gd name="T20" fmla="*/ 5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5" y="0"/>
                  </a:moveTo>
                  <a:lnTo>
                    <a:pt x="5" y="27"/>
                  </a:lnTo>
                  <a:lnTo>
                    <a:pt x="128" y="27"/>
                  </a:lnTo>
                  <a:lnTo>
                    <a:pt x="0" y="176"/>
                  </a:lnTo>
                  <a:lnTo>
                    <a:pt x="0" y="207"/>
                  </a:lnTo>
                  <a:lnTo>
                    <a:pt x="166" y="207"/>
                  </a:lnTo>
                  <a:lnTo>
                    <a:pt x="166" y="180"/>
                  </a:lnTo>
                  <a:lnTo>
                    <a:pt x="39" y="180"/>
                  </a:lnTo>
                  <a:lnTo>
                    <a:pt x="166" y="31"/>
                  </a:lnTo>
                  <a:lnTo>
                    <a:pt x="166"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407"/>
            <p:cNvSpPr>
              <a:spLocks/>
            </p:cNvSpPr>
            <p:nvPr>
              <p:custDataLst>
                <p:tags r:id="rId177"/>
              </p:custDataLst>
            </p:nvPr>
          </p:nvSpPr>
          <p:spPr bwMode="auto">
            <a:xfrm>
              <a:off x="4405313" y="4449763"/>
              <a:ext cx="46038" cy="68263"/>
            </a:xfrm>
            <a:custGeom>
              <a:avLst/>
              <a:gdLst>
                <a:gd name="T0" fmla="*/ 36 w 138"/>
                <a:gd name="T1" fmla="*/ 197 h 222"/>
                <a:gd name="T2" fmla="*/ 91 w 138"/>
                <a:gd name="T3" fmla="*/ 140 h 222"/>
                <a:gd name="T4" fmla="*/ 114 w 138"/>
                <a:gd name="T5" fmla="*/ 116 h 222"/>
                <a:gd name="T6" fmla="*/ 132 w 138"/>
                <a:gd name="T7" fmla="*/ 87 h 222"/>
                <a:gd name="T8" fmla="*/ 137 w 138"/>
                <a:gd name="T9" fmla="*/ 62 h 222"/>
                <a:gd name="T10" fmla="*/ 117 w 138"/>
                <a:gd name="T11" fmla="*/ 17 h 222"/>
                <a:gd name="T12" fmla="*/ 63 w 138"/>
                <a:gd name="T13" fmla="*/ 0 h 222"/>
                <a:gd name="T14" fmla="*/ 35 w 138"/>
                <a:gd name="T15" fmla="*/ 3 h 222"/>
                <a:gd name="T16" fmla="*/ 1 w 138"/>
                <a:gd name="T17" fmla="*/ 14 h 222"/>
                <a:gd name="T18" fmla="*/ 1 w 138"/>
                <a:gd name="T19" fmla="*/ 44 h 222"/>
                <a:gd name="T20" fmla="*/ 34 w 138"/>
                <a:gd name="T21" fmla="*/ 29 h 222"/>
                <a:gd name="T22" fmla="*/ 64 w 138"/>
                <a:gd name="T23" fmla="*/ 25 h 222"/>
                <a:gd name="T24" fmla="*/ 95 w 138"/>
                <a:gd name="T25" fmla="*/ 35 h 222"/>
                <a:gd name="T26" fmla="*/ 108 w 138"/>
                <a:gd name="T27" fmla="*/ 64 h 222"/>
                <a:gd name="T28" fmla="*/ 102 w 138"/>
                <a:gd name="T29" fmla="*/ 86 h 222"/>
                <a:gd name="T30" fmla="*/ 82 w 138"/>
                <a:gd name="T31" fmla="*/ 113 h 222"/>
                <a:gd name="T32" fmla="*/ 46 w 138"/>
                <a:gd name="T33" fmla="*/ 150 h 222"/>
                <a:gd name="T34" fmla="*/ 0 w 138"/>
                <a:gd name="T35" fmla="*/ 197 h 222"/>
                <a:gd name="T36" fmla="*/ 0 w 138"/>
                <a:gd name="T37" fmla="*/ 222 h 222"/>
                <a:gd name="T38" fmla="*/ 138 w 138"/>
                <a:gd name="T39" fmla="*/ 222 h 222"/>
                <a:gd name="T40" fmla="*/ 138 w 138"/>
                <a:gd name="T41" fmla="*/ 197 h 222"/>
                <a:gd name="T42" fmla="*/ 36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6" y="197"/>
                  </a:moveTo>
                  <a:lnTo>
                    <a:pt x="91" y="140"/>
                  </a:lnTo>
                  <a:cubicBezTo>
                    <a:pt x="104" y="127"/>
                    <a:pt x="112" y="119"/>
                    <a:pt x="114" y="116"/>
                  </a:cubicBezTo>
                  <a:cubicBezTo>
                    <a:pt x="123" y="105"/>
                    <a:pt x="129" y="96"/>
                    <a:pt x="132" y="87"/>
                  </a:cubicBezTo>
                  <a:cubicBezTo>
                    <a:pt x="136" y="79"/>
                    <a:pt x="137" y="71"/>
                    <a:pt x="137" y="62"/>
                  </a:cubicBezTo>
                  <a:cubicBezTo>
                    <a:pt x="137" y="43"/>
                    <a:pt x="131" y="28"/>
                    <a:pt x="117" y="17"/>
                  </a:cubicBezTo>
                  <a:cubicBezTo>
                    <a:pt x="104" y="6"/>
                    <a:pt x="86" y="0"/>
                    <a:pt x="63" y="0"/>
                  </a:cubicBezTo>
                  <a:cubicBezTo>
                    <a:pt x="55" y="0"/>
                    <a:pt x="45" y="1"/>
                    <a:pt x="35" y="3"/>
                  </a:cubicBezTo>
                  <a:cubicBezTo>
                    <a:pt x="25" y="6"/>
                    <a:pt x="13" y="9"/>
                    <a:pt x="1" y="14"/>
                  </a:cubicBezTo>
                  <a:lnTo>
                    <a:pt x="1" y="44"/>
                  </a:lnTo>
                  <a:cubicBezTo>
                    <a:pt x="13" y="38"/>
                    <a:pt x="24" y="33"/>
                    <a:pt x="34" y="29"/>
                  </a:cubicBezTo>
                  <a:cubicBezTo>
                    <a:pt x="45" y="26"/>
                    <a:pt x="54" y="25"/>
                    <a:pt x="64" y="25"/>
                  </a:cubicBezTo>
                  <a:cubicBezTo>
                    <a:pt x="77" y="25"/>
                    <a:pt x="87" y="28"/>
                    <a:pt x="95" y="35"/>
                  </a:cubicBezTo>
                  <a:cubicBezTo>
                    <a:pt x="104" y="43"/>
                    <a:pt x="108" y="52"/>
                    <a:pt x="108" y="64"/>
                  </a:cubicBezTo>
                  <a:cubicBezTo>
                    <a:pt x="108" y="71"/>
                    <a:pt x="106" y="78"/>
                    <a:pt x="102" y="86"/>
                  </a:cubicBezTo>
                  <a:cubicBezTo>
                    <a:pt x="98" y="93"/>
                    <a:pt x="92" y="102"/>
                    <a:pt x="82" y="113"/>
                  </a:cubicBezTo>
                  <a:cubicBezTo>
                    <a:pt x="77" y="118"/>
                    <a:pt x="65" y="131"/>
                    <a:pt x="46" y="150"/>
                  </a:cubicBezTo>
                  <a:lnTo>
                    <a:pt x="0" y="197"/>
                  </a:lnTo>
                  <a:lnTo>
                    <a:pt x="0" y="222"/>
                  </a:lnTo>
                  <a:lnTo>
                    <a:pt x="138" y="222"/>
                  </a:lnTo>
                  <a:lnTo>
                    <a:pt x="138" y="197"/>
                  </a:lnTo>
                  <a:lnTo>
                    <a:pt x="36"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408"/>
            <p:cNvSpPr>
              <a:spLocks/>
            </p:cNvSpPr>
            <p:nvPr>
              <p:custDataLst>
                <p:tags r:id="rId178"/>
              </p:custDataLst>
            </p:nvPr>
          </p:nvSpPr>
          <p:spPr bwMode="auto">
            <a:xfrm>
              <a:off x="4473575" y="4541838"/>
              <a:ext cx="23813" cy="28575"/>
            </a:xfrm>
            <a:custGeom>
              <a:avLst/>
              <a:gdLst>
                <a:gd name="T0" fmla="*/ 33 w 72"/>
                <a:gd name="T1" fmla="*/ 0 h 91"/>
                <a:gd name="T2" fmla="*/ 26 w 72"/>
                <a:gd name="T3" fmla="*/ 32 h 91"/>
                <a:gd name="T4" fmla="*/ 0 w 72"/>
                <a:gd name="T5" fmla="*/ 91 h 91"/>
                <a:gd name="T6" fmla="*/ 24 w 72"/>
                <a:gd name="T7" fmla="*/ 91 h 91"/>
                <a:gd name="T8" fmla="*/ 66 w 72"/>
                <a:gd name="T9" fmla="*/ 32 h 91"/>
                <a:gd name="T10" fmla="*/ 72 w 72"/>
                <a:gd name="T11" fmla="*/ 0 h 91"/>
                <a:gd name="T12" fmla="*/ 33 w 72"/>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72" h="91">
                  <a:moveTo>
                    <a:pt x="33" y="0"/>
                  </a:moveTo>
                  <a:lnTo>
                    <a:pt x="26" y="32"/>
                  </a:lnTo>
                  <a:lnTo>
                    <a:pt x="0" y="91"/>
                  </a:lnTo>
                  <a:lnTo>
                    <a:pt x="24" y="91"/>
                  </a:lnTo>
                  <a:lnTo>
                    <a:pt x="66" y="32"/>
                  </a:lnTo>
                  <a:lnTo>
                    <a:pt x="72" y="0"/>
                  </a:lnTo>
                  <a:lnTo>
                    <a:pt x="33"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409"/>
            <p:cNvSpPr>
              <a:spLocks/>
            </p:cNvSpPr>
            <p:nvPr>
              <p:custDataLst>
                <p:tags r:id="rId179"/>
              </p:custDataLst>
            </p:nvPr>
          </p:nvSpPr>
          <p:spPr bwMode="auto">
            <a:xfrm>
              <a:off x="4521200" y="4492626"/>
              <a:ext cx="55563" cy="63500"/>
            </a:xfrm>
            <a:custGeom>
              <a:avLst/>
              <a:gdLst>
                <a:gd name="T0" fmla="*/ 5 w 166"/>
                <a:gd name="T1" fmla="*/ 0 h 207"/>
                <a:gd name="T2" fmla="*/ 5 w 166"/>
                <a:gd name="T3" fmla="*/ 27 h 207"/>
                <a:gd name="T4" fmla="*/ 128 w 166"/>
                <a:gd name="T5" fmla="*/ 27 h 207"/>
                <a:gd name="T6" fmla="*/ 0 w 166"/>
                <a:gd name="T7" fmla="*/ 176 h 207"/>
                <a:gd name="T8" fmla="*/ 0 w 166"/>
                <a:gd name="T9" fmla="*/ 207 h 207"/>
                <a:gd name="T10" fmla="*/ 166 w 166"/>
                <a:gd name="T11" fmla="*/ 207 h 207"/>
                <a:gd name="T12" fmla="*/ 166 w 166"/>
                <a:gd name="T13" fmla="*/ 180 h 207"/>
                <a:gd name="T14" fmla="*/ 39 w 166"/>
                <a:gd name="T15" fmla="*/ 180 h 207"/>
                <a:gd name="T16" fmla="*/ 166 w 166"/>
                <a:gd name="T17" fmla="*/ 31 h 207"/>
                <a:gd name="T18" fmla="*/ 166 w 166"/>
                <a:gd name="T19" fmla="*/ 0 h 207"/>
                <a:gd name="T20" fmla="*/ 5 w 166"/>
                <a:gd name="T21"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207">
                  <a:moveTo>
                    <a:pt x="5" y="0"/>
                  </a:moveTo>
                  <a:lnTo>
                    <a:pt x="5" y="27"/>
                  </a:lnTo>
                  <a:lnTo>
                    <a:pt x="128" y="27"/>
                  </a:lnTo>
                  <a:lnTo>
                    <a:pt x="0" y="176"/>
                  </a:lnTo>
                  <a:lnTo>
                    <a:pt x="0" y="207"/>
                  </a:lnTo>
                  <a:lnTo>
                    <a:pt x="166" y="207"/>
                  </a:lnTo>
                  <a:lnTo>
                    <a:pt x="166" y="180"/>
                  </a:lnTo>
                  <a:lnTo>
                    <a:pt x="39" y="180"/>
                  </a:lnTo>
                  <a:lnTo>
                    <a:pt x="166" y="31"/>
                  </a:lnTo>
                  <a:lnTo>
                    <a:pt x="166" y="0"/>
                  </a:lnTo>
                  <a:lnTo>
                    <a:pt x="5"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410"/>
            <p:cNvSpPr>
              <a:spLocks/>
            </p:cNvSpPr>
            <p:nvPr>
              <p:custDataLst>
                <p:tags r:id="rId180"/>
              </p:custDataLst>
            </p:nvPr>
          </p:nvSpPr>
          <p:spPr bwMode="auto">
            <a:xfrm>
              <a:off x="4592638" y="4449763"/>
              <a:ext cx="46038" cy="68263"/>
            </a:xfrm>
            <a:custGeom>
              <a:avLst/>
              <a:gdLst>
                <a:gd name="T0" fmla="*/ 35 w 138"/>
                <a:gd name="T1" fmla="*/ 197 h 222"/>
                <a:gd name="T2" fmla="*/ 90 w 138"/>
                <a:gd name="T3" fmla="*/ 140 h 222"/>
                <a:gd name="T4" fmla="*/ 114 w 138"/>
                <a:gd name="T5" fmla="*/ 116 h 222"/>
                <a:gd name="T6" fmla="*/ 132 w 138"/>
                <a:gd name="T7" fmla="*/ 87 h 222"/>
                <a:gd name="T8" fmla="*/ 137 w 138"/>
                <a:gd name="T9" fmla="*/ 62 h 222"/>
                <a:gd name="T10" fmla="*/ 117 w 138"/>
                <a:gd name="T11" fmla="*/ 17 h 222"/>
                <a:gd name="T12" fmla="*/ 63 w 138"/>
                <a:gd name="T13" fmla="*/ 0 h 222"/>
                <a:gd name="T14" fmla="*/ 34 w 138"/>
                <a:gd name="T15" fmla="*/ 3 h 222"/>
                <a:gd name="T16" fmla="*/ 1 w 138"/>
                <a:gd name="T17" fmla="*/ 14 h 222"/>
                <a:gd name="T18" fmla="*/ 1 w 138"/>
                <a:gd name="T19" fmla="*/ 44 h 222"/>
                <a:gd name="T20" fmla="*/ 34 w 138"/>
                <a:gd name="T21" fmla="*/ 29 h 222"/>
                <a:gd name="T22" fmla="*/ 63 w 138"/>
                <a:gd name="T23" fmla="*/ 25 h 222"/>
                <a:gd name="T24" fmla="*/ 95 w 138"/>
                <a:gd name="T25" fmla="*/ 35 h 222"/>
                <a:gd name="T26" fmla="*/ 107 w 138"/>
                <a:gd name="T27" fmla="*/ 64 h 222"/>
                <a:gd name="T28" fmla="*/ 102 w 138"/>
                <a:gd name="T29" fmla="*/ 86 h 222"/>
                <a:gd name="T30" fmla="*/ 82 w 138"/>
                <a:gd name="T31" fmla="*/ 113 h 222"/>
                <a:gd name="T32" fmla="*/ 46 w 138"/>
                <a:gd name="T33" fmla="*/ 150 h 222"/>
                <a:gd name="T34" fmla="*/ 0 w 138"/>
                <a:gd name="T35" fmla="*/ 197 h 222"/>
                <a:gd name="T36" fmla="*/ 0 w 138"/>
                <a:gd name="T37" fmla="*/ 222 h 222"/>
                <a:gd name="T38" fmla="*/ 138 w 138"/>
                <a:gd name="T39" fmla="*/ 222 h 222"/>
                <a:gd name="T40" fmla="*/ 138 w 138"/>
                <a:gd name="T41" fmla="*/ 197 h 222"/>
                <a:gd name="T42" fmla="*/ 35 w 138"/>
                <a:gd name="T43" fmla="*/ 19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222">
                  <a:moveTo>
                    <a:pt x="35" y="197"/>
                  </a:moveTo>
                  <a:lnTo>
                    <a:pt x="90" y="140"/>
                  </a:lnTo>
                  <a:cubicBezTo>
                    <a:pt x="104" y="127"/>
                    <a:pt x="111" y="119"/>
                    <a:pt x="114" y="116"/>
                  </a:cubicBezTo>
                  <a:cubicBezTo>
                    <a:pt x="123" y="105"/>
                    <a:pt x="129" y="96"/>
                    <a:pt x="132" y="87"/>
                  </a:cubicBezTo>
                  <a:cubicBezTo>
                    <a:pt x="135" y="79"/>
                    <a:pt x="137" y="71"/>
                    <a:pt x="137" y="62"/>
                  </a:cubicBezTo>
                  <a:cubicBezTo>
                    <a:pt x="137" y="43"/>
                    <a:pt x="130" y="28"/>
                    <a:pt x="117" y="17"/>
                  </a:cubicBezTo>
                  <a:cubicBezTo>
                    <a:pt x="104" y="6"/>
                    <a:pt x="86" y="0"/>
                    <a:pt x="63" y="0"/>
                  </a:cubicBezTo>
                  <a:cubicBezTo>
                    <a:pt x="54" y="0"/>
                    <a:pt x="45" y="1"/>
                    <a:pt x="34" y="3"/>
                  </a:cubicBezTo>
                  <a:cubicBezTo>
                    <a:pt x="24" y="6"/>
                    <a:pt x="13" y="9"/>
                    <a:pt x="1" y="14"/>
                  </a:cubicBezTo>
                  <a:lnTo>
                    <a:pt x="1" y="44"/>
                  </a:lnTo>
                  <a:cubicBezTo>
                    <a:pt x="13" y="38"/>
                    <a:pt x="24" y="33"/>
                    <a:pt x="34" y="29"/>
                  </a:cubicBezTo>
                  <a:cubicBezTo>
                    <a:pt x="45" y="26"/>
                    <a:pt x="54" y="25"/>
                    <a:pt x="63" y="25"/>
                  </a:cubicBezTo>
                  <a:cubicBezTo>
                    <a:pt x="77" y="25"/>
                    <a:pt x="87" y="28"/>
                    <a:pt x="95" y="35"/>
                  </a:cubicBezTo>
                  <a:cubicBezTo>
                    <a:pt x="104" y="43"/>
                    <a:pt x="107" y="52"/>
                    <a:pt x="107" y="64"/>
                  </a:cubicBezTo>
                  <a:cubicBezTo>
                    <a:pt x="107" y="71"/>
                    <a:pt x="106" y="78"/>
                    <a:pt x="102" y="86"/>
                  </a:cubicBezTo>
                  <a:cubicBezTo>
                    <a:pt x="98" y="93"/>
                    <a:pt x="92" y="102"/>
                    <a:pt x="82" y="113"/>
                  </a:cubicBezTo>
                  <a:cubicBezTo>
                    <a:pt x="77" y="118"/>
                    <a:pt x="65" y="131"/>
                    <a:pt x="46" y="150"/>
                  </a:cubicBezTo>
                  <a:lnTo>
                    <a:pt x="0" y="197"/>
                  </a:lnTo>
                  <a:lnTo>
                    <a:pt x="0" y="222"/>
                  </a:lnTo>
                  <a:lnTo>
                    <a:pt x="138" y="222"/>
                  </a:lnTo>
                  <a:lnTo>
                    <a:pt x="138" y="197"/>
                  </a:lnTo>
                  <a:lnTo>
                    <a:pt x="35" y="197"/>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411"/>
            <p:cNvSpPr>
              <a:spLocks noEditPoints="1"/>
            </p:cNvSpPr>
            <p:nvPr>
              <p:custDataLst>
                <p:tags r:id="rId181"/>
              </p:custDataLst>
            </p:nvPr>
          </p:nvSpPr>
          <p:spPr bwMode="auto">
            <a:xfrm>
              <a:off x="4719638" y="4449763"/>
              <a:ext cx="112713" cy="46038"/>
            </a:xfrm>
            <a:custGeom>
              <a:avLst/>
              <a:gdLst>
                <a:gd name="T0" fmla="*/ 0 w 335"/>
                <a:gd name="T1" fmla="*/ 41 h 151"/>
                <a:gd name="T2" fmla="*/ 335 w 335"/>
                <a:gd name="T3" fmla="*/ 41 h 151"/>
                <a:gd name="T4" fmla="*/ 335 w 335"/>
                <a:gd name="T5" fmla="*/ 0 h 151"/>
                <a:gd name="T6" fmla="*/ 0 w 335"/>
                <a:gd name="T7" fmla="*/ 0 h 151"/>
                <a:gd name="T8" fmla="*/ 0 w 335"/>
                <a:gd name="T9" fmla="*/ 41 h 151"/>
                <a:gd name="T10" fmla="*/ 0 w 335"/>
                <a:gd name="T11" fmla="*/ 151 h 151"/>
                <a:gd name="T12" fmla="*/ 335 w 335"/>
                <a:gd name="T13" fmla="*/ 151 h 151"/>
                <a:gd name="T14" fmla="*/ 335 w 335"/>
                <a:gd name="T15" fmla="*/ 110 h 151"/>
                <a:gd name="T16" fmla="*/ 0 w 335"/>
                <a:gd name="T17" fmla="*/ 110 h 151"/>
                <a:gd name="T18" fmla="*/ 0 w 335"/>
                <a:gd name="T1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1">
                  <a:moveTo>
                    <a:pt x="0" y="41"/>
                  </a:moveTo>
                  <a:lnTo>
                    <a:pt x="335" y="41"/>
                  </a:lnTo>
                  <a:lnTo>
                    <a:pt x="335" y="0"/>
                  </a:lnTo>
                  <a:lnTo>
                    <a:pt x="0" y="0"/>
                  </a:lnTo>
                  <a:lnTo>
                    <a:pt x="0" y="41"/>
                  </a:lnTo>
                  <a:close/>
                  <a:moveTo>
                    <a:pt x="0" y="151"/>
                  </a:moveTo>
                  <a:lnTo>
                    <a:pt x="335" y="151"/>
                  </a:lnTo>
                  <a:lnTo>
                    <a:pt x="335" y="110"/>
                  </a:lnTo>
                  <a:lnTo>
                    <a:pt x="0" y="110"/>
                  </a:lnTo>
                  <a:lnTo>
                    <a:pt x="0" y="151"/>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412"/>
            <p:cNvSpPr>
              <a:spLocks/>
            </p:cNvSpPr>
            <p:nvPr>
              <p:custDataLst>
                <p:tags r:id="rId182"/>
              </p:custDataLst>
            </p:nvPr>
          </p:nvSpPr>
          <p:spPr bwMode="auto">
            <a:xfrm>
              <a:off x="4905375" y="4405313"/>
              <a:ext cx="73025" cy="111125"/>
            </a:xfrm>
            <a:custGeom>
              <a:avLst/>
              <a:gdLst>
                <a:gd name="T0" fmla="*/ 7 w 216"/>
                <a:gd name="T1" fmla="*/ 322 h 363"/>
                <a:gd name="T2" fmla="*/ 7 w 216"/>
                <a:gd name="T3" fmla="*/ 363 h 363"/>
                <a:gd name="T4" fmla="*/ 216 w 216"/>
                <a:gd name="T5" fmla="*/ 363 h 363"/>
                <a:gd name="T6" fmla="*/ 216 w 216"/>
                <a:gd name="T7" fmla="*/ 322 h 363"/>
                <a:gd name="T8" fmla="*/ 136 w 216"/>
                <a:gd name="T9" fmla="*/ 322 h 363"/>
                <a:gd name="T10" fmla="*/ 136 w 216"/>
                <a:gd name="T11" fmla="*/ 0 h 363"/>
                <a:gd name="T12" fmla="*/ 86 w 216"/>
                <a:gd name="T13" fmla="*/ 0 h 363"/>
                <a:gd name="T14" fmla="*/ 0 w 216"/>
                <a:gd name="T15" fmla="*/ 17 h 363"/>
                <a:gd name="T16" fmla="*/ 0 w 216"/>
                <a:gd name="T17" fmla="*/ 62 h 363"/>
                <a:gd name="T18" fmla="*/ 87 w 216"/>
                <a:gd name="T19" fmla="*/ 44 h 363"/>
                <a:gd name="T20" fmla="*/ 87 w 216"/>
                <a:gd name="T21" fmla="*/ 322 h 363"/>
                <a:gd name="T22" fmla="*/ 7 w 216"/>
                <a:gd name="T23" fmla="*/ 322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3">
                  <a:moveTo>
                    <a:pt x="7" y="322"/>
                  </a:moveTo>
                  <a:lnTo>
                    <a:pt x="7" y="363"/>
                  </a:lnTo>
                  <a:lnTo>
                    <a:pt x="216" y="363"/>
                  </a:lnTo>
                  <a:lnTo>
                    <a:pt x="216" y="322"/>
                  </a:lnTo>
                  <a:lnTo>
                    <a:pt x="136" y="322"/>
                  </a:lnTo>
                  <a:lnTo>
                    <a:pt x="136" y="0"/>
                  </a:lnTo>
                  <a:lnTo>
                    <a:pt x="86" y="0"/>
                  </a:lnTo>
                  <a:lnTo>
                    <a:pt x="0" y="17"/>
                  </a:lnTo>
                  <a:lnTo>
                    <a:pt x="0" y="62"/>
                  </a:lnTo>
                  <a:lnTo>
                    <a:pt x="87" y="44"/>
                  </a:lnTo>
                  <a:lnTo>
                    <a:pt x="87" y="322"/>
                  </a:lnTo>
                  <a:lnTo>
                    <a:pt x="7" y="322"/>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3" name="Group 172"/>
          <p:cNvGrpSpPr>
            <a:grpSpLocks noChangeAspect="1"/>
          </p:cNvGrpSpPr>
          <p:nvPr>
            <p:custDataLst>
              <p:tags r:id="rId3"/>
            </p:custDataLst>
          </p:nvPr>
        </p:nvGrpSpPr>
        <p:grpSpPr>
          <a:xfrm>
            <a:off x="2935342" y="6492094"/>
            <a:ext cx="2001838" cy="206375"/>
            <a:chOff x="1335088" y="4427538"/>
            <a:chExt cx="2001838" cy="206375"/>
          </a:xfrm>
        </p:grpSpPr>
        <p:sp>
          <p:nvSpPr>
            <p:cNvPr id="174" name="Freeform 437 1"/>
            <p:cNvSpPr>
              <a:spLocks/>
            </p:cNvSpPr>
            <p:nvPr>
              <p:custDataLst>
                <p:tags r:id="rId20"/>
              </p:custDataLst>
            </p:nvPr>
          </p:nvSpPr>
          <p:spPr bwMode="auto">
            <a:xfrm>
              <a:off x="1335088" y="4503738"/>
              <a:ext cx="88900" cy="93663"/>
            </a:xfrm>
            <a:custGeom>
              <a:avLst/>
              <a:gdLst>
                <a:gd name="T0" fmla="*/ 259 w 264"/>
                <a:gd name="T1" fmla="*/ 0 h 272"/>
                <a:gd name="T2" fmla="*/ 207 w 264"/>
                <a:gd name="T3" fmla="*/ 0 h 272"/>
                <a:gd name="T4" fmla="*/ 134 w 264"/>
                <a:gd name="T5" fmla="*/ 97 h 272"/>
                <a:gd name="T6" fmla="*/ 62 w 264"/>
                <a:gd name="T7" fmla="*/ 0 h 272"/>
                <a:gd name="T8" fmla="*/ 9 w 264"/>
                <a:gd name="T9" fmla="*/ 0 h 272"/>
                <a:gd name="T10" fmla="*/ 106 w 264"/>
                <a:gd name="T11" fmla="*/ 130 h 272"/>
                <a:gd name="T12" fmla="*/ 0 w 264"/>
                <a:gd name="T13" fmla="*/ 272 h 272"/>
                <a:gd name="T14" fmla="*/ 53 w 264"/>
                <a:gd name="T15" fmla="*/ 272 h 272"/>
                <a:gd name="T16" fmla="*/ 132 w 264"/>
                <a:gd name="T17" fmla="*/ 165 h 272"/>
                <a:gd name="T18" fmla="*/ 212 w 264"/>
                <a:gd name="T19" fmla="*/ 272 h 272"/>
                <a:gd name="T20" fmla="*/ 264 w 264"/>
                <a:gd name="T21" fmla="*/ 272 h 272"/>
                <a:gd name="T22" fmla="*/ 161 w 264"/>
                <a:gd name="T23" fmla="*/ 132 h 272"/>
                <a:gd name="T24" fmla="*/ 259 w 264"/>
                <a:gd name="T2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 h="272">
                  <a:moveTo>
                    <a:pt x="259" y="0"/>
                  </a:moveTo>
                  <a:lnTo>
                    <a:pt x="207" y="0"/>
                  </a:lnTo>
                  <a:lnTo>
                    <a:pt x="134" y="97"/>
                  </a:lnTo>
                  <a:lnTo>
                    <a:pt x="62" y="0"/>
                  </a:lnTo>
                  <a:lnTo>
                    <a:pt x="9" y="0"/>
                  </a:lnTo>
                  <a:lnTo>
                    <a:pt x="106" y="130"/>
                  </a:lnTo>
                  <a:lnTo>
                    <a:pt x="0" y="272"/>
                  </a:lnTo>
                  <a:lnTo>
                    <a:pt x="53" y="272"/>
                  </a:lnTo>
                  <a:lnTo>
                    <a:pt x="132" y="165"/>
                  </a:lnTo>
                  <a:lnTo>
                    <a:pt x="212" y="272"/>
                  </a:lnTo>
                  <a:lnTo>
                    <a:pt x="264" y="272"/>
                  </a:lnTo>
                  <a:lnTo>
                    <a:pt x="161" y="132"/>
                  </a:lnTo>
                  <a:lnTo>
                    <a:pt x="259"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438 1"/>
            <p:cNvSpPr>
              <a:spLocks/>
            </p:cNvSpPr>
            <p:nvPr>
              <p:custDataLst>
                <p:tags r:id="rId21"/>
              </p:custDataLst>
            </p:nvPr>
          </p:nvSpPr>
          <p:spPr bwMode="auto">
            <a:xfrm>
              <a:off x="1443038" y="4427538"/>
              <a:ext cx="58738" cy="98425"/>
            </a:xfrm>
            <a:custGeom>
              <a:avLst/>
              <a:gdLst>
                <a:gd name="T0" fmla="*/ 45 w 175"/>
                <a:gd name="T1" fmla="*/ 250 h 281"/>
                <a:gd name="T2" fmla="*/ 114 w 175"/>
                <a:gd name="T3" fmla="*/ 178 h 281"/>
                <a:gd name="T4" fmla="*/ 144 w 175"/>
                <a:gd name="T5" fmla="*/ 147 h 281"/>
                <a:gd name="T6" fmla="*/ 167 w 175"/>
                <a:gd name="T7" fmla="*/ 111 h 281"/>
                <a:gd name="T8" fmla="*/ 173 w 175"/>
                <a:gd name="T9" fmla="*/ 79 h 281"/>
                <a:gd name="T10" fmla="*/ 148 w 175"/>
                <a:gd name="T11" fmla="*/ 21 h 281"/>
                <a:gd name="T12" fmla="*/ 80 w 175"/>
                <a:gd name="T13" fmla="*/ 0 h 281"/>
                <a:gd name="T14" fmla="*/ 44 w 175"/>
                <a:gd name="T15" fmla="*/ 5 h 281"/>
                <a:gd name="T16" fmla="*/ 2 w 175"/>
                <a:gd name="T17" fmla="*/ 18 h 281"/>
                <a:gd name="T18" fmla="*/ 2 w 175"/>
                <a:gd name="T19" fmla="*/ 56 h 281"/>
                <a:gd name="T20" fmla="*/ 43 w 175"/>
                <a:gd name="T21" fmla="*/ 38 h 281"/>
                <a:gd name="T22" fmla="*/ 80 w 175"/>
                <a:gd name="T23" fmla="*/ 32 h 281"/>
                <a:gd name="T24" fmla="*/ 120 w 175"/>
                <a:gd name="T25" fmla="*/ 45 h 281"/>
                <a:gd name="T26" fmla="*/ 136 w 175"/>
                <a:gd name="T27" fmla="*/ 81 h 281"/>
                <a:gd name="T28" fmla="*/ 129 w 175"/>
                <a:gd name="T29" fmla="*/ 109 h 281"/>
                <a:gd name="T30" fmla="*/ 104 w 175"/>
                <a:gd name="T31" fmla="*/ 143 h 281"/>
                <a:gd name="T32" fmla="*/ 58 w 175"/>
                <a:gd name="T33" fmla="*/ 191 h 281"/>
                <a:gd name="T34" fmla="*/ 0 w 175"/>
                <a:gd name="T35" fmla="*/ 250 h 281"/>
                <a:gd name="T36" fmla="*/ 0 w 175"/>
                <a:gd name="T37" fmla="*/ 281 h 281"/>
                <a:gd name="T38" fmla="*/ 175 w 175"/>
                <a:gd name="T39" fmla="*/ 281 h 281"/>
                <a:gd name="T40" fmla="*/ 175 w 175"/>
                <a:gd name="T41" fmla="*/ 250 h 281"/>
                <a:gd name="T42" fmla="*/ 45 w 175"/>
                <a:gd name="T43" fmla="*/ 2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50"/>
                  </a:moveTo>
                  <a:lnTo>
                    <a:pt x="114" y="178"/>
                  </a:lnTo>
                  <a:cubicBezTo>
                    <a:pt x="131" y="161"/>
                    <a:pt x="141" y="151"/>
                    <a:pt x="144" y="147"/>
                  </a:cubicBezTo>
                  <a:cubicBezTo>
                    <a:pt x="155" y="133"/>
                    <a:pt x="163" y="121"/>
                    <a:pt x="167" y="111"/>
                  </a:cubicBezTo>
                  <a:cubicBezTo>
                    <a:pt x="171" y="101"/>
                    <a:pt x="173" y="90"/>
                    <a:pt x="173" y="79"/>
                  </a:cubicBezTo>
                  <a:cubicBezTo>
                    <a:pt x="173" y="55"/>
                    <a:pt x="165" y="36"/>
                    <a:pt x="148" y="21"/>
                  </a:cubicBezTo>
                  <a:cubicBezTo>
                    <a:pt x="131" y="7"/>
                    <a:pt x="108" y="0"/>
                    <a:pt x="80" y="0"/>
                  </a:cubicBezTo>
                  <a:cubicBezTo>
                    <a:pt x="69" y="0"/>
                    <a:pt x="57" y="2"/>
                    <a:pt x="44" y="5"/>
                  </a:cubicBezTo>
                  <a:cubicBezTo>
                    <a:pt x="31" y="8"/>
                    <a:pt x="17" y="12"/>
                    <a:pt x="2" y="18"/>
                  </a:cubicBezTo>
                  <a:lnTo>
                    <a:pt x="2" y="56"/>
                  </a:lnTo>
                  <a:cubicBezTo>
                    <a:pt x="16" y="48"/>
                    <a:pt x="30" y="42"/>
                    <a:pt x="43" y="38"/>
                  </a:cubicBezTo>
                  <a:cubicBezTo>
                    <a:pt x="56" y="34"/>
                    <a:pt x="69" y="32"/>
                    <a:pt x="80" y="32"/>
                  </a:cubicBezTo>
                  <a:cubicBezTo>
                    <a:pt x="97" y="32"/>
                    <a:pt x="110" y="36"/>
                    <a:pt x="120" y="45"/>
                  </a:cubicBezTo>
                  <a:cubicBezTo>
                    <a:pt x="131" y="55"/>
                    <a:pt x="136" y="66"/>
                    <a:pt x="136" y="81"/>
                  </a:cubicBezTo>
                  <a:cubicBezTo>
                    <a:pt x="136" y="90"/>
                    <a:pt x="134" y="99"/>
                    <a:pt x="129" y="109"/>
                  </a:cubicBezTo>
                  <a:cubicBezTo>
                    <a:pt x="124" y="118"/>
                    <a:pt x="116" y="129"/>
                    <a:pt x="104" y="143"/>
                  </a:cubicBezTo>
                  <a:cubicBezTo>
                    <a:pt x="98" y="150"/>
                    <a:pt x="82" y="166"/>
                    <a:pt x="58" y="191"/>
                  </a:cubicBezTo>
                  <a:lnTo>
                    <a:pt x="0" y="250"/>
                  </a:lnTo>
                  <a:lnTo>
                    <a:pt x="0" y="281"/>
                  </a:lnTo>
                  <a:lnTo>
                    <a:pt x="175" y="281"/>
                  </a:lnTo>
                  <a:lnTo>
                    <a:pt x="175" y="250"/>
                  </a:lnTo>
                  <a:lnTo>
                    <a:pt x="45" y="25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439 1"/>
            <p:cNvSpPr>
              <a:spLocks/>
            </p:cNvSpPr>
            <p:nvPr>
              <p:custDataLst>
                <p:tags r:id="rId22"/>
              </p:custDataLst>
            </p:nvPr>
          </p:nvSpPr>
          <p:spPr bwMode="auto">
            <a:xfrm>
              <a:off x="1700213" y="4503738"/>
              <a:ext cx="88900" cy="130175"/>
            </a:xfrm>
            <a:custGeom>
              <a:avLst/>
              <a:gdLst>
                <a:gd name="T0" fmla="*/ 146 w 265"/>
                <a:gd name="T1" fmla="*/ 298 h 376"/>
                <a:gd name="T2" fmla="*/ 265 w 265"/>
                <a:gd name="T3" fmla="*/ 0 h 376"/>
                <a:gd name="T4" fmla="*/ 218 w 265"/>
                <a:gd name="T5" fmla="*/ 0 h 376"/>
                <a:gd name="T6" fmla="*/ 133 w 265"/>
                <a:gd name="T7" fmla="*/ 213 h 376"/>
                <a:gd name="T8" fmla="*/ 47 w 265"/>
                <a:gd name="T9" fmla="*/ 0 h 376"/>
                <a:gd name="T10" fmla="*/ 0 w 265"/>
                <a:gd name="T11" fmla="*/ 0 h 376"/>
                <a:gd name="T12" fmla="*/ 110 w 265"/>
                <a:gd name="T13" fmla="*/ 268 h 376"/>
                <a:gd name="T14" fmla="*/ 102 w 265"/>
                <a:gd name="T15" fmla="*/ 288 h 376"/>
                <a:gd name="T16" fmla="*/ 79 w 265"/>
                <a:gd name="T17" fmla="*/ 330 h 376"/>
                <a:gd name="T18" fmla="*/ 51 w 265"/>
                <a:gd name="T19" fmla="*/ 339 h 376"/>
                <a:gd name="T20" fmla="*/ 24 w 265"/>
                <a:gd name="T21" fmla="*/ 339 h 376"/>
                <a:gd name="T22" fmla="*/ 24 w 265"/>
                <a:gd name="T23" fmla="*/ 376 h 376"/>
                <a:gd name="T24" fmla="*/ 60 w 265"/>
                <a:gd name="T25" fmla="*/ 376 h 376"/>
                <a:gd name="T26" fmla="*/ 109 w 265"/>
                <a:gd name="T27" fmla="*/ 361 h 376"/>
                <a:gd name="T28" fmla="*/ 146 w 265"/>
                <a:gd name="T29" fmla="*/ 29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5" h="376">
                  <a:moveTo>
                    <a:pt x="146" y="298"/>
                  </a:moveTo>
                  <a:lnTo>
                    <a:pt x="265" y="0"/>
                  </a:lnTo>
                  <a:lnTo>
                    <a:pt x="218" y="0"/>
                  </a:lnTo>
                  <a:lnTo>
                    <a:pt x="133" y="213"/>
                  </a:lnTo>
                  <a:lnTo>
                    <a:pt x="47" y="0"/>
                  </a:lnTo>
                  <a:lnTo>
                    <a:pt x="0" y="0"/>
                  </a:lnTo>
                  <a:lnTo>
                    <a:pt x="110" y="268"/>
                  </a:lnTo>
                  <a:lnTo>
                    <a:pt x="102" y="288"/>
                  </a:lnTo>
                  <a:cubicBezTo>
                    <a:pt x="94" y="310"/>
                    <a:pt x="86" y="324"/>
                    <a:pt x="79" y="330"/>
                  </a:cubicBezTo>
                  <a:cubicBezTo>
                    <a:pt x="73" y="336"/>
                    <a:pt x="63" y="339"/>
                    <a:pt x="51" y="339"/>
                  </a:cubicBezTo>
                  <a:lnTo>
                    <a:pt x="24" y="339"/>
                  </a:lnTo>
                  <a:lnTo>
                    <a:pt x="24" y="376"/>
                  </a:lnTo>
                  <a:lnTo>
                    <a:pt x="60" y="376"/>
                  </a:lnTo>
                  <a:cubicBezTo>
                    <a:pt x="80" y="376"/>
                    <a:pt x="96" y="371"/>
                    <a:pt x="109" y="361"/>
                  </a:cubicBezTo>
                  <a:cubicBezTo>
                    <a:pt x="121" y="351"/>
                    <a:pt x="133" y="330"/>
                    <a:pt x="146" y="298"/>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440 1"/>
            <p:cNvSpPr>
              <a:spLocks/>
            </p:cNvSpPr>
            <p:nvPr>
              <p:custDataLst>
                <p:tags r:id="rId23"/>
              </p:custDataLst>
            </p:nvPr>
          </p:nvSpPr>
          <p:spPr bwMode="auto">
            <a:xfrm>
              <a:off x="1806576" y="4427538"/>
              <a:ext cx="60325" cy="98425"/>
            </a:xfrm>
            <a:custGeom>
              <a:avLst/>
              <a:gdLst>
                <a:gd name="T0" fmla="*/ 45 w 175"/>
                <a:gd name="T1" fmla="*/ 250 h 281"/>
                <a:gd name="T2" fmla="*/ 115 w 175"/>
                <a:gd name="T3" fmla="*/ 178 h 281"/>
                <a:gd name="T4" fmla="*/ 144 w 175"/>
                <a:gd name="T5" fmla="*/ 147 h 281"/>
                <a:gd name="T6" fmla="*/ 167 w 175"/>
                <a:gd name="T7" fmla="*/ 111 h 281"/>
                <a:gd name="T8" fmla="*/ 174 w 175"/>
                <a:gd name="T9" fmla="*/ 79 h 281"/>
                <a:gd name="T10" fmla="*/ 148 w 175"/>
                <a:gd name="T11" fmla="*/ 21 h 281"/>
                <a:gd name="T12" fmla="*/ 80 w 175"/>
                <a:gd name="T13" fmla="*/ 0 h 281"/>
                <a:gd name="T14" fmla="*/ 44 w 175"/>
                <a:gd name="T15" fmla="*/ 5 h 281"/>
                <a:gd name="T16" fmla="*/ 2 w 175"/>
                <a:gd name="T17" fmla="*/ 18 h 281"/>
                <a:gd name="T18" fmla="*/ 2 w 175"/>
                <a:gd name="T19" fmla="*/ 56 h 281"/>
                <a:gd name="T20" fmla="*/ 44 w 175"/>
                <a:gd name="T21" fmla="*/ 38 h 281"/>
                <a:gd name="T22" fmla="*/ 81 w 175"/>
                <a:gd name="T23" fmla="*/ 32 h 281"/>
                <a:gd name="T24" fmla="*/ 121 w 175"/>
                <a:gd name="T25" fmla="*/ 45 h 281"/>
                <a:gd name="T26" fmla="*/ 136 w 175"/>
                <a:gd name="T27" fmla="*/ 81 h 281"/>
                <a:gd name="T28" fmla="*/ 129 w 175"/>
                <a:gd name="T29" fmla="*/ 109 h 281"/>
                <a:gd name="T30" fmla="*/ 104 w 175"/>
                <a:gd name="T31" fmla="*/ 143 h 281"/>
                <a:gd name="T32" fmla="*/ 58 w 175"/>
                <a:gd name="T33" fmla="*/ 191 h 281"/>
                <a:gd name="T34" fmla="*/ 0 w 175"/>
                <a:gd name="T35" fmla="*/ 250 h 281"/>
                <a:gd name="T36" fmla="*/ 0 w 175"/>
                <a:gd name="T37" fmla="*/ 281 h 281"/>
                <a:gd name="T38" fmla="*/ 175 w 175"/>
                <a:gd name="T39" fmla="*/ 281 h 281"/>
                <a:gd name="T40" fmla="*/ 175 w 175"/>
                <a:gd name="T41" fmla="*/ 250 h 281"/>
                <a:gd name="T42" fmla="*/ 45 w 175"/>
                <a:gd name="T43" fmla="*/ 2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50"/>
                  </a:moveTo>
                  <a:lnTo>
                    <a:pt x="115" y="178"/>
                  </a:lnTo>
                  <a:cubicBezTo>
                    <a:pt x="131" y="161"/>
                    <a:pt x="141" y="151"/>
                    <a:pt x="144" y="147"/>
                  </a:cubicBezTo>
                  <a:cubicBezTo>
                    <a:pt x="156" y="133"/>
                    <a:pt x="163" y="121"/>
                    <a:pt x="167" y="111"/>
                  </a:cubicBezTo>
                  <a:cubicBezTo>
                    <a:pt x="172" y="101"/>
                    <a:pt x="174" y="90"/>
                    <a:pt x="174" y="79"/>
                  </a:cubicBezTo>
                  <a:cubicBezTo>
                    <a:pt x="174" y="55"/>
                    <a:pt x="165" y="36"/>
                    <a:pt x="148" y="21"/>
                  </a:cubicBezTo>
                  <a:cubicBezTo>
                    <a:pt x="131" y="7"/>
                    <a:pt x="109" y="0"/>
                    <a:pt x="80" y="0"/>
                  </a:cubicBezTo>
                  <a:cubicBezTo>
                    <a:pt x="69" y="0"/>
                    <a:pt x="57" y="2"/>
                    <a:pt x="44" y="5"/>
                  </a:cubicBezTo>
                  <a:cubicBezTo>
                    <a:pt x="31" y="8"/>
                    <a:pt x="17" y="12"/>
                    <a:pt x="2" y="18"/>
                  </a:cubicBezTo>
                  <a:lnTo>
                    <a:pt x="2" y="56"/>
                  </a:lnTo>
                  <a:cubicBezTo>
                    <a:pt x="17" y="48"/>
                    <a:pt x="31" y="42"/>
                    <a:pt x="44" y="38"/>
                  </a:cubicBezTo>
                  <a:cubicBezTo>
                    <a:pt x="57" y="34"/>
                    <a:pt x="69" y="32"/>
                    <a:pt x="81" y="32"/>
                  </a:cubicBezTo>
                  <a:cubicBezTo>
                    <a:pt x="97" y="32"/>
                    <a:pt x="111" y="36"/>
                    <a:pt x="121" y="45"/>
                  </a:cubicBezTo>
                  <a:cubicBezTo>
                    <a:pt x="131" y="55"/>
                    <a:pt x="136" y="66"/>
                    <a:pt x="136" y="81"/>
                  </a:cubicBezTo>
                  <a:cubicBezTo>
                    <a:pt x="136" y="90"/>
                    <a:pt x="134" y="99"/>
                    <a:pt x="129" y="109"/>
                  </a:cubicBezTo>
                  <a:cubicBezTo>
                    <a:pt x="125" y="118"/>
                    <a:pt x="116" y="129"/>
                    <a:pt x="104" y="143"/>
                  </a:cubicBezTo>
                  <a:cubicBezTo>
                    <a:pt x="98" y="150"/>
                    <a:pt x="83" y="166"/>
                    <a:pt x="58" y="191"/>
                  </a:cubicBezTo>
                  <a:lnTo>
                    <a:pt x="0" y="250"/>
                  </a:lnTo>
                  <a:lnTo>
                    <a:pt x="0" y="281"/>
                  </a:lnTo>
                  <a:lnTo>
                    <a:pt x="175" y="281"/>
                  </a:lnTo>
                  <a:lnTo>
                    <a:pt x="175" y="250"/>
                  </a:lnTo>
                  <a:lnTo>
                    <a:pt x="45" y="25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441 1"/>
            <p:cNvSpPr>
              <a:spLocks/>
            </p:cNvSpPr>
            <p:nvPr>
              <p:custDataLst>
                <p:tags r:id="rId24"/>
              </p:custDataLst>
            </p:nvPr>
          </p:nvSpPr>
          <p:spPr bwMode="auto">
            <a:xfrm>
              <a:off x="2066926" y="4503738"/>
              <a:ext cx="73025" cy="93663"/>
            </a:xfrm>
            <a:custGeom>
              <a:avLst/>
              <a:gdLst>
                <a:gd name="T0" fmla="*/ 6 w 219"/>
                <a:gd name="T1" fmla="*/ 0 h 272"/>
                <a:gd name="T2" fmla="*/ 6 w 219"/>
                <a:gd name="T3" fmla="*/ 35 h 272"/>
                <a:gd name="T4" fmla="*/ 168 w 219"/>
                <a:gd name="T5" fmla="*/ 35 h 272"/>
                <a:gd name="T6" fmla="*/ 0 w 219"/>
                <a:gd name="T7" fmla="*/ 232 h 272"/>
                <a:gd name="T8" fmla="*/ 0 w 219"/>
                <a:gd name="T9" fmla="*/ 272 h 272"/>
                <a:gd name="T10" fmla="*/ 219 w 219"/>
                <a:gd name="T11" fmla="*/ 272 h 272"/>
                <a:gd name="T12" fmla="*/ 219 w 219"/>
                <a:gd name="T13" fmla="*/ 237 h 272"/>
                <a:gd name="T14" fmla="*/ 50 w 219"/>
                <a:gd name="T15" fmla="*/ 237 h 272"/>
                <a:gd name="T16" fmla="*/ 219 w 219"/>
                <a:gd name="T17" fmla="*/ 40 h 272"/>
                <a:gd name="T18" fmla="*/ 219 w 219"/>
                <a:gd name="T19" fmla="*/ 0 h 272"/>
                <a:gd name="T20" fmla="*/ 6 w 219"/>
                <a:gd name="T2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2">
                  <a:moveTo>
                    <a:pt x="6" y="0"/>
                  </a:moveTo>
                  <a:lnTo>
                    <a:pt x="6" y="35"/>
                  </a:lnTo>
                  <a:lnTo>
                    <a:pt x="168" y="35"/>
                  </a:lnTo>
                  <a:lnTo>
                    <a:pt x="0" y="232"/>
                  </a:lnTo>
                  <a:lnTo>
                    <a:pt x="0" y="272"/>
                  </a:lnTo>
                  <a:lnTo>
                    <a:pt x="219" y="272"/>
                  </a:lnTo>
                  <a:lnTo>
                    <a:pt x="219" y="237"/>
                  </a:lnTo>
                  <a:lnTo>
                    <a:pt x="50" y="237"/>
                  </a:lnTo>
                  <a:lnTo>
                    <a:pt x="219" y="40"/>
                  </a:lnTo>
                  <a:lnTo>
                    <a:pt x="219" y="0"/>
                  </a:lnTo>
                  <a:lnTo>
                    <a:pt x="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442 1"/>
            <p:cNvSpPr>
              <a:spLocks/>
            </p:cNvSpPr>
            <p:nvPr>
              <p:custDataLst>
                <p:tags r:id="rId25"/>
              </p:custDataLst>
            </p:nvPr>
          </p:nvSpPr>
          <p:spPr bwMode="auto">
            <a:xfrm>
              <a:off x="2160588" y="4427538"/>
              <a:ext cx="58738" cy="98425"/>
            </a:xfrm>
            <a:custGeom>
              <a:avLst/>
              <a:gdLst>
                <a:gd name="T0" fmla="*/ 45 w 175"/>
                <a:gd name="T1" fmla="*/ 250 h 281"/>
                <a:gd name="T2" fmla="*/ 115 w 175"/>
                <a:gd name="T3" fmla="*/ 178 h 281"/>
                <a:gd name="T4" fmla="*/ 144 w 175"/>
                <a:gd name="T5" fmla="*/ 147 h 281"/>
                <a:gd name="T6" fmla="*/ 167 w 175"/>
                <a:gd name="T7" fmla="*/ 111 h 281"/>
                <a:gd name="T8" fmla="*/ 174 w 175"/>
                <a:gd name="T9" fmla="*/ 79 h 281"/>
                <a:gd name="T10" fmla="*/ 148 w 175"/>
                <a:gd name="T11" fmla="*/ 21 h 281"/>
                <a:gd name="T12" fmla="*/ 80 w 175"/>
                <a:gd name="T13" fmla="*/ 0 h 281"/>
                <a:gd name="T14" fmla="*/ 44 w 175"/>
                <a:gd name="T15" fmla="*/ 5 h 281"/>
                <a:gd name="T16" fmla="*/ 2 w 175"/>
                <a:gd name="T17" fmla="*/ 18 h 281"/>
                <a:gd name="T18" fmla="*/ 2 w 175"/>
                <a:gd name="T19" fmla="*/ 56 h 281"/>
                <a:gd name="T20" fmla="*/ 44 w 175"/>
                <a:gd name="T21" fmla="*/ 38 h 281"/>
                <a:gd name="T22" fmla="*/ 81 w 175"/>
                <a:gd name="T23" fmla="*/ 32 h 281"/>
                <a:gd name="T24" fmla="*/ 121 w 175"/>
                <a:gd name="T25" fmla="*/ 45 h 281"/>
                <a:gd name="T26" fmla="*/ 136 w 175"/>
                <a:gd name="T27" fmla="*/ 81 h 281"/>
                <a:gd name="T28" fmla="*/ 129 w 175"/>
                <a:gd name="T29" fmla="*/ 109 h 281"/>
                <a:gd name="T30" fmla="*/ 104 w 175"/>
                <a:gd name="T31" fmla="*/ 143 h 281"/>
                <a:gd name="T32" fmla="*/ 58 w 175"/>
                <a:gd name="T33" fmla="*/ 191 h 281"/>
                <a:gd name="T34" fmla="*/ 0 w 175"/>
                <a:gd name="T35" fmla="*/ 250 h 281"/>
                <a:gd name="T36" fmla="*/ 0 w 175"/>
                <a:gd name="T37" fmla="*/ 281 h 281"/>
                <a:gd name="T38" fmla="*/ 175 w 175"/>
                <a:gd name="T39" fmla="*/ 281 h 281"/>
                <a:gd name="T40" fmla="*/ 175 w 175"/>
                <a:gd name="T41" fmla="*/ 250 h 281"/>
                <a:gd name="T42" fmla="*/ 45 w 175"/>
                <a:gd name="T43" fmla="*/ 2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50"/>
                  </a:moveTo>
                  <a:lnTo>
                    <a:pt x="115" y="178"/>
                  </a:lnTo>
                  <a:cubicBezTo>
                    <a:pt x="131" y="161"/>
                    <a:pt x="141" y="151"/>
                    <a:pt x="144" y="147"/>
                  </a:cubicBezTo>
                  <a:cubicBezTo>
                    <a:pt x="155" y="133"/>
                    <a:pt x="163" y="121"/>
                    <a:pt x="167" y="111"/>
                  </a:cubicBezTo>
                  <a:cubicBezTo>
                    <a:pt x="172" y="101"/>
                    <a:pt x="174" y="90"/>
                    <a:pt x="174" y="79"/>
                  </a:cubicBezTo>
                  <a:cubicBezTo>
                    <a:pt x="174" y="55"/>
                    <a:pt x="165" y="36"/>
                    <a:pt x="148" y="21"/>
                  </a:cubicBezTo>
                  <a:cubicBezTo>
                    <a:pt x="131" y="7"/>
                    <a:pt x="109" y="0"/>
                    <a:pt x="80" y="0"/>
                  </a:cubicBezTo>
                  <a:cubicBezTo>
                    <a:pt x="69" y="0"/>
                    <a:pt x="57" y="2"/>
                    <a:pt x="44" y="5"/>
                  </a:cubicBezTo>
                  <a:cubicBezTo>
                    <a:pt x="31" y="8"/>
                    <a:pt x="17" y="12"/>
                    <a:pt x="2" y="18"/>
                  </a:cubicBezTo>
                  <a:lnTo>
                    <a:pt x="2" y="56"/>
                  </a:lnTo>
                  <a:cubicBezTo>
                    <a:pt x="17" y="48"/>
                    <a:pt x="31" y="42"/>
                    <a:pt x="44" y="38"/>
                  </a:cubicBezTo>
                  <a:cubicBezTo>
                    <a:pt x="57" y="34"/>
                    <a:pt x="69" y="32"/>
                    <a:pt x="81" y="32"/>
                  </a:cubicBezTo>
                  <a:cubicBezTo>
                    <a:pt x="97" y="32"/>
                    <a:pt x="110" y="36"/>
                    <a:pt x="121" y="45"/>
                  </a:cubicBezTo>
                  <a:cubicBezTo>
                    <a:pt x="131" y="55"/>
                    <a:pt x="136" y="66"/>
                    <a:pt x="136" y="81"/>
                  </a:cubicBezTo>
                  <a:cubicBezTo>
                    <a:pt x="136" y="90"/>
                    <a:pt x="134" y="99"/>
                    <a:pt x="129" y="109"/>
                  </a:cubicBezTo>
                  <a:cubicBezTo>
                    <a:pt x="124" y="118"/>
                    <a:pt x="116" y="129"/>
                    <a:pt x="104" y="143"/>
                  </a:cubicBezTo>
                  <a:cubicBezTo>
                    <a:pt x="98" y="150"/>
                    <a:pt x="82" y="166"/>
                    <a:pt x="58" y="191"/>
                  </a:cubicBezTo>
                  <a:lnTo>
                    <a:pt x="0" y="250"/>
                  </a:lnTo>
                  <a:lnTo>
                    <a:pt x="0" y="281"/>
                  </a:lnTo>
                  <a:lnTo>
                    <a:pt x="175" y="281"/>
                  </a:lnTo>
                  <a:lnTo>
                    <a:pt x="175" y="250"/>
                  </a:lnTo>
                  <a:lnTo>
                    <a:pt x="45" y="25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443 1"/>
            <p:cNvSpPr>
              <a:spLocks/>
            </p:cNvSpPr>
            <p:nvPr>
              <p:custDataLst>
                <p:tags r:id="rId26"/>
              </p:custDataLst>
            </p:nvPr>
          </p:nvSpPr>
          <p:spPr bwMode="auto">
            <a:xfrm>
              <a:off x="2417763" y="4503738"/>
              <a:ext cx="88900" cy="93663"/>
            </a:xfrm>
            <a:custGeom>
              <a:avLst/>
              <a:gdLst>
                <a:gd name="T0" fmla="*/ 259 w 264"/>
                <a:gd name="T1" fmla="*/ 0 h 272"/>
                <a:gd name="T2" fmla="*/ 206 w 264"/>
                <a:gd name="T3" fmla="*/ 0 h 272"/>
                <a:gd name="T4" fmla="*/ 134 w 264"/>
                <a:gd name="T5" fmla="*/ 97 h 272"/>
                <a:gd name="T6" fmla="*/ 61 w 264"/>
                <a:gd name="T7" fmla="*/ 0 h 272"/>
                <a:gd name="T8" fmla="*/ 9 w 264"/>
                <a:gd name="T9" fmla="*/ 0 h 272"/>
                <a:gd name="T10" fmla="*/ 105 w 264"/>
                <a:gd name="T11" fmla="*/ 130 h 272"/>
                <a:gd name="T12" fmla="*/ 0 w 264"/>
                <a:gd name="T13" fmla="*/ 272 h 272"/>
                <a:gd name="T14" fmla="*/ 52 w 264"/>
                <a:gd name="T15" fmla="*/ 272 h 272"/>
                <a:gd name="T16" fmla="*/ 132 w 264"/>
                <a:gd name="T17" fmla="*/ 165 h 272"/>
                <a:gd name="T18" fmla="*/ 211 w 264"/>
                <a:gd name="T19" fmla="*/ 272 h 272"/>
                <a:gd name="T20" fmla="*/ 264 w 264"/>
                <a:gd name="T21" fmla="*/ 272 h 272"/>
                <a:gd name="T22" fmla="*/ 160 w 264"/>
                <a:gd name="T23" fmla="*/ 132 h 272"/>
                <a:gd name="T24" fmla="*/ 259 w 264"/>
                <a:gd name="T2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 h="272">
                  <a:moveTo>
                    <a:pt x="259" y="0"/>
                  </a:moveTo>
                  <a:lnTo>
                    <a:pt x="206" y="0"/>
                  </a:lnTo>
                  <a:lnTo>
                    <a:pt x="134" y="97"/>
                  </a:lnTo>
                  <a:lnTo>
                    <a:pt x="61" y="0"/>
                  </a:lnTo>
                  <a:lnTo>
                    <a:pt x="9" y="0"/>
                  </a:lnTo>
                  <a:lnTo>
                    <a:pt x="105" y="130"/>
                  </a:lnTo>
                  <a:lnTo>
                    <a:pt x="0" y="272"/>
                  </a:lnTo>
                  <a:lnTo>
                    <a:pt x="52" y="272"/>
                  </a:lnTo>
                  <a:lnTo>
                    <a:pt x="132" y="165"/>
                  </a:lnTo>
                  <a:lnTo>
                    <a:pt x="211" y="272"/>
                  </a:lnTo>
                  <a:lnTo>
                    <a:pt x="264" y="272"/>
                  </a:lnTo>
                  <a:lnTo>
                    <a:pt x="160" y="132"/>
                  </a:lnTo>
                  <a:lnTo>
                    <a:pt x="259"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444 1"/>
            <p:cNvSpPr>
              <a:spLocks/>
            </p:cNvSpPr>
            <p:nvPr>
              <p:custDataLst>
                <p:tags r:id="rId27"/>
              </p:custDataLst>
            </p:nvPr>
          </p:nvSpPr>
          <p:spPr bwMode="auto">
            <a:xfrm>
              <a:off x="2520951" y="4503738"/>
              <a:ext cx="90488" cy="130175"/>
            </a:xfrm>
            <a:custGeom>
              <a:avLst/>
              <a:gdLst>
                <a:gd name="T0" fmla="*/ 146 w 265"/>
                <a:gd name="T1" fmla="*/ 298 h 376"/>
                <a:gd name="T2" fmla="*/ 265 w 265"/>
                <a:gd name="T3" fmla="*/ 0 h 376"/>
                <a:gd name="T4" fmla="*/ 218 w 265"/>
                <a:gd name="T5" fmla="*/ 0 h 376"/>
                <a:gd name="T6" fmla="*/ 133 w 265"/>
                <a:gd name="T7" fmla="*/ 213 h 376"/>
                <a:gd name="T8" fmla="*/ 47 w 265"/>
                <a:gd name="T9" fmla="*/ 0 h 376"/>
                <a:gd name="T10" fmla="*/ 0 w 265"/>
                <a:gd name="T11" fmla="*/ 0 h 376"/>
                <a:gd name="T12" fmla="*/ 110 w 265"/>
                <a:gd name="T13" fmla="*/ 268 h 376"/>
                <a:gd name="T14" fmla="*/ 102 w 265"/>
                <a:gd name="T15" fmla="*/ 288 h 376"/>
                <a:gd name="T16" fmla="*/ 79 w 265"/>
                <a:gd name="T17" fmla="*/ 330 h 376"/>
                <a:gd name="T18" fmla="*/ 51 w 265"/>
                <a:gd name="T19" fmla="*/ 339 h 376"/>
                <a:gd name="T20" fmla="*/ 24 w 265"/>
                <a:gd name="T21" fmla="*/ 339 h 376"/>
                <a:gd name="T22" fmla="*/ 24 w 265"/>
                <a:gd name="T23" fmla="*/ 376 h 376"/>
                <a:gd name="T24" fmla="*/ 60 w 265"/>
                <a:gd name="T25" fmla="*/ 376 h 376"/>
                <a:gd name="T26" fmla="*/ 109 w 265"/>
                <a:gd name="T27" fmla="*/ 361 h 376"/>
                <a:gd name="T28" fmla="*/ 146 w 265"/>
                <a:gd name="T29" fmla="*/ 29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5" h="376">
                  <a:moveTo>
                    <a:pt x="146" y="298"/>
                  </a:moveTo>
                  <a:lnTo>
                    <a:pt x="265" y="0"/>
                  </a:lnTo>
                  <a:lnTo>
                    <a:pt x="218" y="0"/>
                  </a:lnTo>
                  <a:lnTo>
                    <a:pt x="133" y="213"/>
                  </a:lnTo>
                  <a:lnTo>
                    <a:pt x="47" y="0"/>
                  </a:lnTo>
                  <a:lnTo>
                    <a:pt x="0" y="0"/>
                  </a:lnTo>
                  <a:lnTo>
                    <a:pt x="110" y="268"/>
                  </a:lnTo>
                  <a:lnTo>
                    <a:pt x="102" y="288"/>
                  </a:lnTo>
                  <a:cubicBezTo>
                    <a:pt x="94" y="310"/>
                    <a:pt x="86" y="324"/>
                    <a:pt x="79" y="330"/>
                  </a:cubicBezTo>
                  <a:cubicBezTo>
                    <a:pt x="73" y="336"/>
                    <a:pt x="63" y="339"/>
                    <a:pt x="51" y="339"/>
                  </a:cubicBezTo>
                  <a:lnTo>
                    <a:pt x="24" y="339"/>
                  </a:lnTo>
                  <a:lnTo>
                    <a:pt x="24" y="376"/>
                  </a:lnTo>
                  <a:lnTo>
                    <a:pt x="60" y="376"/>
                  </a:lnTo>
                  <a:cubicBezTo>
                    <a:pt x="80" y="376"/>
                    <a:pt x="96" y="371"/>
                    <a:pt x="109" y="361"/>
                  </a:cubicBezTo>
                  <a:cubicBezTo>
                    <a:pt x="121" y="351"/>
                    <a:pt x="133" y="330"/>
                    <a:pt x="146" y="298"/>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445 1"/>
            <p:cNvSpPr>
              <a:spLocks/>
            </p:cNvSpPr>
            <p:nvPr>
              <p:custDataLst>
                <p:tags r:id="rId28"/>
              </p:custDataLst>
            </p:nvPr>
          </p:nvSpPr>
          <p:spPr bwMode="auto">
            <a:xfrm>
              <a:off x="2792413" y="4503738"/>
              <a:ext cx="90488" cy="93663"/>
            </a:xfrm>
            <a:custGeom>
              <a:avLst/>
              <a:gdLst>
                <a:gd name="T0" fmla="*/ 259 w 264"/>
                <a:gd name="T1" fmla="*/ 0 h 272"/>
                <a:gd name="T2" fmla="*/ 206 w 264"/>
                <a:gd name="T3" fmla="*/ 0 h 272"/>
                <a:gd name="T4" fmla="*/ 134 w 264"/>
                <a:gd name="T5" fmla="*/ 97 h 272"/>
                <a:gd name="T6" fmla="*/ 62 w 264"/>
                <a:gd name="T7" fmla="*/ 0 h 272"/>
                <a:gd name="T8" fmla="*/ 9 w 264"/>
                <a:gd name="T9" fmla="*/ 0 h 272"/>
                <a:gd name="T10" fmla="*/ 105 w 264"/>
                <a:gd name="T11" fmla="*/ 130 h 272"/>
                <a:gd name="T12" fmla="*/ 0 w 264"/>
                <a:gd name="T13" fmla="*/ 272 h 272"/>
                <a:gd name="T14" fmla="*/ 53 w 264"/>
                <a:gd name="T15" fmla="*/ 272 h 272"/>
                <a:gd name="T16" fmla="*/ 132 w 264"/>
                <a:gd name="T17" fmla="*/ 165 h 272"/>
                <a:gd name="T18" fmla="*/ 211 w 264"/>
                <a:gd name="T19" fmla="*/ 272 h 272"/>
                <a:gd name="T20" fmla="*/ 264 w 264"/>
                <a:gd name="T21" fmla="*/ 272 h 272"/>
                <a:gd name="T22" fmla="*/ 160 w 264"/>
                <a:gd name="T23" fmla="*/ 132 h 272"/>
                <a:gd name="T24" fmla="*/ 259 w 264"/>
                <a:gd name="T2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 h="272">
                  <a:moveTo>
                    <a:pt x="259" y="0"/>
                  </a:moveTo>
                  <a:lnTo>
                    <a:pt x="206" y="0"/>
                  </a:lnTo>
                  <a:lnTo>
                    <a:pt x="134" y="97"/>
                  </a:lnTo>
                  <a:lnTo>
                    <a:pt x="62" y="0"/>
                  </a:lnTo>
                  <a:lnTo>
                    <a:pt x="9" y="0"/>
                  </a:lnTo>
                  <a:lnTo>
                    <a:pt x="105" y="130"/>
                  </a:lnTo>
                  <a:lnTo>
                    <a:pt x="0" y="272"/>
                  </a:lnTo>
                  <a:lnTo>
                    <a:pt x="53" y="272"/>
                  </a:lnTo>
                  <a:lnTo>
                    <a:pt x="132" y="165"/>
                  </a:lnTo>
                  <a:lnTo>
                    <a:pt x="211" y="272"/>
                  </a:lnTo>
                  <a:lnTo>
                    <a:pt x="264" y="272"/>
                  </a:lnTo>
                  <a:lnTo>
                    <a:pt x="160" y="132"/>
                  </a:lnTo>
                  <a:lnTo>
                    <a:pt x="259"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46 1"/>
            <p:cNvSpPr>
              <a:spLocks/>
            </p:cNvSpPr>
            <p:nvPr>
              <p:custDataLst>
                <p:tags r:id="rId29"/>
              </p:custDataLst>
            </p:nvPr>
          </p:nvSpPr>
          <p:spPr bwMode="auto">
            <a:xfrm>
              <a:off x="2898776" y="4503738"/>
              <a:ext cx="74613" cy="93663"/>
            </a:xfrm>
            <a:custGeom>
              <a:avLst/>
              <a:gdLst>
                <a:gd name="T0" fmla="*/ 6 w 218"/>
                <a:gd name="T1" fmla="*/ 0 h 272"/>
                <a:gd name="T2" fmla="*/ 6 w 218"/>
                <a:gd name="T3" fmla="*/ 35 h 272"/>
                <a:gd name="T4" fmla="*/ 168 w 218"/>
                <a:gd name="T5" fmla="*/ 35 h 272"/>
                <a:gd name="T6" fmla="*/ 0 w 218"/>
                <a:gd name="T7" fmla="*/ 232 h 272"/>
                <a:gd name="T8" fmla="*/ 0 w 218"/>
                <a:gd name="T9" fmla="*/ 272 h 272"/>
                <a:gd name="T10" fmla="*/ 218 w 218"/>
                <a:gd name="T11" fmla="*/ 272 h 272"/>
                <a:gd name="T12" fmla="*/ 218 w 218"/>
                <a:gd name="T13" fmla="*/ 237 h 272"/>
                <a:gd name="T14" fmla="*/ 50 w 218"/>
                <a:gd name="T15" fmla="*/ 237 h 272"/>
                <a:gd name="T16" fmla="*/ 218 w 218"/>
                <a:gd name="T17" fmla="*/ 40 h 272"/>
                <a:gd name="T18" fmla="*/ 218 w 218"/>
                <a:gd name="T19" fmla="*/ 0 h 272"/>
                <a:gd name="T20" fmla="*/ 6 w 218"/>
                <a:gd name="T2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272">
                  <a:moveTo>
                    <a:pt x="6" y="0"/>
                  </a:moveTo>
                  <a:lnTo>
                    <a:pt x="6" y="35"/>
                  </a:lnTo>
                  <a:lnTo>
                    <a:pt x="168" y="35"/>
                  </a:lnTo>
                  <a:lnTo>
                    <a:pt x="0" y="232"/>
                  </a:lnTo>
                  <a:lnTo>
                    <a:pt x="0" y="272"/>
                  </a:lnTo>
                  <a:lnTo>
                    <a:pt x="218" y="272"/>
                  </a:lnTo>
                  <a:lnTo>
                    <a:pt x="218" y="237"/>
                  </a:lnTo>
                  <a:lnTo>
                    <a:pt x="50" y="237"/>
                  </a:lnTo>
                  <a:lnTo>
                    <a:pt x="218" y="40"/>
                  </a:lnTo>
                  <a:lnTo>
                    <a:pt x="218" y="0"/>
                  </a:lnTo>
                  <a:lnTo>
                    <a:pt x="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47 1"/>
            <p:cNvSpPr>
              <a:spLocks/>
            </p:cNvSpPr>
            <p:nvPr>
              <p:custDataLst>
                <p:tags r:id="rId30"/>
              </p:custDataLst>
            </p:nvPr>
          </p:nvSpPr>
          <p:spPr bwMode="auto">
            <a:xfrm>
              <a:off x="3157538" y="4503738"/>
              <a:ext cx="88900" cy="130175"/>
            </a:xfrm>
            <a:custGeom>
              <a:avLst/>
              <a:gdLst>
                <a:gd name="T0" fmla="*/ 145 w 265"/>
                <a:gd name="T1" fmla="*/ 298 h 376"/>
                <a:gd name="T2" fmla="*/ 265 w 265"/>
                <a:gd name="T3" fmla="*/ 0 h 376"/>
                <a:gd name="T4" fmla="*/ 218 w 265"/>
                <a:gd name="T5" fmla="*/ 0 h 376"/>
                <a:gd name="T6" fmla="*/ 132 w 265"/>
                <a:gd name="T7" fmla="*/ 213 h 376"/>
                <a:gd name="T8" fmla="*/ 47 w 265"/>
                <a:gd name="T9" fmla="*/ 0 h 376"/>
                <a:gd name="T10" fmla="*/ 0 w 265"/>
                <a:gd name="T11" fmla="*/ 0 h 376"/>
                <a:gd name="T12" fmla="*/ 110 w 265"/>
                <a:gd name="T13" fmla="*/ 268 h 376"/>
                <a:gd name="T14" fmla="*/ 102 w 265"/>
                <a:gd name="T15" fmla="*/ 288 h 376"/>
                <a:gd name="T16" fmla="*/ 79 w 265"/>
                <a:gd name="T17" fmla="*/ 330 h 376"/>
                <a:gd name="T18" fmla="*/ 51 w 265"/>
                <a:gd name="T19" fmla="*/ 339 h 376"/>
                <a:gd name="T20" fmla="*/ 24 w 265"/>
                <a:gd name="T21" fmla="*/ 339 h 376"/>
                <a:gd name="T22" fmla="*/ 24 w 265"/>
                <a:gd name="T23" fmla="*/ 376 h 376"/>
                <a:gd name="T24" fmla="*/ 60 w 265"/>
                <a:gd name="T25" fmla="*/ 376 h 376"/>
                <a:gd name="T26" fmla="*/ 108 w 265"/>
                <a:gd name="T27" fmla="*/ 361 h 376"/>
                <a:gd name="T28" fmla="*/ 145 w 265"/>
                <a:gd name="T29" fmla="*/ 29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5" h="376">
                  <a:moveTo>
                    <a:pt x="145" y="298"/>
                  </a:moveTo>
                  <a:lnTo>
                    <a:pt x="265" y="0"/>
                  </a:lnTo>
                  <a:lnTo>
                    <a:pt x="218" y="0"/>
                  </a:lnTo>
                  <a:lnTo>
                    <a:pt x="132" y="213"/>
                  </a:lnTo>
                  <a:lnTo>
                    <a:pt x="47" y="0"/>
                  </a:lnTo>
                  <a:lnTo>
                    <a:pt x="0" y="0"/>
                  </a:lnTo>
                  <a:lnTo>
                    <a:pt x="110" y="268"/>
                  </a:lnTo>
                  <a:lnTo>
                    <a:pt x="102" y="288"/>
                  </a:lnTo>
                  <a:cubicBezTo>
                    <a:pt x="94" y="310"/>
                    <a:pt x="86" y="324"/>
                    <a:pt x="79" y="330"/>
                  </a:cubicBezTo>
                  <a:cubicBezTo>
                    <a:pt x="73" y="336"/>
                    <a:pt x="63" y="339"/>
                    <a:pt x="51" y="339"/>
                  </a:cubicBezTo>
                  <a:lnTo>
                    <a:pt x="24" y="339"/>
                  </a:lnTo>
                  <a:lnTo>
                    <a:pt x="24" y="376"/>
                  </a:lnTo>
                  <a:lnTo>
                    <a:pt x="60" y="376"/>
                  </a:lnTo>
                  <a:cubicBezTo>
                    <a:pt x="80" y="376"/>
                    <a:pt x="96" y="371"/>
                    <a:pt x="108" y="361"/>
                  </a:cubicBezTo>
                  <a:cubicBezTo>
                    <a:pt x="120" y="351"/>
                    <a:pt x="132" y="330"/>
                    <a:pt x="145" y="298"/>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448 1"/>
            <p:cNvSpPr>
              <a:spLocks/>
            </p:cNvSpPr>
            <p:nvPr>
              <p:custDataLst>
                <p:tags r:id="rId31"/>
              </p:custDataLst>
            </p:nvPr>
          </p:nvSpPr>
          <p:spPr bwMode="auto">
            <a:xfrm>
              <a:off x="3262313" y="4503738"/>
              <a:ext cx="74613" cy="93663"/>
            </a:xfrm>
            <a:custGeom>
              <a:avLst/>
              <a:gdLst>
                <a:gd name="T0" fmla="*/ 6 w 219"/>
                <a:gd name="T1" fmla="*/ 0 h 272"/>
                <a:gd name="T2" fmla="*/ 6 w 219"/>
                <a:gd name="T3" fmla="*/ 35 h 272"/>
                <a:gd name="T4" fmla="*/ 169 w 219"/>
                <a:gd name="T5" fmla="*/ 35 h 272"/>
                <a:gd name="T6" fmla="*/ 0 w 219"/>
                <a:gd name="T7" fmla="*/ 232 h 272"/>
                <a:gd name="T8" fmla="*/ 0 w 219"/>
                <a:gd name="T9" fmla="*/ 272 h 272"/>
                <a:gd name="T10" fmla="*/ 219 w 219"/>
                <a:gd name="T11" fmla="*/ 272 h 272"/>
                <a:gd name="T12" fmla="*/ 219 w 219"/>
                <a:gd name="T13" fmla="*/ 237 h 272"/>
                <a:gd name="T14" fmla="*/ 51 w 219"/>
                <a:gd name="T15" fmla="*/ 237 h 272"/>
                <a:gd name="T16" fmla="*/ 219 w 219"/>
                <a:gd name="T17" fmla="*/ 40 h 272"/>
                <a:gd name="T18" fmla="*/ 219 w 219"/>
                <a:gd name="T19" fmla="*/ 0 h 272"/>
                <a:gd name="T20" fmla="*/ 6 w 219"/>
                <a:gd name="T2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2">
                  <a:moveTo>
                    <a:pt x="6" y="0"/>
                  </a:moveTo>
                  <a:lnTo>
                    <a:pt x="6" y="35"/>
                  </a:lnTo>
                  <a:lnTo>
                    <a:pt x="169" y="35"/>
                  </a:lnTo>
                  <a:lnTo>
                    <a:pt x="0" y="232"/>
                  </a:lnTo>
                  <a:lnTo>
                    <a:pt x="0" y="272"/>
                  </a:lnTo>
                  <a:lnTo>
                    <a:pt x="219" y="272"/>
                  </a:lnTo>
                  <a:lnTo>
                    <a:pt x="219" y="237"/>
                  </a:lnTo>
                  <a:lnTo>
                    <a:pt x="51" y="237"/>
                  </a:lnTo>
                  <a:lnTo>
                    <a:pt x="219" y="40"/>
                  </a:lnTo>
                  <a:lnTo>
                    <a:pt x="219" y="0"/>
                  </a:lnTo>
                  <a:lnTo>
                    <a:pt x="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6" name="Group 185"/>
          <p:cNvGrpSpPr>
            <a:grpSpLocks noChangeAspect="1"/>
          </p:cNvGrpSpPr>
          <p:nvPr>
            <p:custDataLst>
              <p:tags r:id="rId4"/>
            </p:custDataLst>
          </p:nvPr>
        </p:nvGrpSpPr>
        <p:grpSpPr>
          <a:xfrm>
            <a:off x="2178355" y="4639940"/>
            <a:ext cx="200547" cy="1715955"/>
            <a:chOff x="1581150" y="4994275"/>
            <a:chExt cx="233363" cy="1560513"/>
          </a:xfrm>
        </p:grpSpPr>
        <p:sp>
          <p:nvSpPr>
            <p:cNvPr id="187" name="Freeform 455"/>
            <p:cNvSpPr>
              <a:spLocks/>
            </p:cNvSpPr>
            <p:nvPr>
              <p:custDataLst>
                <p:tags r:id="rId8"/>
              </p:custDataLst>
            </p:nvPr>
          </p:nvSpPr>
          <p:spPr bwMode="auto">
            <a:xfrm>
              <a:off x="1587500" y="5060950"/>
              <a:ext cx="107950" cy="84138"/>
            </a:xfrm>
            <a:custGeom>
              <a:avLst/>
              <a:gdLst>
                <a:gd name="T0" fmla="*/ 259 w 264"/>
                <a:gd name="T1" fmla="*/ 0 h 273"/>
                <a:gd name="T2" fmla="*/ 207 w 264"/>
                <a:gd name="T3" fmla="*/ 0 h 273"/>
                <a:gd name="T4" fmla="*/ 134 w 264"/>
                <a:gd name="T5" fmla="*/ 97 h 273"/>
                <a:gd name="T6" fmla="*/ 62 w 264"/>
                <a:gd name="T7" fmla="*/ 0 h 273"/>
                <a:gd name="T8" fmla="*/ 9 w 264"/>
                <a:gd name="T9" fmla="*/ 0 h 273"/>
                <a:gd name="T10" fmla="*/ 106 w 264"/>
                <a:gd name="T11" fmla="*/ 130 h 273"/>
                <a:gd name="T12" fmla="*/ 0 w 264"/>
                <a:gd name="T13" fmla="*/ 273 h 273"/>
                <a:gd name="T14" fmla="*/ 53 w 264"/>
                <a:gd name="T15" fmla="*/ 273 h 273"/>
                <a:gd name="T16" fmla="*/ 132 w 264"/>
                <a:gd name="T17" fmla="*/ 166 h 273"/>
                <a:gd name="T18" fmla="*/ 212 w 264"/>
                <a:gd name="T19" fmla="*/ 273 h 273"/>
                <a:gd name="T20" fmla="*/ 264 w 264"/>
                <a:gd name="T21" fmla="*/ 273 h 273"/>
                <a:gd name="T22" fmla="*/ 161 w 264"/>
                <a:gd name="T23" fmla="*/ 133 h 273"/>
                <a:gd name="T24" fmla="*/ 259 w 264"/>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 h="273">
                  <a:moveTo>
                    <a:pt x="259" y="0"/>
                  </a:moveTo>
                  <a:lnTo>
                    <a:pt x="207" y="0"/>
                  </a:lnTo>
                  <a:lnTo>
                    <a:pt x="134" y="97"/>
                  </a:lnTo>
                  <a:lnTo>
                    <a:pt x="62" y="0"/>
                  </a:lnTo>
                  <a:lnTo>
                    <a:pt x="9" y="0"/>
                  </a:lnTo>
                  <a:lnTo>
                    <a:pt x="106" y="130"/>
                  </a:lnTo>
                  <a:lnTo>
                    <a:pt x="0" y="273"/>
                  </a:lnTo>
                  <a:lnTo>
                    <a:pt x="53" y="273"/>
                  </a:lnTo>
                  <a:lnTo>
                    <a:pt x="132" y="166"/>
                  </a:lnTo>
                  <a:lnTo>
                    <a:pt x="212" y="273"/>
                  </a:lnTo>
                  <a:lnTo>
                    <a:pt x="264" y="273"/>
                  </a:lnTo>
                  <a:lnTo>
                    <a:pt x="161" y="133"/>
                  </a:lnTo>
                  <a:lnTo>
                    <a:pt x="259"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56"/>
            <p:cNvSpPr>
              <a:spLocks/>
            </p:cNvSpPr>
            <p:nvPr>
              <p:custDataLst>
                <p:tags r:id="rId9"/>
              </p:custDataLst>
            </p:nvPr>
          </p:nvSpPr>
          <p:spPr bwMode="auto">
            <a:xfrm>
              <a:off x="1717675" y="4994275"/>
              <a:ext cx="71438" cy="85725"/>
            </a:xfrm>
            <a:custGeom>
              <a:avLst/>
              <a:gdLst>
                <a:gd name="T0" fmla="*/ 45 w 175"/>
                <a:gd name="T1" fmla="*/ 249 h 281"/>
                <a:gd name="T2" fmla="*/ 114 w 175"/>
                <a:gd name="T3" fmla="*/ 178 h 281"/>
                <a:gd name="T4" fmla="*/ 144 w 175"/>
                <a:gd name="T5" fmla="*/ 147 h 281"/>
                <a:gd name="T6" fmla="*/ 167 w 175"/>
                <a:gd name="T7" fmla="*/ 111 h 281"/>
                <a:gd name="T8" fmla="*/ 174 w 175"/>
                <a:gd name="T9" fmla="*/ 79 h 281"/>
                <a:gd name="T10" fmla="*/ 148 w 175"/>
                <a:gd name="T11" fmla="*/ 21 h 281"/>
                <a:gd name="T12" fmla="*/ 80 w 175"/>
                <a:gd name="T13" fmla="*/ 0 h 281"/>
                <a:gd name="T14" fmla="*/ 44 w 175"/>
                <a:gd name="T15" fmla="*/ 4 h 281"/>
                <a:gd name="T16" fmla="*/ 2 w 175"/>
                <a:gd name="T17" fmla="*/ 18 h 281"/>
                <a:gd name="T18" fmla="*/ 2 w 175"/>
                <a:gd name="T19" fmla="*/ 56 h 281"/>
                <a:gd name="T20" fmla="*/ 43 w 175"/>
                <a:gd name="T21" fmla="*/ 37 h 281"/>
                <a:gd name="T22" fmla="*/ 80 w 175"/>
                <a:gd name="T23" fmla="*/ 31 h 281"/>
                <a:gd name="T24" fmla="*/ 121 w 175"/>
                <a:gd name="T25" fmla="*/ 45 h 281"/>
                <a:gd name="T26" fmla="*/ 136 w 175"/>
                <a:gd name="T27" fmla="*/ 81 h 281"/>
                <a:gd name="T28" fmla="*/ 129 w 175"/>
                <a:gd name="T29" fmla="*/ 108 h 281"/>
                <a:gd name="T30" fmla="*/ 104 w 175"/>
                <a:gd name="T31" fmla="*/ 142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4" y="178"/>
                  </a:lnTo>
                  <a:cubicBezTo>
                    <a:pt x="131" y="161"/>
                    <a:pt x="141" y="150"/>
                    <a:pt x="144" y="147"/>
                  </a:cubicBezTo>
                  <a:cubicBezTo>
                    <a:pt x="155" y="133"/>
                    <a:pt x="163" y="121"/>
                    <a:pt x="167" y="111"/>
                  </a:cubicBezTo>
                  <a:cubicBezTo>
                    <a:pt x="172" y="100"/>
                    <a:pt x="174" y="90"/>
                    <a:pt x="174" y="79"/>
                  </a:cubicBezTo>
                  <a:cubicBezTo>
                    <a:pt x="174" y="55"/>
                    <a:pt x="165" y="35"/>
                    <a:pt x="148" y="21"/>
                  </a:cubicBezTo>
                  <a:cubicBezTo>
                    <a:pt x="131" y="7"/>
                    <a:pt x="108" y="0"/>
                    <a:pt x="80" y="0"/>
                  </a:cubicBezTo>
                  <a:cubicBezTo>
                    <a:pt x="69" y="0"/>
                    <a:pt x="57" y="1"/>
                    <a:pt x="44" y="4"/>
                  </a:cubicBezTo>
                  <a:cubicBezTo>
                    <a:pt x="31" y="7"/>
                    <a:pt x="17" y="12"/>
                    <a:pt x="2" y="18"/>
                  </a:cubicBezTo>
                  <a:lnTo>
                    <a:pt x="2" y="56"/>
                  </a:lnTo>
                  <a:cubicBezTo>
                    <a:pt x="16" y="48"/>
                    <a:pt x="30" y="41"/>
                    <a:pt x="43" y="37"/>
                  </a:cubicBezTo>
                  <a:cubicBezTo>
                    <a:pt x="57" y="33"/>
                    <a:pt x="69" y="31"/>
                    <a:pt x="80" y="31"/>
                  </a:cubicBezTo>
                  <a:cubicBezTo>
                    <a:pt x="97" y="31"/>
                    <a:pt x="110" y="36"/>
                    <a:pt x="121" y="45"/>
                  </a:cubicBezTo>
                  <a:cubicBezTo>
                    <a:pt x="131" y="54"/>
                    <a:pt x="136" y="66"/>
                    <a:pt x="136" y="81"/>
                  </a:cubicBezTo>
                  <a:cubicBezTo>
                    <a:pt x="136" y="90"/>
                    <a:pt x="134" y="99"/>
                    <a:pt x="129" y="108"/>
                  </a:cubicBezTo>
                  <a:cubicBezTo>
                    <a:pt x="124" y="117"/>
                    <a:pt x="116" y="129"/>
                    <a:pt x="104" y="142"/>
                  </a:cubicBezTo>
                  <a:cubicBezTo>
                    <a:pt x="98" y="150"/>
                    <a:pt x="82" y="166"/>
                    <a:pt x="58" y="190"/>
                  </a:cubicBezTo>
                  <a:lnTo>
                    <a:pt x="0" y="249"/>
                  </a:lnTo>
                  <a:lnTo>
                    <a:pt x="0" y="281"/>
                  </a:lnTo>
                  <a:lnTo>
                    <a:pt x="175" y="281"/>
                  </a:lnTo>
                  <a:lnTo>
                    <a:pt x="175" y="249"/>
                  </a:lnTo>
                  <a:lnTo>
                    <a:pt x="45" y="249"/>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457"/>
            <p:cNvSpPr>
              <a:spLocks/>
            </p:cNvSpPr>
            <p:nvPr>
              <p:custDataLst>
                <p:tags r:id="rId10"/>
              </p:custDataLst>
            </p:nvPr>
          </p:nvSpPr>
          <p:spPr bwMode="auto">
            <a:xfrm>
              <a:off x="1587500" y="5335588"/>
              <a:ext cx="107950" cy="115888"/>
            </a:xfrm>
            <a:custGeom>
              <a:avLst/>
              <a:gdLst>
                <a:gd name="T0" fmla="*/ 146 w 266"/>
                <a:gd name="T1" fmla="*/ 298 h 376"/>
                <a:gd name="T2" fmla="*/ 266 w 266"/>
                <a:gd name="T3" fmla="*/ 0 h 376"/>
                <a:gd name="T4" fmla="*/ 218 w 266"/>
                <a:gd name="T5" fmla="*/ 0 h 376"/>
                <a:gd name="T6" fmla="*/ 133 w 266"/>
                <a:gd name="T7" fmla="*/ 213 h 376"/>
                <a:gd name="T8" fmla="*/ 48 w 266"/>
                <a:gd name="T9" fmla="*/ 0 h 376"/>
                <a:gd name="T10" fmla="*/ 0 w 266"/>
                <a:gd name="T11" fmla="*/ 0 h 376"/>
                <a:gd name="T12" fmla="*/ 111 w 266"/>
                <a:gd name="T13" fmla="*/ 268 h 376"/>
                <a:gd name="T14" fmla="*/ 103 w 266"/>
                <a:gd name="T15" fmla="*/ 289 h 376"/>
                <a:gd name="T16" fmla="*/ 80 w 266"/>
                <a:gd name="T17" fmla="*/ 330 h 376"/>
                <a:gd name="T18" fmla="*/ 51 w 266"/>
                <a:gd name="T19" fmla="*/ 339 h 376"/>
                <a:gd name="T20" fmla="*/ 25 w 266"/>
                <a:gd name="T21" fmla="*/ 339 h 376"/>
                <a:gd name="T22" fmla="*/ 25 w 266"/>
                <a:gd name="T23" fmla="*/ 376 h 376"/>
                <a:gd name="T24" fmla="*/ 61 w 266"/>
                <a:gd name="T25" fmla="*/ 376 h 376"/>
                <a:gd name="T26" fmla="*/ 109 w 266"/>
                <a:gd name="T27" fmla="*/ 361 h 376"/>
                <a:gd name="T28" fmla="*/ 146 w 266"/>
                <a:gd name="T29" fmla="*/ 29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376">
                  <a:moveTo>
                    <a:pt x="146" y="298"/>
                  </a:moveTo>
                  <a:lnTo>
                    <a:pt x="266" y="0"/>
                  </a:lnTo>
                  <a:lnTo>
                    <a:pt x="218" y="0"/>
                  </a:lnTo>
                  <a:lnTo>
                    <a:pt x="133" y="213"/>
                  </a:lnTo>
                  <a:lnTo>
                    <a:pt x="48" y="0"/>
                  </a:lnTo>
                  <a:lnTo>
                    <a:pt x="0" y="0"/>
                  </a:lnTo>
                  <a:lnTo>
                    <a:pt x="111" y="268"/>
                  </a:lnTo>
                  <a:lnTo>
                    <a:pt x="103" y="289"/>
                  </a:lnTo>
                  <a:cubicBezTo>
                    <a:pt x="94" y="311"/>
                    <a:pt x="87" y="325"/>
                    <a:pt x="80" y="330"/>
                  </a:cubicBezTo>
                  <a:cubicBezTo>
                    <a:pt x="73" y="336"/>
                    <a:pt x="64" y="339"/>
                    <a:pt x="51" y="339"/>
                  </a:cubicBezTo>
                  <a:lnTo>
                    <a:pt x="25" y="339"/>
                  </a:lnTo>
                  <a:lnTo>
                    <a:pt x="25" y="376"/>
                  </a:lnTo>
                  <a:lnTo>
                    <a:pt x="61" y="376"/>
                  </a:lnTo>
                  <a:cubicBezTo>
                    <a:pt x="81" y="376"/>
                    <a:pt x="97" y="371"/>
                    <a:pt x="109" y="361"/>
                  </a:cubicBezTo>
                  <a:cubicBezTo>
                    <a:pt x="121" y="352"/>
                    <a:pt x="133" y="331"/>
                    <a:pt x="146" y="298"/>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458"/>
            <p:cNvSpPr>
              <a:spLocks/>
            </p:cNvSpPr>
            <p:nvPr>
              <p:custDataLst>
                <p:tags r:id="rId11"/>
              </p:custDataLst>
            </p:nvPr>
          </p:nvSpPr>
          <p:spPr bwMode="auto">
            <a:xfrm>
              <a:off x="1717675" y="5270500"/>
              <a:ext cx="71438" cy="85725"/>
            </a:xfrm>
            <a:custGeom>
              <a:avLst/>
              <a:gdLst>
                <a:gd name="T0" fmla="*/ 45 w 175"/>
                <a:gd name="T1" fmla="*/ 249 h 280"/>
                <a:gd name="T2" fmla="*/ 114 w 175"/>
                <a:gd name="T3" fmla="*/ 177 h 280"/>
                <a:gd name="T4" fmla="*/ 144 w 175"/>
                <a:gd name="T5" fmla="*/ 146 h 280"/>
                <a:gd name="T6" fmla="*/ 167 w 175"/>
                <a:gd name="T7" fmla="*/ 110 h 280"/>
                <a:gd name="T8" fmla="*/ 174 w 175"/>
                <a:gd name="T9" fmla="*/ 78 h 280"/>
                <a:gd name="T10" fmla="*/ 148 w 175"/>
                <a:gd name="T11" fmla="*/ 21 h 280"/>
                <a:gd name="T12" fmla="*/ 80 w 175"/>
                <a:gd name="T13" fmla="*/ 0 h 280"/>
                <a:gd name="T14" fmla="*/ 44 w 175"/>
                <a:gd name="T15" fmla="*/ 4 h 280"/>
                <a:gd name="T16" fmla="*/ 2 w 175"/>
                <a:gd name="T17" fmla="*/ 18 h 280"/>
                <a:gd name="T18" fmla="*/ 2 w 175"/>
                <a:gd name="T19" fmla="*/ 56 h 280"/>
                <a:gd name="T20" fmla="*/ 43 w 175"/>
                <a:gd name="T21" fmla="*/ 37 h 280"/>
                <a:gd name="T22" fmla="*/ 80 w 175"/>
                <a:gd name="T23" fmla="*/ 31 h 280"/>
                <a:gd name="T24" fmla="*/ 121 w 175"/>
                <a:gd name="T25" fmla="*/ 45 h 280"/>
                <a:gd name="T26" fmla="*/ 136 w 175"/>
                <a:gd name="T27" fmla="*/ 81 h 280"/>
                <a:gd name="T28" fmla="*/ 129 w 175"/>
                <a:gd name="T29" fmla="*/ 108 h 280"/>
                <a:gd name="T30" fmla="*/ 104 w 175"/>
                <a:gd name="T31" fmla="*/ 142 h 280"/>
                <a:gd name="T32" fmla="*/ 58 w 175"/>
                <a:gd name="T33" fmla="*/ 190 h 280"/>
                <a:gd name="T34" fmla="*/ 0 w 175"/>
                <a:gd name="T35" fmla="*/ 249 h 280"/>
                <a:gd name="T36" fmla="*/ 0 w 175"/>
                <a:gd name="T37" fmla="*/ 280 h 280"/>
                <a:gd name="T38" fmla="*/ 175 w 175"/>
                <a:gd name="T39" fmla="*/ 280 h 280"/>
                <a:gd name="T40" fmla="*/ 175 w 175"/>
                <a:gd name="T41" fmla="*/ 249 h 280"/>
                <a:gd name="T42" fmla="*/ 45 w 175"/>
                <a:gd name="T43" fmla="*/ 24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0">
                  <a:moveTo>
                    <a:pt x="45" y="249"/>
                  </a:moveTo>
                  <a:lnTo>
                    <a:pt x="114" y="177"/>
                  </a:lnTo>
                  <a:cubicBezTo>
                    <a:pt x="131" y="160"/>
                    <a:pt x="141" y="150"/>
                    <a:pt x="144" y="146"/>
                  </a:cubicBezTo>
                  <a:cubicBezTo>
                    <a:pt x="155" y="133"/>
                    <a:pt x="163" y="121"/>
                    <a:pt x="167" y="110"/>
                  </a:cubicBezTo>
                  <a:cubicBezTo>
                    <a:pt x="172" y="100"/>
                    <a:pt x="174" y="90"/>
                    <a:pt x="174" y="78"/>
                  </a:cubicBezTo>
                  <a:cubicBezTo>
                    <a:pt x="174" y="54"/>
                    <a:pt x="165" y="35"/>
                    <a:pt x="148" y="21"/>
                  </a:cubicBezTo>
                  <a:cubicBezTo>
                    <a:pt x="131" y="7"/>
                    <a:pt x="108" y="0"/>
                    <a:pt x="80" y="0"/>
                  </a:cubicBezTo>
                  <a:cubicBezTo>
                    <a:pt x="69" y="0"/>
                    <a:pt x="57" y="1"/>
                    <a:pt x="44" y="4"/>
                  </a:cubicBezTo>
                  <a:cubicBezTo>
                    <a:pt x="31" y="7"/>
                    <a:pt x="17" y="12"/>
                    <a:pt x="2" y="18"/>
                  </a:cubicBezTo>
                  <a:lnTo>
                    <a:pt x="2" y="56"/>
                  </a:lnTo>
                  <a:cubicBezTo>
                    <a:pt x="16" y="47"/>
                    <a:pt x="30" y="41"/>
                    <a:pt x="43" y="37"/>
                  </a:cubicBezTo>
                  <a:cubicBezTo>
                    <a:pt x="57" y="33"/>
                    <a:pt x="69" y="31"/>
                    <a:pt x="80" y="31"/>
                  </a:cubicBezTo>
                  <a:cubicBezTo>
                    <a:pt x="97" y="31"/>
                    <a:pt x="110" y="36"/>
                    <a:pt x="121" y="45"/>
                  </a:cubicBezTo>
                  <a:cubicBezTo>
                    <a:pt x="131" y="54"/>
                    <a:pt x="136" y="66"/>
                    <a:pt x="136" y="81"/>
                  </a:cubicBezTo>
                  <a:cubicBezTo>
                    <a:pt x="136" y="90"/>
                    <a:pt x="134" y="99"/>
                    <a:pt x="129" y="108"/>
                  </a:cubicBezTo>
                  <a:cubicBezTo>
                    <a:pt x="124" y="117"/>
                    <a:pt x="116" y="129"/>
                    <a:pt x="104" y="142"/>
                  </a:cubicBezTo>
                  <a:cubicBezTo>
                    <a:pt x="98" y="149"/>
                    <a:pt x="82" y="165"/>
                    <a:pt x="58" y="190"/>
                  </a:cubicBezTo>
                  <a:lnTo>
                    <a:pt x="0" y="249"/>
                  </a:lnTo>
                  <a:lnTo>
                    <a:pt x="0" y="280"/>
                  </a:lnTo>
                  <a:lnTo>
                    <a:pt x="175" y="280"/>
                  </a:lnTo>
                  <a:lnTo>
                    <a:pt x="175" y="249"/>
                  </a:lnTo>
                  <a:lnTo>
                    <a:pt x="45" y="249"/>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459"/>
            <p:cNvSpPr>
              <a:spLocks/>
            </p:cNvSpPr>
            <p:nvPr>
              <p:custDataLst>
                <p:tags r:id="rId12"/>
              </p:custDataLst>
            </p:nvPr>
          </p:nvSpPr>
          <p:spPr bwMode="auto">
            <a:xfrm>
              <a:off x="1597025" y="5611813"/>
              <a:ext cx="90488" cy="84138"/>
            </a:xfrm>
            <a:custGeom>
              <a:avLst/>
              <a:gdLst>
                <a:gd name="T0" fmla="*/ 6 w 219"/>
                <a:gd name="T1" fmla="*/ 0 h 272"/>
                <a:gd name="T2" fmla="*/ 6 w 219"/>
                <a:gd name="T3" fmla="*/ 36 h 272"/>
                <a:gd name="T4" fmla="*/ 168 w 219"/>
                <a:gd name="T5" fmla="*/ 36 h 272"/>
                <a:gd name="T6" fmla="*/ 0 w 219"/>
                <a:gd name="T7" fmla="*/ 232 h 272"/>
                <a:gd name="T8" fmla="*/ 0 w 219"/>
                <a:gd name="T9" fmla="*/ 272 h 272"/>
                <a:gd name="T10" fmla="*/ 219 w 219"/>
                <a:gd name="T11" fmla="*/ 272 h 272"/>
                <a:gd name="T12" fmla="*/ 219 w 219"/>
                <a:gd name="T13" fmla="*/ 237 h 272"/>
                <a:gd name="T14" fmla="*/ 50 w 219"/>
                <a:gd name="T15" fmla="*/ 237 h 272"/>
                <a:gd name="T16" fmla="*/ 219 w 219"/>
                <a:gd name="T17" fmla="*/ 41 h 272"/>
                <a:gd name="T18" fmla="*/ 219 w 219"/>
                <a:gd name="T19" fmla="*/ 0 h 272"/>
                <a:gd name="T20" fmla="*/ 6 w 219"/>
                <a:gd name="T2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2">
                  <a:moveTo>
                    <a:pt x="6" y="0"/>
                  </a:moveTo>
                  <a:lnTo>
                    <a:pt x="6" y="36"/>
                  </a:lnTo>
                  <a:lnTo>
                    <a:pt x="168" y="36"/>
                  </a:lnTo>
                  <a:lnTo>
                    <a:pt x="0" y="232"/>
                  </a:lnTo>
                  <a:lnTo>
                    <a:pt x="0" y="272"/>
                  </a:lnTo>
                  <a:lnTo>
                    <a:pt x="219" y="272"/>
                  </a:lnTo>
                  <a:lnTo>
                    <a:pt x="219" y="237"/>
                  </a:lnTo>
                  <a:lnTo>
                    <a:pt x="50" y="237"/>
                  </a:lnTo>
                  <a:lnTo>
                    <a:pt x="219" y="41"/>
                  </a:lnTo>
                  <a:lnTo>
                    <a:pt x="219" y="0"/>
                  </a:lnTo>
                  <a:lnTo>
                    <a:pt x="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460"/>
            <p:cNvSpPr>
              <a:spLocks/>
            </p:cNvSpPr>
            <p:nvPr>
              <p:custDataLst>
                <p:tags r:id="rId13"/>
              </p:custDataLst>
            </p:nvPr>
          </p:nvSpPr>
          <p:spPr bwMode="auto">
            <a:xfrm>
              <a:off x="1711325" y="5546725"/>
              <a:ext cx="71438" cy="85725"/>
            </a:xfrm>
            <a:custGeom>
              <a:avLst/>
              <a:gdLst>
                <a:gd name="T0" fmla="*/ 45 w 175"/>
                <a:gd name="T1" fmla="*/ 249 h 280"/>
                <a:gd name="T2" fmla="*/ 115 w 175"/>
                <a:gd name="T3" fmla="*/ 177 h 280"/>
                <a:gd name="T4" fmla="*/ 144 w 175"/>
                <a:gd name="T5" fmla="*/ 146 h 280"/>
                <a:gd name="T6" fmla="*/ 168 w 175"/>
                <a:gd name="T7" fmla="*/ 110 h 280"/>
                <a:gd name="T8" fmla="*/ 174 w 175"/>
                <a:gd name="T9" fmla="*/ 78 h 280"/>
                <a:gd name="T10" fmla="*/ 149 w 175"/>
                <a:gd name="T11" fmla="*/ 21 h 280"/>
                <a:gd name="T12" fmla="*/ 80 w 175"/>
                <a:gd name="T13" fmla="*/ 0 h 280"/>
                <a:gd name="T14" fmla="*/ 44 w 175"/>
                <a:gd name="T15" fmla="*/ 4 h 280"/>
                <a:gd name="T16" fmla="*/ 2 w 175"/>
                <a:gd name="T17" fmla="*/ 18 h 280"/>
                <a:gd name="T18" fmla="*/ 2 w 175"/>
                <a:gd name="T19" fmla="*/ 55 h 280"/>
                <a:gd name="T20" fmla="*/ 44 w 175"/>
                <a:gd name="T21" fmla="*/ 37 h 280"/>
                <a:gd name="T22" fmla="*/ 81 w 175"/>
                <a:gd name="T23" fmla="*/ 31 h 280"/>
                <a:gd name="T24" fmla="*/ 121 w 175"/>
                <a:gd name="T25" fmla="*/ 45 h 280"/>
                <a:gd name="T26" fmla="*/ 136 w 175"/>
                <a:gd name="T27" fmla="*/ 80 h 280"/>
                <a:gd name="T28" fmla="*/ 129 w 175"/>
                <a:gd name="T29" fmla="*/ 108 h 280"/>
                <a:gd name="T30" fmla="*/ 104 w 175"/>
                <a:gd name="T31" fmla="*/ 142 h 280"/>
                <a:gd name="T32" fmla="*/ 58 w 175"/>
                <a:gd name="T33" fmla="*/ 190 h 280"/>
                <a:gd name="T34" fmla="*/ 0 w 175"/>
                <a:gd name="T35" fmla="*/ 249 h 280"/>
                <a:gd name="T36" fmla="*/ 0 w 175"/>
                <a:gd name="T37" fmla="*/ 280 h 280"/>
                <a:gd name="T38" fmla="*/ 175 w 175"/>
                <a:gd name="T39" fmla="*/ 280 h 280"/>
                <a:gd name="T40" fmla="*/ 175 w 175"/>
                <a:gd name="T41" fmla="*/ 249 h 280"/>
                <a:gd name="T42" fmla="*/ 45 w 175"/>
                <a:gd name="T43" fmla="*/ 24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0">
                  <a:moveTo>
                    <a:pt x="45" y="249"/>
                  </a:moveTo>
                  <a:lnTo>
                    <a:pt x="115" y="177"/>
                  </a:lnTo>
                  <a:cubicBezTo>
                    <a:pt x="132" y="160"/>
                    <a:pt x="141" y="150"/>
                    <a:pt x="144" y="146"/>
                  </a:cubicBezTo>
                  <a:cubicBezTo>
                    <a:pt x="156" y="133"/>
                    <a:pt x="163" y="121"/>
                    <a:pt x="168" y="110"/>
                  </a:cubicBezTo>
                  <a:cubicBezTo>
                    <a:pt x="172" y="100"/>
                    <a:pt x="174" y="90"/>
                    <a:pt x="174" y="78"/>
                  </a:cubicBezTo>
                  <a:cubicBezTo>
                    <a:pt x="174" y="54"/>
                    <a:pt x="166" y="35"/>
                    <a:pt x="149" y="21"/>
                  </a:cubicBezTo>
                  <a:cubicBezTo>
                    <a:pt x="132" y="7"/>
                    <a:pt x="109" y="0"/>
                    <a:pt x="80" y="0"/>
                  </a:cubicBezTo>
                  <a:cubicBezTo>
                    <a:pt x="69" y="0"/>
                    <a:pt x="57" y="1"/>
                    <a:pt x="44" y="4"/>
                  </a:cubicBezTo>
                  <a:cubicBezTo>
                    <a:pt x="31" y="7"/>
                    <a:pt x="17" y="12"/>
                    <a:pt x="2" y="18"/>
                  </a:cubicBezTo>
                  <a:lnTo>
                    <a:pt x="2" y="55"/>
                  </a:lnTo>
                  <a:cubicBezTo>
                    <a:pt x="17" y="47"/>
                    <a:pt x="31" y="41"/>
                    <a:pt x="44" y="37"/>
                  </a:cubicBezTo>
                  <a:cubicBezTo>
                    <a:pt x="57" y="33"/>
                    <a:pt x="69" y="31"/>
                    <a:pt x="81" y="31"/>
                  </a:cubicBezTo>
                  <a:cubicBezTo>
                    <a:pt x="97" y="31"/>
                    <a:pt x="111" y="35"/>
                    <a:pt x="121" y="45"/>
                  </a:cubicBezTo>
                  <a:cubicBezTo>
                    <a:pt x="132" y="54"/>
                    <a:pt x="136" y="66"/>
                    <a:pt x="136" y="80"/>
                  </a:cubicBezTo>
                  <a:cubicBezTo>
                    <a:pt x="136" y="90"/>
                    <a:pt x="134" y="99"/>
                    <a:pt x="129" y="108"/>
                  </a:cubicBezTo>
                  <a:cubicBezTo>
                    <a:pt x="125" y="117"/>
                    <a:pt x="116" y="129"/>
                    <a:pt x="104" y="142"/>
                  </a:cubicBezTo>
                  <a:cubicBezTo>
                    <a:pt x="98" y="149"/>
                    <a:pt x="83" y="165"/>
                    <a:pt x="58" y="190"/>
                  </a:cubicBezTo>
                  <a:lnTo>
                    <a:pt x="0" y="249"/>
                  </a:lnTo>
                  <a:lnTo>
                    <a:pt x="0" y="280"/>
                  </a:lnTo>
                  <a:lnTo>
                    <a:pt x="175" y="280"/>
                  </a:lnTo>
                  <a:lnTo>
                    <a:pt x="175" y="249"/>
                  </a:lnTo>
                  <a:lnTo>
                    <a:pt x="45" y="249"/>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461"/>
            <p:cNvSpPr>
              <a:spLocks/>
            </p:cNvSpPr>
            <p:nvPr>
              <p:custDataLst>
                <p:tags r:id="rId14"/>
              </p:custDataLst>
            </p:nvPr>
          </p:nvSpPr>
          <p:spPr bwMode="auto">
            <a:xfrm>
              <a:off x="1581150" y="5888038"/>
              <a:ext cx="107950" cy="84138"/>
            </a:xfrm>
            <a:custGeom>
              <a:avLst/>
              <a:gdLst>
                <a:gd name="T0" fmla="*/ 260 w 265"/>
                <a:gd name="T1" fmla="*/ 0 h 273"/>
                <a:gd name="T2" fmla="*/ 207 w 265"/>
                <a:gd name="T3" fmla="*/ 0 h 273"/>
                <a:gd name="T4" fmla="*/ 134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2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4" y="98"/>
                  </a:lnTo>
                  <a:lnTo>
                    <a:pt x="62" y="0"/>
                  </a:lnTo>
                  <a:lnTo>
                    <a:pt x="9" y="0"/>
                  </a:lnTo>
                  <a:lnTo>
                    <a:pt x="106" y="131"/>
                  </a:lnTo>
                  <a:lnTo>
                    <a:pt x="0" y="273"/>
                  </a:lnTo>
                  <a:lnTo>
                    <a:pt x="53" y="273"/>
                  </a:lnTo>
                  <a:lnTo>
                    <a:pt x="132" y="166"/>
                  </a:lnTo>
                  <a:lnTo>
                    <a:pt x="212" y="273"/>
                  </a:lnTo>
                  <a:lnTo>
                    <a:pt x="265" y="273"/>
                  </a:lnTo>
                  <a:lnTo>
                    <a:pt x="161" y="133"/>
                  </a:lnTo>
                  <a:lnTo>
                    <a:pt x="26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462"/>
            <p:cNvSpPr>
              <a:spLocks/>
            </p:cNvSpPr>
            <p:nvPr>
              <p:custDataLst>
                <p:tags r:id="rId15"/>
              </p:custDataLst>
            </p:nvPr>
          </p:nvSpPr>
          <p:spPr bwMode="auto">
            <a:xfrm>
              <a:off x="1706563" y="5888038"/>
              <a:ext cx="107950" cy="115888"/>
            </a:xfrm>
            <a:custGeom>
              <a:avLst/>
              <a:gdLst>
                <a:gd name="T0" fmla="*/ 145 w 265"/>
                <a:gd name="T1" fmla="*/ 299 h 377"/>
                <a:gd name="T2" fmla="*/ 265 w 265"/>
                <a:gd name="T3" fmla="*/ 0 h 377"/>
                <a:gd name="T4" fmla="*/ 218 w 265"/>
                <a:gd name="T5" fmla="*/ 0 h 377"/>
                <a:gd name="T6" fmla="*/ 132 w 265"/>
                <a:gd name="T7" fmla="*/ 214 h 377"/>
                <a:gd name="T8" fmla="*/ 47 w 265"/>
                <a:gd name="T9" fmla="*/ 0 h 377"/>
                <a:gd name="T10" fmla="*/ 0 w 265"/>
                <a:gd name="T11" fmla="*/ 0 h 377"/>
                <a:gd name="T12" fmla="*/ 110 w 265"/>
                <a:gd name="T13" fmla="*/ 269 h 377"/>
                <a:gd name="T14" fmla="*/ 102 w 265"/>
                <a:gd name="T15" fmla="*/ 289 h 377"/>
                <a:gd name="T16" fmla="*/ 79 w 265"/>
                <a:gd name="T17" fmla="*/ 331 h 377"/>
                <a:gd name="T18" fmla="*/ 51 w 265"/>
                <a:gd name="T19" fmla="*/ 340 h 377"/>
                <a:gd name="T20" fmla="*/ 24 w 265"/>
                <a:gd name="T21" fmla="*/ 340 h 377"/>
                <a:gd name="T22" fmla="*/ 24 w 265"/>
                <a:gd name="T23" fmla="*/ 377 h 377"/>
                <a:gd name="T24" fmla="*/ 60 w 265"/>
                <a:gd name="T25" fmla="*/ 377 h 377"/>
                <a:gd name="T26" fmla="*/ 108 w 265"/>
                <a:gd name="T27" fmla="*/ 362 h 377"/>
                <a:gd name="T28" fmla="*/ 145 w 265"/>
                <a:gd name="T29" fmla="*/ 29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5" h="377">
                  <a:moveTo>
                    <a:pt x="145" y="299"/>
                  </a:moveTo>
                  <a:lnTo>
                    <a:pt x="265" y="0"/>
                  </a:lnTo>
                  <a:lnTo>
                    <a:pt x="218" y="0"/>
                  </a:lnTo>
                  <a:lnTo>
                    <a:pt x="132" y="214"/>
                  </a:lnTo>
                  <a:lnTo>
                    <a:pt x="47" y="0"/>
                  </a:lnTo>
                  <a:lnTo>
                    <a:pt x="0" y="0"/>
                  </a:lnTo>
                  <a:lnTo>
                    <a:pt x="110" y="269"/>
                  </a:lnTo>
                  <a:lnTo>
                    <a:pt x="102" y="289"/>
                  </a:lnTo>
                  <a:cubicBezTo>
                    <a:pt x="93" y="311"/>
                    <a:pt x="86" y="325"/>
                    <a:pt x="79" y="331"/>
                  </a:cubicBezTo>
                  <a:cubicBezTo>
                    <a:pt x="73" y="337"/>
                    <a:pt x="63" y="340"/>
                    <a:pt x="51" y="340"/>
                  </a:cubicBezTo>
                  <a:lnTo>
                    <a:pt x="24" y="340"/>
                  </a:lnTo>
                  <a:lnTo>
                    <a:pt x="24" y="377"/>
                  </a:lnTo>
                  <a:lnTo>
                    <a:pt x="60" y="377"/>
                  </a:lnTo>
                  <a:cubicBezTo>
                    <a:pt x="80" y="377"/>
                    <a:pt x="96" y="372"/>
                    <a:pt x="108" y="362"/>
                  </a:cubicBezTo>
                  <a:cubicBezTo>
                    <a:pt x="120" y="352"/>
                    <a:pt x="132" y="331"/>
                    <a:pt x="145" y="299"/>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463"/>
            <p:cNvSpPr>
              <a:spLocks/>
            </p:cNvSpPr>
            <p:nvPr>
              <p:custDataLst>
                <p:tags r:id="rId16"/>
              </p:custDataLst>
            </p:nvPr>
          </p:nvSpPr>
          <p:spPr bwMode="auto">
            <a:xfrm>
              <a:off x="1587500" y="6162675"/>
              <a:ext cx="107950" cy="84138"/>
            </a:xfrm>
            <a:custGeom>
              <a:avLst/>
              <a:gdLst>
                <a:gd name="T0" fmla="*/ 259 w 264"/>
                <a:gd name="T1" fmla="*/ 0 h 273"/>
                <a:gd name="T2" fmla="*/ 206 w 264"/>
                <a:gd name="T3" fmla="*/ 0 h 273"/>
                <a:gd name="T4" fmla="*/ 134 w 264"/>
                <a:gd name="T5" fmla="*/ 97 h 273"/>
                <a:gd name="T6" fmla="*/ 62 w 264"/>
                <a:gd name="T7" fmla="*/ 0 h 273"/>
                <a:gd name="T8" fmla="*/ 9 w 264"/>
                <a:gd name="T9" fmla="*/ 0 h 273"/>
                <a:gd name="T10" fmla="*/ 106 w 264"/>
                <a:gd name="T11" fmla="*/ 130 h 273"/>
                <a:gd name="T12" fmla="*/ 0 w 264"/>
                <a:gd name="T13" fmla="*/ 273 h 273"/>
                <a:gd name="T14" fmla="*/ 53 w 264"/>
                <a:gd name="T15" fmla="*/ 273 h 273"/>
                <a:gd name="T16" fmla="*/ 132 w 264"/>
                <a:gd name="T17" fmla="*/ 166 h 273"/>
                <a:gd name="T18" fmla="*/ 211 w 264"/>
                <a:gd name="T19" fmla="*/ 273 h 273"/>
                <a:gd name="T20" fmla="*/ 264 w 264"/>
                <a:gd name="T21" fmla="*/ 273 h 273"/>
                <a:gd name="T22" fmla="*/ 160 w 264"/>
                <a:gd name="T23" fmla="*/ 133 h 273"/>
                <a:gd name="T24" fmla="*/ 259 w 264"/>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 h="273">
                  <a:moveTo>
                    <a:pt x="259" y="0"/>
                  </a:moveTo>
                  <a:lnTo>
                    <a:pt x="206" y="0"/>
                  </a:lnTo>
                  <a:lnTo>
                    <a:pt x="134" y="97"/>
                  </a:lnTo>
                  <a:lnTo>
                    <a:pt x="62" y="0"/>
                  </a:lnTo>
                  <a:lnTo>
                    <a:pt x="9" y="0"/>
                  </a:lnTo>
                  <a:lnTo>
                    <a:pt x="106" y="130"/>
                  </a:lnTo>
                  <a:lnTo>
                    <a:pt x="0" y="273"/>
                  </a:lnTo>
                  <a:lnTo>
                    <a:pt x="53" y="273"/>
                  </a:lnTo>
                  <a:lnTo>
                    <a:pt x="132" y="166"/>
                  </a:lnTo>
                  <a:lnTo>
                    <a:pt x="211" y="273"/>
                  </a:lnTo>
                  <a:lnTo>
                    <a:pt x="264" y="273"/>
                  </a:lnTo>
                  <a:lnTo>
                    <a:pt x="160" y="133"/>
                  </a:lnTo>
                  <a:lnTo>
                    <a:pt x="259"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464"/>
            <p:cNvSpPr>
              <a:spLocks/>
            </p:cNvSpPr>
            <p:nvPr>
              <p:custDataLst>
                <p:tags r:id="rId17"/>
              </p:custDataLst>
            </p:nvPr>
          </p:nvSpPr>
          <p:spPr bwMode="auto">
            <a:xfrm>
              <a:off x="1716088" y="6162675"/>
              <a:ext cx="88900" cy="84138"/>
            </a:xfrm>
            <a:custGeom>
              <a:avLst/>
              <a:gdLst>
                <a:gd name="T0" fmla="*/ 6 w 219"/>
                <a:gd name="T1" fmla="*/ 0 h 273"/>
                <a:gd name="T2" fmla="*/ 6 w 219"/>
                <a:gd name="T3" fmla="*/ 36 h 273"/>
                <a:gd name="T4" fmla="*/ 169 w 219"/>
                <a:gd name="T5" fmla="*/ 36 h 273"/>
                <a:gd name="T6" fmla="*/ 0 w 219"/>
                <a:gd name="T7" fmla="*/ 232 h 273"/>
                <a:gd name="T8" fmla="*/ 0 w 219"/>
                <a:gd name="T9" fmla="*/ 273 h 273"/>
                <a:gd name="T10" fmla="*/ 219 w 219"/>
                <a:gd name="T11" fmla="*/ 273 h 273"/>
                <a:gd name="T12" fmla="*/ 219 w 219"/>
                <a:gd name="T13" fmla="*/ 237 h 273"/>
                <a:gd name="T14" fmla="*/ 50 w 219"/>
                <a:gd name="T15" fmla="*/ 237 h 273"/>
                <a:gd name="T16" fmla="*/ 219 w 219"/>
                <a:gd name="T17" fmla="*/ 41 h 273"/>
                <a:gd name="T18" fmla="*/ 219 w 219"/>
                <a:gd name="T19" fmla="*/ 0 h 273"/>
                <a:gd name="T20" fmla="*/ 6 w 219"/>
                <a:gd name="T21"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3">
                  <a:moveTo>
                    <a:pt x="6" y="0"/>
                  </a:moveTo>
                  <a:lnTo>
                    <a:pt x="6" y="36"/>
                  </a:lnTo>
                  <a:lnTo>
                    <a:pt x="169" y="36"/>
                  </a:lnTo>
                  <a:lnTo>
                    <a:pt x="0" y="232"/>
                  </a:lnTo>
                  <a:lnTo>
                    <a:pt x="0" y="273"/>
                  </a:lnTo>
                  <a:lnTo>
                    <a:pt x="219" y="273"/>
                  </a:lnTo>
                  <a:lnTo>
                    <a:pt x="219" y="237"/>
                  </a:lnTo>
                  <a:lnTo>
                    <a:pt x="50" y="237"/>
                  </a:lnTo>
                  <a:lnTo>
                    <a:pt x="219" y="41"/>
                  </a:lnTo>
                  <a:lnTo>
                    <a:pt x="219" y="0"/>
                  </a:lnTo>
                  <a:lnTo>
                    <a:pt x="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465"/>
            <p:cNvSpPr>
              <a:spLocks/>
            </p:cNvSpPr>
            <p:nvPr>
              <p:custDataLst>
                <p:tags r:id="rId18"/>
              </p:custDataLst>
            </p:nvPr>
          </p:nvSpPr>
          <p:spPr bwMode="auto">
            <a:xfrm>
              <a:off x="1587500" y="6438900"/>
              <a:ext cx="109538" cy="115888"/>
            </a:xfrm>
            <a:custGeom>
              <a:avLst/>
              <a:gdLst>
                <a:gd name="T0" fmla="*/ 146 w 266"/>
                <a:gd name="T1" fmla="*/ 298 h 377"/>
                <a:gd name="T2" fmla="*/ 266 w 266"/>
                <a:gd name="T3" fmla="*/ 0 h 377"/>
                <a:gd name="T4" fmla="*/ 218 w 266"/>
                <a:gd name="T5" fmla="*/ 0 h 377"/>
                <a:gd name="T6" fmla="*/ 133 w 266"/>
                <a:gd name="T7" fmla="*/ 214 h 377"/>
                <a:gd name="T8" fmla="*/ 48 w 266"/>
                <a:gd name="T9" fmla="*/ 0 h 377"/>
                <a:gd name="T10" fmla="*/ 0 w 266"/>
                <a:gd name="T11" fmla="*/ 0 h 377"/>
                <a:gd name="T12" fmla="*/ 111 w 266"/>
                <a:gd name="T13" fmla="*/ 268 h 377"/>
                <a:gd name="T14" fmla="*/ 103 w 266"/>
                <a:gd name="T15" fmla="*/ 289 h 377"/>
                <a:gd name="T16" fmla="*/ 80 w 266"/>
                <a:gd name="T17" fmla="*/ 330 h 377"/>
                <a:gd name="T18" fmla="*/ 51 w 266"/>
                <a:gd name="T19" fmla="*/ 339 h 377"/>
                <a:gd name="T20" fmla="*/ 25 w 266"/>
                <a:gd name="T21" fmla="*/ 339 h 377"/>
                <a:gd name="T22" fmla="*/ 25 w 266"/>
                <a:gd name="T23" fmla="*/ 377 h 377"/>
                <a:gd name="T24" fmla="*/ 61 w 266"/>
                <a:gd name="T25" fmla="*/ 377 h 377"/>
                <a:gd name="T26" fmla="*/ 109 w 266"/>
                <a:gd name="T27" fmla="*/ 362 h 377"/>
                <a:gd name="T28" fmla="*/ 146 w 266"/>
                <a:gd name="T29" fmla="*/ 29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6" h="377">
                  <a:moveTo>
                    <a:pt x="146" y="298"/>
                  </a:moveTo>
                  <a:lnTo>
                    <a:pt x="266" y="0"/>
                  </a:lnTo>
                  <a:lnTo>
                    <a:pt x="218" y="0"/>
                  </a:lnTo>
                  <a:lnTo>
                    <a:pt x="133" y="214"/>
                  </a:lnTo>
                  <a:lnTo>
                    <a:pt x="48" y="0"/>
                  </a:lnTo>
                  <a:lnTo>
                    <a:pt x="0" y="0"/>
                  </a:lnTo>
                  <a:lnTo>
                    <a:pt x="111" y="268"/>
                  </a:lnTo>
                  <a:lnTo>
                    <a:pt x="103" y="289"/>
                  </a:lnTo>
                  <a:cubicBezTo>
                    <a:pt x="94" y="311"/>
                    <a:pt x="87" y="325"/>
                    <a:pt x="80" y="330"/>
                  </a:cubicBezTo>
                  <a:cubicBezTo>
                    <a:pt x="73" y="336"/>
                    <a:pt x="64" y="339"/>
                    <a:pt x="51" y="339"/>
                  </a:cubicBezTo>
                  <a:lnTo>
                    <a:pt x="25" y="339"/>
                  </a:lnTo>
                  <a:lnTo>
                    <a:pt x="25" y="377"/>
                  </a:lnTo>
                  <a:lnTo>
                    <a:pt x="61" y="377"/>
                  </a:lnTo>
                  <a:cubicBezTo>
                    <a:pt x="81" y="377"/>
                    <a:pt x="97" y="372"/>
                    <a:pt x="109" y="362"/>
                  </a:cubicBezTo>
                  <a:cubicBezTo>
                    <a:pt x="121" y="352"/>
                    <a:pt x="133" y="331"/>
                    <a:pt x="146" y="298"/>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466"/>
            <p:cNvSpPr>
              <a:spLocks/>
            </p:cNvSpPr>
            <p:nvPr>
              <p:custDataLst>
                <p:tags r:id="rId19"/>
              </p:custDataLst>
            </p:nvPr>
          </p:nvSpPr>
          <p:spPr bwMode="auto">
            <a:xfrm>
              <a:off x="1716088" y="6438900"/>
              <a:ext cx="88900" cy="84138"/>
            </a:xfrm>
            <a:custGeom>
              <a:avLst/>
              <a:gdLst>
                <a:gd name="T0" fmla="*/ 6 w 219"/>
                <a:gd name="T1" fmla="*/ 0 h 273"/>
                <a:gd name="T2" fmla="*/ 6 w 219"/>
                <a:gd name="T3" fmla="*/ 36 h 273"/>
                <a:gd name="T4" fmla="*/ 169 w 219"/>
                <a:gd name="T5" fmla="*/ 36 h 273"/>
                <a:gd name="T6" fmla="*/ 0 w 219"/>
                <a:gd name="T7" fmla="*/ 232 h 273"/>
                <a:gd name="T8" fmla="*/ 0 w 219"/>
                <a:gd name="T9" fmla="*/ 273 h 273"/>
                <a:gd name="T10" fmla="*/ 219 w 219"/>
                <a:gd name="T11" fmla="*/ 273 h 273"/>
                <a:gd name="T12" fmla="*/ 219 w 219"/>
                <a:gd name="T13" fmla="*/ 237 h 273"/>
                <a:gd name="T14" fmla="*/ 50 w 219"/>
                <a:gd name="T15" fmla="*/ 237 h 273"/>
                <a:gd name="T16" fmla="*/ 219 w 219"/>
                <a:gd name="T17" fmla="*/ 41 h 273"/>
                <a:gd name="T18" fmla="*/ 219 w 219"/>
                <a:gd name="T19" fmla="*/ 0 h 273"/>
                <a:gd name="T20" fmla="*/ 6 w 219"/>
                <a:gd name="T21"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3">
                  <a:moveTo>
                    <a:pt x="6" y="0"/>
                  </a:moveTo>
                  <a:lnTo>
                    <a:pt x="6" y="36"/>
                  </a:lnTo>
                  <a:lnTo>
                    <a:pt x="169" y="36"/>
                  </a:lnTo>
                  <a:lnTo>
                    <a:pt x="0" y="232"/>
                  </a:lnTo>
                  <a:lnTo>
                    <a:pt x="0" y="273"/>
                  </a:lnTo>
                  <a:lnTo>
                    <a:pt x="219" y="273"/>
                  </a:lnTo>
                  <a:lnTo>
                    <a:pt x="219" y="237"/>
                  </a:lnTo>
                  <a:lnTo>
                    <a:pt x="50" y="237"/>
                  </a:lnTo>
                  <a:lnTo>
                    <a:pt x="219" y="41"/>
                  </a:lnTo>
                  <a:lnTo>
                    <a:pt x="219" y="0"/>
                  </a:lnTo>
                  <a:lnTo>
                    <a:pt x="6"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9" name="Double Bracket 198"/>
          <p:cNvSpPr/>
          <p:nvPr/>
        </p:nvSpPr>
        <p:spPr bwMode="auto">
          <a:xfrm>
            <a:off x="2537930" y="4600184"/>
            <a:ext cx="2762639" cy="1816100"/>
          </a:xfrm>
          <a:prstGeom prst="bracketPair">
            <a:avLst/>
          </a:prstGeom>
          <a:noFill/>
          <a:ln w="28575"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200" name="TextBox 199"/>
          <p:cNvSpPr txBox="1"/>
          <p:nvPr/>
        </p:nvSpPr>
        <p:spPr bwMode="auto">
          <a:xfrm>
            <a:off x="3676372" y="5225208"/>
            <a:ext cx="49404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M</a:t>
            </a:r>
          </a:p>
        </p:txBody>
      </p:sp>
      <p:grpSp>
        <p:nvGrpSpPr>
          <p:cNvPr id="201" name="Group 200"/>
          <p:cNvGrpSpPr>
            <a:grpSpLocks noChangeAspect="1"/>
          </p:cNvGrpSpPr>
          <p:nvPr>
            <p:custDataLst>
              <p:tags r:id="rId5"/>
            </p:custDataLst>
          </p:nvPr>
        </p:nvGrpSpPr>
        <p:grpSpPr>
          <a:xfrm>
            <a:off x="5553008" y="5344722"/>
            <a:ext cx="563563" cy="317500"/>
            <a:chOff x="2543175" y="2538412"/>
            <a:chExt cx="563563" cy="317500"/>
          </a:xfrm>
        </p:grpSpPr>
        <p:sp>
          <p:nvSpPr>
            <p:cNvPr id="202" name="Freeform 497"/>
            <p:cNvSpPr>
              <a:spLocks noEditPoints="1"/>
            </p:cNvSpPr>
            <p:nvPr>
              <p:custDataLst>
                <p:tags r:id="rId6"/>
              </p:custDataLst>
            </p:nvPr>
          </p:nvSpPr>
          <p:spPr bwMode="auto">
            <a:xfrm>
              <a:off x="2543175" y="2566987"/>
              <a:ext cx="228600" cy="288925"/>
            </a:xfrm>
            <a:custGeom>
              <a:avLst/>
              <a:gdLst>
                <a:gd name="T0" fmla="*/ 0 w 314"/>
                <a:gd name="T1" fmla="*/ 17 h 374"/>
                <a:gd name="T2" fmla="*/ 8 w 314"/>
                <a:gd name="T3" fmla="*/ 36 h 374"/>
                <a:gd name="T4" fmla="*/ 145 w 314"/>
                <a:gd name="T5" fmla="*/ 149 h 374"/>
                <a:gd name="T6" fmla="*/ 8 w 314"/>
                <a:gd name="T7" fmla="*/ 262 h 374"/>
                <a:gd name="T8" fmla="*/ 0 w 314"/>
                <a:gd name="T9" fmla="*/ 281 h 374"/>
                <a:gd name="T10" fmla="*/ 37 w 314"/>
                <a:gd name="T11" fmla="*/ 298 h 374"/>
                <a:gd name="T12" fmla="*/ 45 w 314"/>
                <a:gd name="T13" fmla="*/ 280 h 374"/>
                <a:gd name="T14" fmla="*/ 293 w 314"/>
                <a:gd name="T15" fmla="*/ 170 h 374"/>
                <a:gd name="T16" fmla="*/ 314 w 314"/>
                <a:gd name="T17" fmla="*/ 170 h 374"/>
                <a:gd name="T18" fmla="*/ 314 w 314"/>
                <a:gd name="T19" fmla="*/ 129 h 374"/>
                <a:gd name="T20" fmla="*/ 293 w 314"/>
                <a:gd name="T21" fmla="*/ 129 h 374"/>
                <a:gd name="T22" fmla="*/ 45 w 314"/>
                <a:gd name="T23" fmla="*/ 19 h 374"/>
                <a:gd name="T24" fmla="*/ 37 w 314"/>
                <a:gd name="T25" fmla="*/ 0 h 374"/>
                <a:gd name="T26" fmla="*/ 0 w 314"/>
                <a:gd name="T27" fmla="*/ 17 h 374"/>
                <a:gd name="T28" fmla="*/ 6 w 314"/>
                <a:gd name="T29" fmla="*/ 374 h 374"/>
                <a:gd name="T30" fmla="*/ 314 w 314"/>
                <a:gd name="T31" fmla="*/ 374 h 374"/>
                <a:gd name="T32" fmla="*/ 314 w 314"/>
                <a:gd name="T33" fmla="*/ 333 h 374"/>
                <a:gd name="T34" fmla="*/ 6 w 314"/>
                <a:gd name="T35" fmla="*/ 333 h 374"/>
                <a:gd name="T36" fmla="*/ 6 w 314"/>
                <a:gd name="T37"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4" h="374">
                  <a:moveTo>
                    <a:pt x="0" y="17"/>
                  </a:moveTo>
                  <a:lnTo>
                    <a:pt x="8" y="36"/>
                  </a:lnTo>
                  <a:cubicBezTo>
                    <a:pt x="36" y="96"/>
                    <a:pt x="87" y="130"/>
                    <a:pt x="145" y="149"/>
                  </a:cubicBezTo>
                  <a:cubicBezTo>
                    <a:pt x="87" y="169"/>
                    <a:pt x="36" y="203"/>
                    <a:pt x="8" y="262"/>
                  </a:cubicBezTo>
                  <a:lnTo>
                    <a:pt x="0" y="281"/>
                  </a:lnTo>
                  <a:lnTo>
                    <a:pt x="37" y="298"/>
                  </a:lnTo>
                  <a:lnTo>
                    <a:pt x="45" y="280"/>
                  </a:lnTo>
                  <a:cubicBezTo>
                    <a:pt x="84" y="197"/>
                    <a:pt x="187" y="170"/>
                    <a:pt x="293" y="170"/>
                  </a:cubicBezTo>
                  <a:lnTo>
                    <a:pt x="314" y="170"/>
                  </a:lnTo>
                  <a:lnTo>
                    <a:pt x="314" y="129"/>
                  </a:lnTo>
                  <a:lnTo>
                    <a:pt x="293" y="129"/>
                  </a:lnTo>
                  <a:cubicBezTo>
                    <a:pt x="187" y="129"/>
                    <a:pt x="84" y="102"/>
                    <a:pt x="45" y="19"/>
                  </a:cubicBezTo>
                  <a:lnTo>
                    <a:pt x="37" y="0"/>
                  </a:lnTo>
                  <a:lnTo>
                    <a:pt x="0" y="17"/>
                  </a:lnTo>
                  <a:close/>
                  <a:moveTo>
                    <a:pt x="6" y="374"/>
                  </a:moveTo>
                  <a:lnTo>
                    <a:pt x="314" y="374"/>
                  </a:lnTo>
                  <a:lnTo>
                    <a:pt x="314" y="333"/>
                  </a:lnTo>
                  <a:lnTo>
                    <a:pt x="6" y="333"/>
                  </a:lnTo>
                  <a:lnTo>
                    <a:pt x="6" y="374"/>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498"/>
            <p:cNvSpPr>
              <a:spLocks noEditPoints="1"/>
            </p:cNvSpPr>
            <p:nvPr>
              <p:custDataLst>
                <p:tags r:id="rId7"/>
              </p:custDataLst>
            </p:nvPr>
          </p:nvSpPr>
          <p:spPr bwMode="auto">
            <a:xfrm>
              <a:off x="2922588" y="2538412"/>
              <a:ext cx="184150" cy="292100"/>
            </a:xfrm>
            <a:custGeom>
              <a:avLst/>
              <a:gdLst>
                <a:gd name="T0" fmla="*/ 126 w 252"/>
                <a:gd name="T1" fmla="*/ 39 h 377"/>
                <a:gd name="T2" fmla="*/ 184 w 252"/>
                <a:gd name="T3" fmla="*/ 76 h 377"/>
                <a:gd name="T4" fmla="*/ 203 w 252"/>
                <a:gd name="T5" fmla="*/ 189 h 377"/>
                <a:gd name="T6" fmla="*/ 184 w 252"/>
                <a:gd name="T7" fmla="*/ 301 h 377"/>
                <a:gd name="T8" fmla="*/ 126 w 252"/>
                <a:gd name="T9" fmla="*/ 338 h 377"/>
                <a:gd name="T10" fmla="*/ 69 w 252"/>
                <a:gd name="T11" fmla="*/ 301 h 377"/>
                <a:gd name="T12" fmla="*/ 50 w 252"/>
                <a:gd name="T13" fmla="*/ 189 h 377"/>
                <a:gd name="T14" fmla="*/ 69 w 252"/>
                <a:gd name="T15" fmla="*/ 76 h 377"/>
                <a:gd name="T16" fmla="*/ 126 w 252"/>
                <a:gd name="T17" fmla="*/ 39 h 377"/>
                <a:gd name="T18" fmla="*/ 126 w 252"/>
                <a:gd name="T19" fmla="*/ 0 h 377"/>
                <a:gd name="T20" fmla="*/ 33 w 252"/>
                <a:gd name="T21" fmla="*/ 48 h 377"/>
                <a:gd name="T22" fmla="*/ 0 w 252"/>
                <a:gd name="T23" fmla="*/ 189 h 377"/>
                <a:gd name="T24" fmla="*/ 33 w 252"/>
                <a:gd name="T25" fmla="*/ 329 h 377"/>
                <a:gd name="T26" fmla="*/ 126 w 252"/>
                <a:gd name="T27" fmla="*/ 377 h 377"/>
                <a:gd name="T28" fmla="*/ 220 w 252"/>
                <a:gd name="T29" fmla="*/ 329 h 377"/>
                <a:gd name="T30" fmla="*/ 252 w 252"/>
                <a:gd name="T31" fmla="*/ 189 h 377"/>
                <a:gd name="T32" fmla="*/ 220 w 252"/>
                <a:gd name="T33" fmla="*/ 48 h 377"/>
                <a:gd name="T34" fmla="*/ 126 w 252"/>
                <a:gd name="T35"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2" h="377">
                  <a:moveTo>
                    <a:pt x="126" y="39"/>
                  </a:moveTo>
                  <a:cubicBezTo>
                    <a:pt x="152" y="39"/>
                    <a:pt x="171" y="51"/>
                    <a:pt x="184" y="76"/>
                  </a:cubicBezTo>
                  <a:cubicBezTo>
                    <a:pt x="196" y="101"/>
                    <a:pt x="203" y="139"/>
                    <a:pt x="203" y="189"/>
                  </a:cubicBezTo>
                  <a:cubicBezTo>
                    <a:pt x="203" y="239"/>
                    <a:pt x="196" y="276"/>
                    <a:pt x="184" y="301"/>
                  </a:cubicBezTo>
                  <a:cubicBezTo>
                    <a:pt x="171" y="326"/>
                    <a:pt x="152" y="338"/>
                    <a:pt x="126" y="338"/>
                  </a:cubicBezTo>
                  <a:cubicBezTo>
                    <a:pt x="101" y="338"/>
                    <a:pt x="82" y="326"/>
                    <a:pt x="69" y="301"/>
                  </a:cubicBezTo>
                  <a:cubicBezTo>
                    <a:pt x="56" y="276"/>
                    <a:pt x="50" y="239"/>
                    <a:pt x="50" y="189"/>
                  </a:cubicBezTo>
                  <a:cubicBezTo>
                    <a:pt x="50" y="139"/>
                    <a:pt x="56" y="101"/>
                    <a:pt x="69" y="76"/>
                  </a:cubicBezTo>
                  <a:cubicBezTo>
                    <a:pt x="82" y="51"/>
                    <a:pt x="101" y="39"/>
                    <a:pt x="126" y="39"/>
                  </a:cubicBezTo>
                  <a:close/>
                  <a:moveTo>
                    <a:pt x="126" y="0"/>
                  </a:moveTo>
                  <a:cubicBezTo>
                    <a:pt x="85" y="0"/>
                    <a:pt x="54" y="16"/>
                    <a:pt x="33" y="48"/>
                  </a:cubicBezTo>
                  <a:cubicBezTo>
                    <a:pt x="11" y="80"/>
                    <a:pt x="0" y="127"/>
                    <a:pt x="0" y="189"/>
                  </a:cubicBezTo>
                  <a:cubicBezTo>
                    <a:pt x="0" y="250"/>
                    <a:pt x="11" y="297"/>
                    <a:pt x="33" y="329"/>
                  </a:cubicBezTo>
                  <a:cubicBezTo>
                    <a:pt x="54" y="361"/>
                    <a:pt x="85" y="377"/>
                    <a:pt x="126" y="377"/>
                  </a:cubicBezTo>
                  <a:cubicBezTo>
                    <a:pt x="167" y="377"/>
                    <a:pt x="198" y="361"/>
                    <a:pt x="220" y="329"/>
                  </a:cubicBezTo>
                  <a:cubicBezTo>
                    <a:pt x="241" y="297"/>
                    <a:pt x="252" y="250"/>
                    <a:pt x="252" y="189"/>
                  </a:cubicBezTo>
                  <a:cubicBezTo>
                    <a:pt x="252" y="127"/>
                    <a:pt x="241" y="80"/>
                    <a:pt x="220" y="48"/>
                  </a:cubicBezTo>
                  <a:cubicBezTo>
                    <a:pt x="198" y="16"/>
                    <a:pt x="167" y="0"/>
                    <a:pt x="126" y="0"/>
                  </a:cubicBez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p:cNvSpPr txBox="1"/>
          <p:nvPr/>
        </p:nvSpPr>
        <p:spPr bwMode="auto">
          <a:xfrm>
            <a:off x="9934732" y="5195402"/>
            <a:ext cx="1988044"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is feasible</a:t>
            </a:r>
          </a:p>
        </p:txBody>
      </p:sp>
      <p:sp>
        <p:nvSpPr>
          <p:cNvPr id="205" name="TextBox 204"/>
          <p:cNvSpPr txBox="1"/>
          <p:nvPr/>
        </p:nvSpPr>
        <p:spPr bwMode="auto">
          <a:xfrm>
            <a:off x="1198073" y="5195402"/>
            <a:ext cx="53732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iff</a:t>
            </a:r>
            <a:endParaRPr lang="en-US" dirty="0" smtClean="0">
              <a:solidFill>
                <a:srgbClr val="FFFF00"/>
              </a:solidFill>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23810763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73"/>
                                        </p:tgtEl>
                                        <p:attrNameLst>
                                          <p:attrName>style.visibility</p:attrName>
                                        </p:attrNameLst>
                                      </p:cBhvr>
                                      <p:to>
                                        <p:strVal val="visible"/>
                                      </p:to>
                                    </p:set>
                                    <p:animEffect transition="in" filter="fade">
                                      <p:cBhvr>
                                        <p:cTn id="34" dur="500"/>
                                        <p:tgtEl>
                                          <p:spTgt spid="173"/>
                                        </p:tgtEl>
                                      </p:cBhvr>
                                    </p:animEffect>
                                  </p:childTnLst>
                                </p:cTn>
                              </p:par>
                              <p:par>
                                <p:cTn id="35" presetID="10" presetClass="entr" presetSubtype="0" fill="hold" nodeType="withEffect">
                                  <p:stCondLst>
                                    <p:cond delay="0"/>
                                  </p:stCondLst>
                                  <p:childTnLst>
                                    <p:set>
                                      <p:cBhvr>
                                        <p:cTn id="36" dur="1" fill="hold">
                                          <p:stCondLst>
                                            <p:cond delay="0"/>
                                          </p:stCondLst>
                                        </p:cTn>
                                        <p:tgtEl>
                                          <p:spTgt spid="186"/>
                                        </p:tgtEl>
                                        <p:attrNameLst>
                                          <p:attrName>style.visibility</p:attrName>
                                        </p:attrNameLst>
                                      </p:cBhvr>
                                      <p:to>
                                        <p:strVal val="visible"/>
                                      </p:to>
                                    </p:set>
                                    <p:animEffect transition="in" filter="fade">
                                      <p:cBhvr>
                                        <p:cTn id="37" dur="500"/>
                                        <p:tgtEl>
                                          <p:spTgt spid="18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9"/>
                                        </p:tgtEl>
                                        <p:attrNameLst>
                                          <p:attrName>style.visibility</p:attrName>
                                        </p:attrNameLst>
                                      </p:cBhvr>
                                      <p:to>
                                        <p:strVal val="visible"/>
                                      </p:to>
                                    </p:set>
                                    <p:animEffect transition="in" filter="fade">
                                      <p:cBhvr>
                                        <p:cTn id="40" dur="500"/>
                                        <p:tgtEl>
                                          <p:spTgt spid="19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0"/>
                                        </p:tgtEl>
                                        <p:attrNameLst>
                                          <p:attrName>style.visibility</p:attrName>
                                        </p:attrNameLst>
                                      </p:cBhvr>
                                      <p:to>
                                        <p:strVal val="visible"/>
                                      </p:to>
                                    </p:set>
                                    <p:animEffect transition="in" filter="fade">
                                      <p:cBhvr>
                                        <p:cTn id="43" dur="500"/>
                                        <p:tgtEl>
                                          <p:spTgt spid="200"/>
                                        </p:tgtEl>
                                      </p:cBhvr>
                                    </p:animEffect>
                                  </p:childTnLst>
                                </p:cTn>
                              </p:par>
                              <p:par>
                                <p:cTn id="44" presetID="10" presetClass="entr" presetSubtype="0" fill="hold" nodeType="withEffect">
                                  <p:stCondLst>
                                    <p:cond delay="0"/>
                                  </p:stCondLst>
                                  <p:childTnLst>
                                    <p:set>
                                      <p:cBhvr>
                                        <p:cTn id="45" dur="1" fill="hold">
                                          <p:stCondLst>
                                            <p:cond delay="0"/>
                                          </p:stCondLst>
                                        </p:cTn>
                                        <p:tgtEl>
                                          <p:spTgt spid="201"/>
                                        </p:tgtEl>
                                        <p:attrNameLst>
                                          <p:attrName>style.visibility</p:attrName>
                                        </p:attrNameLst>
                                      </p:cBhvr>
                                      <p:to>
                                        <p:strVal val="visible"/>
                                      </p:to>
                                    </p:set>
                                    <p:animEffect transition="in" filter="fade">
                                      <p:cBhvr>
                                        <p:cTn id="46" dur="500"/>
                                        <p:tgtEl>
                                          <p:spTgt spid="20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5"/>
                                        </p:tgtEl>
                                        <p:attrNameLst>
                                          <p:attrName>style.visibility</p:attrName>
                                        </p:attrNameLst>
                                      </p:cBhvr>
                                      <p:to>
                                        <p:strVal val="visible"/>
                                      </p:to>
                                    </p:set>
                                    <p:animEffect transition="in" filter="fade">
                                      <p:cBhvr>
                                        <p:cTn id="52"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1" grpId="0"/>
      <p:bldP spid="42" grpId="0"/>
      <p:bldP spid="199" grpId="0" animBg="1"/>
      <p:bldP spid="200" grpId="0"/>
      <p:bldP spid="5" grpId="0"/>
      <p:bldP spid="20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291399" y="202681"/>
            <a:ext cx="5609229"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solidFill>
                  <a:srgbClr val="FFFF00"/>
                </a:solidFill>
                <a:latin typeface="Arev Sans" pitchFamily="34" charset="0"/>
                <a:ea typeface="Arev Sans" pitchFamily="34" charset="0"/>
                <a:cs typeface="Arev sans bold" pitchFamily="34" charset="0"/>
              </a:rPr>
              <a:t>Sum of Squares</a:t>
            </a:r>
            <a:r>
              <a:rPr lang="en-US" sz="3200" b="1" dirty="0" smtClean="0">
                <a:latin typeface="Arev Sans" pitchFamily="34" charset="0"/>
                <a:ea typeface="Arev Sans" pitchFamily="34" charset="0"/>
                <a:cs typeface="Arev sans bold" pitchFamily="34" charset="0"/>
              </a:rPr>
              <a:t> testing</a:t>
            </a:r>
          </a:p>
        </p:txBody>
      </p:sp>
      <p:sp>
        <p:nvSpPr>
          <p:cNvPr id="3" name="TextBox 2"/>
          <p:cNvSpPr txBox="1"/>
          <p:nvPr/>
        </p:nvSpPr>
        <p:spPr bwMode="auto">
          <a:xfrm>
            <a:off x="319419" y="1216823"/>
            <a:ext cx="783740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P(x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smtClean="0">
                <a:solidFill>
                  <a:srgbClr val="FFFF00"/>
                </a:solidFill>
                <a:latin typeface="Arev Sans" pitchFamily="34" charset="0"/>
                <a:ea typeface="Arev Sans" pitchFamily="34" charset="0"/>
                <a:cs typeface="Arev sans bold" pitchFamily="34" charset="0"/>
              </a:rPr>
              <a:t>, …, </a:t>
            </a:r>
            <a:r>
              <a:rPr lang="en-US" dirty="0" err="1" smtClean="0">
                <a:solidFill>
                  <a:srgbClr val="FFFF00"/>
                </a:solidFill>
                <a:latin typeface="Arev Sans" pitchFamily="34" charset="0"/>
                <a:ea typeface="Arev Sans" pitchFamily="34" charset="0"/>
                <a:cs typeface="Arev sans bold" pitchFamily="34" charset="0"/>
              </a:rPr>
              <a:t>x</a:t>
            </a:r>
            <a:r>
              <a:rPr lang="en-US" sz="3200" baseline="-25000" dirty="0" err="1" smtClean="0">
                <a:solidFill>
                  <a:srgbClr val="FFFF00"/>
                </a:solidFill>
                <a:latin typeface="Arev Sans" pitchFamily="34" charset="0"/>
                <a:ea typeface="Arev Sans" pitchFamily="34" charset="0"/>
                <a:cs typeface="Arev sans bold" pitchFamily="34" charset="0"/>
              </a:rPr>
              <a:t>n</a:t>
            </a:r>
            <a:r>
              <a:rPr lang="en-US"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ℚ[x</a:t>
            </a:r>
            <a:r>
              <a:rPr lang="en-US" sz="3200" baseline="-25000" dirty="0" smtClean="0">
                <a:latin typeface="Arev Sans" pitchFamily="34" charset="0"/>
                <a:ea typeface="Arev Sans" pitchFamily="34" charset="0"/>
                <a:cs typeface="Arev sans bold" pitchFamily="34" charset="0"/>
              </a:rPr>
              <a:t>1</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x</a:t>
            </a:r>
            <a:r>
              <a:rPr lang="en-US" sz="3200" baseline="-25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160558"/>
            <a:ext cx="1033808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  </a:t>
            </a:r>
            <a:r>
              <a:rPr lang="en-US" dirty="0" smtClean="0">
                <a:solidFill>
                  <a:srgbClr val="FFFF00"/>
                </a:solidFill>
                <a:latin typeface="Arev Sans" pitchFamily="34" charset="0"/>
                <a:ea typeface="Arev Sans" pitchFamily="34" charset="0"/>
                <a:cs typeface="Arev sans bold" pitchFamily="34" charset="0"/>
              </a:rPr>
              <a:t>P =</a:t>
            </a:r>
            <a:r>
              <a:rPr lang="en-US" dirty="0" smtClean="0">
                <a:latin typeface="Arev Sans" pitchFamily="34" charset="0"/>
                <a:ea typeface="Arev Sans" pitchFamily="34" charset="0"/>
                <a:cs typeface="Arev sans bold" pitchFamily="34" charset="0"/>
              </a:rPr>
              <a:t>           for some </a:t>
            </a:r>
            <a:r>
              <a:rPr lang="en-US" dirty="0" smtClean="0">
                <a:solidFill>
                  <a:srgbClr val="FFFF00"/>
                </a:solidFill>
                <a:latin typeface="Arev Sans" pitchFamily="34" charset="0"/>
                <a:ea typeface="Arev Sans" pitchFamily="34" charset="0"/>
                <a:cs typeface="Arev sans bold" pitchFamily="34" charset="0"/>
              </a:rPr>
              <a:t>S</a:t>
            </a:r>
            <a:r>
              <a:rPr lang="en-US" sz="3200" baseline="-25000" dirty="0" smtClean="0">
                <a:solidFill>
                  <a:srgbClr val="FFFF00"/>
                </a:solidFill>
                <a:latin typeface="Arev Sans" pitchFamily="34" charset="0"/>
                <a:ea typeface="Arev Sans" pitchFamily="34" charset="0"/>
                <a:cs typeface="Arev sans bold" pitchFamily="34" charset="0"/>
              </a:rPr>
              <a:t>i</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ℝ[x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x</a:t>
            </a:r>
            <a:r>
              <a:rPr lang="en-US" sz="3200" baseline="-25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a:t>
            </a:r>
            <a:endParaRPr lang="en-US" baseline="30000" dirty="0">
              <a:latin typeface="Arev Sans" pitchFamily="34" charset="0"/>
              <a:ea typeface="Arev Sans" pitchFamily="34" charset="0"/>
              <a:cs typeface="Arev sans bold" pitchFamily="34" charset="0"/>
            </a:endParaRPr>
          </a:p>
        </p:txBody>
      </p:sp>
      <p:grpSp>
        <p:nvGrpSpPr>
          <p:cNvPr id="40" name="Group 39"/>
          <p:cNvGrpSpPr>
            <a:grpSpLocks noChangeAspect="1"/>
          </p:cNvGrpSpPr>
          <p:nvPr>
            <p:custDataLst>
              <p:tags r:id="rId1"/>
            </p:custDataLst>
          </p:nvPr>
        </p:nvGrpSpPr>
        <p:grpSpPr>
          <a:xfrm>
            <a:off x="4384560" y="2238298"/>
            <a:ext cx="893762" cy="749300"/>
            <a:chOff x="4418013" y="2540000"/>
            <a:chExt cx="893762" cy="749300"/>
          </a:xfrm>
        </p:grpSpPr>
        <p:sp>
          <p:nvSpPr>
            <p:cNvPr id="34" name="Freeform 18"/>
            <p:cNvSpPr>
              <a:spLocks/>
            </p:cNvSpPr>
            <p:nvPr>
              <p:custDataLst>
                <p:tags r:id="rId2"/>
              </p:custDataLst>
            </p:nvPr>
          </p:nvSpPr>
          <p:spPr bwMode="auto">
            <a:xfrm>
              <a:off x="4418013" y="2540000"/>
              <a:ext cx="447675" cy="498475"/>
            </a:xfrm>
            <a:custGeom>
              <a:avLst/>
              <a:gdLst>
                <a:gd name="T0" fmla="*/ 21 w 637"/>
                <a:gd name="T1" fmla="*/ 0 h 759"/>
                <a:gd name="T2" fmla="*/ 21 w 637"/>
                <a:gd name="T3" fmla="*/ 34 h 759"/>
                <a:gd name="T4" fmla="*/ 325 w 637"/>
                <a:gd name="T5" fmla="*/ 382 h 759"/>
                <a:gd name="T6" fmla="*/ 0 w 637"/>
                <a:gd name="T7" fmla="*/ 759 h 759"/>
                <a:gd name="T8" fmla="*/ 637 w 637"/>
                <a:gd name="T9" fmla="*/ 759 h 759"/>
                <a:gd name="T10" fmla="*/ 637 w 637"/>
                <a:gd name="T11" fmla="*/ 561 h 759"/>
                <a:gd name="T12" fmla="*/ 606 w 637"/>
                <a:gd name="T13" fmla="*/ 561 h 759"/>
                <a:gd name="T14" fmla="*/ 589 w 637"/>
                <a:gd name="T15" fmla="*/ 663 h 759"/>
                <a:gd name="T16" fmla="*/ 554 w 637"/>
                <a:gd name="T17" fmla="*/ 698 h 759"/>
                <a:gd name="T18" fmla="*/ 96 w 637"/>
                <a:gd name="T19" fmla="*/ 698 h 759"/>
                <a:gd name="T20" fmla="*/ 389 w 637"/>
                <a:gd name="T21" fmla="*/ 357 h 759"/>
                <a:gd name="T22" fmla="*/ 107 w 637"/>
                <a:gd name="T23" fmla="*/ 34 h 759"/>
                <a:gd name="T24" fmla="*/ 555 w 637"/>
                <a:gd name="T25" fmla="*/ 34 h 759"/>
                <a:gd name="T26" fmla="*/ 589 w 637"/>
                <a:gd name="T27" fmla="*/ 67 h 759"/>
                <a:gd name="T28" fmla="*/ 606 w 637"/>
                <a:gd name="T29" fmla="*/ 170 h 759"/>
                <a:gd name="T30" fmla="*/ 637 w 637"/>
                <a:gd name="T31" fmla="*/ 170 h 759"/>
                <a:gd name="T32" fmla="*/ 637 w 637"/>
                <a:gd name="T33" fmla="*/ 0 h 759"/>
                <a:gd name="T34" fmla="*/ 107 w 637"/>
                <a:gd name="T35" fmla="*/ 0 h 759"/>
                <a:gd name="T36" fmla="*/ 21 w 637"/>
                <a:gd name="T37"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7" h="759">
                  <a:moveTo>
                    <a:pt x="21" y="0"/>
                  </a:moveTo>
                  <a:lnTo>
                    <a:pt x="21" y="34"/>
                  </a:lnTo>
                  <a:lnTo>
                    <a:pt x="325" y="382"/>
                  </a:lnTo>
                  <a:lnTo>
                    <a:pt x="0" y="759"/>
                  </a:lnTo>
                  <a:lnTo>
                    <a:pt x="637" y="759"/>
                  </a:lnTo>
                  <a:lnTo>
                    <a:pt x="637" y="561"/>
                  </a:lnTo>
                  <a:lnTo>
                    <a:pt x="606" y="561"/>
                  </a:lnTo>
                  <a:lnTo>
                    <a:pt x="589" y="663"/>
                  </a:lnTo>
                  <a:lnTo>
                    <a:pt x="554" y="698"/>
                  </a:lnTo>
                  <a:lnTo>
                    <a:pt x="96" y="698"/>
                  </a:lnTo>
                  <a:lnTo>
                    <a:pt x="389" y="357"/>
                  </a:lnTo>
                  <a:lnTo>
                    <a:pt x="107" y="34"/>
                  </a:lnTo>
                  <a:lnTo>
                    <a:pt x="555" y="34"/>
                  </a:lnTo>
                  <a:lnTo>
                    <a:pt x="589" y="67"/>
                  </a:lnTo>
                  <a:lnTo>
                    <a:pt x="606" y="170"/>
                  </a:lnTo>
                  <a:lnTo>
                    <a:pt x="637" y="170"/>
                  </a:lnTo>
                  <a:lnTo>
                    <a:pt x="637" y="0"/>
                  </a:lnTo>
                  <a:lnTo>
                    <a:pt x="107" y="0"/>
                  </a:lnTo>
                  <a:lnTo>
                    <a:pt x="21"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noEditPoints="1"/>
            </p:cNvSpPr>
            <p:nvPr>
              <p:custDataLst>
                <p:tags r:id="rId3"/>
              </p:custDataLst>
            </p:nvPr>
          </p:nvSpPr>
          <p:spPr bwMode="auto">
            <a:xfrm>
              <a:off x="4637088" y="3101975"/>
              <a:ext cx="23812" cy="187325"/>
            </a:xfrm>
            <a:custGeom>
              <a:avLst/>
              <a:gdLst>
                <a:gd name="T0" fmla="*/ 0 w 34"/>
                <a:gd name="T1" fmla="*/ 80 h 287"/>
                <a:gd name="T2" fmla="*/ 0 w 34"/>
                <a:gd name="T3" fmla="*/ 287 h 287"/>
                <a:gd name="T4" fmla="*/ 34 w 34"/>
                <a:gd name="T5" fmla="*/ 287 h 287"/>
                <a:gd name="T6" fmla="*/ 34 w 34"/>
                <a:gd name="T7" fmla="*/ 80 h 287"/>
                <a:gd name="T8" fmla="*/ 0 w 34"/>
                <a:gd name="T9" fmla="*/ 80 h 287"/>
                <a:gd name="T10" fmla="*/ 0 w 34"/>
                <a:gd name="T11" fmla="*/ 0 h 287"/>
                <a:gd name="T12" fmla="*/ 0 w 34"/>
                <a:gd name="T13" fmla="*/ 43 h 287"/>
                <a:gd name="T14" fmla="*/ 34 w 34"/>
                <a:gd name="T15" fmla="*/ 43 h 287"/>
                <a:gd name="T16" fmla="*/ 34 w 34"/>
                <a:gd name="T17" fmla="*/ 0 h 287"/>
                <a:gd name="T18" fmla="*/ 0 w 34"/>
                <a:gd name="T1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7">
                  <a:moveTo>
                    <a:pt x="0" y="80"/>
                  </a:moveTo>
                  <a:lnTo>
                    <a:pt x="0" y="287"/>
                  </a:lnTo>
                  <a:lnTo>
                    <a:pt x="34" y="287"/>
                  </a:lnTo>
                  <a:lnTo>
                    <a:pt x="34" y="80"/>
                  </a:lnTo>
                  <a:lnTo>
                    <a:pt x="0" y="80"/>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0"/>
            <p:cNvSpPr>
              <a:spLocks/>
            </p:cNvSpPr>
            <p:nvPr>
              <p:custDataLst>
                <p:tags r:id="rId4"/>
              </p:custDataLst>
            </p:nvPr>
          </p:nvSpPr>
          <p:spPr bwMode="auto">
            <a:xfrm>
              <a:off x="4964113" y="2646363"/>
              <a:ext cx="179387" cy="246063"/>
            </a:xfrm>
            <a:custGeom>
              <a:avLst/>
              <a:gdLst>
                <a:gd name="T0" fmla="*/ 234 w 256"/>
                <a:gd name="T1" fmla="*/ 19 h 377"/>
                <a:gd name="T2" fmla="*/ 180 w 256"/>
                <a:gd name="T3" fmla="*/ 5 h 377"/>
                <a:gd name="T4" fmla="*/ 128 w 256"/>
                <a:gd name="T5" fmla="*/ 0 h 377"/>
                <a:gd name="T6" fmla="*/ 34 w 256"/>
                <a:gd name="T7" fmla="*/ 28 h 377"/>
                <a:gd name="T8" fmla="*/ 0 w 256"/>
                <a:gd name="T9" fmla="*/ 104 h 377"/>
                <a:gd name="T10" fmla="*/ 25 w 256"/>
                <a:gd name="T11" fmla="*/ 169 h 377"/>
                <a:gd name="T12" fmla="*/ 105 w 256"/>
                <a:gd name="T13" fmla="*/ 203 h 377"/>
                <a:gd name="T14" fmla="*/ 135 w 256"/>
                <a:gd name="T15" fmla="*/ 209 h 377"/>
                <a:gd name="T16" fmla="*/ 188 w 256"/>
                <a:gd name="T17" fmla="*/ 232 h 377"/>
                <a:gd name="T18" fmla="*/ 205 w 256"/>
                <a:gd name="T19" fmla="*/ 273 h 377"/>
                <a:gd name="T20" fmla="*/ 182 w 256"/>
                <a:gd name="T21" fmla="*/ 321 h 377"/>
                <a:gd name="T22" fmla="*/ 117 w 256"/>
                <a:gd name="T23" fmla="*/ 337 h 377"/>
                <a:gd name="T24" fmla="*/ 61 w 256"/>
                <a:gd name="T25" fmla="*/ 329 h 377"/>
                <a:gd name="T26" fmla="*/ 2 w 256"/>
                <a:gd name="T27" fmla="*/ 303 h 377"/>
                <a:gd name="T28" fmla="*/ 2 w 256"/>
                <a:gd name="T29" fmla="*/ 354 h 377"/>
                <a:gd name="T30" fmla="*/ 62 w 256"/>
                <a:gd name="T31" fmla="*/ 371 h 377"/>
                <a:gd name="T32" fmla="*/ 117 w 256"/>
                <a:gd name="T33" fmla="*/ 377 h 377"/>
                <a:gd name="T34" fmla="*/ 221 w 256"/>
                <a:gd name="T35" fmla="*/ 350 h 377"/>
                <a:gd name="T36" fmla="*/ 256 w 256"/>
                <a:gd name="T37" fmla="*/ 270 h 377"/>
                <a:gd name="T38" fmla="*/ 230 w 256"/>
                <a:gd name="T39" fmla="*/ 199 h 377"/>
                <a:gd name="T40" fmla="*/ 149 w 256"/>
                <a:gd name="T41" fmla="*/ 162 h 377"/>
                <a:gd name="T42" fmla="*/ 119 w 256"/>
                <a:gd name="T43" fmla="*/ 156 h 377"/>
                <a:gd name="T44" fmla="*/ 64 w 256"/>
                <a:gd name="T45" fmla="*/ 136 h 377"/>
                <a:gd name="T46" fmla="*/ 50 w 256"/>
                <a:gd name="T47" fmla="*/ 100 h 377"/>
                <a:gd name="T48" fmla="*/ 72 w 256"/>
                <a:gd name="T49" fmla="*/ 56 h 377"/>
                <a:gd name="T50" fmla="*/ 134 w 256"/>
                <a:gd name="T51" fmla="*/ 40 h 377"/>
                <a:gd name="T52" fmla="*/ 182 w 256"/>
                <a:gd name="T53" fmla="*/ 47 h 377"/>
                <a:gd name="T54" fmla="*/ 234 w 256"/>
                <a:gd name="T55" fmla="*/ 66 h 377"/>
                <a:gd name="T56" fmla="*/ 234 w 256"/>
                <a:gd name="T57" fmla="*/ 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377">
                  <a:moveTo>
                    <a:pt x="234" y="19"/>
                  </a:moveTo>
                  <a:cubicBezTo>
                    <a:pt x="216" y="13"/>
                    <a:pt x="198" y="8"/>
                    <a:pt x="180" y="5"/>
                  </a:cubicBezTo>
                  <a:cubicBezTo>
                    <a:pt x="163" y="2"/>
                    <a:pt x="145" y="0"/>
                    <a:pt x="128" y="0"/>
                  </a:cubicBezTo>
                  <a:cubicBezTo>
                    <a:pt x="88" y="0"/>
                    <a:pt x="57" y="9"/>
                    <a:pt x="34" y="28"/>
                  </a:cubicBezTo>
                  <a:cubicBezTo>
                    <a:pt x="12" y="47"/>
                    <a:pt x="0" y="71"/>
                    <a:pt x="0" y="104"/>
                  </a:cubicBezTo>
                  <a:cubicBezTo>
                    <a:pt x="0" y="131"/>
                    <a:pt x="8" y="153"/>
                    <a:pt x="25" y="169"/>
                  </a:cubicBezTo>
                  <a:cubicBezTo>
                    <a:pt x="41" y="184"/>
                    <a:pt x="68" y="196"/>
                    <a:pt x="105" y="203"/>
                  </a:cubicBezTo>
                  <a:lnTo>
                    <a:pt x="135" y="209"/>
                  </a:lnTo>
                  <a:cubicBezTo>
                    <a:pt x="160" y="214"/>
                    <a:pt x="178" y="222"/>
                    <a:pt x="188" y="232"/>
                  </a:cubicBezTo>
                  <a:cubicBezTo>
                    <a:pt x="199" y="241"/>
                    <a:pt x="205" y="255"/>
                    <a:pt x="205" y="273"/>
                  </a:cubicBezTo>
                  <a:cubicBezTo>
                    <a:pt x="205" y="294"/>
                    <a:pt x="197" y="310"/>
                    <a:pt x="182" y="321"/>
                  </a:cubicBezTo>
                  <a:cubicBezTo>
                    <a:pt x="167" y="332"/>
                    <a:pt x="145" y="337"/>
                    <a:pt x="117" y="337"/>
                  </a:cubicBezTo>
                  <a:cubicBezTo>
                    <a:pt x="99" y="337"/>
                    <a:pt x="80" y="334"/>
                    <a:pt x="61" y="329"/>
                  </a:cubicBezTo>
                  <a:cubicBezTo>
                    <a:pt x="41" y="323"/>
                    <a:pt x="22" y="315"/>
                    <a:pt x="2" y="303"/>
                  </a:cubicBezTo>
                  <a:lnTo>
                    <a:pt x="2" y="354"/>
                  </a:lnTo>
                  <a:cubicBezTo>
                    <a:pt x="23" y="362"/>
                    <a:pt x="43" y="368"/>
                    <a:pt x="62" y="371"/>
                  </a:cubicBezTo>
                  <a:cubicBezTo>
                    <a:pt x="82" y="375"/>
                    <a:pt x="100" y="377"/>
                    <a:pt x="117" y="377"/>
                  </a:cubicBezTo>
                  <a:cubicBezTo>
                    <a:pt x="163" y="377"/>
                    <a:pt x="197" y="368"/>
                    <a:pt x="221" y="350"/>
                  </a:cubicBezTo>
                  <a:cubicBezTo>
                    <a:pt x="244" y="332"/>
                    <a:pt x="256" y="305"/>
                    <a:pt x="256" y="270"/>
                  </a:cubicBezTo>
                  <a:cubicBezTo>
                    <a:pt x="256" y="240"/>
                    <a:pt x="248" y="217"/>
                    <a:pt x="230" y="199"/>
                  </a:cubicBezTo>
                  <a:cubicBezTo>
                    <a:pt x="213" y="182"/>
                    <a:pt x="186" y="169"/>
                    <a:pt x="149" y="162"/>
                  </a:cubicBezTo>
                  <a:lnTo>
                    <a:pt x="119" y="156"/>
                  </a:lnTo>
                  <a:cubicBezTo>
                    <a:pt x="92" y="151"/>
                    <a:pt x="74" y="144"/>
                    <a:pt x="64" y="136"/>
                  </a:cubicBezTo>
                  <a:cubicBezTo>
                    <a:pt x="55" y="128"/>
                    <a:pt x="50" y="116"/>
                    <a:pt x="50" y="100"/>
                  </a:cubicBezTo>
                  <a:cubicBezTo>
                    <a:pt x="50" y="81"/>
                    <a:pt x="57" y="66"/>
                    <a:pt x="72" y="56"/>
                  </a:cubicBezTo>
                  <a:cubicBezTo>
                    <a:pt x="86" y="45"/>
                    <a:pt x="107" y="40"/>
                    <a:pt x="134" y="40"/>
                  </a:cubicBezTo>
                  <a:cubicBezTo>
                    <a:pt x="149" y="40"/>
                    <a:pt x="165" y="42"/>
                    <a:pt x="182" y="47"/>
                  </a:cubicBezTo>
                  <a:cubicBezTo>
                    <a:pt x="198" y="51"/>
                    <a:pt x="216" y="58"/>
                    <a:pt x="234" y="66"/>
                  </a:cubicBezTo>
                  <a:lnTo>
                    <a:pt x="234" y="1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1"/>
            <p:cNvSpPr>
              <a:spLocks/>
            </p:cNvSpPr>
            <p:nvPr>
              <p:custDataLst>
                <p:tags r:id="rId5"/>
              </p:custDataLst>
            </p:nvPr>
          </p:nvSpPr>
          <p:spPr bwMode="auto">
            <a:xfrm>
              <a:off x="5189538" y="2568575"/>
              <a:ext cx="122237" cy="184150"/>
            </a:xfrm>
            <a:custGeom>
              <a:avLst/>
              <a:gdLst>
                <a:gd name="T0" fmla="*/ 45 w 175"/>
                <a:gd name="T1" fmla="*/ 250 h 281"/>
                <a:gd name="T2" fmla="*/ 115 w 175"/>
                <a:gd name="T3" fmla="*/ 178 h 281"/>
                <a:gd name="T4" fmla="*/ 144 w 175"/>
                <a:gd name="T5" fmla="*/ 147 h 281"/>
                <a:gd name="T6" fmla="*/ 167 w 175"/>
                <a:gd name="T7" fmla="*/ 111 h 281"/>
                <a:gd name="T8" fmla="*/ 174 w 175"/>
                <a:gd name="T9" fmla="*/ 79 h 281"/>
                <a:gd name="T10" fmla="*/ 148 w 175"/>
                <a:gd name="T11" fmla="*/ 21 h 281"/>
                <a:gd name="T12" fmla="*/ 80 w 175"/>
                <a:gd name="T13" fmla="*/ 0 h 281"/>
                <a:gd name="T14" fmla="*/ 44 w 175"/>
                <a:gd name="T15" fmla="*/ 5 h 281"/>
                <a:gd name="T16" fmla="*/ 2 w 175"/>
                <a:gd name="T17" fmla="*/ 18 h 281"/>
                <a:gd name="T18" fmla="*/ 2 w 175"/>
                <a:gd name="T19" fmla="*/ 56 h 281"/>
                <a:gd name="T20" fmla="*/ 44 w 175"/>
                <a:gd name="T21" fmla="*/ 38 h 281"/>
                <a:gd name="T22" fmla="*/ 81 w 175"/>
                <a:gd name="T23" fmla="*/ 32 h 281"/>
                <a:gd name="T24" fmla="*/ 121 w 175"/>
                <a:gd name="T25" fmla="*/ 45 h 281"/>
                <a:gd name="T26" fmla="*/ 136 w 175"/>
                <a:gd name="T27" fmla="*/ 81 h 281"/>
                <a:gd name="T28" fmla="*/ 129 w 175"/>
                <a:gd name="T29" fmla="*/ 109 h 281"/>
                <a:gd name="T30" fmla="*/ 104 w 175"/>
                <a:gd name="T31" fmla="*/ 143 h 281"/>
                <a:gd name="T32" fmla="*/ 58 w 175"/>
                <a:gd name="T33" fmla="*/ 191 h 281"/>
                <a:gd name="T34" fmla="*/ 0 w 175"/>
                <a:gd name="T35" fmla="*/ 250 h 281"/>
                <a:gd name="T36" fmla="*/ 0 w 175"/>
                <a:gd name="T37" fmla="*/ 281 h 281"/>
                <a:gd name="T38" fmla="*/ 175 w 175"/>
                <a:gd name="T39" fmla="*/ 281 h 281"/>
                <a:gd name="T40" fmla="*/ 175 w 175"/>
                <a:gd name="T41" fmla="*/ 250 h 281"/>
                <a:gd name="T42" fmla="*/ 45 w 175"/>
                <a:gd name="T43" fmla="*/ 2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50"/>
                  </a:moveTo>
                  <a:lnTo>
                    <a:pt x="115" y="178"/>
                  </a:lnTo>
                  <a:cubicBezTo>
                    <a:pt x="131" y="161"/>
                    <a:pt x="141" y="150"/>
                    <a:pt x="144" y="147"/>
                  </a:cubicBezTo>
                  <a:cubicBezTo>
                    <a:pt x="156" y="133"/>
                    <a:pt x="163" y="121"/>
                    <a:pt x="167" y="111"/>
                  </a:cubicBezTo>
                  <a:cubicBezTo>
                    <a:pt x="172" y="101"/>
                    <a:pt x="174" y="90"/>
                    <a:pt x="174" y="79"/>
                  </a:cubicBezTo>
                  <a:cubicBezTo>
                    <a:pt x="174" y="55"/>
                    <a:pt x="165" y="36"/>
                    <a:pt x="148" y="21"/>
                  </a:cubicBezTo>
                  <a:cubicBezTo>
                    <a:pt x="131" y="7"/>
                    <a:pt x="109" y="0"/>
                    <a:pt x="80" y="0"/>
                  </a:cubicBezTo>
                  <a:cubicBezTo>
                    <a:pt x="69" y="0"/>
                    <a:pt x="57" y="2"/>
                    <a:pt x="44" y="5"/>
                  </a:cubicBezTo>
                  <a:cubicBezTo>
                    <a:pt x="31" y="8"/>
                    <a:pt x="17" y="12"/>
                    <a:pt x="2" y="18"/>
                  </a:cubicBezTo>
                  <a:lnTo>
                    <a:pt x="2" y="56"/>
                  </a:lnTo>
                  <a:cubicBezTo>
                    <a:pt x="17" y="48"/>
                    <a:pt x="31" y="42"/>
                    <a:pt x="44" y="38"/>
                  </a:cubicBezTo>
                  <a:cubicBezTo>
                    <a:pt x="57" y="34"/>
                    <a:pt x="69" y="32"/>
                    <a:pt x="81" y="32"/>
                  </a:cubicBezTo>
                  <a:cubicBezTo>
                    <a:pt x="97" y="32"/>
                    <a:pt x="111" y="36"/>
                    <a:pt x="121" y="45"/>
                  </a:cubicBezTo>
                  <a:cubicBezTo>
                    <a:pt x="131" y="55"/>
                    <a:pt x="136" y="66"/>
                    <a:pt x="136" y="81"/>
                  </a:cubicBezTo>
                  <a:cubicBezTo>
                    <a:pt x="136" y="90"/>
                    <a:pt x="134" y="99"/>
                    <a:pt x="129" y="109"/>
                  </a:cubicBezTo>
                  <a:cubicBezTo>
                    <a:pt x="125" y="118"/>
                    <a:pt x="116" y="129"/>
                    <a:pt x="104" y="143"/>
                  </a:cubicBezTo>
                  <a:cubicBezTo>
                    <a:pt x="98" y="150"/>
                    <a:pt x="83" y="166"/>
                    <a:pt x="58" y="191"/>
                  </a:cubicBezTo>
                  <a:lnTo>
                    <a:pt x="0" y="250"/>
                  </a:lnTo>
                  <a:lnTo>
                    <a:pt x="0" y="281"/>
                  </a:lnTo>
                  <a:lnTo>
                    <a:pt x="175" y="281"/>
                  </a:lnTo>
                  <a:lnTo>
                    <a:pt x="175" y="250"/>
                  </a:lnTo>
                  <a:lnTo>
                    <a:pt x="45" y="25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
            <p:cNvSpPr>
              <a:spLocks noEditPoints="1"/>
            </p:cNvSpPr>
            <p:nvPr>
              <p:custDataLst>
                <p:tags r:id="rId6"/>
              </p:custDataLst>
            </p:nvPr>
          </p:nvSpPr>
          <p:spPr bwMode="auto">
            <a:xfrm>
              <a:off x="5195888" y="2844800"/>
              <a:ext cx="23812" cy="1889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3 h 288"/>
                <a:gd name="T14" fmla="*/ 34 w 34"/>
                <a:gd name="T15" fmla="*/ 43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 name="TextBox 40"/>
          <p:cNvSpPr txBox="1"/>
          <p:nvPr/>
        </p:nvSpPr>
        <p:spPr bwMode="auto">
          <a:xfrm>
            <a:off x="340856" y="3075434"/>
            <a:ext cx="857318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This is a </a:t>
            </a:r>
            <a:r>
              <a:rPr lang="en-US" dirty="0" smtClean="0">
                <a:solidFill>
                  <a:srgbClr val="FFFF00"/>
                </a:solidFill>
                <a:latin typeface="Arev Sans" pitchFamily="34" charset="0"/>
                <a:ea typeface="Arev Sans" pitchFamily="34" charset="0"/>
                <a:cs typeface="Arev sans bold" pitchFamily="34" charset="0"/>
              </a:rPr>
              <a:t>special case </a:t>
            </a:r>
            <a:r>
              <a:rPr lang="en-US" dirty="0" smtClean="0">
                <a:latin typeface="Arev Sans" pitchFamily="34" charset="0"/>
                <a:ea typeface="Arev Sans" pitchFamily="34" charset="0"/>
                <a:cs typeface="Arev sans bold" pitchFamily="34" charset="0"/>
              </a:rPr>
              <a:t>of SDP feasibility testing.</a:t>
            </a:r>
          </a:p>
        </p:txBody>
      </p:sp>
      <p:sp>
        <p:nvSpPr>
          <p:cNvPr id="204" name="TextBox 203"/>
          <p:cNvSpPr txBox="1"/>
          <p:nvPr/>
        </p:nvSpPr>
        <p:spPr bwMode="auto">
          <a:xfrm>
            <a:off x="2656597" y="4620064"/>
            <a:ext cx="6878806" cy="141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i="1" dirty="0" smtClean="0">
                <a:latin typeface="Arev Sans" pitchFamily="34" charset="0"/>
                <a:ea typeface="Arev Sans" pitchFamily="34" charset="0"/>
                <a:cs typeface="Arev sans bold" pitchFamily="34" charset="0"/>
              </a:rPr>
              <a:t>Not known to be any easier.</a:t>
            </a:r>
          </a:p>
          <a:p>
            <a:pPr algn="ctr" eaLnBrk="1" hangingPunct="1">
              <a:lnSpc>
                <a:spcPct val="120000"/>
              </a:lnSpc>
            </a:pPr>
            <a:endParaRPr lang="en-US" sz="1800" dirty="0">
              <a:latin typeface="Arev Sans" pitchFamily="34" charset="0"/>
              <a:ea typeface="Arev Sans" pitchFamily="34" charset="0"/>
              <a:cs typeface="Arev sans bold" pitchFamily="34" charset="0"/>
            </a:endParaRPr>
          </a:p>
          <a:p>
            <a:pPr algn="ctr" eaLnBrk="1" hangingPunct="1">
              <a:lnSpc>
                <a:spcPct val="120000"/>
              </a:lnSpc>
            </a:pPr>
            <a:r>
              <a:rPr lang="en-US" dirty="0" smtClean="0">
                <a:latin typeface="Arev Sans" pitchFamily="34" charset="0"/>
                <a:ea typeface="Arev Sans" pitchFamily="34" charset="0"/>
                <a:cs typeface="Arev sans bold" pitchFamily="34" charset="0"/>
              </a:rPr>
              <a:t>Best upper bound known is </a:t>
            </a:r>
            <a:r>
              <a:rPr lang="en-US" b="1" dirty="0" smtClean="0">
                <a:latin typeface="Arev Sans" pitchFamily="34" charset="0"/>
                <a:ea typeface="Arev Sans" pitchFamily="34" charset="0"/>
                <a:cs typeface="Arev sans bold" pitchFamily="34" charset="0"/>
              </a:rPr>
              <a:t>PSPACE</a:t>
            </a:r>
            <a:r>
              <a:rPr lang="en-US" dirty="0" smtClean="0">
                <a:latin typeface="Arev Sans" pitchFamily="34" charset="0"/>
                <a:ea typeface="Arev Sans" pitchFamily="34" charset="0"/>
                <a:cs typeface="Arev sans bold" pitchFamily="34" charset="0"/>
              </a:rPr>
              <a:t>.</a:t>
            </a:r>
            <a:endParaRPr lang="en-US" dirty="0">
              <a:latin typeface="Arev Sans" pitchFamily="34" charset="0"/>
              <a:ea typeface="Arev Sans" pitchFamily="34" charset="0"/>
              <a:cs typeface="Arev sans bold" pitchFamily="34" charset="0"/>
            </a:endParaRPr>
          </a:p>
        </p:txBody>
      </p:sp>
      <p:sp>
        <p:nvSpPr>
          <p:cNvPr id="205" name="TextBox 204"/>
          <p:cNvSpPr txBox="1"/>
          <p:nvPr/>
        </p:nvSpPr>
        <p:spPr bwMode="auto">
          <a:xfrm>
            <a:off x="331532" y="3703862"/>
            <a:ext cx="107593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110" dirty="0" smtClean="0">
                <a:solidFill>
                  <a:srgbClr val="9B0000"/>
                </a:solidFill>
                <a:latin typeface="Arev Sans" pitchFamily="34" charset="0"/>
                <a:ea typeface="Arev Sans" pitchFamily="34" charset="0"/>
                <a:cs typeface="Arev sans bold" pitchFamily="34" charset="0"/>
              </a:rPr>
              <a:t>E.g.</a:t>
            </a:r>
            <a:r>
              <a:rPr lang="en-US" spc="-110" dirty="0" smtClean="0">
                <a:latin typeface="Arev Sans" pitchFamily="34" charset="0"/>
                <a:ea typeface="Arev Sans" pitchFamily="34" charset="0"/>
                <a:cs typeface="Arev sans bold" pitchFamily="34" charset="0"/>
              </a:rPr>
              <a:t> </a:t>
            </a:r>
            <a:r>
              <a:rPr lang="en-US" spc="-110" dirty="0">
                <a:solidFill>
                  <a:srgbClr val="FFFF00"/>
                </a:solidFill>
                <a:latin typeface="Arev Sans" pitchFamily="34" charset="0"/>
                <a:ea typeface="Arev Sans" pitchFamily="34" charset="0"/>
                <a:cs typeface="Arev sans bold" pitchFamily="34" charset="0"/>
              </a:rPr>
              <a:t>P(</a:t>
            </a:r>
            <a:r>
              <a:rPr lang="en-US" spc="-110" dirty="0" err="1">
                <a:solidFill>
                  <a:srgbClr val="FFFF00"/>
                </a:solidFill>
                <a:latin typeface="Arev Sans" pitchFamily="34" charset="0"/>
                <a:ea typeface="Arev Sans" pitchFamily="34" charset="0"/>
                <a:cs typeface="Arev sans bold" pitchFamily="34" charset="0"/>
              </a:rPr>
              <a:t>x,y,z</a:t>
            </a:r>
            <a:r>
              <a:rPr lang="en-US" spc="-110" dirty="0">
                <a:solidFill>
                  <a:srgbClr val="FFFF00"/>
                </a:solidFill>
                <a:latin typeface="Arev Sans" pitchFamily="34" charset="0"/>
                <a:ea typeface="Arev Sans" pitchFamily="34" charset="0"/>
                <a:cs typeface="Arev sans bold" pitchFamily="34" charset="0"/>
              </a:rPr>
              <a:t>)</a:t>
            </a:r>
            <a:r>
              <a:rPr lang="en-US" spc="-110" dirty="0">
                <a:latin typeface="Arev Sans" pitchFamily="34" charset="0"/>
                <a:ea typeface="Arev Sans" pitchFamily="34" charset="0"/>
                <a:cs typeface="Arev sans bold" pitchFamily="34" charset="0"/>
              </a:rPr>
              <a:t> = </a:t>
            </a:r>
            <a:r>
              <a:rPr lang="en-US" sz="2500" spc="-110" dirty="0">
                <a:latin typeface="Arev Sans" pitchFamily="34" charset="0"/>
                <a:ea typeface="Arev Sans" pitchFamily="34" charset="0"/>
                <a:cs typeface="Arev sans bold" pitchFamily="34" charset="0"/>
              </a:rPr>
              <a:t>x</a:t>
            </a:r>
            <a:r>
              <a:rPr lang="en-US" sz="2500" spc="-110" baseline="30000" dirty="0">
                <a:latin typeface="Arev Sans" pitchFamily="34" charset="0"/>
                <a:ea typeface="Arev Sans" pitchFamily="34" charset="0"/>
                <a:cs typeface="Arev sans bold" pitchFamily="34" charset="0"/>
              </a:rPr>
              <a:t>4</a:t>
            </a:r>
            <a:r>
              <a:rPr lang="en-US" sz="2500" spc="-110" dirty="0">
                <a:latin typeface="Arev Sans" pitchFamily="34" charset="0"/>
                <a:ea typeface="Arev Sans" pitchFamily="34" charset="0"/>
                <a:cs typeface="Arev sans bold" pitchFamily="34" charset="0"/>
              </a:rPr>
              <a:t>+xy</a:t>
            </a:r>
            <a:r>
              <a:rPr lang="en-US" sz="2500" spc="-110" baseline="30000" dirty="0">
                <a:latin typeface="Arev Sans" pitchFamily="34" charset="0"/>
                <a:ea typeface="Arev Sans" pitchFamily="34" charset="0"/>
                <a:cs typeface="Arev sans bold" pitchFamily="34" charset="0"/>
              </a:rPr>
              <a:t>3</a:t>
            </a:r>
            <a:r>
              <a:rPr lang="en-US" sz="2500" spc="-110" dirty="0">
                <a:latin typeface="Arev Sans" pitchFamily="34" charset="0"/>
                <a:ea typeface="Arev Sans" pitchFamily="34" charset="0"/>
                <a:cs typeface="Arev sans bold" pitchFamily="34" charset="0"/>
              </a:rPr>
              <a:t>+y</a:t>
            </a:r>
            <a:r>
              <a:rPr lang="en-US" sz="2500" spc="-110" baseline="30000" dirty="0">
                <a:latin typeface="Arev Sans" pitchFamily="34" charset="0"/>
                <a:ea typeface="Arev Sans" pitchFamily="34" charset="0"/>
                <a:cs typeface="Arev sans bold" pitchFamily="34" charset="0"/>
              </a:rPr>
              <a:t>4</a:t>
            </a:r>
            <a:r>
              <a:rPr lang="en-US" sz="2500" spc="-110" dirty="0">
                <a:latin typeface="Arev Sans" pitchFamily="34" charset="0"/>
                <a:ea typeface="Arev Sans" pitchFamily="34" charset="0"/>
                <a:cs typeface="Arev sans bold" pitchFamily="34" charset="0"/>
              </a:rPr>
              <a:t>−3x</a:t>
            </a:r>
            <a:r>
              <a:rPr lang="en-US" sz="2500" spc="-110" baseline="30000" dirty="0">
                <a:latin typeface="Arev Sans" pitchFamily="34" charset="0"/>
                <a:ea typeface="Arev Sans" pitchFamily="34" charset="0"/>
                <a:cs typeface="Arev sans bold" pitchFamily="34" charset="0"/>
              </a:rPr>
              <a:t>2</a:t>
            </a:r>
            <a:r>
              <a:rPr lang="en-US" sz="2500" spc="-110" dirty="0">
                <a:latin typeface="Arev Sans" pitchFamily="34" charset="0"/>
                <a:ea typeface="Arev Sans" pitchFamily="34" charset="0"/>
                <a:cs typeface="Arev sans bold" pitchFamily="34" charset="0"/>
              </a:rPr>
              <a:t>yz−</a:t>
            </a:r>
            <a:r>
              <a:rPr lang="en-US" sz="2500" spc="-110" dirty="0" smtClean="0">
                <a:latin typeface="Arev Sans" pitchFamily="34" charset="0"/>
                <a:ea typeface="Arev Sans" pitchFamily="34" charset="0"/>
                <a:cs typeface="Arev sans bold" pitchFamily="34" charset="0"/>
              </a:rPr>
              <a:t>4xy</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z+2x</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z</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+xz</a:t>
            </a:r>
            <a:r>
              <a:rPr lang="en-US" sz="2500" spc="-110" baseline="30000" dirty="0" smtClean="0">
                <a:latin typeface="Arev Sans" pitchFamily="34" charset="0"/>
                <a:ea typeface="Arev Sans" pitchFamily="34" charset="0"/>
                <a:cs typeface="Arev sans bold" pitchFamily="34" charset="0"/>
              </a:rPr>
              <a:t>3</a:t>
            </a:r>
            <a:r>
              <a:rPr lang="en-US" sz="2500" spc="-110" dirty="0" smtClean="0">
                <a:latin typeface="Arev Sans" pitchFamily="34" charset="0"/>
                <a:ea typeface="Arev Sans" pitchFamily="34" charset="0"/>
                <a:cs typeface="Arev sans bold" pitchFamily="34" charset="0"/>
              </a:rPr>
              <a:t>+yz</a:t>
            </a:r>
            <a:r>
              <a:rPr lang="en-US" sz="2500" spc="-110" baseline="30000" dirty="0" smtClean="0">
                <a:latin typeface="Arev Sans" pitchFamily="34" charset="0"/>
                <a:ea typeface="Arev Sans" pitchFamily="34" charset="0"/>
                <a:cs typeface="Arev sans bold" pitchFamily="34" charset="0"/>
              </a:rPr>
              <a:t>3</a:t>
            </a:r>
            <a:r>
              <a:rPr lang="en-US" sz="2500" spc="-110" dirty="0" smtClean="0">
                <a:latin typeface="Arev Sans" pitchFamily="34" charset="0"/>
                <a:ea typeface="Arev Sans" pitchFamily="34" charset="0"/>
                <a:cs typeface="Arev sans bold" pitchFamily="34" charset="0"/>
              </a:rPr>
              <a:t>+z</a:t>
            </a:r>
            <a:r>
              <a:rPr lang="en-US" sz="2500" spc="-110" baseline="30000" dirty="0" smtClean="0">
                <a:latin typeface="Arev Sans" pitchFamily="34" charset="0"/>
                <a:ea typeface="Arev Sans" pitchFamily="34" charset="0"/>
                <a:cs typeface="Arev sans bold" pitchFamily="34" charset="0"/>
              </a:rPr>
              <a:t>4</a:t>
            </a:r>
            <a:r>
              <a:rPr lang="en-US" sz="2500" spc="-110" dirty="0" smtClean="0">
                <a:latin typeface="Arev Sans" pitchFamily="34" charset="0"/>
                <a:ea typeface="Arev Sans" pitchFamily="34" charset="0"/>
                <a:cs typeface="Arev sans bold" pitchFamily="34" charset="0"/>
              </a:rPr>
              <a:t>  </a:t>
            </a:r>
            <a:r>
              <a:rPr lang="en-US" spc="-110" dirty="0" smtClean="0">
                <a:latin typeface="Arev Sans" pitchFamily="34" charset="0"/>
                <a:ea typeface="Arev Sans" pitchFamily="34" charset="0"/>
                <a:cs typeface="Arev sans bold" pitchFamily="34" charset="0"/>
              </a:rPr>
              <a:t>is </a:t>
            </a:r>
            <a:r>
              <a:rPr lang="en-US" spc="-110" dirty="0" smtClean="0">
                <a:solidFill>
                  <a:srgbClr val="FFFF00"/>
                </a:solidFill>
                <a:latin typeface="Arev Sans" pitchFamily="34" charset="0"/>
                <a:ea typeface="Arev Sans" pitchFamily="34" charset="0"/>
                <a:cs typeface="Arev sans bold" pitchFamily="34" charset="0"/>
              </a:rPr>
              <a:t>SOS</a:t>
            </a:r>
            <a:r>
              <a:rPr lang="en-US" spc="-110" dirty="0" smtClean="0">
                <a:latin typeface="Arev Sans" pitchFamily="34" charset="0"/>
                <a:ea typeface="Arev Sans" pitchFamily="34" charset="0"/>
                <a:cs typeface="Arev sans bold" pitchFamily="34" charset="0"/>
              </a:rPr>
              <a:t>?</a:t>
            </a:r>
            <a:endParaRPr lang="en-US" sz="2500" spc="-110" baseline="30000" dirty="0" smtClean="0">
              <a:latin typeface="Arev Sans" pitchFamily="34" charset="0"/>
              <a:ea typeface="Arev Sans" pitchFamily="34" charset="0"/>
              <a:cs typeface="Arev sans bold" pitchFamily="34" charset="0"/>
            </a:endParaRPr>
          </a:p>
          <a:p>
            <a:pPr eaLnBrk="1" hangingPunct="1">
              <a:lnSpc>
                <a:spcPct val="120000"/>
              </a:lnSpc>
            </a:pPr>
            <a:endParaRPr lang="en-US" sz="3200" spc="-110" dirty="0" smtClean="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25201690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animEffect transition="in" filter="fade">
                                      <p:cBhvr>
                                        <p:cTn id="7" dur="500"/>
                                        <p:tgtEl>
                                          <p:spTgt spid="2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xEl>
                                              <p:pRg st="2" end="2"/>
                                            </p:txEl>
                                          </p:spTgt>
                                        </p:tgtEl>
                                        <p:attrNameLst>
                                          <p:attrName>style.visibility</p:attrName>
                                        </p:attrNameLst>
                                      </p:cBhvr>
                                      <p:to>
                                        <p:strVal val="visible"/>
                                      </p:to>
                                    </p:set>
                                    <p:animEffect transition="in" filter="fade">
                                      <p:cBhvr>
                                        <p:cTn id="12" dur="500"/>
                                        <p:tgtEl>
                                          <p:spTgt spid="2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291399" y="202681"/>
            <a:ext cx="5609229"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solidFill>
                  <a:srgbClr val="FFFF00"/>
                </a:solidFill>
                <a:latin typeface="Arev Sans" pitchFamily="34" charset="0"/>
                <a:ea typeface="Arev Sans" pitchFamily="34" charset="0"/>
                <a:cs typeface="Arev sans bold" pitchFamily="34" charset="0"/>
              </a:rPr>
              <a:t>Sum of Squares</a:t>
            </a:r>
            <a:r>
              <a:rPr lang="en-US" sz="3200" b="1" dirty="0" smtClean="0">
                <a:latin typeface="Arev Sans" pitchFamily="34" charset="0"/>
                <a:ea typeface="Arev Sans" pitchFamily="34" charset="0"/>
                <a:cs typeface="Arev sans bold" pitchFamily="34" charset="0"/>
              </a:rPr>
              <a:t> testing</a:t>
            </a:r>
          </a:p>
        </p:txBody>
      </p:sp>
      <p:sp>
        <p:nvSpPr>
          <p:cNvPr id="3" name="TextBox 2"/>
          <p:cNvSpPr txBox="1"/>
          <p:nvPr/>
        </p:nvSpPr>
        <p:spPr bwMode="auto">
          <a:xfrm>
            <a:off x="319419" y="1216823"/>
            <a:ext cx="783740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P(x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smtClean="0">
                <a:solidFill>
                  <a:srgbClr val="FFFF00"/>
                </a:solidFill>
                <a:latin typeface="Arev Sans" pitchFamily="34" charset="0"/>
                <a:ea typeface="Arev Sans" pitchFamily="34" charset="0"/>
                <a:cs typeface="Arev sans bold" pitchFamily="34" charset="0"/>
              </a:rPr>
              <a:t>, …, </a:t>
            </a:r>
            <a:r>
              <a:rPr lang="en-US" dirty="0" err="1" smtClean="0">
                <a:solidFill>
                  <a:srgbClr val="FFFF00"/>
                </a:solidFill>
                <a:latin typeface="Arev Sans" pitchFamily="34" charset="0"/>
                <a:ea typeface="Arev Sans" pitchFamily="34" charset="0"/>
                <a:cs typeface="Arev sans bold" pitchFamily="34" charset="0"/>
              </a:rPr>
              <a:t>x</a:t>
            </a:r>
            <a:r>
              <a:rPr lang="en-US" sz="3200" baseline="-25000" dirty="0" err="1" smtClean="0">
                <a:solidFill>
                  <a:srgbClr val="FFFF00"/>
                </a:solidFill>
                <a:latin typeface="Arev Sans" pitchFamily="34" charset="0"/>
                <a:ea typeface="Arev Sans" pitchFamily="34" charset="0"/>
                <a:cs typeface="Arev sans bold" pitchFamily="34" charset="0"/>
              </a:rPr>
              <a:t>n</a:t>
            </a:r>
            <a:r>
              <a:rPr lang="en-US"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ℚ[x</a:t>
            </a:r>
            <a:r>
              <a:rPr lang="en-US" sz="3200" baseline="-25000" dirty="0" smtClean="0">
                <a:latin typeface="Arev Sans" pitchFamily="34" charset="0"/>
                <a:ea typeface="Arev Sans" pitchFamily="34" charset="0"/>
                <a:cs typeface="Arev sans bold" pitchFamily="34" charset="0"/>
              </a:rPr>
              <a:t>1</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x</a:t>
            </a:r>
            <a:r>
              <a:rPr lang="en-US" sz="3200" baseline="-25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160558"/>
            <a:ext cx="1033808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  </a:t>
            </a:r>
            <a:r>
              <a:rPr lang="en-US" dirty="0" smtClean="0">
                <a:solidFill>
                  <a:srgbClr val="FFFF00"/>
                </a:solidFill>
                <a:latin typeface="Arev Sans" pitchFamily="34" charset="0"/>
                <a:ea typeface="Arev Sans" pitchFamily="34" charset="0"/>
                <a:cs typeface="Arev sans bold" pitchFamily="34" charset="0"/>
              </a:rPr>
              <a:t>P =</a:t>
            </a:r>
            <a:r>
              <a:rPr lang="en-US" dirty="0" smtClean="0">
                <a:latin typeface="Arev Sans" pitchFamily="34" charset="0"/>
                <a:ea typeface="Arev Sans" pitchFamily="34" charset="0"/>
                <a:cs typeface="Arev sans bold" pitchFamily="34" charset="0"/>
              </a:rPr>
              <a:t>           for some </a:t>
            </a:r>
            <a:r>
              <a:rPr lang="en-US" dirty="0" smtClean="0">
                <a:solidFill>
                  <a:srgbClr val="FFFF00"/>
                </a:solidFill>
                <a:latin typeface="Arev Sans" pitchFamily="34" charset="0"/>
                <a:ea typeface="Arev Sans" pitchFamily="34" charset="0"/>
                <a:cs typeface="Arev sans bold" pitchFamily="34" charset="0"/>
              </a:rPr>
              <a:t>S</a:t>
            </a:r>
            <a:r>
              <a:rPr lang="en-US" sz="3200" baseline="-25000" dirty="0" smtClean="0">
                <a:solidFill>
                  <a:srgbClr val="FFFF00"/>
                </a:solidFill>
                <a:latin typeface="Arev Sans" pitchFamily="34" charset="0"/>
                <a:ea typeface="Arev Sans" pitchFamily="34" charset="0"/>
                <a:cs typeface="Arev sans bold" pitchFamily="34" charset="0"/>
              </a:rPr>
              <a:t>i</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ℝ[x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x</a:t>
            </a:r>
            <a:r>
              <a:rPr lang="en-US" sz="3200" baseline="-25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a:t>
            </a:r>
            <a:endParaRPr lang="en-US" baseline="30000" dirty="0">
              <a:latin typeface="Arev Sans" pitchFamily="34" charset="0"/>
              <a:ea typeface="Arev Sans" pitchFamily="34" charset="0"/>
              <a:cs typeface="Arev sans bold" pitchFamily="34" charset="0"/>
            </a:endParaRPr>
          </a:p>
        </p:txBody>
      </p:sp>
      <p:grpSp>
        <p:nvGrpSpPr>
          <p:cNvPr id="40" name="Group 39"/>
          <p:cNvGrpSpPr>
            <a:grpSpLocks noChangeAspect="1"/>
          </p:cNvGrpSpPr>
          <p:nvPr>
            <p:custDataLst>
              <p:tags r:id="rId1"/>
            </p:custDataLst>
          </p:nvPr>
        </p:nvGrpSpPr>
        <p:grpSpPr>
          <a:xfrm>
            <a:off x="4384560" y="2238298"/>
            <a:ext cx="893762" cy="749300"/>
            <a:chOff x="4418013" y="2540000"/>
            <a:chExt cx="893762" cy="749300"/>
          </a:xfrm>
        </p:grpSpPr>
        <p:sp>
          <p:nvSpPr>
            <p:cNvPr id="34" name="Freeform 18"/>
            <p:cNvSpPr>
              <a:spLocks/>
            </p:cNvSpPr>
            <p:nvPr>
              <p:custDataLst>
                <p:tags r:id="rId2"/>
              </p:custDataLst>
            </p:nvPr>
          </p:nvSpPr>
          <p:spPr bwMode="auto">
            <a:xfrm>
              <a:off x="4418013" y="2540000"/>
              <a:ext cx="447675" cy="498475"/>
            </a:xfrm>
            <a:custGeom>
              <a:avLst/>
              <a:gdLst>
                <a:gd name="T0" fmla="*/ 21 w 637"/>
                <a:gd name="T1" fmla="*/ 0 h 759"/>
                <a:gd name="T2" fmla="*/ 21 w 637"/>
                <a:gd name="T3" fmla="*/ 34 h 759"/>
                <a:gd name="T4" fmla="*/ 325 w 637"/>
                <a:gd name="T5" fmla="*/ 382 h 759"/>
                <a:gd name="T6" fmla="*/ 0 w 637"/>
                <a:gd name="T7" fmla="*/ 759 h 759"/>
                <a:gd name="T8" fmla="*/ 637 w 637"/>
                <a:gd name="T9" fmla="*/ 759 h 759"/>
                <a:gd name="T10" fmla="*/ 637 w 637"/>
                <a:gd name="T11" fmla="*/ 561 h 759"/>
                <a:gd name="T12" fmla="*/ 606 w 637"/>
                <a:gd name="T13" fmla="*/ 561 h 759"/>
                <a:gd name="T14" fmla="*/ 589 w 637"/>
                <a:gd name="T15" fmla="*/ 663 h 759"/>
                <a:gd name="T16" fmla="*/ 554 w 637"/>
                <a:gd name="T17" fmla="*/ 698 h 759"/>
                <a:gd name="T18" fmla="*/ 96 w 637"/>
                <a:gd name="T19" fmla="*/ 698 h 759"/>
                <a:gd name="T20" fmla="*/ 389 w 637"/>
                <a:gd name="T21" fmla="*/ 357 h 759"/>
                <a:gd name="T22" fmla="*/ 107 w 637"/>
                <a:gd name="T23" fmla="*/ 34 h 759"/>
                <a:gd name="T24" fmla="*/ 555 w 637"/>
                <a:gd name="T25" fmla="*/ 34 h 759"/>
                <a:gd name="T26" fmla="*/ 589 w 637"/>
                <a:gd name="T27" fmla="*/ 67 h 759"/>
                <a:gd name="T28" fmla="*/ 606 w 637"/>
                <a:gd name="T29" fmla="*/ 170 h 759"/>
                <a:gd name="T30" fmla="*/ 637 w 637"/>
                <a:gd name="T31" fmla="*/ 170 h 759"/>
                <a:gd name="T32" fmla="*/ 637 w 637"/>
                <a:gd name="T33" fmla="*/ 0 h 759"/>
                <a:gd name="T34" fmla="*/ 107 w 637"/>
                <a:gd name="T35" fmla="*/ 0 h 759"/>
                <a:gd name="T36" fmla="*/ 21 w 637"/>
                <a:gd name="T37"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7" h="759">
                  <a:moveTo>
                    <a:pt x="21" y="0"/>
                  </a:moveTo>
                  <a:lnTo>
                    <a:pt x="21" y="34"/>
                  </a:lnTo>
                  <a:lnTo>
                    <a:pt x="325" y="382"/>
                  </a:lnTo>
                  <a:lnTo>
                    <a:pt x="0" y="759"/>
                  </a:lnTo>
                  <a:lnTo>
                    <a:pt x="637" y="759"/>
                  </a:lnTo>
                  <a:lnTo>
                    <a:pt x="637" y="561"/>
                  </a:lnTo>
                  <a:lnTo>
                    <a:pt x="606" y="561"/>
                  </a:lnTo>
                  <a:lnTo>
                    <a:pt x="589" y="663"/>
                  </a:lnTo>
                  <a:lnTo>
                    <a:pt x="554" y="698"/>
                  </a:lnTo>
                  <a:lnTo>
                    <a:pt x="96" y="698"/>
                  </a:lnTo>
                  <a:lnTo>
                    <a:pt x="389" y="357"/>
                  </a:lnTo>
                  <a:lnTo>
                    <a:pt x="107" y="34"/>
                  </a:lnTo>
                  <a:lnTo>
                    <a:pt x="555" y="34"/>
                  </a:lnTo>
                  <a:lnTo>
                    <a:pt x="589" y="67"/>
                  </a:lnTo>
                  <a:lnTo>
                    <a:pt x="606" y="170"/>
                  </a:lnTo>
                  <a:lnTo>
                    <a:pt x="637" y="170"/>
                  </a:lnTo>
                  <a:lnTo>
                    <a:pt x="637" y="0"/>
                  </a:lnTo>
                  <a:lnTo>
                    <a:pt x="107" y="0"/>
                  </a:lnTo>
                  <a:lnTo>
                    <a:pt x="21"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noEditPoints="1"/>
            </p:cNvSpPr>
            <p:nvPr>
              <p:custDataLst>
                <p:tags r:id="rId3"/>
              </p:custDataLst>
            </p:nvPr>
          </p:nvSpPr>
          <p:spPr bwMode="auto">
            <a:xfrm>
              <a:off x="4637088" y="3101975"/>
              <a:ext cx="23812" cy="187325"/>
            </a:xfrm>
            <a:custGeom>
              <a:avLst/>
              <a:gdLst>
                <a:gd name="T0" fmla="*/ 0 w 34"/>
                <a:gd name="T1" fmla="*/ 80 h 287"/>
                <a:gd name="T2" fmla="*/ 0 w 34"/>
                <a:gd name="T3" fmla="*/ 287 h 287"/>
                <a:gd name="T4" fmla="*/ 34 w 34"/>
                <a:gd name="T5" fmla="*/ 287 h 287"/>
                <a:gd name="T6" fmla="*/ 34 w 34"/>
                <a:gd name="T7" fmla="*/ 80 h 287"/>
                <a:gd name="T8" fmla="*/ 0 w 34"/>
                <a:gd name="T9" fmla="*/ 80 h 287"/>
                <a:gd name="T10" fmla="*/ 0 w 34"/>
                <a:gd name="T11" fmla="*/ 0 h 287"/>
                <a:gd name="T12" fmla="*/ 0 w 34"/>
                <a:gd name="T13" fmla="*/ 43 h 287"/>
                <a:gd name="T14" fmla="*/ 34 w 34"/>
                <a:gd name="T15" fmla="*/ 43 h 287"/>
                <a:gd name="T16" fmla="*/ 34 w 34"/>
                <a:gd name="T17" fmla="*/ 0 h 287"/>
                <a:gd name="T18" fmla="*/ 0 w 34"/>
                <a:gd name="T1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7">
                  <a:moveTo>
                    <a:pt x="0" y="80"/>
                  </a:moveTo>
                  <a:lnTo>
                    <a:pt x="0" y="287"/>
                  </a:lnTo>
                  <a:lnTo>
                    <a:pt x="34" y="287"/>
                  </a:lnTo>
                  <a:lnTo>
                    <a:pt x="34" y="80"/>
                  </a:lnTo>
                  <a:lnTo>
                    <a:pt x="0" y="80"/>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0"/>
            <p:cNvSpPr>
              <a:spLocks/>
            </p:cNvSpPr>
            <p:nvPr>
              <p:custDataLst>
                <p:tags r:id="rId4"/>
              </p:custDataLst>
            </p:nvPr>
          </p:nvSpPr>
          <p:spPr bwMode="auto">
            <a:xfrm>
              <a:off x="4964113" y="2646363"/>
              <a:ext cx="179387" cy="246063"/>
            </a:xfrm>
            <a:custGeom>
              <a:avLst/>
              <a:gdLst>
                <a:gd name="T0" fmla="*/ 234 w 256"/>
                <a:gd name="T1" fmla="*/ 19 h 377"/>
                <a:gd name="T2" fmla="*/ 180 w 256"/>
                <a:gd name="T3" fmla="*/ 5 h 377"/>
                <a:gd name="T4" fmla="*/ 128 w 256"/>
                <a:gd name="T5" fmla="*/ 0 h 377"/>
                <a:gd name="T6" fmla="*/ 34 w 256"/>
                <a:gd name="T7" fmla="*/ 28 h 377"/>
                <a:gd name="T8" fmla="*/ 0 w 256"/>
                <a:gd name="T9" fmla="*/ 104 h 377"/>
                <a:gd name="T10" fmla="*/ 25 w 256"/>
                <a:gd name="T11" fmla="*/ 169 h 377"/>
                <a:gd name="T12" fmla="*/ 105 w 256"/>
                <a:gd name="T13" fmla="*/ 203 h 377"/>
                <a:gd name="T14" fmla="*/ 135 w 256"/>
                <a:gd name="T15" fmla="*/ 209 h 377"/>
                <a:gd name="T16" fmla="*/ 188 w 256"/>
                <a:gd name="T17" fmla="*/ 232 h 377"/>
                <a:gd name="T18" fmla="*/ 205 w 256"/>
                <a:gd name="T19" fmla="*/ 273 h 377"/>
                <a:gd name="T20" fmla="*/ 182 w 256"/>
                <a:gd name="T21" fmla="*/ 321 h 377"/>
                <a:gd name="T22" fmla="*/ 117 w 256"/>
                <a:gd name="T23" fmla="*/ 337 h 377"/>
                <a:gd name="T24" fmla="*/ 61 w 256"/>
                <a:gd name="T25" fmla="*/ 329 h 377"/>
                <a:gd name="T26" fmla="*/ 2 w 256"/>
                <a:gd name="T27" fmla="*/ 303 h 377"/>
                <a:gd name="T28" fmla="*/ 2 w 256"/>
                <a:gd name="T29" fmla="*/ 354 h 377"/>
                <a:gd name="T30" fmla="*/ 62 w 256"/>
                <a:gd name="T31" fmla="*/ 371 h 377"/>
                <a:gd name="T32" fmla="*/ 117 w 256"/>
                <a:gd name="T33" fmla="*/ 377 h 377"/>
                <a:gd name="T34" fmla="*/ 221 w 256"/>
                <a:gd name="T35" fmla="*/ 350 h 377"/>
                <a:gd name="T36" fmla="*/ 256 w 256"/>
                <a:gd name="T37" fmla="*/ 270 h 377"/>
                <a:gd name="T38" fmla="*/ 230 w 256"/>
                <a:gd name="T39" fmla="*/ 199 h 377"/>
                <a:gd name="T40" fmla="*/ 149 w 256"/>
                <a:gd name="T41" fmla="*/ 162 h 377"/>
                <a:gd name="T42" fmla="*/ 119 w 256"/>
                <a:gd name="T43" fmla="*/ 156 h 377"/>
                <a:gd name="T44" fmla="*/ 64 w 256"/>
                <a:gd name="T45" fmla="*/ 136 h 377"/>
                <a:gd name="T46" fmla="*/ 50 w 256"/>
                <a:gd name="T47" fmla="*/ 100 h 377"/>
                <a:gd name="T48" fmla="*/ 72 w 256"/>
                <a:gd name="T49" fmla="*/ 56 h 377"/>
                <a:gd name="T50" fmla="*/ 134 w 256"/>
                <a:gd name="T51" fmla="*/ 40 h 377"/>
                <a:gd name="T52" fmla="*/ 182 w 256"/>
                <a:gd name="T53" fmla="*/ 47 h 377"/>
                <a:gd name="T54" fmla="*/ 234 w 256"/>
                <a:gd name="T55" fmla="*/ 66 h 377"/>
                <a:gd name="T56" fmla="*/ 234 w 256"/>
                <a:gd name="T57" fmla="*/ 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377">
                  <a:moveTo>
                    <a:pt x="234" y="19"/>
                  </a:moveTo>
                  <a:cubicBezTo>
                    <a:pt x="216" y="13"/>
                    <a:pt x="198" y="8"/>
                    <a:pt x="180" y="5"/>
                  </a:cubicBezTo>
                  <a:cubicBezTo>
                    <a:pt x="163" y="2"/>
                    <a:pt x="145" y="0"/>
                    <a:pt x="128" y="0"/>
                  </a:cubicBezTo>
                  <a:cubicBezTo>
                    <a:pt x="88" y="0"/>
                    <a:pt x="57" y="9"/>
                    <a:pt x="34" y="28"/>
                  </a:cubicBezTo>
                  <a:cubicBezTo>
                    <a:pt x="12" y="47"/>
                    <a:pt x="0" y="71"/>
                    <a:pt x="0" y="104"/>
                  </a:cubicBezTo>
                  <a:cubicBezTo>
                    <a:pt x="0" y="131"/>
                    <a:pt x="8" y="153"/>
                    <a:pt x="25" y="169"/>
                  </a:cubicBezTo>
                  <a:cubicBezTo>
                    <a:pt x="41" y="184"/>
                    <a:pt x="68" y="196"/>
                    <a:pt x="105" y="203"/>
                  </a:cubicBezTo>
                  <a:lnTo>
                    <a:pt x="135" y="209"/>
                  </a:lnTo>
                  <a:cubicBezTo>
                    <a:pt x="160" y="214"/>
                    <a:pt x="178" y="222"/>
                    <a:pt x="188" y="232"/>
                  </a:cubicBezTo>
                  <a:cubicBezTo>
                    <a:pt x="199" y="241"/>
                    <a:pt x="205" y="255"/>
                    <a:pt x="205" y="273"/>
                  </a:cubicBezTo>
                  <a:cubicBezTo>
                    <a:pt x="205" y="294"/>
                    <a:pt x="197" y="310"/>
                    <a:pt x="182" y="321"/>
                  </a:cubicBezTo>
                  <a:cubicBezTo>
                    <a:pt x="167" y="332"/>
                    <a:pt x="145" y="337"/>
                    <a:pt x="117" y="337"/>
                  </a:cubicBezTo>
                  <a:cubicBezTo>
                    <a:pt x="99" y="337"/>
                    <a:pt x="80" y="334"/>
                    <a:pt x="61" y="329"/>
                  </a:cubicBezTo>
                  <a:cubicBezTo>
                    <a:pt x="41" y="323"/>
                    <a:pt x="22" y="315"/>
                    <a:pt x="2" y="303"/>
                  </a:cubicBezTo>
                  <a:lnTo>
                    <a:pt x="2" y="354"/>
                  </a:lnTo>
                  <a:cubicBezTo>
                    <a:pt x="23" y="362"/>
                    <a:pt x="43" y="368"/>
                    <a:pt x="62" y="371"/>
                  </a:cubicBezTo>
                  <a:cubicBezTo>
                    <a:pt x="82" y="375"/>
                    <a:pt x="100" y="377"/>
                    <a:pt x="117" y="377"/>
                  </a:cubicBezTo>
                  <a:cubicBezTo>
                    <a:pt x="163" y="377"/>
                    <a:pt x="197" y="368"/>
                    <a:pt x="221" y="350"/>
                  </a:cubicBezTo>
                  <a:cubicBezTo>
                    <a:pt x="244" y="332"/>
                    <a:pt x="256" y="305"/>
                    <a:pt x="256" y="270"/>
                  </a:cubicBezTo>
                  <a:cubicBezTo>
                    <a:pt x="256" y="240"/>
                    <a:pt x="248" y="217"/>
                    <a:pt x="230" y="199"/>
                  </a:cubicBezTo>
                  <a:cubicBezTo>
                    <a:pt x="213" y="182"/>
                    <a:pt x="186" y="169"/>
                    <a:pt x="149" y="162"/>
                  </a:cubicBezTo>
                  <a:lnTo>
                    <a:pt x="119" y="156"/>
                  </a:lnTo>
                  <a:cubicBezTo>
                    <a:pt x="92" y="151"/>
                    <a:pt x="74" y="144"/>
                    <a:pt x="64" y="136"/>
                  </a:cubicBezTo>
                  <a:cubicBezTo>
                    <a:pt x="55" y="128"/>
                    <a:pt x="50" y="116"/>
                    <a:pt x="50" y="100"/>
                  </a:cubicBezTo>
                  <a:cubicBezTo>
                    <a:pt x="50" y="81"/>
                    <a:pt x="57" y="66"/>
                    <a:pt x="72" y="56"/>
                  </a:cubicBezTo>
                  <a:cubicBezTo>
                    <a:pt x="86" y="45"/>
                    <a:pt x="107" y="40"/>
                    <a:pt x="134" y="40"/>
                  </a:cubicBezTo>
                  <a:cubicBezTo>
                    <a:pt x="149" y="40"/>
                    <a:pt x="165" y="42"/>
                    <a:pt x="182" y="47"/>
                  </a:cubicBezTo>
                  <a:cubicBezTo>
                    <a:pt x="198" y="51"/>
                    <a:pt x="216" y="58"/>
                    <a:pt x="234" y="66"/>
                  </a:cubicBezTo>
                  <a:lnTo>
                    <a:pt x="234" y="1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1"/>
            <p:cNvSpPr>
              <a:spLocks/>
            </p:cNvSpPr>
            <p:nvPr>
              <p:custDataLst>
                <p:tags r:id="rId5"/>
              </p:custDataLst>
            </p:nvPr>
          </p:nvSpPr>
          <p:spPr bwMode="auto">
            <a:xfrm>
              <a:off x="5189538" y="2568575"/>
              <a:ext cx="122237" cy="184150"/>
            </a:xfrm>
            <a:custGeom>
              <a:avLst/>
              <a:gdLst>
                <a:gd name="T0" fmla="*/ 45 w 175"/>
                <a:gd name="T1" fmla="*/ 250 h 281"/>
                <a:gd name="T2" fmla="*/ 115 w 175"/>
                <a:gd name="T3" fmla="*/ 178 h 281"/>
                <a:gd name="T4" fmla="*/ 144 w 175"/>
                <a:gd name="T5" fmla="*/ 147 h 281"/>
                <a:gd name="T6" fmla="*/ 167 w 175"/>
                <a:gd name="T7" fmla="*/ 111 h 281"/>
                <a:gd name="T8" fmla="*/ 174 w 175"/>
                <a:gd name="T9" fmla="*/ 79 h 281"/>
                <a:gd name="T10" fmla="*/ 148 w 175"/>
                <a:gd name="T11" fmla="*/ 21 h 281"/>
                <a:gd name="T12" fmla="*/ 80 w 175"/>
                <a:gd name="T13" fmla="*/ 0 h 281"/>
                <a:gd name="T14" fmla="*/ 44 w 175"/>
                <a:gd name="T15" fmla="*/ 5 h 281"/>
                <a:gd name="T16" fmla="*/ 2 w 175"/>
                <a:gd name="T17" fmla="*/ 18 h 281"/>
                <a:gd name="T18" fmla="*/ 2 w 175"/>
                <a:gd name="T19" fmla="*/ 56 h 281"/>
                <a:gd name="T20" fmla="*/ 44 w 175"/>
                <a:gd name="T21" fmla="*/ 38 h 281"/>
                <a:gd name="T22" fmla="*/ 81 w 175"/>
                <a:gd name="T23" fmla="*/ 32 h 281"/>
                <a:gd name="T24" fmla="*/ 121 w 175"/>
                <a:gd name="T25" fmla="*/ 45 h 281"/>
                <a:gd name="T26" fmla="*/ 136 w 175"/>
                <a:gd name="T27" fmla="*/ 81 h 281"/>
                <a:gd name="T28" fmla="*/ 129 w 175"/>
                <a:gd name="T29" fmla="*/ 109 h 281"/>
                <a:gd name="T30" fmla="*/ 104 w 175"/>
                <a:gd name="T31" fmla="*/ 143 h 281"/>
                <a:gd name="T32" fmla="*/ 58 w 175"/>
                <a:gd name="T33" fmla="*/ 191 h 281"/>
                <a:gd name="T34" fmla="*/ 0 w 175"/>
                <a:gd name="T35" fmla="*/ 250 h 281"/>
                <a:gd name="T36" fmla="*/ 0 w 175"/>
                <a:gd name="T37" fmla="*/ 281 h 281"/>
                <a:gd name="T38" fmla="*/ 175 w 175"/>
                <a:gd name="T39" fmla="*/ 281 h 281"/>
                <a:gd name="T40" fmla="*/ 175 w 175"/>
                <a:gd name="T41" fmla="*/ 250 h 281"/>
                <a:gd name="T42" fmla="*/ 45 w 175"/>
                <a:gd name="T43" fmla="*/ 2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50"/>
                  </a:moveTo>
                  <a:lnTo>
                    <a:pt x="115" y="178"/>
                  </a:lnTo>
                  <a:cubicBezTo>
                    <a:pt x="131" y="161"/>
                    <a:pt x="141" y="150"/>
                    <a:pt x="144" y="147"/>
                  </a:cubicBezTo>
                  <a:cubicBezTo>
                    <a:pt x="156" y="133"/>
                    <a:pt x="163" y="121"/>
                    <a:pt x="167" y="111"/>
                  </a:cubicBezTo>
                  <a:cubicBezTo>
                    <a:pt x="172" y="101"/>
                    <a:pt x="174" y="90"/>
                    <a:pt x="174" y="79"/>
                  </a:cubicBezTo>
                  <a:cubicBezTo>
                    <a:pt x="174" y="55"/>
                    <a:pt x="165" y="36"/>
                    <a:pt x="148" y="21"/>
                  </a:cubicBezTo>
                  <a:cubicBezTo>
                    <a:pt x="131" y="7"/>
                    <a:pt x="109" y="0"/>
                    <a:pt x="80" y="0"/>
                  </a:cubicBezTo>
                  <a:cubicBezTo>
                    <a:pt x="69" y="0"/>
                    <a:pt x="57" y="2"/>
                    <a:pt x="44" y="5"/>
                  </a:cubicBezTo>
                  <a:cubicBezTo>
                    <a:pt x="31" y="8"/>
                    <a:pt x="17" y="12"/>
                    <a:pt x="2" y="18"/>
                  </a:cubicBezTo>
                  <a:lnTo>
                    <a:pt x="2" y="56"/>
                  </a:lnTo>
                  <a:cubicBezTo>
                    <a:pt x="17" y="48"/>
                    <a:pt x="31" y="42"/>
                    <a:pt x="44" y="38"/>
                  </a:cubicBezTo>
                  <a:cubicBezTo>
                    <a:pt x="57" y="34"/>
                    <a:pt x="69" y="32"/>
                    <a:pt x="81" y="32"/>
                  </a:cubicBezTo>
                  <a:cubicBezTo>
                    <a:pt x="97" y="32"/>
                    <a:pt x="111" y="36"/>
                    <a:pt x="121" y="45"/>
                  </a:cubicBezTo>
                  <a:cubicBezTo>
                    <a:pt x="131" y="55"/>
                    <a:pt x="136" y="66"/>
                    <a:pt x="136" y="81"/>
                  </a:cubicBezTo>
                  <a:cubicBezTo>
                    <a:pt x="136" y="90"/>
                    <a:pt x="134" y="99"/>
                    <a:pt x="129" y="109"/>
                  </a:cubicBezTo>
                  <a:cubicBezTo>
                    <a:pt x="125" y="118"/>
                    <a:pt x="116" y="129"/>
                    <a:pt x="104" y="143"/>
                  </a:cubicBezTo>
                  <a:cubicBezTo>
                    <a:pt x="98" y="150"/>
                    <a:pt x="83" y="166"/>
                    <a:pt x="58" y="191"/>
                  </a:cubicBezTo>
                  <a:lnTo>
                    <a:pt x="0" y="250"/>
                  </a:lnTo>
                  <a:lnTo>
                    <a:pt x="0" y="281"/>
                  </a:lnTo>
                  <a:lnTo>
                    <a:pt x="175" y="281"/>
                  </a:lnTo>
                  <a:lnTo>
                    <a:pt x="175" y="250"/>
                  </a:lnTo>
                  <a:lnTo>
                    <a:pt x="45" y="25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
            <p:cNvSpPr>
              <a:spLocks noEditPoints="1"/>
            </p:cNvSpPr>
            <p:nvPr>
              <p:custDataLst>
                <p:tags r:id="rId6"/>
              </p:custDataLst>
            </p:nvPr>
          </p:nvSpPr>
          <p:spPr bwMode="auto">
            <a:xfrm>
              <a:off x="5195888" y="2844800"/>
              <a:ext cx="23812" cy="1889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3 h 288"/>
                <a:gd name="T14" fmla="*/ 34 w 34"/>
                <a:gd name="T15" fmla="*/ 43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 name="TextBox 40"/>
          <p:cNvSpPr txBox="1"/>
          <p:nvPr/>
        </p:nvSpPr>
        <p:spPr bwMode="auto">
          <a:xfrm>
            <a:off x="340856" y="3075434"/>
            <a:ext cx="857318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This is a </a:t>
            </a:r>
            <a:r>
              <a:rPr lang="en-US" dirty="0" smtClean="0">
                <a:solidFill>
                  <a:srgbClr val="FFFF00"/>
                </a:solidFill>
                <a:latin typeface="Arev Sans" pitchFamily="34" charset="0"/>
                <a:ea typeface="Arev Sans" pitchFamily="34" charset="0"/>
                <a:cs typeface="Arev sans bold" pitchFamily="34" charset="0"/>
              </a:rPr>
              <a:t>special case </a:t>
            </a:r>
            <a:r>
              <a:rPr lang="en-US" dirty="0" smtClean="0">
                <a:latin typeface="Arev Sans" pitchFamily="34" charset="0"/>
                <a:ea typeface="Arev Sans" pitchFamily="34" charset="0"/>
                <a:cs typeface="Arev sans bold" pitchFamily="34" charset="0"/>
              </a:rPr>
              <a:t>of SDP feasibility testing.</a:t>
            </a:r>
          </a:p>
        </p:txBody>
      </p:sp>
      <p:sp>
        <p:nvSpPr>
          <p:cNvPr id="205" name="TextBox 204"/>
          <p:cNvSpPr txBox="1"/>
          <p:nvPr/>
        </p:nvSpPr>
        <p:spPr bwMode="auto">
          <a:xfrm>
            <a:off x="331532" y="3703862"/>
            <a:ext cx="107593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110" dirty="0" smtClean="0">
                <a:solidFill>
                  <a:srgbClr val="9B0000"/>
                </a:solidFill>
                <a:latin typeface="Arev Sans" pitchFamily="34" charset="0"/>
                <a:ea typeface="Arev Sans" pitchFamily="34" charset="0"/>
                <a:cs typeface="Arev sans bold" pitchFamily="34" charset="0"/>
              </a:rPr>
              <a:t>E.g.</a:t>
            </a:r>
            <a:r>
              <a:rPr lang="en-US" spc="-110" dirty="0" smtClean="0">
                <a:latin typeface="Arev Sans" pitchFamily="34" charset="0"/>
                <a:ea typeface="Arev Sans" pitchFamily="34" charset="0"/>
                <a:cs typeface="Arev sans bold" pitchFamily="34" charset="0"/>
              </a:rPr>
              <a:t> </a:t>
            </a:r>
            <a:r>
              <a:rPr lang="en-US" spc="-110" dirty="0">
                <a:solidFill>
                  <a:srgbClr val="FFFF00"/>
                </a:solidFill>
                <a:latin typeface="Arev Sans" pitchFamily="34" charset="0"/>
                <a:ea typeface="Arev Sans" pitchFamily="34" charset="0"/>
                <a:cs typeface="Arev sans bold" pitchFamily="34" charset="0"/>
              </a:rPr>
              <a:t>P(</a:t>
            </a:r>
            <a:r>
              <a:rPr lang="en-US" spc="-110" dirty="0" err="1">
                <a:solidFill>
                  <a:srgbClr val="FFFF00"/>
                </a:solidFill>
                <a:latin typeface="Arev Sans" pitchFamily="34" charset="0"/>
                <a:ea typeface="Arev Sans" pitchFamily="34" charset="0"/>
                <a:cs typeface="Arev sans bold" pitchFamily="34" charset="0"/>
              </a:rPr>
              <a:t>x,y,z</a:t>
            </a:r>
            <a:r>
              <a:rPr lang="en-US" spc="-110" dirty="0">
                <a:solidFill>
                  <a:srgbClr val="FFFF00"/>
                </a:solidFill>
                <a:latin typeface="Arev Sans" pitchFamily="34" charset="0"/>
                <a:ea typeface="Arev Sans" pitchFamily="34" charset="0"/>
                <a:cs typeface="Arev sans bold" pitchFamily="34" charset="0"/>
              </a:rPr>
              <a:t>)</a:t>
            </a:r>
            <a:r>
              <a:rPr lang="en-US" spc="-110" dirty="0">
                <a:latin typeface="Arev Sans" pitchFamily="34" charset="0"/>
                <a:ea typeface="Arev Sans" pitchFamily="34" charset="0"/>
                <a:cs typeface="Arev sans bold" pitchFamily="34" charset="0"/>
              </a:rPr>
              <a:t> = </a:t>
            </a:r>
            <a:r>
              <a:rPr lang="en-US" sz="2500" spc="-110" dirty="0">
                <a:latin typeface="Arev Sans" pitchFamily="34" charset="0"/>
                <a:ea typeface="Arev Sans" pitchFamily="34" charset="0"/>
                <a:cs typeface="Arev sans bold" pitchFamily="34" charset="0"/>
              </a:rPr>
              <a:t>x</a:t>
            </a:r>
            <a:r>
              <a:rPr lang="en-US" sz="2500" spc="-110" baseline="30000" dirty="0">
                <a:latin typeface="Arev Sans" pitchFamily="34" charset="0"/>
                <a:ea typeface="Arev Sans" pitchFamily="34" charset="0"/>
                <a:cs typeface="Arev sans bold" pitchFamily="34" charset="0"/>
              </a:rPr>
              <a:t>4</a:t>
            </a:r>
            <a:r>
              <a:rPr lang="en-US" sz="2500" spc="-110" dirty="0">
                <a:latin typeface="Arev Sans" pitchFamily="34" charset="0"/>
                <a:ea typeface="Arev Sans" pitchFamily="34" charset="0"/>
                <a:cs typeface="Arev sans bold" pitchFamily="34" charset="0"/>
              </a:rPr>
              <a:t>+xy</a:t>
            </a:r>
            <a:r>
              <a:rPr lang="en-US" sz="2500" spc="-110" baseline="30000" dirty="0">
                <a:latin typeface="Arev Sans" pitchFamily="34" charset="0"/>
                <a:ea typeface="Arev Sans" pitchFamily="34" charset="0"/>
                <a:cs typeface="Arev sans bold" pitchFamily="34" charset="0"/>
              </a:rPr>
              <a:t>3</a:t>
            </a:r>
            <a:r>
              <a:rPr lang="en-US" sz="2500" spc="-110" dirty="0">
                <a:latin typeface="Arev Sans" pitchFamily="34" charset="0"/>
                <a:ea typeface="Arev Sans" pitchFamily="34" charset="0"/>
                <a:cs typeface="Arev sans bold" pitchFamily="34" charset="0"/>
              </a:rPr>
              <a:t>+y</a:t>
            </a:r>
            <a:r>
              <a:rPr lang="en-US" sz="2500" spc="-110" baseline="30000" dirty="0">
                <a:latin typeface="Arev Sans" pitchFamily="34" charset="0"/>
                <a:ea typeface="Arev Sans" pitchFamily="34" charset="0"/>
                <a:cs typeface="Arev sans bold" pitchFamily="34" charset="0"/>
              </a:rPr>
              <a:t>4</a:t>
            </a:r>
            <a:r>
              <a:rPr lang="en-US" sz="2500" spc="-110" dirty="0">
                <a:latin typeface="Arev Sans" pitchFamily="34" charset="0"/>
                <a:ea typeface="Arev Sans" pitchFamily="34" charset="0"/>
                <a:cs typeface="Arev sans bold" pitchFamily="34" charset="0"/>
              </a:rPr>
              <a:t>−3x</a:t>
            </a:r>
            <a:r>
              <a:rPr lang="en-US" sz="2500" spc="-110" baseline="30000" dirty="0">
                <a:latin typeface="Arev Sans" pitchFamily="34" charset="0"/>
                <a:ea typeface="Arev Sans" pitchFamily="34" charset="0"/>
                <a:cs typeface="Arev sans bold" pitchFamily="34" charset="0"/>
              </a:rPr>
              <a:t>2</a:t>
            </a:r>
            <a:r>
              <a:rPr lang="en-US" sz="2500" spc="-110" dirty="0">
                <a:latin typeface="Arev Sans" pitchFamily="34" charset="0"/>
                <a:ea typeface="Arev Sans" pitchFamily="34" charset="0"/>
                <a:cs typeface="Arev sans bold" pitchFamily="34" charset="0"/>
              </a:rPr>
              <a:t>yz−</a:t>
            </a:r>
            <a:r>
              <a:rPr lang="en-US" sz="2500" spc="-110" dirty="0" smtClean="0">
                <a:latin typeface="Arev Sans" pitchFamily="34" charset="0"/>
                <a:ea typeface="Arev Sans" pitchFamily="34" charset="0"/>
                <a:cs typeface="Arev sans bold" pitchFamily="34" charset="0"/>
              </a:rPr>
              <a:t>4xy</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z+2x</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z</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+xz</a:t>
            </a:r>
            <a:r>
              <a:rPr lang="en-US" sz="2500" spc="-110" baseline="30000" dirty="0" smtClean="0">
                <a:latin typeface="Arev Sans" pitchFamily="34" charset="0"/>
                <a:ea typeface="Arev Sans" pitchFamily="34" charset="0"/>
                <a:cs typeface="Arev sans bold" pitchFamily="34" charset="0"/>
              </a:rPr>
              <a:t>3</a:t>
            </a:r>
            <a:r>
              <a:rPr lang="en-US" sz="2500" spc="-110" dirty="0" smtClean="0">
                <a:latin typeface="Arev Sans" pitchFamily="34" charset="0"/>
                <a:ea typeface="Arev Sans" pitchFamily="34" charset="0"/>
                <a:cs typeface="Arev sans bold" pitchFamily="34" charset="0"/>
              </a:rPr>
              <a:t>+yz</a:t>
            </a:r>
            <a:r>
              <a:rPr lang="en-US" sz="2500" spc="-110" baseline="30000" dirty="0" smtClean="0">
                <a:latin typeface="Arev Sans" pitchFamily="34" charset="0"/>
                <a:ea typeface="Arev Sans" pitchFamily="34" charset="0"/>
                <a:cs typeface="Arev sans bold" pitchFamily="34" charset="0"/>
              </a:rPr>
              <a:t>3</a:t>
            </a:r>
            <a:r>
              <a:rPr lang="en-US" sz="2500" spc="-110" dirty="0" smtClean="0">
                <a:latin typeface="Arev Sans" pitchFamily="34" charset="0"/>
                <a:ea typeface="Arev Sans" pitchFamily="34" charset="0"/>
                <a:cs typeface="Arev sans bold" pitchFamily="34" charset="0"/>
              </a:rPr>
              <a:t>+z</a:t>
            </a:r>
            <a:r>
              <a:rPr lang="en-US" sz="2500" spc="-110" baseline="30000" dirty="0" smtClean="0">
                <a:latin typeface="Arev Sans" pitchFamily="34" charset="0"/>
                <a:ea typeface="Arev Sans" pitchFamily="34" charset="0"/>
                <a:cs typeface="Arev sans bold" pitchFamily="34" charset="0"/>
              </a:rPr>
              <a:t>4</a:t>
            </a:r>
            <a:r>
              <a:rPr lang="en-US" sz="2500" spc="-110" dirty="0" smtClean="0">
                <a:latin typeface="Arev Sans" pitchFamily="34" charset="0"/>
                <a:ea typeface="Arev Sans" pitchFamily="34" charset="0"/>
                <a:cs typeface="Arev sans bold" pitchFamily="34" charset="0"/>
              </a:rPr>
              <a:t>  </a:t>
            </a:r>
            <a:r>
              <a:rPr lang="en-US" spc="-110" dirty="0" smtClean="0">
                <a:latin typeface="Arev Sans" pitchFamily="34" charset="0"/>
                <a:ea typeface="Arev Sans" pitchFamily="34" charset="0"/>
                <a:cs typeface="Arev sans bold" pitchFamily="34" charset="0"/>
              </a:rPr>
              <a:t>is </a:t>
            </a:r>
            <a:r>
              <a:rPr lang="en-US" spc="-110" dirty="0" smtClean="0">
                <a:solidFill>
                  <a:srgbClr val="FFFF00"/>
                </a:solidFill>
                <a:latin typeface="Arev Sans" pitchFamily="34" charset="0"/>
                <a:ea typeface="Arev Sans" pitchFamily="34" charset="0"/>
                <a:cs typeface="Arev sans bold" pitchFamily="34" charset="0"/>
              </a:rPr>
              <a:t>SOS</a:t>
            </a:r>
            <a:r>
              <a:rPr lang="en-US" spc="-110" dirty="0" smtClean="0">
                <a:latin typeface="Arev Sans" pitchFamily="34" charset="0"/>
                <a:ea typeface="Arev Sans" pitchFamily="34" charset="0"/>
                <a:cs typeface="Arev sans bold" pitchFamily="34" charset="0"/>
              </a:rPr>
              <a:t>?</a:t>
            </a:r>
            <a:endParaRPr lang="en-US" sz="2500" spc="-110" baseline="30000" dirty="0" smtClean="0">
              <a:latin typeface="Arev Sans" pitchFamily="34" charset="0"/>
              <a:ea typeface="Arev Sans" pitchFamily="34" charset="0"/>
              <a:cs typeface="Arev sans bold" pitchFamily="34" charset="0"/>
            </a:endParaRPr>
          </a:p>
          <a:p>
            <a:pPr eaLnBrk="1" hangingPunct="1">
              <a:lnSpc>
                <a:spcPct val="120000"/>
              </a:lnSpc>
            </a:pPr>
            <a:endParaRPr lang="en-US" sz="3200" spc="-110" dirty="0" smtClean="0">
              <a:latin typeface="Arev Sans" pitchFamily="34" charset="0"/>
              <a:ea typeface="Arev Sans" pitchFamily="34" charset="0"/>
              <a:cs typeface="Arev sans bold" pitchFamily="34" charset="0"/>
            </a:endParaRPr>
          </a:p>
        </p:txBody>
      </p:sp>
      <p:sp>
        <p:nvSpPr>
          <p:cNvPr id="5" name="TextBox 4"/>
          <p:cNvSpPr txBox="1"/>
          <p:nvPr/>
        </p:nvSpPr>
        <p:spPr bwMode="auto">
          <a:xfrm>
            <a:off x="340856" y="4575392"/>
            <a:ext cx="320151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The </a:t>
            </a:r>
            <a:r>
              <a:rPr lang="en-US" sz="3200" b="1" dirty="0" smtClean="0">
                <a:solidFill>
                  <a:srgbClr val="FFFF00"/>
                </a:solidFill>
                <a:latin typeface="Arev Sans" pitchFamily="34" charset="0"/>
                <a:ea typeface="Arev Sans" pitchFamily="34" charset="0"/>
                <a:cs typeface="Arev sans bold" pitchFamily="34" charset="0"/>
              </a:rPr>
              <a:t>r</a:t>
            </a:r>
            <a:r>
              <a:rPr lang="en-US" b="1" dirty="0" smtClean="0">
                <a:latin typeface="Arev Sans" pitchFamily="34" charset="0"/>
                <a:ea typeface="Arev Sans" pitchFamily="34" charset="0"/>
                <a:cs typeface="Arev sans bold" pitchFamily="34" charset="0"/>
              </a:rPr>
              <a:t> problem:</a:t>
            </a:r>
          </a:p>
        </p:txBody>
      </p:sp>
      <p:sp>
        <p:nvSpPr>
          <p:cNvPr id="15" name="TextBox 14"/>
          <p:cNvSpPr txBox="1"/>
          <p:nvPr/>
        </p:nvSpPr>
        <p:spPr bwMode="auto">
          <a:xfrm>
            <a:off x="3677366" y="4633998"/>
            <a:ext cx="632096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The SDP is never full-dimensional.</a:t>
            </a:r>
          </a:p>
        </p:txBody>
      </p:sp>
      <p:sp>
        <p:nvSpPr>
          <p:cNvPr id="16" name="TextBox 15"/>
          <p:cNvSpPr txBox="1"/>
          <p:nvPr/>
        </p:nvSpPr>
        <p:spPr bwMode="auto">
          <a:xfrm>
            <a:off x="3677366" y="5268275"/>
            <a:ext cx="8122736"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This </a:t>
            </a:r>
            <a:r>
              <a:rPr lang="en-US" dirty="0" smtClean="0">
                <a:solidFill>
                  <a:srgbClr val="FFFF00"/>
                </a:solidFill>
                <a:latin typeface="Arev Sans" pitchFamily="34" charset="0"/>
                <a:ea typeface="Arev Sans" pitchFamily="34" charset="0"/>
                <a:cs typeface="Arev sans bold" pitchFamily="34" charset="0"/>
              </a:rPr>
              <a:t>P</a:t>
            </a:r>
            <a:r>
              <a:rPr lang="en-US" dirty="0" smtClean="0">
                <a:latin typeface="Arev Sans" pitchFamily="34" charset="0"/>
                <a:ea typeface="Arev Sans" pitchFamily="34" charset="0"/>
                <a:cs typeface="Arev sans bold" pitchFamily="34" charset="0"/>
              </a:rPr>
              <a:t> is SOS, not a sum of </a:t>
            </a:r>
            <a:r>
              <a:rPr lang="en-US" i="1" dirty="0" smtClean="0">
                <a:latin typeface="Arev Sans" pitchFamily="34" charset="0"/>
                <a:ea typeface="Arev Sans" pitchFamily="34" charset="0"/>
                <a:cs typeface="Arev sans bold" pitchFamily="34" charset="0"/>
              </a:rPr>
              <a:t>rational </a:t>
            </a:r>
            <a:r>
              <a:rPr lang="en-US" dirty="0" smtClean="0">
                <a:latin typeface="Arev Sans" pitchFamily="34" charset="0"/>
                <a:ea typeface="Arev Sans" pitchFamily="34" charset="0"/>
                <a:cs typeface="Arev sans bold" pitchFamily="34" charset="0"/>
              </a:rPr>
              <a:t>squares.</a:t>
            </a:r>
          </a:p>
        </p:txBody>
      </p:sp>
      <p:sp>
        <p:nvSpPr>
          <p:cNvPr id="7" name="Freeform 6"/>
          <p:cNvSpPr/>
          <p:nvPr/>
        </p:nvSpPr>
        <p:spPr>
          <a:xfrm>
            <a:off x="3479800" y="4292600"/>
            <a:ext cx="342900" cy="1079500"/>
          </a:xfrm>
          <a:custGeom>
            <a:avLst/>
            <a:gdLst>
              <a:gd name="connsiteX0" fmla="*/ 342900 w 342900"/>
              <a:gd name="connsiteY0" fmla="*/ 1079500 h 1079500"/>
              <a:gd name="connsiteX1" fmla="*/ 0 w 342900"/>
              <a:gd name="connsiteY1" fmla="*/ 558800 h 1079500"/>
              <a:gd name="connsiteX2" fmla="*/ 342900 w 342900"/>
              <a:gd name="connsiteY2" fmla="*/ 0 h 1079500"/>
            </a:gdLst>
            <a:ahLst/>
            <a:cxnLst>
              <a:cxn ang="0">
                <a:pos x="connsiteX0" y="connsiteY0"/>
              </a:cxn>
              <a:cxn ang="0">
                <a:pos x="connsiteX1" y="connsiteY1"/>
              </a:cxn>
              <a:cxn ang="0">
                <a:pos x="connsiteX2" y="connsiteY2"/>
              </a:cxn>
            </a:cxnLst>
            <a:rect l="l" t="t" r="r" b="b"/>
            <a:pathLst>
              <a:path w="342900" h="1079500">
                <a:moveTo>
                  <a:pt x="342900" y="1079500"/>
                </a:moveTo>
                <a:cubicBezTo>
                  <a:pt x="171450" y="909108"/>
                  <a:pt x="0" y="738717"/>
                  <a:pt x="0" y="558800"/>
                </a:cubicBezTo>
                <a:cubicBezTo>
                  <a:pt x="0" y="378883"/>
                  <a:pt x="171450" y="189441"/>
                  <a:pt x="342900" y="0"/>
                </a:cubicBezTo>
              </a:path>
            </a:pathLst>
          </a:custGeom>
          <a:noFill/>
          <a:ln w="38100">
            <a:solidFill>
              <a:srgbClr val="FFFF00"/>
            </a:solidFill>
            <a:headEnd type="none" w="med" len="med"/>
            <a:tailEnd type="arrow" w="med" len="med"/>
          </a:ln>
        </p:spPr>
        <p:txBody>
          <a:bodyPr rtlCol="0" anchor="ctr"/>
          <a:lstStyle/>
          <a:p>
            <a:pPr algn="ctr"/>
            <a:endParaRPr lang="en-US"/>
          </a:p>
        </p:txBody>
      </p:sp>
      <p:sp>
        <p:nvSpPr>
          <p:cNvPr id="8" name="TextBox 7"/>
          <p:cNvSpPr txBox="1"/>
          <p:nvPr/>
        </p:nvSpPr>
        <p:spPr bwMode="auto">
          <a:xfrm>
            <a:off x="8736558" y="5834327"/>
            <a:ext cx="2973892"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[Scheiderer’13]</a:t>
            </a:r>
          </a:p>
        </p:txBody>
      </p:sp>
      <p:sp>
        <p:nvSpPr>
          <p:cNvPr id="20" name="TextBox 19"/>
          <p:cNvSpPr txBox="1"/>
          <p:nvPr/>
        </p:nvSpPr>
        <p:spPr bwMode="auto">
          <a:xfrm>
            <a:off x="3677366" y="5834327"/>
            <a:ext cx="3651962" cy="56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Tough to be in </a:t>
            </a:r>
            <a:r>
              <a:rPr lang="en-US" b="1" dirty="0" smtClean="0">
                <a:latin typeface="Arev Sans" pitchFamily="34" charset="0"/>
                <a:ea typeface="Arev Sans" pitchFamily="34" charset="0"/>
                <a:cs typeface="Arev sans bold" pitchFamily="34" charset="0"/>
              </a:rPr>
              <a:t>NP</a:t>
            </a:r>
            <a:r>
              <a:rPr lang="en-US" dirty="0" smtClean="0">
                <a:latin typeface="Arev Sans" pitchFamily="34" charset="0"/>
                <a:ea typeface="Arev Sans" pitchFamily="34" charset="0"/>
                <a:cs typeface="Arev sans bold" pitchFamily="34" charset="0"/>
              </a:rPr>
              <a:t>?</a:t>
            </a:r>
          </a:p>
        </p:txBody>
      </p:sp>
    </p:spTree>
    <p:extLst>
      <p:ext uri="{BB962C8B-B14F-4D97-AF65-F5344CB8AC3E}">
        <p14:creationId xmlns:p14="http://schemas.microsoft.com/office/powerpoint/2010/main" val="34406686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7" grpId="0" animBg="1"/>
      <p:bldP spid="8"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291399" y="202681"/>
            <a:ext cx="5609229"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solidFill>
                  <a:srgbClr val="FFFF00"/>
                </a:solidFill>
                <a:latin typeface="Arev Sans" pitchFamily="34" charset="0"/>
                <a:ea typeface="Arev Sans" pitchFamily="34" charset="0"/>
                <a:cs typeface="Arev sans bold" pitchFamily="34" charset="0"/>
              </a:rPr>
              <a:t>Sum of Squares</a:t>
            </a:r>
            <a:r>
              <a:rPr lang="en-US" sz="3200" b="1" dirty="0" smtClean="0">
                <a:latin typeface="Arev Sans" pitchFamily="34" charset="0"/>
                <a:ea typeface="Arev Sans" pitchFamily="34" charset="0"/>
                <a:cs typeface="Arev sans bold" pitchFamily="34" charset="0"/>
              </a:rPr>
              <a:t> testing</a:t>
            </a:r>
          </a:p>
        </p:txBody>
      </p:sp>
      <p:sp>
        <p:nvSpPr>
          <p:cNvPr id="3" name="TextBox 2"/>
          <p:cNvSpPr txBox="1"/>
          <p:nvPr/>
        </p:nvSpPr>
        <p:spPr bwMode="auto">
          <a:xfrm>
            <a:off x="319419" y="1216823"/>
            <a:ext cx="783740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Input: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P(x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smtClean="0">
                <a:solidFill>
                  <a:srgbClr val="FFFF00"/>
                </a:solidFill>
                <a:latin typeface="Arev Sans" pitchFamily="34" charset="0"/>
                <a:ea typeface="Arev Sans" pitchFamily="34" charset="0"/>
                <a:cs typeface="Arev sans bold" pitchFamily="34" charset="0"/>
              </a:rPr>
              <a:t>, …, </a:t>
            </a:r>
            <a:r>
              <a:rPr lang="en-US" dirty="0" err="1" smtClean="0">
                <a:solidFill>
                  <a:srgbClr val="FFFF00"/>
                </a:solidFill>
                <a:latin typeface="Arev Sans" pitchFamily="34" charset="0"/>
                <a:ea typeface="Arev Sans" pitchFamily="34" charset="0"/>
                <a:cs typeface="Arev sans bold" pitchFamily="34" charset="0"/>
              </a:rPr>
              <a:t>x</a:t>
            </a:r>
            <a:r>
              <a:rPr lang="en-US" sz="3200" baseline="-25000" dirty="0" err="1" smtClean="0">
                <a:solidFill>
                  <a:srgbClr val="FFFF00"/>
                </a:solidFill>
                <a:latin typeface="Arev Sans" pitchFamily="34" charset="0"/>
                <a:ea typeface="Arev Sans" pitchFamily="34" charset="0"/>
                <a:cs typeface="Arev sans bold" pitchFamily="34" charset="0"/>
              </a:rPr>
              <a:t>n</a:t>
            </a:r>
            <a:r>
              <a:rPr lang="en-US"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ℚ[x</a:t>
            </a:r>
            <a:r>
              <a:rPr lang="en-US" sz="3200" baseline="-25000" dirty="0" smtClean="0">
                <a:latin typeface="Arev Sans" pitchFamily="34" charset="0"/>
                <a:ea typeface="Arev Sans" pitchFamily="34" charset="0"/>
                <a:cs typeface="Arev sans bold" pitchFamily="34" charset="0"/>
              </a:rPr>
              <a:t>1</a:t>
            </a:r>
            <a:r>
              <a:rPr lang="en-US" dirty="0" smtClean="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x</a:t>
            </a:r>
            <a:r>
              <a:rPr lang="en-US" sz="3200" baseline="-25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a:t>
            </a:r>
            <a:endParaRPr lang="en-US" baseline="30000" dirty="0">
              <a:latin typeface="Arev Sans" pitchFamily="34" charset="0"/>
              <a:ea typeface="Arev Sans" pitchFamily="34" charset="0"/>
              <a:cs typeface="Arev sans bold" pitchFamily="34" charset="0"/>
            </a:endParaRPr>
          </a:p>
        </p:txBody>
      </p:sp>
      <p:sp>
        <p:nvSpPr>
          <p:cNvPr id="4" name="TextBox 3"/>
          <p:cNvSpPr txBox="1"/>
          <p:nvPr/>
        </p:nvSpPr>
        <p:spPr bwMode="auto">
          <a:xfrm>
            <a:off x="319419" y="2160558"/>
            <a:ext cx="1033808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nSpc>
                <a:spcPct val="120000"/>
              </a:lnSpc>
            </a:pPr>
            <a:r>
              <a:rPr lang="en-US" b="1" dirty="0" smtClean="0">
                <a:latin typeface="Arev Sans" pitchFamily="34" charset="0"/>
                <a:ea typeface="Arev Sans" pitchFamily="34" charset="0"/>
                <a:cs typeface="Arev sans bold" pitchFamily="34" charset="0"/>
              </a:rPr>
              <a:t>Decide:	</a:t>
            </a:r>
            <a:r>
              <a:rPr lang="en-US" dirty="0" smtClean="0">
                <a:latin typeface="Arev Sans" pitchFamily="34" charset="0"/>
                <a:ea typeface="Arev Sans" pitchFamily="34" charset="0"/>
                <a:cs typeface="Arev sans bold" pitchFamily="34" charset="0"/>
              </a:rPr>
              <a:t>	Is  </a:t>
            </a:r>
            <a:r>
              <a:rPr lang="en-US" dirty="0" smtClean="0">
                <a:solidFill>
                  <a:srgbClr val="FFFF00"/>
                </a:solidFill>
                <a:latin typeface="Arev Sans" pitchFamily="34" charset="0"/>
                <a:ea typeface="Arev Sans" pitchFamily="34" charset="0"/>
                <a:cs typeface="Arev sans bold" pitchFamily="34" charset="0"/>
              </a:rPr>
              <a:t>P =</a:t>
            </a:r>
            <a:r>
              <a:rPr lang="en-US" dirty="0" smtClean="0">
                <a:latin typeface="Arev Sans" pitchFamily="34" charset="0"/>
                <a:ea typeface="Arev Sans" pitchFamily="34" charset="0"/>
                <a:cs typeface="Arev sans bold" pitchFamily="34" charset="0"/>
              </a:rPr>
              <a:t>           for some </a:t>
            </a:r>
            <a:r>
              <a:rPr lang="en-US" dirty="0" smtClean="0">
                <a:solidFill>
                  <a:srgbClr val="FFFF00"/>
                </a:solidFill>
                <a:latin typeface="Arev Sans" pitchFamily="34" charset="0"/>
                <a:ea typeface="Arev Sans" pitchFamily="34" charset="0"/>
                <a:cs typeface="Arev sans bold" pitchFamily="34" charset="0"/>
              </a:rPr>
              <a:t>S</a:t>
            </a:r>
            <a:r>
              <a:rPr lang="en-US" sz="3200" baseline="-25000" dirty="0" smtClean="0">
                <a:solidFill>
                  <a:srgbClr val="FFFF00"/>
                </a:solidFill>
                <a:latin typeface="Arev Sans" pitchFamily="34" charset="0"/>
                <a:ea typeface="Arev Sans" pitchFamily="34" charset="0"/>
                <a:cs typeface="Arev sans bold" pitchFamily="34" charset="0"/>
              </a:rPr>
              <a:t>i</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ℝ[x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smtClean="0">
                <a:latin typeface="Arev Sans" pitchFamily="34" charset="0"/>
                <a:ea typeface="Arev Sans" pitchFamily="34" charset="0"/>
                <a:cs typeface="Arev sans bold" pitchFamily="34" charset="0"/>
              </a:rPr>
              <a:t>x</a:t>
            </a:r>
            <a:r>
              <a:rPr lang="en-US" sz="3200" baseline="-25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 </a:t>
            </a:r>
            <a:endParaRPr lang="en-US" baseline="30000" dirty="0">
              <a:latin typeface="Arev Sans" pitchFamily="34" charset="0"/>
              <a:ea typeface="Arev Sans" pitchFamily="34" charset="0"/>
              <a:cs typeface="Arev sans bold" pitchFamily="34" charset="0"/>
            </a:endParaRPr>
          </a:p>
        </p:txBody>
      </p:sp>
      <p:grpSp>
        <p:nvGrpSpPr>
          <p:cNvPr id="40" name="Group 39"/>
          <p:cNvGrpSpPr>
            <a:grpSpLocks noChangeAspect="1"/>
          </p:cNvGrpSpPr>
          <p:nvPr>
            <p:custDataLst>
              <p:tags r:id="rId1"/>
            </p:custDataLst>
          </p:nvPr>
        </p:nvGrpSpPr>
        <p:grpSpPr>
          <a:xfrm>
            <a:off x="4384560" y="2238298"/>
            <a:ext cx="893762" cy="749300"/>
            <a:chOff x="4418013" y="2540000"/>
            <a:chExt cx="893762" cy="749300"/>
          </a:xfrm>
        </p:grpSpPr>
        <p:sp>
          <p:nvSpPr>
            <p:cNvPr id="34" name="Freeform 18"/>
            <p:cNvSpPr>
              <a:spLocks/>
            </p:cNvSpPr>
            <p:nvPr>
              <p:custDataLst>
                <p:tags r:id="rId2"/>
              </p:custDataLst>
            </p:nvPr>
          </p:nvSpPr>
          <p:spPr bwMode="auto">
            <a:xfrm>
              <a:off x="4418013" y="2540000"/>
              <a:ext cx="447675" cy="498475"/>
            </a:xfrm>
            <a:custGeom>
              <a:avLst/>
              <a:gdLst>
                <a:gd name="T0" fmla="*/ 21 w 637"/>
                <a:gd name="T1" fmla="*/ 0 h 759"/>
                <a:gd name="T2" fmla="*/ 21 w 637"/>
                <a:gd name="T3" fmla="*/ 34 h 759"/>
                <a:gd name="T4" fmla="*/ 325 w 637"/>
                <a:gd name="T5" fmla="*/ 382 h 759"/>
                <a:gd name="T6" fmla="*/ 0 w 637"/>
                <a:gd name="T7" fmla="*/ 759 h 759"/>
                <a:gd name="T8" fmla="*/ 637 w 637"/>
                <a:gd name="T9" fmla="*/ 759 h 759"/>
                <a:gd name="T10" fmla="*/ 637 w 637"/>
                <a:gd name="T11" fmla="*/ 561 h 759"/>
                <a:gd name="T12" fmla="*/ 606 w 637"/>
                <a:gd name="T13" fmla="*/ 561 h 759"/>
                <a:gd name="T14" fmla="*/ 589 w 637"/>
                <a:gd name="T15" fmla="*/ 663 h 759"/>
                <a:gd name="T16" fmla="*/ 554 w 637"/>
                <a:gd name="T17" fmla="*/ 698 h 759"/>
                <a:gd name="T18" fmla="*/ 96 w 637"/>
                <a:gd name="T19" fmla="*/ 698 h 759"/>
                <a:gd name="T20" fmla="*/ 389 w 637"/>
                <a:gd name="T21" fmla="*/ 357 h 759"/>
                <a:gd name="T22" fmla="*/ 107 w 637"/>
                <a:gd name="T23" fmla="*/ 34 h 759"/>
                <a:gd name="T24" fmla="*/ 555 w 637"/>
                <a:gd name="T25" fmla="*/ 34 h 759"/>
                <a:gd name="T26" fmla="*/ 589 w 637"/>
                <a:gd name="T27" fmla="*/ 67 h 759"/>
                <a:gd name="T28" fmla="*/ 606 w 637"/>
                <a:gd name="T29" fmla="*/ 170 h 759"/>
                <a:gd name="T30" fmla="*/ 637 w 637"/>
                <a:gd name="T31" fmla="*/ 170 h 759"/>
                <a:gd name="T32" fmla="*/ 637 w 637"/>
                <a:gd name="T33" fmla="*/ 0 h 759"/>
                <a:gd name="T34" fmla="*/ 107 w 637"/>
                <a:gd name="T35" fmla="*/ 0 h 759"/>
                <a:gd name="T36" fmla="*/ 21 w 637"/>
                <a:gd name="T37"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7" h="759">
                  <a:moveTo>
                    <a:pt x="21" y="0"/>
                  </a:moveTo>
                  <a:lnTo>
                    <a:pt x="21" y="34"/>
                  </a:lnTo>
                  <a:lnTo>
                    <a:pt x="325" y="382"/>
                  </a:lnTo>
                  <a:lnTo>
                    <a:pt x="0" y="759"/>
                  </a:lnTo>
                  <a:lnTo>
                    <a:pt x="637" y="759"/>
                  </a:lnTo>
                  <a:lnTo>
                    <a:pt x="637" y="561"/>
                  </a:lnTo>
                  <a:lnTo>
                    <a:pt x="606" y="561"/>
                  </a:lnTo>
                  <a:lnTo>
                    <a:pt x="589" y="663"/>
                  </a:lnTo>
                  <a:lnTo>
                    <a:pt x="554" y="698"/>
                  </a:lnTo>
                  <a:lnTo>
                    <a:pt x="96" y="698"/>
                  </a:lnTo>
                  <a:lnTo>
                    <a:pt x="389" y="357"/>
                  </a:lnTo>
                  <a:lnTo>
                    <a:pt x="107" y="34"/>
                  </a:lnTo>
                  <a:lnTo>
                    <a:pt x="555" y="34"/>
                  </a:lnTo>
                  <a:lnTo>
                    <a:pt x="589" y="67"/>
                  </a:lnTo>
                  <a:lnTo>
                    <a:pt x="606" y="170"/>
                  </a:lnTo>
                  <a:lnTo>
                    <a:pt x="637" y="170"/>
                  </a:lnTo>
                  <a:lnTo>
                    <a:pt x="637" y="0"/>
                  </a:lnTo>
                  <a:lnTo>
                    <a:pt x="107" y="0"/>
                  </a:lnTo>
                  <a:lnTo>
                    <a:pt x="21"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noEditPoints="1"/>
            </p:cNvSpPr>
            <p:nvPr>
              <p:custDataLst>
                <p:tags r:id="rId3"/>
              </p:custDataLst>
            </p:nvPr>
          </p:nvSpPr>
          <p:spPr bwMode="auto">
            <a:xfrm>
              <a:off x="4637088" y="3101975"/>
              <a:ext cx="23812" cy="187325"/>
            </a:xfrm>
            <a:custGeom>
              <a:avLst/>
              <a:gdLst>
                <a:gd name="T0" fmla="*/ 0 w 34"/>
                <a:gd name="T1" fmla="*/ 80 h 287"/>
                <a:gd name="T2" fmla="*/ 0 w 34"/>
                <a:gd name="T3" fmla="*/ 287 h 287"/>
                <a:gd name="T4" fmla="*/ 34 w 34"/>
                <a:gd name="T5" fmla="*/ 287 h 287"/>
                <a:gd name="T6" fmla="*/ 34 w 34"/>
                <a:gd name="T7" fmla="*/ 80 h 287"/>
                <a:gd name="T8" fmla="*/ 0 w 34"/>
                <a:gd name="T9" fmla="*/ 80 h 287"/>
                <a:gd name="T10" fmla="*/ 0 w 34"/>
                <a:gd name="T11" fmla="*/ 0 h 287"/>
                <a:gd name="T12" fmla="*/ 0 w 34"/>
                <a:gd name="T13" fmla="*/ 43 h 287"/>
                <a:gd name="T14" fmla="*/ 34 w 34"/>
                <a:gd name="T15" fmla="*/ 43 h 287"/>
                <a:gd name="T16" fmla="*/ 34 w 34"/>
                <a:gd name="T17" fmla="*/ 0 h 287"/>
                <a:gd name="T18" fmla="*/ 0 w 34"/>
                <a:gd name="T1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7">
                  <a:moveTo>
                    <a:pt x="0" y="80"/>
                  </a:moveTo>
                  <a:lnTo>
                    <a:pt x="0" y="287"/>
                  </a:lnTo>
                  <a:lnTo>
                    <a:pt x="34" y="287"/>
                  </a:lnTo>
                  <a:lnTo>
                    <a:pt x="34" y="80"/>
                  </a:lnTo>
                  <a:lnTo>
                    <a:pt x="0" y="80"/>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0"/>
            <p:cNvSpPr>
              <a:spLocks/>
            </p:cNvSpPr>
            <p:nvPr>
              <p:custDataLst>
                <p:tags r:id="rId4"/>
              </p:custDataLst>
            </p:nvPr>
          </p:nvSpPr>
          <p:spPr bwMode="auto">
            <a:xfrm>
              <a:off x="4964113" y="2646363"/>
              <a:ext cx="179387" cy="246063"/>
            </a:xfrm>
            <a:custGeom>
              <a:avLst/>
              <a:gdLst>
                <a:gd name="T0" fmla="*/ 234 w 256"/>
                <a:gd name="T1" fmla="*/ 19 h 377"/>
                <a:gd name="T2" fmla="*/ 180 w 256"/>
                <a:gd name="T3" fmla="*/ 5 h 377"/>
                <a:gd name="T4" fmla="*/ 128 w 256"/>
                <a:gd name="T5" fmla="*/ 0 h 377"/>
                <a:gd name="T6" fmla="*/ 34 w 256"/>
                <a:gd name="T7" fmla="*/ 28 h 377"/>
                <a:gd name="T8" fmla="*/ 0 w 256"/>
                <a:gd name="T9" fmla="*/ 104 h 377"/>
                <a:gd name="T10" fmla="*/ 25 w 256"/>
                <a:gd name="T11" fmla="*/ 169 h 377"/>
                <a:gd name="T12" fmla="*/ 105 w 256"/>
                <a:gd name="T13" fmla="*/ 203 h 377"/>
                <a:gd name="T14" fmla="*/ 135 w 256"/>
                <a:gd name="T15" fmla="*/ 209 h 377"/>
                <a:gd name="T16" fmla="*/ 188 w 256"/>
                <a:gd name="T17" fmla="*/ 232 h 377"/>
                <a:gd name="T18" fmla="*/ 205 w 256"/>
                <a:gd name="T19" fmla="*/ 273 h 377"/>
                <a:gd name="T20" fmla="*/ 182 w 256"/>
                <a:gd name="T21" fmla="*/ 321 h 377"/>
                <a:gd name="T22" fmla="*/ 117 w 256"/>
                <a:gd name="T23" fmla="*/ 337 h 377"/>
                <a:gd name="T24" fmla="*/ 61 w 256"/>
                <a:gd name="T25" fmla="*/ 329 h 377"/>
                <a:gd name="T26" fmla="*/ 2 w 256"/>
                <a:gd name="T27" fmla="*/ 303 h 377"/>
                <a:gd name="T28" fmla="*/ 2 w 256"/>
                <a:gd name="T29" fmla="*/ 354 h 377"/>
                <a:gd name="T30" fmla="*/ 62 w 256"/>
                <a:gd name="T31" fmla="*/ 371 h 377"/>
                <a:gd name="T32" fmla="*/ 117 w 256"/>
                <a:gd name="T33" fmla="*/ 377 h 377"/>
                <a:gd name="T34" fmla="*/ 221 w 256"/>
                <a:gd name="T35" fmla="*/ 350 h 377"/>
                <a:gd name="T36" fmla="*/ 256 w 256"/>
                <a:gd name="T37" fmla="*/ 270 h 377"/>
                <a:gd name="T38" fmla="*/ 230 w 256"/>
                <a:gd name="T39" fmla="*/ 199 h 377"/>
                <a:gd name="T40" fmla="*/ 149 w 256"/>
                <a:gd name="T41" fmla="*/ 162 h 377"/>
                <a:gd name="T42" fmla="*/ 119 w 256"/>
                <a:gd name="T43" fmla="*/ 156 h 377"/>
                <a:gd name="T44" fmla="*/ 64 w 256"/>
                <a:gd name="T45" fmla="*/ 136 h 377"/>
                <a:gd name="T46" fmla="*/ 50 w 256"/>
                <a:gd name="T47" fmla="*/ 100 h 377"/>
                <a:gd name="T48" fmla="*/ 72 w 256"/>
                <a:gd name="T49" fmla="*/ 56 h 377"/>
                <a:gd name="T50" fmla="*/ 134 w 256"/>
                <a:gd name="T51" fmla="*/ 40 h 377"/>
                <a:gd name="T52" fmla="*/ 182 w 256"/>
                <a:gd name="T53" fmla="*/ 47 h 377"/>
                <a:gd name="T54" fmla="*/ 234 w 256"/>
                <a:gd name="T55" fmla="*/ 66 h 377"/>
                <a:gd name="T56" fmla="*/ 234 w 256"/>
                <a:gd name="T57" fmla="*/ 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377">
                  <a:moveTo>
                    <a:pt x="234" y="19"/>
                  </a:moveTo>
                  <a:cubicBezTo>
                    <a:pt x="216" y="13"/>
                    <a:pt x="198" y="8"/>
                    <a:pt x="180" y="5"/>
                  </a:cubicBezTo>
                  <a:cubicBezTo>
                    <a:pt x="163" y="2"/>
                    <a:pt x="145" y="0"/>
                    <a:pt x="128" y="0"/>
                  </a:cubicBezTo>
                  <a:cubicBezTo>
                    <a:pt x="88" y="0"/>
                    <a:pt x="57" y="9"/>
                    <a:pt x="34" y="28"/>
                  </a:cubicBezTo>
                  <a:cubicBezTo>
                    <a:pt x="12" y="47"/>
                    <a:pt x="0" y="71"/>
                    <a:pt x="0" y="104"/>
                  </a:cubicBezTo>
                  <a:cubicBezTo>
                    <a:pt x="0" y="131"/>
                    <a:pt x="8" y="153"/>
                    <a:pt x="25" y="169"/>
                  </a:cubicBezTo>
                  <a:cubicBezTo>
                    <a:pt x="41" y="184"/>
                    <a:pt x="68" y="196"/>
                    <a:pt x="105" y="203"/>
                  </a:cubicBezTo>
                  <a:lnTo>
                    <a:pt x="135" y="209"/>
                  </a:lnTo>
                  <a:cubicBezTo>
                    <a:pt x="160" y="214"/>
                    <a:pt x="178" y="222"/>
                    <a:pt x="188" y="232"/>
                  </a:cubicBezTo>
                  <a:cubicBezTo>
                    <a:pt x="199" y="241"/>
                    <a:pt x="205" y="255"/>
                    <a:pt x="205" y="273"/>
                  </a:cubicBezTo>
                  <a:cubicBezTo>
                    <a:pt x="205" y="294"/>
                    <a:pt x="197" y="310"/>
                    <a:pt x="182" y="321"/>
                  </a:cubicBezTo>
                  <a:cubicBezTo>
                    <a:pt x="167" y="332"/>
                    <a:pt x="145" y="337"/>
                    <a:pt x="117" y="337"/>
                  </a:cubicBezTo>
                  <a:cubicBezTo>
                    <a:pt x="99" y="337"/>
                    <a:pt x="80" y="334"/>
                    <a:pt x="61" y="329"/>
                  </a:cubicBezTo>
                  <a:cubicBezTo>
                    <a:pt x="41" y="323"/>
                    <a:pt x="22" y="315"/>
                    <a:pt x="2" y="303"/>
                  </a:cubicBezTo>
                  <a:lnTo>
                    <a:pt x="2" y="354"/>
                  </a:lnTo>
                  <a:cubicBezTo>
                    <a:pt x="23" y="362"/>
                    <a:pt x="43" y="368"/>
                    <a:pt x="62" y="371"/>
                  </a:cubicBezTo>
                  <a:cubicBezTo>
                    <a:pt x="82" y="375"/>
                    <a:pt x="100" y="377"/>
                    <a:pt x="117" y="377"/>
                  </a:cubicBezTo>
                  <a:cubicBezTo>
                    <a:pt x="163" y="377"/>
                    <a:pt x="197" y="368"/>
                    <a:pt x="221" y="350"/>
                  </a:cubicBezTo>
                  <a:cubicBezTo>
                    <a:pt x="244" y="332"/>
                    <a:pt x="256" y="305"/>
                    <a:pt x="256" y="270"/>
                  </a:cubicBezTo>
                  <a:cubicBezTo>
                    <a:pt x="256" y="240"/>
                    <a:pt x="248" y="217"/>
                    <a:pt x="230" y="199"/>
                  </a:cubicBezTo>
                  <a:cubicBezTo>
                    <a:pt x="213" y="182"/>
                    <a:pt x="186" y="169"/>
                    <a:pt x="149" y="162"/>
                  </a:cubicBezTo>
                  <a:lnTo>
                    <a:pt x="119" y="156"/>
                  </a:lnTo>
                  <a:cubicBezTo>
                    <a:pt x="92" y="151"/>
                    <a:pt x="74" y="144"/>
                    <a:pt x="64" y="136"/>
                  </a:cubicBezTo>
                  <a:cubicBezTo>
                    <a:pt x="55" y="128"/>
                    <a:pt x="50" y="116"/>
                    <a:pt x="50" y="100"/>
                  </a:cubicBezTo>
                  <a:cubicBezTo>
                    <a:pt x="50" y="81"/>
                    <a:pt x="57" y="66"/>
                    <a:pt x="72" y="56"/>
                  </a:cubicBezTo>
                  <a:cubicBezTo>
                    <a:pt x="86" y="45"/>
                    <a:pt x="107" y="40"/>
                    <a:pt x="134" y="40"/>
                  </a:cubicBezTo>
                  <a:cubicBezTo>
                    <a:pt x="149" y="40"/>
                    <a:pt x="165" y="42"/>
                    <a:pt x="182" y="47"/>
                  </a:cubicBezTo>
                  <a:cubicBezTo>
                    <a:pt x="198" y="51"/>
                    <a:pt x="216" y="58"/>
                    <a:pt x="234" y="66"/>
                  </a:cubicBezTo>
                  <a:lnTo>
                    <a:pt x="234" y="1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1"/>
            <p:cNvSpPr>
              <a:spLocks/>
            </p:cNvSpPr>
            <p:nvPr>
              <p:custDataLst>
                <p:tags r:id="rId5"/>
              </p:custDataLst>
            </p:nvPr>
          </p:nvSpPr>
          <p:spPr bwMode="auto">
            <a:xfrm>
              <a:off x="5189538" y="2568575"/>
              <a:ext cx="122237" cy="184150"/>
            </a:xfrm>
            <a:custGeom>
              <a:avLst/>
              <a:gdLst>
                <a:gd name="T0" fmla="*/ 45 w 175"/>
                <a:gd name="T1" fmla="*/ 250 h 281"/>
                <a:gd name="T2" fmla="*/ 115 w 175"/>
                <a:gd name="T3" fmla="*/ 178 h 281"/>
                <a:gd name="T4" fmla="*/ 144 w 175"/>
                <a:gd name="T5" fmla="*/ 147 h 281"/>
                <a:gd name="T6" fmla="*/ 167 w 175"/>
                <a:gd name="T7" fmla="*/ 111 h 281"/>
                <a:gd name="T8" fmla="*/ 174 w 175"/>
                <a:gd name="T9" fmla="*/ 79 h 281"/>
                <a:gd name="T10" fmla="*/ 148 w 175"/>
                <a:gd name="T11" fmla="*/ 21 h 281"/>
                <a:gd name="T12" fmla="*/ 80 w 175"/>
                <a:gd name="T13" fmla="*/ 0 h 281"/>
                <a:gd name="T14" fmla="*/ 44 w 175"/>
                <a:gd name="T15" fmla="*/ 5 h 281"/>
                <a:gd name="T16" fmla="*/ 2 w 175"/>
                <a:gd name="T17" fmla="*/ 18 h 281"/>
                <a:gd name="T18" fmla="*/ 2 w 175"/>
                <a:gd name="T19" fmla="*/ 56 h 281"/>
                <a:gd name="T20" fmla="*/ 44 w 175"/>
                <a:gd name="T21" fmla="*/ 38 h 281"/>
                <a:gd name="T22" fmla="*/ 81 w 175"/>
                <a:gd name="T23" fmla="*/ 32 h 281"/>
                <a:gd name="T24" fmla="*/ 121 w 175"/>
                <a:gd name="T25" fmla="*/ 45 h 281"/>
                <a:gd name="T26" fmla="*/ 136 w 175"/>
                <a:gd name="T27" fmla="*/ 81 h 281"/>
                <a:gd name="T28" fmla="*/ 129 w 175"/>
                <a:gd name="T29" fmla="*/ 109 h 281"/>
                <a:gd name="T30" fmla="*/ 104 w 175"/>
                <a:gd name="T31" fmla="*/ 143 h 281"/>
                <a:gd name="T32" fmla="*/ 58 w 175"/>
                <a:gd name="T33" fmla="*/ 191 h 281"/>
                <a:gd name="T34" fmla="*/ 0 w 175"/>
                <a:gd name="T35" fmla="*/ 250 h 281"/>
                <a:gd name="T36" fmla="*/ 0 w 175"/>
                <a:gd name="T37" fmla="*/ 281 h 281"/>
                <a:gd name="T38" fmla="*/ 175 w 175"/>
                <a:gd name="T39" fmla="*/ 281 h 281"/>
                <a:gd name="T40" fmla="*/ 175 w 175"/>
                <a:gd name="T41" fmla="*/ 250 h 281"/>
                <a:gd name="T42" fmla="*/ 45 w 175"/>
                <a:gd name="T43" fmla="*/ 2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50"/>
                  </a:moveTo>
                  <a:lnTo>
                    <a:pt x="115" y="178"/>
                  </a:lnTo>
                  <a:cubicBezTo>
                    <a:pt x="131" y="161"/>
                    <a:pt x="141" y="150"/>
                    <a:pt x="144" y="147"/>
                  </a:cubicBezTo>
                  <a:cubicBezTo>
                    <a:pt x="156" y="133"/>
                    <a:pt x="163" y="121"/>
                    <a:pt x="167" y="111"/>
                  </a:cubicBezTo>
                  <a:cubicBezTo>
                    <a:pt x="172" y="101"/>
                    <a:pt x="174" y="90"/>
                    <a:pt x="174" y="79"/>
                  </a:cubicBezTo>
                  <a:cubicBezTo>
                    <a:pt x="174" y="55"/>
                    <a:pt x="165" y="36"/>
                    <a:pt x="148" y="21"/>
                  </a:cubicBezTo>
                  <a:cubicBezTo>
                    <a:pt x="131" y="7"/>
                    <a:pt x="109" y="0"/>
                    <a:pt x="80" y="0"/>
                  </a:cubicBezTo>
                  <a:cubicBezTo>
                    <a:pt x="69" y="0"/>
                    <a:pt x="57" y="2"/>
                    <a:pt x="44" y="5"/>
                  </a:cubicBezTo>
                  <a:cubicBezTo>
                    <a:pt x="31" y="8"/>
                    <a:pt x="17" y="12"/>
                    <a:pt x="2" y="18"/>
                  </a:cubicBezTo>
                  <a:lnTo>
                    <a:pt x="2" y="56"/>
                  </a:lnTo>
                  <a:cubicBezTo>
                    <a:pt x="17" y="48"/>
                    <a:pt x="31" y="42"/>
                    <a:pt x="44" y="38"/>
                  </a:cubicBezTo>
                  <a:cubicBezTo>
                    <a:pt x="57" y="34"/>
                    <a:pt x="69" y="32"/>
                    <a:pt x="81" y="32"/>
                  </a:cubicBezTo>
                  <a:cubicBezTo>
                    <a:pt x="97" y="32"/>
                    <a:pt x="111" y="36"/>
                    <a:pt x="121" y="45"/>
                  </a:cubicBezTo>
                  <a:cubicBezTo>
                    <a:pt x="131" y="55"/>
                    <a:pt x="136" y="66"/>
                    <a:pt x="136" y="81"/>
                  </a:cubicBezTo>
                  <a:cubicBezTo>
                    <a:pt x="136" y="90"/>
                    <a:pt x="134" y="99"/>
                    <a:pt x="129" y="109"/>
                  </a:cubicBezTo>
                  <a:cubicBezTo>
                    <a:pt x="125" y="118"/>
                    <a:pt x="116" y="129"/>
                    <a:pt x="104" y="143"/>
                  </a:cubicBezTo>
                  <a:cubicBezTo>
                    <a:pt x="98" y="150"/>
                    <a:pt x="83" y="166"/>
                    <a:pt x="58" y="191"/>
                  </a:cubicBezTo>
                  <a:lnTo>
                    <a:pt x="0" y="250"/>
                  </a:lnTo>
                  <a:lnTo>
                    <a:pt x="0" y="281"/>
                  </a:lnTo>
                  <a:lnTo>
                    <a:pt x="175" y="281"/>
                  </a:lnTo>
                  <a:lnTo>
                    <a:pt x="175" y="250"/>
                  </a:lnTo>
                  <a:lnTo>
                    <a:pt x="45" y="25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
            <p:cNvSpPr>
              <a:spLocks noEditPoints="1"/>
            </p:cNvSpPr>
            <p:nvPr>
              <p:custDataLst>
                <p:tags r:id="rId6"/>
              </p:custDataLst>
            </p:nvPr>
          </p:nvSpPr>
          <p:spPr bwMode="auto">
            <a:xfrm>
              <a:off x="5195888" y="2844800"/>
              <a:ext cx="23812" cy="1889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3 h 288"/>
                <a:gd name="T14" fmla="*/ 34 w 34"/>
                <a:gd name="T15" fmla="*/ 43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 name="TextBox 40"/>
          <p:cNvSpPr txBox="1"/>
          <p:nvPr/>
        </p:nvSpPr>
        <p:spPr bwMode="auto">
          <a:xfrm>
            <a:off x="340856" y="3075434"/>
            <a:ext cx="857318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This is a </a:t>
            </a:r>
            <a:r>
              <a:rPr lang="en-US" dirty="0" smtClean="0">
                <a:solidFill>
                  <a:srgbClr val="FFFF00"/>
                </a:solidFill>
                <a:latin typeface="Arev Sans" pitchFamily="34" charset="0"/>
                <a:ea typeface="Arev Sans" pitchFamily="34" charset="0"/>
                <a:cs typeface="Arev sans bold" pitchFamily="34" charset="0"/>
              </a:rPr>
              <a:t>special case </a:t>
            </a:r>
            <a:r>
              <a:rPr lang="en-US" dirty="0" smtClean="0">
                <a:latin typeface="Arev Sans" pitchFamily="34" charset="0"/>
                <a:ea typeface="Arev Sans" pitchFamily="34" charset="0"/>
                <a:cs typeface="Arev sans bold" pitchFamily="34" charset="0"/>
              </a:rPr>
              <a:t>of SDP feasibility testing.</a:t>
            </a:r>
          </a:p>
        </p:txBody>
      </p:sp>
      <p:sp>
        <p:nvSpPr>
          <p:cNvPr id="205" name="TextBox 204"/>
          <p:cNvSpPr txBox="1"/>
          <p:nvPr/>
        </p:nvSpPr>
        <p:spPr bwMode="auto">
          <a:xfrm>
            <a:off x="331532" y="3703862"/>
            <a:ext cx="107593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110" dirty="0" smtClean="0">
                <a:solidFill>
                  <a:srgbClr val="9B0000"/>
                </a:solidFill>
                <a:latin typeface="Arev Sans" pitchFamily="34" charset="0"/>
                <a:ea typeface="Arev Sans" pitchFamily="34" charset="0"/>
                <a:cs typeface="Arev sans bold" pitchFamily="34" charset="0"/>
              </a:rPr>
              <a:t>E.g.</a:t>
            </a:r>
            <a:r>
              <a:rPr lang="en-US" spc="-110" dirty="0" smtClean="0">
                <a:latin typeface="Arev Sans" pitchFamily="34" charset="0"/>
                <a:ea typeface="Arev Sans" pitchFamily="34" charset="0"/>
                <a:cs typeface="Arev sans bold" pitchFamily="34" charset="0"/>
              </a:rPr>
              <a:t> </a:t>
            </a:r>
            <a:r>
              <a:rPr lang="en-US" spc="-110" dirty="0">
                <a:solidFill>
                  <a:srgbClr val="FFFF00"/>
                </a:solidFill>
                <a:latin typeface="Arev Sans" pitchFamily="34" charset="0"/>
                <a:ea typeface="Arev Sans" pitchFamily="34" charset="0"/>
                <a:cs typeface="Arev sans bold" pitchFamily="34" charset="0"/>
              </a:rPr>
              <a:t>P(</a:t>
            </a:r>
            <a:r>
              <a:rPr lang="en-US" spc="-110" dirty="0" err="1">
                <a:solidFill>
                  <a:srgbClr val="FFFF00"/>
                </a:solidFill>
                <a:latin typeface="Arev Sans" pitchFamily="34" charset="0"/>
                <a:ea typeface="Arev Sans" pitchFamily="34" charset="0"/>
                <a:cs typeface="Arev sans bold" pitchFamily="34" charset="0"/>
              </a:rPr>
              <a:t>x,y,z</a:t>
            </a:r>
            <a:r>
              <a:rPr lang="en-US" spc="-110" dirty="0">
                <a:solidFill>
                  <a:srgbClr val="FFFF00"/>
                </a:solidFill>
                <a:latin typeface="Arev Sans" pitchFamily="34" charset="0"/>
                <a:ea typeface="Arev Sans" pitchFamily="34" charset="0"/>
                <a:cs typeface="Arev sans bold" pitchFamily="34" charset="0"/>
              </a:rPr>
              <a:t>)</a:t>
            </a:r>
            <a:r>
              <a:rPr lang="en-US" spc="-110" dirty="0">
                <a:latin typeface="Arev Sans" pitchFamily="34" charset="0"/>
                <a:ea typeface="Arev Sans" pitchFamily="34" charset="0"/>
                <a:cs typeface="Arev sans bold" pitchFamily="34" charset="0"/>
              </a:rPr>
              <a:t> = </a:t>
            </a:r>
            <a:r>
              <a:rPr lang="en-US" sz="2500" spc="-110" dirty="0">
                <a:latin typeface="Arev Sans" pitchFamily="34" charset="0"/>
                <a:ea typeface="Arev Sans" pitchFamily="34" charset="0"/>
                <a:cs typeface="Arev sans bold" pitchFamily="34" charset="0"/>
              </a:rPr>
              <a:t>x</a:t>
            </a:r>
            <a:r>
              <a:rPr lang="en-US" sz="2500" spc="-110" baseline="30000" dirty="0">
                <a:latin typeface="Arev Sans" pitchFamily="34" charset="0"/>
                <a:ea typeface="Arev Sans" pitchFamily="34" charset="0"/>
                <a:cs typeface="Arev sans bold" pitchFamily="34" charset="0"/>
              </a:rPr>
              <a:t>4</a:t>
            </a:r>
            <a:r>
              <a:rPr lang="en-US" sz="2500" spc="-110" dirty="0">
                <a:latin typeface="Arev Sans" pitchFamily="34" charset="0"/>
                <a:ea typeface="Arev Sans" pitchFamily="34" charset="0"/>
                <a:cs typeface="Arev sans bold" pitchFamily="34" charset="0"/>
              </a:rPr>
              <a:t>+xy</a:t>
            </a:r>
            <a:r>
              <a:rPr lang="en-US" sz="2500" spc="-110" baseline="30000" dirty="0">
                <a:latin typeface="Arev Sans" pitchFamily="34" charset="0"/>
                <a:ea typeface="Arev Sans" pitchFamily="34" charset="0"/>
                <a:cs typeface="Arev sans bold" pitchFamily="34" charset="0"/>
              </a:rPr>
              <a:t>3</a:t>
            </a:r>
            <a:r>
              <a:rPr lang="en-US" sz="2500" spc="-110" dirty="0">
                <a:latin typeface="Arev Sans" pitchFamily="34" charset="0"/>
                <a:ea typeface="Arev Sans" pitchFamily="34" charset="0"/>
                <a:cs typeface="Arev sans bold" pitchFamily="34" charset="0"/>
              </a:rPr>
              <a:t>+y</a:t>
            </a:r>
            <a:r>
              <a:rPr lang="en-US" sz="2500" spc="-110" baseline="30000" dirty="0">
                <a:latin typeface="Arev Sans" pitchFamily="34" charset="0"/>
                <a:ea typeface="Arev Sans" pitchFamily="34" charset="0"/>
                <a:cs typeface="Arev sans bold" pitchFamily="34" charset="0"/>
              </a:rPr>
              <a:t>4</a:t>
            </a:r>
            <a:r>
              <a:rPr lang="en-US" sz="2500" spc="-110" dirty="0">
                <a:latin typeface="Arev Sans" pitchFamily="34" charset="0"/>
                <a:ea typeface="Arev Sans" pitchFamily="34" charset="0"/>
                <a:cs typeface="Arev sans bold" pitchFamily="34" charset="0"/>
              </a:rPr>
              <a:t>−3x</a:t>
            </a:r>
            <a:r>
              <a:rPr lang="en-US" sz="2500" spc="-110" baseline="30000" dirty="0">
                <a:latin typeface="Arev Sans" pitchFamily="34" charset="0"/>
                <a:ea typeface="Arev Sans" pitchFamily="34" charset="0"/>
                <a:cs typeface="Arev sans bold" pitchFamily="34" charset="0"/>
              </a:rPr>
              <a:t>2</a:t>
            </a:r>
            <a:r>
              <a:rPr lang="en-US" sz="2500" spc="-110" dirty="0">
                <a:latin typeface="Arev Sans" pitchFamily="34" charset="0"/>
                <a:ea typeface="Arev Sans" pitchFamily="34" charset="0"/>
                <a:cs typeface="Arev sans bold" pitchFamily="34" charset="0"/>
              </a:rPr>
              <a:t>yz−</a:t>
            </a:r>
            <a:r>
              <a:rPr lang="en-US" sz="2500" spc="-110" dirty="0" smtClean="0">
                <a:latin typeface="Arev Sans" pitchFamily="34" charset="0"/>
                <a:ea typeface="Arev Sans" pitchFamily="34" charset="0"/>
                <a:cs typeface="Arev sans bold" pitchFamily="34" charset="0"/>
              </a:rPr>
              <a:t>4xy</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z+2x</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z</a:t>
            </a:r>
            <a:r>
              <a:rPr lang="en-US" sz="2500" spc="-110" baseline="30000" dirty="0" smtClean="0">
                <a:latin typeface="Arev Sans" pitchFamily="34" charset="0"/>
                <a:ea typeface="Arev Sans" pitchFamily="34" charset="0"/>
                <a:cs typeface="Arev sans bold" pitchFamily="34" charset="0"/>
              </a:rPr>
              <a:t>2</a:t>
            </a:r>
            <a:r>
              <a:rPr lang="en-US" sz="2500" spc="-110" dirty="0" smtClean="0">
                <a:latin typeface="Arev Sans" pitchFamily="34" charset="0"/>
                <a:ea typeface="Arev Sans" pitchFamily="34" charset="0"/>
                <a:cs typeface="Arev sans bold" pitchFamily="34" charset="0"/>
              </a:rPr>
              <a:t>+xz</a:t>
            </a:r>
            <a:r>
              <a:rPr lang="en-US" sz="2500" spc="-110" baseline="30000" dirty="0" smtClean="0">
                <a:latin typeface="Arev Sans" pitchFamily="34" charset="0"/>
                <a:ea typeface="Arev Sans" pitchFamily="34" charset="0"/>
                <a:cs typeface="Arev sans bold" pitchFamily="34" charset="0"/>
              </a:rPr>
              <a:t>3</a:t>
            </a:r>
            <a:r>
              <a:rPr lang="en-US" sz="2500" spc="-110" dirty="0" smtClean="0">
                <a:latin typeface="Arev Sans" pitchFamily="34" charset="0"/>
                <a:ea typeface="Arev Sans" pitchFamily="34" charset="0"/>
                <a:cs typeface="Arev sans bold" pitchFamily="34" charset="0"/>
              </a:rPr>
              <a:t>+yz</a:t>
            </a:r>
            <a:r>
              <a:rPr lang="en-US" sz="2500" spc="-110" baseline="30000" dirty="0" smtClean="0">
                <a:latin typeface="Arev Sans" pitchFamily="34" charset="0"/>
                <a:ea typeface="Arev Sans" pitchFamily="34" charset="0"/>
                <a:cs typeface="Arev sans bold" pitchFamily="34" charset="0"/>
              </a:rPr>
              <a:t>3</a:t>
            </a:r>
            <a:r>
              <a:rPr lang="en-US" sz="2500" spc="-110" dirty="0" smtClean="0">
                <a:latin typeface="Arev Sans" pitchFamily="34" charset="0"/>
                <a:ea typeface="Arev Sans" pitchFamily="34" charset="0"/>
                <a:cs typeface="Arev sans bold" pitchFamily="34" charset="0"/>
              </a:rPr>
              <a:t>+z</a:t>
            </a:r>
            <a:r>
              <a:rPr lang="en-US" sz="2500" spc="-110" baseline="30000" dirty="0" smtClean="0">
                <a:latin typeface="Arev Sans" pitchFamily="34" charset="0"/>
                <a:ea typeface="Arev Sans" pitchFamily="34" charset="0"/>
                <a:cs typeface="Arev sans bold" pitchFamily="34" charset="0"/>
              </a:rPr>
              <a:t>4</a:t>
            </a:r>
            <a:r>
              <a:rPr lang="en-US" sz="2500" spc="-110" dirty="0" smtClean="0">
                <a:latin typeface="Arev Sans" pitchFamily="34" charset="0"/>
                <a:ea typeface="Arev Sans" pitchFamily="34" charset="0"/>
                <a:cs typeface="Arev sans bold" pitchFamily="34" charset="0"/>
              </a:rPr>
              <a:t>  </a:t>
            </a:r>
            <a:r>
              <a:rPr lang="en-US" spc="-110" dirty="0" smtClean="0">
                <a:latin typeface="Arev Sans" pitchFamily="34" charset="0"/>
                <a:ea typeface="Arev Sans" pitchFamily="34" charset="0"/>
                <a:cs typeface="Arev sans bold" pitchFamily="34" charset="0"/>
              </a:rPr>
              <a:t>is </a:t>
            </a:r>
            <a:r>
              <a:rPr lang="en-US" spc="-110" dirty="0" smtClean="0">
                <a:solidFill>
                  <a:srgbClr val="FFFF00"/>
                </a:solidFill>
                <a:latin typeface="Arev Sans" pitchFamily="34" charset="0"/>
                <a:ea typeface="Arev Sans" pitchFamily="34" charset="0"/>
                <a:cs typeface="Arev sans bold" pitchFamily="34" charset="0"/>
              </a:rPr>
              <a:t>SOS</a:t>
            </a:r>
            <a:r>
              <a:rPr lang="en-US" spc="-110" dirty="0" smtClean="0">
                <a:latin typeface="Arev Sans" pitchFamily="34" charset="0"/>
                <a:ea typeface="Arev Sans" pitchFamily="34" charset="0"/>
                <a:cs typeface="Arev sans bold" pitchFamily="34" charset="0"/>
              </a:rPr>
              <a:t>?</a:t>
            </a:r>
            <a:endParaRPr lang="en-US" sz="2500" spc="-110" baseline="30000" dirty="0" smtClean="0">
              <a:latin typeface="Arev Sans" pitchFamily="34" charset="0"/>
              <a:ea typeface="Arev Sans" pitchFamily="34" charset="0"/>
              <a:cs typeface="Arev sans bold" pitchFamily="34" charset="0"/>
            </a:endParaRPr>
          </a:p>
          <a:p>
            <a:pPr eaLnBrk="1" hangingPunct="1">
              <a:lnSpc>
                <a:spcPct val="120000"/>
              </a:lnSpc>
            </a:pPr>
            <a:endParaRPr lang="en-US" sz="3200" spc="-110" dirty="0" smtClean="0">
              <a:latin typeface="Arev Sans" pitchFamily="34" charset="0"/>
              <a:ea typeface="Arev Sans" pitchFamily="34" charset="0"/>
              <a:cs typeface="Arev sans bold" pitchFamily="34" charset="0"/>
            </a:endParaRPr>
          </a:p>
        </p:txBody>
      </p:sp>
      <p:sp>
        <p:nvSpPr>
          <p:cNvPr id="5" name="TextBox 4"/>
          <p:cNvSpPr txBox="1"/>
          <p:nvPr/>
        </p:nvSpPr>
        <p:spPr bwMode="auto">
          <a:xfrm>
            <a:off x="340856" y="4575392"/>
            <a:ext cx="320151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The </a:t>
            </a:r>
            <a:r>
              <a:rPr lang="en-US" sz="3200" b="1" dirty="0" smtClean="0">
                <a:solidFill>
                  <a:srgbClr val="FFFF00"/>
                </a:solidFill>
                <a:latin typeface="Arev Sans" pitchFamily="34" charset="0"/>
                <a:ea typeface="Arev Sans" pitchFamily="34" charset="0"/>
                <a:cs typeface="Arev sans bold" pitchFamily="34" charset="0"/>
              </a:rPr>
              <a:t>r</a:t>
            </a:r>
            <a:r>
              <a:rPr lang="en-US" b="1" dirty="0" smtClean="0">
                <a:latin typeface="Arev Sans" pitchFamily="34" charset="0"/>
                <a:ea typeface="Arev Sans" pitchFamily="34" charset="0"/>
                <a:cs typeface="Arev sans bold" pitchFamily="34" charset="0"/>
              </a:rPr>
              <a:t> problem:</a:t>
            </a:r>
          </a:p>
        </p:txBody>
      </p:sp>
      <p:sp>
        <p:nvSpPr>
          <p:cNvPr id="15" name="TextBox 14"/>
          <p:cNvSpPr txBox="1"/>
          <p:nvPr/>
        </p:nvSpPr>
        <p:spPr bwMode="auto">
          <a:xfrm>
            <a:off x="3677366" y="4633998"/>
            <a:ext cx="632096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The SDP is never full-dimensional.</a:t>
            </a:r>
          </a:p>
        </p:txBody>
      </p:sp>
      <p:sp>
        <p:nvSpPr>
          <p:cNvPr id="16" name="TextBox 15"/>
          <p:cNvSpPr txBox="1"/>
          <p:nvPr/>
        </p:nvSpPr>
        <p:spPr bwMode="auto">
          <a:xfrm>
            <a:off x="3677366" y="5268275"/>
            <a:ext cx="8122736"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This </a:t>
            </a:r>
            <a:r>
              <a:rPr lang="en-US" dirty="0" smtClean="0">
                <a:solidFill>
                  <a:srgbClr val="FFFF00"/>
                </a:solidFill>
                <a:latin typeface="Arev Sans" pitchFamily="34" charset="0"/>
                <a:ea typeface="Arev Sans" pitchFamily="34" charset="0"/>
                <a:cs typeface="Arev sans bold" pitchFamily="34" charset="0"/>
              </a:rPr>
              <a:t>P</a:t>
            </a:r>
            <a:r>
              <a:rPr lang="en-US" dirty="0" smtClean="0">
                <a:latin typeface="Arev Sans" pitchFamily="34" charset="0"/>
                <a:ea typeface="Arev Sans" pitchFamily="34" charset="0"/>
                <a:cs typeface="Arev sans bold" pitchFamily="34" charset="0"/>
              </a:rPr>
              <a:t> is SOS, not a sum of </a:t>
            </a:r>
            <a:r>
              <a:rPr lang="en-US" i="1" dirty="0" smtClean="0">
                <a:latin typeface="Arev Sans" pitchFamily="34" charset="0"/>
                <a:ea typeface="Arev Sans" pitchFamily="34" charset="0"/>
                <a:cs typeface="Arev sans bold" pitchFamily="34" charset="0"/>
              </a:rPr>
              <a:t>rational </a:t>
            </a:r>
            <a:r>
              <a:rPr lang="en-US" dirty="0" smtClean="0">
                <a:latin typeface="Arev Sans" pitchFamily="34" charset="0"/>
                <a:ea typeface="Arev Sans" pitchFamily="34" charset="0"/>
                <a:cs typeface="Arev sans bold" pitchFamily="34" charset="0"/>
              </a:rPr>
              <a:t>squares.</a:t>
            </a:r>
          </a:p>
        </p:txBody>
      </p:sp>
      <p:sp>
        <p:nvSpPr>
          <p:cNvPr id="7" name="Freeform 6"/>
          <p:cNvSpPr/>
          <p:nvPr/>
        </p:nvSpPr>
        <p:spPr>
          <a:xfrm>
            <a:off x="3479800" y="4292600"/>
            <a:ext cx="342900" cy="1079500"/>
          </a:xfrm>
          <a:custGeom>
            <a:avLst/>
            <a:gdLst>
              <a:gd name="connsiteX0" fmla="*/ 342900 w 342900"/>
              <a:gd name="connsiteY0" fmla="*/ 1079500 h 1079500"/>
              <a:gd name="connsiteX1" fmla="*/ 0 w 342900"/>
              <a:gd name="connsiteY1" fmla="*/ 558800 h 1079500"/>
              <a:gd name="connsiteX2" fmla="*/ 342900 w 342900"/>
              <a:gd name="connsiteY2" fmla="*/ 0 h 1079500"/>
            </a:gdLst>
            <a:ahLst/>
            <a:cxnLst>
              <a:cxn ang="0">
                <a:pos x="connsiteX0" y="connsiteY0"/>
              </a:cxn>
              <a:cxn ang="0">
                <a:pos x="connsiteX1" y="connsiteY1"/>
              </a:cxn>
              <a:cxn ang="0">
                <a:pos x="connsiteX2" y="connsiteY2"/>
              </a:cxn>
            </a:cxnLst>
            <a:rect l="l" t="t" r="r" b="b"/>
            <a:pathLst>
              <a:path w="342900" h="1079500">
                <a:moveTo>
                  <a:pt x="342900" y="1079500"/>
                </a:moveTo>
                <a:cubicBezTo>
                  <a:pt x="171450" y="909108"/>
                  <a:pt x="0" y="738717"/>
                  <a:pt x="0" y="558800"/>
                </a:cubicBezTo>
                <a:cubicBezTo>
                  <a:pt x="0" y="378883"/>
                  <a:pt x="171450" y="189441"/>
                  <a:pt x="342900" y="0"/>
                </a:cubicBezTo>
              </a:path>
            </a:pathLst>
          </a:custGeom>
          <a:noFill/>
          <a:ln w="38100">
            <a:solidFill>
              <a:srgbClr val="FFFF00"/>
            </a:solidFill>
            <a:headEnd type="none" w="med" len="med"/>
            <a:tailEnd type="arrow" w="med" len="med"/>
          </a:ln>
        </p:spPr>
        <p:txBody>
          <a:bodyPr rtlCol="0" anchor="ctr"/>
          <a:lstStyle/>
          <a:p>
            <a:pPr algn="ctr"/>
            <a:endParaRPr lang="en-US"/>
          </a:p>
        </p:txBody>
      </p:sp>
      <p:sp>
        <p:nvSpPr>
          <p:cNvPr id="18" name="TextBox 17"/>
          <p:cNvSpPr txBox="1"/>
          <p:nvPr/>
        </p:nvSpPr>
        <p:spPr bwMode="auto">
          <a:xfrm>
            <a:off x="340856" y="5941188"/>
            <a:ext cx="3315331"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The </a:t>
            </a:r>
            <a:r>
              <a:rPr lang="en-US" sz="3200" b="1" dirty="0" smtClean="0">
                <a:solidFill>
                  <a:srgbClr val="FFFF00"/>
                </a:solidFill>
                <a:latin typeface="Arev Sans" pitchFamily="34" charset="0"/>
                <a:ea typeface="Arev Sans" pitchFamily="34" charset="0"/>
                <a:cs typeface="Arev sans bold" pitchFamily="34" charset="0"/>
              </a:rPr>
              <a:t>R</a:t>
            </a:r>
            <a:r>
              <a:rPr lang="en-US" b="1" dirty="0" smtClean="0">
                <a:latin typeface="Arev Sans" pitchFamily="34" charset="0"/>
                <a:ea typeface="Arev Sans" pitchFamily="34" charset="0"/>
                <a:cs typeface="Arev sans bold" pitchFamily="34" charset="0"/>
              </a:rPr>
              <a:t> problem:</a:t>
            </a:r>
          </a:p>
        </p:txBody>
      </p:sp>
      <p:sp>
        <p:nvSpPr>
          <p:cNvPr id="19" name="TextBox 18"/>
          <p:cNvSpPr txBox="1"/>
          <p:nvPr/>
        </p:nvSpPr>
        <p:spPr bwMode="auto">
          <a:xfrm>
            <a:off x="3677366" y="5999794"/>
            <a:ext cx="707116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 don’t know if it’s an issue.  (Do you?)</a:t>
            </a:r>
          </a:p>
        </p:txBody>
      </p:sp>
    </p:spTree>
    <p:extLst>
      <p:ext uri="{BB962C8B-B14F-4D97-AF65-F5344CB8AC3E}">
        <p14:creationId xmlns:p14="http://schemas.microsoft.com/office/powerpoint/2010/main" val="5673789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1479176" y="4586583"/>
            <a:ext cx="9243512" cy="313932"/>
            <a:chOff x="-2292" y="146347"/>
            <a:chExt cx="9243512" cy="313932"/>
          </a:xfrm>
        </p:grpSpPr>
        <p:sp>
          <p:nvSpPr>
            <p:cNvPr id="2" name="TextBox 1"/>
            <p:cNvSpPr txBox="1"/>
            <p:nvPr/>
          </p:nvSpPr>
          <p:spPr bwMode="auto">
            <a:xfrm>
              <a:off x="-2292" y="146347"/>
              <a:ext cx="72843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“Hence the r-round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relaxation can be solved up to accuracy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 in time (</a:t>
              </a:r>
              <a:r>
                <a:rPr lang="en-US" sz="1200" dirty="0" err="1">
                  <a:latin typeface="Arev Sans" pitchFamily="34" charset="0"/>
                  <a:ea typeface="Arev Sans" pitchFamily="34" charset="0"/>
                  <a:cs typeface="Arev sans bold" pitchFamily="34" charset="0"/>
                </a:rPr>
                <a:t>mn·log</a:t>
              </a:r>
              <a:r>
                <a:rPr lang="en-US" sz="1200" dirty="0">
                  <a:latin typeface="Arev Sans" pitchFamily="34" charset="0"/>
                  <a:ea typeface="Arev Sans" pitchFamily="34" charset="0"/>
                  <a:cs typeface="Arev sans bold" pitchFamily="34" charset="0"/>
                </a:rPr>
                <a:t>(1/</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O(r)</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 name="TextBox 2"/>
            <p:cNvSpPr txBox="1"/>
            <p:nvPr/>
          </p:nvSpPr>
          <p:spPr bwMode="auto">
            <a:xfrm>
              <a:off x="8110782" y="146347"/>
              <a:ext cx="113043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[BBHKSZ12]</a:t>
              </a:r>
              <a:endParaRPr lang="en-US" sz="1200" baseline="30000" dirty="0">
                <a:latin typeface="Arev Sans" pitchFamily="34" charset="0"/>
                <a:ea typeface="Arev Sans" pitchFamily="34" charset="0"/>
                <a:cs typeface="Arev sans bold" pitchFamily="34" charset="0"/>
              </a:endParaRPr>
            </a:p>
          </p:txBody>
        </p:sp>
      </p:grpSp>
      <p:grpSp>
        <p:nvGrpSpPr>
          <p:cNvPr id="62" name="Group 61"/>
          <p:cNvGrpSpPr/>
          <p:nvPr/>
        </p:nvGrpSpPr>
        <p:grpSpPr>
          <a:xfrm>
            <a:off x="1479177" y="72003"/>
            <a:ext cx="9261145" cy="313932"/>
            <a:chOff x="-2292" y="500092"/>
            <a:chExt cx="9261145" cy="313932"/>
          </a:xfrm>
        </p:grpSpPr>
        <p:sp>
          <p:nvSpPr>
            <p:cNvPr id="6" name="TextBox 5"/>
            <p:cNvSpPr txBox="1"/>
            <p:nvPr/>
          </p:nvSpPr>
          <p:spPr bwMode="auto">
            <a:xfrm>
              <a:off x="-2292" y="500092"/>
              <a:ext cx="593784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solidFill>
                    <a:srgbClr val="FFFF00"/>
                  </a:solidFill>
                  <a:latin typeface="Arev Sans" pitchFamily="34" charset="0"/>
                  <a:ea typeface="Arev Sans" pitchFamily="34" charset="0"/>
                  <a:cs typeface="Arev sans bold" pitchFamily="34" charset="0"/>
                </a:rPr>
                <a:t>“The </a:t>
              </a:r>
              <a:r>
                <a:rPr lang="en-US" sz="1200" dirty="0" err="1">
                  <a:solidFill>
                    <a:srgbClr val="FFFF00"/>
                  </a:solidFill>
                  <a:latin typeface="Arev Sans" pitchFamily="34" charset="0"/>
                  <a:ea typeface="Arev Sans" pitchFamily="34" charset="0"/>
                  <a:cs typeface="Arev sans bold" pitchFamily="34" charset="0"/>
                </a:rPr>
                <a:t>SoS</a:t>
              </a:r>
              <a:r>
                <a:rPr lang="en-US" sz="1200" dirty="0">
                  <a:solidFill>
                    <a:srgbClr val="FFFF00"/>
                  </a:solidFill>
                  <a:latin typeface="Arev Sans" pitchFamily="34" charset="0"/>
                  <a:ea typeface="Arev Sans" pitchFamily="34" charset="0"/>
                  <a:cs typeface="Arev sans bold" pitchFamily="34" charset="0"/>
                </a:rPr>
                <a:t> hierarchy… can be solved in time </a:t>
              </a:r>
              <a:r>
                <a:rPr lang="en-US" sz="1200" dirty="0" err="1">
                  <a:solidFill>
                    <a:srgbClr val="FFFF00"/>
                  </a:solidFill>
                  <a:latin typeface="Arev Sans" pitchFamily="34" charset="0"/>
                  <a:ea typeface="Arev Sans" pitchFamily="34" charset="0"/>
                  <a:cs typeface="Arev sans bold" pitchFamily="34" charset="0"/>
                </a:rPr>
                <a:t>n</a:t>
              </a:r>
              <a:r>
                <a:rPr lang="en-US" sz="1400" baseline="30000" dirty="0" err="1">
                  <a:solidFill>
                    <a:srgbClr val="FFFF00"/>
                  </a:solidFill>
                  <a:latin typeface="Arev Sans" pitchFamily="34" charset="0"/>
                  <a:ea typeface="Arev Sans" pitchFamily="34" charset="0"/>
                  <a:cs typeface="Arev sans bold" pitchFamily="34" charset="0"/>
                </a:rPr>
                <a:t>O</a:t>
              </a:r>
              <a:r>
                <a:rPr lang="en-US" sz="1400" baseline="30000" dirty="0">
                  <a:solidFill>
                    <a:srgbClr val="FFFF00"/>
                  </a:solidFill>
                  <a:latin typeface="Arev Sans" pitchFamily="34" charset="0"/>
                  <a:ea typeface="Arev Sans" pitchFamily="34" charset="0"/>
                  <a:cs typeface="Arev sans bold" pitchFamily="34" charset="0"/>
                </a:rPr>
                <a:t>(d)</a:t>
              </a:r>
              <a:r>
                <a:rPr lang="en-US" sz="1200" dirty="0">
                  <a:solidFill>
                    <a:srgbClr val="FFFF00"/>
                  </a:solidFill>
                  <a:latin typeface="Arev Sans" pitchFamily="34" charset="0"/>
                  <a:ea typeface="Arev Sans" pitchFamily="34" charset="0"/>
                  <a:cs typeface="Arev sans bold" pitchFamily="34" charset="0"/>
                </a:rPr>
                <a:t> for degree parameter d.”</a:t>
              </a:r>
              <a:endParaRPr lang="en-US" sz="1200" baseline="30000" dirty="0">
                <a:solidFill>
                  <a:srgbClr val="FFFF00"/>
                </a:solidFill>
                <a:latin typeface="Arev Sans" pitchFamily="34" charset="0"/>
                <a:ea typeface="Arev Sans" pitchFamily="34" charset="0"/>
                <a:cs typeface="Arev sans bold" pitchFamily="34" charset="0"/>
              </a:endParaRPr>
            </a:p>
          </p:txBody>
        </p:sp>
        <p:sp>
          <p:nvSpPr>
            <p:cNvPr id="7" name="TextBox 6"/>
            <p:cNvSpPr txBox="1"/>
            <p:nvPr/>
          </p:nvSpPr>
          <p:spPr bwMode="auto">
            <a:xfrm>
              <a:off x="8110782" y="500092"/>
              <a:ext cx="114807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[BHKKMP16]</a:t>
              </a:r>
              <a:endParaRPr lang="en-US" sz="1200" baseline="30000" dirty="0">
                <a:latin typeface="Arev Sans" pitchFamily="34" charset="0"/>
                <a:ea typeface="Arev Sans" pitchFamily="34" charset="0"/>
                <a:cs typeface="Arev sans bold" pitchFamily="34" charset="0"/>
              </a:endParaRPr>
            </a:p>
          </p:txBody>
        </p:sp>
      </p:grpSp>
      <p:grpSp>
        <p:nvGrpSpPr>
          <p:cNvPr id="63" name="Group 62"/>
          <p:cNvGrpSpPr/>
          <p:nvPr/>
        </p:nvGrpSpPr>
        <p:grpSpPr>
          <a:xfrm>
            <a:off x="1479177" y="4962798"/>
            <a:ext cx="8916499" cy="313932"/>
            <a:chOff x="-2292" y="872367"/>
            <a:chExt cx="8916499" cy="313932"/>
          </a:xfrm>
        </p:grpSpPr>
        <p:sp>
          <p:nvSpPr>
            <p:cNvPr id="9" name="TextBox 8"/>
            <p:cNvSpPr txBox="1"/>
            <p:nvPr/>
          </p:nvSpPr>
          <p:spPr bwMode="auto">
            <a:xfrm>
              <a:off x="-2292" y="872367"/>
              <a:ext cx="684995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find in (n </a:t>
              </a:r>
              <a:r>
                <a:rPr lang="en-US" sz="1200" dirty="0" err="1">
                  <a:latin typeface="Arev Sans" pitchFamily="34" charset="0"/>
                  <a:ea typeface="Arev Sans" pitchFamily="34" charset="0"/>
                  <a:cs typeface="Arev sans bold" pitchFamily="34" charset="0"/>
                </a:rPr>
                <a:t>polylog</a:t>
              </a:r>
              <a:r>
                <a:rPr lang="en-US" sz="1200" dirty="0">
                  <a:latin typeface="Arev Sans" pitchFamily="34" charset="0"/>
                  <a:ea typeface="Arev Sans" pitchFamily="34" charset="0"/>
                  <a:cs typeface="Arev sans bold" pitchFamily="34" charset="0"/>
                </a:rPr>
                <a:t>(M/</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O(k)</a:t>
              </a:r>
              <a:r>
                <a:rPr lang="en-US" sz="1200" dirty="0">
                  <a:latin typeface="Arev Sans" pitchFamily="34" charset="0"/>
                  <a:ea typeface="Arev Sans" pitchFamily="34" charset="0"/>
                  <a:cs typeface="Arev sans bold" pitchFamily="34" charset="0"/>
                </a:rPr>
                <a:t> time [an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-accurate, degree-k SOS dual solution].”</a:t>
              </a:r>
              <a:endParaRPr lang="en-US" sz="1200" baseline="30000" dirty="0">
                <a:latin typeface="Arev Sans" pitchFamily="34" charset="0"/>
                <a:ea typeface="Arev Sans" pitchFamily="34" charset="0"/>
                <a:cs typeface="Arev sans bold" pitchFamily="34" charset="0"/>
              </a:endParaRPr>
            </a:p>
          </p:txBody>
        </p:sp>
        <p:sp>
          <p:nvSpPr>
            <p:cNvPr id="10" name="TextBox 9"/>
            <p:cNvSpPr txBox="1"/>
            <p:nvPr/>
          </p:nvSpPr>
          <p:spPr bwMode="auto">
            <a:xfrm>
              <a:off x="8110782" y="872367"/>
              <a:ext cx="80342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[BKS14]</a:t>
              </a:r>
              <a:endParaRPr lang="en-US" sz="1200" baseline="30000" dirty="0">
                <a:latin typeface="Arev Sans" pitchFamily="34" charset="0"/>
                <a:ea typeface="Arev Sans" pitchFamily="34" charset="0"/>
                <a:cs typeface="Arev sans bold" pitchFamily="34" charset="0"/>
              </a:endParaRPr>
            </a:p>
          </p:txBody>
        </p:sp>
      </p:grpSp>
      <p:grpSp>
        <p:nvGrpSpPr>
          <p:cNvPr id="64" name="Group 63"/>
          <p:cNvGrpSpPr/>
          <p:nvPr/>
        </p:nvGrpSpPr>
        <p:grpSpPr>
          <a:xfrm>
            <a:off x="1479177" y="1576863"/>
            <a:ext cx="8874821" cy="313932"/>
            <a:chOff x="-2292" y="1244642"/>
            <a:chExt cx="8874821" cy="313932"/>
          </a:xfrm>
        </p:grpSpPr>
        <p:sp>
          <p:nvSpPr>
            <p:cNvPr id="12" name="TextBox 11"/>
            <p:cNvSpPr txBox="1"/>
            <p:nvPr/>
          </p:nvSpPr>
          <p:spPr bwMode="auto">
            <a:xfrm>
              <a:off x="-2292" y="1244642"/>
              <a:ext cx="768030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semidefinite programming finding such a [degree ℓ dual solution] can be done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13" name="TextBox 12"/>
            <p:cNvSpPr txBox="1"/>
            <p:nvPr/>
          </p:nvSpPr>
          <p:spPr bwMode="auto">
            <a:xfrm>
              <a:off x="8110782" y="124464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65" name="Group 64"/>
          <p:cNvGrpSpPr/>
          <p:nvPr/>
        </p:nvGrpSpPr>
        <p:grpSpPr>
          <a:xfrm>
            <a:off x="1479176" y="2329293"/>
            <a:ext cx="8815510" cy="313932"/>
            <a:chOff x="-2292" y="1616917"/>
            <a:chExt cx="8815510" cy="313932"/>
          </a:xfrm>
        </p:grpSpPr>
        <p:sp>
          <p:nvSpPr>
            <p:cNvPr id="20" name="TextBox 19"/>
            <p:cNvSpPr txBox="1"/>
            <p:nvPr/>
          </p:nvSpPr>
          <p:spPr bwMode="auto">
            <a:xfrm>
              <a:off x="-2292" y="1616917"/>
              <a:ext cx="529824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degree-ℓ SOS proof… it can be found in </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21" name="TextBox 20"/>
            <p:cNvSpPr txBox="1"/>
            <p:nvPr/>
          </p:nvSpPr>
          <p:spPr bwMode="auto">
            <a:xfrm>
              <a:off x="8110782" y="1616917"/>
              <a:ext cx="70243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[BS14]</a:t>
              </a:r>
              <a:endParaRPr lang="en-US" sz="1200" baseline="30000" dirty="0">
                <a:latin typeface="Arev Sans" pitchFamily="34" charset="0"/>
                <a:ea typeface="Arev Sans" pitchFamily="34" charset="0"/>
                <a:cs typeface="Arev sans bold" pitchFamily="34" charset="0"/>
              </a:endParaRPr>
            </a:p>
          </p:txBody>
        </p:sp>
      </p:grpSp>
      <p:grpSp>
        <p:nvGrpSpPr>
          <p:cNvPr id="67" name="Group 66"/>
          <p:cNvGrpSpPr/>
          <p:nvPr/>
        </p:nvGrpSpPr>
        <p:grpSpPr>
          <a:xfrm>
            <a:off x="1479177" y="2705508"/>
            <a:ext cx="8924515" cy="313932"/>
            <a:chOff x="-2292" y="2361467"/>
            <a:chExt cx="8924515" cy="313932"/>
          </a:xfrm>
        </p:grpSpPr>
        <p:sp>
          <p:nvSpPr>
            <p:cNvPr id="23" name="TextBox 22"/>
            <p:cNvSpPr txBox="1"/>
            <p:nvPr/>
          </p:nvSpPr>
          <p:spPr bwMode="auto">
            <a:xfrm>
              <a:off x="-2292" y="2361467"/>
              <a:ext cx="760176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proof with bit complexity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then one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24" name="TextBox 23"/>
            <p:cNvSpPr txBox="1"/>
            <p:nvPr/>
          </p:nvSpPr>
          <p:spPr bwMode="auto">
            <a:xfrm>
              <a:off x="8110782" y="2361467"/>
              <a:ext cx="81144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[RRS16]</a:t>
              </a:r>
              <a:endParaRPr lang="en-US" sz="1200" baseline="30000" dirty="0">
                <a:latin typeface="Arev Sans" pitchFamily="34" charset="0"/>
                <a:ea typeface="Arev Sans" pitchFamily="34" charset="0"/>
                <a:cs typeface="Arev sans bold" pitchFamily="34" charset="0"/>
              </a:endParaRPr>
            </a:p>
          </p:txBody>
        </p:sp>
      </p:grpSp>
      <p:grpSp>
        <p:nvGrpSpPr>
          <p:cNvPr id="70" name="Group 69"/>
          <p:cNvGrpSpPr/>
          <p:nvPr/>
        </p:nvGrpSpPr>
        <p:grpSpPr>
          <a:xfrm>
            <a:off x="1479177" y="5339013"/>
            <a:ext cx="8889249" cy="313932"/>
            <a:chOff x="-2292" y="3441232"/>
            <a:chExt cx="8889249" cy="313932"/>
          </a:xfrm>
        </p:grpSpPr>
        <p:sp>
          <p:nvSpPr>
            <p:cNvPr id="26" name="TextBox 25"/>
            <p:cNvSpPr txBox="1"/>
            <p:nvPr/>
          </p:nvSpPr>
          <p:spPr bwMode="auto">
            <a:xfrm>
              <a:off x="-2292" y="3441232"/>
              <a:ext cx="82461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any </a:t>
              </a:r>
              <a:r>
                <a:rPr lang="en-US" sz="1200" i="1" dirty="0">
                  <a:latin typeface="Arev Sans" pitchFamily="34" charset="0"/>
                  <a:ea typeface="Arev Sans" pitchFamily="34" charset="0"/>
                  <a:cs typeface="Arev sans bold" pitchFamily="34" charset="0"/>
                </a:rPr>
                <a:t>fixed </a:t>
              </a:r>
              <a:r>
                <a:rPr lang="en-US" sz="1200" dirty="0">
                  <a:latin typeface="Arev Sans" pitchFamily="34" charset="0"/>
                  <a:ea typeface="Arev Sans" pitchFamily="34" charset="0"/>
                  <a:cs typeface="Arev sans bold" pitchFamily="34" charset="0"/>
                </a:rPr>
                <a:t>t, [the SOS relaxation of order t] can be computed in polynomial time (to any precision).”</a:t>
              </a:r>
              <a:endParaRPr lang="en-US" sz="1200" baseline="30000" dirty="0">
                <a:latin typeface="Arev Sans" pitchFamily="34" charset="0"/>
                <a:ea typeface="Arev Sans" pitchFamily="34" charset="0"/>
                <a:cs typeface="Arev sans bold" pitchFamily="34" charset="0"/>
              </a:endParaRPr>
            </a:p>
          </p:txBody>
        </p:sp>
        <p:sp>
          <p:nvSpPr>
            <p:cNvPr id="27" name="TextBox 26"/>
            <p:cNvSpPr txBox="1"/>
            <p:nvPr/>
          </p:nvSpPr>
          <p:spPr bwMode="auto">
            <a:xfrm>
              <a:off x="8110782" y="3441232"/>
              <a:ext cx="77617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[Lau10]</a:t>
              </a:r>
              <a:endParaRPr lang="en-US" sz="1200" baseline="30000" dirty="0">
                <a:latin typeface="Arev Sans" pitchFamily="34" charset="0"/>
                <a:ea typeface="Arev Sans" pitchFamily="34" charset="0"/>
                <a:cs typeface="Arev sans bold" pitchFamily="34" charset="0"/>
              </a:endParaRPr>
            </a:p>
          </p:txBody>
        </p:sp>
      </p:grpSp>
      <p:grpSp>
        <p:nvGrpSpPr>
          <p:cNvPr id="72" name="Group 71"/>
          <p:cNvGrpSpPr/>
          <p:nvPr/>
        </p:nvGrpSpPr>
        <p:grpSpPr>
          <a:xfrm>
            <a:off x="1479177" y="448218"/>
            <a:ext cx="8874821" cy="313932"/>
            <a:chOff x="-2292" y="4167252"/>
            <a:chExt cx="8874821" cy="313932"/>
          </a:xfrm>
        </p:grpSpPr>
        <p:sp>
          <p:nvSpPr>
            <p:cNvPr id="29" name="TextBox 28"/>
            <p:cNvSpPr txBox="1"/>
            <p:nvPr/>
          </p:nvSpPr>
          <p:spPr bwMode="auto">
            <a:xfrm>
              <a:off x="-2292" y="4167252"/>
              <a:ext cx="527259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SOS algorithm… with… parameter ℓ takes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 to run.”</a:t>
              </a:r>
              <a:endParaRPr lang="en-US" sz="1200" baseline="30000" dirty="0">
                <a:latin typeface="Arev Sans" pitchFamily="34" charset="0"/>
                <a:ea typeface="Arev Sans" pitchFamily="34" charset="0"/>
                <a:cs typeface="Arev sans bold" pitchFamily="34" charset="0"/>
              </a:endParaRPr>
            </a:p>
          </p:txBody>
        </p:sp>
        <p:sp>
          <p:nvSpPr>
            <p:cNvPr id="30" name="TextBox 29"/>
            <p:cNvSpPr txBox="1"/>
            <p:nvPr/>
          </p:nvSpPr>
          <p:spPr bwMode="auto">
            <a:xfrm>
              <a:off x="8110782" y="416725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74" name="Group 73"/>
          <p:cNvGrpSpPr/>
          <p:nvPr/>
        </p:nvGrpSpPr>
        <p:grpSpPr>
          <a:xfrm>
            <a:off x="1479177" y="3457938"/>
            <a:ext cx="9134507" cy="313932"/>
            <a:chOff x="-2292" y="4911802"/>
            <a:chExt cx="9134507" cy="313932"/>
          </a:xfrm>
        </p:grpSpPr>
        <p:sp>
          <p:nvSpPr>
            <p:cNvPr id="32" name="TextBox 31"/>
            <p:cNvSpPr txBox="1"/>
            <p:nvPr/>
          </p:nvSpPr>
          <p:spPr bwMode="auto">
            <a:xfrm>
              <a:off x="-2292" y="4911802"/>
              <a:ext cx="69108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using semidefinite programming,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algorithm of degree q] run[s]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(q)</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3" name="TextBox 32"/>
            <p:cNvSpPr txBox="1"/>
            <p:nvPr/>
          </p:nvSpPr>
          <p:spPr bwMode="auto">
            <a:xfrm>
              <a:off x="8110782" y="4911802"/>
              <a:ext cx="102143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[BGGLT16]</a:t>
              </a:r>
              <a:endParaRPr lang="en-US" sz="1200" baseline="30000" dirty="0">
                <a:latin typeface="Arev Sans" pitchFamily="34" charset="0"/>
                <a:ea typeface="Arev Sans" pitchFamily="34" charset="0"/>
                <a:cs typeface="Arev sans bold" pitchFamily="34" charset="0"/>
              </a:endParaRPr>
            </a:p>
          </p:txBody>
        </p:sp>
      </p:grpSp>
      <p:grpSp>
        <p:nvGrpSpPr>
          <p:cNvPr id="79" name="Group 78"/>
          <p:cNvGrpSpPr/>
          <p:nvPr/>
        </p:nvGrpSpPr>
        <p:grpSpPr>
          <a:xfrm>
            <a:off x="1479177" y="824433"/>
            <a:ext cx="8839555" cy="313932"/>
            <a:chOff x="-44824" y="2201460"/>
            <a:chExt cx="8839555" cy="313932"/>
          </a:xfrm>
        </p:grpSpPr>
        <p:sp>
          <p:nvSpPr>
            <p:cNvPr id="35" name="TextBox 34"/>
            <p:cNvSpPr txBox="1"/>
            <p:nvPr/>
          </p:nvSpPr>
          <p:spPr bwMode="auto">
            <a:xfrm>
              <a:off x="-44824" y="2201460"/>
              <a:ext cx="503855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a [degree-d SOS] proof exists it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6" name="TextBox 35"/>
            <p:cNvSpPr txBox="1"/>
            <p:nvPr/>
          </p:nvSpPr>
          <p:spPr bwMode="auto">
            <a:xfrm>
              <a:off x="8068250" y="2201460"/>
              <a:ext cx="72648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[OZ12]</a:t>
              </a:r>
              <a:endParaRPr lang="en-US" sz="1200" baseline="30000" dirty="0">
                <a:latin typeface="Arev Sans" pitchFamily="34" charset="0"/>
                <a:ea typeface="Arev Sans" pitchFamily="34" charset="0"/>
                <a:cs typeface="Arev sans bold" pitchFamily="34" charset="0"/>
              </a:endParaRPr>
            </a:p>
          </p:txBody>
        </p:sp>
      </p:grpSp>
      <p:grpSp>
        <p:nvGrpSpPr>
          <p:cNvPr id="80" name="Group 79"/>
          <p:cNvGrpSpPr/>
          <p:nvPr/>
        </p:nvGrpSpPr>
        <p:grpSpPr>
          <a:xfrm>
            <a:off x="1479177" y="3834153"/>
            <a:ext cx="8991841" cy="313932"/>
            <a:chOff x="-44824" y="2976734"/>
            <a:chExt cx="8991841" cy="313932"/>
          </a:xfrm>
        </p:grpSpPr>
        <p:sp>
          <p:nvSpPr>
            <p:cNvPr id="38" name="TextBox 37"/>
            <p:cNvSpPr txBox="1"/>
            <p:nvPr/>
          </p:nvSpPr>
          <p:spPr bwMode="auto">
            <a:xfrm>
              <a:off x="-44824" y="2976734"/>
              <a:ext cx="650210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“n-variable degree-d SOS proofs can be found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time whenever they exist.”</a:t>
              </a:r>
              <a:endParaRPr lang="en-US" sz="1200" baseline="30000" dirty="0">
                <a:latin typeface="Arev Sans" pitchFamily="34" charset="0"/>
                <a:ea typeface="Arev Sans" pitchFamily="34" charset="0"/>
                <a:cs typeface="Arev sans bold" pitchFamily="34" charset="0"/>
              </a:endParaRPr>
            </a:p>
          </p:txBody>
        </p:sp>
        <p:sp>
          <p:nvSpPr>
            <p:cNvPr id="39" name="TextBox 38"/>
            <p:cNvSpPr txBox="1"/>
            <p:nvPr/>
          </p:nvSpPr>
          <p:spPr bwMode="auto">
            <a:xfrm>
              <a:off x="8068250" y="2976734"/>
              <a:ext cx="87876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[AOW15]</a:t>
              </a:r>
              <a:endParaRPr lang="en-US" sz="1200" baseline="30000" dirty="0">
                <a:latin typeface="Arev Sans" pitchFamily="34" charset="0"/>
                <a:ea typeface="Arev Sans" pitchFamily="34" charset="0"/>
                <a:cs typeface="Arev sans bold" pitchFamily="34" charset="0"/>
              </a:endParaRPr>
            </a:p>
          </p:txBody>
        </p:sp>
      </p:grpSp>
      <p:grpSp>
        <p:nvGrpSpPr>
          <p:cNvPr id="69" name="Group 68"/>
          <p:cNvGrpSpPr/>
          <p:nvPr/>
        </p:nvGrpSpPr>
        <p:grpSpPr>
          <a:xfrm>
            <a:off x="1479176" y="5715228"/>
            <a:ext cx="8850776" cy="313932"/>
            <a:chOff x="-2292" y="3087487"/>
            <a:chExt cx="8850776" cy="313932"/>
          </a:xfrm>
        </p:grpSpPr>
        <p:sp>
          <p:nvSpPr>
            <p:cNvPr id="41" name="TextBox 40"/>
            <p:cNvSpPr txBox="1"/>
            <p:nvPr/>
          </p:nvSpPr>
          <p:spPr bwMode="auto">
            <a:xfrm>
              <a:off x="-2292" y="3087487"/>
              <a:ext cx="70070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compute the SOS(6) [relaxation] within arbitrary accuracy in polynomial time.”</a:t>
              </a:r>
              <a:endParaRPr lang="en-US" sz="1200" baseline="30000" dirty="0">
                <a:latin typeface="Arev Sans" pitchFamily="34" charset="0"/>
                <a:ea typeface="Arev Sans" pitchFamily="34" charset="0"/>
                <a:cs typeface="Arev sans bold" pitchFamily="34" charset="0"/>
              </a:endParaRPr>
            </a:p>
          </p:txBody>
        </p:sp>
        <p:sp>
          <p:nvSpPr>
            <p:cNvPr id="42" name="TextBox 41"/>
            <p:cNvSpPr txBox="1"/>
            <p:nvPr/>
          </p:nvSpPr>
          <p:spPr bwMode="auto">
            <a:xfrm>
              <a:off x="8110782" y="3087487"/>
              <a:ext cx="7377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[BM15]</a:t>
              </a:r>
              <a:endParaRPr lang="en-US" sz="1200" baseline="30000" dirty="0">
                <a:latin typeface="Arev Sans" pitchFamily="34" charset="0"/>
                <a:ea typeface="Arev Sans" pitchFamily="34" charset="0"/>
                <a:cs typeface="Arev sans bold" pitchFamily="34" charset="0"/>
              </a:endParaRPr>
            </a:p>
          </p:txBody>
        </p:sp>
      </p:grpSp>
      <p:grpSp>
        <p:nvGrpSpPr>
          <p:cNvPr id="71" name="Group 70"/>
          <p:cNvGrpSpPr/>
          <p:nvPr/>
        </p:nvGrpSpPr>
        <p:grpSpPr>
          <a:xfrm>
            <a:off x="1479177" y="1200648"/>
            <a:ext cx="8990237" cy="313932"/>
            <a:chOff x="-2292" y="3813507"/>
            <a:chExt cx="8990237" cy="313932"/>
          </a:xfrm>
        </p:grpSpPr>
        <p:sp>
          <p:nvSpPr>
            <p:cNvPr id="44" name="TextBox 43"/>
            <p:cNvSpPr txBox="1"/>
            <p:nvPr/>
          </p:nvSpPr>
          <p:spPr bwMode="auto">
            <a:xfrm>
              <a:off x="-2292" y="3813507"/>
              <a:ext cx="64219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r round [SOS] relaxation can be solved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(r)</a:t>
              </a:r>
              <a:r>
                <a:rPr lang="en-US" sz="1200" dirty="0">
                  <a:latin typeface="Arev Sans" pitchFamily="34" charset="0"/>
                  <a:ea typeface="Arev Sans" pitchFamily="34" charset="0"/>
                  <a:cs typeface="Arev sans bold" pitchFamily="34" charset="0"/>
                </a:rPr>
                <a:t> time on instances of size n.”</a:t>
              </a:r>
              <a:endParaRPr lang="en-US" sz="1200" baseline="30000" dirty="0">
                <a:latin typeface="Arev Sans" pitchFamily="34" charset="0"/>
                <a:ea typeface="Arev Sans" pitchFamily="34" charset="0"/>
                <a:cs typeface="Arev sans bold" pitchFamily="34" charset="0"/>
              </a:endParaRPr>
            </a:p>
          </p:txBody>
        </p:sp>
        <p:sp>
          <p:nvSpPr>
            <p:cNvPr id="45" name="TextBox 44"/>
            <p:cNvSpPr txBox="1"/>
            <p:nvPr/>
          </p:nvSpPr>
          <p:spPr bwMode="auto">
            <a:xfrm>
              <a:off x="8110782" y="3813507"/>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[MPW15]</a:t>
              </a:r>
              <a:endParaRPr lang="en-US" sz="1200" baseline="30000" dirty="0">
                <a:latin typeface="Arev Sans" pitchFamily="34" charset="0"/>
                <a:ea typeface="Arev Sans" pitchFamily="34" charset="0"/>
                <a:cs typeface="Arev sans bold" pitchFamily="34" charset="0"/>
              </a:endParaRPr>
            </a:p>
          </p:txBody>
        </p:sp>
      </p:grpSp>
      <p:grpSp>
        <p:nvGrpSpPr>
          <p:cNvPr id="73" name="Group 72"/>
          <p:cNvGrpSpPr/>
          <p:nvPr/>
        </p:nvGrpSpPr>
        <p:grpSpPr>
          <a:xfrm>
            <a:off x="1479177" y="1953078"/>
            <a:ext cx="8858791" cy="313932"/>
            <a:chOff x="-2292" y="4539527"/>
            <a:chExt cx="8858791" cy="313932"/>
          </a:xfrm>
        </p:grpSpPr>
        <p:sp>
          <p:nvSpPr>
            <p:cNvPr id="47" name="TextBox 46"/>
            <p:cNvSpPr txBox="1"/>
            <p:nvPr/>
          </p:nvSpPr>
          <p:spPr bwMode="auto">
            <a:xfrm>
              <a:off x="-2292" y="4539527"/>
              <a:ext cx="738535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“There is an algorithm running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(k)</a:t>
              </a:r>
              <a:r>
                <a:rPr lang="en-US" sz="1200" dirty="0">
                  <a:latin typeface="Arev Sans" pitchFamily="34" charset="0"/>
                  <a:ea typeface="Arev Sans" pitchFamily="34" charset="0"/>
                  <a:cs typeface="Arev sans bold" pitchFamily="34" charset="0"/>
                </a:rPr>
                <a:t> to optimize [in the degree-k SOS proof system].”</a:t>
              </a:r>
              <a:endParaRPr lang="en-US" sz="1200" baseline="30000" dirty="0">
                <a:latin typeface="Arev Sans" pitchFamily="34" charset="0"/>
                <a:ea typeface="Arev Sans" pitchFamily="34" charset="0"/>
                <a:cs typeface="Arev sans bold" pitchFamily="34" charset="0"/>
              </a:endParaRPr>
            </a:p>
          </p:txBody>
        </p:sp>
        <p:sp>
          <p:nvSpPr>
            <p:cNvPr id="48" name="TextBox 47"/>
            <p:cNvSpPr txBox="1"/>
            <p:nvPr/>
          </p:nvSpPr>
          <p:spPr bwMode="auto">
            <a:xfrm>
              <a:off x="8110782" y="4539527"/>
              <a:ext cx="74571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[Ats13]</a:t>
              </a:r>
              <a:endParaRPr lang="en-US" sz="1200" baseline="30000" dirty="0">
                <a:latin typeface="Arev Sans" pitchFamily="34" charset="0"/>
                <a:ea typeface="Arev Sans" pitchFamily="34" charset="0"/>
                <a:cs typeface="Arev sans bold" pitchFamily="34" charset="0"/>
              </a:endParaRPr>
            </a:p>
          </p:txBody>
        </p:sp>
      </p:grpSp>
      <p:grpSp>
        <p:nvGrpSpPr>
          <p:cNvPr id="82" name="Group 81"/>
          <p:cNvGrpSpPr/>
          <p:nvPr/>
        </p:nvGrpSpPr>
        <p:grpSpPr>
          <a:xfrm>
            <a:off x="1434218" y="4210368"/>
            <a:ext cx="9026096" cy="313932"/>
            <a:chOff x="-89782" y="4209180"/>
            <a:chExt cx="9026096" cy="313932"/>
          </a:xfrm>
        </p:grpSpPr>
        <p:sp>
          <p:nvSpPr>
            <p:cNvPr id="50" name="TextBox 49"/>
            <p:cNvSpPr txBox="1"/>
            <p:nvPr/>
          </p:nvSpPr>
          <p:spPr bwMode="auto">
            <a:xfrm>
              <a:off x="-89782" y="4209180"/>
              <a:ext cx="74895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an SOS] proof of infeasibility of degree d, then it can be found in time O(</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51" name="TextBox 50"/>
            <p:cNvSpPr txBox="1"/>
            <p:nvPr/>
          </p:nvSpPr>
          <p:spPr bwMode="auto">
            <a:xfrm>
              <a:off x="8070371" y="4209180"/>
              <a:ext cx="86594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[DMN12]</a:t>
              </a:r>
              <a:endParaRPr lang="en-US" sz="1200" baseline="30000" dirty="0">
                <a:latin typeface="Arev Sans" pitchFamily="34" charset="0"/>
                <a:ea typeface="Arev Sans" pitchFamily="34" charset="0"/>
                <a:cs typeface="Arev sans bold" pitchFamily="34" charset="0"/>
              </a:endParaRPr>
            </a:p>
          </p:txBody>
        </p:sp>
      </p:grpSp>
      <p:grpSp>
        <p:nvGrpSpPr>
          <p:cNvPr id="76" name="Group 75"/>
          <p:cNvGrpSpPr/>
          <p:nvPr/>
        </p:nvGrpSpPr>
        <p:grpSpPr>
          <a:xfrm>
            <a:off x="1479177" y="6091443"/>
            <a:ext cx="8990237" cy="313932"/>
            <a:chOff x="-2292" y="5637822"/>
            <a:chExt cx="8990237" cy="313932"/>
          </a:xfrm>
        </p:grpSpPr>
        <p:sp>
          <p:nvSpPr>
            <p:cNvPr id="53" name="TextBox 52"/>
            <p:cNvSpPr txBox="1"/>
            <p:nvPr/>
          </p:nvSpPr>
          <p:spPr bwMode="auto">
            <a:xfrm>
              <a:off x="-2292" y="5637822"/>
              <a:ext cx="831990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each fixed t, [the degree-t SOS relaxation] may be computed… in poly. time to any fixed accuracy.”</a:t>
              </a:r>
              <a:endParaRPr lang="en-US" sz="1200" baseline="30000" dirty="0">
                <a:latin typeface="Arev Sans" pitchFamily="34" charset="0"/>
                <a:ea typeface="Arev Sans" pitchFamily="34" charset="0"/>
                <a:cs typeface="Arev sans bold" pitchFamily="34" charset="0"/>
              </a:endParaRPr>
            </a:p>
          </p:txBody>
        </p:sp>
        <p:sp>
          <p:nvSpPr>
            <p:cNvPr id="54" name="TextBox 53"/>
            <p:cNvSpPr txBox="1"/>
            <p:nvPr/>
          </p:nvSpPr>
          <p:spPr bwMode="auto">
            <a:xfrm>
              <a:off x="8110782" y="5637822"/>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[deKL10]</a:t>
              </a:r>
              <a:endParaRPr lang="en-US" sz="1200" baseline="30000" dirty="0">
                <a:latin typeface="Arev Sans" pitchFamily="34" charset="0"/>
                <a:ea typeface="Arev Sans" pitchFamily="34" charset="0"/>
                <a:cs typeface="Arev sans bold" pitchFamily="34" charset="0"/>
              </a:endParaRPr>
            </a:p>
          </p:txBody>
        </p:sp>
      </p:grpSp>
      <p:grpSp>
        <p:nvGrpSpPr>
          <p:cNvPr id="77" name="Group 76"/>
          <p:cNvGrpSpPr/>
          <p:nvPr/>
        </p:nvGrpSpPr>
        <p:grpSpPr>
          <a:xfrm>
            <a:off x="1479177" y="6467655"/>
            <a:ext cx="8874821" cy="313932"/>
            <a:chOff x="-2292" y="6010097"/>
            <a:chExt cx="8874821" cy="313932"/>
          </a:xfrm>
        </p:grpSpPr>
        <p:sp>
          <p:nvSpPr>
            <p:cNvPr id="56" name="TextBox 55"/>
            <p:cNvSpPr txBox="1"/>
            <p:nvPr/>
          </p:nvSpPr>
          <p:spPr bwMode="auto">
            <a:xfrm>
              <a:off x="-2292" y="6010097"/>
              <a:ext cx="730199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“One [can] optimize over [t-round SOS polytope]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(t)</a:t>
              </a:r>
              <a:r>
                <a:rPr lang="en-US" sz="1200" dirty="0">
                  <a:latin typeface="Arev Sans" pitchFamily="34" charset="0"/>
                  <a:ea typeface="Arev Sans" pitchFamily="34" charset="0"/>
                  <a:cs typeface="Arev sans bold" pitchFamily="34" charset="0"/>
                </a:rPr>
                <a:t>·</a:t>
              </a:r>
              <a:r>
                <a:rPr lang="en-US" sz="1200" dirty="0" err="1">
                  <a:latin typeface="Arev Sans" pitchFamily="34" charset="0"/>
                  <a:ea typeface="Arev Sans" pitchFamily="34" charset="0"/>
                  <a:cs typeface="Arev sans bold" pitchFamily="34" charset="0"/>
                </a:rPr>
                <a:t>m</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(1)</a:t>
              </a:r>
              <a:r>
                <a:rPr lang="en-US" sz="1200" dirty="0">
                  <a:latin typeface="Arev Sans" pitchFamily="34" charset="0"/>
                  <a:ea typeface="Arev Sans" pitchFamily="34" charset="0"/>
                  <a:cs typeface="Arev sans bold" pitchFamily="34" charset="0"/>
                </a:rPr>
                <a:t> up to numerical errors.”</a:t>
              </a:r>
              <a:endParaRPr lang="en-US" sz="1200" baseline="30000" dirty="0">
                <a:latin typeface="Arev Sans" pitchFamily="34" charset="0"/>
                <a:ea typeface="Arev Sans" pitchFamily="34" charset="0"/>
                <a:cs typeface="Arev sans bold" pitchFamily="34" charset="0"/>
              </a:endParaRPr>
            </a:p>
          </p:txBody>
        </p:sp>
        <p:sp>
          <p:nvSpPr>
            <p:cNvPr id="57" name="TextBox 56"/>
            <p:cNvSpPr txBox="1"/>
            <p:nvPr/>
          </p:nvSpPr>
          <p:spPr bwMode="auto">
            <a:xfrm>
              <a:off x="8110782" y="6010097"/>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[Rot13]</a:t>
              </a:r>
              <a:endParaRPr lang="en-US" sz="1200" baseline="30000" dirty="0">
                <a:latin typeface="Arev Sans" pitchFamily="34" charset="0"/>
                <a:ea typeface="Arev Sans" pitchFamily="34" charset="0"/>
                <a:cs typeface="Arev sans bold" pitchFamily="34" charset="0"/>
              </a:endParaRPr>
            </a:p>
          </p:txBody>
        </p:sp>
      </p:grpSp>
      <p:grpSp>
        <p:nvGrpSpPr>
          <p:cNvPr id="81" name="Group 80"/>
          <p:cNvGrpSpPr/>
          <p:nvPr/>
        </p:nvGrpSpPr>
        <p:grpSpPr>
          <a:xfrm>
            <a:off x="1479177" y="3081723"/>
            <a:ext cx="9035121" cy="313932"/>
            <a:chOff x="-44824" y="6326974"/>
            <a:chExt cx="9035121" cy="313932"/>
          </a:xfrm>
        </p:grpSpPr>
        <p:sp>
          <p:nvSpPr>
            <p:cNvPr id="59" name="TextBox 58"/>
            <p:cNvSpPr txBox="1"/>
            <p:nvPr/>
          </p:nvSpPr>
          <p:spPr bwMode="auto">
            <a:xfrm>
              <a:off x="-44824" y="6326974"/>
              <a:ext cx="758092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 this refutation can also be found efficiently by solving a semidefinite program of size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60" name="TextBox 59"/>
            <p:cNvSpPr txBox="1"/>
            <p:nvPr/>
          </p:nvSpPr>
          <p:spPr bwMode="auto">
            <a:xfrm>
              <a:off x="8068250" y="6326974"/>
              <a:ext cx="9220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[KOTZ13]</a:t>
              </a:r>
              <a:endParaRPr lang="en-US" sz="1200" baseline="30000" dirty="0">
                <a:latin typeface="Arev Sans" pitchFamily="34" charset="0"/>
                <a:ea typeface="Arev Sans" pitchFamily="34" charset="0"/>
                <a:cs typeface="Arev sans bold" pitchFamily="34" charset="0"/>
              </a:endParaRPr>
            </a:p>
          </p:txBody>
        </p:sp>
      </p:grpSp>
    </p:spTree>
    <p:extLst>
      <p:ext uri="{BB962C8B-B14F-4D97-AF65-F5344CB8AC3E}">
        <p14:creationId xmlns:p14="http://schemas.microsoft.com/office/powerpoint/2010/main" val="714258855"/>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613861" y="202681"/>
            <a:ext cx="8964313" cy="6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200" b="1" dirty="0" smtClean="0">
                <a:solidFill>
                  <a:srgbClr val="FFFF00"/>
                </a:solidFill>
                <a:latin typeface="Arev Sans" pitchFamily="34" charset="0"/>
                <a:ea typeface="Arev Sans" pitchFamily="34" charset="0"/>
                <a:cs typeface="Arev sans bold" pitchFamily="34" charset="0"/>
              </a:rPr>
              <a:t>Approximate </a:t>
            </a:r>
            <a:r>
              <a:rPr lang="en-US" sz="3200" b="1" dirty="0" smtClean="0">
                <a:latin typeface="Arev Sans" pitchFamily="34" charset="0"/>
                <a:ea typeface="Arev Sans" pitchFamily="34" charset="0"/>
                <a:cs typeface="Arev sans bold" pitchFamily="34" charset="0"/>
              </a:rPr>
              <a:t>Sum of Squares testing?</a:t>
            </a:r>
          </a:p>
        </p:txBody>
      </p:sp>
      <p:sp>
        <p:nvSpPr>
          <p:cNvPr id="3" name="TextBox 2"/>
          <p:cNvSpPr txBox="1"/>
          <p:nvPr/>
        </p:nvSpPr>
        <p:spPr bwMode="auto">
          <a:xfrm>
            <a:off x="1120119" y="1678503"/>
            <a:ext cx="9951763" cy="5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a:lnSpc>
                <a:spcPct val="120000"/>
              </a:lnSpc>
            </a:pPr>
            <a:r>
              <a:rPr lang="en-US" dirty="0" smtClean="0">
                <a:latin typeface="Arev Sans" pitchFamily="34" charset="0"/>
                <a:ea typeface="Arev Sans" pitchFamily="34" charset="0"/>
                <a:cs typeface="Arev sans bold" pitchFamily="34" charset="0"/>
              </a:rPr>
              <a:t>Perhaps you were just trying to </a:t>
            </a:r>
            <a:r>
              <a:rPr lang="en-US" dirty="0" smtClean="0">
                <a:solidFill>
                  <a:srgbClr val="FFFF00"/>
                </a:solidFill>
                <a:latin typeface="Arev Sans" pitchFamily="34" charset="0"/>
                <a:ea typeface="Arev Sans" pitchFamily="34" charset="0"/>
                <a:cs typeface="Arev sans bold" pitchFamily="34" charset="0"/>
              </a:rPr>
              <a:t>certify P(x)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0</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on </a:t>
            </a:r>
            <a:r>
              <a:rPr lang="en-US" dirty="0" err="1" smtClean="0">
                <a:latin typeface="Arev Sans" pitchFamily="34" charset="0"/>
                <a:ea typeface="Arev Sans" pitchFamily="34" charset="0"/>
                <a:cs typeface="Arev sans bold" pitchFamily="34" charset="0"/>
              </a:rPr>
              <a:t>ℝ</a:t>
            </a:r>
            <a:r>
              <a:rPr lang="en-US" sz="3200" baseline="30000" dirty="0" err="1" smtClean="0">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a:t>
            </a:r>
            <a:endParaRPr lang="en-US" baseline="30000" dirty="0">
              <a:latin typeface="Arev Sans" pitchFamily="34" charset="0"/>
              <a:ea typeface="Arev Sans" pitchFamily="34" charset="0"/>
              <a:cs typeface="Arev sans bold" pitchFamily="34" charset="0"/>
            </a:endParaRPr>
          </a:p>
        </p:txBody>
      </p:sp>
      <p:sp>
        <p:nvSpPr>
          <p:cNvPr id="20" name="TextBox 19"/>
          <p:cNvSpPr txBox="1"/>
          <p:nvPr/>
        </p:nvSpPr>
        <p:spPr bwMode="auto">
          <a:xfrm>
            <a:off x="1730061" y="2804189"/>
            <a:ext cx="8731878" cy="56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a:lnSpc>
                <a:spcPct val="120000"/>
              </a:lnSpc>
            </a:pPr>
            <a:r>
              <a:rPr lang="en-US" dirty="0" smtClean="0">
                <a:latin typeface="Arev Sans" pitchFamily="34" charset="0"/>
                <a:ea typeface="Arev Sans" pitchFamily="34" charset="0"/>
                <a:cs typeface="Arev sans bold" pitchFamily="34" charset="0"/>
              </a:rPr>
              <a:t>Maybe you don’t mind just certifying </a:t>
            </a:r>
            <a:r>
              <a:rPr lang="en-US" dirty="0" smtClean="0">
                <a:solidFill>
                  <a:srgbClr val="FFFF00"/>
                </a:solidFill>
                <a:latin typeface="Arev Sans" pitchFamily="34" charset="0"/>
                <a:ea typeface="Arev Sans" pitchFamily="34" charset="0"/>
                <a:cs typeface="Arev sans bold" pitchFamily="34" charset="0"/>
              </a:rPr>
              <a:t>P(x)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a:t>
            </a:r>
            <a:r>
              <a:rPr lang="el-GR" dirty="0" smtClean="0">
                <a:solidFill>
                  <a:srgbClr val="FFFF00"/>
                </a:solidFill>
                <a:latin typeface="Arev Sans" pitchFamily="34" charset="0"/>
                <a:ea typeface="Arev Sans" pitchFamily="34" charset="0"/>
                <a:cs typeface="Arev sans bold" pitchFamily="34" charset="0"/>
              </a:rPr>
              <a:t>ϵ</a:t>
            </a:r>
            <a:r>
              <a:rPr lang="en-US" dirty="0" smtClean="0">
                <a:latin typeface="Arev Sans" pitchFamily="34" charset="0"/>
                <a:ea typeface="Arev Sans" pitchFamily="34" charset="0"/>
                <a:cs typeface="Arev sans bold" pitchFamily="34" charset="0"/>
              </a:rPr>
              <a:t>.</a:t>
            </a:r>
            <a:endParaRPr lang="en-US" baseline="30000" dirty="0">
              <a:latin typeface="Arev Sans" pitchFamily="34" charset="0"/>
              <a:ea typeface="Arev Sans" pitchFamily="34" charset="0"/>
              <a:cs typeface="Arev sans bold" pitchFamily="34" charset="0"/>
            </a:endParaRPr>
          </a:p>
        </p:txBody>
      </p:sp>
      <p:sp>
        <p:nvSpPr>
          <p:cNvPr id="21" name="TextBox 20"/>
          <p:cNvSpPr txBox="1"/>
          <p:nvPr/>
        </p:nvSpPr>
        <p:spPr bwMode="auto">
          <a:xfrm>
            <a:off x="2064300" y="5101151"/>
            <a:ext cx="806342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a:lnSpc>
                <a:spcPct val="120000"/>
              </a:lnSpc>
            </a:pPr>
            <a:r>
              <a:rPr lang="en-US" dirty="0" smtClean="0">
                <a:latin typeface="Arev Sans" pitchFamily="34" charset="0"/>
                <a:ea typeface="Arev Sans" pitchFamily="34" charset="0"/>
                <a:cs typeface="Arev sans bold" pitchFamily="34" charset="0"/>
              </a:rPr>
              <a:t>Let’s recall the </a:t>
            </a:r>
            <a:r>
              <a:rPr lang="en-US" dirty="0" smtClean="0">
                <a:solidFill>
                  <a:srgbClr val="FFFF00"/>
                </a:solidFill>
                <a:latin typeface="Arev Sans" pitchFamily="34" charset="0"/>
                <a:ea typeface="Arev Sans" pitchFamily="34" charset="0"/>
                <a:cs typeface="Arev sans bold" pitchFamily="34" charset="0"/>
              </a:rPr>
              <a:t>SOS Method</a:t>
            </a: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in optimization.</a:t>
            </a:r>
            <a:endParaRPr lang="en-US" baseline="30000" dirty="0">
              <a:latin typeface="Arev Sans" pitchFamily="34" charset="0"/>
              <a:ea typeface="Arev Sans" pitchFamily="34" charset="0"/>
              <a:cs typeface="Arev sans bold" pitchFamily="34" charset="0"/>
            </a:endParaRPr>
          </a:p>
        </p:txBody>
      </p:sp>
      <p:sp>
        <p:nvSpPr>
          <p:cNvPr id="22" name="TextBox 21"/>
          <p:cNvSpPr txBox="1"/>
          <p:nvPr/>
        </p:nvSpPr>
        <p:spPr bwMode="auto">
          <a:xfrm>
            <a:off x="1712437" y="3929875"/>
            <a:ext cx="876714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a:lnSpc>
                <a:spcPct val="120000"/>
              </a:lnSpc>
            </a:pPr>
            <a:r>
              <a:rPr lang="en-US" dirty="0" smtClean="0">
                <a:latin typeface="Arev Sans" pitchFamily="34" charset="0"/>
                <a:ea typeface="Arev Sans" pitchFamily="34" charset="0"/>
                <a:cs typeface="Arev sans bold" pitchFamily="34" charset="0"/>
              </a:rPr>
              <a:t>Makes more sense if there are </a:t>
            </a:r>
            <a:r>
              <a:rPr lang="en-US" dirty="0" smtClean="0">
                <a:solidFill>
                  <a:srgbClr val="FFFF00"/>
                </a:solidFill>
                <a:latin typeface="Arev Sans" pitchFamily="34" charset="0"/>
                <a:ea typeface="Arev Sans" pitchFamily="34" charset="0"/>
                <a:cs typeface="Arev sans bold" pitchFamily="34" charset="0"/>
              </a:rPr>
              <a:t>constraints </a:t>
            </a:r>
            <a:r>
              <a:rPr lang="en-US" dirty="0" smtClean="0">
                <a:latin typeface="Arev Sans" pitchFamily="34" charset="0"/>
                <a:ea typeface="Arev Sans" pitchFamily="34" charset="0"/>
                <a:cs typeface="Arev sans bold" pitchFamily="34" charset="0"/>
              </a:rPr>
              <a:t>on </a:t>
            </a:r>
            <a:r>
              <a:rPr lang="en-US" dirty="0" smtClean="0">
                <a:solidFill>
                  <a:srgbClr val="FFFF00"/>
                </a:solidFill>
                <a:latin typeface="Arev Sans" pitchFamily="34" charset="0"/>
                <a:ea typeface="Arev Sans" pitchFamily="34" charset="0"/>
                <a:cs typeface="Arev sans bold" pitchFamily="34" charset="0"/>
              </a:rPr>
              <a:t>x</a:t>
            </a:r>
            <a:r>
              <a:rPr lang="en-US" dirty="0" smtClean="0">
                <a:latin typeface="Arev Sans" pitchFamily="34" charset="0"/>
                <a:ea typeface="Arev Sans" pitchFamily="34" charset="0"/>
                <a:cs typeface="Arev sans bold" pitchFamily="34" charset="0"/>
              </a:rPr>
              <a:t>.</a:t>
            </a:r>
            <a:endParaRPr lang="en-US" baseline="30000"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6017501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sp>
        <p:nvSpPr>
          <p:cNvPr id="13" name="TextBox 12"/>
          <p:cNvSpPr txBox="1"/>
          <p:nvPr/>
        </p:nvSpPr>
        <p:spPr bwMode="auto">
          <a:xfrm>
            <a:off x="2153257" y="3047487"/>
            <a:ext cx="78854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S</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smtClean="0">
                <a:latin typeface="Arev Sans" pitchFamily="34" charset="0"/>
                <a:ea typeface="Arev Sans" pitchFamily="34" charset="0"/>
                <a:cs typeface="Arev sans bold" pitchFamily="34" charset="0"/>
              </a:rPr>
              <a:t> …, </a:t>
            </a: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Q</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smtClean="0">
                <a:latin typeface="Arev Sans" pitchFamily="34" charset="0"/>
                <a:ea typeface="Arev Sans" pitchFamily="34" charset="0"/>
                <a:cs typeface="Arev sans bold" pitchFamily="34" charset="0"/>
              </a:rPr>
              <a:t>, …, </a:t>
            </a: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a:latin typeface="Arev Sans" pitchFamily="34" charset="0"/>
                <a:ea typeface="Arev Sans" pitchFamily="34" charset="0"/>
                <a:cs typeface="Arev sans bold" pitchFamily="34" charset="0"/>
              </a:rPr>
              <a:t/>
            </a:r>
            <a:br>
              <a:rPr lang="en-US" dirty="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are all polys of low degree (e.g., </a:t>
            </a:r>
            <a:r>
              <a:rPr lang="en-US" dirty="0" err="1" smtClean="0">
                <a:latin typeface="Arev Sans" pitchFamily="34" charset="0"/>
                <a:ea typeface="Arev Sans" pitchFamily="34" charset="0"/>
                <a:cs typeface="Arev sans bold" pitchFamily="34" charset="0"/>
              </a:rPr>
              <a:t>deg</a:t>
            </a:r>
            <a:r>
              <a:rPr lang="en-US" dirty="0" smtClean="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3)</a:t>
            </a:r>
            <a:endParaRPr lang="en-US" dirty="0">
              <a:latin typeface="Arev Sans" pitchFamily="34" charset="0"/>
              <a:ea typeface="Arev Sans" pitchFamily="34" charset="0"/>
              <a:cs typeface="Arev sans bold" pitchFamily="34" charset="0"/>
            </a:endParaRPr>
          </a:p>
        </p:txBody>
      </p:sp>
      <p:sp>
        <p:nvSpPr>
          <p:cNvPr id="19" name="TextBox 18"/>
          <p:cNvSpPr txBox="1"/>
          <p:nvPr/>
        </p:nvSpPr>
        <p:spPr bwMode="auto">
          <a:xfrm>
            <a:off x="1524897" y="4734194"/>
            <a:ext cx="9142246"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Encodes lots of natural </a:t>
            </a:r>
            <a:r>
              <a:rPr lang="en-US" b="1" dirty="0" smtClean="0">
                <a:latin typeface="Arev Sans" pitchFamily="34" charset="0"/>
                <a:ea typeface="Arev Sans" pitchFamily="34" charset="0"/>
                <a:cs typeface="Arev sans bold" pitchFamily="34" charset="0"/>
              </a:rPr>
              <a:t>NP</a:t>
            </a:r>
            <a:r>
              <a:rPr lang="en-US" dirty="0" smtClean="0">
                <a:latin typeface="Arev Sans" pitchFamily="34" charset="0"/>
                <a:ea typeface="Arev Sans" pitchFamily="34" charset="0"/>
                <a:cs typeface="Arev sans bold" pitchFamily="34" charset="0"/>
              </a:rPr>
              <a:t>-hard problems:</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Max-Cut, Max-3SAT, Min-Bisection, Max-Clique, …</a:t>
            </a:r>
            <a:endParaRPr lang="en-US"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21462026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2" grpId="0"/>
      <p:bldP spid="4" grpId="0"/>
      <p:bldP spid="5" grpId="0"/>
      <p:bldP spid="7" grpId="0"/>
      <p:bldP spid="9" grpId="0"/>
      <p:bldP spid="10" grpId="0"/>
      <p:bldP spid="13"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sp>
        <p:nvSpPr>
          <p:cNvPr id="12" name="TextBox 11"/>
          <p:cNvSpPr txBox="1"/>
          <p:nvPr/>
        </p:nvSpPr>
        <p:spPr bwMode="auto">
          <a:xfrm>
            <a:off x="552271" y="2587410"/>
            <a:ext cx="10919143"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3200" u="sng" dirty="0" smtClean="0">
                <a:latin typeface="Arev Sans" pitchFamily="34" charset="0"/>
                <a:ea typeface="Arev Sans" pitchFamily="34" charset="0"/>
                <a:cs typeface="Arev sans bold" pitchFamily="34" charset="0"/>
              </a:rPr>
              <a:t>SOS(</a:t>
            </a:r>
            <a:r>
              <a:rPr lang="en-US" sz="3200" u="sng" dirty="0" smtClean="0">
                <a:solidFill>
                  <a:srgbClr val="FFFF00"/>
                </a:solidFill>
                <a:latin typeface="Arev Sans" pitchFamily="34" charset="0"/>
                <a:ea typeface="Arev Sans" pitchFamily="34" charset="0"/>
                <a:cs typeface="Arev sans bold" pitchFamily="34" charset="0"/>
              </a:rPr>
              <a:t>d</a:t>
            </a:r>
            <a:r>
              <a:rPr lang="en-US" sz="3200" u="sng" dirty="0" smtClean="0">
                <a:latin typeface="Arev Sans" pitchFamily="34" charset="0"/>
                <a:ea typeface="Arev Sans" pitchFamily="34" charset="0"/>
                <a:cs typeface="Arev sans bold" pitchFamily="34" charset="0"/>
              </a:rPr>
              <a:t>) Method</a:t>
            </a:r>
            <a:r>
              <a:rPr lang="en-US" sz="3200" dirty="0" smtClean="0">
                <a:latin typeface="Arev Sans" pitchFamily="34" charset="0"/>
                <a:ea typeface="Arev Sans" pitchFamily="34" charset="0"/>
                <a:cs typeface="Arev sans bold" pitchFamily="34" charset="0"/>
              </a:rPr>
              <a:t>:</a:t>
            </a:r>
          </a:p>
          <a:p>
            <a:pPr eaLnBrk="1" hangingPunct="1">
              <a:lnSpc>
                <a:spcPct val="120000"/>
              </a:lnSpc>
            </a:pPr>
            <a:endParaRPr lang="en-US" sz="1100" dirty="0">
              <a:latin typeface="Arev Sans" pitchFamily="34" charset="0"/>
              <a:ea typeface="Arev Sans" pitchFamily="34" charset="0"/>
              <a:cs typeface="Arev sans bold" pitchFamily="34" charset="0"/>
            </a:endParaRPr>
          </a:p>
          <a:p>
            <a:pPr eaLnBrk="1" hangingPunct="1">
              <a:lnSpc>
                <a:spcPct val="120000"/>
              </a:lnSpc>
            </a:pPr>
            <a:endParaRPr lang="en-US" sz="900" dirty="0" smtClean="0">
              <a:latin typeface="Arev Sans" pitchFamily="34" charset="0"/>
              <a:ea typeface="Arev Sans" pitchFamily="34" charset="0"/>
              <a:cs typeface="Arev sans bold" pitchFamily="34" charset="0"/>
            </a:endParaRPr>
          </a:p>
          <a:p>
            <a:pPr algn="ctr" eaLnBrk="1" hangingPunct="1">
              <a:lnSpc>
                <a:spcPct val="120000"/>
              </a:lnSpc>
            </a:pPr>
            <a:r>
              <a:rPr lang="en-US" dirty="0" smtClean="0">
                <a:latin typeface="Arev Sans" pitchFamily="34" charset="0"/>
                <a:ea typeface="Arev Sans" pitchFamily="34" charset="0"/>
                <a:cs typeface="Arev sans bold" pitchFamily="34" charset="0"/>
              </a:rPr>
              <a:t>(Try to) certify </a:t>
            </a:r>
            <a:r>
              <a:rPr lang="en-US" dirty="0" smtClean="0">
                <a:solidFill>
                  <a:srgbClr val="FFFF00"/>
                </a:solidFill>
                <a:latin typeface="Arev Sans" pitchFamily="34" charset="0"/>
                <a:ea typeface="Arev Sans" pitchFamily="34" charset="0"/>
                <a:cs typeface="Arev sans bold" pitchFamily="34" charset="0"/>
              </a:rPr>
              <a:t>S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a:t>
            </a:r>
            <a:r>
              <a:rPr lang="el-GR" dirty="0" smtClean="0">
                <a:solidFill>
                  <a:srgbClr val="FFFF00"/>
                </a:solidFill>
                <a:latin typeface="Arev Sans" pitchFamily="34" charset="0"/>
                <a:ea typeface="Arev Sans" pitchFamily="34" charset="0"/>
                <a:cs typeface="Arev sans bold" pitchFamily="34" charset="0"/>
              </a:rPr>
              <a:t>β</a:t>
            </a:r>
            <a:r>
              <a:rPr lang="en-US" dirty="0" smtClean="0">
                <a:latin typeface="Arev Sans" pitchFamily="34" charset="0"/>
                <a:ea typeface="Arev Sans" pitchFamily="34" charset="0"/>
                <a:cs typeface="Arev sans bold" pitchFamily="34" charset="0"/>
              </a:rPr>
              <a:t> on feasible region by writing</a:t>
            </a:r>
            <a:br>
              <a:rPr lang="en-US" dirty="0" smtClean="0">
                <a:latin typeface="Arev Sans" pitchFamily="34" charset="0"/>
                <a:ea typeface="Arev Sans" pitchFamily="34" charset="0"/>
                <a:cs typeface="Arev sans bold" pitchFamily="34" charset="0"/>
              </a:rPr>
            </a:br>
            <a:r>
              <a:rPr lang="en-US" sz="1200" dirty="0" smtClean="0">
                <a:latin typeface="Arev Sans" pitchFamily="34" charset="0"/>
                <a:ea typeface="Arev Sans" pitchFamily="34" charset="0"/>
                <a:cs typeface="Arev sans bold" pitchFamily="34" charset="0"/>
              </a:rPr>
              <a:t/>
            </a:r>
            <a:br>
              <a:rPr lang="en-US" sz="1200" dirty="0" smtClean="0">
                <a:latin typeface="Arev Sans" pitchFamily="34" charset="0"/>
                <a:ea typeface="Arev Sans" pitchFamily="34" charset="0"/>
                <a:cs typeface="Arev sans bold" pitchFamily="34" charset="0"/>
              </a:rPr>
            </a:br>
            <a:r>
              <a:rPr lang="el-GR" sz="3200" dirty="0" smtClean="0">
                <a:solidFill>
                  <a:srgbClr val="FFFF00"/>
                </a:solidFill>
                <a:latin typeface="Arev Sans" pitchFamily="34" charset="0"/>
                <a:ea typeface="Arev Sans" pitchFamily="34" charset="0"/>
                <a:cs typeface="Arev sans bold" pitchFamily="34" charset="0"/>
              </a:rPr>
              <a:t>β</a:t>
            </a:r>
            <a:r>
              <a:rPr lang="el-GR" sz="3200" dirty="0" smtClean="0">
                <a:solidFill>
                  <a:srgbClr val="FFFF00"/>
                </a:solidFill>
                <a:latin typeface="Arev Sans" pitchFamily="34" charset="0"/>
                <a:ea typeface="Arev Sans" pitchFamily="34" charset="0"/>
                <a:cs typeface="Arev sans bold" pitchFamily="34" charset="0"/>
              </a:rPr>
              <a:t>−</a:t>
            </a:r>
            <a:r>
              <a:rPr lang="en-US" sz="3200" dirty="0" smtClean="0">
                <a:solidFill>
                  <a:srgbClr val="FFFF00"/>
                </a:solidFill>
                <a:latin typeface="Arev Sans" pitchFamily="34" charset="0"/>
                <a:ea typeface="Arev Sans" pitchFamily="34" charset="0"/>
                <a:cs typeface="Arev sans bold" pitchFamily="34" charset="0"/>
              </a:rPr>
              <a:t>S</a:t>
            </a:r>
            <a:r>
              <a:rPr lang="en-US" sz="3200" dirty="0" smtClean="0">
                <a:latin typeface="Arev Sans" pitchFamily="34" charset="0"/>
                <a:ea typeface="Arev Sans" pitchFamily="34" charset="0"/>
                <a:cs typeface="Arev sans bold" pitchFamily="34" charset="0"/>
              </a:rPr>
              <a:t> </a:t>
            </a:r>
            <a:r>
              <a:rPr lang="en-US" sz="3200" dirty="0" smtClean="0">
                <a:latin typeface="Arev Sans" pitchFamily="34" charset="0"/>
                <a:ea typeface="Arev Sans" pitchFamily="34" charset="0"/>
                <a:cs typeface="Arev sans bold" pitchFamily="34" charset="0"/>
              </a:rPr>
              <a:t>= </a:t>
            </a:r>
            <a:r>
              <a:rPr lang="en-US" sz="3200" dirty="0" smtClean="0">
                <a:solidFill>
                  <a:srgbClr val="FFFF00"/>
                </a:solidFill>
                <a:latin typeface="Arev Sans" pitchFamily="34" charset="0"/>
                <a:ea typeface="Arev Sans" pitchFamily="34" charset="0"/>
                <a:cs typeface="Arev sans bold" pitchFamily="34" charset="0"/>
              </a:rPr>
              <a:t>A</a:t>
            </a:r>
            <a:r>
              <a:rPr lang="en-US" sz="3200" dirty="0" smtClean="0">
                <a:latin typeface="Arev Sans" pitchFamily="34" charset="0"/>
                <a:ea typeface="Arev Sans" pitchFamily="34" charset="0"/>
                <a:cs typeface="Arev sans bold" pitchFamily="34" charset="0"/>
              </a:rPr>
              <a:t> + </a:t>
            </a:r>
            <a:r>
              <a:rPr lang="el-GR" sz="3600" dirty="0" smtClean="0">
                <a:latin typeface="Arev Sans" pitchFamily="34" charset="0"/>
                <a:ea typeface="Arev Sans" pitchFamily="34" charset="0"/>
                <a:cs typeface="Arev sans bold" pitchFamily="34" charset="0"/>
              </a:rPr>
              <a:t>∑</a:t>
            </a:r>
            <a:r>
              <a:rPr lang="en-US" sz="1600" dirty="0" smtClean="0">
                <a:latin typeface="Arev Sans" pitchFamily="34" charset="0"/>
                <a:ea typeface="Arev Sans" pitchFamily="34" charset="0"/>
                <a:cs typeface="Arev sans bold" pitchFamily="34" charset="0"/>
              </a:rPr>
              <a:t> </a:t>
            </a:r>
            <a:r>
              <a:rPr lang="en-US" sz="3200" dirty="0" smtClean="0">
                <a:solidFill>
                  <a:srgbClr val="FFFF00"/>
                </a:solidFill>
                <a:latin typeface="Arev Sans" pitchFamily="34" charset="0"/>
                <a:ea typeface="Arev Sans" pitchFamily="34" charset="0"/>
                <a:cs typeface="Arev sans bold" pitchFamily="34" charset="0"/>
              </a:rPr>
              <a:t>B</a:t>
            </a:r>
            <a:r>
              <a:rPr lang="en-US" sz="3600" baseline="-25000" dirty="0" smtClean="0">
                <a:solidFill>
                  <a:srgbClr val="FFFF00"/>
                </a:solidFill>
                <a:latin typeface="Arev Sans" pitchFamily="34" charset="0"/>
                <a:ea typeface="Arev Sans" pitchFamily="34" charset="0"/>
                <a:cs typeface="Arev sans bold" pitchFamily="34" charset="0"/>
              </a:rPr>
              <a:t>i</a:t>
            </a:r>
            <a:r>
              <a:rPr lang="en-US" sz="1600" baseline="-25000" dirty="0" smtClean="0">
                <a:solidFill>
                  <a:srgbClr val="FFFF00"/>
                </a:solidFill>
                <a:latin typeface="Arev Sans" pitchFamily="34" charset="0"/>
                <a:ea typeface="Arev Sans" pitchFamily="34" charset="0"/>
                <a:cs typeface="Arev sans bold" pitchFamily="34" charset="0"/>
              </a:rPr>
              <a:t> </a:t>
            </a:r>
            <a:r>
              <a:rPr lang="en-US" sz="3200" dirty="0" smtClean="0">
                <a:latin typeface="Arev Sans" pitchFamily="34" charset="0"/>
                <a:ea typeface="Arev Sans" pitchFamily="34" charset="0"/>
                <a:cs typeface="Arev sans bold" pitchFamily="34" charset="0"/>
              </a:rPr>
              <a:t>Q</a:t>
            </a:r>
            <a:r>
              <a:rPr lang="en-US" sz="3600" baseline="-25000" dirty="0" smtClean="0">
                <a:latin typeface="Arev Sans" pitchFamily="34" charset="0"/>
                <a:ea typeface="Arev Sans" pitchFamily="34" charset="0"/>
                <a:cs typeface="Arev sans bold" pitchFamily="34" charset="0"/>
              </a:rPr>
              <a:t>i</a:t>
            </a:r>
            <a:r>
              <a:rPr lang="en-US" sz="3200" dirty="0" smtClean="0">
                <a:latin typeface="Arev Sans" pitchFamily="34" charset="0"/>
                <a:ea typeface="Arev Sans" pitchFamily="34" charset="0"/>
                <a:cs typeface="Arev sans bold" pitchFamily="34" charset="0"/>
              </a:rPr>
              <a:t> + </a:t>
            </a:r>
            <a:r>
              <a:rPr lang="el-GR" sz="3600" dirty="0" smtClean="0">
                <a:latin typeface="Arev Sans" pitchFamily="34" charset="0"/>
                <a:ea typeface="Arev Sans" pitchFamily="34" charset="0"/>
                <a:cs typeface="Arev sans bold" pitchFamily="34" charset="0"/>
              </a:rPr>
              <a:t>∑</a:t>
            </a:r>
            <a:r>
              <a:rPr lang="en-US" sz="1600" dirty="0" smtClean="0">
                <a:latin typeface="Arev Sans" pitchFamily="34" charset="0"/>
                <a:ea typeface="Arev Sans" pitchFamily="34" charset="0"/>
                <a:cs typeface="Arev sans bold" pitchFamily="34" charset="0"/>
              </a:rPr>
              <a:t> </a:t>
            </a:r>
            <a:r>
              <a:rPr lang="en-US" sz="3200" dirty="0" smtClean="0">
                <a:solidFill>
                  <a:srgbClr val="FFFF00"/>
                </a:solidFill>
                <a:latin typeface="Arev Sans" pitchFamily="34" charset="0"/>
                <a:ea typeface="Arev Sans" pitchFamily="34" charset="0"/>
                <a:cs typeface="Arev sans bold" pitchFamily="34" charset="0"/>
              </a:rPr>
              <a:t>C</a:t>
            </a:r>
            <a:r>
              <a:rPr lang="en-US" sz="3600" baseline="-25000" dirty="0" smtClean="0">
                <a:solidFill>
                  <a:srgbClr val="FFFF00"/>
                </a:solidFill>
                <a:latin typeface="Arev Sans" pitchFamily="34" charset="0"/>
                <a:ea typeface="Arev Sans" pitchFamily="34" charset="0"/>
                <a:cs typeface="Arev sans bold" pitchFamily="34" charset="0"/>
              </a:rPr>
              <a:t>i</a:t>
            </a:r>
            <a:r>
              <a:rPr lang="en-US" sz="1600" baseline="-25000" dirty="0" smtClean="0">
                <a:solidFill>
                  <a:srgbClr val="FFFF00"/>
                </a:solidFill>
                <a:latin typeface="Arev Sans" pitchFamily="34" charset="0"/>
                <a:ea typeface="Arev Sans" pitchFamily="34" charset="0"/>
                <a:cs typeface="Arev sans bold" pitchFamily="34" charset="0"/>
              </a:rPr>
              <a:t> </a:t>
            </a:r>
            <a:r>
              <a:rPr lang="en-US" sz="3200" dirty="0" smtClean="0">
                <a:latin typeface="Arev Sans" pitchFamily="34" charset="0"/>
                <a:ea typeface="Arev Sans" pitchFamily="34" charset="0"/>
                <a:cs typeface="Arev sans bold" pitchFamily="34" charset="0"/>
              </a:rPr>
              <a:t>P</a:t>
            </a:r>
            <a:r>
              <a:rPr lang="en-US" sz="3600" baseline="-25000" dirty="0" smtClean="0">
                <a:latin typeface="Arev Sans" pitchFamily="34" charset="0"/>
                <a:ea typeface="Arev Sans" pitchFamily="34" charset="0"/>
                <a:cs typeface="Arev sans bold" pitchFamily="34" charset="0"/>
              </a:rPr>
              <a:t>i</a:t>
            </a:r>
            <a:endParaRPr lang="en-US" sz="3200" baseline="-25000" dirty="0" smtClean="0">
              <a:latin typeface="Arev Sans" pitchFamily="34" charset="0"/>
              <a:ea typeface="Arev Sans" pitchFamily="34" charset="0"/>
              <a:cs typeface="Arev sans bold" pitchFamily="34" charset="0"/>
            </a:endParaRPr>
          </a:p>
          <a:p>
            <a:pPr algn="ctr" eaLnBrk="1" hangingPunct="1">
              <a:lnSpc>
                <a:spcPct val="120000"/>
              </a:lnSpc>
            </a:pPr>
            <a:endParaRPr lang="en-US" sz="1200" dirty="0">
              <a:latin typeface="Arev Sans" pitchFamily="34" charset="0"/>
              <a:ea typeface="Arev Sans" pitchFamily="34" charset="0"/>
              <a:cs typeface="Arev sans bold" pitchFamily="34" charset="0"/>
            </a:endParaRPr>
          </a:p>
          <a:p>
            <a:pPr algn="ctr" eaLnBrk="1" hangingPunct="1">
              <a:lnSpc>
                <a:spcPct val="120000"/>
              </a:lnSpc>
            </a:pPr>
            <a:r>
              <a:rPr lang="en-US" dirty="0" smtClean="0">
                <a:latin typeface="Arev Sans" pitchFamily="34" charset="0"/>
                <a:ea typeface="Arev Sans" pitchFamily="34" charset="0"/>
                <a:cs typeface="Arev sans bold" pitchFamily="34" charset="0"/>
              </a:rPr>
              <a:t>where </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err="1" smtClean="0">
                <a:solidFill>
                  <a:srgbClr val="FFFF00"/>
                </a:solidFill>
                <a:latin typeface="Arev Sans" pitchFamily="34" charset="0"/>
                <a:ea typeface="Arev Sans" pitchFamily="34" charset="0"/>
                <a:cs typeface="Arev sans bold" pitchFamily="34" charset="0"/>
              </a:rPr>
              <a:t>B</a:t>
            </a:r>
            <a:r>
              <a:rPr lang="en-US" sz="3200" baseline="-25000" dirty="0" err="1" smtClean="0">
                <a:solidFill>
                  <a:srgbClr val="FFFF00"/>
                </a:solidFill>
                <a:latin typeface="Arev Sans" pitchFamily="34" charset="0"/>
                <a:ea typeface="Arev Sans" pitchFamily="34" charset="0"/>
                <a:cs typeface="Arev sans bold" pitchFamily="34" charset="0"/>
              </a:rPr>
              <a:t>i</a:t>
            </a:r>
            <a:r>
              <a:rPr lang="en-US" dirty="0" err="1" smtClean="0">
                <a:latin typeface="Arev Sans" pitchFamily="34" charset="0"/>
                <a:ea typeface="Arev Sans" pitchFamily="34" charset="0"/>
                <a:cs typeface="Arev sans bold" pitchFamily="34" charset="0"/>
              </a:rPr>
              <a:t>’s</a:t>
            </a:r>
            <a:r>
              <a:rPr lang="en-US" dirty="0" smtClean="0">
                <a:latin typeface="Arev Sans" pitchFamily="34" charset="0"/>
                <a:ea typeface="Arev Sans" pitchFamily="34" charset="0"/>
                <a:cs typeface="Arev sans bold" pitchFamily="34" charset="0"/>
              </a:rPr>
              <a:t> are </a:t>
            </a:r>
            <a:r>
              <a:rPr lang="en-US" dirty="0" smtClean="0">
                <a:solidFill>
                  <a:srgbClr val="FFFF00"/>
                </a:solidFill>
                <a:latin typeface="Arev Sans" pitchFamily="34" charset="0"/>
                <a:ea typeface="Arev Sans" pitchFamily="34" charset="0"/>
                <a:cs typeface="Arev sans bold" pitchFamily="34" charset="0"/>
              </a:rPr>
              <a:t>SOS</a:t>
            </a:r>
            <a:r>
              <a:rPr lang="en-US" dirty="0" smtClean="0">
                <a:latin typeface="Arev Sans" pitchFamily="34" charset="0"/>
                <a:ea typeface="Arev Sans" pitchFamily="34" charset="0"/>
                <a:cs typeface="Arev sans bold" pitchFamily="34" charset="0"/>
              </a:rPr>
              <a:t>, and </a:t>
            </a:r>
            <a:r>
              <a:rPr lang="en-US" dirty="0" err="1" smtClean="0">
                <a:latin typeface="Arev Sans" pitchFamily="34" charset="0"/>
                <a:ea typeface="Arev Sans" pitchFamily="34" charset="0"/>
                <a:cs typeface="Arev sans bold" pitchFamily="34" charset="0"/>
              </a:rPr>
              <a:t>deg</a:t>
            </a:r>
            <a:r>
              <a:rPr lang="en-US" dirty="0" smtClean="0">
                <a:latin typeface="Arev Sans" pitchFamily="34" charset="0"/>
                <a:ea typeface="Arev Sans" pitchFamily="34" charset="0"/>
                <a:cs typeface="Arev sans bold" pitchFamily="34" charset="0"/>
              </a:rPr>
              <a:t>(</a:t>
            </a:r>
            <a:r>
              <a:rPr lang="en-US" dirty="0" smtClean="0">
                <a:solidFill>
                  <a:srgbClr val="FFFF00"/>
                </a:solidFill>
                <a:latin typeface="Arev Sans" pitchFamily="34" charset="0"/>
                <a:ea typeface="Arev Sans" pitchFamily="34" charset="0"/>
                <a:cs typeface="Arev sans bold" pitchFamily="34" charset="0"/>
              </a:rPr>
              <a:t>A</a:t>
            </a:r>
            <a:r>
              <a:rPr lang="en-US" dirty="0" smtClean="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deg</a:t>
            </a:r>
            <a:r>
              <a:rPr lang="en-US" dirty="0" smtClean="0">
                <a:latin typeface="Arev Sans" pitchFamily="34" charset="0"/>
                <a:ea typeface="Arev Sans" pitchFamily="34" charset="0"/>
                <a:cs typeface="Arev sans bold" pitchFamily="34" charset="0"/>
              </a:rPr>
              <a:t>(</a:t>
            </a:r>
            <a:r>
              <a:rPr lang="en-US" dirty="0" err="1" smtClean="0">
                <a:solidFill>
                  <a:srgbClr val="FFFF00"/>
                </a:solidFill>
                <a:latin typeface="Arev Sans" pitchFamily="34" charset="0"/>
                <a:ea typeface="Arev Sans" pitchFamily="34" charset="0"/>
                <a:cs typeface="Arev sans bold" pitchFamily="34" charset="0"/>
              </a:rPr>
              <a:t>B</a:t>
            </a:r>
            <a:r>
              <a:rPr lang="en-US" sz="3200" baseline="-25000" dirty="0" err="1" smtClean="0">
                <a:solidFill>
                  <a:srgbClr val="FFFF00"/>
                </a:solidFill>
                <a:latin typeface="Arev Sans" pitchFamily="34" charset="0"/>
                <a:ea typeface="Arev Sans" pitchFamily="34" charset="0"/>
                <a:cs typeface="Arev sans bold" pitchFamily="34" charset="0"/>
              </a:rPr>
              <a:t>i</a:t>
            </a: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i</a:t>
            </a:r>
            <a:r>
              <a:rPr lang="en-US" dirty="0" smtClean="0">
                <a:latin typeface="Arev Sans" pitchFamily="34" charset="0"/>
                <a:ea typeface="Arev Sans" pitchFamily="34" charset="0"/>
                <a:cs typeface="Arev sans bold" pitchFamily="34" charset="0"/>
              </a:rPr>
              <a:t>), </a:t>
            </a:r>
            <a:r>
              <a:rPr lang="en-US" dirty="0" err="1" smtClean="0">
                <a:latin typeface="Arev Sans" pitchFamily="34" charset="0"/>
                <a:ea typeface="Arev Sans" pitchFamily="34" charset="0"/>
                <a:cs typeface="Arev sans bold" pitchFamily="34" charset="0"/>
              </a:rPr>
              <a:t>deg</a:t>
            </a:r>
            <a:r>
              <a:rPr lang="en-US" dirty="0" smtClean="0">
                <a:latin typeface="Arev Sans" pitchFamily="34" charset="0"/>
                <a:ea typeface="Arev Sans" pitchFamily="34" charset="0"/>
                <a:cs typeface="Arev sans bold" pitchFamily="34" charset="0"/>
              </a:rPr>
              <a:t>(</a:t>
            </a:r>
            <a:r>
              <a:rPr lang="en-US" dirty="0" err="1" smtClean="0">
                <a:solidFill>
                  <a:srgbClr val="FFFF00"/>
                </a:solidFill>
                <a:latin typeface="Arev Sans" pitchFamily="34" charset="0"/>
                <a:ea typeface="Arev Sans" pitchFamily="34" charset="0"/>
                <a:cs typeface="Arev sans bold" pitchFamily="34" charset="0"/>
              </a:rPr>
              <a:t>C</a:t>
            </a:r>
            <a:r>
              <a:rPr lang="en-US" sz="3200" baseline="-25000" dirty="0" err="1" smtClean="0">
                <a:solidFill>
                  <a:srgbClr val="FFFF00"/>
                </a:solidFill>
                <a:latin typeface="Arev Sans" pitchFamily="34" charset="0"/>
                <a:ea typeface="Arev Sans" pitchFamily="34" charset="0"/>
                <a:cs typeface="Arev sans bold" pitchFamily="34" charset="0"/>
              </a:rPr>
              <a:t>i</a:t>
            </a:r>
            <a:r>
              <a:rPr lang="en-US" dirty="0" err="1" smtClean="0">
                <a:solidFill>
                  <a:srgbClr val="FFFF00"/>
                </a:solidFill>
                <a:latin typeface="Arev Sans" pitchFamily="34" charset="0"/>
                <a:ea typeface="Arev Sans" pitchFamily="34" charset="0"/>
                <a:cs typeface="Arev sans bold" pitchFamily="34" charset="0"/>
              </a:rPr>
              <a:t>P</a:t>
            </a:r>
            <a:r>
              <a:rPr lang="en-US" sz="3200" baseline="-25000" dirty="0" err="1" smtClean="0">
                <a:solidFill>
                  <a:srgbClr val="FFFF00"/>
                </a:solidFill>
                <a:latin typeface="Arev Sans" pitchFamily="34" charset="0"/>
                <a:ea typeface="Arev Sans" pitchFamily="34" charset="0"/>
                <a:cs typeface="Arev sans bold" pitchFamily="34" charset="0"/>
              </a:rPr>
              <a:t>i</a:t>
            </a:r>
            <a:r>
              <a:rPr lang="en-US" dirty="0" smtClean="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d</a:t>
            </a:r>
            <a:r>
              <a:rPr lang="en-US" dirty="0" smtClean="0">
                <a:latin typeface="Arev Sans" pitchFamily="34" charset="0"/>
                <a:ea typeface="Arev Sans" pitchFamily="34" charset="0"/>
                <a:cs typeface="Arev sans bold" pitchFamily="34" charset="0"/>
              </a:rPr>
              <a:t>.</a:t>
            </a:r>
            <a:endParaRPr lang="en-US" dirty="0">
              <a:latin typeface="Arev Sans" pitchFamily="34" charset="0"/>
              <a:ea typeface="Arev Sans" pitchFamily="34" charset="0"/>
              <a:cs typeface="Arev sans bold" pitchFamily="34" charset="0"/>
            </a:endParaRPr>
          </a:p>
        </p:txBody>
      </p:sp>
      <p:sp>
        <p:nvSpPr>
          <p:cNvPr id="14" name="TextBox 13"/>
          <p:cNvSpPr txBox="1"/>
          <p:nvPr/>
        </p:nvSpPr>
        <p:spPr bwMode="auto">
          <a:xfrm>
            <a:off x="563877" y="6065181"/>
            <a:ext cx="110642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Existence of these is an SDP feasibility problem of size </a:t>
            </a:r>
            <a:r>
              <a:rPr lang="en-US" dirty="0" err="1" smtClean="0">
                <a:solidFill>
                  <a:srgbClr val="FFFF00"/>
                </a:solidFill>
                <a:latin typeface="Arev Sans" pitchFamily="34" charset="0"/>
                <a:ea typeface="Arev Sans" pitchFamily="34" charset="0"/>
                <a:cs typeface="Arev sans bold" pitchFamily="34" charset="0"/>
              </a:rPr>
              <a:t>n</a:t>
            </a:r>
            <a:r>
              <a:rPr lang="en-US" sz="3200" baseline="30000" dirty="0" err="1" smtClean="0">
                <a:solidFill>
                  <a:srgbClr val="FFFF00"/>
                </a:solidFill>
                <a:latin typeface="Arev Sans" pitchFamily="34" charset="0"/>
                <a:ea typeface="Arev Sans" pitchFamily="34" charset="0"/>
                <a:cs typeface="Arev sans bold" pitchFamily="34" charset="0"/>
              </a:rPr>
              <a:t>O</a:t>
            </a:r>
            <a:r>
              <a:rPr lang="en-US" sz="3200" baseline="30000" dirty="0" smtClean="0">
                <a:solidFill>
                  <a:srgbClr val="FFFF00"/>
                </a:solidFill>
                <a:latin typeface="Arev Sans" pitchFamily="34" charset="0"/>
                <a:ea typeface="Arev Sans" pitchFamily="34" charset="0"/>
                <a:cs typeface="Arev sans bold" pitchFamily="34" charset="0"/>
              </a:rPr>
              <a:t>(d)</a:t>
            </a:r>
            <a:r>
              <a:rPr lang="en-US" sz="2400" dirty="0" smtClean="0">
                <a:latin typeface="Arev Sans" pitchFamily="34" charset="0"/>
                <a:ea typeface="Arev Sans" pitchFamily="34" charset="0"/>
                <a:cs typeface="Arev sans bold" pitchFamily="34" charset="0"/>
              </a:rPr>
              <a:t>.</a:t>
            </a:r>
            <a:endParaRPr lang="en-US" sz="2400"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13505398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grpSp>
        <p:nvGrpSpPr>
          <p:cNvPr id="42" name="Group 41"/>
          <p:cNvGrpSpPr/>
          <p:nvPr/>
        </p:nvGrpSpPr>
        <p:grpSpPr>
          <a:xfrm>
            <a:off x="3064110" y="2922434"/>
            <a:ext cx="4729612" cy="566052"/>
            <a:chOff x="4112540" y="3663206"/>
            <a:chExt cx="4729612" cy="566052"/>
          </a:xfrm>
        </p:grpSpPr>
        <p:sp>
          <p:nvSpPr>
            <p:cNvPr id="12" name="TextBox 11"/>
            <p:cNvSpPr txBox="1"/>
            <p:nvPr/>
          </p:nvSpPr>
          <p:spPr bwMode="auto">
            <a:xfrm>
              <a:off x="4112540" y="3663206"/>
              <a:ext cx="3789820"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Inequalities include </a:t>
              </a:r>
              <a:endParaRPr lang="en-US" dirty="0">
                <a:latin typeface="Arev Sans" pitchFamily="34" charset="0"/>
                <a:ea typeface="Arev Sans" pitchFamily="34" charset="0"/>
                <a:cs typeface="Arev sans bold" pitchFamily="34" charset="0"/>
              </a:endParaRPr>
            </a:p>
          </p:txBody>
        </p:sp>
        <p:grpSp>
          <p:nvGrpSpPr>
            <p:cNvPr id="41" name="Group 40"/>
            <p:cNvGrpSpPr>
              <a:grpSpLocks noChangeAspect="1"/>
            </p:cNvGrpSpPr>
            <p:nvPr>
              <p:custDataLst>
                <p:tags r:id="rId1"/>
              </p:custDataLst>
            </p:nvPr>
          </p:nvGrpSpPr>
          <p:grpSpPr>
            <a:xfrm>
              <a:off x="7797576" y="3730782"/>
              <a:ext cx="1044576" cy="498476"/>
              <a:chOff x="2540000" y="2540000"/>
              <a:chExt cx="1044576" cy="498476"/>
            </a:xfrm>
          </p:grpSpPr>
          <p:sp>
            <p:nvSpPr>
              <p:cNvPr id="35" name="Freeform 18"/>
              <p:cNvSpPr>
                <a:spLocks/>
              </p:cNvSpPr>
              <p:nvPr>
                <p:custDataLst>
                  <p:tags r:id="rId2"/>
                </p:custDataLst>
              </p:nvPr>
            </p:nvSpPr>
            <p:spPr bwMode="auto">
              <a:xfrm>
                <a:off x="2540000" y="269081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9"/>
              <p:cNvSpPr>
                <a:spLocks/>
              </p:cNvSpPr>
              <p:nvPr>
                <p:custDataLst>
                  <p:tags r:id="rId3"/>
                </p:custDataLst>
              </p:nvPr>
            </p:nvSpPr>
            <p:spPr bwMode="auto">
              <a:xfrm>
                <a:off x="2763838" y="254000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0"/>
              <p:cNvSpPr>
                <a:spLocks noEditPoints="1"/>
              </p:cNvSpPr>
              <p:nvPr>
                <p:custDataLst>
                  <p:tags r:id="rId4"/>
                </p:custDataLst>
              </p:nvPr>
            </p:nvSpPr>
            <p:spPr bwMode="auto">
              <a:xfrm>
                <a:off x="2770188" y="283686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1"/>
              <p:cNvSpPr>
                <a:spLocks noEditPoints="1"/>
              </p:cNvSpPr>
              <p:nvPr>
                <p:custDataLst>
                  <p:tags r:id="rId5"/>
                </p:custDataLst>
              </p:nvPr>
            </p:nvSpPr>
            <p:spPr bwMode="auto">
              <a:xfrm>
                <a:off x="3054350" y="2644775"/>
                <a:ext cx="215900" cy="265113"/>
              </a:xfrm>
              <a:custGeom>
                <a:avLst/>
                <a:gdLst>
                  <a:gd name="T0" fmla="*/ 305 w 307"/>
                  <a:gd name="T1" fmla="*/ 0 h 378"/>
                  <a:gd name="T2" fmla="*/ 0 w 307"/>
                  <a:gd name="T3" fmla="*/ 140 h 378"/>
                  <a:gd name="T4" fmla="*/ 0 w 307"/>
                  <a:gd name="T5" fmla="*/ 167 h 378"/>
                  <a:gd name="T6" fmla="*/ 305 w 307"/>
                  <a:gd name="T7" fmla="*/ 307 h 378"/>
                  <a:gd name="T8" fmla="*/ 305 w 307"/>
                  <a:gd name="T9" fmla="*/ 261 h 378"/>
                  <a:gd name="T10" fmla="*/ 69 w 307"/>
                  <a:gd name="T11" fmla="*/ 153 h 378"/>
                  <a:gd name="T12" fmla="*/ 305 w 307"/>
                  <a:gd name="T13" fmla="*/ 46 h 378"/>
                  <a:gd name="T14" fmla="*/ 305 w 307"/>
                  <a:gd name="T15" fmla="*/ 0 h 378"/>
                  <a:gd name="T16" fmla="*/ 0 w 307"/>
                  <a:gd name="T17" fmla="*/ 378 h 378"/>
                  <a:gd name="T18" fmla="*/ 307 w 307"/>
                  <a:gd name="T19" fmla="*/ 378 h 378"/>
                  <a:gd name="T20" fmla="*/ 307 w 307"/>
                  <a:gd name="T21" fmla="*/ 337 h 378"/>
                  <a:gd name="T22" fmla="*/ 0 w 307"/>
                  <a:gd name="T23" fmla="*/ 337 h 378"/>
                  <a:gd name="T24" fmla="*/ 0 w 307"/>
                  <a:gd name="T25"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378">
                    <a:moveTo>
                      <a:pt x="305" y="0"/>
                    </a:moveTo>
                    <a:lnTo>
                      <a:pt x="0" y="140"/>
                    </a:lnTo>
                    <a:lnTo>
                      <a:pt x="0" y="167"/>
                    </a:lnTo>
                    <a:lnTo>
                      <a:pt x="305" y="307"/>
                    </a:lnTo>
                    <a:lnTo>
                      <a:pt x="305" y="261"/>
                    </a:lnTo>
                    <a:lnTo>
                      <a:pt x="69" y="153"/>
                    </a:lnTo>
                    <a:lnTo>
                      <a:pt x="305" y="46"/>
                    </a:lnTo>
                    <a:lnTo>
                      <a:pt x="305" y="0"/>
                    </a:lnTo>
                    <a:close/>
                    <a:moveTo>
                      <a:pt x="0" y="378"/>
                    </a:moveTo>
                    <a:lnTo>
                      <a:pt x="307" y="378"/>
                    </a:lnTo>
                    <a:lnTo>
                      <a:pt x="307" y="337"/>
                    </a:lnTo>
                    <a:lnTo>
                      <a:pt x="0" y="337"/>
                    </a:lnTo>
                    <a:lnTo>
                      <a:pt x="0" y="378"/>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2"/>
              <p:cNvSpPr>
                <a:spLocks/>
              </p:cNvSpPr>
              <p:nvPr>
                <p:custDataLst>
                  <p:tags r:id="rId6"/>
                </p:custDataLst>
              </p:nvPr>
            </p:nvSpPr>
            <p:spPr bwMode="auto">
              <a:xfrm>
                <a:off x="3433763" y="2627313"/>
                <a:ext cx="150813" cy="25558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3" name="TextBox 42"/>
          <p:cNvSpPr txBox="1"/>
          <p:nvPr/>
        </p:nvSpPr>
        <p:spPr bwMode="auto">
          <a:xfrm>
            <a:off x="140282" y="2944556"/>
            <a:ext cx="2124299"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Typically:</a:t>
            </a:r>
          </a:p>
        </p:txBody>
      </p:sp>
      <p:sp>
        <p:nvSpPr>
          <p:cNvPr id="45" name="TextBox 44"/>
          <p:cNvSpPr txBox="1"/>
          <p:nvPr/>
        </p:nvSpPr>
        <p:spPr bwMode="auto">
          <a:xfrm>
            <a:off x="3064110" y="3699361"/>
            <a:ext cx="6362639"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“Compact” (“Archimedean”) case.</a:t>
            </a:r>
            <a:endParaRPr lang="en-US"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13891360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grpSp>
        <p:nvGrpSpPr>
          <p:cNvPr id="42" name="Group 41"/>
          <p:cNvGrpSpPr/>
          <p:nvPr/>
        </p:nvGrpSpPr>
        <p:grpSpPr>
          <a:xfrm>
            <a:off x="3064110" y="2922434"/>
            <a:ext cx="4729612" cy="566052"/>
            <a:chOff x="4112540" y="3663206"/>
            <a:chExt cx="4729612" cy="566052"/>
          </a:xfrm>
        </p:grpSpPr>
        <p:sp>
          <p:nvSpPr>
            <p:cNvPr id="12" name="TextBox 11"/>
            <p:cNvSpPr txBox="1"/>
            <p:nvPr/>
          </p:nvSpPr>
          <p:spPr bwMode="auto">
            <a:xfrm>
              <a:off x="4112540" y="3663206"/>
              <a:ext cx="3789820"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Inequalities include </a:t>
              </a:r>
              <a:endParaRPr lang="en-US" dirty="0">
                <a:latin typeface="Arev Sans" pitchFamily="34" charset="0"/>
                <a:ea typeface="Arev Sans" pitchFamily="34" charset="0"/>
                <a:cs typeface="Arev sans bold" pitchFamily="34" charset="0"/>
              </a:endParaRPr>
            </a:p>
          </p:txBody>
        </p:sp>
        <p:grpSp>
          <p:nvGrpSpPr>
            <p:cNvPr id="41" name="Group 40"/>
            <p:cNvGrpSpPr>
              <a:grpSpLocks noChangeAspect="1"/>
            </p:cNvGrpSpPr>
            <p:nvPr>
              <p:custDataLst>
                <p:tags r:id="rId1"/>
              </p:custDataLst>
            </p:nvPr>
          </p:nvGrpSpPr>
          <p:grpSpPr>
            <a:xfrm>
              <a:off x="7797576" y="3730782"/>
              <a:ext cx="1044576" cy="498476"/>
              <a:chOff x="2540000" y="2540000"/>
              <a:chExt cx="1044576" cy="498476"/>
            </a:xfrm>
          </p:grpSpPr>
          <p:sp>
            <p:nvSpPr>
              <p:cNvPr id="35" name="Freeform 18"/>
              <p:cNvSpPr>
                <a:spLocks/>
              </p:cNvSpPr>
              <p:nvPr>
                <p:custDataLst>
                  <p:tags r:id="rId2"/>
                </p:custDataLst>
              </p:nvPr>
            </p:nvSpPr>
            <p:spPr bwMode="auto">
              <a:xfrm>
                <a:off x="2540000" y="269081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9"/>
              <p:cNvSpPr>
                <a:spLocks/>
              </p:cNvSpPr>
              <p:nvPr>
                <p:custDataLst>
                  <p:tags r:id="rId3"/>
                </p:custDataLst>
              </p:nvPr>
            </p:nvSpPr>
            <p:spPr bwMode="auto">
              <a:xfrm>
                <a:off x="2763838" y="254000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0"/>
              <p:cNvSpPr>
                <a:spLocks noEditPoints="1"/>
              </p:cNvSpPr>
              <p:nvPr>
                <p:custDataLst>
                  <p:tags r:id="rId4"/>
                </p:custDataLst>
              </p:nvPr>
            </p:nvSpPr>
            <p:spPr bwMode="auto">
              <a:xfrm>
                <a:off x="2770188" y="283686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1"/>
              <p:cNvSpPr>
                <a:spLocks noEditPoints="1"/>
              </p:cNvSpPr>
              <p:nvPr>
                <p:custDataLst>
                  <p:tags r:id="rId5"/>
                </p:custDataLst>
              </p:nvPr>
            </p:nvSpPr>
            <p:spPr bwMode="auto">
              <a:xfrm>
                <a:off x="3054350" y="2644775"/>
                <a:ext cx="215900" cy="265113"/>
              </a:xfrm>
              <a:custGeom>
                <a:avLst/>
                <a:gdLst>
                  <a:gd name="T0" fmla="*/ 305 w 307"/>
                  <a:gd name="T1" fmla="*/ 0 h 378"/>
                  <a:gd name="T2" fmla="*/ 0 w 307"/>
                  <a:gd name="T3" fmla="*/ 140 h 378"/>
                  <a:gd name="T4" fmla="*/ 0 w 307"/>
                  <a:gd name="T5" fmla="*/ 167 h 378"/>
                  <a:gd name="T6" fmla="*/ 305 w 307"/>
                  <a:gd name="T7" fmla="*/ 307 h 378"/>
                  <a:gd name="T8" fmla="*/ 305 w 307"/>
                  <a:gd name="T9" fmla="*/ 261 h 378"/>
                  <a:gd name="T10" fmla="*/ 69 w 307"/>
                  <a:gd name="T11" fmla="*/ 153 h 378"/>
                  <a:gd name="T12" fmla="*/ 305 w 307"/>
                  <a:gd name="T13" fmla="*/ 46 h 378"/>
                  <a:gd name="T14" fmla="*/ 305 w 307"/>
                  <a:gd name="T15" fmla="*/ 0 h 378"/>
                  <a:gd name="T16" fmla="*/ 0 w 307"/>
                  <a:gd name="T17" fmla="*/ 378 h 378"/>
                  <a:gd name="T18" fmla="*/ 307 w 307"/>
                  <a:gd name="T19" fmla="*/ 378 h 378"/>
                  <a:gd name="T20" fmla="*/ 307 w 307"/>
                  <a:gd name="T21" fmla="*/ 337 h 378"/>
                  <a:gd name="T22" fmla="*/ 0 w 307"/>
                  <a:gd name="T23" fmla="*/ 337 h 378"/>
                  <a:gd name="T24" fmla="*/ 0 w 307"/>
                  <a:gd name="T25"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378">
                    <a:moveTo>
                      <a:pt x="305" y="0"/>
                    </a:moveTo>
                    <a:lnTo>
                      <a:pt x="0" y="140"/>
                    </a:lnTo>
                    <a:lnTo>
                      <a:pt x="0" y="167"/>
                    </a:lnTo>
                    <a:lnTo>
                      <a:pt x="305" y="307"/>
                    </a:lnTo>
                    <a:lnTo>
                      <a:pt x="305" y="261"/>
                    </a:lnTo>
                    <a:lnTo>
                      <a:pt x="69" y="153"/>
                    </a:lnTo>
                    <a:lnTo>
                      <a:pt x="305" y="46"/>
                    </a:lnTo>
                    <a:lnTo>
                      <a:pt x="305" y="0"/>
                    </a:lnTo>
                    <a:close/>
                    <a:moveTo>
                      <a:pt x="0" y="378"/>
                    </a:moveTo>
                    <a:lnTo>
                      <a:pt x="307" y="378"/>
                    </a:lnTo>
                    <a:lnTo>
                      <a:pt x="307" y="337"/>
                    </a:lnTo>
                    <a:lnTo>
                      <a:pt x="0" y="337"/>
                    </a:lnTo>
                    <a:lnTo>
                      <a:pt x="0" y="378"/>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2"/>
              <p:cNvSpPr>
                <a:spLocks/>
              </p:cNvSpPr>
              <p:nvPr>
                <p:custDataLst>
                  <p:tags r:id="rId6"/>
                </p:custDataLst>
              </p:nvPr>
            </p:nvSpPr>
            <p:spPr bwMode="auto">
              <a:xfrm>
                <a:off x="3433763" y="2627313"/>
                <a:ext cx="150813" cy="25558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3" name="TextBox 42"/>
          <p:cNvSpPr txBox="1"/>
          <p:nvPr/>
        </p:nvSpPr>
        <p:spPr bwMode="auto">
          <a:xfrm>
            <a:off x="140282" y="2944556"/>
            <a:ext cx="2124299"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Typically:</a:t>
            </a:r>
          </a:p>
        </p:txBody>
      </p:sp>
      <p:sp>
        <p:nvSpPr>
          <p:cNvPr id="52" name="TextBox 51"/>
          <p:cNvSpPr txBox="1"/>
          <p:nvPr/>
        </p:nvSpPr>
        <p:spPr bwMode="auto">
          <a:xfrm>
            <a:off x="140282" y="3849811"/>
            <a:ext cx="2542684"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latin typeface="Arev Sans" pitchFamily="34" charset="0"/>
                <a:ea typeface="Arev Sans" pitchFamily="34" charset="0"/>
                <a:cs typeface="Arev sans bold" pitchFamily="34" charset="0"/>
              </a:rPr>
              <a:t>Good news!</a:t>
            </a:r>
          </a:p>
        </p:txBody>
      </p:sp>
      <p:sp>
        <p:nvSpPr>
          <p:cNvPr id="54" name="TextBox 53"/>
          <p:cNvSpPr txBox="1"/>
          <p:nvPr/>
        </p:nvSpPr>
        <p:spPr bwMode="auto">
          <a:xfrm>
            <a:off x="3064109" y="3850124"/>
            <a:ext cx="8624477" cy="255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“The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problem” </a:t>
            </a:r>
            <a:r>
              <a:rPr lang="en-US" sz="2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is no longer really a problem!</a:t>
            </a:r>
          </a:p>
          <a:p>
            <a:pPr eaLnBrk="1" hangingPunct="1">
              <a:lnSpc>
                <a:spcPct val="120000"/>
              </a:lnSpc>
            </a:pPr>
            <a:endParaRPr lang="en-US" sz="1050" dirty="0" smtClean="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 </a:t>
            </a:r>
            <a:r>
              <a:rPr lang="en-US" sz="12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Fuzz the feasible region to contain a tiny ball.</a:t>
            </a:r>
            <a:br>
              <a:rPr lang="en-US" dirty="0" smtClean="0">
                <a:latin typeface="Arev Sans" pitchFamily="34" charset="0"/>
                <a:ea typeface="Arev Sans" pitchFamily="34" charset="0"/>
                <a:cs typeface="Arev sans bold" pitchFamily="34" charset="0"/>
              </a:rPr>
            </a:br>
            <a:r>
              <a:rPr lang="en-US" sz="1100" dirty="0" smtClean="0">
                <a:latin typeface="Arev Sans" pitchFamily="34" charset="0"/>
                <a:ea typeface="Arev Sans" pitchFamily="34" charset="0"/>
                <a:cs typeface="Arev sans bold" pitchFamily="34" charset="0"/>
              </a:rPr>
              <a:t/>
            </a:r>
            <a:br>
              <a:rPr lang="en-US" sz="1100" dirty="0" smtClean="0">
                <a:latin typeface="Arev Sans" pitchFamily="34" charset="0"/>
                <a:ea typeface="Arev Sans" pitchFamily="34" charset="0"/>
                <a:cs typeface="Arev sans bold" pitchFamily="34" charset="0"/>
              </a:rPr>
            </a:br>
            <a:r>
              <a:rPr lang="en-US" sz="1100" dirty="0" smtClean="0">
                <a:latin typeface="Arev Sans" pitchFamily="34" charset="0"/>
                <a:ea typeface="Arev Sans" pitchFamily="34" charset="0"/>
                <a:cs typeface="Arev sans bold" pitchFamily="34" charset="0"/>
              </a:rPr>
              <a:t>   </a:t>
            </a:r>
            <a:r>
              <a:rPr lang="en-US" sz="3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A </a:t>
            </a:r>
            <a:r>
              <a:rPr lang="en-US" i="1" dirty="0" smtClean="0">
                <a:latin typeface="Arev Sans" pitchFamily="34" charset="0"/>
                <a:ea typeface="Arev Sans" pitchFamily="34" charset="0"/>
                <a:cs typeface="Arev sans bold" pitchFamily="34" charset="0"/>
              </a:rPr>
              <a:t>fuzzy</a:t>
            </a:r>
            <a:r>
              <a:rPr lang="en-US" dirty="0" smtClean="0">
                <a:latin typeface="Arev Sans" pitchFamily="34" charset="0"/>
                <a:ea typeface="Arev Sans" pitchFamily="34" charset="0"/>
                <a:cs typeface="Arev sans bold" pitchFamily="34" charset="0"/>
              </a:rPr>
              <a:t> certificate of </a:t>
            </a:r>
            <a:r>
              <a:rPr lang="en-US" dirty="0" smtClean="0">
                <a:solidFill>
                  <a:srgbClr val="FFFF00"/>
                </a:solidFill>
                <a:latin typeface="Arev Sans" pitchFamily="34" charset="0"/>
                <a:ea typeface="Arev Sans" pitchFamily="34" charset="0"/>
                <a:cs typeface="Arev sans bold" pitchFamily="34" charset="0"/>
              </a:rPr>
              <a:t>S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a:t>
            </a:r>
            <a:r>
              <a:rPr lang="el-GR" dirty="0" smtClean="0">
                <a:solidFill>
                  <a:srgbClr val="FFFF00"/>
                </a:solidFill>
                <a:latin typeface="Arev Sans" pitchFamily="34" charset="0"/>
                <a:ea typeface="Arev Sans" pitchFamily="34" charset="0"/>
                <a:cs typeface="Arev sans bold" pitchFamily="34" charset="0"/>
              </a:rPr>
              <a:t>β</a:t>
            </a:r>
            <a:r>
              <a:rPr lang="en-US" dirty="0" smtClean="0">
                <a:latin typeface="Arev Sans" pitchFamily="34" charset="0"/>
                <a:ea typeface="Arev Sans" pitchFamily="34" charset="0"/>
                <a:cs typeface="Arev sans bold" pitchFamily="34" charset="0"/>
              </a:rPr>
              <a:t> can be fixed to a </a:t>
            </a:r>
          </a:p>
          <a:p>
            <a:pPr eaLnBrk="1" hangingPunct="1">
              <a:lnSpc>
                <a:spcPct val="120000"/>
              </a:lnSpc>
            </a:pPr>
            <a:r>
              <a:rPr lang="en-US" i="1" dirty="0" smtClean="0">
                <a:latin typeface="Arev Sans" pitchFamily="34" charset="0"/>
                <a:ea typeface="Arev Sans" pitchFamily="34" charset="0"/>
                <a:cs typeface="Arev sans bold" pitchFamily="34" charset="0"/>
              </a:rPr>
              <a:t>genuine</a:t>
            </a:r>
            <a:r>
              <a:rPr lang="en-US" dirty="0" smtClean="0">
                <a:latin typeface="Arev Sans" pitchFamily="34" charset="0"/>
                <a:ea typeface="Arev Sans" pitchFamily="34" charset="0"/>
                <a:cs typeface="Arev sans bold" pitchFamily="34" charset="0"/>
              </a:rPr>
              <a:t> certificate of </a:t>
            </a:r>
            <a:r>
              <a:rPr lang="en-US" dirty="0" smtClean="0">
                <a:solidFill>
                  <a:srgbClr val="FFFF00"/>
                </a:solidFill>
                <a:latin typeface="Arev Sans" pitchFamily="34" charset="0"/>
                <a:ea typeface="Arev Sans" pitchFamily="34" charset="0"/>
                <a:cs typeface="Arev sans bold" pitchFamily="34" charset="0"/>
              </a:rPr>
              <a:t>S </a:t>
            </a: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rgbClr val="FFFF00"/>
                </a:solidFill>
                <a:latin typeface="Arev Sans" pitchFamily="34" charset="0"/>
                <a:ea typeface="Arev Sans" pitchFamily="34" charset="0"/>
                <a:cs typeface="Arev sans bold" pitchFamily="34" charset="0"/>
              </a:rPr>
              <a:t> </a:t>
            </a:r>
            <a:r>
              <a:rPr lang="el-GR" dirty="0" smtClean="0">
                <a:solidFill>
                  <a:srgbClr val="FFFF00"/>
                </a:solidFill>
                <a:latin typeface="Arev Sans" pitchFamily="34" charset="0"/>
                <a:ea typeface="Arev Sans" pitchFamily="34" charset="0"/>
                <a:cs typeface="Arev sans bold" pitchFamily="34" charset="0"/>
              </a:rPr>
              <a:t>β</a:t>
            </a:r>
            <a:r>
              <a:rPr lang="en-US" dirty="0" smtClean="0">
                <a:solidFill>
                  <a:srgbClr val="FFFF00"/>
                </a:solidFill>
                <a:latin typeface="Arev Sans" pitchFamily="34" charset="0"/>
                <a:ea typeface="Arev Sans" pitchFamily="34" charset="0"/>
                <a:cs typeface="Arev sans bold" pitchFamily="34" charset="0"/>
              </a:rPr>
              <a:t> + </a:t>
            </a:r>
            <a:r>
              <a:rPr lang="en-US" dirty="0" err="1" smtClean="0">
                <a:solidFill>
                  <a:srgbClr val="FFFF00"/>
                </a:solidFill>
                <a:latin typeface="Arev Sans" pitchFamily="34" charset="0"/>
                <a:ea typeface="Arev Sans" pitchFamily="34" charset="0"/>
                <a:cs typeface="Arev sans bold" pitchFamily="34" charset="0"/>
              </a:rPr>
              <a:t>exp</a:t>
            </a:r>
            <a:r>
              <a:rPr lang="en-US" dirty="0" smtClean="0">
                <a:solidFill>
                  <a:srgbClr val="FFFF00"/>
                </a:solidFill>
                <a:latin typeface="Arev Sans" pitchFamily="34" charset="0"/>
                <a:ea typeface="Arev Sans" pitchFamily="34" charset="0"/>
                <a:cs typeface="Arev sans bold" pitchFamily="34" charset="0"/>
              </a:rPr>
              <a:t>(−</a:t>
            </a:r>
            <a:r>
              <a:rPr lang="en-US" dirty="0" err="1">
                <a:solidFill>
                  <a:srgbClr val="FFFF00"/>
                </a:solidFill>
                <a:latin typeface="Arev Sans" pitchFamily="34" charset="0"/>
                <a:ea typeface="Arev Sans" pitchFamily="34" charset="0"/>
                <a:cs typeface="Arev sans bold" pitchFamily="34" charset="0"/>
              </a:rPr>
              <a:t>n</a:t>
            </a:r>
            <a:r>
              <a:rPr lang="en-US" sz="3200" baseline="30000" dirty="0" err="1" smtClean="0">
                <a:solidFill>
                  <a:srgbClr val="FFFF00"/>
                </a:solidFill>
                <a:latin typeface="Arev Sans" pitchFamily="34" charset="0"/>
                <a:ea typeface="Arev Sans" pitchFamily="34" charset="0"/>
                <a:cs typeface="Arev sans bold" pitchFamily="34" charset="0"/>
              </a:rPr>
              <a:t>d</a:t>
            </a:r>
            <a:r>
              <a:rPr lang="en-US"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a:t>
            </a:r>
            <a:endParaRPr lang="en-US"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36667888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fade">
                                      <p:cBhvr>
                                        <p:cTn id="12" dur="500"/>
                                        <p:tgtEl>
                                          <p:spTgt spid="5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xEl>
                                              <p:pRg st="2" end="2"/>
                                            </p:txEl>
                                          </p:spTgt>
                                        </p:tgtEl>
                                        <p:attrNameLst>
                                          <p:attrName>style.visibility</p:attrName>
                                        </p:attrNameLst>
                                      </p:cBhvr>
                                      <p:to>
                                        <p:strVal val="visible"/>
                                      </p:to>
                                    </p:set>
                                    <p:animEffect transition="in" filter="fade">
                                      <p:cBhvr>
                                        <p:cTn id="17" dur="500"/>
                                        <p:tgtEl>
                                          <p:spTgt spid="5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4">
                                            <p:txEl>
                                              <p:pRg st="3" end="3"/>
                                            </p:txEl>
                                          </p:spTgt>
                                        </p:tgtEl>
                                        <p:attrNameLst>
                                          <p:attrName>style.visibility</p:attrName>
                                        </p:attrNameLst>
                                      </p:cBhvr>
                                      <p:to>
                                        <p:strVal val="visible"/>
                                      </p:to>
                                    </p:set>
                                    <p:animEffect transition="in" filter="fade">
                                      <p:cBhvr>
                                        <p:cTn id="20" dur="500"/>
                                        <p:tgtEl>
                                          <p:spTgt spid="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grpSp>
        <p:nvGrpSpPr>
          <p:cNvPr id="42" name="Group 41"/>
          <p:cNvGrpSpPr/>
          <p:nvPr/>
        </p:nvGrpSpPr>
        <p:grpSpPr>
          <a:xfrm>
            <a:off x="3064110" y="2922434"/>
            <a:ext cx="4729612" cy="566052"/>
            <a:chOff x="4112540" y="3663206"/>
            <a:chExt cx="4729612" cy="566052"/>
          </a:xfrm>
        </p:grpSpPr>
        <p:sp>
          <p:nvSpPr>
            <p:cNvPr id="12" name="TextBox 11"/>
            <p:cNvSpPr txBox="1"/>
            <p:nvPr/>
          </p:nvSpPr>
          <p:spPr bwMode="auto">
            <a:xfrm>
              <a:off x="4112540" y="3663206"/>
              <a:ext cx="3789820"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Inequalities include </a:t>
              </a:r>
              <a:endParaRPr lang="en-US" dirty="0">
                <a:latin typeface="Arev Sans" pitchFamily="34" charset="0"/>
                <a:ea typeface="Arev Sans" pitchFamily="34" charset="0"/>
                <a:cs typeface="Arev sans bold" pitchFamily="34" charset="0"/>
              </a:endParaRPr>
            </a:p>
          </p:txBody>
        </p:sp>
        <p:grpSp>
          <p:nvGrpSpPr>
            <p:cNvPr id="41" name="Group 40"/>
            <p:cNvGrpSpPr>
              <a:grpSpLocks noChangeAspect="1"/>
            </p:cNvGrpSpPr>
            <p:nvPr>
              <p:custDataLst>
                <p:tags r:id="rId1"/>
              </p:custDataLst>
            </p:nvPr>
          </p:nvGrpSpPr>
          <p:grpSpPr>
            <a:xfrm>
              <a:off x="7797576" y="3730782"/>
              <a:ext cx="1044576" cy="498476"/>
              <a:chOff x="2540000" y="2540000"/>
              <a:chExt cx="1044576" cy="498476"/>
            </a:xfrm>
          </p:grpSpPr>
          <p:sp>
            <p:nvSpPr>
              <p:cNvPr id="35" name="Freeform 18"/>
              <p:cNvSpPr>
                <a:spLocks/>
              </p:cNvSpPr>
              <p:nvPr>
                <p:custDataLst>
                  <p:tags r:id="rId2"/>
                </p:custDataLst>
              </p:nvPr>
            </p:nvSpPr>
            <p:spPr bwMode="auto">
              <a:xfrm>
                <a:off x="2540000" y="269081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9"/>
              <p:cNvSpPr>
                <a:spLocks/>
              </p:cNvSpPr>
              <p:nvPr>
                <p:custDataLst>
                  <p:tags r:id="rId3"/>
                </p:custDataLst>
              </p:nvPr>
            </p:nvSpPr>
            <p:spPr bwMode="auto">
              <a:xfrm>
                <a:off x="2763838" y="254000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0"/>
              <p:cNvSpPr>
                <a:spLocks noEditPoints="1"/>
              </p:cNvSpPr>
              <p:nvPr>
                <p:custDataLst>
                  <p:tags r:id="rId4"/>
                </p:custDataLst>
              </p:nvPr>
            </p:nvSpPr>
            <p:spPr bwMode="auto">
              <a:xfrm>
                <a:off x="2770188" y="283686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1"/>
              <p:cNvSpPr>
                <a:spLocks noEditPoints="1"/>
              </p:cNvSpPr>
              <p:nvPr>
                <p:custDataLst>
                  <p:tags r:id="rId5"/>
                </p:custDataLst>
              </p:nvPr>
            </p:nvSpPr>
            <p:spPr bwMode="auto">
              <a:xfrm>
                <a:off x="3054350" y="2644775"/>
                <a:ext cx="215900" cy="265113"/>
              </a:xfrm>
              <a:custGeom>
                <a:avLst/>
                <a:gdLst>
                  <a:gd name="T0" fmla="*/ 305 w 307"/>
                  <a:gd name="T1" fmla="*/ 0 h 378"/>
                  <a:gd name="T2" fmla="*/ 0 w 307"/>
                  <a:gd name="T3" fmla="*/ 140 h 378"/>
                  <a:gd name="T4" fmla="*/ 0 w 307"/>
                  <a:gd name="T5" fmla="*/ 167 h 378"/>
                  <a:gd name="T6" fmla="*/ 305 w 307"/>
                  <a:gd name="T7" fmla="*/ 307 h 378"/>
                  <a:gd name="T8" fmla="*/ 305 w 307"/>
                  <a:gd name="T9" fmla="*/ 261 h 378"/>
                  <a:gd name="T10" fmla="*/ 69 w 307"/>
                  <a:gd name="T11" fmla="*/ 153 h 378"/>
                  <a:gd name="T12" fmla="*/ 305 w 307"/>
                  <a:gd name="T13" fmla="*/ 46 h 378"/>
                  <a:gd name="T14" fmla="*/ 305 w 307"/>
                  <a:gd name="T15" fmla="*/ 0 h 378"/>
                  <a:gd name="T16" fmla="*/ 0 w 307"/>
                  <a:gd name="T17" fmla="*/ 378 h 378"/>
                  <a:gd name="T18" fmla="*/ 307 w 307"/>
                  <a:gd name="T19" fmla="*/ 378 h 378"/>
                  <a:gd name="T20" fmla="*/ 307 w 307"/>
                  <a:gd name="T21" fmla="*/ 337 h 378"/>
                  <a:gd name="T22" fmla="*/ 0 w 307"/>
                  <a:gd name="T23" fmla="*/ 337 h 378"/>
                  <a:gd name="T24" fmla="*/ 0 w 307"/>
                  <a:gd name="T25"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378">
                    <a:moveTo>
                      <a:pt x="305" y="0"/>
                    </a:moveTo>
                    <a:lnTo>
                      <a:pt x="0" y="140"/>
                    </a:lnTo>
                    <a:lnTo>
                      <a:pt x="0" y="167"/>
                    </a:lnTo>
                    <a:lnTo>
                      <a:pt x="305" y="307"/>
                    </a:lnTo>
                    <a:lnTo>
                      <a:pt x="305" y="261"/>
                    </a:lnTo>
                    <a:lnTo>
                      <a:pt x="69" y="153"/>
                    </a:lnTo>
                    <a:lnTo>
                      <a:pt x="305" y="46"/>
                    </a:lnTo>
                    <a:lnTo>
                      <a:pt x="305" y="0"/>
                    </a:lnTo>
                    <a:close/>
                    <a:moveTo>
                      <a:pt x="0" y="378"/>
                    </a:moveTo>
                    <a:lnTo>
                      <a:pt x="307" y="378"/>
                    </a:lnTo>
                    <a:lnTo>
                      <a:pt x="307" y="337"/>
                    </a:lnTo>
                    <a:lnTo>
                      <a:pt x="0" y="337"/>
                    </a:lnTo>
                    <a:lnTo>
                      <a:pt x="0" y="378"/>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2"/>
              <p:cNvSpPr>
                <a:spLocks/>
              </p:cNvSpPr>
              <p:nvPr>
                <p:custDataLst>
                  <p:tags r:id="rId6"/>
                </p:custDataLst>
              </p:nvPr>
            </p:nvSpPr>
            <p:spPr bwMode="auto">
              <a:xfrm>
                <a:off x="3433763" y="2627313"/>
                <a:ext cx="150813" cy="25558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3" name="TextBox 42"/>
          <p:cNvSpPr txBox="1"/>
          <p:nvPr/>
        </p:nvSpPr>
        <p:spPr bwMode="auto">
          <a:xfrm>
            <a:off x="140282" y="2944556"/>
            <a:ext cx="2124299"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Typically:</a:t>
            </a:r>
          </a:p>
        </p:txBody>
      </p:sp>
      <p:sp>
        <p:nvSpPr>
          <p:cNvPr id="52" name="TextBox 51"/>
          <p:cNvSpPr txBox="1"/>
          <p:nvPr/>
        </p:nvSpPr>
        <p:spPr bwMode="auto">
          <a:xfrm>
            <a:off x="140282" y="3849811"/>
            <a:ext cx="2542684"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latin typeface="Arev Sans" pitchFamily="34" charset="0"/>
                <a:ea typeface="Arev Sans" pitchFamily="34" charset="0"/>
                <a:cs typeface="Arev sans bold" pitchFamily="34" charset="0"/>
              </a:rPr>
              <a:t>Good news!</a:t>
            </a:r>
          </a:p>
        </p:txBody>
      </p:sp>
      <p:sp>
        <p:nvSpPr>
          <p:cNvPr id="54" name="TextBox 53"/>
          <p:cNvSpPr txBox="1"/>
          <p:nvPr/>
        </p:nvSpPr>
        <p:spPr bwMode="auto">
          <a:xfrm>
            <a:off x="3064109" y="3850124"/>
            <a:ext cx="8622873" cy="132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“The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problem” </a:t>
            </a:r>
            <a:r>
              <a:rPr lang="en-US" sz="2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is no longer really a problem!</a:t>
            </a:r>
          </a:p>
          <a:p>
            <a:pPr eaLnBrk="1" hangingPunct="1">
              <a:lnSpc>
                <a:spcPct val="120000"/>
              </a:lnSpc>
            </a:pPr>
            <a:endParaRPr lang="en-US" sz="1050" dirty="0" smtClean="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“The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problem” is still a problem!</a:t>
            </a:r>
            <a:endParaRPr lang="en-US" dirty="0">
              <a:latin typeface="Arev Sans" pitchFamily="34" charset="0"/>
              <a:ea typeface="Arev Sans" pitchFamily="34" charset="0"/>
              <a:cs typeface="Arev sans bold" pitchFamily="34" charset="0"/>
            </a:endParaRPr>
          </a:p>
        </p:txBody>
      </p:sp>
      <p:sp>
        <p:nvSpPr>
          <p:cNvPr id="21" name="TextBox 20"/>
          <p:cNvSpPr txBox="1"/>
          <p:nvPr/>
        </p:nvSpPr>
        <p:spPr bwMode="auto">
          <a:xfrm>
            <a:off x="393557" y="4563780"/>
            <a:ext cx="2289409"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latin typeface="Arev Sans" pitchFamily="34" charset="0"/>
                <a:ea typeface="Arev Sans" pitchFamily="34" charset="0"/>
                <a:cs typeface="Arev sans bold" pitchFamily="34" charset="0"/>
              </a:rPr>
              <a:t>Bad news!</a:t>
            </a:r>
          </a:p>
        </p:txBody>
      </p:sp>
      <p:sp>
        <p:nvSpPr>
          <p:cNvPr id="22" name="TextBox 21"/>
          <p:cNvSpPr txBox="1"/>
          <p:nvPr/>
        </p:nvSpPr>
        <p:spPr bwMode="auto">
          <a:xfrm>
            <a:off x="1244751" y="5321992"/>
            <a:ext cx="143821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dirty="0" smtClean="0">
                <a:latin typeface="Arev Sans" pitchFamily="34" charset="0"/>
                <a:ea typeface="Arev Sans" pitchFamily="34" charset="0"/>
                <a:cs typeface="Arev sans bold" pitchFamily="34" charset="0"/>
              </a:rPr>
              <a:t>[O’17]:</a:t>
            </a:r>
          </a:p>
        </p:txBody>
      </p:sp>
      <p:sp>
        <p:nvSpPr>
          <p:cNvPr id="23" name="TextBox 22"/>
          <p:cNvSpPr txBox="1"/>
          <p:nvPr/>
        </p:nvSpPr>
        <p:spPr bwMode="auto">
          <a:xfrm>
            <a:off x="3064109" y="5336817"/>
            <a:ext cx="895469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A degree-2 instance where any </a:t>
            </a:r>
            <a:r>
              <a:rPr lang="en-US" i="1" dirty="0" smtClean="0">
                <a:latin typeface="Arev Sans" pitchFamily="34" charset="0"/>
                <a:ea typeface="Arev Sans" pitchFamily="34" charset="0"/>
                <a:cs typeface="Arev sans bold" pitchFamily="34" charset="0"/>
              </a:rPr>
              <a:t>approximately</a:t>
            </a:r>
            <a:r>
              <a:rPr lang="en-US" dirty="0" smtClean="0">
                <a:latin typeface="Arev Sans" pitchFamily="34" charset="0"/>
                <a:ea typeface="Arev Sans" pitchFamily="34" charset="0"/>
                <a:cs typeface="Arev sans bold" pitchFamily="34" charset="0"/>
              </a:rPr>
              <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good certificate requires </a:t>
            </a:r>
            <a:r>
              <a:rPr lang="en-US" dirty="0" err="1" smtClean="0">
                <a:solidFill>
                  <a:srgbClr val="FFFF00"/>
                </a:solidFill>
                <a:latin typeface="Arev Sans" pitchFamily="34" charset="0"/>
                <a:ea typeface="Arev Sans" pitchFamily="34" charset="0"/>
                <a:cs typeface="Arev sans bold" pitchFamily="34" charset="0"/>
              </a:rPr>
              <a:t>exp</a:t>
            </a:r>
            <a:r>
              <a:rPr lang="en-US" dirty="0" smtClean="0">
                <a:solidFill>
                  <a:srgbClr val="FFFF00"/>
                </a:solidFill>
                <a:latin typeface="Arev Sans" pitchFamily="34" charset="0"/>
                <a:ea typeface="Arev Sans" pitchFamily="34" charset="0"/>
                <a:cs typeface="Arev sans bold" pitchFamily="34" charset="0"/>
              </a:rPr>
              <a:t>(</a:t>
            </a:r>
            <a:r>
              <a:rPr lang="en-US" dirty="0" err="1" smtClean="0">
                <a:solidFill>
                  <a:srgbClr val="FFFF00"/>
                </a:solidFill>
                <a:latin typeface="Arev Sans" pitchFamily="34" charset="0"/>
                <a:ea typeface="Arev Sans" pitchFamily="34" charset="0"/>
                <a:cs typeface="Arev sans bold" pitchFamily="34" charset="0"/>
              </a:rPr>
              <a:t>exp</a:t>
            </a:r>
            <a:r>
              <a:rPr lang="en-US" dirty="0" smtClean="0">
                <a:solidFill>
                  <a:srgbClr val="FFFF00"/>
                </a:solidFill>
                <a:latin typeface="Arev Sans" pitchFamily="34" charset="0"/>
                <a:ea typeface="Arev Sans" pitchFamily="34" charset="0"/>
                <a:cs typeface="Arev sans bold" pitchFamily="34" charset="0"/>
              </a:rPr>
              <a:t>(n))</a:t>
            </a:r>
            <a:r>
              <a:rPr lang="en-US" dirty="0" smtClean="0">
                <a:latin typeface="Arev Sans" pitchFamily="34" charset="0"/>
                <a:ea typeface="Arev Sans" pitchFamily="34" charset="0"/>
                <a:cs typeface="Arev sans bold" pitchFamily="34" charset="0"/>
              </a:rPr>
              <a:t>-size </a:t>
            </a:r>
            <a:r>
              <a:rPr lang="en-US" dirty="0" err="1" smtClean="0">
                <a:latin typeface="Arev Sans" pitchFamily="34" charset="0"/>
                <a:ea typeface="Arev Sans" pitchFamily="34" charset="0"/>
                <a:cs typeface="Arev sans bold" pitchFamily="34" charset="0"/>
              </a:rPr>
              <a:t>coeffs</a:t>
            </a:r>
            <a:r>
              <a:rPr lang="en-US" dirty="0" smtClean="0">
                <a:latin typeface="Arev Sans" pitchFamily="34" charset="0"/>
                <a:ea typeface="Arev Sans" pitchFamily="34" charset="0"/>
                <a:cs typeface="Arev sans bold" pitchFamily="34" charset="0"/>
              </a:rPr>
              <a:t>.</a:t>
            </a:r>
            <a:endParaRPr lang="en-US"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17655875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xEl>
                                              <p:pRg st="2" end="2"/>
                                            </p:txEl>
                                          </p:spTgt>
                                        </p:tgtEl>
                                        <p:attrNameLst>
                                          <p:attrName>style.visibility</p:attrName>
                                        </p:attrNameLst>
                                      </p:cBhvr>
                                      <p:to>
                                        <p:strVal val="visible"/>
                                      </p:to>
                                    </p:set>
                                    <p:animEffect transition="in" filter="fade">
                                      <p:cBhvr>
                                        <p:cTn id="7" dur="500"/>
                                        <p:tgtEl>
                                          <p:spTgt spid="54">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sp>
        <p:nvSpPr>
          <p:cNvPr id="12" name="TextBox 11"/>
          <p:cNvSpPr txBox="1"/>
          <p:nvPr/>
        </p:nvSpPr>
        <p:spPr bwMode="auto">
          <a:xfrm>
            <a:off x="3064110" y="2922434"/>
            <a:ext cx="3789820"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Inequalities include </a:t>
            </a:r>
            <a:endParaRPr lang="en-US" dirty="0">
              <a:latin typeface="Arev Sans" pitchFamily="34" charset="0"/>
              <a:ea typeface="Arev Sans" pitchFamily="34" charset="0"/>
              <a:cs typeface="Arev sans bold" pitchFamily="34" charset="0"/>
            </a:endParaRPr>
          </a:p>
        </p:txBody>
      </p:sp>
      <p:sp>
        <p:nvSpPr>
          <p:cNvPr id="35" name="Freeform 18"/>
          <p:cNvSpPr>
            <a:spLocks/>
          </p:cNvSpPr>
          <p:nvPr>
            <p:custDataLst>
              <p:tags r:id="rId1"/>
            </p:custDataLst>
          </p:nvPr>
        </p:nvSpPr>
        <p:spPr bwMode="auto">
          <a:xfrm>
            <a:off x="6749146" y="314082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9"/>
          <p:cNvSpPr>
            <a:spLocks/>
          </p:cNvSpPr>
          <p:nvPr>
            <p:custDataLst>
              <p:tags r:id="rId2"/>
            </p:custDataLst>
          </p:nvPr>
        </p:nvSpPr>
        <p:spPr bwMode="auto">
          <a:xfrm>
            <a:off x="6972984" y="299001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0"/>
          <p:cNvSpPr>
            <a:spLocks noEditPoints="1"/>
          </p:cNvSpPr>
          <p:nvPr>
            <p:custDataLst>
              <p:tags r:id="rId3"/>
            </p:custDataLst>
          </p:nvPr>
        </p:nvSpPr>
        <p:spPr bwMode="auto">
          <a:xfrm>
            <a:off x="6979334" y="328687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1"/>
          <p:cNvSpPr>
            <a:spLocks noEditPoints="1"/>
          </p:cNvSpPr>
          <p:nvPr>
            <p:custDataLst>
              <p:tags r:id="rId4"/>
            </p:custDataLst>
          </p:nvPr>
        </p:nvSpPr>
        <p:spPr bwMode="auto">
          <a:xfrm>
            <a:off x="7263496" y="3094785"/>
            <a:ext cx="215900" cy="265113"/>
          </a:xfrm>
          <a:custGeom>
            <a:avLst/>
            <a:gdLst>
              <a:gd name="T0" fmla="*/ 305 w 307"/>
              <a:gd name="T1" fmla="*/ 0 h 378"/>
              <a:gd name="T2" fmla="*/ 0 w 307"/>
              <a:gd name="T3" fmla="*/ 140 h 378"/>
              <a:gd name="T4" fmla="*/ 0 w 307"/>
              <a:gd name="T5" fmla="*/ 167 h 378"/>
              <a:gd name="T6" fmla="*/ 305 w 307"/>
              <a:gd name="T7" fmla="*/ 307 h 378"/>
              <a:gd name="T8" fmla="*/ 305 w 307"/>
              <a:gd name="T9" fmla="*/ 261 h 378"/>
              <a:gd name="T10" fmla="*/ 69 w 307"/>
              <a:gd name="T11" fmla="*/ 153 h 378"/>
              <a:gd name="T12" fmla="*/ 305 w 307"/>
              <a:gd name="T13" fmla="*/ 46 h 378"/>
              <a:gd name="T14" fmla="*/ 305 w 307"/>
              <a:gd name="T15" fmla="*/ 0 h 378"/>
              <a:gd name="T16" fmla="*/ 0 w 307"/>
              <a:gd name="T17" fmla="*/ 378 h 378"/>
              <a:gd name="T18" fmla="*/ 307 w 307"/>
              <a:gd name="T19" fmla="*/ 378 h 378"/>
              <a:gd name="T20" fmla="*/ 307 w 307"/>
              <a:gd name="T21" fmla="*/ 337 h 378"/>
              <a:gd name="T22" fmla="*/ 0 w 307"/>
              <a:gd name="T23" fmla="*/ 337 h 378"/>
              <a:gd name="T24" fmla="*/ 0 w 307"/>
              <a:gd name="T25"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7" h="378">
                <a:moveTo>
                  <a:pt x="305" y="0"/>
                </a:moveTo>
                <a:lnTo>
                  <a:pt x="0" y="140"/>
                </a:lnTo>
                <a:lnTo>
                  <a:pt x="0" y="167"/>
                </a:lnTo>
                <a:lnTo>
                  <a:pt x="305" y="307"/>
                </a:lnTo>
                <a:lnTo>
                  <a:pt x="305" y="261"/>
                </a:lnTo>
                <a:lnTo>
                  <a:pt x="69" y="153"/>
                </a:lnTo>
                <a:lnTo>
                  <a:pt x="305" y="46"/>
                </a:lnTo>
                <a:lnTo>
                  <a:pt x="305" y="0"/>
                </a:lnTo>
                <a:close/>
                <a:moveTo>
                  <a:pt x="0" y="378"/>
                </a:moveTo>
                <a:lnTo>
                  <a:pt x="307" y="378"/>
                </a:lnTo>
                <a:lnTo>
                  <a:pt x="307" y="337"/>
                </a:lnTo>
                <a:lnTo>
                  <a:pt x="0" y="337"/>
                </a:lnTo>
                <a:lnTo>
                  <a:pt x="0" y="378"/>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2"/>
          <p:cNvSpPr>
            <a:spLocks/>
          </p:cNvSpPr>
          <p:nvPr>
            <p:custDataLst>
              <p:tags r:id="rId5"/>
            </p:custDataLst>
          </p:nvPr>
        </p:nvSpPr>
        <p:spPr bwMode="auto">
          <a:xfrm>
            <a:off x="7642909" y="3077323"/>
            <a:ext cx="150813" cy="25558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TextBox 42"/>
          <p:cNvSpPr txBox="1"/>
          <p:nvPr/>
        </p:nvSpPr>
        <p:spPr bwMode="auto">
          <a:xfrm>
            <a:off x="140282" y="2944556"/>
            <a:ext cx="2124299"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Typically:</a:t>
            </a:r>
          </a:p>
        </p:txBody>
      </p:sp>
      <p:sp>
        <p:nvSpPr>
          <p:cNvPr id="52" name="TextBox 51"/>
          <p:cNvSpPr txBox="1"/>
          <p:nvPr/>
        </p:nvSpPr>
        <p:spPr bwMode="auto">
          <a:xfrm>
            <a:off x="140282" y="3849811"/>
            <a:ext cx="2542684"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latin typeface="Arev Sans" pitchFamily="34" charset="0"/>
                <a:ea typeface="Arev Sans" pitchFamily="34" charset="0"/>
                <a:cs typeface="Arev sans bold" pitchFamily="34" charset="0"/>
              </a:rPr>
              <a:t>Good news!</a:t>
            </a:r>
          </a:p>
        </p:txBody>
      </p:sp>
      <p:sp>
        <p:nvSpPr>
          <p:cNvPr id="54" name="TextBox 53"/>
          <p:cNvSpPr txBox="1"/>
          <p:nvPr/>
        </p:nvSpPr>
        <p:spPr bwMode="auto">
          <a:xfrm>
            <a:off x="3064109" y="3850124"/>
            <a:ext cx="8622873" cy="132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“The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problem” </a:t>
            </a:r>
            <a:r>
              <a:rPr lang="en-US" sz="2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is no longer really a problem!</a:t>
            </a:r>
          </a:p>
          <a:p>
            <a:pPr eaLnBrk="1" hangingPunct="1">
              <a:lnSpc>
                <a:spcPct val="120000"/>
              </a:lnSpc>
            </a:pPr>
            <a:endParaRPr lang="en-US" sz="1050" dirty="0" smtClean="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“The </a:t>
            </a:r>
            <a:r>
              <a:rPr lang="en-US" dirty="0" smtClean="0">
                <a:solidFill>
                  <a:srgbClr val="FFFF00"/>
                </a:solidFill>
                <a:latin typeface="Arev Sans" pitchFamily="34" charset="0"/>
                <a:ea typeface="Arev Sans" pitchFamily="34" charset="0"/>
                <a:cs typeface="Arev sans bold" pitchFamily="34" charset="0"/>
              </a:rPr>
              <a:t>R</a:t>
            </a:r>
            <a:r>
              <a:rPr lang="en-US" dirty="0" smtClean="0">
                <a:latin typeface="Arev Sans" pitchFamily="34" charset="0"/>
                <a:ea typeface="Arev Sans" pitchFamily="34" charset="0"/>
                <a:cs typeface="Arev sans bold" pitchFamily="34" charset="0"/>
              </a:rPr>
              <a:t> problem” is still a problem!</a:t>
            </a:r>
            <a:endParaRPr lang="en-US" dirty="0">
              <a:latin typeface="Arev Sans" pitchFamily="34" charset="0"/>
              <a:ea typeface="Arev Sans" pitchFamily="34" charset="0"/>
              <a:cs typeface="Arev sans bold" pitchFamily="34" charset="0"/>
            </a:endParaRPr>
          </a:p>
        </p:txBody>
      </p:sp>
      <p:sp>
        <p:nvSpPr>
          <p:cNvPr id="21" name="TextBox 20"/>
          <p:cNvSpPr txBox="1"/>
          <p:nvPr/>
        </p:nvSpPr>
        <p:spPr bwMode="auto">
          <a:xfrm>
            <a:off x="393557" y="4563780"/>
            <a:ext cx="2289409"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latin typeface="Arev Sans" pitchFamily="34" charset="0"/>
                <a:ea typeface="Arev Sans" pitchFamily="34" charset="0"/>
                <a:cs typeface="Arev sans bold" pitchFamily="34" charset="0"/>
              </a:rPr>
              <a:t>Bad news!</a:t>
            </a:r>
          </a:p>
        </p:txBody>
      </p:sp>
      <p:grpSp>
        <p:nvGrpSpPr>
          <p:cNvPr id="8" name="Group 7"/>
          <p:cNvGrpSpPr/>
          <p:nvPr/>
        </p:nvGrpSpPr>
        <p:grpSpPr>
          <a:xfrm>
            <a:off x="-42460" y="5321992"/>
            <a:ext cx="10323728" cy="1141287"/>
            <a:chOff x="-42460" y="5321992"/>
            <a:chExt cx="10323728" cy="1141287"/>
          </a:xfrm>
        </p:grpSpPr>
        <p:sp>
          <p:nvSpPr>
            <p:cNvPr id="22" name="TextBox 21"/>
            <p:cNvSpPr txBox="1"/>
            <p:nvPr/>
          </p:nvSpPr>
          <p:spPr bwMode="auto">
            <a:xfrm>
              <a:off x="-42460" y="5321992"/>
              <a:ext cx="2725426"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dirty="0" smtClean="0">
                  <a:latin typeface="Arev Sans" pitchFamily="34" charset="0"/>
                  <a:ea typeface="Arev Sans" pitchFamily="34" charset="0"/>
                  <a:cs typeface="Arev sans bold" pitchFamily="34" charset="0"/>
                </a:rPr>
                <a:t>[</a:t>
              </a:r>
              <a:r>
                <a:rPr lang="en-US" dirty="0" err="1" smtClean="0">
                  <a:latin typeface="Arev Sans" pitchFamily="34" charset="0"/>
                  <a:ea typeface="Arev Sans" pitchFamily="34" charset="0"/>
                  <a:cs typeface="Arev sans bold" pitchFamily="34" charset="0"/>
                </a:rPr>
                <a:t>Raghavendra</a:t>
              </a:r>
              <a:r>
                <a:rPr lang="en-US" dirty="0" smtClean="0">
                  <a:latin typeface="Arev Sans" pitchFamily="34" charset="0"/>
                  <a:ea typeface="Arev Sans" pitchFamily="34" charset="0"/>
                  <a:cs typeface="Arev sans bold" pitchFamily="34" charset="0"/>
                </a:rPr>
                <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–Weitz’17]:</a:t>
              </a:r>
            </a:p>
          </p:txBody>
        </p:sp>
        <p:sp>
          <p:nvSpPr>
            <p:cNvPr id="23" name="TextBox 22"/>
            <p:cNvSpPr txBox="1"/>
            <p:nvPr/>
          </p:nvSpPr>
          <p:spPr bwMode="auto">
            <a:xfrm>
              <a:off x="3064109" y="5336817"/>
              <a:ext cx="622959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Even when all </a:t>
              </a:r>
              <a:r>
                <a:rPr lang="en-US" i="1" dirty="0" smtClean="0">
                  <a:latin typeface="Arev Sans" pitchFamily="34" charset="0"/>
                  <a:ea typeface="Arev Sans" pitchFamily="34" charset="0"/>
                  <a:cs typeface="Arev sans bold" pitchFamily="34" charset="0"/>
                </a:rPr>
                <a:t>Boolean</a:t>
              </a:r>
              <a:r>
                <a:rPr lang="en-US" dirty="0" smtClean="0">
                  <a:latin typeface="Arev Sans" pitchFamily="34" charset="0"/>
                  <a:ea typeface="Arev Sans" pitchFamily="34" charset="0"/>
                  <a:cs typeface="Arev sans bold" pitchFamily="34" charset="0"/>
                </a:rPr>
                <a:t> equalities </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	are included!</a:t>
              </a:r>
              <a:endParaRPr lang="en-US" dirty="0">
                <a:latin typeface="Arev Sans" pitchFamily="34" charset="0"/>
                <a:ea typeface="Arev Sans" pitchFamily="34" charset="0"/>
                <a:cs typeface="Arev sans bold" pitchFamily="34" charset="0"/>
              </a:endParaRPr>
            </a:p>
          </p:txBody>
        </p:sp>
        <p:grpSp>
          <p:nvGrpSpPr>
            <p:cNvPr id="6" name="Group 5"/>
            <p:cNvGrpSpPr/>
            <p:nvPr/>
          </p:nvGrpSpPr>
          <p:grpSpPr>
            <a:xfrm>
              <a:off x="9236692" y="5377685"/>
              <a:ext cx="1044576" cy="566052"/>
              <a:chOff x="9236692" y="5377685"/>
              <a:chExt cx="1044576" cy="566052"/>
            </a:xfrm>
          </p:grpSpPr>
          <p:sp>
            <p:nvSpPr>
              <p:cNvPr id="24" name="Freeform 18"/>
              <p:cNvSpPr>
                <a:spLocks/>
              </p:cNvSpPr>
              <p:nvPr>
                <p:custDataLst>
                  <p:tags r:id="rId6"/>
                </p:custDataLst>
              </p:nvPr>
            </p:nvSpPr>
            <p:spPr bwMode="auto">
              <a:xfrm>
                <a:off x="9236692" y="558023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p:custDataLst>
                  <p:tags r:id="rId7"/>
                </p:custDataLst>
              </p:nvPr>
            </p:nvSpPr>
            <p:spPr bwMode="auto">
              <a:xfrm>
                <a:off x="9460530" y="542942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noEditPoints="1"/>
              </p:cNvSpPr>
              <p:nvPr>
                <p:custDataLst>
                  <p:tags r:id="rId8"/>
                </p:custDataLst>
              </p:nvPr>
            </p:nvSpPr>
            <p:spPr bwMode="auto">
              <a:xfrm>
                <a:off x="9466880" y="572628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p:custDataLst>
                  <p:tags r:id="rId9"/>
                </p:custDataLst>
              </p:nvPr>
            </p:nvSpPr>
            <p:spPr bwMode="auto">
              <a:xfrm>
                <a:off x="10130455" y="5516733"/>
                <a:ext cx="150813" cy="25558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bwMode="auto">
              <a:xfrm>
                <a:off x="9584355" y="5377685"/>
                <a:ext cx="48603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a:t>
                </a:r>
              </a:p>
            </p:txBody>
          </p:sp>
        </p:grpSp>
      </p:grpSp>
    </p:spTree>
    <p:extLst>
      <p:ext uri="{BB962C8B-B14F-4D97-AF65-F5344CB8AC3E}">
        <p14:creationId xmlns:p14="http://schemas.microsoft.com/office/powerpoint/2010/main" val="11624408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sp>
        <p:nvSpPr>
          <p:cNvPr id="52" name="TextBox 51"/>
          <p:cNvSpPr txBox="1"/>
          <p:nvPr/>
        </p:nvSpPr>
        <p:spPr bwMode="auto">
          <a:xfrm>
            <a:off x="140282" y="2946189"/>
            <a:ext cx="2542684"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solidFill>
                  <a:srgbClr val="FFFF00"/>
                </a:solidFill>
                <a:latin typeface="Arev Sans" pitchFamily="34" charset="0"/>
                <a:ea typeface="Arev Sans" pitchFamily="34" charset="0"/>
                <a:cs typeface="Arev sans bold" pitchFamily="34" charset="0"/>
              </a:rPr>
              <a:t>Good news!</a:t>
            </a:r>
          </a:p>
        </p:txBody>
      </p:sp>
      <p:sp>
        <p:nvSpPr>
          <p:cNvPr id="54" name="TextBox 53"/>
          <p:cNvSpPr txBox="1"/>
          <p:nvPr/>
        </p:nvSpPr>
        <p:spPr bwMode="auto">
          <a:xfrm>
            <a:off x="3064109" y="2948390"/>
            <a:ext cx="882645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When the Boolean equalities</a:t>
            </a:r>
          </a:p>
          <a:p>
            <a:pPr eaLnBrk="1" hangingPunct="1">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are the </a:t>
            </a:r>
            <a:r>
              <a:rPr lang="en-US" b="1" dirty="0" smtClean="0">
                <a:solidFill>
                  <a:srgbClr val="FFFF00"/>
                </a:solidFill>
                <a:latin typeface="Arev Sans" pitchFamily="34" charset="0"/>
                <a:ea typeface="Arev Sans" pitchFamily="34" charset="0"/>
                <a:cs typeface="Arev sans bold" pitchFamily="34" charset="0"/>
              </a:rPr>
              <a:t>only</a:t>
            </a:r>
            <a:r>
              <a:rPr lang="en-US" dirty="0" smtClean="0">
                <a:solidFill>
                  <a:srgbClr val="FFFF00"/>
                </a:solidFill>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constraints, everything is OK!</a:t>
            </a:r>
            <a:endParaRPr lang="en-US" dirty="0">
              <a:latin typeface="Arev Sans" pitchFamily="34" charset="0"/>
              <a:ea typeface="Arev Sans" pitchFamily="34" charset="0"/>
              <a:cs typeface="Arev sans bold" pitchFamily="34" charset="0"/>
            </a:endParaRPr>
          </a:p>
        </p:txBody>
      </p:sp>
      <p:grpSp>
        <p:nvGrpSpPr>
          <p:cNvPr id="6" name="Group 5"/>
          <p:cNvGrpSpPr/>
          <p:nvPr/>
        </p:nvGrpSpPr>
        <p:grpSpPr>
          <a:xfrm>
            <a:off x="8475662" y="2975400"/>
            <a:ext cx="1044576" cy="566052"/>
            <a:chOff x="9236692" y="5377685"/>
            <a:chExt cx="1044576" cy="566052"/>
          </a:xfrm>
        </p:grpSpPr>
        <p:sp>
          <p:nvSpPr>
            <p:cNvPr id="24" name="Freeform 18"/>
            <p:cNvSpPr>
              <a:spLocks/>
            </p:cNvSpPr>
            <p:nvPr>
              <p:custDataLst>
                <p:tags r:id="rId1"/>
              </p:custDataLst>
            </p:nvPr>
          </p:nvSpPr>
          <p:spPr bwMode="auto">
            <a:xfrm>
              <a:off x="9236692" y="558023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p:custDataLst>
                <p:tags r:id="rId2"/>
              </p:custDataLst>
            </p:nvPr>
          </p:nvSpPr>
          <p:spPr bwMode="auto">
            <a:xfrm>
              <a:off x="9460530" y="542942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noEditPoints="1"/>
            </p:cNvSpPr>
            <p:nvPr>
              <p:custDataLst>
                <p:tags r:id="rId3"/>
              </p:custDataLst>
            </p:nvPr>
          </p:nvSpPr>
          <p:spPr bwMode="auto">
            <a:xfrm>
              <a:off x="9466880" y="572628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p:custDataLst>
                <p:tags r:id="rId4"/>
              </p:custDataLst>
            </p:nvPr>
          </p:nvSpPr>
          <p:spPr bwMode="auto">
            <a:xfrm>
              <a:off x="10130455" y="5516733"/>
              <a:ext cx="150813" cy="25558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bwMode="auto">
            <a:xfrm>
              <a:off x="9584355" y="5377685"/>
              <a:ext cx="48603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a:t>
              </a:r>
            </a:p>
          </p:txBody>
        </p:sp>
      </p:grpSp>
      <p:sp>
        <p:nvSpPr>
          <p:cNvPr id="29" name="TextBox 28"/>
          <p:cNvSpPr txBox="1"/>
          <p:nvPr/>
        </p:nvSpPr>
        <p:spPr bwMode="auto">
          <a:xfrm>
            <a:off x="1579779" y="4297363"/>
            <a:ext cx="1103187"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latin typeface="Arev Sans" pitchFamily="34" charset="0"/>
                <a:ea typeface="Arev Sans" pitchFamily="34" charset="0"/>
                <a:cs typeface="Arev sans bold" pitchFamily="34" charset="0"/>
              </a:rPr>
              <a:t>E.g.:</a:t>
            </a:r>
          </a:p>
        </p:txBody>
      </p:sp>
      <p:sp>
        <p:nvSpPr>
          <p:cNvPr id="30" name="TextBox 29"/>
          <p:cNvSpPr txBox="1"/>
          <p:nvPr/>
        </p:nvSpPr>
        <p:spPr bwMode="auto">
          <a:xfrm>
            <a:off x="3064109" y="4293525"/>
            <a:ext cx="861966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Goemans</a:t>
            </a:r>
            <a:r>
              <a:rPr lang="en-US" dirty="0" smtClean="0">
                <a:latin typeface="Arev Sans" pitchFamily="34" charset="0"/>
                <a:ea typeface="Arev Sans" pitchFamily="34" charset="0"/>
                <a:cs typeface="Arev sans bold" pitchFamily="34" charset="0"/>
              </a:rPr>
              <a:t>–Williamson Max-Cut algorithm is OK.</a:t>
            </a:r>
            <a:endParaRPr lang="en-US" dirty="0">
              <a:latin typeface="Arev Sans" pitchFamily="34" charset="0"/>
              <a:ea typeface="Arev Sans" pitchFamily="34" charset="0"/>
              <a:cs typeface="Arev sans bold" pitchFamily="34" charset="0"/>
            </a:endParaRPr>
          </a:p>
        </p:txBody>
      </p:sp>
      <p:sp>
        <p:nvSpPr>
          <p:cNvPr id="31" name="TextBox 30"/>
          <p:cNvSpPr txBox="1"/>
          <p:nvPr/>
        </p:nvSpPr>
        <p:spPr bwMode="auto">
          <a:xfrm>
            <a:off x="3064109" y="5100236"/>
            <a:ext cx="902202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This was carefully proved by Delorme &amp; </a:t>
            </a:r>
            <a:r>
              <a:rPr lang="en-US" dirty="0" err="1" smtClean="0">
                <a:latin typeface="Arev Sans" pitchFamily="34" charset="0"/>
                <a:ea typeface="Arev Sans" pitchFamily="34" charset="0"/>
                <a:cs typeface="Arev sans bold" pitchFamily="34" charset="0"/>
              </a:rPr>
              <a:t>Poljak</a:t>
            </a:r>
            <a:r>
              <a:rPr lang="en-US" dirty="0" smtClean="0">
                <a:latin typeface="Arev Sans" pitchFamily="34" charset="0"/>
                <a:ea typeface="Arev Sans" pitchFamily="34" charset="0"/>
                <a:cs typeface="Arev sans bold" pitchFamily="34" charset="0"/>
              </a:rPr>
              <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in 1990.  (4 years prior to </a:t>
            </a:r>
            <a:r>
              <a:rPr lang="en-US" dirty="0" err="1" smtClean="0">
                <a:latin typeface="Arev Sans" pitchFamily="34" charset="0"/>
                <a:ea typeface="Arev Sans" pitchFamily="34" charset="0"/>
                <a:cs typeface="Arev sans bold" pitchFamily="34" charset="0"/>
              </a:rPr>
              <a:t>Goemans</a:t>
            </a:r>
            <a:r>
              <a:rPr lang="en-US" dirty="0" smtClean="0">
                <a:latin typeface="Arev Sans" pitchFamily="34" charset="0"/>
                <a:ea typeface="Arev Sans" pitchFamily="34" charset="0"/>
                <a:cs typeface="Arev sans bold" pitchFamily="34" charset="0"/>
              </a:rPr>
              <a:t>–Williamson!)</a:t>
            </a:r>
            <a:endParaRPr lang="en-US"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25142836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29" grpId="0"/>
      <p:bldP spid="30"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9900" y="266700"/>
            <a:ext cx="5656263" cy="32746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3219451" y="4107431"/>
            <a:ext cx="8724900" cy="22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reeform 5"/>
          <p:cNvSpPr/>
          <p:nvPr/>
        </p:nvSpPr>
        <p:spPr>
          <a:xfrm>
            <a:off x="7581901" y="3327400"/>
            <a:ext cx="1968500" cy="2641600"/>
          </a:xfrm>
          <a:custGeom>
            <a:avLst/>
            <a:gdLst>
              <a:gd name="connsiteX0" fmla="*/ 1536700 w 2080899"/>
              <a:gd name="connsiteY0" fmla="*/ 0 h 2641600"/>
              <a:gd name="connsiteX1" fmla="*/ 1993900 w 2080899"/>
              <a:gd name="connsiteY1" fmla="*/ 1943100 h 2641600"/>
              <a:gd name="connsiteX2" fmla="*/ 0 w 2080899"/>
              <a:gd name="connsiteY2" fmla="*/ 2641600 h 2641600"/>
            </a:gdLst>
            <a:ahLst/>
            <a:cxnLst>
              <a:cxn ang="0">
                <a:pos x="connsiteX0" y="connsiteY0"/>
              </a:cxn>
              <a:cxn ang="0">
                <a:pos x="connsiteX1" y="connsiteY1"/>
              </a:cxn>
              <a:cxn ang="0">
                <a:pos x="connsiteX2" y="connsiteY2"/>
              </a:cxn>
            </a:cxnLst>
            <a:rect l="l" t="t" r="r" b="b"/>
            <a:pathLst>
              <a:path w="2080899" h="2641600">
                <a:moveTo>
                  <a:pt x="1536700" y="0"/>
                </a:moveTo>
                <a:cubicBezTo>
                  <a:pt x="1893358" y="751416"/>
                  <a:pt x="2250017" y="1502833"/>
                  <a:pt x="1993900" y="1943100"/>
                </a:cubicBezTo>
                <a:cubicBezTo>
                  <a:pt x="1737783" y="2383367"/>
                  <a:pt x="868891" y="2512483"/>
                  <a:pt x="0" y="2641600"/>
                </a:cubicBezTo>
              </a:path>
            </a:pathLst>
          </a:custGeom>
          <a:noFill/>
          <a:ln w="38100">
            <a:solidFill>
              <a:schemeClr val="bg2"/>
            </a:solidFill>
            <a:headEnd type="none" w="med" len="med"/>
            <a:tailEnd type="arrow" w="med" len="med"/>
          </a:ln>
        </p:spPr>
        <p:txBody>
          <a:bodyPr rtlCol="0" anchor="ctr"/>
          <a:lstStyle/>
          <a:p>
            <a:pPr algn="ctr"/>
            <a:endParaRPr lang="en-US"/>
          </a:p>
        </p:txBody>
      </p:sp>
      <p:sp>
        <p:nvSpPr>
          <p:cNvPr id="7" name="TextBox 6"/>
          <p:cNvSpPr txBox="1"/>
          <p:nvPr/>
        </p:nvSpPr>
        <p:spPr bwMode="auto">
          <a:xfrm>
            <a:off x="7214872" y="2761348"/>
            <a:ext cx="4137672"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The SOS(2) certificate</a:t>
            </a:r>
          </a:p>
        </p:txBody>
      </p:sp>
    </p:spTree>
    <p:extLst>
      <p:ext uri="{BB962C8B-B14F-4D97-AF65-F5344CB8AC3E}">
        <p14:creationId xmlns:p14="http://schemas.microsoft.com/office/powerpoint/2010/main" val="25511605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9262" y="463550"/>
            <a:ext cx="8829675" cy="468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2713037" y="4456112"/>
            <a:ext cx="8924925" cy="2085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9602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1479176" y="4586583"/>
            <a:ext cx="9243512" cy="313932"/>
            <a:chOff x="-2292" y="146347"/>
            <a:chExt cx="9243512" cy="313932"/>
          </a:xfrm>
        </p:grpSpPr>
        <p:sp>
          <p:nvSpPr>
            <p:cNvPr id="2" name="TextBox 1"/>
            <p:cNvSpPr txBox="1"/>
            <p:nvPr/>
          </p:nvSpPr>
          <p:spPr bwMode="auto">
            <a:xfrm>
              <a:off x="-2292" y="146347"/>
              <a:ext cx="72843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“Hence the r-round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relaxation can be solved up to accuracy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 in time (</a:t>
              </a:r>
              <a:r>
                <a:rPr lang="en-US" sz="1200" dirty="0" err="1">
                  <a:latin typeface="Arev Sans" pitchFamily="34" charset="0"/>
                  <a:ea typeface="Arev Sans" pitchFamily="34" charset="0"/>
                  <a:cs typeface="Arev sans bold" pitchFamily="34" charset="0"/>
                </a:rPr>
                <a:t>mn·log</a:t>
              </a:r>
              <a:r>
                <a:rPr lang="en-US" sz="1200" dirty="0">
                  <a:latin typeface="Arev Sans" pitchFamily="34" charset="0"/>
                  <a:ea typeface="Arev Sans" pitchFamily="34" charset="0"/>
                  <a:cs typeface="Arev sans bold" pitchFamily="34" charset="0"/>
                </a:rPr>
                <a:t>(1/</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O(r)</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 name="TextBox 2"/>
            <p:cNvSpPr txBox="1"/>
            <p:nvPr/>
          </p:nvSpPr>
          <p:spPr bwMode="auto">
            <a:xfrm>
              <a:off x="8110782" y="146347"/>
              <a:ext cx="113043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[BBHKSZ12]</a:t>
              </a:r>
              <a:endParaRPr lang="en-US" sz="1200" baseline="30000" dirty="0">
                <a:latin typeface="Arev Sans" pitchFamily="34" charset="0"/>
                <a:ea typeface="Arev Sans" pitchFamily="34" charset="0"/>
                <a:cs typeface="Arev sans bold" pitchFamily="34" charset="0"/>
              </a:endParaRPr>
            </a:p>
          </p:txBody>
        </p:sp>
      </p:grpSp>
      <p:grpSp>
        <p:nvGrpSpPr>
          <p:cNvPr id="62" name="Group 61"/>
          <p:cNvGrpSpPr/>
          <p:nvPr/>
        </p:nvGrpSpPr>
        <p:grpSpPr>
          <a:xfrm>
            <a:off x="1479177" y="72003"/>
            <a:ext cx="9261145" cy="313932"/>
            <a:chOff x="-2292" y="500092"/>
            <a:chExt cx="9261145" cy="313932"/>
          </a:xfrm>
        </p:grpSpPr>
        <p:sp>
          <p:nvSpPr>
            <p:cNvPr id="6" name="TextBox 5"/>
            <p:cNvSpPr txBox="1"/>
            <p:nvPr/>
          </p:nvSpPr>
          <p:spPr bwMode="auto">
            <a:xfrm>
              <a:off x="-2292" y="500092"/>
              <a:ext cx="593784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hierarchy… can be solved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for degree parameter d.”</a:t>
              </a:r>
              <a:endParaRPr lang="en-US" sz="1200" baseline="30000" dirty="0">
                <a:latin typeface="Arev Sans" pitchFamily="34" charset="0"/>
                <a:ea typeface="Arev Sans" pitchFamily="34" charset="0"/>
                <a:cs typeface="Arev sans bold" pitchFamily="34" charset="0"/>
              </a:endParaRPr>
            </a:p>
          </p:txBody>
        </p:sp>
        <p:sp>
          <p:nvSpPr>
            <p:cNvPr id="7" name="TextBox 6"/>
            <p:cNvSpPr txBox="1"/>
            <p:nvPr/>
          </p:nvSpPr>
          <p:spPr bwMode="auto">
            <a:xfrm>
              <a:off x="8110782" y="500092"/>
              <a:ext cx="114807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[BHKKMP16]</a:t>
              </a:r>
              <a:endParaRPr lang="en-US" sz="1200" baseline="30000" dirty="0">
                <a:latin typeface="Arev Sans" pitchFamily="34" charset="0"/>
                <a:ea typeface="Arev Sans" pitchFamily="34" charset="0"/>
                <a:cs typeface="Arev sans bold" pitchFamily="34" charset="0"/>
              </a:endParaRPr>
            </a:p>
          </p:txBody>
        </p:sp>
      </p:grpSp>
      <p:grpSp>
        <p:nvGrpSpPr>
          <p:cNvPr id="63" name="Group 62"/>
          <p:cNvGrpSpPr/>
          <p:nvPr/>
        </p:nvGrpSpPr>
        <p:grpSpPr>
          <a:xfrm>
            <a:off x="1479177" y="4962798"/>
            <a:ext cx="8916499" cy="313932"/>
            <a:chOff x="-2292" y="872367"/>
            <a:chExt cx="8916499" cy="313932"/>
          </a:xfrm>
        </p:grpSpPr>
        <p:sp>
          <p:nvSpPr>
            <p:cNvPr id="9" name="TextBox 8"/>
            <p:cNvSpPr txBox="1"/>
            <p:nvPr/>
          </p:nvSpPr>
          <p:spPr bwMode="auto">
            <a:xfrm>
              <a:off x="-2292" y="872367"/>
              <a:ext cx="684995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find in (n </a:t>
              </a:r>
              <a:r>
                <a:rPr lang="en-US" sz="1200" dirty="0" err="1">
                  <a:latin typeface="Arev Sans" pitchFamily="34" charset="0"/>
                  <a:ea typeface="Arev Sans" pitchFamily="34" charset="0"/>
                  <a:cs typeface="Arev sans bold" pitchFamily="34" charset="0"/>
                </a:rPr>
                <a:t>polylog</a:t>
              </a:r>
              <a:r>
                <a:rPr lang="en-US" sz="1200" dirty="0">
                  <a:latin typeface="Arev Sans" pitchFamily="34" charset="0"/>
                  <a:ea typeface="Arev Sans" pitchFamily="34" charset="0"/>
                  <a:cs typeface="Arev sans bold" pitchFamily="34" charset="0"/>
                </a:rPr>
                <a:t>(M/</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O(k)</a:t>
              </a:r>
              <a:r>
                <a:rPr lang="en-US" sz="1200" dirty="0">
                  <a:latin typeface="Arev Sans" pitchFamily="34" charset="0"/>
                  <a:ea typeface="Arev Sans" pitchFamily="34" charset="0"/>
                  <a:cs typeface="Arev sans bold" pitchFamily="34" charset="0"/>
                </a:rPr>
                <a:t> time [an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-accurate, degree-k SOS dual solution].”</a:t>
              </a:r>
              <a:endParaRPr lang="en-US" sz="1200" baseline="30000" dirty="0">
                <a:latin typeface="Arev Sans" pitchFamily="34" charset="0"/>
                <a:ea typeface="Arev Sans" pitchFamily="34" charset="0"/>
                <a:cs typeface="Arev sans bold" pitchFamily="34" charset="0"/>
              </a:endParaRPr>
            </a:p>
          </p:txBody>
        </p:sp>
        <p:sp>
          <p:nvSpPr>
            <p:cNvPr id="10" name="TextBox 9"/>
            <p:cNvSpPr txBox="1"/>
            <p:nvPr/>
          </p:nvSpPr>
          <p:spPr bwMode="auto">
            <a:xfrm>
              <a:off x="8110782" y="872367"/>
              <a:ext cx="80342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[BKS14]</a:t>
              </a:r>
              <a:endParaRPr lang="en-US" sz="1200" baseline="30000" dirty="0">
                <a:latin typeface="Arev Sans" pitchFamily="34" charset="0"/>
                <a:ea typeface="Arev Sans" pitchFamily="34" charset="0"/>
                <a:cs typeface="Arev sans bold" pitchFamily="34" charset="0"/>
              </a:endParaRPr>
            </a:p>
          </p:txBody>
        </p:sp>
      </p:grpSp>
      <p:grpSp>
        <p:nvGrpSpPr>
          <p:cNvPr id="64" name="Group 63"/>
          <p:cNvGrpSpPr/>
          <p:nvPr/>
        </p:nvGrpSpPr>
        <p:grpSpPr>
          <a:xfrm>
            <a:off x="1479177" y="1576863"/>
            <a:ext cx="8874821" cy="313932"/>
            <a:chOff x="-2292" y="1244642"/>
            <a:chExt cx="8874821" cy="313932"/>
          </a:xfrm>
        </p:grpSpPr>
        <p:sp>
          <p:nvSpPr>
            <p:cNvPr id="12" name="TextBox 11"/>
            <p:cNvSpPr txBox="1"/>
            <p:nvPr/>
          </p:nvSpPr>
          <p:spPr bwMode="auto">
            <a:xfrm>
              <a:off x="-2292" y="1244642"/>
              <a:ext cx="768030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semidefinite programming finding such a [degree ℓ dual solution] can be done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13" name="TextBox 12"/>
            <p:cNvSpPr txBox="1"/>
            <p:nvPr/>
          </p:nvSpPr>
          <p:spPr bwMode="auto">
            <a:xfrm>
              <a:off x="8110782" y="124464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65" name="Group 64"/>
          <p:cNvGrpSpPr/>
          <p:nvPr/>
        </p:nvGrpSpPr>
        <p:grpSpPr>
          <a:xfrm>
            <a:off x="1479176" y="2329293"/>
            <a:ext cx="8815510" cy="313932"/>
            <a:chOff x="-2292" y="1616917"/>
            <a:chExt cx="8815510" cy="313932"/>
          </a:xfrm>
        </p:grpSpPr>
        <p:sp>
          <p:nvSpPr>
            <p:cNvPr id="20" name="TextBox 19"/>
            <p:cNvSpPr txBox="1"/>
            <p:nvPr/>
          </p:nvSpPr>
          <p:spPr bwMode="auto">
            <a:xfrm>
              <a:off x="-2292" y="1616917"/>
              <a:ext cx="529824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degree-ℓ SOS proof… it can be found in </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21" name="TextBox 20"/>
            <p:cNvSpPr txBox="1"/>
            <p:nvPr/>
          </p:nvSpPr>
          <p:spPr bwMode="auto">
            <a:xfrm>
              <a:off x="8110782" y="1616917"/>
              <a:ext cx="70243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[BS14]</a:t>
              </a:r>
              <a:endParaRPr lang="en-US" sz="1200" baseline="30000" dirty="0">
                <a:latin typeface="Arev Sans" pitchFamily="34" charset="0"/>
                <a:ea typeface="Arev Sans" pitchFamily="34" charset="0"/>
                <a:cs typeface="Arev sans bold" pitchFamily="34" charset="0"/>
              </a:endParaRPr>
            </a:p>
          </p:txBody>
        </p:sp>
      </p:grpSp>
      <p:grpSp>
        <p:nvGrpSpPr>
          <p:cNvPr id="67" name="Group 66"/>
          <p:cNvGrpSpPr/>
          <p:nvPr/>
        </p:nvGrpSpPr>
        <p:grpSpPr>
          <a:xfrm>
            <a:off x="1479177" y="2705508"/>
            <a:ext cx="8924515" cy="313932"/>
            <a:chOff x="-2292" y="2361467"/>
            <a:chExt cx="8924515" cy="313932"/>
          </a:xfrm>
        </p:grpSpPr>
        <p:sp>
          <p:nvSpPr>
            <p:cNvPr id="23" name="TextBox 22"/>
            <p:cNvSpPr txBox="1"/>
            <p:nvPr/>
          </p:nvSpPr>
          <p:spPr bwMode="auto">
            <a:xfrm>
              <a:off x="-2292" y="2361467"/>
              <a:ext cx="760176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proof with bit complexity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then one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24" name="TextBox 23"/>
            <p:cNvSpPr txBox="1"/>
            <p:nvPr/>
          </p:nvSpPr>
          <p:spPr bwMode="auto">
            <a:xfrm>
              <a:off x="8110782" y="2361467"/>
              <a:ext cx="81144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[RRS16]</a:t>
              </a:r>
              <a:endParaRPr lang="en-US" sz="1200" baseline="30000" dirty="0">
                <a:latin typeface="Arev Sans" pitchFamily="34" charset="0"/>
                <a:ea typeface="Arev Sans" pitchFamily="34" charset="0"/>
                <a:cs typeface="Arev sans bold" pitchFamily="34" charset="0"/>
              </a:endParaRPr>
            </a:p>
          </p:txBody>
        </p:sp>
      </p:grpSp>
      <p:grpSp>
        <p:nvGrpSpPr>
          <p:cNvPr id="70" name="Group 69"/>
          <p:cNvGrpSpPr/>
          <p:nvPr/>
        </p:nvGrpSpPr>
        <p:grpSpPr>
          <a:xfrm>
            <a:off x="1479177" y="5339013"/>
            <a:ext cx="8889249" cy="313932"/>
            <a:chOff x="-2292" y="3441232"/>
            <a:chExt cx="8889249" cy="313932"/>
          </a:xfrm>
        </p:grpSpPr>
        <p:sp>
          <p:nvSpPr>
            <p:cNvPr id="26" name="TextBox 25"/>
            <p:cNvSpPr txBox="1"/>
            <p:nvPr/>
          </p:nvSpPr>
          <p:spPr bwMode="auto">
            <a:xfrm>
              <a:off x="-2292" y="3441232"/>
              <a:ext cx="82461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any </a:t>
              </a:r>
              <a:r>
                <a:rPr lang="en-US" sz="1200" i="1" dirty="0">
                  <a:latin typeface="Arev Sans" pitchFamily="34" charset="0"/>
                  <a:ea typeface="Arev Sans" pitchFamily="34" charset="0"/>
                  <a:cs typeface="Arev sans bold" pitchFamily="34" charset="0"/>
                </a:rPr>
                <a:t>fixed </a:t>
              </a:r>
              <a:r>
                <a:rPr lang="en-US" sz="1200" dirty="0">
                  <a:latin typeface="Arev Sans" pitchFamily="34" charset="0"/>
                  <a:ea typeface="Arev Sans" pitchFamily="34" charset="0"/>
                  <a:cs typeface="Arev sans bold" pitchFamily="34" charset="0"/>
                </a:rPr>
                <a:t>t, [the SOS relaxation of order t] can be computed in polynomial time (to any precision).”</a:t>
              </a:r>
              <a:endParaRPr lang="en-US" sz="1200" baseline="30000" dirty="0">
                <a:latin typeface="Arev Sans" pitchFamily="34" charset="0"/>
                <a:ea typeface="Arev Sans" pitchFamily="34" charset="0"/>
                <a:cs typeface="Arev sans bold" pitchFamily="34" charset="0"/>
              </a:endParaRPr>
            </a:p>
          </p:txBody>
        </p:sp>
        <p:sp>
          <p:nvSpPr>
            <p:cNvPr id="27" name="TextBox 26"/>
            <p:cNvSpPr txBox="1"/>
            <p:nvPr/>
          </p:nvSpPr>
          <p:spPr bwMode="auto">
            <a:xfrm>
              <a:off x="8110782" y="3441232"/>
              <a:ext cx="77617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[Lau10]</a:t>
              </a:r>
              <a:endParaRPr lang="en-US" sz="1200" baseline="30000" dirty="0">
                <a:latin typeface="Arev Sans" pitchFamily="34" charset="0"/>
                <a:ea typeface="Arev Sans" pitchFamily="34" charset="0"/>
                <a:cs typeface="Arev sans bold" pitchFamily="34" charset="0"/>
              </a:endParaRPr>
            </a:p>
          </p:txBody>
        </p:sp>
      </p:grpSp>
      <p:grpSp>
        <p:nvGrpSpPr>
          <p:cNvPr id="72" name="Group 71"/>
          <p:cNvGrpSpPr/>
          <p:nvPr/>
        </p:nvGrpSpPr>
        <p:grpSpPr>
          <a:xfrm>
            <a:off x="1479177" y="448218"/>
            <a:ext cx="8874821" cy="313932"/>
            <a:chOff x="-2292" y="4167252"/>
            <a:chExt cx="8874821" cy="313932"/>
          </a:xfrm>
        </p:grpSpPr>
        <p:sp>
          <p:nvSpPr>
            <p:cNvPr id="29" name="TextBox 28"/>
            <p:cNvSpPr txBox="1"/>
            <p:nvPr/>
          </p:nvSpPr>
          <p:spPr bwMode="auto">
            <a:xfrm>
              <a:off x="-2292" y="4167252"/>
              <a:ext cx="527259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solidFill>
                    <a:srgbClr val="FFFF00"/>
                  </a:solidFill>
                  <a:latin typeface="Arev Sans" pitchFamily="34" charset="0"/>
                  <a:ea typeface="Arev Sans" pitchFamily="34" charset="0"/>
                  <a:cs typeface="Arev sans bold" pitchFamily="34" charset="0"/>
                </a:rPr>
                <a:t>“The SOS algorithm… with… parameter ℓ takes </a:t>
              </a:r>
              <a:r>
                <a:rPr lang="en-US" sz="1200" dirty="0" err="1">
                  <a:solidFill>
                    <a:srgbClr val="FFFF00"/>
                  </a:solidFill>
                  <a:latin typeface="Arev Sans" pitchFamily="34" charset="0"/>
                  <a:ea typeface="Arev Sans" pitchFamily="34" charset="0"/>
                  <a:cs typeface="Arev sans bold" pitchFamily="34" charset="0"/>
                </a:rPr>
                <a:t>n</a:t>
              </a:r>
              <a:r>
                <a:rPr lang="en-US" sz="1400" baseline="30000" dirty="0" err="1">
                  <a:solidFill>
                    <a:srgbClr val="FFFF00"/>
                  </a:solidFill>
                  <a:latin typeface="Arev Sans" pitchFamily="34" charset="0"/>
                  <a:ea typeface="Arev Sans" pitchFamily="34" charset="0"/>
                  <a:cs typeface="Arev sans bold" pitchFamily="34" charset="0"/>
                </a:rPr>
                <a:t>O</a:t>
              </a:r>
              <a:r>
                <a:rPr lang="en-US" sz="1400" baseline="30000" dirty="0">
                  <a:solidFill>
                    <a:srgbClr val="FFFF00"/>
                  </a:solidFill>
                  <a:latin typeface="Arev Sans" pitchFamily="34" charset="0"/>
                  <a:ea typeface="Arev Sans" pitchFamily="34" charset="0"/>
                  <a:cs typeface="Arev sans bold" pitchFamily="34" charset="0"/>
                </a:rPr>
                <a:t>(ℓ)</a:t>
              </a:r>
              <a:r>
                <a:rPr lang="en-US" sz="1200" dirty="0">
                  <a:solidFill>
                    <a:srgbClr val="FFFF00"/>
                  </a:solidFill>
                  <a:latin typeface="Arev Sans" pitchFamily="34" charset="0"/>
                  <a:ea typeface="Arev Sans" pitchFamily="34" charset="0"/>
                  <a:cs typeface="Arev sans bold" pitchFamily="34" charset="0"/>
                </a:rPr>
                <a:t> time to run.”</a:t>
              </a:r>
              <a:endParaRPr lang="en-US" sz="1200" baseline="30000" dirty="0">
                <a:solidFill>
                  <a:srgbClr val="FFFF00"/>
                </a:solidFill>
                <a:latin typeface="Arev Sans" pitchFamily="34" charset="0"/>
                <a:ea typeface="Arev Sans" pitchFamily="34" charset="0"/>
                <a:cs typeface="Arev sans bold" pitchFamily="34" charset="0"/>
              </a:endParaRPr>
            </a:p>
          </p:txBody>
        </p:sp>
        <p:sp>
          <p:nvSpPr>
            <p:cNvPr id="30" name="TextBox 29"/>
            <p:cNvSpPr txBox="1"/>
            <p:nvPr/>
          </p:nvSpPr>
          <p:spPr bwMode="auto">
            <a:xfrm>
              <a:off x="8110782" y="416725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74" name="Group 73"/>
          <p:cNvGrpSpPr/>
          <p:nvPr/>
        </p:nvGrpSpPr>
        <p:grpSpPr>
          <a:xfrm>
            <a:off x="1479177" y="3457938"/>
            <a:ext cx="9134507" cy="313932"/>
            <a:chOff x="-2292" y="4911802"/>
            <a:chExt cx="9134507" cy="313932"/>
          </a:xfrm>
        </p:grpSpPr>
        <p:sp>
          <p:nvSpPr>
            <p:cNvPr id="32" name="TextBox 31"/>
            <p:cNvSpPr txBox="1"/>
            <p:nvPr/>
          </p:nvSpPr>
          <p:spPr bwMode="auto">
            <a:xfrm>
              <a:off x="-2292" y="4911802"/>
              <a:ext cx="69108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using semidefinite programming,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algorithm of degree q] run[s]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(q)</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3" name="TextBox 32"/>
            <p:cNvSpPr txBox="1"/>
            <p:nvPr/>
          </p:nvSpPr>
          <p:spPr bwMode="auto">
            <a:xfrm>
              <a:off x="8110782" y="4911802"/>
              <a:ext cx="102143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[BGGLT16]</a:t>
              </a:r>
              <a:endParaRPr lang="en-US" sz="1200" baseline="30000" dirty="0">
                <a:latin typeface="Arev Sans" pitchFamily="34" charset="0"/>
                <a:ea typeface="Arev Sans" pitchFamily="34" charset="0"/>
                <a:cs typeface="Arev sans bold" pitchFamily="34" charset="0"/>
              </a:endParaRPr>
            </a:p>
          </p:txBody>
        </p:sp>
      </p:grpSp>
      <p:grpSp>
        <p:nvGrpSpPr>
          <p:cNvPr id="79" name="Group 78"/>
          <p:cNvGrpSpPr/>
          <p:nvPr/>
        </p:nvGrpSpPr>
        <p:grpSpPr>
          <a:xfrm>
            <a:off x="1479177" y="824433"/>
            <a:ext cx="8839555" cy="313932"/>
            <a:chOff x="-44824" y="2201460"/>
            <a:chExt cx="8839555" cy="313932"/>
          </a:xfrm>
        </p:grpSpPr>
        <p:sp>
          <p:nvSpPr>
            <p:cNvPr id="35" name="TextBox 34"/>
            <p:cNvSpPr txBox="1"/>
            <p:nvPr/>
          </p:nvSpPr>
          <p:spPr bwMode="auto">
            <a:xfrm>
              <a:off x="-44824" y="2201460"/>
              <a:ext cx="503855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a [degree-d SOS] proof exists it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6" name="TextBox 35"/>
            <p:cNvSpPr txBox="1"/>
            <p:nvPr/>
          </p:nvSpPr>
          <p:spPr bwMode="auto">
            <a:xfrm>
              <a:off x="8068250" y="2201460"/>
              <a:ext cx="72648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[OZ12]</a:t>
              </a:r>
              <a:endParaRPr lang="en-US" sz="1200" baseline="30000" dirty="0">
                <a:latin typeface="Arev Sans" pitchFamily="34" charset="0"/>
                <a:ea typeface="Arev Sans" pitchFamily="34" charset="0"/>
                <a:cs typeface="Arev sans bold" pitchFamily="34" charset="0"/>
              </a:endParaRPr>
            </a:p>
          </p:txBody>
        </p:sp>
      </p:grpSp>
      <p:grpSp>
        <p:nvGrpSpPr>
          <p:cNvPr id="80" name="Group 79"/>
          <p:cNvGrpSpPr/>
          <p:nvPr/>
        </p:nvGrpSpPr>
        <p:grpSpPr>
          <a:xfrm>
            <a:off x="1479177" y="3834153"/>
            <a:ext cx="8991841" cy="313932"/>
            <a:chOff x="-44824" y="2976734"/>
            <a:chExt cx="8991841" cy="313932"/>
          </a:xfrm>
        </p:grpSpPr>
        <p:sp>
          <p:nvSpPr>
            <p:cNvPr id="38" name="TextBox 37"/>
            <p:cNvSpPr txBox="1"/>
            <p:nvPr/>
          </p:nvSpPr>
          <p:spPr bwMode="auto">
            <a:xfrm>
              <a:off x="-44824" y="2976734"/>
              <a:ext cx="650210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“n-variable degree-d SOS proofs can be found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time whenever they exist.”</a:t>
              </a:r>
              <a:endParaRPr lang="en-US" sz="1200" baseline="30000" dirty="0">
                <a:latin typeface="Arev Sans" pitchFamily="34" charset="0"/>
                <a:ea typeface="Arev Sans" pitchFamily="34" charset="0"/>
                <a:cs typeface="Arev sans bold" pitchFamily="34" charset="0"/>
              </a:endParaRPr>
            </a:p>
          </p:txBody>
        </p:sp>
        <p:sp>
          <p:nvSpPr>
            <p:cNvPr id="39" name="TextBox 38"/>
            <p:cNvSpPr txBox="1"/>
            <p:nvPr/>
          </p:nvSpPr>
          <p:spPr bwMode="auto">
            <a:xfrm>
              <a:off x="8068250" y="2976734"/>
              <a:ext cx="87876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[AOW15]</a:t>
              </a:r>
              <a:endParaRPr lang="en-US" sz="1200" baseline="30000" dirty="0">
                <a:latin typeface="Arev Sans" pitchFamily="34" charset="0"/>
                <a:ea typeface="Arev Sans" pitchFamily="34" charset="0"/>
                <a:cs typeface="Arev sans bold" pitchFamily="34" charset="0"/>
              </a:endParaRPr>
            </a:p>
          </p:txBody>
        </p:sp>
      </p:grpSp>
      <p:grpSp>
        <p:nvGrpSpPr>
          <p:cNvPr id="69" name="Group 68"/>
          <p:cNvGrpSpPr/>
          <p:nvPr/>
        </p:nvGrpSpPr>
        <p:grpSpPr>
          <a:xfrm>
            <a:off x="1479176" y="5715228"/>
            <a:ext cx="8850776" cy="313932"/>
            <a:chOff x="-2292" y="3087487"/>
            <a:chExt cx="8850776" cy="313932"/>
          </a:xfrm>
        </p:grpSpPr>
        <p:sp>
          <p:nvSpPr>
            <p:cNvPr id="41" name="TextBox 40"/>
            <p:cNvSpPr txBox="1"/>
            <p:nvPr/>
          </p:nvSpPr>
          <p:spPr bwMode="auto">
            <a:xfrm>
              <a:off x="-2292" y="3087487"/>
              <a:ext cx="70070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compute the SOS(6) [relaxation] within arbitrary accuracy in polynomial time.”</a:t>
              </a:r>
              <a:endParaRPr lang="en-US" sz="1200" baseline="30000" dirty="0">
                <a:latin typeface="Arev Sans" pitchFamily="34" charset="0"/>
                <a:ea typeface="Arev Sans" pitchFamily="34" charset="0"/>
                <a:cs typeface="Arev sans bold" pitchFamily="34" charset="0"/>
              </a:endParaRPr>
            </a:p>
          </p:txBody>
        </p:sp>
        <p:sp>
          <p:nvSpPr>
            <p:cNvPr id="42" name="TextBox 41"/>
            <p:cNvSpPr txBox="1"/>
            <p:nvPr/>
          </p:nvSpPr>
          <p:spPr bwMode="auto">
            <a:xfrm>
              <a:off x="8110782" y="3087487"/>
              <a:ext cx="7377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[BM15]</a:t>
              </a:r>
              <a:endParaRPr lang="en-US" sz="1200" baseline="30000" dirty="0">
                <a:latin typeface="Arev Sans" pitchFamily="34" charset="0"/>
                <a:ea typeface="Arev Sans" pitchFamily="34" charset="0"/>
                <a:cs typeface="Arev sans bold" pitchFamily="34" charset="0"/>
              </a:endParaRPr>
            </a:p>
          </p:txBody>
        </p:sp>
      </p:grpSp>
      <p:grpSp>
        <p:nvGrpSpPr>
          <p:cNvPr id="71" name="Group 70"/>
          <p:cNvGrpSpPr/>
          <p:nvPr/>
        </p:nvGrpSpPr>
        <p:grpSpPr>
          <a:xfrm>
            <a:off x="1479177" y="1200648"/>
            <a:ext cx="8990237" cy="313932"/>
            <a:chOff x="-2292" y="3813507"/>
            <a:chExt cx="8990237" cy="313932"/>
          </a:xfrm>
        </p:grpSpPr>
        <p:sp>
          <p:nvSpPr>
            <p:cNvPr id="44" name="TextBox 43"/>
            <p:cNvSpPr txBox="1"/>
            <p:nvPr/>
          </p:nvSpPr>
          <p:spPr bwMode="auto">
            <a:xfrm>
              <a:off x="-2292" y="3813507"/>
              <a:ext cx="64219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r round [SOS] relaxation can be solved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(r)</a:t>
              </a:r>
              <a:r>
                <a:rPr lang="en-US" sz="1200" dirty="0">
                  <a:latin typeface="Arev Sans" pitchFamily="34" charset="0"/>
                  <a:ea typeface="Arev Sans" pitchFamily="34" charset="0"/>
                  <a:cs typeface="Arev sans bold" pitchFamily="34" charset="0"/>
                </a:rPr>
                <a:t> time on instances of size n.”</a:t>
              </a:r>
              <a:endParaRPr lang="en-US" sz="1200" baseline="30000" dirty="0">
                <a:latin typeface="Arev Sans" pitchFamily="34" charset="0"/>
                <a:ea typeface="Arev Sans" pitchFamily="34" charset="0"/>
                <a:cs typeface="Arev sans bold" pitchFamily="34" charset="0"/>
              </a:endParaRPr>
            </a:p>
          </p:txBody>
        </p:sp>
        <p:sp>
          <p:nvSpPr>
            <p:cNvPr id="45" name="TextBox 44"/>
            <p:cNvSpPr txBox="1"/>
            <p:nvPr/>
          </p:nvSpPr>
          <p:spPr bwMode="auto">
            <a:xfrm>
              <a:off x="8110782" y="3813507"/>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[MPW15]</a:t>
              </a:r>
              <a:endParaRPr lang="en-US" sz="1200" baseline="30000" dirty="0">
                <a:latin typeface="Arev Sans" pitchFamily="34" charset="0"/>
                <a:ea typeface="Arev Sans" pitchFamily="34" charset="0"/>
                <a:cs typeface="Arev sans bold" pitchFamily="34" charset="0"/>
              </a:endParaRPr>
            </a:p>
          </p:txBody>
        </p:sp>
      </p:grpSp>
      <p:grpSp>
        <p:nvGrpSpPr>
          <p:cNvPr id="73" name="Group 72"/>
          <p:cNvGrpSpPr/>
          <p:nvPr/>
        </p:nvGrpSpPr>
        <p:grpSpPr>
          <a:xfrm>
            <a:off x="1479177" y="1953078"/>
            <a:ext cx="8858791" cy="313932"/>
            <a:chOff x="-2292" y="4539527"/>
            <a:chExt cx="8858791" cy="313932"/>
          </a:xfrm>
        </p:grpSpPr>
        <p:sp>
          <p:nvSpPr>
            <p:cNvPr id="47" name="TextBox 46"/>
            <p:cNvSpPr txBox="1"/>
            <p:nvPr/>
          </p:nvSpPr>
          <p:spPr bwMode="auto">
            <a:xfrm>
              <a:off x="-2292" y="4539527"/>
              <a:ext cx="738535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“There is an algorithm running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(k)</a:t>
              </a:r>
              <a:r>
                <a:rPr lang="en-US" sz="1200" dirty="0">
                  <a:latin typeface="Arev Sans" pitchFamily="34" charset="0"/>
                  <a:ea typeface="Arev Sans" pitchFamily="34" charset="0"/>
                  <a:cs typeface="Arev sans bold" pitchFamily="34" charset="0"/>
                </a:rPr>
                <a:t> to optimize [in the degree-k SOS proof system].”</a:t>
              </a:r>
              <a:endParaRPr lang="en-US" sz="1200" baseline="30000" dirty="0">
                <a:latin typeface="Arev Sans" pitchFamily="34" charset="0"/>
                <a:ea typeface="Arev Sans" pitchFamily="34" charset="0"/>
                <a:cs typeface="Arev sans bold" pitchFamily="34" charset="0"/>
              </a:endParaRPr>
            </a:p>
          </p:txBody>
        </p:sp>
        <p:sp>
          <p:nvSpPr>
            <p:cNvPr id="48" name="TextBox 47"/>
            <p:cNvSpPr txBox="1"/>
            <p:nvPr/>
          </p:nvSpPr>
          <p:spPr bwMode="auto">
            <a:xfrm>
              <a:off x="8110782" y="4539527"/>
              <a:ext cx="74571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[Ats13]</a:t>
              </a:r>
              <a:endParaRPr lang="en-US" sz="1200" baseline="30000" dirty="0">
                <a:latin typeface="Arev Sans" pitchFamily="34" charset="0"/>
                <a:ea typeface="Arev Sans" pitchFamily="34" charset="0"/>
                <a:cs typeface="Arev sans bold" pitchFamily="34" charset="0"/>
              </a:endParaRPr>
            </a:p>
          </p:txBody>
        </p:sp>
      </p:grpSp>
      <p:grpSp>
        <p:nvGrpSpPr>
          <p:cNvPr id="82" name="Group 81"/>
          <p:cNvGrpSpPr/>
          <p:nvPr/>
        </p:nvGrpSpPr>
        <p:grpSpPr>
          <a:xfrm>
            <a:off x="1434218" y="4210368"/>
            <a:ext cx="9026096" cy="313932"/>
            <a:chOff x="-89782" y="4209180"/>
            <a:chExt cx="9026096" cy="313932"/>
          </a:xfrm>
        </p:grpSpPr>
        <p:sp>
          <p:nvSpPr>
            <p:cNvPr id="50" name="TextBox 49"/>
            <p:cNvSpPr txBox="1"/>
            <p:nvPr/>
          </p:nvSpPr>
          <p:spPr bwMode="auto">
            <a:xfrm>
              <a:off x="-89782" y="4209180"/>
              <a:ext cx="74895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an SOS] proof of infeasibility of degree d, then it can be found in time O(</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51" name="TextBox 50"/>
            <p:cNvSpPr txBox="1"/>
            <p:nvPr/>
          </p:nvSpPr>
          <p:spPr bwMode="auto">
            <a:xfrm>
              <a:off x="8070371" y="4209180"/>
              <a:ext cx="86594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[DMN12]</a:t>
              </a:r>
              <a:endParaRPr lang="en-US" sz="1200" baseline="30000" dirty="0">
                <a:latin typeface="Arev Sans" pitchFamily="34" charset="0"/>
                <a:ea typeface="Arev Sans" pitchFamily="34" charset="0"/>
                <a:cs typeface="Arev sans bold" pitchFamily="34" charset="0"/>
              </a:endParaRPr>
            </a:p>
          </p:txBody>
        </p:sp>
      </p:grpSp>
      <p:grpSp>
        <p:nvGrpSpPr>
          <p:cNvPr id="76" name="Group 75"/>
          <p:cNvGrpSpPr/>
          <p:nvPr/>
        </p:nvGrpSpPr>
        <p:grpSpPr>
          <a:xfrm>
            <a:off x="1479177" y="6091443"/>
            <a:ext cx="8990237" cy="313932"/>
            <a:chOff x="-2292" y="5637822"/>
            <a:chExt cx="8990237" cy="313932"/>
          </a:xfrm>
        </p:grpSpPr>
        <p:sp>
          <p:nvSpPr>
            <p:cNvPr id="53" name="TextBox 52"/>
            <p:cNvSpPr txBox="1"/>
            <p:nvPr/>
          </p:nvSpPr>
          <p:spPr bwMode="auto">
            <a:xfrm>
              <a:off x="-2292" y="5637822"/>
              <a:ext cx="831990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each fixed t, [the degree-t SOS relaxation] may be computed… in poly. time to any fixed accuracy.”</a:t>
              </a:r>
              <a:endParaRPr lang="en-US" sz="1200" baseline="30000" dirty="0">
                <a:latin typeface="Arev Sans" pitchFamily="34" charset="0"/>
                <a:ea typeface="Arev Sans" pitchFamily="34" charset="0"/>
                <a:cs typeface="Arev sans bold" pitchFamily="34" charset="0"/>
              </a:endParaRPr>
            </a:p>
          </p:txBody>
        </p:sp>
        <p:sp>
          <p:nvSpPr>
            <p:cNvPr id="54" name="TextBox 53"/>
            <p:cNvSpPr txBox="1"/>
            <p:nvPr/>
          </p:nvSpPr>
          <p:spPr bwMode="auto">
            <a:xfrm>
              <a:off x="8110782" y="5637822"/>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[deKL10]</a:t>
              </a:r>
              <a:endParaRPr lang="en-US" sz="1200" baseline="30000" dirty="0">
                <a:latin typeface="Arev Sans" pitchFamily="34" charset="0"/>
                <a:ea typeface="Arev Sans" pitchFamily="34" charset="0"/>
                <a:cs typeface="Arev sans bold" pitchFamily="34" charset="0"/>
              </a:endParaRPr>
            </a:p>
          </p:txBody>
        </p:sp>
      </p:grpSp>
      <p:grpSp>
        <p:nvGrpSpPr>
          <p:cNvPr id="77" name="Group 76"/>
          <p:cNvGrpSpPr/>
          <p:nvPr/>
        </p:nvGrpSpPr>
        <p:grpSpPr>
          <a:xfrm>
            <a:off x="1479177" y="6467655"/>
            <a:ext cx="8874821" cy="313932"/>
            <a:chOff x="-2292" y="6010097"/>
            <a:chExt cx="8874821" cy="313932"/>
          </a:xfrm>
        </p:grpSpPr>
        <p:sp>
          <p:nvSpPr>
            <p:cNvPr id="56" name="TextBox 55"/>
            <p:cNvSpPr txBox="1"/>
            <p:nvPr/>
          </p:nvSpPr>
          <p:spPr bwMode="auto">
            <a:xfrm>
              <a:off x="-2292" y="6010097"/>
              <a:ext cx="730199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“One [can] optimize over [t-round SOS polytope]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(t)</a:t>
              </a:r>
              <a:r>
                <a:rPr lang="en-US" sz="1200" dirty="0">
                  <a:latin typeface="Arev Sans" pitchFamily="34" charset="0"/>
                  <a:ea typeface="Arev Sans" pitchFamily="34" charset="0"/>
                  <a:cs typeface="Arev sans bold" pitchFamily="34" charset="0"/>
                </a:rPr>
                <a:t>·</a:t>
              </a:r>
              <a:r>
                <a:rPr lang="en-US" sz="1200" dirty="0" err="1">
                  <a:latin typeface="Arev Sans" pitchFamily="34" charset="0"/>
                  <a:ea typeface="Arev Sans" pitchFamily="34" charset="0"/>
                  <a:cs typeface="Arev sans bold" pitchFamily="34" charset="0"/>
                </a:rPr>
                <a:t>m</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(1)</a:t>
              </a:r>
              <a:r>
                <a:rPr lang="en-US" sz="1200" dirty="0">
                  <a:latin typeface="Arev Sans" pitchFamily="34" charset="0"/>
                  <a:ea typeface="Arev Sans" pitchFamily="34" charset="0"/>
                  <a:cs typeface="Arev sans bold" pitchFamily="34" charset="0"/>
                </a:rPr>
                <a:t> up to numerical errors.”</a:t>
              </a:r>
              <a:endParaRPr lang="en-US" sz="1200" baseline="30000" dirty="0">
                <a:latin typeface="Arev Sans" pitchFamily="34" charset="0"/>
                <a:ea typeface="Arev Sans" pitchFamily="34" charset="0"/>
                <a:cs typeface="Arev sans bold" pitchFamily="34" charset="0"/>
              </a:endParaRPr>
            </a:p>
          </p:txBody>
        </p:sp>
        <p:sp>
          <p:nvSpPr>
            <p:cNvPr id="57" name="TextBox 56"/>
            <p:cNvSpPr txBox="1"/>
            <p:nvPr/>
          </p:nvSpPr>
          <p:spPr bwMode="auto">
            <a:xfrm>
              <a:off x="8110782" y="6010097"/>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[Rot13]</a:t>
              </a:r>
              <a:endParaRPr lang="en-US" sz="1200" baseline="30000" dirty="0">
                <a:latin typeface="Arev Sans" pitchFamily="34" charset="0"/>
                <a:ea typeface="Arev Sans" pitchFamily="34" charset="0"/>
                <a:cs typeface="Arev sans bold" pitchFamily="34" charset="0"/>
              </a:endParaRPr>
            </a:p>
          </p:txBody>
        </p:sp>
      </p:grpSp>
      <p:grpSp>
        <p:nvGrpSpPr>
          <p:cNvPr id="81" name="Group 80"/>
          <p:cNvGrpSpPr/>
          <p:nvPr/>
        </p:nvGrpSpPr>
        <p:grpSpPr>
          <a:xfrm>
            <a:off x="1479177" y="3081723"/>
            <a:ext cx="9035121" cy="313932"/>
            <a:chOff x="-44824" y="6326974"/>
            <a:chExt cx="9035121" cy="313932"/>
          </a:xfrm>
        </p:grpSpPr>
        <p:sp>
          <p:nvSpPr>
            <p:cNvPr id="59" name="TextBox 58"/>
            <p:cNvSpPr txBox="1"/>
            <p:nvPr/>
          </p:nvSpPr>
          <p:spPr bwMode="auto">
            <a:xfrm>
              <a:off x="-44824" y="6326974"/>
              <a:ext cx="758092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 this refutation can also be found efficiently by solving a semidefinite program of size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60" name="TextBox 59"/>
            <p:cNvSpPr txBox="1"/>
            <p:nvPr/>
          </p:nvSpPr>
          <p:spPr bwMode="auto">
            <a:xfrm>
              <a:off x="8068250" y="6326974"/>
              <a:ext cx="9220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[KOTZ13]</a:t>
              </a:r>
              <a:endParaRPr lang="en-US" sz="1200" baseline="30000" dirty="0">
                <a:latin typeface="Arev Sans" pitchFamily="34" charset="0"/>
                <a:ea typeface="Arev Sans" pitchFamily="34" charset="0"/>
                <a:cs typeface="Arev sans bold" pitchFamily="34" charset="0"/>
              </a:endParaRPr>
            </a:p>
          </p:txBody>
        </p:sp>
      </p:grpSp>
    </p:spTree>
    <p:extLst>
      <p:ext uri="{BB962C8B-B14F-4D97-AF65-F5344CB8AC3E}">
        <p14:creationId xmlns:p14="http://schemas.microsoft.com/office/powerpoint/2010/main" val="2246754490"/>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13037" y="4456112"/>
            <a:ext cx="8924925" cy="2085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419100" y="515937"/>
            <a:ext cx="8839200" cy="2295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reeform 5"/>
          <p:cNvSpPr/>
          <p:nvPr/>
        </p:nvSpPr>
        <p:spPr>
          <a:xfrm>
            <a:off x="444500" y="1485900"/>
            <a:ext cx="8674100" cy="647700"/>
          </a:xfrm>
          <a:custGeom>
            <a:avLst/>
            <a:gdLst>
              <a:gd name="connsiteX0" fmla="*/ 4330700 w 8674100"/>
              <a:gd name="connsiteY0" fmla="*/ 0 h 571500"/>
              <a:gd name="connsiteX1" fmla="*/ 8674100 w 8674100"/>
              <a:gd name="connsiteY1" fmla="*/ 0 h 571500"/>
              <a:gd name="connsiteX2" fmla="*/ 8674100 w 8674100"/>
              <a:gd name="connsiteY2" fmla="*/ 279400 h 571500"/>
              <a:gd name="connsiteX3" fmla="*/ 6858000 w 8674100"/>
              <a:gd name="connsiteY3" fmla="*/ 279400 h 571500"/>
              <a:gd name="connsiteX4" fmla="*/ 6858000 w 8674100"/>
              <a:gd name="connsiteY4" fmla="*/ 571500 h 571500"/>
              <a:gd name="connsiteX5" fmla="*/ 0 w 8674100"/>
              <a:gd name="connsiteY5" fmla="*/ 571500 h 571500"/>
              <a:gd name="connsiteX6" fmla="*/ 0 w 8674100"/>
              <a:gd name="connsiteY6" fmla="*/ 266700 h 571500"/>
              <a:gd name="connsiteX7" fmla="*/ 4330700 w 8674100"/>
              <a:gd name="connsiteY7" fmla="*/ 266700 h 571500"/>
              <a:gd name="connsiteX8" fmla="*/ 4330700 w 8674100"/>
              <a:gd name="connsiteY8"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4100" h="571500">
                <a:moveTo>
                  <a:pt x="4330700" y="0"/>
                </a:moveTo>
                <a:lnTo>
                  <a:pt x="8674100" y="0"/>
                </a:lnTo>
                <a:lnTo>
                  <a:pt x="8674100" y="279400"/>
                </a:lnTo>
                <a:lnTo>
                  <a:pt x="6858000" y="279400"/>
                </a:lnTo>
                <a:lnTo>
                  <a:pt x="6858000" y="571500"/>
                </a:lnTo>
                <a:lnTo>
                  <a:pt x="0" y="571500"/>
                </a:lnTo>
                <a:lnTo>
                  <a:pt x="0" y="266700"/>
                </a:lnTo>
                <a:lnTo>
                  <a:pt x="4330700" y="266700"/>
                </a:lnTo>
                <a:lnTo>
                  <a:pt x="4330700" y="0"/>
                </a:lnTo>
                <a:close/>
              </a:path>
            </a:pathLst>
          </a:custGeom>
          <a:noFill/>
          <a:ln w="57150">
            <a:solidFill>
              <a:srgbClr val="FF0000"/>
            </a:solidFill>
          </a:ln>
        </p:spPr>
        <p:txBody>
          <a:bodyPr rtlCol="0" anchor="ctr"/>
          <a:lstStyle/>
          <a:p>
            <a:pPr algn="ctr"/>
            <a:endParaRPr lang="en-US"/>
          </a:p>
        </p:txBody>
      </p:sp>
    </p:spTree>
    <p:extLst>
      <p:ext uri="{BB962C8B-B14F-4D97-AF65-F5344CB8AC3E}">
        <p14:creationId xmlns:p14="http://schemas.microsoft.com/office/powerpoint/2010/main" val="20017893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 y="515937"/>
            <a:ext cx="8839200" cy="2295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reeform 5"/>
          <p:cNvSpPr/>
          <p:nvPr/>
        </p:nvSpPr>
        <p:spPr>
          <a:xfrm>
            <a:off x="444500" y="1485900"/>
            <a:ext cx="8674100" cy="647700"/>
          </a:xfrm>
          <a:custGeom>
            <a:avLst/>
            <a:gdLst>
              <a:gd name="connsiteX0" fmla="*/ 4330700 w 8674100"/>
              <a:gd name="connsiteY0" fmla="*/ 0 h 571500"/>
              <a:gd name="connsiteX1" fmla="*/ 8674100 w 8674100"/>
              <a:gd name="connsiteY1" fmla="*/ 0 h 571500"/>
              <a:gd name="connsiteX2" fmla="*/ 8674100 w 8674100"/>
              <a:gd name="connsiteY2" fmla="*/ 279400 h 571500"/>
              <a:gd name="connsiteX3" fmla="*/ 6858000 w 8674100"/>
              <a:gd name="connsiteY3" fmla="*/ 279400 h 571500"/>
              <a:gd name="connsiteX4" fmla="*/ 6858000 w 8674100"/>
              <a:gd name="connsiteY4" fmla="*/ 571500 h 571500"/>
              <a:gd name="connsiteX5" fmla="*/ 0 w 8674100"/>
              <a:gd name="connsiteY5" fmla="*/ 571500 h 571500"/>
              <a:gd name="connsiteX6" fmla="*/ 0 w 8674100"/>
              <a:gd name="connsiteY6" fmla="*/ 266700 h 571500"/>
              <a:gd name="connsiteX7" fmla="*/ 4330700 w 8674100"/>
              <a:gd name="connsiteY7" fmla="*/ 266700 h 571500"/>
              <a:gd name="connsiteX8" fmla="*/ 4330700 w 8674100"/>
              <a:gd name="connsiteY8"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4100" h="571500">
                <a:moveTo>
                  <a:pt x="4330700" y="0"/>
                </a:moveTo>
                <a:lnTo>
                  <a:pt x="8674100" y="0"/>
                </a:lnTo>
                <a:lnTo>
                  <a:pt x="8674100" y="279400"/>
                </a:lnTo>
                <a:lnTo>
                  <a:pt x="6858000" y="279400"/>
                </a:lnTo>
                <a:lnTo>
                  <a:pt x="6858000" y="571500"/>
                </a:lnTo>
                <a:lnTo>
                  <a:pt x="0" y="571500"/>
                </a:lnTo>
                <a:lnTo>
                  <a:pt x="0" y="266700"/>
                </a:lnTo>
                <a:lnTo>
                  <a:pt x="4330700" y="266700"/>
                </a:lnTo>
                <a:lnTo>
                  <a:pt x="4330700" y="0"/>
                </a:lnTo>
                <a:close/>
              </a:path>
            </a:pathLst>
          </a:custGeom>
          <a:noFill/>
          <a:ln w="57150">
            <a:solidFill>
              <a:srgbClr val="FF0000"/>
            </a:solidFill>
          </a:ln>
        </p:spPr>
        <p:txBody>
          <a:bodyPr rtlCol="0" anchor="ctr"/>
          <a:lstStyle/>
          <a:p>
            <a:pPr algn="ctr"/>
            <a:endParaRPr lang="en-US"/>
          </a:p>
        </p:txBody>
      </p:sp>
      <p:cxnSp>
        <p:nvCxnSpPr>
          <p:cNvPr id="11" name="Straight Arrow Connector 10"/>
          <p:cNvCxnSpPr/>
          <p:nvPr/>
        </p:nvCxnSpPr>
        <p:spPr bwMode="auto">
          <a:xfrm flipV="1">
            <a:off x="1282700" y="2133600"/>
            <a:ext cx="0" cy="1574800"/>
          </a:xfrm>
          <a:prstGeom prst="straightConnector1">
            <a:avLst/>
          </a:prstGeom>
          <a:noFill/>
          <a:ln w="76200" cap="flat" cmpd="sng" algn="ctr">
            <a:solidFill>
              <a:srgbClr val="FF0000"/>
            </a:solidFill>
            <a:prstDash val="solid"/>
            <a:round/>
            <a:headEnd type="none" w="med" len="med"/>
            <a:tailEnd type="triangle"/>
          </a:ln>
          <a:effectLst/>
        </p:spPr>
      </p:cxnSp>
      <p:sp>
        <p:nvSpPr>
          <p:cNvPr id="12" name="TextBox 11"/>
          <p:cNvSpPr txBox="1"/>
          <p:nvPr/>
        </p:nvSpPr>
        <p:spPr bwMode="auto">
          <a:xfrm>
            <a:off x="419100" y="3708400"/>
            <a:ext cx="5695790" cy="1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Erroneous explanation for why</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testing PSD-ness is in </a:t>
            </a:r>
            <a:r>
              <a:rPr lang="en-US" b="1" dirty="0" smtClean="0">
                <a:latin typeface="Arev Sans" pitchFamily="34" charset="0"/>
                <a:ea typeface="Arev Sans" pitchFamily="34" charset="0"/>
                <a:cs typeface="Arev sans bold" pitchFamily="34" charset="0"/>
              </a:rPr>
              <a:t>P</a:t>
            </a:r>
            <a:r>
              <a:rPr lang="en-US" dirty="0" smtClean="0">
                <a:latin typeface="Arev Sans" pitchFamily="34" charset="0"/>
                <a:ea typeface="Arev Sans" pitchFamily="34" charset="0"/>
                <a:cs typeface="Arev sans bold" pitchFamily="34" charset="0"/>
              </a:rPr>
              <a:t>.</a:t>
            </a:r>
          </a:p>
        </p:txBody>
      </p:sp>
    </p:spTree>
    <p:extLst>
      <p:ext uri="{BB962C8B-B14F-4D97-AF65-F5344CB8AC3E}">
        <p14:creationId xmlns:p14="http://schemas.microsoft.com/office/powerpoint/2010/main" val="12944929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3862" y="269875"/>
            <a:ext cx="8524875" cy="504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3"/>
          <a:stretch>
            <a:fillRect/>
          </a:stretch>
        </p:blipFill>
        <p:spPr>
          <a:xfrm>
            <a:off x="2992437" y="2686050"/>
            <a:ext cx="8924925" cy="4000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reeform 3"/>
          <p:cNvSpPr/>
          <p:nvPr/>
        </p:nvSpPr>
        <p:spPr>
          <a:xfrm>
            <a:off x="3060700" y="4229100"/>
            <a:ext cx="8763000" cy="1943100"/>
          </a:xfrm>
          <a:custGeom>
            <a:avLst/>
            <a:gdLst>
              <a:gd name="connsiteX0" fmla="*/ 1663700 w 8763000"/>
              <a:gd name="connsiteY0" fmla="*/ 0 h 1943100"/>
              <a:gd name="connsiteX1" fmla="*/ 8763000 w 8763000"/>
              <a:gd name="connsiteY1" fmla="*/ 0 h 1943100"/>
              <a:gd name="connsiteX2" fmla="*/ 8763000 w 8763000"/>
              <a:gd name="connsiteY2" fmla="*/ 1943100 h 1943100"/>
              <a:gd name="connsiteX3" fmla="*/ 0 w 8763000"/>
              <a:gd name="connsiteY3" fmla="*/ 1943100 h 1943100"/>
              <a:gd name="connsiteX4" fmla="*/ 0 w 8763000"/>
              <a:gd name="connsiteY4" fmla="*/ 241300 h 1943100"/>
              <a:gd name="connsiteX5" fmla="*/ 1701800 w 8763000"/>
              <a:gd name="connsiteY5" fmla="*/ 241300 h 1943100"/>
              <a:gd name="connsiteX6" fmla="*/ 1663700 w 8763000"/>
              <a:gd name="connsiteY6" fmla="*/ 0 h 1943100"/>
              <a:gd name="connsiteX0" fmla="*/ 1663700 w 8763000"/>
              <a:gd name="connsiteY0" fmla="*/ 0 h 1943100"/>
              <a:gd name="connsiteX1" fmla="*/ 8763000 w 8763000"/>
              <a:gd name="connsiteY1" fmla="*/ 0 h 1943100"/>
              <a:gd name="connsiteX2" fmla="*/ 8763000 w 8763000"/>
              <a:gd name="connsiteY2" fmla="*/ 1943100 h 1943100"/>
              <a:gd name="connsiteX3" fmla="*/ 0 w 8763000"/>
              <a:gd name="connsiteY3" fmla="*/ 1943100 h 1943100"/>
              <a:gd name="connsiteX4" fmla="*/ 0 w 8763000"/>
              <a:gd name="connsiteY4" fmla="*/ 241300 h 1943100"/>
              <a:gd name="connsiteX5" fmla="*/ 1663700 w 8763000"/>
              <a:gd name="connsiteY5" fmla="*/ 254000 h 1943100"/>
              <a:gd name="connsiteX6" fmla="*/ 1663700 w 8763000"/>
              <a:gd name="connsiteY6" fmla="*/ 0 h 1943100"/>
              <a:gd name="connsiteX0" fmla="*/ 1663700 w 8763000"/>
              <a:gd name="connsiteY0" fmla="*/ 0 h 1943100"/>
              <a:gd name="connsiteX1" fmla="*/ 8763000 w 8763000"/>
              <a:gd name="connsiteY1" fmla="*/ 0 h 1943100"/>
              <a:gd name="connsiteX2" fmla="*/ 8763000 w 8763000"/>
              <a:gd name="connsiteY2" fmla="*/ 1943100 h 1943100"/>
              <a:gd name="connsiteX3" fmla="*/ 0 w 8763000"/>
              <a:gd name="connsiteY3" fmla="*/ 1943100 h 1943100"/>
              <a:gd name="connsiteX4" fmla="*/ 0 w 8763000"/>
              <a:gd name="connsiteY4" fmla="*/ 241300 h 1943100"/>
              <a:gd name="connsiteX5" fmla="*/ 1657350 w 8763000"/>
              <a:gd name="connsiteY5" fmla="*/ 254000 h 1943100"/>
              <a:gd name="connsiteX6" fmla="*/ 1663700 w 8763000"/>
              <a:gd name="connsiteY6" fmla="*/ 0 h 1943100"/>
              <a:gd name="connsiteX0" fmla="*/ 1663700 w 8763000"/>
              <a:gd name="connsiteY0" fmla="*/ 0 h 1943100"/>
              <a:gd name="connsiteX1" fmla="*/ 8763000 w 8763000"/>
              <a:gd name="connsiteY1" fmla="*/ 0 h 1943100"/>
              <a:gd name="connsiteX2" fmla="*/ 8763000 w 8763000"/>
              <a:gd name="connsiteY2" fmla="*/ 1943100 h 1943100"/>
              <a:gd name="connsiteX3" fmla="*/ 0 w 8763000"/>
              <a:gd name="connsiteY3" fmla="*/ 1943100 h 1943100"/>
              <a:gd name="connsiteX4" fmla="*/ 0 w 8763000"/>
              <a:gd name="connsiteY4" fmla="*/ 241300 h 1943100"/>
              <a:gd name="connsiteX5" fmla="*/ 1676400 w 8763000"/>
              <a:gd name="connsiteY5" fmla="*/ 241300 h 1943100"/>
              <a:gd name="connsiteX6" fmla="*/ 1663700 w 8763000"/>
              <a:gd name="connsiteY6" fmla="*/ 0 h 1943100"/>
              <a:gd name="connsiteX0" fmla="*/ 1663700 w 8763000"/>
              <a:gd name="connsiteY0" fmla="*/ 0 h 1943100"/>
              <a:gd name="connsiteX1" fmla="*/ 8763000 w 8763000"/>
              <a:gd name="connsiteY1" fmla="*/ 0 h 1943100"/>
              <a:gd name="connsiteX2" fmla="*/ 8763000 w 8763000"/>
              <a:gd name="connsiteY2" fmla="*/ 1943100 h 1943100"/>
              <a:gd name="connsiteX3" fmla="*/ 0 w 8763000"/>
              <a:gd name="connsiteY3" fmla="*/ 1943100 h 1943100"/>
              <a:gd name="connsiteX4" fmla="*/ 0 w 8763000"/>
              <a:gd name="connsiteY4" fmla="*/ 241300 h 1943100"/>
              <a:gd name="connsiteX5" fmla="*/ 1657350 w 8763000"/>
              <a:gd name="connsiteY5" fmla="*/ 234950 h 1943100"/>
              <a:gd name="connsiteX6" fmla="*/ 1663700 w 8763000"/>
              <a:gd name="connsiteY6" fmla="*/ 0 h 1943100"/>
              <a:gd name="connsiteX0" fmla="*/ 1663700 w 8763000"/>
              <a:gd name="connsiteY0" fmla="*/ 0 h 1943100"/>
              <a:gd name="connsiteX1" fmla="*/ 8763000 w 8763000"/>
              <a:gd name="connsiteY1" fmla="*/ 0 h 1943100"/>
              <a:gd name="connsiteX2" fmla="*/ 8763000 w 8763000"/>
              <a:gd name="connsiteY2" fmla="*/ 1943100 h 1943100"/>
              <a:gd name="connsiteX3" fmla="*/ 0 w 8763000"/>
              <a:gd name="connsiteY3" fmla="*/ 1943100 h 1943100"/>
              <a:gd name="connsiteX4" fmla="*/ 0 w 8763000"/>
              <a:gd name="connsiteY4" fmla="*/ 241300 h 1943100"/>
              <a:gd name="connsiteX5" fmla="*/ 1670050 w 8763000"/>
              <a:gd name="connsiteY5" fmla="*/ 247650 h 1943100"/>
              <a:gd name="connsiteX6" fmla="*/ 1663700 w 8763000"/>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0" h="1943100">
                <a:moveTo>
                  <a:pt x="1663700" y="0"/>
                </a:moveTo>
                <a:lnTo>
                  <a:pt x="8763000" y="0"/>
                </a:lnTo>
                <a:lnTo>
                  <a:pt x="8763000" y="1943100"/>
                </a:lnTo>
                <a:lnTo>
                  <a:pt x="0" y="1943100"/>
                </a:lnTo>
                <a:lnTo>
                  <a:pt x="0" y="241300"/>
                </a:lnTo>
                <a:lnTo>
                  <a:pt x="1670050" y="247650"/>
                </a:lnTo>
                <a:lnTo>
                  <a:pt x="1663700" y="0"/>
                </a:lnTo>
                <a:close/>
              </a:path>
            </a:pathLst>
          </a:custGeom>
          <a:noFill/>
          <a:ln w="57150">
            <a:solidFill>
              <a:srgbClr val="FF0000"/>
            </a:solidFill>
          </a:ln>
        </p:spPr>
        <p:txBody>
          <a:bodyPr rtlCol="0" anchor="ctr"/>
          <a:lstStyle/>
          <a:p>
            <a:pPr algn="ctr"/>
            <a:endParaRPr lang="en-US"/>
          </a:p>
        </p:txBody>
      </p:sp>
    </p:spTree>
    <p:extLst>
      <p:ext uri="{BB962C8B-B14F-4D97-AF65-F5344CB8AC3E}">
        <p14:creationId xmlns:p14="http://schemas.microsoft.com/office/powerpoint/2010/main" val="18209732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sp>
        <p:nvSpPr>
          <p:cNvPr id="52" name="TextBox 51"/>
          <p:cNvSpPr txBox="1"/>
          <p:nvPr/>
        </p:nvSpPr>
        <p:spPr bwMode="auto">
          <a:xfrm>
            <a:off x="140282" y="2708804"/>
            <a:ext cx="2542684"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latin typeface="Arev Sans" pitchFamily="34" charset="0"/>
                <a:ea typeface="Arev Sans" pitchFamily="34" charset="0"/>
                <a:cs typeface="Arev sans bold" pitchFamily="34" charset="0"/>
              </a:rPr>
              <a:t>Good news!</a:t>
            </a:r>
          </a:p>
        </p:txBody>
      </p:sp>
      <p:sp>
        <p:nvSpPr>
          <p:cNvPr id="54" name="TextBox 53"/>
          <p:cNvSpPr txBox="1"/>
          <p:nvPr/>
        </p:nvSpPr>
        <p:spPr bwMode="auto">
          <a:xfrm>
            <a:off x="2937109" y="2711005"/>
            <a:ext cx="882645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When the Boolean equalities</a:t>
            </a:r>
          </a:p>
          <a:p>
            <a:pPr eaLnBrk="1" hangingPunct="1">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are the </a:t>
            </a:r>
            <a:r>
              <a:rPr lang="en-US" b="1" dirty="0" smtClean="0">
                <a:solidFill>
                  <a:srgbClr val="FFFF00"/>
                </a:solidFill>
                <a:latin typeface="Arev Sans" pitchFamily="34" charset="0"/>
                <a:ea typeface="Arev Sans" pitchFamily="34" charset="0"/>
                <a:cs typeface="Arev sans bold" pitchFamily="34" charset="0"/>
              </a:rPr>
              <a:t>only</a:t>
            </a:r>
            <a:r>
              <a:rPr lang="en-US" dirty="0" smtClean="0">
                <a:solidFill>
                  <a:srgbClr val="FFFF00"/>
                </a:solidFill>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constraints, everything is OK!</a:t>
            </a:r>
            <a:endParaRPr lang="en-US" dirty="0">
              <a:latin typeface="Arev Sans" pitchFamily="34" charset="0"/>
              <a:ea typeface="Arev Sans" pitchFamily="34" charset="0"/>
              <a:cs typeface="Arev sans bold" pitchFamily="34" charset="0"/>
            </a:endParaRPr>
          </a:p>
        </p:txBody>
      </p:sp>
      <p:grpSp>
        <p:nvGrpSpPr>
          <p:cNvPr id="6" name="Group 5"/>
          <p:cNvGrpSpPr/>
          <p:nvPr/>
        </p:nvGrpSpPr>
        <p:grpSpPr>
          <a:xfrm>
            <a:off x="8869362" y="2738015"/>
            <a:ext cx="1044576" cy="566052"/>
            <a:chOff x="9236692" y="5377685"/>
            <a:chExt cx="1044576" cy="566052"/>
          </a:xfrm>
        </p:grpSpPr>
        <p:sp>
          <p:nvSpPr>
            <p:cNvPr id="24" name="Freeform 18"/>
            <p:cNvSpPr>
              <a:spLocks/>
            </p:cNvSpPr>
            <p:nvPr>
              <p:custDataLst>
                <p:tags r:id="rId12"/>
              </p:custDataLst>
            </p:nvPr>
          </p:nvSpPr>
          <p:spPr bwMode="auto">
            <a:xfrm>
              <a:off x="9236692" y="558023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p:custDataLst>
                <p:tags r:id="rId13"/>
              </p:custDataLst>
            </p:nvPr>
          </p:nvSpPr>
          <p:spPr bwMode="auto">
            <a:xfrm>
              <a:off x="9460530" y="542942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noEditPoints="1"/>
            </p:cNvSpPr>
            <p:nvPr>
              <p:custDataLst>
                <p:tags r:id="rId14"/>
              </p:custDataLst>
            </p:nvPr>
          </p:nvSpPr>
          <p:spPr bwMode="auto">
            <a:xfrm>
              <a:off x="9466880" y="572628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p:custDataLst>
                <p:tags r:id="rId15"/>
              </p:custDataLst>
            </p:nvPr>
          </p:nvSpPr>
          <p:spPr bwMode="auto">
            <a:xfrm>
              <a:off x="10130455" y="5516733"/>
              <a:ext cx="150813" cy="25558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bwMode="auto">
            <a:xfrm>
              <a:off x="9584355" y="5377685"/>
              <a:ext cx="48603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a:t>
              </a:r>
            </a:p>
          </p:txBody>
        </p:sp>
      </p:grpSp>
      <p:sp>
        <p:nvSpPr>
          <p:cNvPr id="21" name="TextBox 20"/>
          <p:cNvSpPr txBox="1"/>
          <p:nvPr/>
        </p:nvSpPr>
        <p:spPr bwMode="auto">
          <a:xfrm>
            <a:off x="157828" y="4475032"/>
            <a:ext cx="2997937"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a:t>
            </a:r>
            <a:r>
              <a:rPr lang="en-US" dirty="0" err="1" smtClean="0">
                <a:latin typeface="Arev Sans" pitchFamily="34" charset="0"/>
                <a:ea typeface="Arev Sans" pitchFamily="34" charset="0"/>
                <a:cs typeface="Arev sans bold" pitchFamily="34" charset="0"/>
              </a:rPr>
              <a:t>Raghavendra</a:t>
            </a:r>
            <a:endParaRPr lang="en-US" dirty="0" smtClean="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       –Weitz’17]:</a:t>
            </a:r>
          </a:p>
        </p:txBody>
      </p:sp>
      <p:sp>
        <p:nvSpPr>
          <p:cNvPr id="22" name="TextBox 21"/>
          <p:cNvSpPr txBox="1"/>
          <p:nvPr/>
        </p:nvSpPr>
        <p:spPr bwMode="auto">
          <a:xfrm>
            <a:off x="157828" y="3977167"/>
            <a:ext cx="3331361"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More OK cases!</a:t>
            </a:r>
          </a:p>
        </p:txBody>
      </p:sp>
      <p:sp>
        <p:nvSpPr>
          <p:cNvPr id="23" name="TextBox 22"/>
          <p:cNvSpPr txBox="1"/>
          <p:nvPr/>
        </p:nvSpPr>
        <p:spPr bwMode="auto">
          <a:xfrm>
            <a:off x="3499739" y="4003660"/>
            <a:ext cx="8672567"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Boolean+Clique</a:t>
            </a:r>
            <a:endParaRPr lang="en-US" dirty="0" smtClean="0">
              <a:latin typeface="Arev Sans" pitchFamily="34" charset="0"/>
              <a:ea typeface="Arev Sans" pitchFamily="34" charset="0"/>
              <a:cs typeface="Arev sans bold" pitchFamily="34" charset="0"/>
            </a:endParaRPr>
          </a:p>
          <a:p>
            <a:pPr eaLnBrk="1" hangingPunct="1">
              <a:lnSpc>
                <a:spcPct val="120000"/>
              </a:lnSpc>
            </a:pPr>
            <a:r>
              <a:rPr lang="en-US" dirty="0" err="1" smtClean="0">
                <a:latin typeface="Arev Sans" pitchFamily="34" charset="0"/>
                <a:ea typeface="Arev Sans" pitchFamily="34" charset="0"/>
                <a:cs typeface="Arev sans bold" pitchFamily="34" charset="0"/>
              </a:rPr>
              <a:t>Boolean+Matching</a:t>
            </a:r>
            <a:r>
              <a:rPr lang="en-US" dirty="0" smtClean="0">
                <a:latin typeface="Arev Sans" pitchFamily="34" charset="0"/>
                <a:ea typeface="Arev Sans" pitchFamily="34" charset="0"/>
                <a:cs typeface="Arev sans bold" pitchFamily="34" charset="0"/>
              </a:rPr>
              <a:t> constraints</a:t>
            </a:r>
          </a:p>
          <a:p>
            <a:pPr eaLnBrk="1" hangingPunct="1">
              <a:lnSpc>
                <a:spcPct val="120000"/>
              </a:lnSpc>
            </a:pPr>
            <a:r>
              <a:rPr lang="en-US" dirty="0" smtClean="0">
                <a:latin typeface="Arev Sans" pitchFamily="34" charset="0"/>
                <a:ea typeface="Arev Sans" pitchFamily="34" charset="0"/>
                <a:cs typeface="Arev sans bold" pitchFamily="34" charset="0"/>
              </a:rPr>
              <a:t>Boolean Bisection/</a:t>
            </a:r>
            <a:r>
              <a:rPr lang="en-US" dirty="0" err="1" smtClean="0">
                <a:latin typeface="Arev Sans" pitchFamily="34" charset="0"/>
                <a:ea typeface="Arev Sans" pitchFamily="34" charset="0"/>
                <a:cs typeface="Arev sans bold" pitchFamily="34" charset="0"/>
              </a:rPr>
              <a:t>Approx</a:t>
            </a:r>
            <a:r>
              <a:rPr lang="en-US" dirty="0" smtClean="0">
                <a:latin typeface="Arev Sans" pitchFamily="34" charset="0"/>
                <a:ea typeface="Arev Sans" pitchFamily="34" charset="0"/>
                <a:cs typeface="Arev sans bold" pitchFamily="34" charset="0"/>
              </a:rPr>
              <a:t>-Bisection constraints</a:t>
            </a:r>
          </a:p>
          <a:p>
            <a:pPr eaLnBrk="1" hangingPunct="1">
              <a:lnSpc>
                <a:spcPct val="120000"/>
              </a:lnSpc>
            </a:pPr>
            <a:endParaRPr lang="en-US" sz="1600" dirty="0" smtClean="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Unit vector constraints:  </a:t>
            </a:r>
            <a:endParaRPr lang="en-US" dirty="0">
              <a:latin typeface="Arev Sans" pitchFamily="34" charset="0"/>
              <a:ea typeface="Arev Sans" pitchFamily="34" charset="0"/>
              <a:cs typeface="Arev sans bold" pitchFamily="34" charset="0"/>
            </a:endParaRPr>
          </a:p>
        </p:txBody>
      </p:sp>
      <p:grpSp>
        <p:nvGrpSpPr>
          <p:cNvPr id="39" name="Group 38"/>
          <p:cNvGrpSpPr>
            <a:grpSpLocks noChangeAspect="1"/>
          </p:cNvGrpSpPr>
          <p:nvPr>
            <p:custDataLst>
              <p:tags r:id="rId1"/>
            </p:custDataLst>
          </p:nvPr>
        </p:nvGrpSpPr>
        <p:grpSpPr>
          <a:xfrm>
            <a:off x="7966202" y="5692094"/>
            <a:ext cx="1557338" cy="941388"/>
            <a:chOff x="2540000" y="2540000"/>
            <a:chExt cx="1557338" cy="941388"/>
          </a:xfrm>
        </p:grpSpPr>
        <p:sp>
          <p:nvSpPr>
            <p:cNvPr id="17" name="Freeform 7"/>
            <p:cNvSpPr>
              <a:spLocks/>
            </p:cNvSpPr>
            <p:nvPr>
              <p:custDataLst>
                <p:tags r:id="rId2"/>
              </p:custDataLst>
            </p:nvPr>
          </p:nvSpPr>
          <p:spPr bwMode="auto">
            <a:xfrm>
              <a:off x="2709863" y="2540000"/>
              <a:ext cx="120650" cy="138113"/>
            </a:xfrm>
            <a:custGeom>
              <a:avLst/>
              <a:gdLst>
                <a:gd name="T0" fmla="*/ 173 w 173"/>
                <a:gd name="T1" fmla="*/ 87 h 212"/>
                <a:gd name="T2" fmla="*/ 155 w 173"/>
                <a:gd name="T3" fmla="*/ 22 h 212"/>
                <a:gd name="T4" fmla="*/ 101 w 173"/>
                <a:gd name="T5" fmla="*/ 0 h 212"/>
                <a:gd name="T6" fmla="*/ 63 w 173"/>
                <a:gd name="T7" fmla="*/ 9 h 212"/>
                <a:gd name="T8" fmla="*/ 34 w 173"/>
                <a:gd name="T9" fmla="*/ 37 h 212"/>
                <a:gd name="T10" fmla="*/ 34 w 173"/>
                <a:gd name="T11" fmla="*/ 5 h 212"/>
                <a:gd name="T12" fmla="*/ 0 w 173"/>
                <a:gd name="T13" fmla="*/ 5 h 212"/>
                <a:gd name="T14" fmla="*/ 0 w 173"/>
                <a:gd name="T15" fmla="*/ 212 h 212"/>
                <a:gd name="T16" fmla="*/ 34 w 173"/>
                <a:gd name="T17" fmla="*/ 212 h 212"/>
                <a:gd name="T18" fmla="*/ 34 w 173"/>
                <a:gd name="T19" fmla="*/ 95 h 212"/>
                <a:gd name="T20" fmla="*/ 50 w 173"/>
                <a:gd name="T21" fmla="*/ 47 h 212"/>
                <a:gd name="T22" fmla="*/ 94 w 173"/>
                <a:gd name="T23" fmla="*/ 29 h 212"/>
                <a:gd name="T24" fmla="*/ 128 w 173"/>
                <a:gd name="T25" fmla="*/ 44 h 212"/>
                <a:gd name="T26" fmla="*/ 139 w 173"/>
                <a:gd name="T27" fmla="*/ 88 h 212"/>
                <a:gd name="T28" fmla="*/ 139 w 173"/>
                <a:gd name="T29" fmla="*/ 212 h 212"/>
                <a:gd name="T30" fmla="*/ 173 w 173"/>
                <a:gd name="T31" fmla="*/ 212 h 212"/>
                <a:gd name="T32" fmla="*/ 173 w 173"/>
                <a:gd name="T33" fmla="*/ 8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212">
                  <a:moveTo>
                    <a:pt x="173" y="87"/>
                  </a:moveTo>
                  <a:cubicBezTo>
                    <a:pt x="173" y="58"/>
                    <a:pt x="167" y="36"/>
                    <a:pt x="155" y="22"/>
                  </a:cubicBezTo>
                  <a:cubicBezTo>
                    <a:pt x="143" y="7"/>
                    <a:pt x="125" y="0"/>
                    <a:pt x="101" y="0"/>
                  </a:cubicBezTo>
                  <a:cubicBezTo>
                    <a:pt x="87" y="0"/>
                    <a:pt x="74" y="3"/>
                    <a:pt x="63" y="9"/>
                  </a:cubicBezTo>
                  <a:cubicBezTo>
                    <a:pt x="52" y="15"/>
                    <a:pt x="42" y="24"/>
                    <a:pt x="34" y="37"/>
                  </a:cubicBezTo>
                  <a:lnTo>
                    <a:pt x="34" y="5"/>
                  </a:lnTo>
                  <a:lnTo>
                    <a:pt x="0" y="5"/>
                  </a:lnTo>
                  <a:lnTo>
                    <a:pt x="0" y="212"/>
                  </a:lnTo>
                  <a:lnTo>
                    <a:pt x="34" y="212"/>
                  </a:lnTo>
                  <a:lnTo>
                    <a:pt x="34" y="95"/>
                  </a:lnTo>
                  <a:cubicBezTo>
                    <a:pt x="34" y="75"/>
                    <a:pt x="39" y="58"/>
                    <a:pt x="50" y="47"/>
                  </a:cubicBezTo>
                  <a:cubicBezTo>
                    <a:pt x="61" y="35"/>
                    <a:pt x="75" y="29"/>
                    <a:pt x="94" y="29"/>
                  </a:cubicBezTo>
                  <a:cubicBezTo>
                    <a:pt x="109" y="29"/>
                    <a:pt x="120" y="34"/>
                    <a:pt x="128" y="44"/>
                  </a:cubicBezTo>
                  <a:cubicBezTo>
                    <a:pt x="136" y="53"/>
                    <a:pt x="139" y="68"/>
                    <a:pt x="139" y="88"/>
                  </a:cubicBezTo>
                  <a:lnTo>
                    <a:pt x="139" y="212"/>
                  </a:lnTo>
                  <a:lnTo>
                    <a:pt x="173" y="212"/>
                  </a:lnTo>
                  <a:lnTo>
                    <a:pt x="173" y="87"/>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p:custDataLst>
                <p:tags r:id="rId3"/>
              </p:custDataLst>
            </p:nvPr>
          </p:nvSpPr>
          <p:spPr bwMode="auto">
            <a:xfrm>
              <a:off x="2540000" y="2740025"/>
              <a:ext cx="441325" cy="492125"/>
            </a:xfrm>
            <a:custGeom>
              <a:avLst/>
              <a:gdLst>
                <a:gd name="T0" fmla="*/ 22 w 637"/>
                <a:gd name="T1" fmla="*/ 0 h 760"/>
                <a:gd name="T2" fmla="*/ 22 w 637"/>
                <a:gd name="T3" fmla="*/ 33 h 760"/>
                <a:gd name="T4" fmla="*/ 326 w 637"/>
                <a:gd name="T5" fmla="*/ 382 h 760"/>
                <a:gd name="T6" fmla="*/ 0 w 637"/>
                <a:gd name="T7" fmla="*/ 760 h 760"/>
                <a:gd name="T8" fmla="*/ 637 w 637"/>
                <a:gd name="T9" fmla="*/ 760 h 760"/>
                <a:gd name="T10" fmla="*/ 637 w 637"/>
                <a:gd name="T11" fmla="*/ 561 h 760"/>
                <a:gd name="T12" fmla="*/ 606 w 637"/>
                <a:gd name="T13" fmla="*/ 561 h 760"/>
                <a:gd name="T14" fmla="*/ 589 w 637"/>
                <a:gd name="T15" fmla="*/ 663 h 760"/>
                <a:gd name="T16" fmla="*/ 554 w 637"/>
                <a:gd name="T17" fmla="*/ 698 h 760"/>
                <a:gd name="T18" fmla="*/ 96 w 637"/>
                <a:gd name="T19" fmla="*/ 698 h 760"/>
                <a:gd name="T20" fmla="*/ 390 w 637"/>
                <a:gd name="T21" fmla="*/ 357 h 760"/>
                <a:gd name="T22" fmla="*/ 108 w 637"/>
                <a:gd name="T23" fmla="*/ 33 h 760"/>
                <a:gd name="T24" fmla="*/ 555 w 637"/>
                <a:gd name="T25" fmla="*/ 33 h 760"/>
                <a:gd name="T26" fmla="*/ 589 w 637"/>
                <a:gd name="T27" fmla="*/ 67 h 760"/>
                <a:gd name="T28" fmla="*/ 606 w 637"/>
                <a:gd name="T29" fmla="*/ 170 h 760"/>
                <a:gd name="T30" fmla="*/ 637 w 637"/>
                <a:gd name="T31" fmla="*/ 170 h 760"/>
                <a:gd name="T32" fmla="*/ 637 w 637"/>
                <a:gd name="T33" fmla="*/ 0 h 760"/>
                <a:gd name="T34" fmla="*/ 108 w 637"/>
                <a:gd name="T35" fmla="*/ 0 h 760"/>
                <a:gd name="T36" fmla="*/ 22 w 637"/>
                <a:gd name="T37" fmla="*/ 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7" h="760">
                  <a:moveTo>
                    <a:pt x="22" y="0"/>
                  </a:moveTo>
                  <a:lnTo>
                    <a:pt x="22" y="33"/>
                  </a:lnTo>
                  <a:lnTo>
                    <a:pt x="326" y="382"/>
                  </a:lnTo>
                  <a:lnTo>
                    <a:pt x="0" y="760"/>
                  </a:lnTo>
                  <a:lnTo>
                    <a:pt x="637" y="760"/>
                  </a:lnTo>
                  <a:lnTo>
                    <a:pt x="637" y="561"/>
                  </a:lnTo>
                  <a:lnTo>
                    <a:pt x="606" y="561"/>
                  </a:lnTo>
                  <a:lnTo>
                    <a:pt x="589" y="663"/>
                  </a:lnTo>
                  <a:lnTo>
                    <a:pt x="554" y="698"/>
                  </a:lnTo>
                  <a:lnTo>
                    <a:pt x="96" y="698"/>
                  </a:lnTo>
                  <a:lnTo>
                    <a:pt x="390" y="357"/>
                  </a:lnTo>
                  <a:lnTo>
                    <a:pt x="108" y="33"/>
                  </a:lnTo>
                  <a:lnTo>
                    <a:pt x="555" y="33"/>
                  </a:lnTo>
                  <a:lnTo>
                    <a:pt x="589" y="67"/>
                  </a:lnTo>
                  <a:lnTo>
                    <a:pt x="606" y="170"/>
                  </a:lnTo>
                  <a:lnTo>
                    <a:pt x="637" y="170"/>
                  </a:lnTo>
                  <a:lnTo>
                    <a:pt x="637" y="0"/>
                  </a:lnTo>
                  <a:lnTo>
                    <a:pt x="108" y="0"/>
                  </a:lnTo>
                  <a:lnTo>
                    <a:pt x="22"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p:custDataLst>
                <p:tags r:id="rId4"/>
              </p:custDataLst>
            </p:nvPr>
          </p:nvSpPr>
          <p:spPr bwMode="auto">
            <a:xfrm>
              <a:off x="2563813" y="3294063"/>
              <a:ext cx="23813" cy="187325"/>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3 h 288"/>
                <a:gd name="T14" fmla="*/ 34 w 34"/>
                <a:gd name="T15" fmla="*/ 43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p:custDataLst>
                <p:tags r:id="rId5"/>
              </p:custDataLst>
            </p:nvPr>
          </p:nvSpPr>
          <p:spPr bwMode="auto">
            <a:xfrm>
              <a:off x="2633663" y="3373438"/>
              <a:ext cx="176213" cy="74613"/>
            </a:xfrm>
            <a:custGeom>
              <a:avLst/>
              <a:gdLst>
                <a:gd name="T0" fmla="*/ 0 w 254"/>
                <a:gd name="T1" fmla="*/ 31 h 114"/>
                <a:gd name="T2" fmla="*/ 254 w 254"/>
                <a:gd name="T3" fmla="*/ 31 h 114"/>
                <a:gd name="T4" fmla="*/ 254 w 254"/>
                <a:gd name="T5" fmla="*/ 0 h 114"/>
                <a:gd name="T6" fmla="*/ 0 w 254"/>
                <a:gd name="T7" fmla="*/ 0 h 114"/>
                <a:gd name="T8" fmla="*/ 0 w 254"/>
                <a:gd name="T9" fmla="*/ 31 h 114"/>
                <a:gd name="T10" fmla="*/ 0 w 254"/>
                <a:gd name="T11" fmla="*/ 114 h 114"/>
                <a:gd name="T12" fmla="*/ 254 w 254"/>
                <a:gd name="T13" fmla="*/ 114 h 114"/>
                <a:gd name="T14" fmla="*/ 254 w 254"/>
                <a:gd name="T15" fmla="*/ 83 h 114"/>
                <a:gd name="T16" fmla="*/ 0 w 254"/>
                <a:gd name="T17" fmla="*/ 83 h 114"/>
                <a:gd name="T18" fmla="*/ 0 w 254"/>
                <a:gd name="T19"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114">
                  <a:moveTo>
                    <a:pt x="0" y="31"/>
                  </a:moveTo>
                  <a:lnTo>
                    <a:pt x="254" y="31"/>
                  </a:lnTo>
                  <a:lnTo>
                    <a:pt x="254" y="0"/>
                  </a:lnTo>
                  <a:lnTo>
                    <a:pt x="0" y="0"/>
                  </a:lnTo>
                  <a:lnTo>
                    <a:pt x="0" y="31"/>
                  </a:lnTo>
                  <a:close/>
                  <a:moveTo>
                    <a:pt x="0" y="114"/>
                  </a:moveTo>
                  <a:lnTo>
                    <a:pt x="254" y="114"/>
                  </a:lnTo>
                  <a:lnTo>
                    <a:pt x="254" y="83"/>
                  </a:lnTo>
                  <a:lnTo>
                    <a:pt x="0" y="83"/>
                  </a:lnTo>
                  <a:lnTo>
                    <a:pt x="0" y="114"/>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1"/>
            <p:cNvSpPr>
              <a:spLocks/>
            </p:cNvSpPr>
            <p:nvPr>
              <p:custDataLst>
                <p:tags r:id="rId6"/>
              </p:custDataLst>
            </p:nvPr>
          </p:nvSpPr>
          <p:spPr bwMode="auto">
            <a:xfrm>
              <a:off x="2860675" y="3302000"/>
              <a:ext cx="114300" cy="179388"/>
            </a:xfrm>
            <a:custGeom>
              <a:avLst/>
              <a:gdLst>
                <a:gd name="T0" fmla="*/ 5 w 164"/>
                <a:gd name="T1" fmla="*/ 244 h 276"/>
                <a:gd name="T2" fmla="*/ 5 w 164"/>
                <a:gd name="T3" fmla="*/ 276 h 276"/>
                <a:gd name="T4" fmla="*/ 164 w 164"/>
                <a:gd name="T5" fmla="*/ 276 h 276"/>
                <a:gd name="T6" fmla="*/ 164 w 164"/>
                <a:gd name="T7" fmla="*/ 244 h 276"/>
                <a:gd name="T8" fmla="*/ 103 w 164"/>
                <a:gd name="T9" fmla="*/ 244 h 276"/>
                <a:gd name="T10" fmla="*/ 103 w 164"/>
                <a:gd name="T11" fmla="*/ 0 h 276"/>
                <a:gd name="T12" fmla="*/ 65 w 164"/>
                <a:gd name="T13" fmla="*/ 0 h 276"/>
                <a:gd name="T14" fmla="*/ 0 w 164"/>
                <a:gd name="T15" fmla="*/ 13 h 276"/>
                <a:gd name="T16" fmla="*/ 0 w 164"/>
                <a:gd name="T17" fmla="*/ 47 h 276"/>
                <a:gd name="T18" fmla="*/ 66 w 164"/>
                <a:gd name="T19" fmla="*/ 34 h 276"/>
                <a:gd name="T20" fmla="*/ 66 w 164"/>
                <a:gd name="T21" fmla="*/ 244 h 276"/>
                <a:gd name="T22" fmla="*/ 5 w 164"/>
                <a:gd name="T23" fmla="*/ 24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276">
                  <a:moveTo>
                    <a:pt x="5" y="244"/>
                  </a:moveTo>
                  <a:lnTo>
                    <a:pt x="5" y="276"/>
                  </a:lnTo>
                  <a:lnTo>
                    <a:pt x="164" y="276"/>
                  </a:lnTo>
                  <a:lnTo>
                    <a:pt x="164" y="244"/>
                  </a:lnTo>
                  <a:lnTo>
                    <a:pt x="103" y="244"/>
                  </a:lnTo>
                  <a:lnTo>
                    <a:pt x="103" y="0"/>
                  </a:lnTo>
                  <a:lnTo>
                    <a:pt x="65" y="0"/>
                  </a:lnTo>
                  <a:lnTo>
                    <a:pt x="0" y="13"/>
                  </a:lnTo>
                  <a:lnTo>
                    <a:pt x="0" y="47"/>
                  </a:lnTo>
                  <a:lnTo>
                    <a:pt x="66" y="34"/>
                  </a:lnTo>
                  <a:lnTo>
                    <a:pt x="66" y="244"/>
                  </a:lnTo>
                  <a:lnTo>
                    <a:pt x="5" y="244"/>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2"/>
            <p:cNvSpPr>
              <a:spLocks/>
            </p:cNvSpPr>
            <p:nvPr>
              <p:custDataLst>
                <p:tags r:id="rId7"/>
              </p:custDataLst>
            </p:nvPr>
          </p:nvSpPr>
          <p:spPr bwMode="auto">
            <a:xfrm>
              <a:off x="3067050" y="2906713"/>
              <a:ext cx="182563" cy="177800"/>
            </a:xfrm>
            <a:custGeom>
              <a:avLst/>
              <a:gdLst>
                <a:gd name="T0" fmla="*/ 259 w 264"/>
                <a:gd name="T1" fmla="*/ 0 h 273"/>
                <a:gd name="T2" fmla="*/ 206 w 264"/>
                <a:gd name="T3" fmla="*/ 0 h 273"/>
                <a:gd name="T4" fmla="*/ 134 w 264"/>
                <a:gd name="T5" fmla="*/ 98 h 273"/>
                <a:gd name="T6" fmla="*/ 62 w 264"/>
                <a:gd name="T7" fmla="*/ 0 h 273"/>
                <a:gd name="T8" fmla="*/ 9 w 264"/>
                <a:gd name="T9" fmla="*/ 0 h 273"/>
                <a:gd name="T10" fmla="*/ 106 w 264"/>
                <a:gd name="T11" fmla="*/ 130 h 273"/>
                <a:gd name="T12" fmla="*/ 0 w 264"/>
                <a:gd name="T13" fmla="*/ 273 h 273"/>
                <a:gd name="T14" fmla="*/ 53 w 264"/>
                <a:gd name="T15" fmla="*/ 273 h 273"/>
                <a:gd name="T16" fmla="*/ 132 w 264"/>
                <a:gd name="T17" fmla="*/ 166 h 273"/>
                <a:gd name="T18" fmla="*/ 211 w 264"/>
                <a:gd name="T19" fmla="*/ 273 h 273"/>
                <a:gd name="T20" fmla="*/ 264 w 264"/>
                <a:gd name="T21" fmla="*/ 273 h 273"/>
                <a:gd name="T22" fmla="*/ 161 w 264"/>
                <a:gd name="T23" fmla="*/ 133 h 273"/>
                <a:gd name="T24" fmla="*/ 259 w 264"/>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 h="273">
                  <a:moveTo>
                    <a:pt x="259" y="0"/>
                  </a:moveTo>
                  <a:lnTo>
                    <a:pt x="206" y="0"/>
                  </a:lnTo>
                  <a:lnTo>
                    <a:pt x="134" y="98"/>
                  </a:lnTo>
                  <a:lnTo>
                    <a:pt x="62" y="0"/>
                  </a:lnTo>
                  <a:lnTo>
                    <a:pt x="9" y="0"/>
                  </a:lnTo>
                  <a:lnTo>
                    <a:pt x="106" y="130"/>
                  </a:lnTo>
                  <a:lnTo>
                    <a:pt x="0" y="273"/>
                  </a:lnTo>
                  <a:lnTo>
                    <a:pt x="53" y="273"/>
                  </a:lnTo>
                  <a:lnTo>
                    <a:pt x="132" y="166"/>
                  </a:lnTo>
                  <a:lnTo>
                    <a:pt x="211" y="273"/>
                  </a:lnTo>
                  <a:lnTo>
                    <a:pt x="264" y="273"/>
                  </a:lnTo>
                  <a:lnTo>
                    <a:pt x="161" y="133"/>
                  </a:lnTo>
                  <a:lnTo>
                    <a:pt x="259"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3"/>
            <p:cNvSpPr>
              <a:spLocks/>
            </p:cNvSpPr>
            <p:nvPr>
              <p:custDataLst>
                <p:tags r:id="rId8"/>
              </p:custDataLst>
            </p:nvPr>
          </p:nvSpPr>
          <p:spPr bwMode="auto">
            <a:xfrm>
              <a:off x="3287713" y="2767013"/>
              <a:ext cx="122238" cy="182563"/>
            </a:xfrm>
            <a:custGeom>
              <a:avLst/>
              <a:gdLst>
                <a:gd name="T0" fmla="*/ 45 w 175"/>
                <a:gd name="T1" fmla="*/ 249 h 281"/>
                <a:gd name="T2" fmla="*/ 114 w 175"/>
                <a:gd name="T3" fmla="*/ 178 h 281"/>
                <a:gd name="T4" fmla="*/ 144 w 175"/>
                <a:gd name="T5" fmla="*/ 147 h 281"/>
                <a:gd name="T6" fmla="*/ 167 w 175"/>
                <a:gd name="T7" fmla="*/ 111 h 281"/>
                <a:gd name="T8" fmla="*/ 173 w 175"/>
                <a:gd name="T9" fmla="*/ 79 h 281"/>
                <a:gd name="T10" fmla="*/ 148 w 175"/>
                <a:gd name="T11" fmla="*/ 21 h 281"/>
                <a:gd name="T12" fmla="*/ 79 w 175"/>
                <a:gd name="T13" fmla="*/ 0 h 281"/>
                <a:gd name="T14" fmla="*/ 43 w 175"/>
                <a:gd name="T15" fmla="*/ 5 h 281"/>
                <a:gd name="T16" fmla="*/ 1 w 175"/>
                <a:gd name="T17" fmla="*/ 18 h 281"/>
                <a:gd name="T18" fmla="*/ 1 w 175"/>
                <a:gd name="T19" fmla="*/ 56 h 281"/>
                <a:gd name="T20" fmla="*/ 43 w 175"/>
                <a:gd name="T21" fmla="*/ 37 h 281"/>
                <a:gd name="T22" fmla="*/ 80 w 175"/>
                <a:gd name="T23" fmla="*/ 31 h 281"/>
                <a:gd name="T24" fmla="*/ 120 w 175"/>
                <a:gd name="T25" fmla="*/ 45 h 281"/>
                <a:gd name="T26" fmla="*/ 136 w 175"/>
                <a:gd name="T27" fmla="*/ 81 h 281"/>
                <a:gd name="T28" fmla="*/ 129 w 175"/>
                <a:gd name="T29" fmla="*/ 109 h 281"/>
                <a:gd name="T30" fmla="*/ 104 w 175"/>
                <a:gd name="T31" fmla="*/ 143 h 281"/>
                <a:gd name="T32" fmla="*/ 57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4" y="178"/>
                  </a:lnTo>
                  <a:cubicBezTo>
                    <a:pt x="131" y="161"/>
                    <a:pt x="141" y="150"/>
                    <a:pt x="144" y="147"/>
                  </a:cubicBezTo>
                  <a:cubicBezTo>
                    <a:pt x="155" y="133"/>
                    <a:pt x="163" y="121"/>
                    <a:pt x="167" y="111"/>
                  </a:cubicBezTo>
                  <a:cubicBezTo>
                    <a:pt x="171" y="101"/>
                    <a:pt x="173" y="90"/>
                    <a:pt x="173" y="79"/>
                  </a:cubicBezTo>
                  <a:cubicBezTo>
                    <a:pt x="173" y="55"/>
                    <a:pt x="165" y="36"/>
                    <a:pt x="148" y="21"/>
                  </a:cubicBezTo>
                  <a:cubicBezTo>
                    <a:pt x="131" y="7"/>
                    <a:pt x="108" y="0"/>
                    <a:pt x="79" y="0"/>
                  </a:cubicBezTo>
                  <a:cubicBezTo>
                    <a:pt x="69" y="0"/>
                    <a:pt x="57" y="1"/>
                    <a:pt x="43" y="5"/>
                  </a:cubicBezTo>
                  <a:cubicBezTo>
                    <a:pt x="31" y="8"/>
                    <a:pt x="17" y="12"/>
                    <a:pt x="1" y="18"/>
                  </a:cubicBezTo>
                  <a:lnTo>
                    <a:pt x="1" y="56"/>
                  </a:lnTo>
                  <a:cubicBezTo>
                    <a:pt x="16" y="48"/>
                    <a:pt x="30" y="42"/>
                    <a:pt x="43" y="37"/>
                  </a:cubicBezTo>
                  <a:cubicBezTo>
                    <a:pt x="56" y="33"/>
                    <a:pt x="68" y="31"/>
                    <a:pt x="80" y="31"/>
                  </a:cubicBezTo>
                  <a:cubicBezTo>
                    <a:pt x="97" y="31"/>
                    <a:pt x="110" y="36"/>
                    <a:pt x="120" y="45"/>
                  </a:cubicBezTo>
                  <a:cubicBezTo>
                    <a:pt x="131" y="54"/>
                    <a:pt x="136" y="66"/>
                    <a:pt x="136" y="81"/>
                  </a:cubicBezTo>
                  <a:cubicBezTo>
                    <a:pt x="136" y="90"/>
                    <a:pt x="133" y="99"/>
                    <a:pt x="129" y="109"/>
                  </a:cubicBezTo>
                  <a:cubicBezTo>
                    <a:pt x="124" y="118"/>
                    <a:pt x="116" y="129"/>
                    <a:pt x="104" y="143"/>
                  </a:cubicBezTo>
                  <a:cubicBezTo>
                    <a:pt x="98" y="150"/>
                    <a:pt x="82" y="166"/>
                    <a:pt x="57"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4"/>
            <p:cNvSpPr>
              <a:spLocks noEditPoints="1"/>
            </p:cNvSpPr>
            <p:nvPr>
              <p:custDataLst>
                <p:tags r:id="rId9"/>
              </p:custDataLst>
            </p:nvPr>
          </p:nvSpPr>
          <p:spPr bwMode="auto">
            <a:xfrm>
              <a:off x="3294063" y="3041650"/>
              <a:ext cx="23813" cy="185738"/>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3 h 288"/>
                <a:gd name="T14" fmla="*/ 34 w 34"/>
                <a:gd name="T15" fmla="*/ 43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3"/>
                  </a:lnTo>
                  <a:lnTo>
                    <a:pt x="34" y="43"/>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5"/>
            <p:cNvSpPr>
              <a:spLocks noEditPoints="1"/>
            </p:cNvSpPr>
            <p:nvPr>
              <p:custDataLst>
                <p:tags r:id="rId10"/>
              </p:custDataLst>
            </p:nvPr>
          </p:nvSpPr>
          <p:spPr bwMode="auto">
            <a:xfrm>
              <a:off x="3563938" y="2941638"/>
              <a:ext cx="233363" cy="98425"/>
            </a:xfrm>
            <a:custGeom>
              <a:avLst/>
              <a:gdLst>
                <a:gd name="T0" fmla="*/ 0 w 335"/>
                <a:gd name="T1" fmla="*/ 41 h 151"/>
                <a:gd name="T2" fmla="*/ 335 w 335"/>
                <a:gd name="T3" fmla="*/ 41 h 151"/>
                <a:gd name="T4" fmla="*/ 335 w 335"/>
                <a:gd name="T5" fmla="*/ 0 h 151"/>
                <a:gd name="T6" fmla="*/ 0 w 335"/>
                <a:gd name="T7" fmla="*/ 0 h 151"/>
                <a:gd name="T8" fmla="*/ 0 w 335"/>
                <a:gd name="T9" fmla="*/ 41 h 151"/>
                <a:gd name="T10" fmla="*/ 0 w 335"/>
                <a:gd name="T11" fmla="*/ 151 h 151"/>
                <a:gd name="T12" fmla="*/ 335 w 335"/>
                <a:gd name="T13" fmla="*/ 151 h 151"/>
                <a:gd name="T14" fmla="*/ 335 w 335"/>
                <a:gd name="T15" fmla="*/ 110 h 151"/>
                <a:gd name="T16" fmla="*/ 0 w 335"/>
                <a:gd name="T17" fmla="*/ 110 h 151"/>
                <a:gd name="T18" fmla="*/ 0 w 335"/>
                <a:gd name="T1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 h="151">
                  <a:moveTo>
                    <a:pt x="0" y="41"/>
                  </a:moveTo>
                  <a:lnTo>
                    <a:pt x="335" y="41"/>
                  </a:lnTo>
                  <a:lnTo>
                    <a:pt x="335" y="0"/>
                  </a:lnTo>
                  <a:lnTo>
                    <a:pt x="0" y="0"/>
                  </a:lnTo>
                  <a:lnTo>
                    <a:pt x="0" y="41"/>
                  </a:lnTo>
                  <a:close/>
                  <a:moveTo>
                    <a:pt x="0" y="151"/>
                  </a:moveTo>
                  <a:lnTo>
                    <a:pt x="335" y="151"/>
                  </a:lnTo>
                  <a:lnTo>
                    <a:pt x="335" y="110"/>
                  </a:lnTo>
                  <a:lnTo>
                    <a:pt x="0" y="110"/>
                  </a:lnTo>
                  <a:lnTo>
                    <a:pt x="0" y="151"/>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6"/>
            <p:cNvSpPr>
              <a:spLocks/>
            </p:cNvSpPr>
            <p:nvPr>
              <p:custDataLst>
                <p:tags r:id="rId11"/>
              </p:custDataLst>
            </p:nvPr>
          </p:nvSpPr>
          <p:spPr bwMode="auto">
            <a:xfrm>
              <a:off x="3948113" y="2847975"/>
              <a:ext cx="149225" cy="23653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428525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sp>
        <p:nvSpPr>
          <p:cNvPr id="52" name="TextBox 51"/>
          <p:cNvSpPr txBox="1"/>
          <p:nvPr/>
        </p:nvSpPr>
        <p:spPr bwMode="auto">
          <a:xfrm>
            <a:off x="140282" y="2708804"/>
            <a:ext cx="2542684"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latin typeface="Arev Sans" pitchFamily="34" charset="0"/>
                <a:ea typeface="Arev Sans" pitchFamily="34" charset="0"/>
                <a:cs typeface="Arev sans bold" pitchFamily="34" charset="0"/>
              </a:rPr>
              <a:t>Good news!</a:t>
            </a:r>
          </a:p>
        </p:txBody>
      </p:sp>
      <p:sp>
        <p:nvSpPr>
          <p:cNvPr id="54" name="TextBox 53"/>
          <p:cNvSpPr txBox="1"/>
          <p:nvPr/>
        </p:nvSpPr>
        <p:spPr bwMode="auto">
          <a:xfrm>
            <a:off x="2937109" y="2711005"/>
            <a:ext cx="882645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When the Boolean equalities</a:t>
            </a:r>
          </a:p>
          <a:p>
            <a:pPr eaLnBrk="1" hangingPunct="1">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are the </a:t>
            </a:r>
            <a:r>
              <a:rPr lang="en-US" b="1" dirty="0" smtClean="0">
                <a:solidFill>
                  <a:srgbClr val="FFFF00"/>
                </a:solidFill>
                <a:latin typeface="Arev Sans" pitchFamily="34" charset="0"/>
                <a:ea typeface="Arev Sans" pitchFamily="34" charset="0"/>
                <a:cs typeface="Arev sans bold" pitchFamily="34" charset="0"/>
              </a:rPr>
              <a:t>only</a:t>
            </a:r>
            <a:r>
              <a:rPr lang="en-US" dirty="0" smtClean="0">
                <a:solidFill>
                  <a:srgbClr val="FFFF00"/>
                </a:solidFill>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constraints, everything is OK!</a:t>
            </a:r>
            <a:endParaRPr lang="en-US" dirty="0">
              <a:latin typeface="Arev Sans" pitchFamily="34" charset="0"/>
              <a:ea typeface="Arev Sans" pitchFamily="34" charset="0"/>
              <a:cs typeface="Arev sans bold" pitchFamily="34" charset="0"/>
            </a:endParaRPr>
          </a:p>
        </p:txBody>
      </p:sp>
      <p:grpSp>
        <p:nvGrpSpPr>
          <p:cNvPr id="6" name="Group 5"/>
          <p:cNvGrpSpPr/>
          <p:nvPr/>
        </p:nvGrpSpPr>
        <p:grpSpPr>
          <a:xfrm>
            <a:off x="8869362" y="2738015"/>
            <a:ext cx="1044576" cy="566052"/>
            <a:chOff x="9236692" y="5377685"/>
            <a:chExt cx="1044576" cy="566052"/>
          </a:xfrm>
        </p:grpSpPr>
        <p:sp>
          <p:nvSpPr>
            <p:cNvPr id="24" name="Freeform 18"/>
            <p:cNvSpPr>
              <a:spLocks/>
            </p:cNvSpPr>
            <p:nvPr>
              <p:custDataLst>
                <p:tags r:id="rId1"/>
              </p:custDataLst>
            </p:nvPr>
          </p:nvSpPr>
          <p:spPr bwMode="auto">
            <a:xfrm>
              <a:off x="9236692" y="558023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p:custDataLst>
                <p:tags r:id="rId2"/>
              </p:custDataLst>
            </p:nvPr>
          </p:nvSpPr>
          <p:spPr bwMode="auto">
            <a:xfrm>
              <a:off x="9460530" y="542942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noEditPoints="1"/>
            </p:cNvSpPr>
            <p:nvPr>
              <p:custDataLst>
                <p:tags r:id="rId3"/>
              </p:custDataLst>
            </p:nvPr>
          </p:nvSpPr>
          <p:spPr bwMode="auto">
            <a:xfrm>
              <a:off x="9466880" y="572628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p:custDataLst>
                <p:tags r:id="rId4"/>
              </p:custDataLst>
            </p:nvPr>
          </p:nvSpPr>
          <p:spPr bwMode="auto">
            <a:xfrm>
              <a:off x="10130455" y="5516733"/>
              <a:ext cx="150813" cy="25558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bwMode="auto">
            <a:xfrm>
              <a:off x="9584355" y="5377685"/>
              <a:ext cx="48603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a:t>
              </a:r>
            </a:p>
          </p:txBody>
        </p:sp>
      </p:grpSp>
      <p:sp>
        <p:nvSpPr>
          <p:cNvPr id="21" name="TextBox 20"/>
          <p:cNvSpPr txBox="1"/>
          <p:nvPr/>
        </p:nvSpPr>
        <p:spPr bwMode="auto">
          <a:xfrm>
            <a:off x="157828" y="4475032"/>
            <a:ext cx="2997937"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a:t>
            </a:r>
            <a:r>
              <a:rPr lang="en-US" dirty="0" err="1" smtClean="0">
                <a:latin typeface="Arev Sans" pitchFamily="34" charset="0"/>
                <a:ea typeface="Arev Sans" pitchFamily="34" charset="0"/>
                <a:cs typeface="Arev sans bold" pitchFamily="34" charset="0"/>
              </a:rPr>
              <a:t>Raghavendra</a:t>
            </a:r>
            <a:endParaRPr lang="en-US" dirty="0" smtClean="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       –Weitz’17]:</a:t>
            </a:r>
          </a:p>
        </p:txBody>
      </p:sp>
      <p:sp>
        <p:nvSpPr>
          <p:cNvPr id="22" name="TextBox 21"/>
          <p:cNvSpPr txBox="1"/>
          <p:nvPr/>
        </p:nvSpPr>
        <p:spPr bwMode="auto">
          <a:xfrm>
            <a:off x="157828" y="3977167"/>
            <a:ext cx="3331361"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More OK cases!</a:t>
            </a:r>
          </a:p>
        </p:txBody>
      </p:sp>
      <p:sp>
        <p:nvSpPr>
          <p:cNvPr id="23" name="TextBox 22"/>
          <p:cNvSpPr txBox="1"/>
          <p:nvPr/>
        </p:nvSpPr>
        <p:spPr bwMode="auto">
          <a:xfrm>
            <a:off x="3499739" y="3978260"/>
            <a:ext cx="8392041"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Roughly:</a:t>
            </a:r>
            <a:br>
              <a:rPr lang="en-US" dirty="0" smtClean="0">
                <a:latin typeface="Arev Sans" pitchFamily="34" charset="0"/>
                <a:ea typeface="Arev Sans" pitchFamily="34" charset="0"/>
                <a:cs typeface="Arev sans bold" pitchFamily="34" charset="0"/>
              </a:rPr>
            </a:br>
            <a:endParaRPr lang="en-US" sz="1200" dirty="0" smtClean="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	When all the equalities that are </a:t>
            </a:r>
            <a:r>
              <a:rPr lang="en-US" b="1" dirty="0" smtClean="0">
                <a:latin typeface="Arev Sans" pitchFamily="34" charset="0"/>
                <a:ea typeface="Arev Sans" pitchFamily="34" charset="0"/>
                <a:cs typeface="Arev sans bold" pitchFamily="34" charset="0"/>
              </a:rPr>
              <a:t>implied</a:t>
            </a:r>
            <a:r>
              <a:rPr lang="en-US" dirty="0" smtClean="0">
                <a:latin typeface="Arev Sans" pitchFamily="34" charset="0"/>
                <a:ea typeface="Arev Sans" pitchFamily="34" charset="0"/>
                <a:cs typeface="Arev sans bold" pitchFamily="34" charset="0"/>
              </a:rPr>
              <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	by the given equalities &amp; inequalities</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	are implied for “easy” reasons.</a:t>
            </a:r>
            <a:endParaRPr lang="en-US" dirty="0">
              <a:latin typeface="Arev Sans" pitchFamily="34" charset="0"/>
              <a:ea typeface="Arev Sans" pitchFamily="34" charset="0"/>
              <a:cs typeface="Arev sans bold" pitchFamily="34" charset="0"/>
            </a:endParaRPr>
          </a:p>
        </p:txBody>
      </p:sp>
    </p:spTree>
    <p:extLst>
      <p:ext uri="{BB962C8B-B14F-4D97-AF65-F5344CB8AC3E}">
        <p14:creationId xmlns:p14="http://schemas.microsoft.com/office/powerpoint/2010/main" val="1207685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fade">
                                      <p:cBhvr>
                                        <p:cTn id="10"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8401979" y="270336"/>
            <a:ext cx="3517900" cy="1781292"/>
          </a:xfrm>
          <a:prstGeom prst="roundRect">
            <a:avLst/>
          </a:prstGeom>
          <a:noFill/>
          <a:ln w="38100">
            <a:solidFill>
              <a:schemeClr val="tx1"/>
            </a:solidFill>
          </a:ln>
        </p:spPr>
        <p:txBody>
          <a:bodyPr rtlCol="0" anchor="ctr"/>
          <a:lstStyle/>
          <a:p>
            <a:pPr algn="ctr"/>
            <a:endParaRPr lang="en-US"/>
          </a:p>
        </p:txBody>
      </p:sp>
      <p:sp>
        <p:nvSpPr>
          <p:cNvPr id="15" name="Rounded Rectangle 14"/>
          <p:cNvSpPr/>
          <p:nvPr/>
        </p:nvSpPr>
        <p:spPr>
          <a:xfrm>
            <a:off x="4670313" y="270336"/>
            <a:ext cx="3517900" cy="1781292"/>
          </a:xfrm>
          <a:prstGeom prst="roundRect">
            <a:avLst/>
          </a:prstGeom>
          <a:noFill/>
          <a:ln w="38100">
            <a:solidFill>
              <a:schemeClr val="tx1"/>
            </a:solidFill>
          </a:ln>
        </p:spPr>
        <p:txBody>
          <a:bodyPr rtlCol="0" anchor="ctr"/>
          <a:lstStyle/>
          <a:p>
            <a:pPr algn="ctr"/>
            <a:endParaRPr lang="en-US"/>
          </a:p>
        </p:txBody>
      </p:sp>
      <p:sp>
        <p:nvSpPr>
          <p:cNvPr id="2" name="TextBox 1"/>
          <p:cNvSpPr txBox="1"/>
          <p:nvPr/>
        </p:nvSpPr>
        <p:spPr bwMode="auto">
          <a:xfrm>
            <a:off x="139883" y="877956"/>
            <a:ext cx="33121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Max </a:t>
            </a:r>
            <a:r>
              <a:rPr lang="en-US" sz="1000" dirty="0" smtClean="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S(x</a:t>
            </a:r>
            <a:r>
              <a:rPr lang="en-US" sz="3200" baseline="-25000" dirty="0" smtClean="0">
                <a:solidFill>
                  <a:srgbClr val="FFFF00"/>
                </a:solidFill>
                <a:latin typeface="Arev Sans" pitchFamily="34" charset="0"/>
                <a:ea typeface="Arev Sans" pitchFamily="34" charset="0"/>
                <a:cs typeface="Arev sans bold" pitchFamily="34" charset="0"/>
              </a:rPr>
              <a:t>1</a:t>
            </a:r>
            <a:r>
              <a:rPr lang="en-US" dirty="0">
                <a:solidFill>
                  <a:srgbClr val="FFFF00"/>
                </a:solidFill>
                <a:latin typeface="Arev Sans" pitchFamily="34" charset="0"/>
                <a:ea typeface="Arev Sans" pitchFamily="34" charset="0"/>
                <a:cs typeface="Arev sans bold" pitchFamily="34" charset="0"/>
              </a:rPr>
              <a:t>, …, </a:t>
            </a:r>
            <a:r>
              <a:rPr lang="en-US" dirty="0" err="1">
                <a:solidFill>
                  <a:srgbClr val="FFFF00"/>
                </a:solidFill>
                <a:latin typeface="Arev Sans" pitchFamily="34" charset="0"/>
                <a:ea typeface="Arev Sans" pitchFamily="34" charset="0"/>
                <a:cs typeface="Arev sans bold" pitchFamily="34" charset="0"/>
              </a:rPr>
              <a:t>x</a:t>
            </a:r>
            <a:r>
              <a:rPr lang="en-US" sz="3200" baseline="-25000" dirty="0" err="1">
                <a:solidFill>
                  <a:srgbClr val="FFFF00"/>
                </a:solidFill>
                <a:latin typeface="Arev Sans" pitchFamily="34" charset="0"/>
                <a:ea typeface="Arev Sans" pitchFamily="34" charset="0"/>
                <a:cs typeface="Arev sans bold" pitchFamily="34" charset="0"/>
              </a:rPr>
              <a:t>n</a:t>
            </a:r>
            <a:r>
              <a:rPr lang="en-US" dirty="0">
                <a:solidFill>
                  <a:srgbClr val="FFFF00"/>
                </a:solidFill>
                <a:latin typeface="Arev Sans" pitchFamily="34" charset="0"/>
                <a:ea typeface="Arev Sans" pitchFamily="34" charset="0"/>
                <a:cs typeface="Arev sans bold" pitchFamily="34" charset="0"/>
              </a:rPr>
              <a:t>)</a:t>
            </a:r>
          </a:p>
        </p:txBody>
      </p:sp>
      <p:sp>
        <p:nvSpPr>
          <p:cNvPr id="4" name="TextBox 3"/>
          <p:cNvSpPr txBox="1"/>
          <p:nvPr/>
        </p:nvSpPr>
        <p:spPr bwMode="auto">
          <a:xfrm>
            <a:off x="3614039" y="877956"/>
            <a:ext cx="740908"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err="1" smtClean="0">
                <a:latin typeface="Arev Sans" pitchFamily="34" charset="0"/>
                <a:ea typeface="Arev Sans" pitchFamily="34" charset="0"/>
                <a:cs typeface="Arev sans bold" pitchFamily="34" charset="0"/>
              </a:rPr>
              <a:t>s.t.</a:t>
            </a:r>
            <a:endParaRPr lang="en-US" dirty="0">
              <a:latin typeface="Arev Sans" pitchFamily="34" charset="0"/>
              <a:ea typeface="Arev Sans" pitchFamily="34" charset="0"/>
              <a:cs typeface="Arev sans bold" pitchFamily="34" charset="0"/>
            </a:endParaRPr>
          </a:p>
        </p:txBody>
      </p:sp>
      <p:sp>
        <p:nvSpPr>
          <p:cNvPr id="5" name="TextBox 4"/>
          <p:cNvSpPr txBox="1"/>
          <p:nvPr/>
        </p:nvSpPr>
        <p:spPr bwMode="auto">
          <a:xfrm>
            <a:off x="8489616" y="326908"/>
            <a:ext cx="3514104" cy="1668149"/>
          </a:xfrm>
          <a:prstGeom prst="rect">
            <a:avLst/>
          </a:prstGeom>
          <a:noFill/>
          <a:ln>
            <a:noFill/>
          </a:ln>
          <a:extLst/>
        </p:spPr>
        <p:txBody>
          <a:bodyPr wrap="none" rtlCol="0">
            <a:spAutoFit/>
          </a:bodyPr>
          <a:lstStyle/>
          <a:p>
            <a:pPr eaLnBrk="1" hangingPunct="1">
              <a:lnSpc>
                <a:spcPct val="120000"/>
              </a:lnSpc>
            </a:pPr>
            <a:r>
              <a:rPr lang="en-US" spc="300" dirty="0" smtClean="0">
                <a:solidFill>
                  <a:srgbClr val="FFFF00"/>
                </a:solidFill>
                <a:latin typeface="Arev Sans" pitchFamily="34" charset="0"/>
                <a:ea typeface="Arev Sans" pitchFamily="34" charset="0"/>
                <a:cs typeface="Arev sans bold" pitchFamily="34" charset="0"/>
              </a:rPr>
              <a:t>Q</a:t>
            </a:r>
            <a:r>
              <a:rPr lang="en-US" sz="200" spc="300" dirty="0" smtClean="0">
                <a:solidFill>
                  <a:srgbClr val="FFFF00"/>
                </a:solidFill>
                <a:latin typeface="Arev Sans" pitchFamily="34" charset="0"/>
                <a:ea typeface="Arev Sans" pitchFamily="34" charset="0"/>
                <a:cs typeface="Arev sans bold" pitchFamily="34" charset="0"/>
              </a:rPr>
              <a:t> </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err="1" smtClean="0">
                <a:solidFill>
                  <a:srgbClr val="FFFF00"/>
                </a:solidFill>
                <a:latin typeface="Arev Sans" pitchFamily="34" charset="0"/>
                <a:ea typeface="Arev Sans" pitchFamily="34" charset="0"/>
                <a:cs typeface="Arev sans bold" pitchFamily="34" charset="0"/>
              </a:rPr>
              <a:t>Q</a:t>
            </a:r>
            <a:r>
              <a:rPr lang="en-US" sz="3200" baseline="-25000" dirty="0" err="1" smtClean="0">
                <a:solidFill>
                  <a:srgbClr val="FFFF00"/>
                </a:solidFill>
                <a:latin typeface="Arev Sans" pitchFamily="34" charset="0"/>
                <a:ea typeface="Arev Sans" pitchFamily="34" charset="0"/>
                <a:cs typeface="Arev sans bold" pitchFamily="34" charset="0"/>
              </a:rPr>
              <a:t>m</a:t>
            </a:r>
            <a:r>
              <a:rPr lang="en-US" sz="3200" baseline="-25000" dirty="0" smtClean="0">
                <a:solidFill>
                  <a:srgbClr val="FFFF00"/>
                </a:solidFill>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a:latin typeface="Arev Sans" pitchFamily="34" charset="0"/>
                <a:ea typeface="Arev Sans" pitchFamily="34" charset="0"/>
                <a:cs typeface="Arev sans bold" pitchFamily="34" charset="0"/>
              </a:rPr>
              <a:t> 0</a:t>
            </a:r>
          </a:p>
        </p:txBody>
      </p:sp>
      <p:sp>
        <p:nvSpPr>
          <p:cNvPr id="7" name="TextBox 6"/>
          <p:cNvSpPr txBox="1"/>
          <p:nvPr/>
        </p:nvSpPr>
        <p:spPr bwMode="auto">
          <a:xfrm>
            <a:off x="4793916" y="326908"/>
            <a:ext cx="3296095"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pc="300" dirty="0">
                <a:solidFill>
                  <a:srgbClr val="FFFF00"/>
                </a:solidFill>
                <a:latin typeface="Arev Sans" pitchFamily="34" charset="0"/>
                <a:ea typeface="Arev Sans" pitchFamily="34" charset="0"/>
                <a:cs typeface="Arev sans bold" pitchFamily="34" charset="0"/>
              </a:rPr>
              <a:t>P</a:t>
            </a:r>
            <a:r>
              <a:rPr lang="en-US" sz="3200" spc="300" baseline="-25000" dirty="0" smtClean="0">
                <a:solidFill>
                  <a:srgbClr val="FFFF00"/>
                </a:solidFill>
                <a:latin typeface="Arev Sans" pitchFamily="34" charset="0"/>
                <a:ea typeface="Arev Sans" pitchFamily="34" charset="0"/>
                <a:cs typeface="Arev sans bold" pitchFamily="34" charset="0"/>
              </a:rPr>
              <a:t>1</a:t>
            </a:r>
            <a:r>
              <a:rPr lang="en-US" spc="300" dirty="0" smtClean="0">
                <a:latin typeface="Arev Sans" pitchFamily="34" charset="0"/>
                <a:ea typeface="Arev Sans" pitchFamily="34" charset="0"/>
                <a:cs typeface="Arev sans bold" pitchFamily="34" charset="0"/>
              </a:rPr>
              <a:t>(</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a:p>
            <a:pPr eaLnBrk="1" hangingPunct="1">
              <a:lnSpc>
                <a:spcPct val="120000"/>
              </a:lnSpc>
            </a:pPr>
            <a:r>
              <a:rPr lang="en-US" dirty="0">
                <a:latin typeface="Arev Sans" pitchFamily="34" charset="0"/>
                <a:ea typeface="Arev Sans" pitchFamily="34" charset="0"/>
                <a:cs typeface="Arev sans bold" pitchFamily="34" charset="0"/>
              </a:rPr>
              <a:t>          </a:t>
            </a:r>
            <a:r>
              <a:rPr lang="en-US" sz="1050" dirty="0" smtClean="0">
                <a:latin typeface="Arev Sans" pitchFamily="34" charset="0"/>
                <a:ea typeface="Arev Sans" pitchFamily="34" charset="0"/>
                <a:cs typeface="Arev sans bold" pitchFamily="34" charset="0"/>
              </a:rPr>
              <a:t> </a:t>
            </a:r>
            <a:r>
              <a:rPr lang="en-US" sz="2000" dirty="0" smtClean="0">
                <a:latin typeface="Arev Sans" pitchFamily="34" charset="0"/>
                <a:ea typeface="Arev Sans" pitchFamily="34" charset="0"/>
                <a:cs typeface="Arev sans bold" pitchFamily="34" charset="0"/>
              </a:rPr>
              <a:t> </a:t>
            </a:r>
            <a:r>
              <a:rPr lang="en-US" sz="4400" baseline="-20000" dirty="0">
                <a:latin typeface="Arev Sans" pitchFamily="34" charset="0"/>
                <a:ea typeface="Arev Sans" pitchFamily="34" charset="0"/>
                <a:cs typeface="Arev sans bold" pitchFamily="34" charset="0"/>
              </a:rPr>
              <a:t>···</a:t>
            </a:r>
            <a:endParaRPr lang="en-US" baseline="-20000" dirty="0">
              <a:latin typeface="Arev Sans" pitchFamily="34" charset="0"/>
              <a:ea typeface="Arev Sans" pitchFamily="34" charset="0"/>
              <a:cs typeface="Arev sans bold" pitchFamily="34" charset="0"/>
            </a:endParaRPr>
          </a:p>
          <a:p>
            <a:pP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P</a:t>
            </a:r>
            <a:r>
              <a:rPr lang="en-US" sz="3200" baseline="-25000" dirty="0" smtClean="0">
                <a:solidFill>
                  <a:srgbClr val="FFFF00"/>
                </a:solidFill>
                <a:latin typeface="Arev Sans" pitchFamily="34" charset="0"/>
                <a:ea typeface="Arev Sans" pitchFamily="34" charset="0"/>
                <a:cs typeface="Arev sans bold" pitchFamily="34" charset="0"/>
              </a:rPr>
              <a:t>m</a:t>
            </a:r>
            <a:r>
              <a:rPr lang="en-US" dirty="0" smtClean="0">
                <a:latin typeface="Arev Sans" pitchFamily="34" charset="0"/>
                <a:ea typeface="Arev Sans" pitchFamily="34" charset="0"/>
                <a:cs typeface="Arev sans bold" pitchFamily="34" charset="0"/>
              </a:rPr>
              <a:t>(x</a:t>
            </a:r>
            <a:r>
              <a:rPr lang="en-US" sz="3200" baseline="-25000" dirty="0" smtClean="0">
                <a:latin typeface="Arev Sans" pitchFamily="34" charset="0"/>
                <a:ea typeface="Arev Sans" pitchFamily="34" charset="0"/>
                <a:cs typeface="Arev sans bold" pitchFamily="34" charset="0"/>
              </a:rPr>
              <a:t>1</a:t>
            </a:r>
            <a:r>
              <a:rPr lang="en-US" dirty="0">
                <a:latin typeface="Arev Sans" pitchFamily="34" charset="0"/>
                <a:ea typeface="Arev Sans" pitchFamily="34" charset="0"/>
                <a:cs typeface="Arev sans bold" pitchFamily="34" charset="0"/>
              </a:rPr>
              <a:t>, …, </a:t>
            </a:r>
            <a:r>
              <a:rPr lang="en-US" dirty="0" err="1">
                <a:latin typeface="Arev Sans" pitchFamily="34" charset="0"/>
                <a:ea typeface="Arev Sans" pitchFamily="34" charset="0"/>
                <a:cs typeface="Arev sans bold" pitchFamily="34" charset="0"/>
              </a:rPr>
              <a:t>x</a:t>
            </a:r>
            <a:r>
              <a:rPr lang="en-US" sz="3200" baseline="-25000" dirty="0" err="1">
                <a:latin typeface="Arev Sans" pitchFamily="34" charset="0"/>
                <a:ea typeface="Arev Sans" pitchFamily="34" charset="0"/>
                <a:cs typeface="Arev sans bold" pitchFamily="34" charset="0"/>
              </a:rPr>
              <a:t>n</a:t>
            </a:r>
            <a:r>
              <a:rPr lang="en-US" dirty="0">
                <a:latin typeface="Arev Sans" pitchFamily="34" charset="0"/>
                <a:ea typeface="Arev Sans" pitchFamily="34" charset="0"/>
                <a:cs typeface="Arev sans bold"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t>
            </a:r>
            <a:r>
              <a:rPr lang="en-US" dirty="0" smtClean="0">
                <a:latin typeface="Arev Sans" pitchFamily="34" charset="0"/>
                <a:ea typeface="Arev Sans" pitchFamily="34" charset="0"/>
                <a:cs typeface="Arev sans bold" pitchFamily="34" charset="0"/>
              </a:rPr>
              <a:t> </a:t>
            </a:r>
            <a:r>
              <a:rPr lang="en-US" dirty="0">
                <a:latin typeface="Arev Sans" pitchFamily="34" charset="0"/>
                <a:ea typeface="Arev Sans" pitchFamily="34" charset="0"/>
                <a:cs typeface="Arev sans bold" pitchFamily="34" charset="0"/>
              </a:rPr>
              <a:t>0</a:t>
            </a:r>
          </a:p>
        </p:txBody>
      </p:sp>
      <p:sp>
        <p:nvSpPr>
          <p:cNvPr id="9" name="TextBox 8"/>
          <p:cNvSpPr txBox="1"/>
          <p:nvPr/>
        </p:nvSpPr>
        <p:spPr bwMode="auto">
          <a:xfrm>
            <a:off x="5407990" y="1995057"/>
            <a:ext cx="2042547"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equalities</a:t>
            </a:r>
          </a:p>
        </p:txBody>
      </p:sp>
      <p:sp>
        <p:nvSpPr>
          <p:cNvPr id="10" name="TextBox 9"/>
          <p:cNvSpPr txBox="1"/>
          <p:nvPr/>
        </p:nvSpPr>
        <p:spPr bwMode="auto">
          <a:xfrm>
            <a:off x="8976150" y="1988736"/>
            <a:ext cx="2369559"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inequalities</a:t>
            </a:r>
          </a:p>
        </p:txBody>
      </p:sp>
      <p:sp>
        <p:nvSpPr>
          <p:cNvPr id="52" name="TextBox 51"/>
          <p:cNvSpPr txBox="1"/>
          <p:nvPr/>
        </p:nvSpPr>
        <p:spPr bwMode="auto">
          <a:xfrm>
            <a:off x="140282" y="2708804"/>
            <a:ext cx="2542684"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b="1" dirty="0" smtClean="0">
                <a:latin typeface="Arev Sans" pitchFamily="34" charset="0"/>
                <a:ea typeface="Arev Sans" pitchFamily="34" charset="0"/>
                <a:cs typeface="Arev sans bold" pitchFamily="34" charset="0"/>
              </a:rPr>
              <a:t>Good news!</a:t>
            </a:r>
          </a:p>
        </p:txBody>
      </p:sp>
      <p:sp>
        <p:nvSpPr>
          <p:cNvPr id="54" name="TextBox 53"/>
          <p:cNvSpPr txBox="1"/>
          <p:nvPr/>
        </p:nvSpPr>
        <p:spPr bwMode="auto">
          <a:xfrm>
            <a:off x="2937109" y="2711005"/>
            <a:ext cx="882645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     When the Boolean equalities</a:t>
            </a:r>
          </a:p>
          <a:p>
            <a:pPr eaLnBrk="1" hangingPunct="1">
              <a:lnSpc>
                <a:spcPct val="120000"/>
              </a:lnSpc>
            </a:pPr>
            <a:r>
              <a:rPr lang="en-US" dirty="0">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are the </a:t>
            </a:r>
            <a:r>
              <a:rPr lang="en-US" b="1" dirty="0" smtClean="0">
                <a:solidFill>
                  <a:srgbClr val="FFFF00"/>
                </a:solidFill>
                <a:latin typeface="Arev Sans" pitchFamily="34" charset="0"/>
                <a:ea typeface="Arev Sans" pitchFamily="34" charset="0"/>
                <a:cs typeface="Arev sans bold" pitchFamily="34" charset="0"/>
              </a:rPr>
              <a:t>only</a:t>
            </a:r>
            <a:r>
              <a:rPr lang="en-US" dirty="0" smtClean="0">
                <a:solidFill>
                  <a:srgbClr val="FFFF00"/>
                </a:solidFill>
                <a:latin typeface="Arev Sans" pitchFamily="34" charset="0"/>
                <a:ea typeface="Arev Sans" pitchFamily="34" charset="0"/>
                <a:cs typeface="Arev sans bold" pitchFamily="34" charset="0"/>
              </a:rPr>
              <a:t> </a:t>
            </a:r>
            <a:r>
              <a:rPr lang="en-US" dirty="0" smtClean="0">
                <a:latin typeface="Arev Sans" pitchFamily="34" charset="0"/>
                <a:ea typeface="Arev Sans" pitchFamily="34" charset="0"/>
                <a:cs typeface="Arev sans bold" pitchFamily="34" charset="0"/>
              </a:rPr>
              <a:t>constraints, everything is OK!</a:t>
            </a:r>
            <a:endParaRPr lang="en-US" dirty="0">
              <a:latin typeface="Arev Sans" pitchFamily="34" charset="0"/>
              <a:ea typeface="Arev Sans" pitchFamily="34" charset="0"/>
              <a:cs typeface="Arev sans bold" pitchFamily="34" charset="0"/>
            </a:endParaRPr>
          </a:p>
        </p:txBody>
      </p:sp>
      <p:grpSp>
        <p:nvGrpSpPr>
          <p:cNvPr id="6" name="Group 5"/>
          <p:cNvGrpSpPr/>
          <p:nvPr/>
        </p:nvGrpSpPr>
        <p:grpSpPr>
          <a:xfrm>
            <a:off x="8869362" y="2738015"/>
            <a:ext cx="1044576" cy="566052"/>
            <a:chOff x="9236692" y="5377685"/>
            <a:chExt cx="1044576" cy="566052"/>
          </a:xfrm>
        </p:grpSpPr>
        <p:sp>
          <p:nvSpPr>
            <p:cNvPr id="24" name="Freeform 18"/>
            <p:cNvSpPr>
              <a:spLocks/>
            </p:cNvSpPr>
            <p:nvPr>
              <p:custDataLst>
                <p:tags r:id="rId1"/>
              </p:custDataLst>
            </p:nvPr>
          </p:nvSpPr>
          <p:spPr bwMode="auto">
            <a:xfrm>
              <a:off x="9236692" y="558023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p:custDataLst>
                <p:tags r:id="rId2"/>
              </p:custDataLst>
            </p:nvPr>
          </p:nvSpPr>
          <p:spPr bwMode="auto">
            <a:xfrm>
              <a:off x="9460530" y="542942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noEditPoints="1"/>
            </p:cNvSpPr>
            <p:nvPr>
              <p:custDataLst>
                <p:tags r:id="rId3"/>
              </p:custDataLst>
            </p:nvPr>
          </p:nvSpPr>
          <p:spPr bwMode="auto">
            <a:xfrm>
              <a:off x="9466880" y="572628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p:custDataLst>
                <p:tags r:id="rId4"/>
              </p:custDataLst>
            </p:nvPr>
          </p:nvSpPr>
          <p:spPr bwMode="auto">
            <a:xfrm>
              <a:off x="10130455" y="5516733"/>
              <a:ext cx="150813" cy="255588"/>
            </a:xfrm>
            <a:custGeom>
              <a:avLst/>
              <a:gdLst>
                <a:gd name="T0" fmla="*/ 7 w 216"/>
                <a:gd name="T1" fmla="*/ 323 h 364"/>
                <a:gd name="T2" fmla="*/ 7 w 216"/>
                <a:gd name="T3" fmla="*/ 364 h 364"/>
                <a:gd name="T4" fmla="*/ 216 w 216"/>
                <a:gd name="T5" fmla="*/ 364 h 364"/>
                <a:gd name="T6" fmla="*/ 216 w 216"/>
                <a:gd name="T7" fmla="*/ 323 h 364"/>
                <a:gd name="T8" fmla="*/ 136 w 216"/>
                <a:gd name="T9" fmla="*/ 323 h 364"/>
                <a:gd name="T10" fmla="*/ 136 w 216"/>
                <a:gd name="T11" fmla="*/ 0 h 364"/>
                <a:gd name="T12" fmla="*/ 86 w 216"/>
                <a:gd name="T13" fmla="*/ 0 h 364"/>
                <a:gd name="T14" fmla="*/ 0 w 216"/>
                <a:gd name="T15" fmla="*/ 18 h 364"/>
                <a:gd name="T16" fmla="*/ 0 w 216"/>
                <a:gd name="T17" fmla="*/ 63 h 364"/>
                <a:gd name="T18" fmla="*/ 87 w 216"/>
                <a:gd name="T19" fmla="*/ 45 h 364"/>
                <a:gd name="T20" fmla="*/ 87 w 216"/>
                <a:gd name="T21" fmla="*/ 323 h 364"/>
                <a:gd name="T22" fmla="*/ 7 w 216"/>
                <a:gd name="T23" fmla="*/ 323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364">
                  <a:moveTo>
                    <a:pt x="7" y="323"/>
                  </a:moveTo>
                  <a:lnTo>
                    <a:pt x="7" y="364"/>
                  </a:lnTo>
                  <a:lnTo>
                    <a:pt x="216" y="364"/>
                  </a:lnTo>
                  <a:lnTo>
                    <a:pt x="216" y="323"/>
                  </a:lnTo>
                  <a:lnTo>
                    <a:pt x="136" y="323"/>
                  </a:lnTo>
                  <a:lnTo>
                    <a:pt x="136" y="0"/>
                  </a:lnTo>
                  <a:lnTo>
                    <a:pt x="86" y="0"/>
                  </a:lnTo>
                  <a:lnTo>
                    <a:pt x="0" y="18"/>
                  </a:lnTo>
                  <a:lnTo>
                    <a:pt x="0" y="63"/>
                  </a:lnTo>
                  <a:lnTo>
                    <a:pt x="87" y="45"/>
                  </a:lnTo>
                  <a:lnTo>
                    <a:pt x="87" y="323"/>
                  </a:lnTo>
                  <a:lnTo>
                    <a:pt x="7" y="323"/>
                  </a:lnTo>
                </a:path>
              </a:pathLst>
            </a:custGeom>
            <a:solidFill>
              <a:srgbClr val="FFFF00"/>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bwMode="auto">
            <a:xfrm>
              <a:off x="9584355" y="5377685"/>
              <a:ext cx="486031"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solidFill>
                    <a:srgbClr val="FFFF00"/>
                  </a:solidFill>
                  <a:latin typeface="Arev Sans" pitchFamily="34" charset="0"/>
                  <a:ea typeface="Arev Sans" pitchFamily="34" charset="0"/>
                  <a:cs typeface="Arev sans bold" pitchFamily="34" charset="0"/>
                </a:rPr>
                <a:t>=</a:t>
              </a:r>
            </a:p>
          </p:txBody>
        </p:sp>
      </p:grpSp>
      <p:sp>
        <p:nvSpPr>
          <p:cNvPr id="22" name="TextBox 21"/>
          <p:cNvSpPr txBox="1"/>
          <p:nvPr/>
        </p:nvSpPr>
        <p:spPr bwMode="auto">
          <a:xfrm>
            <a:off x="157828" y="3977167"/>
            <a:ext cx="2289409" cy="5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b="1" dirty="0" smtClean="0">
                <a:latin typeface="Arev Sans" pitchFamily="34" charset="0"/>
                <a:ea typeface="Arev Sans" pitchFamily="34" charset="0"/>
                <a:cs typeface="Arev sans bold" pitchFamily="34" charset="0"/>
              </a:rPr>
              <a:t>Bad news!</a:t>
            </a:r>
          </a:p>
        </p:txBody>
      </p:sp>
      <p:sp>
        <p:nvSpPr>
          <p:cNvPr id="23" name="TextBox 22"/>
          <p:cNvSpPr txBox="1"/>
          <p:nvPr/>
        </p:nvSpPr>
        <p:spPr bwMode="auto">
          <a:xfrm>
            <a:off x="3499739" y="4003660"/>
            <a:ext cx="8132354"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dirty="0" smtClean="0">
                <a:latin typeface="Arev Sans" pitchFamily="34" charset="0"/>
                <a:ea typeface="Arev Sans" pitchFamily="34" charset="0"/>
                <a:cs typeface="Arev sans bold" pitchFamily="34" charset="0"/>
              </a:rPr>
              <a:t>A seemingly not OK case, for Boolean CSPs:</a:t>
            </a:r>
          </a:p>
          <a:p>
            <a:pPr eaLnBrk="1" hangingPunct="1">
              <a:lnSpc>
                <a:spcPct val="120000"/>
              </a:lnSpc>
            </a:pPr>
            <a:endParaRPr lang="en-US" sz="2000" dirty="0">
              <a:latin typeface="Arev Sans" pitchFamily="34" charset="0"/>
              <a:ea typeface="Arev Sans" pitchFamily="34" charset="0"/>
              <a:cs typeface="Arev sans bold" pitchFamily="34" charset="0"/>
            </a:endParaRPr>
          </a:p>
          <a:p>
            <a:pPr eaLnBrk="1" hangingPunct="1">
              <a:lnSpc>
                <a:spcPct val="120000"/>
              </a:lnSpc>
            </a:pPr>
            <a:r>
              <a:rPr lang="en-US" dirty="0" smtClean="0">
                <a:latin typeface="Arev Sans" pitchFamily="34" charset="0"/>
                <a:ea typeface="Arev Sans" pitchFamily="34" charset="0"/>
                <a:cs typeface="Arev sans bold" pitchFamily="34" charset="0"/>
              </a:rPr>
              <a:t>Instead of trying to maximize the Objective,</a:t>
            </a:r>
          </a:p>
          <a:p>
            <a:pPr eaLnBrk="1" hangingPunct="1">
              <a:lnSpc>
                <a:spcPct val="120000"/>
              </a:lnSpc>
            </a:pPr>
            <a:r>
              <a:rPr lang="en-US" dirty="0" smtClean="0">
                <a:latin typeface="Arev Sans" pitchFamily="34" charset="0"/>
                <a:ea typeface="Arev Sans" pitchFamily="34" charset="0"/>
                <a:cs typeface="Arev sans bold" pitchFamily="34" charset="0"/>
              </a:rPr>
              <a:t>    you try imposing equality constraints like</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	“</a:t>
            </a:r>
            <a:r>
              <a:rPr lang="en-US" dirty="0" smtClean="0">
                <a:solidFill>
                  <a:srgbClr val="FFFF00"/>
                </a:solidFill>
                <a:latin typeface="Arev Sans" pitchFamily="34" charset="0"/>
                <a:ea typeface="Arev Sans" pitchFamily="34" charset="0"/>
                <a:cs typeface="Arev sans bold" pitchFamily="34" charset="0"/>
              </a:rPr>
              <a:t>Objective = </a:t>
            </a:r>
            <a:r>
              <a:rPr lang="el-GR" dirty="0" smtClean="0">
                <a:solidFill>
                  <a:srgbClr val="FFFF00"/>
                </a:solidFill>
                <a:latin typeface="Arev Sans" pitchFamily="34" charset="0"/>
                <a:ea typeface="Arev Sans" pitchFamily="34" charset="0"/>
                <a:cs typeface="Arev sans bold" pitchFamily="34" charset="0"/>
              </a:rPr>
              <a:t>β</a:t>
            </a:r>
            <a:r>
              <a:rPr lang="en-US" dirty="0" smtClean="0">
                <a:latin typeface="Arev Sans" pitchFamily="34" charset="0"/>
                <a:ea typeface="Arev Sans" pitchFamily="34" charset="0"/>
                <a:cs typeface="Arev sans bold" pitchFamily="34" charset="0"/>
              </a:rPr>
              <a:t>”.</a:t>
            </a:r>
          </a:p>
        </p:txBody>
      </p:sp>
    </p:spTree>
    <p:extLst>
      <p:ext uri="{BB962C8B-B14F-4D97-AF65-F5344CB8AC3E}">
        <p14:creationId xmlns:p14="http://schemas.microsoft.com/office/powerpoint/2010/main" val="8366896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fade">
                                      <p:cBhvr>
                                        <p:cTn id="15" dur="500"/>
                                        <p:tgtEl>
                                          <p:spTgt spid="2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xEl>
                                              <p:pRg st="3" end="3"/>
                                            </p:txEl>
                                          </p:spTgt>
                                        </p:tgtEl>
                                        <p:attrNameLst>
                                          <p:attrName>style.visibility</p:attrName>
                                        </p:attrNameLst>
                                      </p:cBhvr>
                                      <p:to>
                                        <p:strVal val="visible"/>
                                      </p:to>
                                    </p:set>
                                    <p:animEffect transition="in" filter="fade">
                                      <p:cBhvr>
                                        <p:cTn id="18"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1479176" y="4586583"/>
            <a:ext cx="9243512" cy="313932"/>
            <a:chOff x="-2292" y="146347"/>
            <a:chExt cx="9243512" cy="313932"/>
          </a:xfrm>
        </p:grpSpPr>
        <p:sp>
          <p:nvSpPr>
            <p:cNvPr id="2" name="TextBox 1"/>
            <p:cNvSpPr txBox="1"/>
            <p:nvPr/>
          </p:nvSpPr>
          <p:spPr bwMode="auto">
            <a:xfrm>
              <a:off x="-2292" y="146347"/>
              <a:ext cx="72843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“Hence the r-round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relaxation can be solved up to accuracy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 in time (</a:t>
              </a:r>
              <a:r>
                <a:rPr lang="en-US" sz="1200" dirty="0" err="1">
                  <a:latin typeface="Arev Sans" pitchFamily="34" charset="0"/>
                  <a:ea typeface="Arev Sans" pitchFamily="34" charset="0"/>
                  <a:cs typeface="Arev sans bold" pitchFamily="34" charset="0"/>
                </a:rPr>
                <a:t>mn·log</a:t>
              </a:r>
              <a:r>
                <a:rPr lang="en-US" sz="1200" dirty="0">
                  <a:latin typeface="Arev Sans" pitchFamily="34" charset="0"/>
                  <a:ea typeface="Arev Sans" pitchFamily="34" charset="0"/>
                  <a:cs typeface="Arev sans bold" pitchFamily="34" charset="0"/>
                </a:rPr>
                <a:t>(1/</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O(r)</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 name="TextBox 2"/>
            <p:cNvSpPr txBox="1"/>
            <p:nvPr/>
          </p:nvSpPr>
          <p:spPr bwMode="auto">
            <a:xfrm>
              <a:off x="8110782" y="146347"/>
              <a:ext cx="113043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[BBHKSZ12]</a:t>
              </a:r>
              <a:endParaRPr lang="en-US" sz="1200" baseline="30000" dirty="0">
                <a:latin typeface="Arev Sans" pitchFamily="34" charset="0"/>
                <a:ea typeface="Arev Sans" pitchFamily="34" charset="0"/>
                <a:cs typeface="Arev sans bold" pitchFamily="34" charset="0"/>
              </a:endParaRPr>
            </a:p>
          </p:txBody>
        </p:sp>
      </p:grpSp>
      <p:grpSp>
        <p:nvGrpSpPr>
          <p:cNvPr id="62" name="Group 61"/>
          <p:cNvGrpSpPr/>
          <p:nvPr/>
        </p:nvGrpSpPr>
        <p:grpSpPr>
          <a:xfrm>
            <a:off x="1479177" y="72003"/>
            <a:ext cx="9261145" cy="313932"/>
            <a:chOff x="-2292" y="500092"/>
            <a:chExt cx="9261145" cy="313932"/>
          </a:xfrm>
        </p:grpSpPr>
        <p:sp>
          <p:nvSpPr>
            <p:cNvPr id="6" name="TextBox 5"/>
            <p:cNvSpPr txBox="1"/>
            <p:nvPr/>
          </p:nvSpPr>
          <p:spPr bwMode="auto">
            <a:xfrm>
              <a:off x="-2292" y="500092"/>
              <a:ext cx="593784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hierarchy… can be solved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for degree parameter d.”</a:t>
              </a:r>
              <a:endParaRPr lang="en-US" sz="1200" baseline="30000" dirty="0">
                <a:latin typeface="Arev Sans" pitchFamily="34" charset="0"/>
                <a:ea typeface="Arev Sans" pitchFamily="34" charset="0"/>
                <a:cs typeface="Arev sans bold" pitchFamily="34" charset="0"/>
              </a:endParaRPr>
            </a:p>
          </p:txBody>
        </p:sp>
        <p:sp>
          <p:nvSpPr>
            <p:cNvPr id="7" name="TextBox 6"/>
            <p:cNvSpPr txBox="1"/>
            <p:nvPr/>
          </p:nvSpPr>
          <p:spPr bwMode="auto">
            <a:xfrm>
              <a:off x="8110782" y="500092"/>
              <a:ext cx="114807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[BHKKMP16]</a:t>
              </a:r>
              <a:endParaRPr lang="en-US" sz="1200" baseline="30000" dirty="0">
                <a:latin typeface="Arev Sans" pitchFamily="34" charset="0"/>
                <a:ea typeface="Arev Sans" pitchFamily="34" charset="0"/>
                <a:cs typeface="Arev sans bold" pitchFamily="34" charset="0"/>
              </a:endParaRPr>
            </a:p>
          </p:txBody>
        </p:sp>
      </p:grpSp>
      <p:grpSp>
        <p:nvGrpSpPr>
          <p:cNvPr id="63" name="Group 62"/>
          <p:cNvGrpSpPr/>
          <p:nvPr/>
        </p:nvGrpSpPr>
        <p:grpSpPr>
          <a:xfrm>
            <a:off x="1479177" y="4962798"/>
            <a:ext cx="8916499" cy="313932"/>
            <a:chOff x="-2292" y="872367"/>
            <a:chExt cx="8916499" cy="313932"/>
          </a:xfrm>
        </p:grpSpPr>
        <p:sp>
          <p:nvSpPr>
            <p:cNvPr id="9" name="TextBox 8"/>
            <p:cNvSpPr txBox="1"/>
            <p:nvPr/>
          </p:nvSpPr>
          <p:spPr bwMode="auto">
            <a:xfrm>
              <a:off x="-2292" y="872367"/>
              <a:ext cx="684995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find in (n </a:t>
              </a:r>
              <a:r>
                <a:rPr lang="en-US" sz="1200" dirty="0" err="1">
                  <a:latin typeface="Arev Sans" pitchFamily="34" charset="0"/>
                  <a:ea typeface="Arev Sans" pitchFamily="34" charset="0"/>
                  <a:cs typeface="Arev sans bold" pitchFamily="34" charset="0"/>
                </a:rPr>
                <a:t>polylog</a:t>
              </a:r>
              <a:r>
                <a:rPr lang="en-US" sz="1200" dirty="0">
                  <a:latin typeface="Arev Sans" pitchFamily="34" charset="0"/>
                  <a:ea typeface="Arev Sans" pitchFamily="34" charset="0"/>
                  <a:cs typeface="Arev sans bold" pitchFamily="34" charset="0"/>
                </a:rPr>
                <a:t>(M/</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O(k)</a:t>
              </a:r>
              <a:r>
                <a:rPr lang="en-US" sz="1200" dirty="0">
                  <a:latin typeface="Arev Sans" pitchFamily="34" charset="0"/>
                  <a:ea typeface="Arev Sans" pitchFamily="34" charset="0"/>
                  <a:cs typeface="Arev sans bold" pitchFamily="34" charset="0"/>
                </a:rPr>
                <a:t> time [an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-accurate, degree-k SOS dual solution].”</a:t>
              </a:r>
              <a:endParaRPr lang="en-US" sz="1200" baseline="30000" dirty="0">
                <a:latin typeface="Arev Sans" pitchFamily="34" charset="0"/>
                <a:ea typeface="Arev Sans" pitchFamily="34" charset="0"/>
                <a:cs typeface="Arev sans bold" pitchFamily="34" charset="0"/>
              </a:endParaRPr>
            </a:p>
          </p:txBody>
        </p:sp>
        <p:sp>
          <p:nvSpPr>
            <p:cNvPr id="10" name="TextBox 9"/>
            <p:cNvSpPr txBox="1"/>
            <p:nvPr/>
          </p:nvSpPr>
          <p:spPr bwMode="auto">
            <a:xfrm>
              <a:off x="8110782" y="872367"/>
              <a:ext cx="80342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[BKS14]</a:t>
              </a:r>
              <a:endParaRPr lang="en-US" sz="1200" baseline="30000" dirty="0">
                <a:latin typeface="Arev Sans" pitchFamily="34" charset="0"/>
                <a:ea typeface="Arev Sans" pitchFamily="34" charset="0"/>
                <a:cs typeface="Arev sans bold" pitchFamily="34" charset="0"/>
              </a:endParaRPr>
            </a:p>
          </p:txBody>
        </p:sp>
      </p:grpSp>
      <p:grpSp>
        <p:nvGrpSpPr>
          <p:cNvPr id="64" name="Group 63"/>
          <p:cNvGrpSpPr/>
          <p:nvPr/>
        </p:nvGrpSpPr>
        <p:grpSpPr>
          <a:xfrm>
            <a:off x="1479177" y="1576863"/>
            <a:ext cx="8874821" cy="313932"/>
            <a:chOff x="-2292" y="1244642"/>
            <a:chExt cx="8874821" cy="313932"/>
          </a:xfrm>
        </p:grpSpPr>
        <p:sp>
          <p:nvSpPr>
            <p:cNvPr id="12" name="TextBox 11"/>
            <p:cNvSpPr txBox="1"/>
            <p:nvPr/>
          </p:nvSpPr>
          <p:spPr bwMode="auto">
            <a:xfrm>
              <a:off x="-2292" y="1244642"/>
              <a:ext cx="768030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semidefinite programming finding such a [degree ℓ dual solution] can be done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13" name="TextBox 12"/>
            <p:cNvSpPr txBox="1"/>
            <p:nvPr/>
          </p:nvSpPr>
          <p:spPr bwMode="auto">
            <a:xfrm>
              <a:off x="8110782" y="124464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65" name="Group 64"/>
          <p:cNvGrpSpPr/>
          <p:nvPr/>
        </p:nvGrpSpPr>
        <p:grpSpPr>
          <a:xfrm>
            <a:off x="1479176" y="2329293"/>
            <a:ext cx="8815510" cy="313932"/>
            <a:chOff x="-2292" y="1616917"/>
            <a:chExt cx="8815510" cy="313932"/>
          </a:xfrm>
        </p:grpSpPr>
        <p:sp>
          <p:nvSpPr>
            <p:cNvPr id="20" name="TextBox 19"/>
            <p:cNvSpPr txBox="1"/>
            <p:nvPr/>
          </p:nvSpPr>
          <p:spPr bwMode="auto">
            <a:xfrm>
              <a:off x="-2292" y="1616917"/>
              <a:ext cx="529824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degree-ℓ SOS proof… it can be found in </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21" name="TextBox 20"/>
            <p:cNvSpPr txBox="1"/>
            <p:nvPr/>
          </p:nvSpPr>
          <p:spPr bwMode="auto">
            <a:xfrm>
              <a:off x="8110782" y="1616917"/>
              <a:ext cx="70243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[BS14]</a:t>
              </a:r>
              <a:endParaRPr lang="en-US" sz="1200" baseline="30000" dirty="0">
                <a:latin typeface="Arev Sans" pitchFamily="34" charset="0"/>
                <a:ea typeface="Arev Sans" pitchFamily="34" charset="0"/>
                <a:cs typeface="Arev sans bold" pitchFamily="34" charset="0"/>
              </a:endParaRPr>
            </a:p>
          </p:txBody>
        </p:sp>
      </p:grpSp>
      <p:grpSp>
        <p:nvGrpSpPr>
          <p:cNvPr id="67" name="Group 66"/>
          <p:cNvGrpSpPr/>
          <p:nvPr/>
        </p:nvGrpSpPr>
        <p:grpSpPr>
          <a:xfrm>
            <a:off x="1479177" y="2705508"/>
            <a:ext cx="8924515" cy="313932"/>
            <a:chOff x="-2292" y="2361467"/>
            <a:chExt cx="8924515" cy="313932"/>
          </a:xfrm>
        </p:grpSpPr>
        <p:sp>
          <p:nvSpPr>
            <p:cNvPr id="23" name="TextBox 22"/>
            <p:cNvSpPr txBox="1"/>
            <p:nvPr/>
          </p:nvSpPr>
          <p:spPr bwMode="auto">
            <a:xfrm>
              <a:off x="-2292" y="2361467"/>
              <a:ext cx="760176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proof with bit complexity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then one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24" name="TextBox 23"/>
            <p:cNvSpPr txBox="1"/>
            <p:nvPr/>
          </p:nvSpPr>
          <p:spPr bwMode="auto">
            <a:xfrm>
              <a:off x="8110782" y="2361467"/>
              <a:ext cx="81144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[RRS16]</a:t>
              </a:r>
              <a:endParaRPr lang="en-US" sz="1200" baseline="30000" dirty="0">
                <a:latin typeface="Arev Sans" pitchFamily="34" charset="0"/>
                <a:ea typeface="Arev Sans" pitchFamily="34" charset="0"/>
                <a:cs typeface="Arev sans bold" pitchFamily="34" charset="0"/>
              </a:endParaRPr>
            </a:p>
          </p:txBody>
        </p:sp>
      </p:grpSp>
      <p:grpSp>
        <p:nvGrpSpPr>
          <p:cNvPr id="70" name="Group 69"/>
          <p:cNvGrpSpPr/>
          <p:nvPr/>
        </p:nvGrpSpPr>
        <p:grpSpPr>
          <a:xfrm>
            <a:off x="1479177" y="5339013"/>
            <a:ext cx="8889249" cy="313932"/>
            <a:chOff x="-2292" y="3441232"/>
            <a:chExt cx="8889249" cy="313932"/>
          </a:xfrm>
        </p:grpSpPr>
        <p:sp>
          <p:nvSpPr>
            <p:cNvPr id="26" name="TextBox 25"/>
            <p:cNvSpPr txBox="1"/>
            <p:nvPr/>
          </p:nvSpPr>
          <p:spPr bwMode="auto">
            <a:xfrm>
              <a:off x="-2292" y="3441232"/>
              <a:ext cx="82461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any </a:t>
              </a:r>
              <a:r>
                <a:rPr lang="en-US" sz="1200" i="1" dirty="0">
                  <a:latin typeface="Arev Sans" pitchFamily="34" charset="0"/>
                  <a:ea typeface="Arev Sans" pitchFamily="34" charset="0"/>
                  <a:cs typeface="Arev sans bold" pitchFamily="34" charset="0"/>
                </a:rPr>
                <a:t>fixed </a:t>
              </a:r>
              <a:r>
                <a:rPr lang="en-US" sz="1200" dirty="0">
                  <a:latin typeface="Arev Sans" pitchFamily="34" charset="0"/>
                  <a:ea typeface="Arev Sans" pitchFamily="34" charset="0"/>
                  <a:cs typeface="Arev sans bold" pitchFamily="34" charset="0"/>
                </a:rPr>
                <a:t>t, [the SOS relaxation of order t] can be computed in polynomial time (to any precision).”</a:t>
              </a:r>
              <a:endParaRPr lang="en-US" sz="1200" baseline="30000" dirty="0">
                <a:latin typeface="Arev Sans" pitchFamily="34" charset="0"/>
                <a:ea typeface="Arev Sans" pitchFamily="34" charset="0"/>
                <a:cs typeface="Arev sans bold" pitchFamily="34" charset="0"/>
              </a:endParaRPr>
            </a:p>
          </p:txBody>
        </p:sp>
        <p:sp>
          <p:nvSpPr>
            <p:cNvPr id="27" name="TextBox 26"/>
            <p:cNvSpPr txBox="1"/>
            <p:nvPr/>
          </p:nvSpPr>
          <p:spPr bwMode="auto">
            <a:xfrm>
              <a:off x="8110782" y="3441232"/>
              <a:ext cx="77617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[Lau10]</a:t>
              </a:r>
              <a:endParaRPr lang="en-US" sz="1200" baseline="30000" dirty="0">
                <a:latin typeface="Arev Sans" pitchFamily="34" charset="0"/>
                <a:ea typeface="Arev Sans" pitchFamily="34" charset="0"/>
                <a:cs typeface="Arev sans bold" pitchFamily="34" charset="0"/>
              </a:endParaRPr>
            </a:p>
          </p:txBody>
        </p:sp>
      </p:grpSp>
      <p:grpSp>
        <p:nvGrpSpPr>
          <p:cNvPr id="72" name="Group 71"/>
          <p:cNvGrpSpPr/>
          <p:nvPr/>
        </p:nvGrpSpPr>
        <p:grpSpPr>
          <a:xfrm>
            <a:off x="1479177" y="448218"/>
            <a:ext cx="8874821" cy="313932"/>
            <a:chOff x="-2292" y="4167252"/>
            <a:chExt cx="8874821" cy="313932"/>
          </a:xfrm>
        </p:grpSpPr>
        <p:sp>
          <p:nvSpPr>
            <p:cNvPr id="29" name="TextBox 28"/>
            <p:cNvSpPr txBox="1"/>
            <p:nvPr/>
          </p:nvSpPr>
          <p:spPr bwMode="auto">
            <a:xfrm>
              <a:off x="-2292" y="4167252"/>
              <a:ext cx="527259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SOS algorithm… with… parameter ℓ takes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 to run.”</a:t>
              </a:r>
              <a:endParaRPr lang="en-US" sz="1200" baseline="30000" dirty="0">
                <a:latin typeface="Arev Sans" pitchFamily="34" charset="0"/>
                <a:ea typeface="Arev Sans" pitchFamily="34" charset="0"/>
                <a:cs typeface="Arev sans bold" pitchFamily="34" charset="0"/>
              </a:endParaRPr>
            </a:p>
          </p:txBody>
        </p:sp>
        <p:sp>
          <p:nvSpPr>
            <p:cNvPr id="30" name="TextBox 29"/>
            <p:cNvSpPr txBox="1"/>
            <p:nvPr/>
          </p:nvSpPr>
          <p:spPr bwMode="auto">
            <a:xfrm>
              <a:off x="8110782" y="416725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74" name="Group 73"/>
          <p:cNvGrpSpPr/>
          <p:nvPr/>
        </p:nvGrpSpPr>
        <p:grpSpPr>
          <a:xfrm>
            <a:off x="1479177" y="3457938"/>
            <a:ext cx="9134507" cy="313932"/>
            <a:chOff x="-2292" y="4911802"/>
            <a:chExt cx="9134507" cy="313932"/>
          </a:xfrm>
        </p:grpSpPr>
        <p:sp>
          <p:nvSpPr>
            <p:cNvPr id="32" name="TextBox 31"/>
            <p:cNvSpPr txBox="1"/>
            <p:nvPr/>
          </p:nvSpPr>
          <p:spPr bwMode="auto">
            <a:xfrm>
              <a:off x="-2292" y="4911802"/>
              <a:ext cx="69108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using semidefinite programming,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algorithm of degree q] run[s]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(q)</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3" name="TextBox 32"/>
            <p:cNvSpPr txBox="1"/>
            <p:nvPr/>
          </p:nvSpPr>
          <p:spPr bwMode="auto">
            <a:xfrm>
              <a:off x="8110782" y="4911802"/>
              <a:ext cx="102143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[BGGLT16]</a:t>
              </a:r>
              <a:endParaRPr lang="en-US" sz="1200" baseline="30000" dirty="0">
                <a:latin typeface="Arev Sans" pitchFamily="34" charset="0"/>
                <a:ea typeface="Arev Sans" pitchFamily="34" charset="0"/>
                <a:cs typeface="Arev sans bold" pitchFamily="34" charset="0"/>
              </a:endParaRPr>
            </a:p>
          </p:txBody>
        </p:sp>
      </p:grpSp>
      <p:grpSp>
        <p:nvGrpSpPr>
          <p:cNvPr id="79" name="Group 78"/>
          <p:cNvGrpSpPr/>
          <p:nvPr/>
        </p:nvGrpSpPr>
        <p:grpSpPr>
          <a:xfrm>
            <a:off x="1479177" y="824433"/>
            <a:ext cx="8839555" cy="313932"/>
            <a:chOff x="-44824" y="2201460"/>
            <a:chExt cx="8839555" cy="313932"/>
          </a:xfrm>
        </p:grpSpPr>
        <p:sp>
          <p:nvSpPr>
            <p:cNvPr id="35" name="TextBox 34"/>
            <p:cNvSpPr txBox="1"/>
            <p:nvPr/>
          </p:nvSpPr>
          <p:spPr bwMode="auto">
            <a:xfrm>
              <a:off x="-44824" y="2201460"/>
              <a:ext cx="503855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a [degree-d SOS] proof exists it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6" name="TextBox 35"/>
            <p:cNvSpPr txBox="1"/>
            <p:nvPr/>
          </p:nvSpPr>
          <p:spPr bwMode="auto">
            <a:xfrm>
              <a:off x="8068250" y="2201460"/>
              <a:ext cx="72648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[OZ12]</a:t>
              </a:r>
              <a:endParaRPr lang="en-US" sz="1200" baseline="30000" dirty="0">
                <a:latin typeface="Arev Sans" pitchFamily="34" charset="0"/>
                <a:ea typeface="Arev Sans" pitchFamily="34" charset="0"/>
                <a:cs typeface="Arev sans bold" pitchFamily="34" charset="0"/>
              </a:endParaRPr>
            </a:p>
          </p:txBody>
        </p:sp>
      </p:grpSp>
      <p:grpSp>
        <p:nvGrpSpPr>
          <p:cNvPr id="80" name="Group 79"/>
          <p:cNvGrpSpPr/>
          <p:nvPr/>
        </p:nvGrpSpPr>
        <p:grpSpPr>
          <a:xfrm>
            <a:off x="1479177" y="3834153"/>
            <a:ext cx="8991841" cy="313932"/>
            <a:chOff x="-44824" y="2976734"/>
            <a:chExt cx="8991841" cy="313932"/>
          </a:xfrm>
        </p:grpSpPr>
        <p:sp>
          <p:nvSpPr>
            <p:cNvPr id="38" name="TextBox 37"/>
            <p:cNvSpPr txBox="1"/>
            <p:nvPr/>
          </p:nvSpPr>
          <p:spPr bwMode="auto">
            <a:xfrm>
              <a:off x="-44824" y="2976734"/>
              <a:ext cx="650210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“n-variable degree-d SOS proofs can be found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time whenever they exist.”</a:t>
              </a:r>
              <a:endParaRPr lang="en-US" sz="1200" baseline="30000" dirty="0">
                <a:latin typeface="Arev Sans" pitchFamily="34" charset="0"/>
                <a:ea typeface="Arev Sans" pitchFamily="34" charset="0"/>
                <a:cs typeface="Arev sans bold" pitchFamily="34" charset="0"/>
              </a:endParaRPr>
            </a:p>
          </p:txBody>
        </p:sp>
        <p:sp>
          <p:nvSpPr>
            <p:cNvPr id="39" name="TextBox 38"/>
            <p:cNvSpPr txBox="1"/>
            <p:nvPr/>
          </p:nvSpPr>
          <p:spPr bwMode="auto">
            <a:xfrm>
              <a:off x="8068250" y="2976734"/>
              <a:ext cx="87876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[AOW15]</a:t>
              </a:r>
              <a:endParaRPr lang="en-US" sz="1200" baseline="30000" dirty="0">
                <a:latin typeface="Arev Sans" pitchFamily="34" charset="0"/>
                <a:ea typeface="Arev Sans" pitchFamily="34" charset="0"/>
                <a:cs typeface="Arev sans bold" pitchFamily="34" charset="0"/>
              </a:endParaRPr>
            </a:p>
          </p:txBody>
        </p:sp>
      </p:grpSp>
      <p:grpSp>
        <p:nvGrpSpPr>
          <p:cNvPr id="69" name="Group 68"/>
          <p:cNvGrpSpPr/>
          <p:nvPr/>
        </p:nvGrpSpPr>
        <p:grpSpPr>
          <a:xfrm>
            <a:off x="1479176" y="5715228"/>
            <a:ext cx="8850776" cy="313932"/>
            <a:chOff x="-2292" y="3087487"/>
            <a:chExt cx="8850776" cy="313932"/>
          </a:xfrm>
        </p:grpSpPr>
        <p:sp>
          <p:nvSpPr>
            <p:cNvPr id="41" name="TextBox 40"/>
            <p:cNvSpPr txBox="1"/>
            <p:nvPr/>
          </p:nvSpPr>
          <p:spPr bwMode="auto">
            <a:xfrm>
              <a:off x="-2292" y="3087487"/>
              <a:ext cx="70070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compute the SOS(6) [relaxation] within arbitrary accuracy in polynomial time.”</a:t>
              </a:r>
              <a:endParaRPr lang="en-US" sz="1200" baseline="30000" dirty="0">
                <a:latin typeface="Arev Sans" pitchFamily="34" charset="0"/>
                <a:ea typeface="Arev Sans" pitchFamily="34" charset="0"/>
                <a:cs typeface="Arev sans bold" pitchFamily="34" charset="0"/>
              </a:endParaRPr>
            </a:p>
          </p:txBody>
        </p:sp>
        <p:sp>
          <p:nvSpPr>
            <p:cNvPr id="42" name="TextBox 41"/>
            <p:cNvSpPr txBox="1"/>
            <p:nvPr/>
          </p:nvSpPr>
          <p:spPr bwMode="auto">
            <a:xfrm>
              <a:off x="8110782" y="3087487"/>
              <a:ext cx="7377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[BM15]</a:t>
              </a:r>
              <a:endParaRPr lang="en-US" sz="1200" baseline="30000" dirty="0">
                <a:latin typeface="Arev Sans" pitchFamily="34" charset="0"/>
                <a:ea typeface="Arev Sans" pitchFamily="34" charset="0"/>
                <a:cs typeface="Arev sans bold" pitchFamily="34" charset="0"/>
              </a:endParaRPr>
            </a:p>
          </p:txBody>
        </p:sp>
      </p:grpSp>
      <p:grpSp>
        <p:nvGrpSpPr>
          <p:cNvPr id="71" name="Group 70"/>
          <p:cNvGrpSpPr/>
          <p:nvPr/>
        </p:nvGrpSpPr>
        <p:grpSpPr>
          <a:xfrm>
            <a:off x="1479177" y="1200648"/>
            <a:ext cx="8990237" cy="313932"/>
            <a:chOff x="-2292" y="3813507"/>
            <a:chExt cx="8990237" cy="313932"/>
          </a:xfrm>
        </p:grpSpPr>
        <p:sp>
          <p:nvSpPr>
            <p:cNvPr id="44" name="TextBox 43"/>
            <p:cNvSpPr txBox="1"/>
            <p:nvPr/>
          </p:nvSpPr>
          <p:spPr bwMode="auto">
            <a:xfrm>
              <a:off x="-2292" y="3813507"/>
              <a:ext cx="64219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r round [SOS] relaxation can be solved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(r)</a:t>
              </a:r>
              <a:r>
                <a:rPr lang="en-US" sz="1200" dirty="0">
                  <a:latin typeface="Arev Sans" pitchFamily="34" charset="0"/>
                  <a:ea typeface="Arev Sans" pitchFamily="34" charset="0"/>
                  <a:cs typeface="Arev sans bold" pitchFamily="34" charset="0"/>
                </a:rPr>
                <a:t> time on instances of size n.”</a:t>
              </a:r>
              <a:endParaRPr lang="en-US" sz="1200" baseline="30000" dirty="0">
                <a:latin typeface="Arev Sans" pitchFamily="34" charset="0"/>
                <a:ea typeface="Arev Sans" pitchFamily="34" charset="0"/>
                <a:cs typeface="Arev sans bold" pitchFamily="34" charset="0"/>
              </a:endParaRPr>
            </a:p>
          </p:txBody>
        </p:sp>
        <p:sp>
          <p:nvSpPr>
            <p:cNvPr id="45" name="TextBox 44"/>
            <p:cNvSpPr txBox="1"/>
            <p:nvPr/>
          </p:nvSpPr>
          <p:spPr bwMode="auto">
            <a:xfrm>
              <a:off x="8110782" y="3813507"/>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[MPW15]</a:t>
              </a:r>
              <a:endParaRPr lang="en-US" sz="1200" baseline="30000" dirty="0">
                <a:latin typeface="Arev Sans" pitchFamily="34" charset="0"/>
                <a:ea typeface="Arev Sans" pitchFamily="34" charset="0"/>
                <a:cs typeface="Arev sans bold" pitchFamily="34" charset="0"/>
              </a:endParaRPr>
            </a:p>
          </p:txBody>
        </p:sp>
      </p:grpSp>
      <p:grpSp>
        <p:nvGrpSpPr>
          <p:cNvPr id="73" name="Group 72"/>
          <p:cNvGrpSpPr/>
          <p:nvPr/>
        </p:nvGrpSpPr>
        <p:grpSpPr>
          <a:xfrm>
            <a:off x="1479177" y="1953078"/>
            <a:ext cx="8858791" cy="313932"/>
            <a:chOff x="-2292" y="4539527"/>
            <a:chExt cx="8858791" cy="313932"/>
          </a:xfrm>
        </p:grpSpPr>
        <p:sp>
          <p:nvSpPr>
            <p:cNvPr id="47" name="TextBox 46"/>
            <p:cNvSpPr txBox="1"/>
            <p:nvPr/>
          </p:nvSpPr>
          <p:spPr bwMode="auto">
            <a:xfrm>
              <a:off x="-2292" y="4539527"/>
              <a:ext cx="738535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“There is an algorithm running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(k)</a:t>
              </a:r>
              <a:r>
                <a:rPr lang="en-US" sz="1200" dirty="0">
                  <a:latin typeface="Arev Sans" pitchFamily="34" charset="0"/>
                  <a:ea typeface="Arev Sans" pitchFamily="34" charset="0"/>
                  <a:cs typeface="Arev sans bold" pitchFamily="34" charset="0"/>
                </a:rPr>
                <a:t> to optimize [in the degree-k SOS proof system].”</a:t>
              </a:r>
              <a:endParaRPr lang="en-US" sz="1200" baseline="30000" dirty="0">
                <a:latin typeface="Arev Sans" pitchFamily="34" charset="0"/>
                <a:ea typeface="Arev Sans" pitchFamily="34" charset="0"/>
                <a:cs typeface="Arev sans bold" pitchFamily="34" charset="0"/>
              </a:endParaRPr>
            </a:p>
          </p:txBody>
        </p:sp>
        <p:sp>
          <p:nvSpPr>
            <p:cNvPr id="48" name="TextBox 47"/>
            <p:cNvSpPr txBox="1"/>
            <p:nvPr/>
          </p:nvSpPr>
          <p:spPr bwMode="auto">
            <a:xfrm>
              <a:off x="8110782" y="4539527"/>
              <a:ext cx="74571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[Ats13]</a:t>
              </a:r>
              <a:endParaRPr lang="en-US" sz="1200" baseline="30000" dirty="0">
                <a:latin typeface="Arev Sans" pitchFamily="34" charset="0"/>
                <a:ea typeface="Arev Sans" pitchFamily="34" charset="0"/>
                <a:cs typeface="Arev sans bold" pitchFamily="34" charset="0"/>
              </a:endParaRPr>
            </a:p>
          </p:txBody>
        </p:sp>
      </p:grpSp>
      <p:grpSp>
        <p:nvGrpSpPr>
          <p:cNvPr id="82" name="Group 81"/>
          <p:cNvGrpSpPr/>
          <p:nvPr/>
        </p:nvGrpSpPr>
        <p:grpSpPr>
          <a:xfrm>
            <a:off x="1434218" y="4210368"/>
            <a:ext cx="9026096" cy="313932"/>
            <a:chOff x="-89782" y="4209180"/>
            <a:chExt cx="9026096" cy="313932"/>
          </a:xfrm>
        </p:grpSpPr>
        <p:sp>
          <p:nvSpPr>
            <p:cNvPr id="50" name="TextBox 49"/>
            <p:cNvSpPr txBox="1"/>
            <p:nvPr/>
          </p:nvSpPr>
          <p:spPr bwMode="auto">
            <a:xfrm>
              <a:off x="-89782" y="4209180"/>
              <a:ext cx="74895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an SOS] proof of infeasibility of degree d, then it can be found in time O(</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51" name="TextBox 50"/>
            <p:cNvSpPr txBox="1"/>
            <p:nvPr/>
          </p:nvSpPr>
          <p:spPr bwMode="auto">
            <a:xfrm>
              <a:off x="8070371" y="4209180"/>
              <a:ext cx="86594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[DMN12]</a:t>
              </a:r>
              <a:endParaRPr lang="en-US" sz="1200" baseline="30000" dirty="0">
                <a:latin typeface="Arev Sans" pitchFamily="34" charset="0"/>
                <a:ea typeface="Arev Sans" pitchFamily="34" charset="0"/>
                <a:cs typeface="Arev sans bold" pitchFamily="34" charset="0"/>
              </a:endParaRPr>
            </a:p>
          </p:txBody>
        </p:sp>
      </p:grpSp>
      <p:grpSp>
        <p:nvGrpSpPr>
          <p:cNvPr id="76" name="Group 75"/>
          <p:cNvGrpSpPr/>
          <p:nvPr/>
        </p:nvGrpSpPr>
        <p:grpSpPr>
          <a:xfrm>
            <a:off x="1479177" y="6091443"/>
            <a:ext cx="8990237" cy="313932"/>
            <a:chOff x="-2292" y="5637822"/>
            <a:chExt cx="8990237" cy="313932"/>
          </a:xfrm>
        </p:grpSpPr>
        <p:sp>
          <p:nvSpPr>
            <p:cNvPr id="53" name="TextBox 52"/>
            <p:cNvSpPr txBox="1"/>
            <p:nvPr/>
          </p:nvSpPr>
          <p:spPr bwMode="auto">
            <a:xfrm>
              <a:off x="-2292" y="5637822"/>
              <a:ext cx="831990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each fixed t, [the degree-t SOS relaxation] may be computed… in poly. time to any fixed accuracy.”</a:t>
              </a:r>
              <a:endParaRPr lang="en-US" sz="1200" baseline="30000" dirty="0">
                <a:latin typeface="Arev Sans" pitchFamily="34" charset="0"/>
                <a:ea typeface="Arev Sans" pitchFamily="34" charset="0"/>
                <a:cs typeface="Arev sans bold" pitchFamily="34" charset="0"/>
              </a:endParaRPr>
            </a:p>
          </p:txBody>
        </p:sp>
        <p:sp>
          <p:nvSpPr>
            <p:cNvPr id="54" name="TextBox 53"/>
            <p:cNvSpPr txBox="1"/>
            <p:nvPr/>
          </p:nvSpPr>
          <p:spPr bwMode="auto">
            <a:xfrm>
              <a:off x="8110782" y="5637822"/>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[deKL10]</a:t>
              </a:r>
              <a:endParaRPr lang="en-US" sz="1200" baseline="30000" dirty="0">
                <a:latin typeface="Arev Sans" pitchFamily="34" charset="0"/>
                <a:ea typeface="Arev Sans" pitchFamily="34" charset="0"/>
                <a:cs typeface="Arev sans bold" pitchFamily="34" charset="0"/>
              </a:endParaRPr>
            </a:p>
          </p:txBody>
        </p:sp>
      </p:grpSp>
      <p:grpSp>
        <p:nvGrpSpPr>
          <p:cNvPr id="77" name="Group 76"/>
          <p:cNvGrpSpPr/>
          <p:nvPr/>
        </p:nvGrpSpPr>
        <p:grpSpPr>
          <a:xfrm>
            <a:off x="1479177" y="6467655"/>
            <a:ext cx="8874821" cy="313932"/>
            <a:chOff x="-2292" y="6010097"/>
            <a:chExt cx="8874821" cy="313932"/>
          </a:xfrm>
        </p:grpSpPr>
        <p:sp>
          <p:nvSpPr>
            <p:cNvPr id="56" name="TextBox 55"/>
            <p:cNvSpPr txBox="1"/>
            <p:nvPr/>
          </p:nvSpPr>
          <p:spPr bwMode="auto">
            <a:xfrm>
              <a:off x="-2292" y="6010097"/>
              <a:ext cx="730199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“One [can] optimize over [t-round SOS polytope]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(t)</a:t>
              </a:r>
              <a:r>
                <a:rPr lang="en-US" sz="1200" dirty="0">
                  <a:latin typeface="Arev Sans" pitchFamily="34" charset="0"/>
                  <a:ea typeface="Arev Sans" pitchFamily="34" charset="0"/>
                  <a:cs typeface="Arev sans bold" pitchFamily="34" charset="0"/>
                </a:rPr>
                <a:t>·</a:t>
              </a:r>
              <a:r>
                <a:rPr lang="en-US" sz="1200" dirty="0" err="1">
                  <a:latin typeface="Arev Sans" pitchFamily="34" charset="0"/>
                  <a:ea typeface="Arev Sans" pitchFamily="34" charset="0"/>
                  <a:cs typeface="Arev sans bold" pitchFamily="34" charset="0"/>
                </a:rPr>
                <a:t>m</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(1)</a:t>
              </a:r>
              <a:r>
                <a:rPr lang="en-US" sz="1200" dirty="0">
                  <a:latin typeface="Arev Sans" pitchFamily="34" charset="0"/>
                  <a:ea typeface="Arev Sans" pitchFamily="34" charset="0"/>
                  <a:cs typeface="Arev sans bold" pitchFamily="34" charset="0"/>
                </a:rPr>
                <a:t> up to numerical errors.”</a:t>
              </a:r>
              <a:endParaRPr lang="en-US" sz="1200" baseline="30000" dirty="0">
                <a:latin typeface="Arev Sans" pitchFamily="34" charset="0"/>
                <a:ea typeface="Arev Sans" pitchFamily="34" charset="0"/>
                <a:cs typeface="Arev sans bold" pitchFamily="34" charset="0"/>
              </a:endParaRPr>
            </a:p>
          </p:txBody>
        </p:sp>
        <p:sp>
          <p:nvSpPr>
            <p:cNvPr id="57" name="TextBox 56"/>
            <p:cNvSpPr txBox="1"/>
            <p:nvPr/>
          </p:nvSpPr>
          <p:spPr bwMode="auto">
            <a:xfrm>
              <a:off x="8110782" y="6010097"/>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[Rot13]</a:t>
              </a:r>
              <a:endParaRPr lang="en-US" sz="1200" baseline="30000" dirty="0">
                <a:latin typeface="Arev Sans" pitchFamily="34" charset="0"/>
                <a:ea typeface="Arev Sans" pitchFamily="34" charset="0"/>
                <a:cs typeface="Arev sans bold" pitchFamily="34" charset="0"/>
              </a:endParaRPr>
            </a:p>
          </p:txBody>
        </p:sp>
      </p:grpSp>
      <p:grpSp>
        <p:nvGrpSpPr>
          <p:cNvPr id="81" name="Group 80"/>
          <p:cNvGrpSpPr/>
          <p:nvPr/>
        </p:nvGrpSpPr>
        <p:grpSpPr>
          <a:xfrm>
            <a:off x="1479177" y="3081723"/>
            <a:ext cx="9035121" cy="313932"/>
            <a:chOff x="-44824" y="6326974"/>
            <a:chExt cx="9035121" cy="313932"/>
          </a:xfrm>
        </p:grpSpPr>
        <p:sp>
          <p:nvSpPr>
            <p:cNvPr id="59" name="TextBox 58"/>
            <p:cNvSpPr txBox="1"/>
            <p:nvPr/>
          </p:nvSpPr>
          <p:spPr bwMode="auto">
            <a:xfrm>
              <a:off x="-44824" y="6326974"/>
              <a:ext cx="758092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 this refutation can also be found efficiently by solving a semidefinite program of size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60" name="TextBox 59"/>
            <p:cNvSpPr txBox="1"/>
            <p:nvPr/>
          </p:nvSpPr>
          <p:spPr bwMode="auto">
            <a:xfrm>
              <a:off x="8068250" y="6326974"/>
              <a:ext cx="9220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[KOTZ13]</a:t>
              </a:r>
              <a:endParaRPr lang="en-US" sz="1200" baseline="30000" dirty="0">
                <a:latin typeface="Arev Sans" pitchFamily="34" charset="0"/>
                <a:ea typeface="Arev Sans" pitchFamily="34" charset="0"/>
                <a:cs typeface="Arev sans bold" pitchFamily="34" charset="0"/>
              </a:endParaRPr>
            </a:p>
          </p:txBody>
        </p:sp>
      </p:grpSp>
      <p:grpSp>
        <p:nvGrpSpPr>
          <p:cNvPr id="4" name="Group 3"/>
          <p:cNvGrpSpPr/>
          <p:nvPr/>
        </p:nvGrpSpPr>
        <p:grpSpPr>
          <a:xfrm>
            <a:off x="1749972" y="2140199"/>
            <a:ext cx="8692056" cy="3114744"/>
            <a:chOff x="225972" y="147145"/>
            <a:chExt cx="8692056" cy="3114744"/>
          </a:xfrm>
        </p:grpSpPr>
        <p:sp>
          <p:nvSpPr>
            <p:cNvPr id="58" name="Rounded Rectangle 57"/>
            <p:cNvSpPr/>
            <p:nvPr/>
          </p:nvSpPr>
          <p:spPr>
            <a:xfrm>
              <a:off x="225972" y="147145"/>
              <a:ext cx="8692056" cy="2558363"/>
            </a:xfrm>
            <a:prstGeom prst="roundRect">
              <a:avLst/>
            </a:prstGeom>
            <a:solidFill>
              <a:srgbClr val="C00000"/>
            </a:solidFill>
            <a:ln w="38100">
              <a:solidFill>
                <a:schemeClr val="tx1"/>
              </a:solidFill>
            </a:ln>
          </p:spPr>
          <p:txBody>
            <a:bodyPr rtlCol="0" anchor="ctr"/>
            <a:lstStyle/>
            <a:p>
              <a:pPr algn="ctr"/>
              <a:endParaRPr lang="en-US"/>
            </a:p>
          </p:txBody>
        </p:sp>
        <p:sp>
          <p:nvSpPr>
            <p:cNvPr id="66" name="TextBox 65"/>
            <p:cNvSpPr txBox="1"/>
            <p:nvPr/>
          </p:nvSpPr>
          <p:spPr bwMode="auto">
            <a:xfrm>
              <a:off x="462542" y="381100"/>
              <a:ext cx="8218917" cy="288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If your motivation is to use SOS to show that</a:t>
              </a:r>
              <a:br>
                <a:rPr lang="en-US" dirty="0">
                  <a:latin typeface="Arev Sans" pitchFamily="34" charset="0"/>
                  <a:ea typeface="Arev Sans" pitchFamily="34" charset="0"/>
                  <a:cs typeface="Arev sans bold" pitchFamily="34" charset="0"/>
                </a:rPr>
              </a:br>
              <a:r>
                <a:rPr lang="en-US" dirty="0">
                  <a:latin typeface="Arev Sans" pitchFamily="34" charset="0"/>
                  <a:ea typeface="Arev Sans" pitchFamily="34" charset="0"/>
                  <a:cs typeface="Arev sans bold" pitchFamily="34" charset="0"/>
                </a:rPr>
                <a:t>certain approximation ratios are achievable</a:t>
              </a:r>
              <a:br>
                <a:rPr lang="en-US" dirty="0">
                  <a:latin typeface="Arev Sans" pitchFamily="34" charset="0"/>
                  <a:ea typeface="Arev Sans" pitchFamily="34" charset="0"/>
                  <a:cs typeface="Arev sans bold" pitchFamily="34" charset="0"/>
                </a:rPr>
              </a:br>
              <a:r>
                <a:rPr lang="en-US" dirty="0">
                  <a:latin typeface="Arev Sans" pitchFamily="34" charset="0"/>
                  <a:ea typeface="Arev Sans" pitchFamily="34" charset="0"/>
                  <a:cs typeface="Arev sans bold" pitchFamily="34" charset="0"/>
                </a:rPr>
                <a:t>in </a:t>
              </a:r>
              <a:r>
                <a:rPr lang="en-US" b="1" dirty="0">
                  <a:latin typeface="Arev Sans" pitchFamily="34" charset="0"/>
                  <a:ea typeface="Arev Sans" pitchFamily="34" charset="0"/>
                  <a:cs typeface="Arev sans bold" pitchFamily="34" charset="0"/>
                </a:rPr>
                <a:t>P</a:t>
              </a:r>
              <a:r>
                <a:rPr lang="en-US" dirty="0">
                  <a:latin typeface="Arev Sans" pitchFamily="34" charset="0"/>
                  <a:ea typeface="Arev Sans" pitchFamily="34" charset="0"/>
                  <a:cs typeface="Arev sans bold" pitchFamily="34" charset="0"/>
                </a:rPr>
                <a:t>, in the Turing Machine model,</a:t>
              </a:r>
            </a:p>
            <a:p>
              <a:pPr algn="ctr" eaLnBrk="1" hangingPunct="1">
                <a:lnSpc>
                  <a:spcPct val="120000"/>
                </a:lnSpc>
              </a:pPr>
              <a:r>
                <a:rPr lang="en-US" dirty="0">
                  <a:latin typeface="Arev Sans" pitchFamily="34" charset="0"/>
                  <a:ea typeface="Arev Sans" pitchFamily="34" charset="0"/>
                  <a:cs typeface="Arev sans bold" pitchFamily="34" charset="0"/>
                </a:rPr>
                <a:t>then </a:t>
              </a:r>
              <a:r>
                <a:rPr lang="en-US" dirty="0" smtClean="0">
                  <a:latin typeface="Arev Sans" pitchFamily="34" charset="0"/>
                  <a:ea typeface="Arev Sans" pitchFamily="34" charset="0"/>
                  <a:cs typeface="Arev sans bold" pitchFamily="34" charset="0"/>
                </a:rPr>
                <a:t>please take </a:t>
              </a:r>
              <a:r>
                <a:rPr lang="en-US" dirty="0">
                  <a:latin typeface="Arev Sans" pitchFamily="34" charset="0"/>
                  <a:ea typeface="Arev Sans" pitchFamily="34" charset="0"/>
                  <a:cs typeface="Arev sans bold" pitchFamily="34" charset="0"/>
                </a:rPr>
                <a:t>some care.</a:t>
              </a:r>
            </a:p>
            <a:p>
              <a:pPr algn="ctr" eaLnBrk="1" hangingPunct="1">
                <a:lnSpc>
                  <a:spcPct val="120000"/>
                </a:lnSpc>
              </a:pPr>
              <a:r>
                <a:rPr lang="en-US" sz="1100" dirty="0">
                  <a:latin typeface="Arev Sans" pitchFamily="34" charset="0"/>
                  <a:ea typeface="Arev Sans" pitchFamily="34" charset="0"/>
                  <a:cs typeface="Arev sans bold" pitchFamily="34" charset="0"/>
                </a:rPr>
                <a:t/>
              </a:r>
              <a:br>
                <a:rPr lang="en-US" sz="1100" dirty="0">
                  <a:latin typeface="Arev Sans" pitchFamily="34" charset="0"/>
                  <a:ea typeface="Arev Sans" pitchFamily="34" charset="0"/>
                  <a:cs typeface="Arev sans bold" pitchFamily="34" charset="0"/>
                </a:rPr>
              </a:br>
              <a:endParaRPr lang="en-US" dirty="0">
                <a:latin typeface="Arev Sans" pitchFamily="34" charset="0"/>
                <a:ea typeface="Arev Sans" pitchFamily="34" charset="0"/>
                <a:cs typeface="Arev sans bold" pitchFamily="34" charset="0"/>
              </a:endParaRPr>
            </a:p>
          </p:txBody>
        </p:sp>
      </p:grpSp>
    </p:spTree>
    <p:extLst>
      <p:ext uri="{BB962C8B-B14F-4D97-AF65-F5344CB8AC3E}">
        <p14:creationId xmlns:p14="http://schemas.microsoft.com/office/powerpoint/2010/main" val="502438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294846" y="1401233"/>
            <a:ext cx="9602308" cy="450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23900" dirty="0">
                <a:latin typeface="Geodesic" panose="00000400000000000000" pitchFamily="2" charset="0"/>
                <a:ea typeface="Arev Sans" pitchFamily="34" charset="0"/>
                <a:cs typeface="Arev sans bold" pitchFamily="34" charset="0"/>
              </a:rPr>
              <a:t>Thanks!</a:t>
            </a:r>
          </a:p>
        </p:txBody>
      </p:sp>
    </p:spTree>
    <p:extLst>
      <p:ext uri="{BB962C8B-B14F-4D97-AF65-F5344CB8AC3E}">
        <p14:creationId xmlns:p14="http://schemas.microsoft.com/office/powerpoint/2010/main" val="35148951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1479176" y="4586583"/>
            <a:ext cx="9243512" cy="313932"/>
            <a:chOff x="-2292" y="146347"/>
            <a:chExt cx="9243512" cy="313932"/>
          </a:xfrm>
        </p:grpSpPr>
        <p:sp>
          <p:nvSpPr>
            <p:cNvPr id="2" name="TextBox 1"/>
            <p:cNvSpPr txBox="1"/>
            <p:nvPr/>
          </p:nvSpPr>
          <p:spPr bwMode="auto">
            <a:xfrm>
              <a:off x="-2292" y="146347"/>
              <a:ext cx="72843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“Hence the r-round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relaxation can be solved up to accuracy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 in time (</a:t>
              </a:r>
              <a:r>
                <a:rPr lang="en-US" sz="1200" dirty="0" err="1">
                  <a:latin typeface="Arev Sans" pitchFamily="34" charset="0"/>
                  <a:ea typeface="Arev Sans" pitchFamily="34" charset="0"/>
                  <a:cs typeface="Arev sans bold" pitchFamily="34" charset="0"/>
                </a:rPr>
                <a:t>mn·log</a:t>
              </a:r>
              <a:r>
                <a:rPr lang="en-US" sz="1200" dirty="0">
                  <a:latin typeface="Arev Sans" pitchFamily="34" charset="0"/>
                  <a:ea typeface="Arev Sans" pitchFamily="34" charset="0"/>
                  <a:cs typeface="Arev sans bold" pitchFamily="34" charset="0"/>
                </a:rPr>
                <a:t>(1/</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O(r)</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 name="TextBox 2"/>
            <p:cNvSpPr txBox="1"/>
            <p:nvPr/>
          </p:nvSpPr>
          <p:spPr bwMode="auto">
            <a:xfrm>
              <a:off x="8110782" y="146347"/>
              <a:ext cx="113043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[BBHKSZ12]</a:t>
              </a:r>
              <a:endParaRPr lang="en-US" sz="1200" baseline="30000" dirty="0">
                <a:latin typeface="Arev Sans" pitchFamily="34" charset="0"/>
                <a:ea typeface="Arev Sans" pitchFamily="34" charset="0"/>
                <a:cs typeface="Arev sans bold" pitchFamily="34" charset="0"/>
              </a:endParaRPr>
            </a:p>
          </p:txBody>
        </p:sp>
      </p:grpSp>
      <p:grpSp>
        <p:nvGrpSpPr>
          <p:cNvPr id="62" name="Group 61"/>
          <p:cNvGrpSpPr/>
          <p:nvPr/>
        </p:nvGrpSpPr>
        <p:grpSpPr>
          <a:xfrm>
            <a:off x="1479177" y="72003"/>
            <a:ext cx="9261145" cy="313932"/>
            <a:chOff x="-2292" y="500092"/>
            <a:chExt cx="9261145" cy="313932"/>
          </a:xfrm>
        </p:grpSpPr>
        <p:sp>
          <p:nvSpPr>
            <p:cNvPr id="6" name="TextBox 5"/>
            <p:cNvSpPr txBox="1"/>
            <p:nvPr/>
          </p:nvSpPr>
          <p:spPr bwMode="auto">
            <a:xfrm>
              <a:off x="-2292" y="500092"/>
              <a:ext cx="593784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hierarchy… can be solved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for degree parameter d.”</a:t>
              </a:r>
              <a:endParaRPr lang="en-US" sz="1200" baseline="30000" dirty="0">
                <a:latin typeface="Arev Sans" pitchFamily="34" charset="0"/>
                <a:ea typeface="Arev Sans" pitchFamily="34" charset="0"/>
                <a:cs typeface="Arev sans bold" pitchFamily="34" charset="0"/>
              </a:endParaRPr>
            </a:p>
          </p:txBody>
        </p:sp>
        <p:sp>
          <p:nvSpPr>
            <p:cNvPr id="7" name="TextBox 6"/>
            <p:cNvSpPr txBox="1"/>
            <p:nvPr/>
          </p:nvSpPr>
          <p:spPr bwMode="auto">
            <a:xfrm>
              <a:off x="8110782" y="500092"/>
              <a:ext cx="114807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[BHKKMP16]</a:t>
              </a:r>
              <a:endParaRPr lang="en-US" sz="1200" baseline="30000" dirty="0">
                <a:latin typeface="Arev Sans" pitchFamily="34" charset="0"/>
                <a:ea typeface="Arev Sans" pitchFamily="34" charset="0"/>
                <a:cs typeface="Arev sans bold" pitchFamily="34" charset="0"/>
              </a:endParaRPr>
            </a:p>
          </p:txBody>
        </p:sp>
      </p:grpSp>
      <p:grpSp>
        <p:nvGrpSpPr>
          <p:cNvPr id="63" name="Group 62"/>
          <p:cNvGrpSpPr/>
          <p:nvPr/>
        </p:nvGrpSpPr>
        <p:grpSpPr>
          <a:xfrm>
            <a:off x="1479177" y="4962798"/>
            <a:ext cx="8916499" cy="313932"/>
            <a:chOff x="-2292" y="872367"/>
            <a:chExt cx="8916499" cy="313932"/>
          </a:xfrm>
        </p:grpSpPr>
        <p:sp>
          <p:nvSpPr>
            <p:cNvPr id="9" name="TextBox 8"/>
            <p:cNvSpPr txBox="1"/>
            <p:nvPr/>
          </p:nvSpPr>
          <p:spPr bwMode="auto">
            <a:xfrm>
              <a:off x="-2292" y="872367"/>
              <a:ext cx="684995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find in (n </a:t>
              </a:r>
              <a:r>
                <a:rPr lang="en-US" sz="1200" dirty="0" err="1">
                  <a:latin typeface="Arev Sans" pitchFamily="34" charset="0"/>
                  <a:ea typeface="Arev Sans" pitchFamily="34" charset="0"/>
                  <a:cs typeface="Arev sans bold" pitchFamily="34" charset="0"/>
                </a:rPr>
                <a:t>polylog</a:t>
              </a:r>
              <a:r>
                <a:rPr lang="en-US" sz="1200" dirty="0">
                  <a:latin typeface="Arev Sans" pitchFamily="34" charset="0"/>
                  <a:ea typeface="Arev Sans" pitchFamily="34" charset="0"/>
                  <a:cs typeface="Arev sans bold" pitchFamily="34" charset="0"/>
                </a:rPr>
                <a:t>(M/</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O(k)</a:t>
              </a:r>
              <a:r>
                <a:rPr lang="en-US" sz="1200" dirty="0">
                  <a:latin typeface="Arev Sans" pitchFamily="34" charset="0"/>
                  <a:ea typeface="Arev Sans" pitchFamily="34" charset="0"/>
                  <a:cs typeface="Arev sans bold" pitchFamily="34" charset="0"/>
                </a:rPr>
                <a:t> time [an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-accurate, degree-k SOS dual solution].”</a:t>
              </a:r>
              <a:endParaRPr lang="en-US" sz="1200" baseline="30000" dirty="0">
                <a:latin typeface="Arev Sans" pitchFamily="34" charset="0"/>
                <a:ea typeface="Arev Sans" pitchFamily="34" charset="0"/>
                <a:cs typeface="Arev sans bold" pitchFamily="34" charset="0"/>
              </a:endParaRPr>
            </a:p>
          </p:txBody>
        </p:sp>
        <p:sp>
          <p:nvSpPr>
            <p:cNvPr id="10" name="TextBox 9"/>
            <p:cNvSpPr txBox="1"/>
            <p:nvPr/>
          </p:nvSpPr>
          <p:spPr bwMode="auto">
            <a:xfrm>
              <a:off x="8110782" y="872367"/>
              <a:ext cx="80342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[BKS14]</a:t>
              </a:r>
              <a:endParaRPr lang="en-US" sz="1200" baseline="30000" dirty="0">
                <a:latin typeface="Arev Sans" pitchFamily="34" charset="0"/>
                <a:ea typeface="Arev Sans" pitchFamily="34" charset="0"/>
                <a:cs typeface="Arev sans bold" pitchFamily="34" charset="0"/>
              </a:endParaRPr>
            </a:p>
          </p:txBody>
        </p:sp>
      </p:grpSp>
      <p:grpSp>
        <p:nvGrpSpPr>
          <p:cNvPr id="64" name="Group 63"/>
          <p:cNvGrpSpPr/>
          <p:nvPr/>
        </p:nvGrpSpPr>
        <p:grpSpPr>
          <a:xfrm>
            <a:off x="1479177" y="1576863"/>
            <a:ext cx="8874821" cy="313932"/>
            <a:chOff x="-2292" y="1244642"/>
            <a:chExt cx="8874821" cy="313932"/>
          </a:xfrm>
        </p:grpSpPr>
        <p:sp>
          <p:nvSpPr>
            <p:cNvPr id="12" name="TextBox 11"/>
            <p:cNvSpPr txBox="1"/>
            <p:nvPr/>
          </p:nvSpPr>
          <p:spPr bwMode="auto">
            <a:xfrm>
              <a:off x="-2292" y="1244642"/>
              <a:ext cx="768030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semidefinite programming finding such a [degree ℓ dual solution] can be done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13" name="TextBox 12"/>
            <p:cNvSpPr txBox="1"/>
            <p:nvPr/>
          </p:nvSpPr>
          <p:spPr bwMode="auto">
            <a:xfrm>
              <a:off x="8110782" y="124464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65" name="Group 64"/>
          <p:cNvGrpSpPr/>
          <p:nvPr/>
        </p:nvGrpSpPr>
        <p:grpSpPr>
          <a:xfrm>
            <a:off x="1479176" y="2329293"/>
            <a:ext cx="8815510" cy="313932"/>
            <a:chOff x="-2292" y="1616917"/>
            <a:chExt cx="8815510" cy="313932"/>
          </a:xfrm>
        </p:grpSpPr>
        <p:sp>
          <p:nvSpPr>
            <p:cNvPr id="20" name="TextBox 19"/>
            <p:cNvSpPr txBox="1"/>
            <p:nvPr/>
          </p:nvSpPr>
          <p:spPr bwMode="auto">
            <a:xfrm>
              <a:off x="-2292" y="1616917"/>
              <a:ext cx="529824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degree-ℓ SOS proof… it can be found in </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21" name="TextBox 20"/>
            <p:cNvSpPr txBox="1"/>
            <p:nvPr/>
          </p:nvSpPr>
          <p:spPr bwMode="auto">
            <a:xfrm>
              <a:off x="8110782" y="1616917"/>
              <a:ext cx="70243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[BS14]</a:t>
              </a:r>
              <a:endParaRPr lang="en-US" sz="1200" baseline="30000" dirty="0">
                <a:latin typeface="Arev Sans" pitchFamily="34" charset="0"/>
                <a:ea typeface="Arev Sans" pitchFamily="34" charset="0"/>
                <a:cs typeface="Arev sans bold" pitchFamily="34" charset="0"/>
              </a:endParaRPr>
            </a:p>
          </p:txBody>
        </p:sp>
      </p:grpSp>
      <p:grpSp>
        <p:nvGrpSpPr>
          <p:cNvPr id="67" name="Group 66"/>
          <p:cNvGrpSpPr/>
          <p:nvPr/>
        </p:nvGrpSpPr>
        <p:grpSpPr>
          <a:xfrm>
            <a:off x="1479177" y="2705508"/>
            <a:ext cx="8924515" cy="313932"/>
            <a:chOff x="-2292" y="2361467"/>
            <a:chExt cx="8924515" cy="313932"/>
          </a:xfrm>
        </p:grpSpPr>
        <p:sp>
          <p:nvSpPr>
            <p:cNvPr id="23" name="TextBox 22"/>
            <p:cNvSpPr txBox="1"/>
            <p:nvPr/>
          </p:nvSpPr>
          <p:spPr bwMode="auto">
            <a:xfrm>
              <a:off x="-2292" y="2361467"/>
              <a:ext cx="760176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proof with bit complexity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then one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24" name="TextBox 23"/>
            <p:cNvSpPr txBox="1"/>
            <p:nvPr/>
          </p:nvSpPr>
          <p:spPr bwMode="auto">
            <a:xfrm>
              <a:off x="8110782" y="2361467"/>
              <a:ext cx="81144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[RRS16]</a:t>
              </a:r>
              <a:endParaRPr lang="en-US" sz="1200" baseline="30000" dirty="0">
                <a:latin typeface="Arev Sans" pitchFamily="34" charset="0"/>
                <a:ea typeface="Arev Sans" pitchFamily="34" charset="0"/>
                <a:cs typeface="Arev sans bold" pitchFamily="34" charset="0"/>
              </a:endParaRPr>
            </a:p>
          </p:txBody>
        </p:sp>
      </p:grpSp>
      <p:grpSp>
        <p:nvGrpSpPr>
          <p:cNvPr id="70" name="Group 69"/>
          <p:cNvGrpSpPr/>
          <p:nvPr/>
        </p:nvGrpSpPr>
        <p:grpSpPr>
          <a:xfrm>
            <a:off x="1479177" y="5339013"/>
            <a:ext cx="8889249" cy="313932"/>
            <a:chOff x="-2292" y="3441232"/>
            <a:chExt cx="8889249" cy="313932"/>
          </a:xfrm>
        </p:grpSpPr>
        <p:sp>
          <p:nvSpPr>
            <p:cNvPr id="26" name="TextBox 25"/>
            <p:cNvSpPr txBox="1"/>
            <p:nvPr/>
          </p:nvSpPr>
          <p:spPr bwMode="auto">
            <a:xfrm>
              <a:off x="-2292" y="3441232"/>
              <a:ext cx="82461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any </a:t>
              </a:r>
              <a:r>
                <a:rPr lang="en-US" sz="1200" i="1" dirty="0">
                  <a:latin typeface="Arev Sans" pitchFamily="34" charset="0"/>
                  <a:ea typeface="Arev Sans" pitchFamily="34" charset="0"/>
                  <a:cs typeface="Arev sans bold" pitchFamily="34" charset="0"/>
                </a:rPr>
                <a:t>fixed </a:t>
              </a:r>
              <a:r>
                <a:rPr lang="en-US" sz="1200" dirty="0">
                  <a:latin typeface="Arev Sans" pitchFamily="34" charset="0"/>
                  <a:ea typeface="Arev Sans" pitchFamily="34" charset="0"/>
                  <a:cs typeface="Arev sans bold" pitchFamily="34" charset="0"/>
                </a:rPr>
                <a:t>t, [the SOS relaxation of order t] can be computed in polynomial time (to any precision).”</a:t>
              </a:r>
              <a:endParaRPr lang="en-US" sz="1200" baseline="30000" dirty="0">
                <a:latin typeface="Arev Sans" pitchFamily="34" charset="0"/>
                <a:ea typeface="Arev Sans" pitchFamily="34" charset="0"/>
                <a:cs typeface="Arev sans bold" pitchFamily="34" charset="0"/>
              </a:endParaRPr>
            </a:p>
          </p:txBody>
        </p:sp>
        <p:sp>
          <p:nvSpPr>
            <p:cNvPr id="27" name="TextBox 26"/>
            <p:cNvSpPr txBox="1"/>
            <p:nvPr/>
          </p:nvSpPr>
          <p:spPr bwMode="auto">
            <a:xfrm>
              <a:off x="8110782" y="3441232"/>
              <a:ext cx="77617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[Lau10]</a:t>
              </a:r>
              <a:endParaRPr lang="en-US" sz="1200" baseline="30000" dirty="0">
                <a:latin typeface="Arev Sans" pitchFamily="34" charset="0"/>
                <a:ea typeface="Arev Sans" pitchFamily="34" charset="0"/>
                <a:cs typeface="Arev sans bold" pitchFamily="34" charset="0"/>
              </a:endParaRPr>
            </a:p>
          </p:txBody>
        </p:sp>
      </p:grpSp>
      <p:grpSp>
        <p:nvGrpSpPr>
          <p:cNvPr id="72" name="Group 71"/>
          <p:cNvGrpSpPr/>
          <p:nvPr/>
        </p:nvGrpSpPr>
        <p:grpSpPr>
          <a:xfrm>
            <a:off x="1479177" y="448218"/>
            <a:ext cx="8874821" cy="313932"/>
            <a:chOff x="-2292" y="4167252"/>
            <a:chExt cx="8874821" cy="313932"/>
          </a:xfrm>
        </p:grpSpPr>
        <p:sp>
          <p:nvSpPr>
            <p:cNvPr id="29" name="TextBox 28"/>
            <p:cNvSpPr txBox="1"/>
            <p:nvPr/>
          </p:nvSpPr>
          <p:spPr bwMode="auto">
            <a:xfrm>
              <a:off x="-2292" y="4167252"/>
              <a:ext cx="527259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SOS algorithm… with… parameter ℓ takes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 to run.”</a:t>
              </a:r>
              <a:endParaRPr lang="en-US" sz="1200" baseline="30000" dirty="0">
                <a:latin typeface="Arev Sans" pitchFamily="34" charset="0"/>
                <a:ea typeface="Arev Sans" pitchFamily="34" charset="0"/>
                <a:cs typeface="Arev sans bold" pitchFamily="34" charset="0"/>
              </a:endParaRPr>
            </a:p>
          </p:txBody>
        </p:sp>
        <p:sp>
          <p:nvSpPr>
            <p:cNvPr id="30" name="TextBox 29"/>
            <p:cNvSpPr txBox="1"/>
            <p:nvPr/>
          </p:nvSpPr>
          <p:spPr bwMode="auto">
            <a:xfrm>
              <a:off x="8110782" y="416725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74" name="Group 73"/>
          <p:cNvGrpSpPr/>
          <p:nvPr/>
        </p:nvGrpSpPr>
        <p:grpSpPr>
          <a:xfrm>
            <a:off x="1479177" y="3457938"/>
            <a:ext cx="9134507" cy="313932"/>
            <a:chOff x="-2292" y="4911802"/>
            <a:chExt cx="9134507" cy="313932"/>
          </a:xfrm>
        </p:grpSpPr>
        <p:sp>
          <p:nvSpPr>
            <p:cNvPr id="32" name="TextBox 31"/>
            <p:cNvSpPr txBox="1"/>
            <p:nvPr/>
          </p:nvSpPr>
          <p:spPr bwMode="auto">
            <a:xfrm>
              <a:off x="-2292" y="4911802"/>
              <a:ext cx="69108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using semidefinite programming,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algorithm of degree q] run[s]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(q)</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3" name="TextBox 32"/>
            <p:cNvSpPr txBox="1"/>
            <p:nvPr/>
          </p:nvSpPr>
          <p:spPr bwMode="auto">
            <a:xfrm>
              <a:off x="8110782" y="4911802"/>
              <a:ext cx="102143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[BGGLT16]</a:t>
              </a:r>
              <a:endParaRPr lang="en-US" sz="1200" baseline="30000" dirty="0">
                <a:latin typeface="Arev Sans" pitchFamily="34" charset="0"/>
                <a:ea typeface="Arev Sans" pitchFamily="34" charset="0"/>
                <a:cs typeface="Arev sans bold" pitchFamily="34" charset="0"/>
              </a:endParaRPr>
            </a:p>
          </p:txBody>
        </p:sp>
      </p:grpSp>
      <p:grpSp>
        <p:nvGrpSpPr>
          <p:cNvPr id="79" name="Group 78"/>
          <p:cNvGrpSpPr/>
          <p:nvPr/>
        </p:nvGrpSpPr>
        <p:grpSpPr>
          <a:xfrm>
            <a:off x="1479177" y="824433"/>
            <a:ext cx="8839555" cy="313932"/>
            <a:chOff x="-44824" y="2201460"/>
            <a:chExt cx="8839555" cy="313932"/>
          </a:xfrm>
        </p:grpSpPr>
        <p:sp>
          <p:nvSpPr>
            <p:cNvPr id="35" name="TextBox 34"/>
            <p:cNvSpPr txBox="1"/>
            <p:nvPr/>
          </p:nvSpPr>
          <p:spPr bwMode="auto">
            <a:xfrm>
              <a:off x="-44824" y="2201460"/>
              <a:ext cx="503855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solidFill>
                    <a:srgbClr val="FFFF00"/>
                  </a:solidFill>
                  <a:latin typeface="Arev Sans" pitchFamily="34" charset="0"/>
                  <a:ea typeface="Arev Sans" pitchFamily="34" charset="0"/>
                  <a:cs typeface="Arev sans bold" pitchFamily="34" charset="0"/>
                </a:rPr>
                <a:t>“If a [degree-d SOS] proof exists it can be found in time </a:t>
              </a:r>
              <a:r>
                <a:rPr lang="en-US" sz="1200" dirty="0" err="1">
                  <a:solidFill>
                    <a:srgbClr val="FFFF00"/>
                  </a:solidFill>
                  <a:latin typeface="Arev Sans" pitchFamily="34" charset="0"/>
                  <a:ea typeface="Arev Sans" pitchFamily="34" charset="0"/>
                  <a:cs typeface="Arev sans bold" pitchFamily="34" charset="0"/>
                </a:rPr>
                <a:t>n</a:t>
              </a:r>
              <a:r>
                <a:rPr lang="en-US" sz="1400" baseline="30000" dirty="0" err="1">
                  <a:solidFill>
                    <a:srgbClr val="FFFF00"/>
                  </a:solidFill>
                  <a:latin typeface="Arev Sans" pitchFamily="34" charset="0"/>
                  <a:ea typeface="Arev Sans" pitchFamily="34" charset="0"/>
                  <a:cs typeface="Arev sans bold" pitchFamily="34" charset="0"/>
                </a:rPr>
                <a:t>O</a:t>
              </a:r>
              <a:r>
                <a:rPr lang="en-US" sz="1400" baseline="30000" dirty="0">
                  <a:solidFill>
                    <a:srgbClr val="FFFF00"/>
                  </a:solidFill>
                  <a:latin typeface="Arev Sans" pitchFamily="34" charset="0"/>
                  <a:ea typeface="Arev Sans" pitchFamily="34" charset="0"/>
                  <a:cs typeface="Arev sans bold" pitchFamily="34" charset="0"/>
                </a:rPr>
                <a:t>(d)</a:t>
              </a:r>
              <a:r>
                <a:rPr lang="en-US" sz="1200" dirty="0">
                  <a:solidFill>
                    <a:srgbClr val="FFFF00"/>
                  </a:solidFill>
                  <a:latin typeface="Arev Sans" pitchFamily="34" charset="0"/>
                  <a:ea typeface="Arev Sans" pitchFamily="34" charset="0"/>
                  <a:cs typeface="Arev sans bold" pitchFamily="34" charset="0"/>
                </a:rPr>
                <a:t>.”</a:t>
              </a:r>
              <a:endParaRPr lang="en-US" sz="1200" baseline="30000" dirty="0">
                <a:solidFill>
                  <a:srgbClr val="FFFF00"/>
                </a:solidFill>
                <a:latin typeface="Arev Sans" pitchFamily="34" charset="0"/>
                <a:ea typeface="Arev Sans" pitchFamily="34" charset="0"/>
                <a:cs typeface="Arev sans bold" pitchFamily="34" charset="0"/>
              </a:endParaRPr>
            </a:p>
          </p:txBody>
        </p:sp>
        <p:sp>
          <p:nvSpPr>
            <p:cNvPr id="36" name="TextBox 35"/>
            <p:cNvSpPr txBox="1"/>
            <p:nvPr/>
          </p:nvSpPr>
          <p:spPr bwMode="auto">
            <a:xfrm>
              <a:off x="8068250" y="2201460"/>
              <a:ext cx="72648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[OZ12]</a:t>
              </a:r>
              <a:endParaRPr lang="en-US" sz="1200" baseline="30000" dirty="0">
                <a:latin typeface="Arev Sans" pitchFamily="34" charset="0"/>
                <a:ea typeface="Arev Sans" pitchFamily="34" charset="0"/>
                <a:cs typeface="Arev sans bold" pitchFamily="34" charset="0"/>
              </a:endParaRPr>
            </a:p>
          </p:txBody>
        </p:sp>
      </p:grpSp>
      <p:grpSp>
        <p:nvGrpSpPr>
          <p:cNvPr id="80" name="Group 79"/>
          <p:cNvGrpSpPr/>
          <p:nvPr/>
        </p:nvGrpSpPr>
        <p:grpSpPr>
          <a:xfrm>
            <a:off x="1479177" y="3834153"/>
            <a:ext cx="8991841" cy="313932"/>
            <a:chOff x="-44824" y="2976734"/>
            <a:chExt cx="8991841" cy="313932"/>
          </a:xfrm>
        </p:grpSpPr>
        <p:sp>
          <p:nvSpPr>
            <p:cNvPr id="38" name="TextBox 37"/>
            <p:cNvSpPr txBox="1"/>
            <p:nvPr/>
          </p:nvSpPr>
          <p:spPr bwMode="auto">
            <a:xfrm>
              <a:off x="-44824" y="2976734"/>
              <a:ext cx="650210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“n-variable degree-d SOS proofs can be found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time whenever they exist.”</a:t>
              </a:r>
              <a:endParaRPr lang="en-US" sz="1200" baseline="30000" dirty="0">
                <a:latin typeface="Arev Sans" pitchFamily="34" charset="0"/>
                <a:ea typeface="Arev Sans" pitchFamily="34" charset="0"/>
                <a:cs typeface="Arev sans bold" pitchFamily="34" charset="0"/>
              </a:endParaRPr>
            </a:p>
          </p:txBody>
        </p:sp>
        <p:sp>
          <p:nvSpPr>
            <p:cNvPr id="39" name="TextBox 38"/>
            <p:cNvSpPr txBox="1"/>
            <p:nvPr/>
          </p:nvSpPr>
          <p:spPr bwMode="auto">
            <a:xfrm>
              <a:off x="8068250" y="2976734"/>
              <a:ext cx="87876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[AOW15]</a:t>
              </a:r>
              <a:endParaRPr lang="en-US" sz="1200" baseline="30000" dirty="0">
                <a:latin typeface="Arev Sans" pitchFamily="34" charset="0"/>
                <a:ea typeface="Arev Sans" pitchFamily="34" charset="0"/>
                <a:cs typeface="Arev sans bold" pitchFamily="34" charset="0"/>
              </a:endParaRPr>
            </a:p>
          </p:txBody>
        </p:sp>
      </p:grpSp>
      <p:grpSp>
        <p:nvGrpSpPr>
          <p:cNvPr id="69" name="Group 68"/>
          <p:cNvGrpSpPr/>
          <p:nvPr/>
        </p:nvGrpSpPr>
        <p:grpSpPr>
          <a:xfrm>
            <a:off x="1479176" y="5715228"/>
            <a:ext cx="8850776" cy="313932"/>
            <a:chOff x="-2292" y="3087487"/>
            <a:chExt cx="8850776" cy="313932"/>
          </a:xfrm>
        </p:grpSpPr>
        <p:sp>
          <p:nvSpPr>
            <p:cNvPr id="41" name="TextBox 40"/>
            <p:cNvSpPr txBox="1"/>
            <p:nvPr/>
          </p:nvSpPr>
          <p:spPr bwMode="auto">
            <a:xfrm>
              <a:off x="-2292" y="3087487"/>
              <a:ext cx="70070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compute the SOS(6) [relaxation] within arbitrary accuracy in polynomial time.”</a:t>
              </a:r>
              <a:endParaRPr lang="en-US" sz="1200" baseline="30000" dirty="0">
                <a:latin typeface="Arev Sans" pitchFamily="34" charset="0"/>
                <a:ea typeface="Arev Sans" pitchFamily="34" charset="0"/>
                <a:cs typeface="Arev sans bold" pitchFamily="34" charset="0"/>
              </a:endParaRPr>
            </a:p>
          </p:txBody>
        </p:sp>
        <p:sp>
          <p:nvSpPr>
            <p:cNvPr id="42" name="TextBox 41"/>
            <p:cNvSpPr txBox="1"/>
            <p:nvPr/>
          </p:nvSpPr>
          <p:spPr bwMode="auto">
            <a:xfrm>
              <a:off x="8110782" y="3087487"/>
              <a:ext cx="7377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[BM15]</a:t>
              </a:r>
              <a:endParaRPr lang="en-US" sz="1200" baseline="30000" dirty="0">
                <a:latin typeface="Arev Sans" pitchFamily="34" charset="0"/>
                <a:ea typeface="Arev Sans" pitchFamily="34" charset="0"/>
                <a:cs typeface="Arev sans bold" pitchFamily="34" charset="0"/>
              </a:endParaRPr>
            </a:p>
          </p:txBody>
        </p:sp>
      </p:grpSp>
      <p:grpSp>
        <p:nvGrpSpPr>
          <p:cNvPr id="71" name="Group 70"/>
          <p:cNvGrpSpPr/>
          <p:nvPr/>
        </p:nvGrpSpPr>
        <p:grpSpPr>
          <a:xfrm>
            <a:off x="1479177" y="1200648"/>
            <a:ext cx="8990237" cy="313932"/>
            <a:chOff x="-2292" y="3813507"/>
            <a:chExt cx="8990237" cy="313932"/>
          </a:xfrm>
        </p:grpSpPr>
        <p:sp>
          <p:nvSpPr>
            <p:cNvPr id="44" name="TextBox 43"/>
            <p:cNvSpPr txBox="1"/>
            <p:nvPr/>
          </p:nvSpPr>
          <p:spPr bwMode="auto">
            <a:xfrm>
              <a:off x="-2292" y="3813507"/>
              <a:ext cx="64219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r round [SOS] relaxation can be solved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(r)</a:t>
              </a:r>
              <a:r>
                <a:rPr lang="en-US" sz="1200" dirty="0">
                  <a:latin typeface="Arev Sans" pitchFamily="34" charset="0"/>
                  <a:ea typeface="Arev Sans" pitchFamily="34" charset="0"/>
                  <a:cs typeface="Arev sans bold" pitchFamily="34" charset="0"/>
                </a:rPr>
                <a:t> time on instances of size n.”</a:t>
              </a:r>
              <a:endParaRPr lang="en-US" sz="1200" baseline="30000" dirty="0">
                <a:latin typeface="Arev Sans" pitchFamily="34" charset="0"/>
                <a:ea typeface="Arev Sans" pitchFamily="34" charset="0"/>
                <a:cs typeface="Arev sans bold" pitchFamily="34" charset="0"/>
              </a:endParaRPr>
            </a:p>
          </p:txBody>
        </p:sp>
        <p:sp>
          <p:nvSpPr>
            <p:cNvPr id="45" name="TextBox 44"/>
            <p:cNvSpPr txBox="1"/>
            <p:nvPr/>
          </p:nvSpPr>
          <p:spPr bwMode="auto">
            <a:xfrm>
              <a:off x="8110782" y="3813507"/>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[MPW15]</a:t>
              </a:r>
              <a:endParaRPr lang="en-US" sz="1200" baseline="30000" dirty="0">
                <a:latin typeface="Arev Sans" pitchFamily="34" charset="0"/>
                <a:ea typeface="Arev Sans" pitchFamily="34" charset="0"/>
                <a:cs typeface="Arev sans bold" pitchFamily="34" charset="0"/>
              </a:endParaRPr>
            </a:p>
          </p:txBody>
        </p:sp>
      </p:grpSp>
      <p:grpSp>
        <p:nvGrpSpPr>
          <p:cNvPr id="73" name="Group 72"/>
          <p:cNvGrpSpPr/>
          <p:nvPr/>
        </p:nvGrpSpPr>
        <p:grpSpPr>
          <a:xfrm>
            <a:off x="1479177" y="1953078"/>
            <a:ext cx="8858791" cy="313932"/>
            <a:chOff x="-2292" y="4539527"/>
            <a:chExt cx="8858791" cy="313932"/>
          </a:xfrm>
        </p:grpSpPr>
        <p:sp>
          <p:nvSpPr>
            <p:cNvPr id="47" name="TextBox 46"/>
            <p:cNvSpPr txBox="1"/>
            <p:nvPr/>
          </p:nvSpPr>
          <p:spPr bwMode="auto">
            <a:xfrm>
              <a:off x="-2292" y="4539527"/>
              <a:ext cx="738535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“There is an algorithm running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(k)</a:t>
              </a:r>
              <a:r>
                <a:rPr lang="en-US" sz="1200" dirty="0">
                  <a:latin typeface="Arev Sans" pitchFamily="34" charset="0"/>
                  <a:ea typeface="Arev Sans" pitchFamily="34" charset="0"/>
                  <a:cs typeface="Arev sans bold" pitchFamily="34" charset="0"/>
                </a:rPr>
                <a:t> to optimize [in the degree-k SOS proof system].”</a:t>
              </a:r>
              <a:endParaRPr lang="en-US" sz="1200" baseline="30000" dirty="0">
                <a:latin typeface="Arev Sans" pitchFamily="34" charset="0"/>
                <a:ea typeface="Arev Sans" pitchFamily="34" charset="0"/>
                <a:cs typeface="Arev sans bold" pitchFamily="34" charset="0"/>
              </a:endParaRPr>
            </a:p>
          </p:txBody>
        </p:sp>
        <p:sp>
          <p:nvSpPr>
            <p:cNvPr id="48" name="TextBox 47"/>
            <p:cNvSpPr txBox="1"/>
            <p:nvPr/>
          </p:nvSpPr>
          <p:spPr bwMode="auto">
            <a:xfrm>
              <a:off x="8110782" y="4539527"/>
              <a:ext cx="74571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[Ats13]</a:t>
              </a:r>
              <a:endParaRPr lang="en-US" sz="1200" baseline="30000" dirty="0">
                <a:latin typeface="Arev Sans" pitchFamily="34" charset="0"/>
                <a:ea typeface="Arev Sans" pitchFamily="34" charset="0"/>
                <a:cs typeface="Arev sans bold" pitchFamily="34" charset="0"/>
              </a:endParaRPr>
            </a:p>
          </p:txBody>
        </p:sp>
      </p:grpSp>
      <p:grpSp>
        <p:nvGrpSpPr>
          <p:cNvPr id="82" name="Group 81"/>
          <p:cNvGrpSpPr/>
          <p:nvPr/>
        </p:nvGrpSpPr>
        <p:grpSpPr>
          <a:xfrm>
            <a:off x="1434218" y="4210368"/>
            <a:ext cx="9026096" cy="313932"/>
            <a:chOff x="-89782" y="4209180"/>
            <a:chExt cx="9026096" cy="313932"/>
          </a:xfrm>
        </p:grpSpPr>
        <p:sp>
          <p:nvSpPr>
            <p:cNvPr id="50" name="TextBox 49"/>
            <p:cNvSpPr txBox="1"/>
            <p:nvPr/>
          </p:nvSpPr>
          <p:spPr bwMode="auto">
            <a:xfrm>
              <a:off x="-89782" y="4209180"/>
              <a:ext cx="74895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an SOS] proof of infeasibility of degree d, then it can be found in time O(</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51" name="TextBox 50"/>
            <p:cNvSpPr txBox="1"/>
            <p:nvPr/>
          </p:nvSpPr>
          <p:spPr bwMode="auto">
            <a:xfrm>
              <a:off x="8070371" y="4209180"/>
              <a:ext cx="86594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[DMN12]</a:t>
              </a:r>
              <a:endParaRPr lang="en-US" sz="1200" baseline="30000" dirty="0">
                <a:latin typeface="Arev Sans" pitchFamily="34" charset="0"/>
                <a:ea typeface="Arev Sans" pitchFamily="34" charset="0"/>
                <a:cs typeface="Arev sans bold" pitchFamily="34" charset="0"/>
              </a:endParaRPr>
            </a:p>
          </p:txBody>
        </p:sp>
      </p:grpSp>
      <p:grpSp>
        <p:nvGrpSpPr>
          <p:cNvPr id="76" name="Group 75"/>
          <p:cNvGrpSpPr/>
          <p:nvPr/>
        </p:nvGrpSpPr>
        <p:grpSpPr>
          <a:xfrm>
            <a:off x="1479177" y="6091443"/>
            <a:ext cx="8990237" cy="313932"/>
            <a:chOff x="-2292" y="5637822"/>
            <a:chExt cx="8990237" cy="313932"/>
          </a:xfrm>
        </p:grpSpPr>
        <p:sp>
          <p:nvSpPr>
            <p:cNvPr id="53" name="TextBox 52"/>
            <p:cNvSpPr txBox="1"/>
            <p:nvPr/>
          </p:nvSpPr>
          <p:spPr bwMode="auto">
            <a:xfrm>
              <a:off x="-2292" y="5637822"/>
              <a:ext cx="831990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each fixed t, [the degree-t SOS relaxation] may be computed… in poly. time to any fixed accuracy.”</a:t>
              </a:r>
              <a:endParaRPr lang="en-US" sz="1200" baseline="30000" dirty="0">
                <a:latin typeface="Arev Sans" pitchFamily="34" charset="0"/>
                <a:ea typeface="Arev Sans" pitchFamily="34" charset="0"/>
                <a:cs typeface="Arev sans bold" pitchFamily="34" charset="0"/>
              </a:endParaRPr>
            </a:p>
          </p:txBody>
        </p:sp>
        <p:sp>
          <p:nvSpPr>
            <p:cNvPr id="54" name="TextBox 53"/>
            <p:cNvSpPr txBox="1"/>
            <p:nvPr/>
          </p:nvSpPr>
          <p:spPr bwMode="auto">
            <a:xfrm>
              <a:off x="8110782" y="5637822"/>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[deKL10]</a:t>
              </a:r>
              <a:endParaRPr lang="en-US" sz="1200" baseline="30000" dirty="0">
                <a:latin typeface="Arev Sans" pitchFamily="34" charset="0"/>
                <a:ea typeface="Arev Sans" pitchFamily="34" charset="0"/>
                <a:cs typeface="Arev sans bold" pitchFamily="34" charset="0"/>
              </a:endParaRPr>
            </a:p>
          </p:txBody>
        </p:sp>
      </p:grpSp>
      <p:grpSp>
        <p:nvGrpSpPr>
          <p:cNvPr id="77" name="Group 76"/>
          <p:cNvGrpSpPr/>
          <p:nvPr/>
        </p:nvGrpSpPr>
        <p:grpSpPr>
          <a:xfrm>
            <a:off x="1479177" y="6467655"/>
            <a:ext cx="8874821" cy="313932"/>
            <a:chOff x="-2292" y="6010097"/>
            <a:chExt cx="8874821" cy="313932"/>
          </a:xfrm>
        </p:grpSpPr>
        <p:sp>
          <p:nvSpPr>
            <p:cNvPr id="56" name="TextBox 55"/>
            <p:cNvSpPr txBox="1"/>
            <p:nvPr/>
          </p:nvSpPr>
          <p:spPr bwMode="auto">
            <a:xfrm>
              <a:off x="-2292" y="6010097"/>
              <a:ext cx="730199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“One [can] optimize over [t-round SOS polytope]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(t)</a:t>
              </a:r>
              <a:r>
                <a:rPr lang="en-US" sz="1200" dirty="0">
                  <a:latin typeface="Arev Sans" pitchFamily="34" charset="0"/>
                  <a:ea typeface="Arev Sans" pitchFamily="34" charset="0"/>
                  <a:cs typeface="Arev sans bold" pitchFamily="34" charset="0"/>
                </a:rPr>
                <a:t>·</a:t>
              </a:r>
              <a:r>
                <a:rPr lang="en-US" sz="1200" dirty="0" err="1">
                  <a:latin typeface="Arev Sans" pitchFamily="34" charset="0"/>
                  <a:ea typeface="Arev Sans" pitchFamily="34" charset="0"/>
                  <a:cs typeface="Arev sans bold" pitchFamily="34" charset="0"/>
                </a:rPr>
                <a:t>m</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(1)</a:t>
              </a:r>
              <a:r>
                <a:rPr lang="en-US" sz="1200" dirty="0">
                  <a:latin typeface="Arev Sans" pitchFamily="34" charset="0"/>
                  <a:ea typeface="Arev Sans" pitchFamily="34" charset="0"/>
                  <a:cs typeface="Arev sans bold" pitchFamily="34" charset="0"/>
                </a:rPr>
                <a:t> up to numerical errors.”</a:t>
              </a:r>
              <a:endParaRPr lang="en-US" sz="1200" baseline="30000" dirty="0">
                <a:latin typeface="Arev Sans" pitchFamily="34" charset="0"/>
                <a:ea typeface="Arev Sans" pitchFamily="34" charset="0"/>
                <a:cs typeface="Arev sans bold" pitchFamily="34" charset="0"/>
              </a:endParaRPr>
            </a:p>
          </p:txBody>
        </p:sp>
        <p:sp>
          <p:nvSpPr>
            <p:cNvPr id="57" name="TextBox 56"/>
            <p:cNvSpPr txBox="1"/>
            <p:nvPr/>
          </p:nvSpPr>
          <p:spPr bwMode="auto">
            <a:xfrm>
              <a:off x="8110782" y="6010097"/>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[Rot13]</a:t>
              </a:r>
              <a:endParaRPr lang="en-US" sz="1200" baseline="30000" dirty="0">
                <a:latin typeface="Arev Sans" pitchFamily="34" charset="0"/>
                <a:ea typeface="Arev Sans" pitchFamily="34" charset="0"/>
                <a:cs typeface="Arev sans bold" pitchFamily="34" charset="0"/>
              </a:endParaRPr>
            </a:p>
          </p:txBody>
        </p:sp>
      </p:grpSp>
      <p:grpSp>
        <p:nvGrpSpPr>
          <p:cNvPr id="81" name="Group 80"/>
          <p:cNvGrpSpPr/>
          <p:nvPr/>
        </p:nvGrpSpPr>
        <p:grpSpPr>
          <a:xfrm>
            <a:off x="1479177" y="3081723"/>
            <a:ext cx="9035121" cy="313932"/>
            <a:chOff x="-44824" y="6326974"/>
            <a:chExt cx="9035121" cy="313932"/>
          </a:xfrm>
        </p:grpSpPr>
        <p:sp>
          <p:nvSpPr>
            <p:cNvPr id="59" name="TextBox 58"/>
            <p:cNvSpPr txBox="1"/>
            <p:nvPr/>
          </p:nvSpPr>
          <p:spPr bwMode="auto">
            <a:xfrm>
              <a:off x="-44824" y="6326974"/>
              <a:ext cx="758092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 this refutation can also be found efficiently by solving a semidefinite program of size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60" name="TextBox 59"/>
            <p:cNvSpPr txBox="1"/>
            <p:nvPr/>
          </p:nvSpPr>
          <p:spPr bwMode="auto">
            <a:xfrm>
              <a:off x="8068250" y="6326974"/>
              <a:ext cx="9220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[KOTZ13]</a:t>
              </a:r>
              <a:endParaRPr lang="en-US" sz="1200" baseline="30000" dirty="0">
                <a:latin typeface="Arev Sans" pitchFamily="34" charset="0"/>
                <a:ea typeface="Arev Sans" pitchFamily="34" charset="0"/>
                <a:cs typeface="Arev sans bold" pitchFamily="34" charset="0"/>
              </a:endParaRPr>
            </a:p>
          </p:txBody>
        </p:sp>
      </p:grpSp>
    </p:spTree>
    <p:extLst>
      <p:ext uri="{BB962C8B-B14F-4D97-AF65-F5344CB8AC3E}">
        <p14:creationId xmlns:p14="http://schemas.microsoft.com/office/powerpoint/2010/main" val="261706909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1479176" y="4586583"/>
            <a:ext cx="9243512" cy="313932"/>
            <a:chOff x="-2292" y="146347"/>
            <a:chExt cx="9243512" cy="313932"/>
          </a:xfrm>
        </p:grpSpPr>
        <p:sp>
          <p:nvSpPr>
            <p:cNvPr id="2" name="TextBox 1"/>
            <p:cNvSpPr txBox="1"/>
            <p:nvPr/>
          </p:nvSpPr>
          <p:spPr bwMode="auto">
            <a:xfrm>
              <a:off x="-2292" y="146347"/>
              <a:ext cx="72843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“Hence the r-round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relaxation can be solved up to accuracy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 in time (</a:t>
              </a:r>
              <a:r>
                <a:rPr lang="en-US" sz="1200" dirty="0" err="1">
                  <a:latin typeface="Arev Sans" pitchFamily="34" charset="0"/>
                  <a:ea typeface="Arev Sans" pitchFamily="34" charset="0"/>
                  <a:cs typeface="Arev sans bold" pitchFamily="34" charset="0"/>
                </a:rPr>
                <a:t>mn·log</a:t>
              </a:r>
              <a:r>
                <a:rPr lang="en-US" sz="1200" dirty="0">
                  <a:latin typeface="Arev Sans" pitchFamily="34" charset="0"/>
                  <a:ea typeface="Arev Sans" pitchFamily="34" charset="0"/>
                  <a:cs typeface="Arev sans bold" pitchFamily="34" charset="0"/>
                </a:rPr>
                <a:t>(1/</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O(r)</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 name="TextBox 2"/>
            <p:cNvSpPr txBox="1"/>
            <p:nvPr/>
          </p:nvSpPr>
          <p:spPr bwMode="auto">
            <a:xfrm>
              <a:off x="8110782" y="146347"/>
              <a:ext cx="113043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[BBHKSZ12]</a:t>
              </a:r>
              <a:endParaRPr lang="en-US" sz="1200" baseline="30000" dirty="0">
                <a:latin typeface="Arev Sans" pitchFamily="34" charset="0"/>
                <a:ea typeface="Arev Sans" pitchFamily="34" charset="0"/>
                <a:cs typeface="Arev sans bold" pitchFamily="34" charset="0"/>
              </a:endParaRPr>
            </a:p>
          </p:txBody>
        </p:sp>
      </p:grpSp>
      <p:grpSp>
        <p:nvGrpSpPr>
          <p:cNvPr id="62" name="Group 61"/>
          <p:cNvGrpSpPr/>
          <p:nvPr/>
        </p:nvGrpSpPr>
        <p:grpSpPr>
          <a:xfrm>
            <a:off x="1479177" y="72003"/>
            <a:ext cx="9261145" cy="313932"/>
            <a:chOff x="-2292" y="500092"/>
            <a:chExt cx="9261145" cy="313932"/>
          </a:xfrm>
        </p:grpSpPr>
        <p:sp>
          <p:nvSpPr>
            <p:cNvPr id="6" name="TextBox 5"/>
            <p:cNvSpPr txBox="1"/>
            <p:nvPr/>
          </p:nvSpPr>
          <p:spPr bwMode="auto">
            <a:xfrm>
              <a:off x="-2292" y="500092"/>
              <a:ext cx="5937844"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hierarchy… can be solved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for degree parameter d.”</a:t>
              </a:r>
              <a:endParaRPr lang="en-US" sz="1200" baseline="30000" dirty="0">
                <a:latin typeface="Arev Sans" pitchFamily="34" charset="0"/>
                <a:ea typeface="Arev Sans" pitchFamily="34" charset="0"/>
                <a:cs typeface="Arev sans bold" pitchFamily="34" charset="0"/>
              </a:endParaRPr>
            </a:p>
          </p:txBody>
        </p:sp>
        <p:sp>
          <p:nvSpPr>
            <p:cNvPr id="7" name="TextBox 6"/>
            <p:cNvSpPr txBox="1"/>
            <p:nvPr/>
          </p:nvSpPr>
          <p:spPr bwMode="auto">
            <a:xfrm>
              <a:off x="8110782" y="500092"/>
              <a:ext cx="114807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[BHKKMP16]</a:t>
              </a:r>
              <a:endParaRPr lang="en-US" sz="1200" baseline="30000" dirty="0">
                <a:latin typeface="Arev Sans" pitchFamily="34" charset="0"/>
                <a:ea typeface="Arev Sans" pitchFamily="34" charset="0"/>
                <a:cs typeface="Arev sans bold" pitchFamily="34" charset="0"/>
              </a:endParaRPr>
            </a:p>
          </p:txBody>
        </p:sp>
      </p:grpSp>
      <p:grpSp>
        <p:nvGrpSpPr>
          <p:cNvPr id="63" name="Group 62"/>
          <p:cNvGrpSpPr/>
          <p:nvPr/>
        </p:nvGrpSpPr>
        <p:grpSpPr>
          <a:xfrm>
            <a:off x="1479177" y="4962798"/>
            <a:ext cx="8916499" cy="313932"/>
            <a:chOff x="-2292" y="872367"/>
            <a:chExt cx="8916499" cy="313932"/>
          </a:xfrm>
        </p:grpSpPr>
        <p:sp>
          <p:nvSpPr>
            <p:cNvPr id="9" name="TextBox 8"/>
            <p:cNvSpPr txBox="1"/>
            <p:nvPr/>
          </p:nvSpPr>
          <p:spPr bwMode="auto">
            <a:xfrm>
              <a:off x="-2292" y="872367"/>
              <a:ext cx="684995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find in (n </a:t>
              </a:r>
              <a:r>
                <a:rPr lang="en-US" sz="1200" dirty="0" err="1">
                  <a:latin typeface="Arev Sans" pitchFamily="34" charset="0"/>
                  <a:ea typeface="Arev Sans" pitchFamily="34" charset="0"/>
                  <a:cs typeface="Arev sans bold" pitchFamily="34" charset="0"/>
                </a:rPr>
                <a:t>polylog</a:t>
              </a:r>
              <a:r>
                <a:rPr lang="en-US" sz="1200" dirty="0">
                  <a:latin typeface="Arev Sans" pitchFamily="34" charset="0"/>
                  <a:ea typeface="Arev Sans" pitchFamily="34" charset="0"/>
                  <a:cs typeface="Arev sans bold" pitchFamily="34" charset="0"/>
                </a:rPr>
                <a:t>(M/</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t>
              </a:r>
              <a:r>
                <a:rPr lang="en-US" sz="1400" baseline="30000" dirty="0">
                  <a:latin typeface="Arev Sans" pitchFamily="34" charset="0"/>
                  <a:ea typeface="Arev Sans" pitchFamily="34" charset="0"/>
                  <a:cs typeface="Arev sans bold" pitchFamily="34" charset="0"/>
                </a:rPr>
                <a:t>O(k)</a:t>
              </a:r>
              <a:r>
                <a:rPr lang="en-US" sz="1200" dirty="0">
                  <a:latin typeface="Arev Sans" pitchFamily="34" charset="0"/>
                  <a:ea typeface="Arev Sans" pitchFamily="34" charset="0"/>
                  <a:cs typeface="Arev sans bold" pitchFamily="34" charset="0"/>
                </a:rPr>
                <a:t> time [an </a:t>
              </a:r>
              <a:r>
                <a:rPr lang="el-GR" sz="1200" dirty="0">
                  <a:latin typeface="Arev Sans" pitchFamily="34" charset="0"/>
                  <a:ea typeface="Arev Sans" pitchFamily="34" charset="0"/>
                  <a:cs typeface="Arev sans bold" pitchFamily="34" charset="0"/>
                </a:rPr>
                <a:t>ϵ</a:t>
              </a:r>
              <a:r>
                <a:rPr lang="en-US" sz="1200" dirty="0">
                  <a:latin typeface="Arev Sans" pitchFamily="34" charset="0"/>
                  <a:ea typeface="Arev Sans" pitchFamily="34" charset="0"/>
                  <a:cs typeface="Arev sans bold" pitchFamily="34" charset="0"/>
                </a:rPr>
                <a:t>-accurate, degree-k SOS dual solution].”</a:t>
              </a:r>
              <a:endParaRPr lang="en-US" sz="1200" baseline="30000" dirty="0">
                <a:latin typeface="Arev Sans" pitchFamily="34" charset="0"/>
                <a:ea typeface="Arev Sans" pitchFamily="34" charset="0"/>
                <a:cs typeface="Arev sans bold" pitchFamily="34" charset="0"/>
              </a:endParaRPr>
            </a:p>
          </p:txBody>
        </p:sp>
        <p:sp>
          <p:nvSpPr>
            <p:cNvPr id="10" name="TextBox 9"/>
            <p:cNvSpPr txBox="1"/>
            <p:nvPr/>
          </p:nvSpPr>
          <p:spPr bwMode="auto">
            <a:xfrm>
              <a:off x="8110782" y="872367"/>
              <a:ext cx="80342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[BKS14]</a:t>
              </a:r>
              <a:endParaRPr lang="en-US" sz="1200" baseline="30000" dirty="0">
                <a:latin typeface="Arev Sans" pitchFamily="34" charset="0"/>
                <a:ea typeface="Arev Sans" pitchFamily="34" charset="0"/>
                <a:cs typeface="Arev sans bold" pitchFamily="34" charset="0"/>
              </a:endParaRPr>
            </a:p>
          </p:txBody>
        </p:sp>
      </p:grpSp>
      <p:grpSp>
        <p:nvGrpSpPr>
          <p:cNvPr id="64" name="Group 63"/>
          <p:cNvGrpSpPr/>
          <p:nvPr/>
        </p:nvGrpSpPr>
        <p:grpSpPr>
          <a:xfrm>
            <a:off x="1479177" y="1576863"/>
            <a:ext cx="8874821" cy="313932"/>
            <a:chOff x="-2292" y="1244642"/>
            <a:chExt cx="8874821" cy="313932"/>
          </a:xfrm>
        </p:grpSpPr>
        <p:sp>
          <p:nvSpPr>
            <p:cNvPr id="12" name="TextBox 11"/>
            <p:cNvSpPr txBox="1"/>
            <p:nvPr/>
          </p:nvSpPr>
          <p:spPr bwMode="auto">
            <a:xfrm>
              <a:off x="-2292" y="1244642"/>
              <a:ext cx="768030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semidefinite programming finding such a [degree ℓ dual solution] can be done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13" name="TextBox 12"/>
            <p:cNvSpPr txBox="1"/>
            <p:nvPr/>
          </p:nvSpPr>
          <p:spPr bwMode="auto">
            <a:xfrm>
              <a:off x="8110782" y="124464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65" name="Group 64"/>
          <p:cNvGrpSpPr/>
          <p:nvPr/>
        </p:nvGrpSpPr>
        <p:grpSpPr>
          <a:xfrm>
            <a:off x="1479176" y="2329293"/>
            <a:ext cx="8815510" cy="313932"/>
            <a:chOff x="-2292" y="1616917"/>
            <a:chExt cx="8815510" cy="313932"/>
          </a:xfrm>
        </p:grpSpPr>
        <p:sp>
          <p:nvSpPr>
            <p:cNvPr id="20" name="TextBox 19"/>
            <p:cNvSpPr txBox="1"/>
            <p:nvPr/>
          </p:nvSpPr>
          <p:spPr bwMode="auto">
            <a:xfrm>
              <a:off x="-2292" y="1616917"/>
              <a:ext cx="529824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degree-ℓ SOS proof… it can be found in </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a:t>
              </a:r>
              <a:endParaRPr lang="en-US" sz="1200" baseline="30000" dirty="0">
                <a:latin typeface="Arev Sans" pitchFamily="34" charset="0"/>
                <a:ea typeface="Arev Sans" pitchFamily="34" charset="0"/>
                <a:cs typeface="Arev sans bold" pitchFamily="34" charset="0"/>
              </a:endParaRPr>
            </a:p>
          </p:txBody>
        </p:sp>
        <p:sp>
          <p:nvSpPr>
            <p:cNvPr id="21" name="TextBox 20"/>
            <p:cNvSpPr txBox="1"/>
            <p:nvPr/>
          </p:nvSpPr>
          <p:spPr bwMode="auto">
            <a:xfrm>
              <a:off x="8110782" y="1616917"/>
              <a:ext cx="70243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[BS14]</a:t>
              </a:r>
              <a:endParaRPr lang="en-US" sz="1200" baseline="30000" dirty="0">
                <a:latin typeface="Arev Sans" pitchFamily="34" charset="0"/>
                <a:ea typeface="Arev Sans" pitchFamily="34" charset="0"/>
                <a:cs typeface="Arev sans bold" pitchFamily="34" charset="0"/>
              </a:endParaRPr>
            </a:p>
          </p:txBody>
        </p:sp>
      </p:grpSp>
      <p:grpSp>
        <p:nvGrpSpPr>
          <p:cNvPr id="67" name="Group 66"/>
          <p:cNvGrpSpPr/>
          <p:nvPr/>
        </p:nvGrpSpPr>
        <p:grpSpPr>
          <a:xfrm>
            <a:off x="1479177" y="2705508"/>
            <a:ext cx="8924515" cy="313932"/>
            <a:chOff x="-2292" y="2361467"/>
            <a:chExt cx="8924515" cy="313932"/>
          </a:xfrm>
        </p:grpSpPr>
        <p:sp>
          <p:nvSpPr>
            <p:cNvPr id="23" name="TextBox 22"/>
            <p:cNvSpPr txBox="1"/>
            <p:nvPr/>
          </p:nvSpPr>
          <p:spPr bwMode="auto">
            <a:xfrm>
              <a:off x="-2292" y="2361467"/>
              <a:ext cx="760176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 degree-d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proof with bit complexity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then one can be found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24" name="TextBox 23"/>
            <p:cNvSpPr txBox="1"/>
            <p:nvPr/>
          </p:nvSpPr>
          <p:spPr bwMode="auto">
            <a:xfrm>
              <a:off x="8110782" y="2361467"/>
              <a:ext cx="81144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[RRS16]</a:t>
              </a:r>
              <a:endParaRPr lang="en-US" sz="1200" baseline="30000" dirty="0">
                <a:latin typeface="Arev Sans" pitchFamily="34" charset="0"/>
                <a:ea typeface="Arev Sans" pitchFamily="34" charset="0"/>
                <a:cs typeface="Arev sans bold" pitchFamily="34" charset="0"/>
              </a:endParaRPr>
            </a:p>
          </p:txBody>
        </p:sp>
      </p:grpSp>
      <p:grpSp>
        <p:nvGrpSpPr>
          <p:cNvPr id="70" name="Group 69"/>
          <p:cNvGrpSpPr/>
          <p:nvPr/>
        </p:nvGrpSpPr>
        <p:grpSpPr>
          <a:xfrm>
            <a:off x="1479177" y="5339013"/>
            <a:ext cx="8889249" cy="313932"/>
            <a:chOff x="-2292" y="3441232"/>
            <a:chExt cx="8889249" cy="313932"/>
          </a:xfrm>
        </p:grpSpPr>
        <p:sp>
          <p:nvSpPr>
            <p:cNvPr id="26" name="TextBox 25"/>
            <p:cNvSpPr txBox="1"/>
            <p:nvPr/>
          </p:nvSpPr>
          <p:spPr bwMode="auto">
            <a:xfrm>
              <a:off x="-2292" y="3441232"/>
              <a:ext cx="82461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any </a:t>
              </a:r>
              <a:r>
                <a:rPr lang="en-US" sz="1200" i="1" dirty="0">
                  <a:latin typeface="Arev Sans" pitchFamily="34" charset="0"/>
                  <a:ea typeface="Arev Sans" pitchFamily="34" charset="0"/>
                  <a:cs typeface="Arev sans bold" pitchFamily="34" charset="0"/>
                </a:rPr>
                <a:t>fixed </a:t>
              </a:r>
              <a:r>
                <a:rPr lang="en-US" sz="1200" dirty="0">
                  <a:latin typeface="Arev Sans" pitchFamily="34" charset="0"/>
                  <a:ea typeface="Arev Sans" pitchFamily="34" charset="0"/>
                  <a:cs typeface="Arev sans bold" pitchFamily="34" charset="0"/>
                </a:rPr>
                <a:t>t, [the SOS relaxation of order t] can be computed in polynomial time (to any precision).”</a:t>
              </a:r>
              <a:endParaRPr lang="en-US" sz="1200" baseline="30000" dirty="0">
                <a:latin typeface="Arev Sans" pitchFamily="34" charset="0"/>
                <a:ea typeface="Arev Sans" pitchFamily="34" charset="0"/>
                <a:cs typeface="Arev sans bold" pitchFamily="34" charset="0"/>
              </a:endParaRPr>
            </a:p>
          </p:txBody>
        </p:sp>
        <p:sp>
          <p:nvSpPr>
            <p:cNvPr id="27" name="TextBox 26"/>
            <p:cNvSpPr txBox="1"/>
            <p:nvPr/>
          </p:nvSpPr>
          <p:spPr bwMode="auto">
            <a:xfrm>
              <a:off x="8110782" y="3441232"/>
              <a:ext cx="77617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[Lau10]</a:t>
              </a:r>
              <a:endParaRPr lang="en-US" sz="1200" baseline="30000" dirty="0">
                <a:latin typeface="Arev Sans" pitchFamily="34" charset="0"/>
                <a:ea typeface="Arev Sans" pitchFamily="34" charset="0"/>
                <a:cs typeface="Arev sans bold" pitchFamily="34" charset="0"/>
              </a:endParaRPr>
            </a:p>
          </p:txBody>
        </p:sp>
      </p:grpSp>
      <p:grpSp>
        <p:nvGrpSpPr>
          <p:cNvPr id="72" name="Group 71"/>
          <p:cNvGrpSpPr/>
          <p:nvPr/>
        </p:nvGrpSpPr>
        <p:grpSpPr>
          <a:xfrm>
            <a:off x="1479177" y="448218"/>
            <a:ext cx="8874821" cy="313932"/>
            <a:chOff x="-2292" y="4167252"/>
            <a:chExt cx="8874821" cy="313932"/>
          </a:xfrm>
        </p:grpSpPr>
        <p:sp>
          <p:nvSpPr>
            <p:cNvPr id="29" name="TextBox 28"/>
            <p:cNvSpPr txBox="1"/>
            <p:nvPr/>
          </p:nvSpPr>
          <p:spPr bwMode="auto">
            <a:xfrm>
              <a:off x="-2292" y="4167252"/>
              <a:ext cx="527259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SOS algorithm… with… parameter ℓ takes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(ℓ)</a:t>
              </a:r>
              <a:r>
                <a:rPr lang="en-US" sz="1200" dirty="0">
                  <a:latin typeface="Arev Sans" pitchFamily="34" charset="0"/>
                  <a:ea typeface="Arev Sans" pitchFamily="34" charset="0"/>
                  <a:cs typeface="Arev sans bold" pitchFamily="34" charset="0"/>
                </a:rPr>
                <a:t> time to run.”</a:t>
              </a:r>
              <a:endParaRPr lang="en-US" sz="1200" baseline="30000" dirty="0">
                <a:latin typeface="Arev Sans" pitchFamily="34" charset="0"/>
                <a:ea typeface="Arev Sans" pitchFamily="34" charset="0"/>
                <a:cs typeface="Arev sans bold" pitchFamily="34" charset="0"/>
              </a:endParaRPr>
            </a:p>
          </p:txBody>
        </p:sp>
        <p:sp>
          <p:nvSpPr>
            <p:cNvPr id="30" name="TextBox 29"/>
            <p:cNvSpPr txBox="1"/>
            <p:nvPr/>
          </p:nvSpPr>
          <p:spPr bwMode="auto">
            <a:xfrm>
              <a:off x="8110782" y="4167252"/>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[Bar14]</a:t>
              </a:r>
              <a:endParaRPr lang="en-US" sz="1200" baseline="30000" dirty="0">
                <a:latin typeface="Arev Sans" pitchFamily="34" charset="0"/>
                <a:ea typeface="Arev Sans" pitchFamily="34" charset="0"/>
                <a:cs typeface="Arev sans bold" pitchFamily="34" charset="0"/>
              </a:endParaRPr>
            </a:p>
          </p:txBody>
        </p:sp>
      </p:grpSp>
      <p:grpSp>
        <p:nvGrpSpPr>
          <p:cNvPr id="74" name="Group 73"/>
          <p:cNvGrpSpPr/>
          <p:nvPr/>
        </p:nvGrpSpPr>
        <p:grpSpPr>
          <a:xfrm>
            <a:off x="1479177" y="3457938"/>
            <a:ext cx="9134507" cy="313932"/>
            <a:chOff x="-2292" y="4911802"/>
            <a:chExt cx="9134507" cy="313932"/>
          </a:xfrm>
        </p:grpSpPr>
        <p:sp>
          <p:nvSpPr>
            <p:cNvPr id="32" name="TextBox 31"/>
            <p:cNvSpPr txBox="1"/>
            <p:nvPr/>
          </p:nvSpPr>
          <p:spPr bwMode="auto">
            <a:xfrm>
              <a:off x="-2292" y="4911802"/>
              <a:ext cx="691086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“By using semidefinite programming, [</a:t>
              </a:r>
              <a:r>
                <a:rPr lang="en-US" sz="1200" dirty="0" err="1">
                  <a:latin typeface="Arev Sans" pitchFamily="34" charset="0"/>
                  <a:ea typeface="Arev Sans" pitchFamily="34" charset="0"/>
                  <a:cs typeface="Arev sans bold" pitchFamily="34" charset="0"/>
                </a:rPr>
                <a:t>SoS</a:t>
              </a:r>
              <a:r>
                <a:rPr lang="en-US" sz="1200" dirty="0">
                  <a:latin typeface="Arev Sans" pitchFamily="34" charset="0"/>
                  <a:ea typeface="Arev Sans" pitchFamily="34" charset="0"/>
                  <a:cs typeface="Arev sans bold" pitchFamily="34" charset="0"/>
                </a:rPr>
                <a:t> algorithm of degree q] run[s]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(q)</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33" name="TextBox 32"/>
            <p:cNvSpPr txBox="1"/>
            <p:nvPr/>
          </p:nvSpPr>
          <p:spPr bwMode="auto">
            <a:xfrm>
              <a:off x="8110782" y="4911802"/>
              <a:ext cx="102143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[BGGLT16]</a:t>
              </a:r>
              <a:endParaRPr lang="en-US" sz="1200" baseline="30000" dirty="0">
                <a:latin typeface="Arev Sans" pitchFamily="34" charset="0"/>
                <a:ea typeface="Arev Sans" pitchFamily="34" charset="0"/>
                <a:cs typeface="Arev sans bold" pitchFamily="34" charset="0"/>
              </a:endParaRPr>
            </a:p>
          </p:txBody>
        </p:sp>
      </p:grpSp>
      <p:grpSp>
        <p:nvGrpSpPr>
          <p:cNvPr id="79" name="Group 78"/>
          <p:cNvGrpSpPr/>
          <p:nvPr/>
        </p:nvGrpSpPr>
        <p:grpSpPr>
          <a:xfrm>
            <a:off x="1479177" y="748233"/>
            <a:ext cx="8913293" cy="424732"/>
            <a:chOff x="-44824" y="2125260"/>
            <a:chExt cx="8913293" cy="424732"/>
          </a:xfrm>
        </p:grpSpPr>
        <p:sp>
          <p:nvSpPr>
            <p:cNvPr id="35" name="TextBox 34"/>
            <p:cNvSpPr txBox="1"/>
            <p:nvPr/>
          </p:nvSpPr>
          <p:spPr bwMode="auto">
            <a:xfrm>
              <a:off x="-44824" y="2201460"/>
              <a:ext cx="503855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solidFill>
                    <a:srgbClr val="FFFF00"/>
                  </a:solidFill>
                  <a:latin typeface="Arev Sans" pitchFamily="34" charset="0"/>
                  <a:ea typeface="Arev Sans" pitchFamily="34" charset="0"/>
                  <a:cs typeface="Arev sans bold" pitchFamily="34" charset="0"/>
                </a:rPr>
                <a:t>“If a [degree-d SOS] proof exists it can be found in time </a:t>
              </a:r>
              <a:r>
                <a:rPr lang="en-US" sz="1200" dirty="0" err="1">
                  <a:solidFill>
                    <a:srgbClr val="FFFF00"/>
                  </a:solidFill>
                  <a:latin typeface="Arev Sans" pitchFamily="34" charset="0"/>
                  <a:ea typeface="Arev Sans" pitchFamily="34" charset="0"/>
                  <a:cs typeface="Arev sans bold" pitchFamily="34" charset="0"/>
                </a:rPr>
                <a:t>n</a:t>
              </a:r>
              <a:r>
                <a:rPr lang="en-US" sz="1400" baseline="30000" dirty="0" err="1">
                  <a:solidFill>
                    <a:srgbClr val="FFFF00"/>
                  </a:solidFill>
                  <a:latin typeface="Arev Sans" pitchFamily="34" charset="0"/>
                  <a:ea typeface="Arev Sans" pitchFamily="34" charset="0"/>
                  <a:cs typeface="Arev sans bold" pitchFamily="34" charset="0"/>
                </a:rPr>
                <a:t>O</a:t>
              </a:r>
              <a:r>
                <a:rPr lang="en-US" sz="1400" baseline="30000" dirty="0">
                  <a:solidFill>
                    <a:srgbClr val="FFFF00"/>
                  </a:solidFill>
                  <a:latin typeface="Arev Sans" pitchFamily="34" charset="0"/>
                  <a:ea typeface="Arev Sans" pitchFamily="34" charset="0"/>
                  <a:cs typeface="Arev sans bold" pitchFamily="34" charset="0"/>
                </a:rPr>
                <a:t>(d)</a:t>
              </a:r>
              <a:r>
                <a:rPr lang="en-US" sz="1200" dirty="0">
                  <a:solidFill>
                    <a:srgbClr val="FFFF00"/>
                  </a:solidFill>
                  <a:latin typeface="Arev Sans" pitchFamily="34" charset="0"/>
                  <a:ea typeface="Arev Sans" pitchFamily="34" charset="0"/>
                  <a:cs typeface="Arev sans bold" pitchFamily="34" charset="0"/>
                </a:rPr>
                <a:t>.”</a:t>
              </a:r>
              <a:endParaRPr lang="en-US" sz="1200" baseline="30000" dirty="0">
                <a:solidFill>
                  <a:srgbClr val="FFFF00"/>
                </a:solidFill>
                <a:latin typeface="Arev Sans" pitchFamily="34" charset="0"/>
                <a:ea typeface="Arev Sans" pitchFamily="34" charset="0"/>
                <a:cs typeface="Arev sans bold" pitchFamily="34" charset="0"/>
              </a:endParaRPr>
            </a:p>
          </p:txBody>
        </p:sp>
        <p:sp>
          <p:nvSpPr>
            <p:cNvPr id="36" name="TextBox 35"/>
            <p:cNvSpPr txBox="1"/>
            <p:nvPr/>
          </p:nvSpPr>
          <p:spPr bwMode="auto">
            <a:xfrm>
              <a:off x="8068250" y="2125260"/>
              <a:ext cx="80021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t>
              </a:r>
              <a:r>
                <a:rPr lang="en-US" sz="1800" b="1" dirty="0">
                  <a:solidFill>
                    <a:srgbClr val="FFFF00"/>
                  </a:solidFill>
                  <a:latin typeface="Arev Sans" pitchFamily="34" charset="0"/>
                  <a:ea typeface="Arev Sans" pitchFamily="34" charset="0"/>
                  <a:cs typeface="Arev sans bold" pitchFamily="34" charset="0"/>
                </a:rPr>
                <a:t>O</a:t>
              </a:r>
              <a:r>
                <a:rPr lang="en-US" sz="1200" dirty="0">
                  <a:latin typeface="Arev Sans" pitchFamily="34" charset="0"/>
                  <a:ea typeface="Arev Sans" pitchFamily="34" charset="0"/>
                  <a:cs typeface="Arev sans bold" pitchFamily="34" charset="0"/>
                </a:rPr>
                <a:t>Z12]</a:t>
              </a:r>
              <a:endParaRPr lang="en-US" sz="1200" baseline="30000" dirty="0">
                <a:latin typeface="Arev Sans" pitchFamily="34" charset="0"/>
                <a:ea typeface="Arev Sans" pitchFamily="34" charset="0"/>
                <a:cs typeface="Arev sans bold" pitchFamily="34" charset="0"/>
              </a:endParaRPr>
            </a:p>
          </p:txBody>
        </p:sp>
      </p:grpSp>
      <p:grpSp>
        <p:nvGrpSpPr>
          <p:cNvPr id="80" name="Group 79"/>
          <p:cNvGrpSpPr/>
          <p:nvPr/>
        </p:nvGrpSpPr>
        <p:grpSpPr>
          <a:xfrm>
            <a:off x="1479177" y="3834153"/>
            <a:ext cx="8991841" cy="313932"/>
            <a:chOff x="-44824" y="2976734"/>
            <a:chExt cx="8991841" cy="313932"/>
          </a:xfrm>
        </p:grpSpPr>
        <p:sp>
          <p:nvSpPr>
            <p:cNvPr id="38" name="TextBox 37"/>
            <p:cNvSpPr txBox="1"/>
            <p:nvPr/>
          </p:nvSpPr>
          <p:spPr bwMode="auto">
            <a:xfrm>
              <a:off x="-44824" y="2976734"/>
              <a:ext cx="650210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“n-variable degree-d SOS proofs can be found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 time whenever they exist.”</a:t>
              </a:r>
              <a:endParaRPr lang="en-US" sz="1200" baseline="30000" dirty="0">
                <a:latin typeface="Arev Sans" pitchFamily="34" charset="0"/>
                <a:ea typeface="Arev Sans" pitchFamily="34" charset="0"/>
                <a:cs typeface="Arev sans bold" pitchFamily="34" charset="0"/>
              </a:endParaRPr>
            </a:p>
          </p:txBody>
        </p:sp>
        <p:sp>
          <p:nvSpPr>
            <p:cNvPr id="39" name="TextBox 38"/>
            <p:cNvSpPr txBox="1"/>
            <p:nvPr/>
          </p:nvSpPr>
          <p:spPr bwMode="auto">
            <a:xfrm>
              <a:off x="8068250" y="2976734"/>
              <a:ext cx="87876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[AOW15]</a:t>
              </a:r>
              <a:endParaRPr lang="en-US" sz="1200" baseline="30000" dirty="0">
                <a:latin typeface="Arev Sans" pitchFamily="34" charset="0"/>
                <a:ea typeface="Arev Sans" pitchFamily="34" charset="0"/>
                <a:cs typeface="Arev sans bold" pitchFamily="34" charset="0"/>
              </a:endParaRPr>
            </a:p>
          </p:txBody>
        </p:sp>
      </p:grpSp>
      <p:grpSp>
        <p:nvGrpSpPr>
          <p:cNvPr id="69" name="Group 68"/>
          <p:cNvGrpSpPr/>
          <p:nvPr/>
        </p:nvGrpSpPr>
        <p:grpSpPr>
          <a:xfrm>
            <a:off x="1479176" y="5715228"/>
            <a:ext cx="8850776" cy="313932"/>
            <a:chOff x="-2292" y="3087487"/>
            <a:chExt cx="8850776" cy="313932"/>
          </a:xfrm>
        </p:grpSpPr>
        <p:sp>
          <p:nvSpPr>
            <p:cNvPr id="41" name="TextBox 40"/>
            <p:cNvSpPr txBox="1"/>
            <p:nvPr/>
          </p:nvSpPr>
          <p:spPr bwMode="auto">
            <a:xfrm>
              <a:off x="-2292" y="3087487"/>
              <a:ext cx="700704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“We can compute the SOS(6) [relaxation] within arbitrary accuracy in polynomial time.”</a:t>
              </a:r>
              <a:endParaRPr lang="en-US" sz="1200" baseline="30000" dirty="0">
                <a:latin typeface="Arev Sans" pitchFamily="34" charset="0"/>
                <a:ea typeface="Arev Sans" pitchFamily="34" charset="0"/>
                <a:cs typeface="Arev sans bold" pitchFamily="34" charset="0"/>
              </a:endParaRPr>
            </a:p>
          </p:txBody>
        </p:sp>
        <p:sp>
          <p:nvSpPr>
            <p:cNvPr id="42" name="TextBox 41"/>
            <p:cNvSpPr txBox="1"/>
            <p:nvPr/>
          </p:nvSpPr>
          <p:spPr bwMode="auto">
            <a:xfrm>
              <a:off x="8110782" y="3087487"/>
              <a:ext cx="73770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[BM15]</a:t>
              </a:r>
              <a:endParaRPr lang="en-US" sz="1200" baseline="30000" dirty="0">
                <a:latin typeface="Arev Sans" pitchFamily="34" charset="0"/>
                <a:ea typeface="Arev Sans" pitchFamily="34" charset="0"/>
                <a:cs typeface="Arev sans bold" pitchFamily="34" charset="0"/>
              </a:endParaRPr>
            </a:p>
          </p:txBody>
        </p:sp>
      </p:grpSp>
      <p:grpSp>
        <p:nvGrpSpPr>
          <p:cNvPr id="71" name="Group 70"/>
          <p:cNvGrpSpPr/>
          <p:nvPr/>
        </p:nvGrpSpPr>
        <p:grpSpPr>
          <a:xfrm>
            <a:off x="1479177" y="1200648"/>
            <a:ext cx="8990237" cy="313932"/>
            <a:chOff x="-2292" y="3813507"/>
            <a:chExt cx="8990237" cy="313932"/>
          </a:xfrm>
        </p:grpSpPr>
        <p:sp>
          <p:nvSpPr>
            <p:cNvPr id="44" name="TextBox 43"/>
            <p:cNvSpPr txBox="1"/>
            <p:nvPr/>
          </p:nvSpPr>
          <p:spPr bwMode="auto">
            <a:xfrm>
              <a:off x="-2292" y="3813507"/>
              <a:ext cx="64219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 r round [SOS] relaxation can be solved in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(r)</a:t>
              </a:r>
              <a:r>
                <a:rPr lang="en-US" sz="1200" dirty="0">
                  <a:latin typeface="Arev Sans" pitchFamily="34" charset="0"/>
                  <a:ea typeface="Arev Sans" pitchFamily="34" charset="0"/>
                  <a:cs typeface="Arev sans bold" pitchFamily="34" charset="0"/>
                </a:rPr>
                <a:t> time on instances of size n.”</a:t>
              </a:r>
              <a:endParaRPr lang="en-US" sz="1200" baseline="30000" dirty="0">
                <a:latin typeface="Arev Sans" pitchFamily="34" charset="0"/>
                <a:ea typeface="Arev Sans" pitchFamily="34" charset="0"/>
                <a:cs typeface="Arev sans bold" pitchFamily="34" charset="0"/>
              </a:endParaRPr>
            </a:p>
          </p:txBody>
        </p:sp>
        <p:sp>
          <p:nvSpPr>
            <p:cNvPr id="45" name="TextBox 44"/>
            <p:cNvSpPr txBox="1"/>
            <p:nvPr/>
          </p:nvSpPr>
          <p:spPr bwMode="auto">
            <a:xfrm>
              <a:off x="8110782" y="3813507"/>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[MPW15]</a:t>
              </a:r>
              <a:endParaRPr lang="en-US" sz="1200" baseline="30000" dirty="0">
                <a:latin typeface="Arev Sans" pitchFamily="34" charset="0"/>
                <a:ea typeface="Arev Sans" pitchFamily="34" charset="0"/>
                <a:cs typeface="Arev sans bold" pitchFamily="34" charset="0"/>
              </a:endParaRPr>
            </a:p>
          </p:txBody>
        </p:sp>
      </p:grpSp>
      <p:grpSp>
        <p:nvGrpSpPr>
          <p:cNvPr id="73" name="Group 72"/>
          <p:cNvGrpSpPr/>
          <p:nvPr/>
        </p:nvGrpSpPr>
        <p:grpSpPr>
          <a:xfrm>
            <a:off x="1479177" y="1953078"/>
            <a:ext cx="8858791" cy="313932"/>
            <a:chOff x="-2292" y="4539527"/>
            <a:chExt cx="8858791" cy="313932"/>
          </a:xfrm>
        </p:grpSpPr>
        <p:sp>
          <p:nvSpPr>
            <p:cNvPr id="47" name="TextBox 46"/>
            <p:cNvSpPr txBox="1"/>
            <p:nvPr/>
          </p:nvSpPr>
          <p:spPr bwMode="auto">
            <a:xfrm>
              <a:off x="-2292" y="4539527"/>
              <a:ext cx="7385355"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“There is an algorithm running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(k)</a:t>
              </a:r>
              <a:r>
                <a:rPr lang="en-US" sz="1200" dirty="0">
                  <a:latin typeface="Arev Sans" pitchFamily="34" charset="0"/>
                  <a:ea typeface="Arev Sans" pitchFamily="34" charset="0"/>
                  <a:cs typeface="Arev sans bold" pitchFamily="34" charset="0"/>
                </a:rPr>
                <a:t> to optimize [in the degree-k SOS proof system].”</a:t>
              </a:r>
              <a:endParaRPr lang="en-US" sz="1200" baseline="30000" dirty="0">
                <a:latin typeface="Arev Sans" pitchFamily="34" charset="0"/>
                <a:ea typeface="Arev Sans" pitchFamily="34" charset="0"/>
                <a:cs typeface="Arev sans bold" pitchFamily="34" charset="0"/>
              </a:endParaRPr>
            </a:p>
          </p:txBody>
        </p:sp>
        <p:sp>
          <p:nvSpPr>
            <p:cNvPr id="48" name="TextBox 47"/>
            <p:cNvSpPr txBox="1"/>
            <p:nvPr/>
          </p:nvSpPr>
          <p:spPr bwMode="auto">
            <a:xfrm>
              <a:off x="8110782" y="4539527"/>
              <a:ext cx="74571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[Ats13]</a:t>
              </a:r>
              <a:endParaRPr lang="en-US" sz="1200" baseline="30000" dirty="0">
                <a:latin typeface="Arev Sans" pitchFamily="34" charset="0"/>
                <a:ea typeface="Arev Sans" pitchFamily="34" charset="0"/>
                <a:cs typeface="Arev sans bold" pitchFamily="34" charset="0"/>
              </a:endParaRPr>
            </a:p>
          </p:txBody>
        </p:sp>
      </p:grpSp>
      <p:grpSp>
        <p:nvGrpSpPr>
          <p:cNvPr id="82" name="Group 81"/>
          <p:cNvGrpSpPr/>
          <p:nvPr/>
        </p:nvGrpSpPr>
        <p:grpSpPr>
          <a:xfrm>
            <a:off x="1434218" y="4210368"/>
            <a:ext cx="9026096" cy="313932"/>
            <a:chOff x="-89782" y="4209180"/>
            <a:chExt cx="9026096" cy="313932"/>
          </a:xfrm>
        </p:grpSpPr>
        <p:sp>
          <p:nvSpPr>
            <p:cNvPr id="50" name="TextBox 49"/>
            <p:cNvSpPr txBox="1"/>
            <p:nvPr/>
          </p:nvSpPr>
          <p:spPr bwMode="auto">
            <a:xfrm>
              <a:off x="-89782" y="4209180"/>
              <a:ext cx="748955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“[If there is an SOS] proof of infeasibility of degree d, then it can be found in time O(</a:t>
              </a:r>
              <a:r>
                <a:rPr lang="en-US" sz="1200" dirty="0" err="1">
                  <a:latin typeface="Arev Sans" pitchFamily="34" charset="0"/>
                  <a:ea typeface="Arev Sans" pitchFamily="34" charset="0"/>
                  <a:cs typeface="Arev sans bold" pitchFamily="34" charset="0"/>
                </a:rPr>
                <a:t>m·n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51" name="TextBox 50"/>
            <p:cNvSpPr txBox="1"/>
            <p:nvPr/>
          </p:nvSpPr>
          <p:spPr bwMode="auto">
            <a:xfrm>
              <a:off x="8070371" y="4209180"/>
              <a:ext cx="86594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[DMN12]</a:t>
              </a:r>
              <a:endParaRPr lang="en-US" sz="1200" baseline="30000" dirty="0">
                <a:latin typeface="Arev Sans" pitchFamily="34" charset="0"/>
                <a:ea typeface="Arev Sans" pitchFamily="34" charset="0"/>
                <a:cs typeface="Arev sans bold" pitchFamily="34" charset="0"/>
              </a:endParaRPr>
            </a:p>
          </p:txBody>
        </p:sp>
      </p:grpSp>
      <p:grpSp>
        <p:nvGrpSpPr>
          <p:cNvPr id="76" name="Group 75"/>
          <p:cNvGrpSpPr/>
          <p:nvPr/>
        </p:nvGrpSpPr>
        <p:grpSpPr>
          <a:xfrm>
            <a:off x="1479177" y="6091443"/>
            <a:ext cx="8990237" cy="313932"/>
            <a:chOff x="-2292" y="5637822"/>
            <a:chExt cx="8990237" cy="313932"/>
          </a:xfrm>
        </p:grpSpPr>
        <p:sp>
          <p:nvSpPr>
            <p:cNvPr id="53" name="TextBox 52"/>
            <p:cNvSpPr txBox="1"/>
            <p:nvPr/>
          </p:nvSpPr>
          <p:spPr bwMode="auto">
            <a:xfrm>
              <a:off x="-2292" y="5637822"/>
              <a:ext cx="831990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“For each fixed t, [the degree-t SOS relaxation] may be computed… in poly. time to any fixed accuracy.”</a:t>
              </a:r>
              <a:endParaRPr lang="en-US" sz="1200" baseline="30000" dirty="0">
                <a:latin typeface="Arev Sans" pitchFamily="34" charset="0"/>
                <a:ea typeface="Arev Sans" pitchFamily="34" charset="0"/>
                <a:cs typeface="Arev sans bold" pitchFamily="34" charset="0"/>
              </a:endParaRPr>
            </a:p>
          </p:txBody>
        </p:sp>
        <p:sp>
          <p:nvSpPr>
            <p:cNvPr id="54" name="TextBox 53"/>
            <p:cNvSpPr txBox="1"/>
            <p:nvPr/>
          </p:nvSpPr>
          <p:spPr bwMode="auto">
            <a:xfrm>
              <a:off x="8110782" y="5637822"/>
              <a:ext cx="8771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[deKL10]</a:t>
              </a:r>
              <a:endParaRPr lang="en-US" sz="1200" baseline="30000" dirty="0">
                <a:latin typeface="Arev Sans" pitchFamily="34" charset="0"/>
                <a:ea typeface="Arev Sans" pitchFamily="34" charset="0"/>
                <a:cs typeface="Arev sans bold" pitchFamily="34" charset="0"/>
              </a:endParaRPr>
            </a:p>
          </p:txBody>
        </p:sp>
      </p:grpSp>
      <p:grpSp>
        <p:nvGrpSpPr>
          <p:cNvPr id="77" name="Group 76"/>
          <p:cNvGrpSpPr/>
          <p:nvPr/>
        </p:nvGrpSpPr>
        <p:grpSpPr>
          <a:xfrm>
            <a:off x="1479177" y="6467655"/>
            <a:ext cx="8874821" cy="313932"/>
            <a:chOff x="-2292" y="6010097"/>
            <a:chExt cx="8874821" cy="313932"/>
          </a:xfrm>
        </p:grpSpPr>
        <p:sp>
          <p:nvSpPr>
            <p:cNvPr id="56" name="TextBox 55"/>
            <p:cNvSpPr txBox="1"/>
            <p:nvPr/>
          </p:nvSpPr>
          <p:spPr bwMode="auto">
            <a:xfrm>
              <a:off x="-2292" y="6010097"/>
              <a:ext cx="730199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“One [can] optimize over [t-round SOS polytope] in time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(t)</a:t>
              </a:r>
              <a:r>
                <a:rPr lang="en-US" sz="1200" dirty="0">
                  <a:latin typeface="Arev Sans" pitchFamily="34" charset="0"/>
                  <a:ea typeface="Arev Sans" pitchFamily="34" charset="0"/>
                  <a:cs typeface="Arev sans bold" pitchFamily="34" charset="0"/>
                </a:rPr>
                <a:t>·</a:t>
              </a:r>
              <a:r>
                <a:rPr lang="en-US" sz="1200" dirty="0" err="1">
                  <a:latin typeface="Arev Sans" pitchFamily="34" charset="0"/>
                  <a:ea typeface="Arev Sans" pitchFamily="34" charset="0"/>
                  <a:cs typeface="Arev sans bold" pitchFamily="34" charset="0"/>
                </a:rPr>
                <a:t>m</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(1)</a:t>
              </a:r>
              <a:r>
                <a:rPr lang="en-US" sz="1200" dirty="0">
                  <a:latin typeface="Arev Sans" pitchFamily="34" charset="0"/>
                  <a:ea typeface="Arev Sans" pitchFamily="34" charset="0"/>
                  <a:cs typeface="Arev sans bold" pitchFamily="34" charset="0"/>
                </a:rPr>
                <a:t> up to numerical errors.”</a:t>
              </a:r>
              <a:endParaRPr lang="en-US" sz="1200" baseline="30000" dirty="0">
                <a:latin typeface="Arev Sans" pitchFamily="34" charset="0"/>
                <a:ea typeface="Arev Sans" pitchFamily="34" charset="0"/>
                <a:cs typeface="Arev sans bold" pitchFamily="34" charset="0"/>
              </a:endParaRPr>
            </a:p>
          </p:txBody>
        </p:sp>
        <p:sp>
          <p:nvSpPr>
            <p:cNvPr id="57" name="TextBox 56"/>
            <p:cNvSpPr txBox="1"/>
            <p:nvPr/>
          </p:nvSpPr>
          <p:spPr bwMode="auto">
            <a:xfrm>
              <a:off x="8110782" y="6010097"/>
              <a:ext cx="7617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[Rot13]</a:t>
              </a:r>
              <a:endParaRPr lang="en-US" sz="1200" baseline="30000" dirty="0">
                <a:latin typeface="Arev Sans" pitchFamily="34" charset="0"/>
                <a:ea typeface="Arev Sans" pitchFamily="34" charset="0"/>
                <a:cs typeface="Arev sans bold" pitchFamily="34" charset="0"/>
              </a:endParaRPr>
            </a:p>
          </p:txBody>
        </p:sp>
      </p:grpSp>
      <p:grpSp>
        <p:nvGrpSpPr>
          <p:cNvPr id="81" name="Group 80"/>
          <p:cNvGrpSpPr/>
          <p:nvPr/>
        </p:nvGrpSpPr>
        <p:grpSpPr>
          <a:xfrm>
            <a:off x="1479177" y="3081723"/>
            <a:ext cx="9035121" cy="313932"/>
            <a:chOff x="-44824" y="6326974"/>
            <a:chExt cx="9035121" cy="313932"/>
          </a:xfrm>
        </p:grpSpPr>
        <p:sp>
          <p:nvSpPr>
            <p:cNvPr id="59" name="TextBox 58"/>
            <p:cNvSpPr txBox="1"/>
            <p:nvPr/>
          </p:nvSpPr>
          <p:spPr bwMode="auto">
            <a:xfrm>
              <a:off x="-44824" y="6326974"/>
              <a:ext cx="7580921"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 this refutation can also be found efficiently by solving a semidefinite program of size </a:t>
              </a:r>
              <a:r>
                <a:rPr lang="en-US" sz="1200" dirty="0" err="1">
                  <a:latin typeface="Arev Sans" pitchFamily="34" charset="0"/>
                  <a:ea typeface="Arev Sans" pitchFamily="34" charset="0"/>
                  <a:cs typeface="Arev sans bold" pitchFamily="34" charset="0"/>
                </a:rPr>
                <a:t>n</a:t>
              </a:r>
              <a:r>
                <a:rPr lang="en-US" sz="1400" baseline="30000" dirty="0" err="1">
                  <a:latin typeface="Arev Sans" pitchFamily="34" charset="0"/>
                  <a:ea typeface="Arev Sans" pitchFamily="34" charset="0"/>
                  <a:cs typeface="Arev sans bold" pitchFamily="34" charset="0"/>
                </a:rPr>
                <a:t>O</a:t>
              </a:r>
              <a:r>
                <a:rPr lang="en-US" sz="1400" baseline="30000" dirty="0">
                  <a:latin typeface="Arev Sans" pitchFamily="34" charset="0"/>
                  <a:ea typeface="Arev Sans" pitchFamily="34" charset="0"/>
                  <a:cs typeface="Arev sans bold" pitchFamily="34" charset="0"/>
                </a:rPr>
                <a:t>(d)</a:t>
              </a:r>
              <a:r>
                <a:rPr lang="en-US" sz="1200" dirty="0">
                  <a:latin typeface="Arev Sans" pitchFamily="34" charset="0"/>
                  <a:ea typeface="Arev Sans" pitchFamily="34" charset="0"/>
                  <a:cs typeface="Arev sans bold" pitchFamily="34" charset="0"/>
                </a:rPr>
                <a:t>.”</a:t>
              </a:r>
              <a:endParaRPr lang="en-US" sz="1200" baseline="30000" dirty="0">
                <a:latin typeface="Arev Sans" pitchFamily="34" charset="0"/>
                <a:ea typeface="Arev Sans" pitchFamily="34" charset="0"/>
                <a:cs typeface="Arev sans bold" pitchFamily="34" charset="0"/>
              </a:endParaRPr>
            </a:p>
          </p:txBody>
        </p:sp>
        <p:sp>
          <p:nvSpPr>
            <p:cNvPr id="60" name="TextBox 59"/>
            <p:cNvSpPr txBox="1"/>
            <p:nvPr/>
          </p:nvSpPr>
          <p:spPr bwMode="auto">
            <a:xfrm>
              <a:off x="8068250" y="6326974"/>
              <a:ext cx="92204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eaLnBrk="1" hangingPunct="1">
                <a:lnSpc>
                  <a:spcPct val="120000"/>
                </a:lnSpc>
              </a:pPr>
              <a:r>
                <a:rPr lang="en-US" sz="1200" dirty="0">
                  <a:latin typeface="Arev Sans" pitchFamily="34" charset="0"/>
                  <a:ea typeface="Arev Sans" pitchFamily="34" charset="0"/>
                  <a:cs typeface="Arev sans bold" pitchFamily="34" charset="0"/>
                </a:rPr>
                <a:t>[KOTZ13]</a:t>
              </a:r>
              <a:endParaRPr lang="en-US" sz="1200" baseline="30000" dirty="0">
                <a:latin typeface="Arev Sans" pitchFamily="34" charset="0"/>
                <a:ea typeface="Arev Sans" pitchFamily="34" charset="0"/>
                <a:cs typeface="Arev sans bold" pitchFamily="34" charset="0"/>
              </a:endParaRPr>
            </a:p>
          </p:txBody>
        </p:sp>
      </p:grpSp>
    </p:spTree>
    <p:extLst>
      <p:ext uri="{BB962C8B-B14F-4D97-AF65-F5344CB8AC3E}">
        <p14:creationId xmlns:p14="http://schemas.microsoft.com/office/powerpoint/2010/main" val="247775200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90702" y="1411106"/>
            <a:ext cx="8610598" cy="1657252"/>
          </a:xfrm>
          <a:prstGeom prst="roundRect">
            <a:avLst/>
          </a:prstGeom>
          <a:solidFill>
            <a:srgbClr val="C00000"/>
          </a:solidFill>
          <a:ln w="38100">
            <a:solidFill>
              <a:schemeClr val="tx1"/>
            </a:solidFill>
          </a:ln>
        </p:spPr>
        <p:txBody>
          <a:bodyPr rtlCol="0" anchor="ctr"/>
          <a:lstStyle/>
          <a:p>
            <a:pPr algn="ctr"/>
            <a:endParaRPr lang="en-US"/>
          </a:p>
        </p:txBody>
      </p:sp>
      <p:sp>
        <p:nvSpPr>
          <p:cNvPr id="2" name="TextBox 1"/>
          <p:cNvSpPr txBox="1"/>
          <p:nvPr/>
        </p:nvSpPr>
        <p:spPr bwMode="auto">
          <a:xfrm>
            <a:off x="2317574" y="431901"/>
            <a:ext cx="755687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You would be forgiven for thinking that…</a:t>
            </a:r>
          </a:p>
        </p:txBody>
      </p:sp>
      <p:sp>
        <p:nvSpPr>
          <p:cNvPr id="3" name="TextBox 2"/>
          <p:cNvSpPr txBox="1"/>
          <p:nvPr/>
        </p:nvSpPr>
        <p:spPr bwMode="auto">
          <a:xfrm>
            <a:off x="1770967" y="1676501"/>
            <a:ext cx="865012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“Degree-d SOS solutions </a:t>
            </a:r>
            <a:r>
              <a:rPr lang="en-US" dirty="0">
                <a:latin typeface="Arev Sans" pitchFamily="34" charset="0"/>
                <a:ea typeface="Arev Sans" pitchFamily="34" charset="0"/>
                <a:cs typeface="Arev sans bold" pitchFamily="34" charset="0"/>
              </a:rPr>
              <a:t>can be </a:t>
            </a:r>
            <a:r>
              <a:rPr lang="en-US" dirty="0">
                <a:solidFill>
                  <a:srgbClr val="C00000"/>
                </a:solidFill>
                <a:latin typeface="Arev Sans" pitchFamily="34" charset="0"/>
                <a:ea typeface="Arev Sans" pitchFamily="34" charset="0"/>
                <a:cs typeface="Arev sans bold" pitchFamily="34" charset="0"/>
              </a:rPr>
              <a:t>approximately</a:t>
            </a:r>
          </a:p>
          <a:p>
            <a:pPr algn="ctr" eaLnBrk="1" hangingPunct="1">
              <a:lnSpc>
                <a:spcPct val="120000"/>
              </a:lnSpc>
            </a:pPr>
            <a:r>
              <a:rPr lang="en-US" dirty="0">
                <a:latin typeface="Arev Sans" pitchFamily="34" charset="0"/>
                <a:ea typeface="Arev Sans" pitchFamily="34" charset="0"/>
                <a:cs typeface="Arev sans bold" pitchFamily="34" charset="0"/>
              </a:rPr>
              <a:t>computed in </a:t>
            </a:r>
            <a:r>
              <a:rPr lang="en-US" dirty="0" err="1">
                <a:latin typeface="Arev Sans" pitchFamily="34" charset="0"/>
                <a:ea typeface="Arev Sans" pitchFamily="34" charset="0"/>
                <a:cs typeface="Arev sans bold" pitchFamily="34" charset="0"/>
              </a:rPr>
              <a:t>n</a:t>
            </a:r>
            <a:r>
              <a:rPr lang="en-US" sz="3200" baseline="30000" dirty="0" err="1">
                <a:latin typeface="Arev Sans" pitchFamily="34" charset="0"/>
                <a:ea typeface="Arev Sans" pitchFamily="34" charset="0"/>
                <a:cs typeface="Arev sans bold" pitchFamily="34" charset="0"/>
              </a:rPr>
              <a:t>O</a:t>
            </a:r>
            <a:r>
              <a:rPr lang="en-US" sz="3200" baseline="30000" dirty="0">
                <a:latin typeface="Arev Sans" pitchFamily="34" charset="0"/>
                <a:ea typeface="Arev Sans" pitchFamily="34" charset="0"/>
                <a:cs typeface="Arev sans bold" pitchFamily="34" charset="0"/>
              </a:rPr>
              <a:t>(d)</a:t>
            </a:r>
            <a:r>
              <a:rPr lang="en-US" dirty="0">
                <a:latin typeface="Arev Sans" pitchFamily="34" charset="0"/>
                <a:ea typeface="Arev Sans" pitchFamily="34" charset="0"/>
                <a:cs typeface="Arev sans bold" pitchFamily="34" charset="0"/>
              </a:rPr>
              <a:t> time by SDP.”</a:t>
            </a:r>
          </a:p>
        </p:txBody>
      </p:sp>
      <p:sp>
        <p:nvSpPr>
          <p:cNvPr id="5" name="TextBox 4"/>
          <p:cNvSpPr txBox="1"/>
          <p:nvPr/>
        </p:nvSpPr>
        <p:spPr bwMode="auto">
          <a:xfrm>
            <a:off x="3235287" y="3647335"/>
            <a:ext cx="5721439"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600" dirty="0">
                <a:solidFill>
                  <a:srgbClr val="FFFF00"/>
                </a:solidFill>
                <a:latin typeface="Arev Sans" pitchFamily="34" charset="0"/>
                <a:ea typeface="Arev Sans" pitchFamily="34" charset="0"/>
                <a:cs typeface="Arev sans bold" pitchFamily="34" charset="0"/>
              </a:rPr>
              <a:t>This statement is </a:t>
            </a:r>
            <a:r>
              <a:rPr lang="en-US" sz="3600" b="1" dirty="0">
                <a:solidFill>
                  <a:srgbClr val="FFFF00"/>
                </a:solidFill>
                <a:latin typeface="Arev Sans" pitchFamily="34" charset="0"/>
                <a:ea typeface="Arev Sans" pitchFamily="34" charset="0"/>
                <a:cs typeface="Arev sans bold" pitchFamily="34" charset="0"/>
              </a:rPr>
              <a:t>false</a:t>
            </a:r>
            <a:r>
              <a:rPr lang="en-US" sz="3600" dirty="0">
                <a:solidFill>
                  <a:srgbClr val="FFFF00"/>
                </a:solidFill>
                <a:latin typeface="Arev Sans" pitchFamily="34" charset="0"/>
                <a:ea typeface="Arev Sans" pitchFamily="34" charset="0"/>
                <a:cs typeface="Arev sans bold" pitchFamily="34" charset="0"/>
              </a:rPr>
              <a:t>.</a:t>
            </a:r>
          </a:p>
        </p:txBody>
      </p:sp>
      <p:sp>
        <p:nvSpPr>
          <p:cNvPr id="6" name="TextBox 5"/>
          <p:cNvSpPr txBox="1"/>
          <p:nvPr/>
        </p:nvSpPr>
        <p:spPr bwMode="auto">
          <a:xfrm>
            <a:off x="8604727" y="3441905"/>
            <a:ext cx="415498"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600" dirty="0">
                <a:latin typeface="Arev Sans" pitchFamily="34" charset="0"/>
                <a:ea typeface="Arev Sans" pitchFamily="34" charset="0"/>
                <a:cs typeface="Arev sans bold" pitchFamily="34" charset="0"/>
              </a:rPr>
              <a:t>*</a:t>
            </a:r>
            <a:endParaRPr lang="en-US" dirty="0">
              <a:latin typeface="Arev Sans" pitchFamily="34" charset="0"/>
              <a:ea typeface="Arev Sans" pitchFamily="34" charset="0"/>
              <a:cs typeface="Arev sans bold" pitchFamily="34" charset="0"/>
            </a:endParaRPr>
          </a:p>
        </p:txBody>
      </p:sp>
      <p:sp>
        <p:nvSpPr>
          <p:cNvPr id="7" name="TextBox 6"/>
          <p:cNvSpPr txBox="1"/>
          <p:nvPr/>
        </p:nvSpPr>
        <p:spPr bwMode="auto">
          <a:xfrm>
            <a:off x="2087540" y="5119607"/>
            <a:ext cx="807625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r" eaLnBrk="1" hangingPunct="1">
              <a:lnSpc>
                <a:spcPct val="120000"/>
              </a:lnSpc>
            </a:pPr>
            <a:r>
              <a:rPr lang="en-US" sz="4000" baseline="30000" dirty="0">
                <a:latin typeface="Arev Sans" pitchFamily="34" charset="0"/>
                <a:ea typeface="Arev Sans" pitchFamily="34" charset="0"/>
                <a:cs typeface="Arev sans bold" pitchFamily="34" charset="0"/>
              </a:rPr>
              <a:t>*</a:t>
            </a:r>
            <a:r>
              <a:rPr lang="en-US" dirty="0">
                <a:latin typeface="Arev Sans" pitchFamily="34" charset="0"/>
                <a:ea typeface="Arev Sans" pitchFamily="34" charset="0"/>
                <a:cs typeface="Arev sans bold" pitchFamily="34" charset="0"/>
              </a:rPr>
              <a:t>More accurately: It is not known to be true.</a:t>
            </a:r>
          </a:p>
          <a:p>
            <a:pPr algn="r" eaLnBrk="1" hangingPunct="1">
              <a:lnSpc>
                <a:spcPct val="120000"/>
              </a:lnSpc>
            </a:pPr>
            <a:r>
              <a:rPr lang="en-US" dirty="0">
                <a:latin typeface="Arev Sans" pitchFamily="34" charset="0"/>
                <a:ea typeface="Arev Sans" pitchFamily="34" charset="0"/>
                <a:cs typeface="Arev sans bold" pitchFamily="34" charset="0"/>
              </a:rPr>
              <a:t>And I would bet on it being false.</a:t>
            </a:r>
          </a:p>
        </p:txBody>
      </p:sp>
    </p:spTree>
    <p:extLst>
      <p:ext uri="{BB962C8B-B14F-4D97-AF65-F5344CB8AC3E}">
        <p14:creationId xmlns:p14="http://schemas.microsoft.com/office/powerpoint/2010/main" val="32801277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90702" y="1411106"/>
            <a:ext cx="8610598" cy="1657252"/>
          </a:xfrm>
          <a:prstGeom prst="roundRect">
            <a:avLst/>
          </a:prstGeom>
          <a:solidFill>
            <a:srgbClr val="C00000"/>
          </a:solidFill>
          <a:ln w="38100">
            <a:solidFill>
              <a:schemeClr val="tx1"/>
            </a:solidFill>
          </a:ln>
        </p:spPr>
        <p:txBody>
          <a:bodyPr rtlCol="0" anchor="ctr"/>
          <a:lstStyle/>
          <a:p>
            <a:pPr algn="ctr"/>
            <a:endParaRPr lang="en-US"/>
          </a:p>
        </p:txBody>
      </p:sp>
      <p:sp>
        <p:nvSpPr>
          <p:cNvPr id="2" name="TextBox 1"/>
          <p:cNvSpPr txBox="1"/>
          <p:nvPr/>
        </p:nvSpPr>
        <p:spPr bwMode="auto">
          <a:xfrm>
            <a:off x="2317574" y="431901"/>
            <a:ext cx="755687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You would be forgiven for thinking that…</a:t>
            </a:r>
          </a:p>
        </p:txBody>
      </p:sp>
      <p:sp>
        <p:nvSpPr>
          <p:cNvPr id="3" name="TextBox 2"/>
          <p:cNvSpPr txBox="1"/>
          <p:nvPr/>
        </p:nvSpPr>
        <p:spPr bwMode="auto">
          <a:xfrm>
            <a:off x="1770967" y="1676501"/>
            <a:ext cx="865012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“Degree-d SOS solutions </a:t>
            </a:r>
            <a:r>
              <a:rPr lang="en-US" dirty="0">
                <a:latin typeface="Arev Sans" pitchFamily="34" charset="0"/>
                <a:ea typeface="Arev Sans" pitchFamily="34" charset="0"/>
                <a:cs typeface="Arev sans bold" pitchFamily="34" charset="0"/>
              </a:rPr>
              <a:t>can be</a:t>
            </a:r>
            <a:r>
              <a:rPr lang="en-US" dirty="0">
                <a:solidFill>
                  <a:schemeClr val="bg2"/>
                </a:solidFill>
                <a:latin typeface="Arev Sans" pitchFamily="34" charset="0"/>
                <a:ea typeface="Arev Sans" pitchFamily="34" charset="0"/>
                <a:cs typeface="Arev sans bold" pitchFamily="34" charset="0"/>
              </a:rPr>
              <a:t> </a:t>
            </a:r>
            <a:r>
              <a:rPr lang="en-US" dirty="0">
                <a:solidFill>
                  <a:srgbClr val="FFFF00"/>
                </a:solidFill>
                <a:latin typeface="Arev Sans" pitchFamily="34" charset="0"/>
                <a:ea typeface="Arev Sans" pitchFamily="34" charset="0"/>
                <a:cs typeface="Arev sans bold" pitchFamily="34" charset="0"/>
              </a:rPr>
              <a:t>approximately</a:t>
            </a:r>
          </a:p>
          <a:p>
            <a:pPr algn="ctr" eaLnBrk="1" hangingPunct="1">
              <a:lnSpc>
                <a:spcPct val="120000"/>
              </a:lnSpc>
            </a:pPr>
            <a:r>
              <a:rPr lang="en-US" dirty="0">
                <a:latin typeface="Arev Sans" pitchFamily="34" charset="0"/>
                <a:ea typeface="Arev Sans" pitchFamily="34" charset="0"/>
                <a:cs typeface="Arev sans bold" pitchFamily="34" charset="0"/>
              </a:rPr>
              <a:t>computed in </a:t>
            </a:r>
            <a:r>
              <a:rPr lang="en-US" dirty="0" err="1">
                <a:latin typeface="Arev Sans" pitchFamily="34" charset="0"/>
                <a:ea typeface="Arev Sans" pitchFamily="34" charset="0"/>
                <a:cs typeface="Arev sans bold" pitchFamily="34" charset="0"/>
              </a:rPr>
              <a:t>n</a:t>
            </a:r>
            <a:r>
              <a:rPr lang="en-US" sz="3200" baseline="30000" dirty="0" err="1">
                <a:latin typeface="Arev Sans" pitchFamily="34" charset="0"/>
                <a:ea typeface="Arev Sans" pitchFamily="34" charset="0"/>
                <a:cs typeface="Arev sans bold" pitchFamily="34" charset="0"/>
              </a:rPr>
              <a:t>O</a:t>
            </a:r>
            <a:r>
              <a:rPr lang="en-US" sz="3200" baseline="30000" dirty="0">
                <a:latin typeface="Arev Sans" pitchFamily="34" charset="0"/>
                <a:ea typeface="Arev Sans" pitchFamily="34" charset="0"/>
                <a:cs typeface="Arev sans bold" pitchFamily="34" charset="0"/>
              </a:rPr>
              <a:t>(d)</a:t>
            </a:r>
            <a:r>
              <a:rPr lang="en-US" dirty="0">
                <a:latin typeface="Arev Sans" pitchFamily="34" charset="0"/>
                <a:ea typeface="Arev Sans" pitchFamily="34" charset="0"/>
                <a:cs typeface="Arev sans bold" pitchFamily="34" charset="0"/>
              </a:rPr>
              <a:t> time by SDP.”</a:t>
            </a:r>
          </a:p>
        </p:txBody>
      </p:sp>
      <p:grpSp>
        <p:nvGrpSpPr>
          <p:cNvPr id="8" name="Group 7"/>
          <p:cNvGrpSpPr/>
          <p:nvPr/>
        </p:nvGrpSpPr>
        <p:grpSpPr>
          <a:xfrm>
            <a:off x="2758395" y="3441905"/>
            <a:ext cx="6719030" cy="962560"/>
            <a:chOff x="1234395" y="3441905"/>
            <a:chExt cx="6719030" cy="962560"/>
          </a:xfrm>
        </p:grpSpPr>
        <p:sp>
          <p:nvSpPr>
            <p:cNvPr id="5" name="TextBox 4"/>
            <p:cNvSpPr txBox="1"/>
            <p:nvPr/>
          </p:nvSpPr>
          <p:spPr bwMode="auto">
            <a:xfrm>
              <a:off x="1234395" y="3647335"/>
              <a:ext cx="667522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600" dirty="0">
                  <a:solidFill>
                    <a:srgbClr val="FFFF00"/>
                  </a:solidFill>
                  <a:latin typeface="Arev Sans" pitchFamily="34" charset="0"/>
                  <a:ea typeface="Arev Sans" pitchFamily="34" charset="0"/>
                  <a:cs typeface="Arev sans bold" pitchFamily="34" charset="0"/>
                </a:rPr>
                <a:t>This statement is still </a:t>
              </a:r>
              <a:r>
                <a:rPr lang="en-US" sz="3600" b="1" dirty="0">
                  <a:solidFill>
                    <a:srgbClr val="FFFF00"/>
                  </a:solidFill>
                  <a:latin typeface="Arev Sans" pitchFamily="34" charset="0"/>
                  <a:ea typeface="Arev Sans" pitchFamily="34" charset="0"/>
                  <a:cs typeface="Arev sans bold" pitchFamily="34" charset="0"/>
                </a:rPr>
                <a:t>false</a:t>
              </a:r>
              <a:r>
                <a:rPr lang="en-US" sz="3600" dirty="0">
                  <a:solidFill>
                    <a:srgbClr val="FFFF00"/>
                  </a:solidFill>
                  <a:latin typeface="Arev Sans" pitchFamily="34" charset="0"/>
                  <a:ea typeface="Arev Sans" pitchFamily="34" charset="0"/>
                  <a:cs typeface="Arev sans bold" pitchFamily="34" charset="0"/>
                </a:rPr>
                <a:t>.</a:t>
              </a:r>
            </a:p>
          </p:txBody>
        </p:sp>
        <p:sp>
          <p:nvSpPr>
            <p:cNvPr id="6" name="TextBox 5"/>
            <p:cNvSpPr txBox="1"/>
            <p:nvPr/>
          </p:nvSpPr>
          <p:spPr bwMode="auto">
            <a:xfrm>
              <a:off x="7537927" y="3441905"/>
              <a:ext cx="415498"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sz="3600" dirty="0">
                  <a:latin typeface="Arev Sans" pitchFamily="34" charset="0"/>
                  <a:ea typeface="Arev Sans" pitchFamily="34" charset="0"/>
                  <a:cs typeface="Arev sans bold" pitchFamily="34" charset="0"/>
                </a:rPr>
                <a:t>*</a:t>
              </a:r>
              <a:endParaRPr lang="en-US" dirty="0">
                <a:latin typeface="Arev Sans" pitchFamily="34" charset="0"/>
                <a:ea typeface="Arev Sans" pitchFamily="34" charset="0"/>
                <a:cs typeface="Arev sans bold" pitchFamily="34" charset="0"/>
              </a:endParaRPr>
            </a:p>
          </p:txBody>
        </p:sp>
      </p:grpSp>
      <p:sp>
        <p:nvSpPr>
          <p:cNvPr id="9" name="TextBox 8"/>
          <p:cNvSpPr txBox="1"/>
          <p:nvPr/>
        </p:nvSpPr>
        <p:spPr bwMode="auto">
          <a:xfrm>
            <a:off x="2735966" y="4787696"/>
            <a:ext cx="6720109"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a:latin typeface="Arev Sans" pitchFamily="34" charset="0"/>
                <a:ea typeface="Arev Sans" pitchFamily="34" charset="0"/>
                <a:cs typeface="Arev sans bold" pitchFamily="34" charset="0"/>
              </a:rPr>
              <a:t>(</a:t>
            </a:r>
            <a:r>
              <a:rPr lang="en-US" i="1" dirty="0">
                <a:latin typeface="Arev Sans" pitchFamily="34" charset="0"/>
                <a:ea typeface="Arev Sans" pitchFamily="34" charset="0"/>
                <a:cs typeface="Arev sans bold" pitchFamily="34" charset="0"/>
              </a:rPr>
              <a:t>Still</a:t>
            </a:r>
            <a:r>
              <a:rPr lang="en-US" dirty="0">
                <a:latin typeface="Arev Sans" pitchFamily="34" charset="0"/>
                <a:ea typeface="Arev Sans" pitchFamily="34" charset="0"/>
                <a:cs typeface="Arev sans bold" pitchFamily="34" charset="0"/>
              </a:rPr>
              <a:t> false even when </a:t>
            </a:r>
            <a:r>
              <a:rPr lang="en-US" dirty="0" smtClean="0">
                <a:latin typeface="Arev Sans" pitchFamily="34" charset="0"/>
                <a:ea typeface="Arev Sans" pitchFamily="34" charset="0"/>
                <a:cs typeface="Arev sans bold" pitchFamily="34" charset="0"/>
              </a:rPr>
              <a:t>we have</a:t>
            </a:r>
            <a:br>
              <a:rPr lang="en-US" dirty="0" smtClean="0">
                <a:latin typeface="Arev Sans" pitchFamily="34" charset="0"/>
                <a:ea typeface="Arev Sans" pitchFamily="34" charset="0"/>
                <a:cs typeface="Arev sans bold" pitchFamily="34" charset="0"/>
              </a:rPr>
            </a:br>
            <a:r>
              <a:rPr lang="en-US" dirty="0" smtClean="0">
                <a:latin typeface="Arev Sans" pitchFamily="34" charset="0"/>
                <a:ea typeface="Arev Sans" pitchFamily="34" charset="0"/>
                <a:cs typeface="Arev sans bold" pitchFamily="34" charset="0"/>
              </a:rPr>
              <a:t>Boolean constraints            for </a:t>
            </a:r>
            <a:r>
              <a:rPr lang="en-US" dirty="0">
                <a:latin typeface="Arev Sans" pitchFamily="34" charset="0"/>
                <a:ea typeface="Arev Sans" pitchFamily="34" charset="0"/>
                <a:cs typeface="Arev sans bold" pitchFamily="34" charset="0"/>
              </a:rPr>
              <a:t>all </a:t>
            </a:r>
            <a:r>
              <a:rPr lang="en-US" dirty="0" err="1">
                <a:latin typeface="Arev Sans" pitchFamily="34" charset="0"/>
                <a:ea typeface="Arev Sans" pitchFamily="34" charset="0"/>
                <a:cs typeface="Arev sans bold" pitchFamily="34" charset="0"/>
              </a:rPr>
              <a:t>i</a:t>
            </a:r>
            <a:r>
              <a:rPr lang="en-US" dirty="0">
                <a:latin typeface="Arev Sans" pitchFamily="34" charset="0"/>
                <a:ea typeface="Arev Sans" pitchFamily="34" charset="0"/>
                <a:cs typeface="Arev sans bold" pitchFamily="34" charset="0"/>
              </a:rPr>
              <a:t>.)</a:t>
            </a:r>
          </a:p>
        </p:txBody>
      </p:sp>
      <p:grpSp>
        <p:nvGrpSpPr>
          <p:cNvPr id="10" name="Group 9"/>
          <p:cNvGrpSpPr/>
          <p:nvPr/>
        </p:nvGrpSpPr>
        <p:grpSpPr>
          <a:xfrm>
            <a:off x="6578579" y="5292351"/>
            <a:ext cx="1207258" cy="581217"/>
            <a:chOff x="6411309" y="5818475"/>
            <a:chExt cx="1207258" cy="581217"/>
          </a:xfrm>
        </p:grpSpPr>
        <p:grpSp>
          <p:nvGrpSpPr>
            <p:cNvPr id="21" name="Group 20"/>
            <p:cNvGrpSpPr>
              <a:grpSpLocks noChangeAspect="1"/>
            </p:cNvGrpSpPr>
            <p:nvPr>
              <p:custDataLst>
                <p:tags r:id="rId1"/>
              </p:custDataLst>
            </p:nvPr>
          </p:nvGrpSpPr>
          <p:grpSpPr>
            <a:xfrm>
              <a:off x="6411309" y="5901216"/>
              <a:ext cx="347663" cy="498476"/>
              <a:chOff x="2540000" y="2540000"/>
              <a:chExt cx="347663" cy="498476"/>
            </a:xfrm>
          </p:grpSpPr>
          <p:sp>
            <p:nvSpPr>
              <p:cNvPr id="15" name="Freeform 7"/>
              <p:cNvSpPr>
                <a:spLocks/>
              </p:cNvSpPr>
              <p:nvPr>
                <p:custDataLst>
                  <p:tags r:id="rId2"/>
                </p:custDataLst>
              </p:nvPr>
            </p:nvSpPr>
            <p:spPr bwMode="auto">
              <a:xfrm>
                <a:off x="2540000" y="2690813"/>
                <a:ext cx="185738" cy="192088"/>
              </a:xfrm>
              <a:custGeom>
                <a:avLst/>
                <a:gdLst>
                  <a:gd name="T0" fmla="*/ 260 w 265"/>
                  <a:gd name="T1" fmla="*/ 0 h 273"/>
                  <a:gd name="T2" fmla="*/ 207 w 265"/>
                  <a:gd name="T3" fmla="*/ 0 h 273"/>
                  <a:gd name="T4" fmla="*/ 135 w 265"/>
                  <a:gd name="T5" fmla="*/ 98 h 273"/>
                  <a:gd name="T6" fmla="*/ 62 w 265"/>
                  <a:gd name="T7" fmla="*/ 0 h 273"/>
                  <a:gd name="T8" fmla="*/ 9 w 265"/>
                  <a:gd name="T9" fmla="*/ 0 h 273"/>
                  <a:gd name="T10" fmla="*/ 106 w 265"/>
                  <a:gd name="T11" fmla="*/ 131 h 273"/>
                  <a:gd name="T12" fmla="*/ 0 w 265"/>
                  <a:gd name="T13" fmla="*/ 273 h 273"/>
                  <a:gd name="T14" fmla="*/ 53 w 265"/>
                  <a:gd name="T15" fmla="*/ 273 h 273"/>
                  <a:gd name="T16" fmla="*/ 133 w 265"/>
                  <a:gd name="T17" fmla="*/ 166 h 273"/>
                  <a:gd name="T18" fmla="*/ 212 w 265"/>
                  <a:gd name="T19" fmla="*/ 273 h 273"/>
                  <a:gd name="T20" fmla="*/ 265 w 265"/>
                  <a:gd name="T21" fmla="*/ 273 h 273"/>
                  <a:gd name="T22" fmla="*/ 161 w 265"/>
                  <a:gd name="T23" fmla="*/ 133 h 273"/>
                  <a:gd name="T24" fmla="*/ 260 w 265"/>
                  <a:gd name="T2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73">
                    <a:moveTo>
                      <a:pt x="260" y="0"/>
                    </a:moveTo>
                    <a:lnTo>
                      <a:pt x="207" y="0"/>
                    </a:lnTo>
                    <a:lnTo>
                      <a:pt x="135" y="98"/>
                    </a:lnTo>
                    <a:lnTo>
                      <a:pt x="62" y="0"/>
                    </a:lnTo>
                    <a:lnTo>
                      <a:pt x="9" y="0"/>
                    </a:lnTo>
                    <a:lnTo>
                      <a:pt x="106" y="131"/>
                    </a:lnTo>
                    <a:lnTo>
                      <a:pt x="0" y="273"/>
                    </a:lnTo>
                    <a:lnTo>
                      <a:pt x="53" y="273"/>
                    </a:lnTo>
                    <a:lnTo>
                      <a:pt x="133" y="166"/>
                    </a:lnTo>
                    <a:lnTo>
                      <a:pt x="212" y="273"/>
                    </a:lnTo>
                    <a:lnTo>
                      <a:pt x="265" y="273"/>
                    </a:lnTo>
                    <a:lnTo>
                      <a:pt x="161" y="133"/>
                    </a:lnTo>
                    <a:lnTo>
                      <a:pt x="26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
              <p:cNvSpPr>
                <a:spLocks/>
              </p:cNvSpPr>
              <p:nvPr>
                <p:custDataLst>
                  <p:tags r:id="rId3"/>
                </p:custDataLst>
              </p:nvPr>
            </p:nvSpPr>
            <p:spPr bwMode="auto">
              <a:xfrm>
                <a:off x="2763838" y="2540000"/>
                <a:ext cx="123825" cy="196850"/>
              </a:xfrm>
              <a:custGeom>
                <a:avLst/>
                <a:gdLst>
                  <a:gd name="T0" fmla="*/ 45 w 175"/>
                  <a:gd name="T1" fmla="*/ 249 h 281"/>
                  <a:gd name="T2" fmla="*/ 115 w 175"/>
                  <a:gd name="T3" fmla="*/ 178 h 281"/>
                  <a:gd name="T4" fmla="*/ 144 w 175"/>
                  <a:gd name="T5" fmla="*/ 147 h 281"/>
                  <a:gd name="T6" fmla="*/ 167 w 175"/>
                  <a:gd name="T7" fmla="*/ 111 h 281"/>
                  <a:gd name="T8" fmla="*/ 174 w 175"/>
                  <a:gd name="T9" fmla="*/ 79 h 281"/>
                  <a:gd name="T10" fmla="*/ 149 w 175"/>
                  <a:gd name="T11" fmla="*/ 21 h 281"/>
                  <a:gd name="T12" fmla="*/ 80 w 175"/>
                  <a:gd name="T13" fmla="*/ 0 h 281"/>
                  <a:gd name="T14" fmla="*/ 44 w 175"/>
                  <a:gd name="T15" fmla="*/ 4 h 281"/>
                  <a:gd name="T16" fmla="*/ 2 w 175"/>
                  <a:gd name="T17" fmla="*/ 18 h 281"/>
                  <a:gd name="T18" fmla="*/ 2 w 175"/>
                  <a:gd name="T19" fmla="*/ 56 h 281"/>
                  <a:gd name="T20" fmla="*/ 44 w 175"/>
                  <a:gd name="T21" fmla="*/ 37 h 281"/>
                  <a:gd name="T22" fmla="*/ 81 w 175"/>
                  <a:gd name="T23" fmla="*/ 31 h 281"/>
                  <a:gd name="T24" fmla="*/ 121 w 175"/>
                  <a:gd name="T25" fmla="*/ 45 h 281"/>
                  <a:gd name="T26" fmla="*/ 136 w 175"/>
                  <a:gd name="T27" fmla="*/ 81 h 281"/>
                  <a:gd name="T28" fmla="*/ 129 w 175"/>
                  <a:gd name="T29" fmla="*/ 108 h 281"/>
                  <a:gd name="T30" fmla="*/ 104 w 175"/>
                  <a:gd name="T31" fmla="*/ 143 h 281"/>
                  <a:gd name="T32" fmla="*/ 58 w 175"/>
                  <a:gd name="T33" fmla="*/ 190 h 281"/>
                  <a:gd name="T34" fmla="*/ 0 w 175"/>
                  <a:gd name="T35" fmla="*/ 249 h 281"/>
                  <a:gd name="T36" fmla="*/ 0 w 175"/>
                  <a:gd name="T37" fmla="*/ 281 h 281"/>
                  <a:gd name="T38" fmla="*/ 175 w 175"/>
                  <a:gd name="T39" fmla="*/ 281 h 281"/>
                  <a:gd name="T40" fmla="*/ 175 w 175"/>
                  <a:gd name="T41" fmla="*/ 249 h 281"/>
                  <a:gd name="T42" fmla="*/ 45 w 175"/>
                  <a:gd name="T43" fmla="*/ 24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5" h="281">
                    <a:moveTo>
                      <a:pt x="45" y="249"/>
                    </a:moveTo>
                    <a:lnTo>
                      <a:pt x="115" y="178"/>
                    </a:lnTo>
                    <a:cubicBezTo>
                      <a:pt x="132" y="161"/>
                      <a:pt x="141" y="150"/>
                      <a:pt x="144" y="147"/>
                    </a:cubicBezTo>
                    <a:cubicBezTo>
                      <a:pt x="156" y="133"/>
                      <a:pt x="163" y="121"/>
                      <a:pt x="167" y="111"/>
                    </a:cubicBezTo>
                    <a:cubicBezTo>
                      <a:pt x="172" y="100"/>
                      <a:pt x="174" y="90"/>
                      <a:pt x="174" y="79"/>
                    </a:cubicBezTo>
                    <a:cubicBezTo>
                      <a:pt x="174" y="55"/>
                      <a:pt x="166" y="35"/>
                      <a:pt x="149" y="21"/>
                    </a:cubicBezTo>
                    <a:cubicBezTo>
                      <a:pt x="132" y="7"/>
                      <a:pt x="109" y="0"/>
                      <a:pt x="80" y="0"/>
                    </a:cubicBezTo>
                    <a:cubicBezTo>
                      <a:pt x="69" y="0"/>
                      <a:pt x="57" y="1"/>
                      <a:pt x="44" y="4"/>
                    </a:cubicBezTo>
                    <a:cubicBezTo>
                      <a:pt x="31" y="7"/>
                      <a:pt x="17" y="12"/>
                      <a:pt x="2" y="18"/>
                    </a:cubicBezTo>
                    <a:lnTo>
                      <a:pt x="2" y="56"/>
                    </a:lnTo>
                    <a:cubicBezTo>
                      <a:pt x="17" y="47"/>
                      <a:pt x="31" y="41"/>
                      <a:pt x="44" y="37"/>
                    </a:cubicBezTo>
                    <a:cubicBezTo>
                      <a:pt x="57" y="33"/>
                      <a:pt x="69" y="31"/>
                      <a:pt x="81" y="31"/>
                    </a:cubicBezTo>
                    <a:cubicBezTo>
                      <a:pt x="97" y="31"/>
                      <a:pt x="111" y="36"/>
                      <a:pt x="121" y="45"/>
                    </a:cubicBezTo>
                    <a:cubicBezTo>
                      <a:pt x="132" y="54"/>
                      <a:pt x="136" y="66"/>
                      <a:pt x="136" y="81"/>
                    </a:cubicBezTo>
                    <a:cubicBezTo>
                      <a:pt x="136" y="90"/>
                      <a:pt x="134" y="99"/>
                      <a:pt x="129" y="108"/>
                    </a:cubicBezTo>
                    <a:cubicBezTo>
                      <a:pt x="125" y="118"/>
                      <a:pt x="116" y="129"/>
                      <a:pt x="104" y="143"/>
                    </a:cubicBezTo>
                    <a:cubicBezTo>
                      <a:pt x="98" y="150"/>
                      <a:pt x="83" y="166"/>
                      <a:pt x="58" y="190"/>
                    </a:cubicBezTo>
                    <a:lnTo>
                      <a:pt x="0" y="249"/>
                    </a:lnTo>
                    <a:lnTo>
                      <a:pt x="0" y="281"/>
                    </a:lnTo>
                    <a:lnTo>
                      <a:pt x="175" y="281"/>
                    </a:lnTo>
                    <a:lnTo>
                      <a:pt x="175" y="249"/>
                    </a:lnTo>
                    <a:lnTo>
                      <a:pt x="45" y="249"/>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noEditPoints="1"/>
              </p:cNvSpPr>
              <p:nvPr>
                <p:custDataLst>
                  <p:tags r:id="rId4"/>
                </p:custDataLst>
              </p:nvPr>
            </p:nvSpPr>
            <p:spPr bwMode="auto">
              <a:xfrm>
                <a:off x="2770188" y="2836863"/>
                <a:ext cx="23813" cy="201613"/>
              </a:xfrm>
              <a:custGeom>
                <a:avLst/>
                <a:gdLst>
                  <a:gd name="T0" fmla="*/ 0 w 34"/>
                  <a:gd name="T1" fmla="*/ 81 h 288"/>
                  <a:gd name="T2" fmla="*/ 0 w 34"/>
                  <a:gd name="T3" fmla="*/ 288 h 288"/>
                  <a:gd name="T4" fmla="*/ 34 w 34"/>
                  <a:gd name="T5" fmla="*/ 288 h 288"/>
                  <a:gd name="T6" fmla="*/ 34 w 34"/>
                  <a:gd name="T7" fmla="*/ 81 h 288"/>
                  <a:gd name="T8" fmla="*/ 0 w 34"/>
                  <a:gd name="T9" fmla="*/ 81 h 288"/>
                  <a:gd name="T10" fmla="*/ 0 w 34"/>
                  <a:gd name="T11" fmla="*/ 0 h 288"/>
                  <a:gd name="T12" fmla="*/ 0 w 34"/>
                  <a:gd name="T13" fmla="*/ 44 h 288"/>
                  <a:gd name="T14" fmla="*/ 34 w 34"/>
                  <a:gd name="T15" fmla="*/ 44 h 288"/>
                  <a:gd name="T16" fmla="*/ 34 w 34"/>
                  <a:gd name="T17" fmla="*/ 0 h 288"/>
                  <a:gd name="T18" fmla="*/ 0 w 34"/>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8">
                    <a:moveTo>
                      <a:pt x="0" y="81"/>
                    </a:moveTo>
                    <a:lnTo>
                      <a:pt x="0" y="288"/>
                    </a:lnTo>
                    <a:lnTo>
                      <a:pt x="34" y="288"/>
                    </a:lnTo>
                    <a:lnTo>
                      <a:pt x="34" y="81"/>
                    </a:lnTo>
                    <a:lnTo>
                      <a:pt x="0" y="81"/>
                    </a:lnTo>
                    <a:close/>
                    <a:moveTo>
                      <a:pt x="0" y="0"/>
                    </a:moveTo>
                    <a:lnTo>
                      <a:pt x="0" y="44"/>
                    </a:lnTo>
                    <a:lnTo>
                      <a:pt x="34" y="44"/>
                    </a:lnTo>
                    <a:lnTo>
                      <a:pt x="34" y="0"/>
                    </a:lnTo>
                    <a:lnTo>
                      <a:pt x="0" y="0"/>
                    </a:lnTo>
                  </a:path>
                </a:pathLst>
              </a:custGeom>
              <a:solidFill>
                <a:srgbClr val="FFFFFF"/>
              </a:solidFill>
              <a:ln w="0">
                <a:noFill/>
                <a:prstDash val="solid"/>
                <a:round/>
                <a:headEnd/>
                <a:tailEnd/>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p:cNvSpPr txBox="1"/>
            <p:nvPr/>
          </p:nvSpPr>
          <p:spPr bwMode="auto">
            <a:xfrm>
              <a:off x="6789494" y="5818475"/>
              <a:ext cx="829073" cy="56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algn="ctr" eaLnBrk="1" hangingPunct="1">
                <a:lnSpc>
                  <a:spcPct val="120000"/>
                </a:lnSpc>
              </a:pPr>
              <a:r>
                <a:rPr lang="en-US" dirty="0" smtClean="0">
                  <a:latin typeface="Arev Sans" pitchFamily="34" charset="0"/>
                  <a:ea typeface="Arev Sans" pitchFamily="34" charset="0"/>
                  <a:cs typeface="Arev sans bold" pitchFamily="34" charset="0"/>
                </a:rPr>
                <a:t>= 1</a:t>
              </a:r>
            </a:p>
          </p:txBody>
        </p:sp>
      </p:grpSp>
    </p:spTree>
    <p:extLst>
      <p:ext uri="{BB962C8B-B14F-4D97-AF65-F5344CB8AC3E}">
        <p14:creationId xmlns:p14="http://schemas.microsoft.com/office/powerpoint/2010/main" val="34082736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6"/>
  <p:tag name="FIRSTANUPAM@XOBAIJSFUVWXY5K9" val="3150"/>
</p:tagLst>
</file>

<file path=ppt/tags/tag10.xml><?xml version="1.0" encoding="utf-8"?>
<p:tagLst xmlns:a="http://schemas.openxmlformats.org/drawingml/2006/main" xmlns:r="http://schemas.openxmlformats.org/officeDocument/2006/relationships" xmlns:p="http://schemas.openxmlformats.org/presentationml/2006/main">
  <p:tag name="ORIGINALHEIGHT" val="3.798077"/>
  <p:tag name="ORIGINALWIDTH" val="2.716353"/>
  <p:tag name="EMFCHILD" val="True"/>
</p:tagLst>
</file>

<file path=ppt/tags/tag100.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01.xml><?xml version="1.0" encoding="utf-8"?>
<p:tagLst xmlns:a="http://schemas.openxmlformats.org/drawingml/2006/main" xmlns:r="http://schemas.openxmlformats.org/officeDocument/2006/relationships" xmlns:p="http://schemas.openxmlformats.org/presentationml/2006/main">
  <p:tag name="ORIGINALHEIGHT" val="2.836554"/>
  <p:tag name="ORIGINALWIDTH" val="3.125015"/>
  <p:tag name="EMFCHILD" val="True"/>
</p:tagLst>
</file>

<file path=ppt/tags/tag102.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EMFCHILD" val="True"/>
</p:tagLst>
</file>

<file path=ppt/tags/tag103.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104.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05.xml><?xml version="1.0" encoding="utf-8"?>
<p:tagLst xmlns:a="http://schemas.openxmlformats.org/drawingml/2006/main" xmlns:r="http://schemas.openxmlformats.org/officeDocument/2006/relationships" xmlns:p="http://schemas.openxmlformats.org/presentationml/2006/main">
  <p:tag name="ORIGINALHEIGHT" val="0.8173229"/>
  <p:tag name="ORIGINALWIDTH" val="0.721169"/>
  <p:tag name="EMFCHILD" val="True"/>
</p:tagLst>
</file>

<file path=ppt/tags/tag106.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107.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108.xml><?xml version="1.0" encoding="utf-8"?>
<p:tagLst xmlns:a="http://schemas.openxmlformats.org/drawingml/2006/main" xmlns:r="http://schemas.openxmlformats.org/officeDocument/2006/relationships" xmlns:p="http://schemas.openxmlformats.org/presentationml/2006/main">
  <p:tag name="ORIGINALHEIGHT" val="1.394246"/>
  <p:tag name="ORIGINALWIDTH" val="3.413477"/>
  <p:tag name="EMFCHILD" val="True"/>
</p:tagLst>
</file>

<file path=ppt/tags/tag109.xml><?xml version="1.0" encoding="utf-8"?>
<p:tagLst xmlns:a="http://schemas.openxmlformats.org/drawingml/2006/main" xmlns:r="http://schemas.openxmlformats.org/officeDocument/2006/relationships" xmlns:p="http://schemas.openxmlformats.org/presentationml/2006/main">
  <p:tag name="ORIGINALHEIGHT" val="0.3365536"/>
  <p:tag name="ORIGINALWIDTH" val="3.701938"/>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2.908661"/>
  <p:tag name="ORIGINALWIDTH" val="0.3365384"/>
  <p:tag name="EMFCHILD" val="True"/>
</p:tagLst>
</file>

<file path=ppt/tags/tag110.xml><?xml version="1.0" encoding="utf-8"?>
<p:tagLst xmlns:a="http://schemas.openxmlformats.org/drawingml/2006/main" xmlns:r="http://schemas.openxmlformats.org/officeDocument/2006/relationships" xmlns:p="http://schemas.openxmlformats.org/presentationml/2006/main">
  <p:tag name="ORIGINALHEIGHT" val="3.50963"/>
  <p:tag name="ORIGINALWIDTH" val="2.451938"/>
  <p:tag name="EMFCHILD" val="True"/>
</p:tagLst>
</file>

<file path=ppt/tags/tag111.xml><?xml version="1.0" encoding="utf-8"?>
<p:tagLst xmlns:a="http://schemas.openxmlformats.org/drawingml/2006/main" xmlns:r="http://schemas.openxmlformats.org/officeDocument/2006/relationships" xmlns:p="http://schemas.openxmlformats.org/presentationml/2006/main">
  <p:tag name="ORIGINALHEIGHT" val="3.413477"/>
  <p:tag name="ORIGINALWIDTH" val="3.413477"/>
  <p:tag name="EMFCHILD" val="True"/>
</p:tagLst>
</file>

<file path=ppt/tags/tag112.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113.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114.xml><?xml version="1.0" encoding="utf-8"?>
<p:tagLst xmlns:a="http://schemas.openxmlformats.org/drawingml/2006/main" xmlns:r="http://schemas.openxmlformats.org/officeDocument/2006/relationships" xmlns:p="http://schemas.openxmlformats.org/presentationml/2006/main">
  <p:tag name="ORIGINALHEIGHT" val="0.8653846"/>
  <p:tag name="ORIGINALWIDTH" val="0.721169"/>
  <p:tag name="EMFCHILD" val="True"/>
</p:tagLst>
</file>

<file path=ppt/tags/tag115.xml><?xml version="1.0" encoding="utf-8"?>
<p:tagLst xmlns:a="http://schemas.openxmlformats.org/drawingml/2006/main" xmlns:r="http://schemas.openxmlformats.org/officeDocument/2006/relationships" xmlns:p="http://schemas.openxmlformats.org/presentationml/2006/main">
  <p:tag name="ORIGINALHEIGHT" val="2.644246"/>
  <p:tag name="ORIGINALWIDTH" val="2.019231"/>
  <p:tag name="EMFCHILD" val="True"/>
</p:tagLst>
</file>

<file path=ppt/tags/tag116.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17.xml><?xml version="1.0" encoding="utf-8"?>
<p:tagLst xmlns:a="http://schemas.openxmlformats.org/drawingml/2006/main" xmlns:r="http://schemas.openxmlformats.org/officeDocument/2006/relationships" xmlns:p="http://schemas.openxmlformats.org/presentationml/2006/main">
  <p:tag name="ORIGINALHEIGHT" val="2.836554"/>
  <p:tag name="ORIGINALWIDTH" val="3.125015"/>
  <p:tag name="EMFCHILD" val="True"/>
</p:tagLst>
</file>

<file path=ppt/tags/tag118.xml><?xml version="1.0" encoding="utf-8"?>
<p:tagLst xmlns:a="http://schemas.openxmlformats.org/drawingml/2006/main" xmlns:r="http://schemas.openxmlformats.org/officeDocument/2006/relationships" xmlns:p="http://schemas.openxmlformats.org/presentationml/2006/main">
  <p:tag name="ORIGINALHEIGHT" val="3.413477"/>
  <p:tag name="ORIGINALWIDTH" val="3.413477"/>
  <p:tag name="EMFCHILD" val="True"/>
</p:tagLst>
</file>

<file path=ppt/tags/tag119.xml><?xml version="1.0" encoding="utf-8"?>
<p:tagLst xmlns:a="http://schemas.openxmlformats.org/drawingml/2006/main" xmlns:r="http://schemas.openxmlformats.org/officeDocument/2006/relationships" xmlns:p="http://schemas.openxmlformats.org/presentationml/2006/main">
  <p:tag name="ORIGINALHEIGHT" val="1.923077"/>
  <p:tag name="ORIGINALWIDTH" val="2.067323"/>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3.798077"/>
  <p:tag name="ORIGINALWIDTH" val="2.740385"/>
  <p:tag name="EMFCHILD" val="True"/>
</p:tagLst>
</file>

<file path=ppt/tags/tag120.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21.xml><?xml version="1.0" encoding="utf-8"?>
<p:tagLst xmlns:a="http://schemas.openxmlformats.org/drawingml/2006/main" xmlns:r="http://schemas.openxmlformats.org/officeDocument/2006/relationships" xmlns:p="http://schemas.openxmlformats.org/presentationml/2006/main">
  <p:tag name="ORIGINALHEIGHT" val="0.8653846"/>
  <p:tag name="ORIGINALWIDTH" val="0.721169"/>
  <p:tag name="EMFCHILD" val="True"/>
</p:tagLst>
</file>

<file path=ppt/tags/tag122.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123.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24.xml><?xml version="1.0" encoding="utf-8"?>
<p:tagLst xmlns:a="http://schemas.openxmlformats.org/drawingml/2006/main" xmlns:r="http://schemas.openxmlformats.org/officeDocument/2006/relationships" xmlns:p="http://schemas.openxmlformats.org/presentationml/2006/main">
  <p:tag name="ORIGINALHEIGHT" val="2.836554"/>
  <p:tag name="ORIGINALWIDTH" val="3.125015"/>
  <p:tag name="EMFCHILD" val="True"/>
</p:tagLst>
</file>

<file path=ppt/tags/tag125.xml><?xml version="1.0" encoding="utf-8"?>
<p:tagLst xmlns:a="http://schemas.openxmlformats.org/drawingml/2006/main" xmlns:r="http://schemas.openxmlformats.org/officeDocument/2006/relationships" xmlns:p="http://schemas.openxmlformats.org/presentationml/2006/main">
  <p:tag name="ORIGINALHEIGHT" val="3.413477"/>
  <p:tag name="ORIGINALWIDTH" val="3.413477"/>
  <p:tag name="EMFCHILD" val="True"/>
</p:tagLst>
</file>

<file path=ppt/tags/tag126.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127.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28.xml><?xml version="1.0" encoding="utf-8"?>
<p:tagLst xmlns:a="http://schemas.openxmlformats.org/drawingml/2006/main" xmlns:r="http://schemas.openxmlformats.org/officeDocument/2006/relationships" xmlns:p="http://schemas.openxmlformats.org/presentationml/2006/main">
  <p:tag name="ORIGINALHEIGHT" val="0.8653846"/>
  <p:tag name="ORIGINALWIDTH" val="0.721169"/>
  <p:tag name="EMFCHILD" val="True"/>
</p:tagLst>
</file>

<file path=ppt/tags/tag129.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3.701923"/>
  <p:tag name="ORIGINALWIDTH" val="0.7932768"/>
  <p:tag name="EMFCHILD" val="True"/>
</p:tagLst>
</file>

<file path=ppt/tags/tag130.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131.xml><?xml version="1.0" encoding="utf-8"?>
<p:tagLst xmlns:a="http://schemas.openxmlformats.org/drawingml/2006/main" xmlns:r="http://schemas.openxmlformats.org/officeDocument/2006/relationships" xmlns:p="http://schemas.openxmlformats.org/presentationml/2006/main">
  <p:tag name="ORIGINALHEIGHT" val="2.836554"/>
  <p:tag name="ORIGINALWIDTH" val="3.125015"/>
  <p:tag name="EMFCHILD" val="True"/>
</p:tagLst>
</file>

<file path=ppt/tags/tag132.xml><?xml version="1.0" encoding="utf-8"?>
<p:tagLst xmlns:a="http://schemas.openxmlformats.org/drawingml/2006/main" xmlns:r="http://schemas.openxmlformats.org/officeDocument/2006/relationships" xmlns:p="http://schemas.openxmlformats.org/presentationml/2006/main">
  <p:tag name="ORIGINALHEIGHT" val="3.413477"/>
  <p:tag name="ORIGINALWIDTH" val="3.365385"/>
  <p:tag name="EMFCHILD" val="True"/>
</p:tagLst>
</file>

<file path=ppt/tags/tag133.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134.xml><?xml version="1.0" encoding="utf-8"?>
<p:tagLst xmlns:a="http://schemas.openxmlformats.org/drawingml/2006/main" xmlns:r="http://schemas.openxmlformats.org/officeDocument/2006/relationships" xmlns:p="http://schemas.openxmlformats.org/presentationml/2006/main">
  <p:tag name="ORIGINALHEIGHT" val="2.067323"/>
  <p:tag name="ORIGINALWIDTH" val="1.442308"/>
  <p:tag name="EMFCHILD" val="True"/>
</p:tagLst>
</file>

<file path=ppt/tags/tag135.xml><?xml version="1.0" encoding="utf-8"?>
<p:tagLst xmlns:a="http://schemas.openxmlformats.org/drawingml/2006/main" xmlns:r="http://schemas.openxmlformats.org/officeDocument/2006/relationships" xmlns:p="http://schemas.openxmlformats.org/presentationml/2006/main">
  <p:tag name="ORIGINALHEIGHT" val="0.8653846"/>
  <p:tag name="ORIGINALWIDTH" val="0.7692308"/>
  <p:tag name="EMFCHILD" val="True"/>
</p:tagLst>
</file>

<file path=ppt/tags/tag136.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137.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38.xml><?xml version="1.0" encoding="utf-8"?>
<p:tagLst xmlns:a="http://schemas.openxmlformats.org/drawingml/2006/main" xmlns:r="http://schemas.openxmlformats.org/officeDocument/2006/relationships" xmlns:p="http://schemas.openxmlformats.org/presentationml/2006/main">
  <p:tag name="ORIGINALHEIGHT" val="1.394246"/>
  <p:tag name="ORIGINALWIDTH" val="3.413477"/>
  <p:tag name="EMFCHILD" val="True"/>
</p:tagLst>
</file>

<file path=ppt/tags/tag139.xml><?xml version="1.0" encoding="utf-8"?>
<p:tagLst xmlns:a="http://schemas.openxmlformats.org/drawingml/2006/main" xmlns:r="http://schemas.openxmlformats.org/officeDocument/2006/relationships" xmlns:p="http://schemas.openxmlformats.org/presentationml/2006/main">
  <p:tag name="ORIGINALHEIGHT" val="0.3846154"/>
  <p:tag name="ORIGINALWIDTH" val="3.701938"/>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3.653846"/>
  <p:tag name="ORIGINALWIDTH" val="3.197123"/>
  <p:tag name="EMFCHILD" val="True"/>
</p:tagLst>
</file>

<file path=ppt/tags/tag140.xml><?xml version="1.0" encoding="utf-8"?>
<p:tagLst xmlns:a="http://schemas.openxmlformats.org/drawingml/2006/main" xmlns:r="http://schemas.openxmlformats.org/officeDocument/2006/relationships" xmlns:p="http://schemas.openxmlformats.org/presentationml/2006/main">
  <p:tag name="ORIGINALHEIGHT" val="3.413477"/>
  <p:tag name="ORIGINALWIDTH" val="2.692308"/>
  <p:tag name="EMFCHILD" val="True"/>
</p:tagLst>
</file>

<file path=ppt/tags/tag141.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EMFCHILD" val="True"/>
</p:tagLst>
</file>

<file path=ppt/tags/tag142.xml><?xml version="1.0" encoding="utf-8"?>
<p:tagLst xmlns:a="http://schemas.openxmlformats.org/drawingml/2006/main" xmlns:r="http://schemas.openxmlformats.org/officeDocument/2006/relationships" xmlns:p="http://schemas.openxmlformats.org/presentationml/2006/main">
  <p:tag name="ORIGINALHEIGHT" val="1.971169"/>
  <p:tag name="ORIGINALWIDTH" val="2.019231"/>
  <p:tag name="EMFCHILD" val="True"/>
</p:tagLst>
</file>

<file path=ppt/tags/tag143.xml><?xml version="1.0" encoding="utf-8"?>
<p:tagLst xmlns:a="http://schemas.openxmlformats.org/drawingml/2006/main" xmlns:r="http://schemas.openxmlformats.org/officeDocument/2006/relationships" xmlns:p="http://schemas.openxmlformats.org/presentationml/2006/main">
  <p:tag name="ORIGINALHEIGHT" val="2.067323"/>
  <p:tag name="ORIGINALWIDTH" val="1.442308"/>
  <p:tag name="EMFCHILD" val="True"/>
</p:tagLst>
</file>

<file path=ppt/tags/tag144.xml><?xml version="1.0" encoding="utf-8"?>
<p:tagLst xmlns:a="http://schemas.openxmlformats.org/drawingml/2006/main" xmlns:r="http://schemas.openxmlformats.org/officeDocument/2006/relationships" xmlns:p="http://schemas.openxmlformats.org/presentationml/2006/main">
  <p:tag name="ORIGINALHEIGHT" val="0.8653846"/>
  <p:tag name="ORIGINALWIDTH" val="0.721169"/>
  <p:tag name="EMFCHILD" val="True"/>
</p:tagLst>
</file>

<file path=ppt/tags/tag145.xml><?xml version="1.0" encoding="utf-8"?>
<p:tagLst xmlns:a="http://schemas.openxmlformats.org/drawingml/2006/main" xmlns:r="http://schemas.openxmlformats.org/officeDocument/2006/relationships" xmlns:p="http://schemas.openxmlformats.org/presentationml/2006/main">
  <p:tag name="ORIGINALHEIGHT" val="1.971169"/>
  <p:tag name="ORIGINALWIDTH" val="1.682708"/>
  <p:tag name="EMFCHILD" val="True"/>
</p:tagLst>
</file>

<file path=ppt/tags/tag146.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147.xml><?xml version="1.0" encoding="utf-8"?>
<p:tagLst xmlns:a="http://schemas.openxmlformats.org/drawingml/2006/main" xmlns:r="http://schemas.openxmlformats.org/officeDocument/2006/relationships" xmlns:p="http://schemas.openxmlformats.org/presentationml/2006/main">
  <p:tag name="ORIGINALHEIGHT" val="2.884615"/>
  <p:tag name="ORIGINALWIDTH" val="3.125015"/>
  <p:tag name="EMFCHILD" val="True"/>
</p:tagLst>
</file>

<file path=ppt/tags/tag148.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EMFCHILD" val="True"/>
</p:tagLst>
</file>

<file path=ppt/tags/tag149.xml><?xml version="1.0" encoding="utf-8"?>
<p:tagLst xmlns:a="http://schemas.openxmlformats.org/drawingml/2006/main" xmlns:r="http://schemas.openxmlformats.org/officeDocument/2006/relationships" xmlns:p="http://schemas.openxmlformats.org/presentationml/2006/main">
  <p:tag name="ORIGINALHEIGHT" val="1.971169"/>
  <p:tag name="ORIGINALWIDTH" val="1.682708"/>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2.908661"/>
  <p:tag name="ORIGINALWIDTH" val="0.3365384"/>
  <p:tag name="EMFCHILD" val="True"/>
</p:tagLst>
</file>

<file path=ppt/tags/tag150.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151.xml><?xml version="1.0" encoding="utf-8"?>
<p:tagLst xmlns:a="http://schemas.openxmlformats.org/drawingml/2006/main" xmlns:r="http://schemas.openxmlformats.org/officeDocument/2006/relationships" xmlns:p="http://schemas.openxmlformats.org/presentationml/2006/main">
  <p:tag name="ORIGINALHEIGHT" val="0.8653846"/>
  <p:tag name="ORIGINALWIDTH" val="0.721169"/>
  <p:tag name="EMFCHILD" val="True"/>
</p:tagLst>
</file>

<file path=ppt/tags/tag152.xml><?xml version="1.0" encoding="utf-8"?>
<p:tagLst xmlns:a="http://schemas.openxmlformats.org/drawingml/2006/main" xmlns:r="http://schemas.openxmlformats.org/officeDocument/2006/relationships" xmlns:p="http://schemas.openxmlformats.org/presentationml/2006/main">
  <p:tag name="ORIGINALHEIGHT" val="1.971169"/>
  <p:tag name="ORIGINALWIDTH" val="2.067323"/>
  <p:tag name="EMFCHILD" val="True"/>
</p:tagLst>
</file>

<file path=ppt/tags/tag153.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154.xml><?xml version="1.0" encoding="utf-8"?>
<p:tagLst xmlns:a="http://schemas.openxmlformats.org/drawingml/2006/main" xmlns:r="http://schemas.openxmlformats.org/officeDocument/2006/relationships" xmlns:p="http://schemas.openxmlformats.org/presentationml/2006/main">
  <p:tag name="ORIGINALHEIGHT" val="2.884615"/>
  <p:tag name="ORIGINALWIDTH" val="3.076923"/>
  <p:tag name="EMFCHILD" val="True"/>
</p:tagLst>
</file>

<file path=ppt/tags/tag155.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EMFCHILD" val="True"/>
</p:tagLst>
</file>

<file path=ppt/tags/tag156.xml><?xml version="1.0" encoding="utf-8"?>
<p:tagLst xmlns:a="http://schemas.openxmlformats.org/drawingml/2006/main" xmlns:r="http://schemas.openxmlformats.org/officeDocument/2006/relationships" xmlns:p="http://schemas.openxmlformats.org/presentationml/2006/main">
  <p:tag name="ORIGINALHEIGHT" val="1.923077"/>
  <p:tag name="ORIGINALWIDTH" val="2.067323"/>
  <p:tag name="EMFCHILD" val="True"/>
</p:tagLst>
</file>

<file path=ppt/tags/tag157.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58.xml><?xml version="1.0" encoding="utf-8"?>
<p:tagLst xmlns:a="http://schemas.openxmlformats.org/drawingml/2006/main" xmlns:r="http://schemas.openxmlformats.org/officeDocument/2006/relationships" xmlns:p="http://schemas.openxmlformats.org/presentationml/2006/main">
  <p:tag name="ORIGINALHEIGHT" val="0.8653846"/>
  <p:tag name="ORIGINALWIDTH" val="0.7692308"/>
  <p:tag name="EMFCHILD" val="True"/>
</p:tagLst>
</file>

<file path=ppt/tags/tag159.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3.701923"/>
  <p:tag name="ORIGINALWIDTH" val="0.7932768"/>
  <p:tag name="EMFCHILD" val="True"/>
</p:tagLst>
</file>

<file path=ppt/tags/tag160.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61.xml><?xml version="1.0" encoding="utf-8"?>
<p:tagLst xmlns:a="http://schemas.openxmlformats.org/drawingml/2006/main" xmlns:r="http://schemas.openxmlformats.org/officeDocument/2006/relationships" xmlns:p="http://schemas.openxmlformats.org/presentationml/2006/main">
  <p:tag name="ORIGINALHEIGHT" val="1.394246"/>
  <p:tag name="ORIGINALWIDTH" val="3.413477"/>
  <p:tag name="EMFCHILD" val="True"/>
</p:tagLst>
</file>

<file path=ppt/tags/tag162.xml><?xml version="1.0" encoding="utf-8"?>
<p:tagLst xmlns:a="http://schemas.openxmlformats.org/drawingml/2006/main" xmlns:r="http://schemas.openxmlformats.org/officeDocument/2006/relationships" xmlns:p="http://schemas.openxmlformats.org/presentationml/2006/main">
  <p:tag name="ORIGINALHEIGHT" val="3.461539"/>
  <p:tag name="ORIGINALWIDTH" val="2.355785"/>
  <p:tag name="EMFCHILD" val="True"/>
</p:tagLst>
</file>

<file path=ppt/tags/tag163.xml><?xml version="1.0" encoding="utf-8"?>
<p:tagLst xmlns:a="http://schemas.openxmlformats.org/drawingml/2006/main" xmlns:r="http://schemas.openxmlformats.org/officeDocument/2006/relationships" xmlns:p="http://schemas.openxmlformats.org/presentationml/2006/main">
  <p:tag name="ORIGINALHEIGHT" val="3.365385"/>
  <p:tag name="ORIGINALWIDTH" val="3.413477"/>
  <p:tag name="EMFCHILD" val="True"/>
</p:tagLst>
</file>

<file path=ppt/tags/tag164.xml><?xml version="1.0" encoding="utf-8"?>
<p:tagLst xmlns:a="http://schemas.openxmlformats.org/drawingml/2006/main" xmlns:r="http://schemas.openxmlformats.org/officeDocument/2006/relationships" xmlns:p="http://schemas.openxmlformats.org/presentationml/2006/main">
  <p:tag name="ORIGINALHEIGHT" val="1.923077"/>
  <p:tag name="ORIGINALWIDTH" val="2.067323"/>
  <p:tag name="EMFCHILD" val="True"/>
</p:tagLst>
</file>

<file path=ppt/tags/tag165.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66.xml><?xml version="1.0" encoding="utf-8"?>
<p:tagLst xmlns:a="http://schemas.openxmlformats.org/drawingml/2006/main" xmlns:r="http://schemas.openxmlformats.org/officeDocument/2006/relationships" xmlns:p="http://schemas.openxmlformats.org/presentationml/2006/main">
  <p:tag name="ORIGINALHEIGHT" val="0.8653846"/>
  <p:tag name="ORIGINALWIDTH" val="0.7692308"/>
  <p:tag name="EMFCHILD" val="True"/>
</p:tagLst>
</file>

<file path=ppt/tags/tag167.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68.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169.xml><?xml version="1.0" encoding="utf-8"?>
<p:tagLst xmlns:a="http://schemas.openxmlformats.org/drawingml/2006/main" xmlns:r="http://schemas.openxmlformats.org/officeDocument/2006/relationships" xmlns:p="http://schemas.openxmlformats.org/presentationml/2006/main">
  <p:tag name="ORIGINALHEIGHT" val="2.836554"/>
  <p:tag name="ORIGINALWIDTH" val="3.125015"/>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3.798077"/>
  <p:tag name="ORIGINALWIDTH" val="3.365384"/>
  <p:tag name="EMFCHILD" val="True"/>
</p:tagLst>
</file>

<file path=ppt/tags/tag170.xml><?xml version="1.0" encoding="utf-8"?>
<p:tagLst xmlns:a="http://schemas.openxmlformats.org/drawingml/2006/main" xmlns:r="http://schemas.openxmlformats.org/officeDocument/2006/relationships" xmlns:p="http://schemas.openxmlformats.org/presentationml/2006/main">
  <p:tag name="ORIGINALHEIGHT" val="3.365385"/>
  <p:tag name="ORIGINALWIDTH" val="3.413477"/>
  <p:tag name="EMFCHILD" val="True"/>
</p:tagLst>
</file>

<file path=ppt/tags/tag171.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72.xml><?xml version="1.0" encoding="utf-8"?>
<p:tagLst xmlns:a="http://schemas.openxmlformats.org/drawingml/2006/main" xmlns:r="http://schemas.openxmlformats.org/officeDocument/2006/relationships" xmlns:p="http://schemas.openxmlformats.org/presentationml/2006/main">
  <p:tag name="ORIGINALHEIGHT" val="2.067323"/>
  <p:tag name="ORIGINALWIDTH" val="1.442308"/>
  <p:tag name="EMFCHILD" val="True"/>
</p:tagLst>
</file>

<file path=ppt/tags/tag173.xml><?xml version="1.0" encoding="utf-8"?>
<p:tagLst xmlns:a="http://schemas.openxmlformats.org/drawingml/2006/main" xmlns:r="http://schemas.openxmlformats.org/officeDocument/2006/relationships" xmlns:p="http://schemas.openxmlformats.org/presentationml/2006/main">
  <p:tag name="ORIGINALHEIGHT" val="0.8653846"/>
  <p:tag name="ORIGINALWIDTH" val="0.7692308"/>
  <p:tag name="EMFCHILD" val="True"/>
</p:tagLst>
</file>

<file path=ppt/tags/tag174.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175.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76.xml><?xml version="1.0" encoding="utf-8"?>
<p:tagLst xmlns:a="http://schemas.openxmlformats.org/drawingml/2006/main" xmlns:r="http://schemas.openxmlformats.org/officeDocument/2006/relationships" xmlns:p="http://schemas.openxmlformats.org/presentationml/2006/main">
  <p:tag name="ORIGINALHEIGHT" val="1.394246"/>
  <p:tag name="ORIGINALWIDTH" val="3.413477"/>
  <p:tag name="EMFCHILD" val="True"/>
</p:tagLst>
</file>

<file path=ppt/tags/tag177.xml><?xml version="1.0" encoding="utf-8"?>
<p:tagLst xmlns:a="http://schemas.openxmlformats.org/drawingml/2006/main" xmlns:r="http://schemas.openxmlformats.org/officeDocument/2006/relationships" xmlns:p="http://schemas.openxmlformats.org/presentationml/2006/main">
  <p:tag name="ORIGINALHEIGHT" val="3.365385"/>
  <p:tag name="ORIGINALWIDTH" val="2.211539"/>
  <p:tag name="EMFCHILD" val="True"/>
</p:tagLst>
</file>

<file path=ppt/tags/tag178.xml><?xml version="1.0" encoding="utf-8"?>
<p:tagLst xmlns:a="http://schemas.openxmlformats.org/drawingml/2006/main" xmlns:r="http://schemas.openxmlformats.org/officeDocument/2006/relationships" xmlns:p="http://schemas.openxmlformats.org/presentationml/2006/main">
  <p:tag name="ORIGINALHEIGHT" val="3.365385"/>
  <p:tag name="ORIGINALWIDTH" val="3.413477"/>
  <p:tag name="EMFCHILD" val="True"/>
</p:tagLst>
</file>

<file path=ppt/tags/tag179.xml><?xml version="1.0" encoding="utf-8"?>
<p:tagLst xmlns:a="http://schemas.openxmlformats.org/drawingml/2006/main" xmlns:r="http://schemas.openxmlformats.org/officeDocument/2006/relationships" xmlns:p="http://schemas.openxmlformats.org/presentationml/2006/main">
  <p:tag name="ORIGINALHEIGHT" val="2.644246"/>
  <p:tag name="ORIGINALWIDTH" val="2.019231"/>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3.798077"/>
  <p:tag name="ORIGINALWIDTH" val="2.572123"/>
  <p:tag name="EMFCHILD" val="True"/>
</p:tagLst>
</file>

<file path=ppt/tags/tag180.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81.xml><?xml version="1.0" encoding="utf-8"?>
<p:tagLst xmlns:a="http://schemas.openxmlformats.org/drawingml/2006/main" xmlns:r="http://schemas.openxmlformats.org/officeDocument/2006/relationships" xmlns:p="http://schemas.openxmlformats.org/presentationml/2006/main">
  <p:tag name="ORIGINALHEIGHT" val="0.8173229"/>
  <p:tag name="ORIGINALWIDTH" val="0.7692308"/>
  <p:tag name="EMFCHILD" val="True"/>
</p:tagLst>
</file>

<file path=ppt/tags/tag182.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83.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184.xml><?xml version="1.0" encoding="utf-8"?>
<p:tagLst xmlns:a="http://schemas.openxmlformats.org/drawingml/2006/main" xmlns:r="http://schemas.openxmlformats.org/officeDocument/2006/relationships" xmlns:p="http://schemas.openxmlformats.org/presentationml/2006/main">
  <p:tag name="ORIGINALHEIGHT" val="2.836554"/>
  <p:tag name="ORIGINALWIDTH" val="3.125015"/>
  <p:tag name="EMFCHILD" val="True"/>
</p:tagLst>
</file>

<file path=ppt/tags/tag185.xml><?xml version="1.0" encoding="utf-8"?>
<p:tagLst xmlns:a="http://schemas.openxmlformats.org/drawingml/2006/main" xmlns:r="http://schemas.openxmlformats.org/officeDocument/2006/relationships" xmlns:p="http://schemas.openxmlformats.org/presentationml/2006/main">
  <p:tag name="ORIGINALHEIGHT" val="3.365385"/>
  <p:tag name="ORIGINALWIDTH" val="3.413477"/>
  <p:tag name="EMFCHILD" val="True"/>
</p:tagLst>
</file>

<file path=ppt/tags/tag186.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87.xml><?xml version="1.0" encoding="utf-8"?>
<p:tagLst xmlns:a="http://schemas.openxmlformats.org/drawingml/2006/main" xmlns:r="http://schemas.openxmlformats.org/officeDocument/2006/relationships" xmlns:p="http://schemas.openxmlformats.org/presentationml/2006/main">
  <p:tag name="ORIGINALHEIGHT" val="2.067323"/>
  <p:tag name="ORIGINALWIDTH" val="1.442308"/>
  <p:tag name="EMFCHILD" val="True"/>
</p:tagLst>
</file>

<file path=ppt/tags/tag188.xml><?xml version="1.0" encoding="utf-8"?>
<p:tagLst xmlns:a="http://schemas.openxmlformats.org/drawingml/2006/main" xmlns:r="http://schemas.openxmlformats.org/officeDocument/2006/relationships" xmlns:p="http://schemas.openxmlformats.org/presentationml/2006/main">
  <p:tag name="ORIGINALHEIGHT" val="0.8173229"/>
  <p:tag name="ORIGINALWIDTH" val="0.7692308"/>
  <p:tag name="EMFCHILD" val="True"/>
</p:tagLst>
</file>

<file path=ppt/tags/tag189.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11.34615"/>
  <p:tag name="ORIGINALWIDTH" val="13.53365"/>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 S_i^2&#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Lst>
</file>

<file path=ppt/tags/tag190.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91.xml><?xml version="1.0" encoding="utf-8"?>
<p:tagLst xmlns:a="http://schemas.openxmlformats.org/drawingml/2006/main" xmlns:r="http://schemas.openxmlformats.org/officeDocument/2006/relationships" xmlns:p="http://schemas.openxmlformats.org/presentationml/2006/main">
  <p:tag name="ORIGINALHEIGHT" val="1.394246"/>
  <p:tag name="ORIGINALWIDTH" val="3.413477"/>
  <p:tag name="EMFCHILD" val="True"/>
</p:tagLst>
</file>

<file path=ppt/tags/tag192.xml><?xml version="1.0" encoding="utf-8"?>
<p:tagLst xmlns:a="http://schemas.openxmlformats.org/drawingml/2006/main" xmlns:r="http://schemas.openxmlformats.org/officeDocument/2006/relationships" xmlns:p="http://schemas.openxmlformats.org/presentationml/2006/main">
  <p:tag name="ORIGINALHEIGHT" val="3.365385"/>
  <p:tag name="ORIGINALWIDTH" val="2.211539"/>
  <p:tag name="EMFCHILD" val="True"/>
</p:tagLst>
</file>

<file path=ppt/tags/tag193.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EMFCHILD" val="True"/>
</p:tagLst>
</file>

<file path=ppt/tags/tag194.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95.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196.xml><?xml version="1.0" encoding="utf-8"?>
<p:tagLst xmlns:a="http://schemas.openxmlformats.org/drawingml/2006/main" xmlns:r="http://schemas.openxmlformats.org/officeDocument/2006/relationships" xmlns:p="http://schemas.openxmlformats.org/presentationml/2006/main">
  <p:tag name="ORIGINALHEIGHT" val="0.8653846"/>
  <p:tag name="ORIGINALWIDTH" val="0.721169"/>
  <p:tag name="EMFCHILD" val="True"/>
</p:tagLst>
</file>

<file path=ppt/tags/tag197.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198.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199.xml><?xml version="1.0" encoding="utf-8"?>
<p:tagLst xmlns:a="http://schemas.openxmlformats.org/drawingml/2006/main" xmlns:r="http://schemas.openxmlformats.org/officeDocument/2006/relationships" xmlns:p="http://schemas.openxmlformats.org/presentationml/2006/main">
  <p:tag name="ORIGINALHEIGHT" val="1.394246"/>
  <p:tag name="ORIGINALWIDTH" val="3.413477"/>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7.548093"/>
  <p:tag name="ORIGINALWIDTH" val="15.81732"/>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mathrm{&#10;    x_i^2 \leq 1&#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Lst>
</file>

<file path=ppt/tags/tag20.xml><?xml version="1.0" encoding="utf-8"?>
<p:tagLst xmlns:a="http://schemas.openxmlformats.org/drawingml/2006/main" xmlns:r="http://schemas.openxmlformats.org/officeDocument/2006/relationships" xmlns:p="http://schemas.openxmlformats.org/presentationml/2006/main">
  <p:tag name="ORIGINALHEIGHT" val="64.13462"/>
  <p:tag name="ORIGINALWIDTH" val="92.35579"/>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begin{align*}&#10;    \mathrm{M_{x^2,x^2}} &amp;= 1 \\&#10;    \mathrm{M_{xy,y^2} + M_{y^2,xy}} &amp;= 1 \\&#10;    \mathrm{M_{y^2,y^2}} &amp;= 1 \\&#10;    \mathrm{M_{x^2,yz} + M_{x^2,yz} + M_{xy,xz} + M_{xz,xy}} &amp;= -3 \\&#10;    \mathrm{M_{xy,yz} + M_{xz,yz} + M_{xz,y^2} + M_{y^2,xz}} &amp;= -4 \\&#10;    \mathrm{M_{x^2,z^2} + M_{z^2,x^2} + M_{xz,xz}} &amp;= 2 \\&#10;    \mathrm{M_{xz,z^2} + M_{z^2,xz}} &amp;= 1 \\&#10;    \mathrm{M_{yz,z^2} + M_{z^2,yz}} &amp;= 1 \\&#10;    \mathrm{M_{z^2,z^2}} &amp;= 1 &#10;\end{align*}&#10;\end{document}"/>
  <p:tag name="IGUANATEXSIZE" val="26"/>
  <p:tag name="IGUANATEXCURSOR" val="1166"/>
  <p:tag name="TRANSPARENCY" val="True"/>
  <p:tag name="FILENAME" val=""/>
  <p:tag name="LATEXENGINEID" val="1"/>
  <p:tag name="TEMPFOLDER" val="c:\temp\"/>
  <p:tag name="LATEXFORMHEIGHT" val="380"/>
  <p:tag name="LATEXFORMWIDTH" val="592"/>
  <p:tag name="LATEXFORMWRAP" val="True"/>
  <p:tag name="BITMAPVECTOR" val="1"/>
</p:tagLst>
</file>

<file path=ppt/tags/tag200.xml><?xml version="1.0" encoding="utf-8"?>
<p:tagLst xmlns:a="http://schemas.openxmlformats.org/drawingml/2006/main" xmlns:r="http://schemas.openxmlformats.org/officeDocument/2006/relationships" xmlns:p="http://schemas.openxmlformats.org/presentationml/2006/main">
  <p:tag name="ORIGINALHEIGHT" val="3.365385"/>
  <p:tag name="ORIGINALWIDTH" val="2.211539"/>
  <p:tag name="EMFCHILD" val="True"/>
</p:tagLst>
</file>

<file path=ppt/tags/tag201.xml><?xml version="1.0" encoding="utf-8"?>
<p:tagLst xmlns:a="http://schemas.openxmlformats.org/drawingml/2006/main" xmlns:r="http://schemas.openxmlformats.org/officeDocument/2006/relationships" xmlns:p="http://schemas.openxmlformats.org/presentationml/2006/main">
  <p:tag name="ORIGINALHEIGHT" val="7.548074"/>
  <p:tag name="ORIGINALWIDTH" val="6.778846"/>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 S_i^2&#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02.xml><?xml version="1.0" encoding="utf-8"?>
<p:tagLst xmlns:a="http://schemas.openxmlformats.org/drawingml/2006/main" xmlns:r="http://schemas.openxmlformats.org/officeDocument/2006/relationships" xmlns:p="http://schemas.openxmlformats.org/presentationml/2006/main">
  <p:tag name="ORIGINALHEIGHT" val="2.836538"/>
  <p:tag name="ORIGINALWIDTH" val="0.3605693"/>
  <p:tag name="EMFCHILD" val="True"/>
</p:tagLst>
</file>

<file path=ppt/tags/tag203.xml><?xml version="1.0" encoding="utf-8"?>
<p:tagLst xmlns:a="http://schemas.openxmlformats.org/drawingml/2006/main" xmlns:r="http://schemas.openxmlformats.org/officeDocument/2006/relationships" xmlns:p="http://schemas.openxmlformats.org/presentationml/2006/main">
  <p:tag name="ORIGINALHEIGHT" val="3.725968"/>
  <p:tag name="ORIGINALWIDTH" val="2.716338"/>
  <p:tag name="EMFCHILD" val="True"/>
</p:tagLst>
</file>

<file path=ppt/tags/tag204.xml><?xml version="1.0" encoding="utf-8"?>
<p:tagLst xmlns:a="http://schemas.openxmlformats.org/drawingml/2006/main" xmlns:r="http://schemas.openxmlformats.org/officeDocument/2006/relationships" xmlns:p="http://schemas.openxmlformats.org/presentationml/2006/main">
  <p:tag name="ORIGINALHEIGHT" val="2.788461"/>
  <p:tag name="ORIGINALWIDTH" val="1.850954"/>
  <p:tag name="EMFCHILD" val="True"/>
</p:tagLst>
</file>

<file path=ppt/tags/tag205.xml><?xml version="1.0" encoding="utf-8"?>
<p:tagLst xmlns:a="http://schemas.openxmlformats.org/drawingml/2006/main" xmlns:r="http://schemas.openxmlformats.org/officeDocument/2006/relationships" xmlns:p="http://schemas.openxmlformats.org/presentationml/2006/main">
  <p:tag name="ORIGINALHEIGHT" val="2.860584"/>
  <p:tag name="ORIGINALWIDTH" val="0.3605693"/>
  <p:tag name="EMFCHILD" val="True"/>
</p:tagLst>
</file>

<file path=ppt/tags/tag206.xml><?xml version="1.0" encoding="utf-8"?>
<p:tagLst xmlns:a="http://schemas.openxmlformats.org/drawingml/2006/main" xmlns:r="http://schemas.openxmlformats.org/officeDocument/2006/relationships" xmlns:p="http://schemas.openxmlformats.org/presentationml/2006/main">
  <p:tag name="ORIGINALHEIGHT" val="11.34615"/>
  <p:tag name="ORIGINALWIDTH" val="13.53365"/>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 S_i^2&#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Lst>
</file>

<file path=ppt/tags/tag207.xml><?xml version="1.0" encoding="utf-8"?>
<p:tagLst xmlns:a="http://schemas.openxmlformats.org/drawingml/2006/main" xmlns:r="http://schemas.openxmlformats.org/officeDocument/2006/relationships" xmlns:p="http://schemas.openxmlformats.org/presentationml/2006/main">
  <p:tag name="ORIGINALHEIGHT" val="7.548074"/>
  <p:tag name="ORIGINALWIDTH" val="6.778846"/>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 S_i^2&#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08.xml><?xml version="1.0" encoding="utf-8"?>
<p:tagLst xmlns:a="http://schemas.openxmlformats.org/drawingml/2006/main" xmlns:r="http://schemas.openxmlformats.org/officeDocument/2006/relationships" xmlns:p="http://schemas.openxmlformats.org/presentationml/2006/main">
  <p:tag name="ORIGINALHEIGHT" val="2.836538"/>
  <p:tag name="ORIGINALWIDTH" val="0.3605693"/>
  <p:tag name="EMFCHILD" val="True"/>
</p:tagLst>
</file>

<file path=ppt/tags/tag209.xml><?xml version="1.0" encoding="utf-8"?>
<p:tagLst xmlns:a="http://schemas.openxmlformats.org/drawingml/2006/main" xmlns:r="http://schemas.openxmlformats.org/officeDocument/2006/relationships" xmlns:p="http://schemas.openxmlformats.org/presentationml/2006/main">
  <p:tag name="ORIGINALHEIGHT" val="3.725968"/>
  <p:tag name="ORIGINALWIDTH" val="2.716338"/>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6.25"/>
  <p:tag name="ORIGINALWIDTH" val="60.62503"/>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mathrm{&#10;    x^2\quad y^2\quad z^2\quad xy\quad xz\quad yz&#10;}\]&#10;\end{document}"/>
  <p:tag name="IGUANATEXSIZE" val="26"/>
  <p:tag name="IGUANATEXCURSOR" val="807"/>
  <p:tag name="TRANSPARENCY" val="True"/>
  <p:tag name="FILENAME" val=""/>
  <p:tag name="LATEXENGINEID" val="1"/>
  <p:tag name="TEMPFOLDER" val="c:\temp\"/>
  <p:tag name="LATEXFORMHEIGHT" val="380"/>
  <p:tag name="LATEXFORMWIDTH" val="592"/>
  <p:tag name="LATEXFORMWRAP" val="True"/>
  <p:tag name="BITMAPVECTOR" val="1"/>
</p:tagLst>
</file>

<file path=ppt/tags/tag210.xml><?xml version="1.0" encoding="utf-8"?>
<p:tagLst xmlns:a="http://schemas.openxmlformats.org/drawingml/2006/main" xmlns:r="http://schemas.openxmlformats.org/officeDocument/2006/relationships" xmlns:p="http://schemas.openxmlformats.org/presentationml/2006/main">
  <p:tag name="ORIGINALHEIGHT" val="2.788461"/>
  <p:tag name="ORIGINALWIDTH" val="1.850954"/>
  <p:tag name="EMFCHILD" val="True"/>
</p:tagLst>
</file>

<file path=ppt/tags/tag211.xml><?xml version="1.0" encoding="utf-8"?>
<p:tagLst xmlns:a="http://schemas.openxmlformats.org/drawingml/2006/main" xmlns:r="http://schemas.openxmlformats.org/officeDocument/2006/relationships" xmlns:p="http://schemas.openxmlformats.org/presentationml/2006/main">
  <p:tag name="ORIGINALHEIGHT" val="2.860584"/>
  <p:tag name="ORIGINALWIDTH" val="0.3605693"/>
  <p:tag name="EMFCHILD" val="True"/>
</p:tagLst>
</file>

<file path=ppt/tags/tag212.xml><?xml version="1.0" encoding="utf-8"?>
<p:tagLst xmlns:a="http://schemas.openxmlformats.org/drawingml/2006/main" xmlns:r="http://schemas.openxmlformats.org/officeDocument/2006/relationships" xmlns:p="http://schemas.openxmlformats.org/presentationml/2006/main">
  <p:tag name="ORIGINALHEIGHT" val="11.34615"/>
  <p:tag name="ORIGINALWIDTH" val="13.53365"/>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 S_i^2&#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Lst>
</file>

<file path=ppt/tags/tag213.xml><?xml version="1.0" encoding="utf-8"?>
<p:tagLst xmlns:a="http://schemas.openxmlformats.org/drawingml/2006/main" xmlns:r="http://schemas.openxmlformats.org/officeDocument/2006/relationships" xmlns:p="http://schemas.openxmlformats.org/presentationml/2006/main">
  <p:tag name="ORIGINALHEIGHT" val="7.548074"/>
  <p:tag name="ORIGINALWIDTH" val="6.778846"/>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 S_i^2&#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14.xml><?xml version="1.0" encoding="utf-8"?>
<p:tagLst xmlns:a="http://schemas.openxmlformats.org/drawingml/2006/main" xmlns:r="http://schemas.openxmlformats.org/officeDocument/2006/relationships" xmlns:p="http://schemas.openxmlformats.org/presentationml/2006/main">
  <p:tag name="ORIGINALHEIGHT" val="2.836538"/>
  <p:tag name="ORIGINALWIDTH" val="0.3605693"/>
  <p:tag name="EMFCHILD" val="True"/>
</p:tagLst>
</file>

<file path=ppt/tags/tag215.xml><?xml version="1.0" encoding="utf-8"?>
<p:tagLst xmlns:a="http://schemas.openxmlformats.org/drawingml/2006/main" xmlns:r="http://schemas.openxmlformats.org/officeDocument/2006/relationships" xmlns:p="http://schemas.openxmlformats.org/presentationml/2006/main">
  <p:tag name="ORIGINALHEIGHT" val="3.725968"/>
  <p:tag name="ORIGINALWIDTH" val="2.716338"/>
  <p:tag name="EMFCHILD" val="True"/>
</p:tagLst>
</file>

<file path=ppt/tags/tag216.xml><?xml version="1.0" encoding="utf-8"?>
<p:tagLst xmlns:a="http://schemas.openxmlformats.org/drawingml/2006/main" xmlns:r="http://schemas.openxmlformats.org/officeDocument/2006/relationships" xmlns:p="http://schemas.openxmlformats.org/presentationml/2006/main">
  <p:tag name="ORIGINALHEIGHT" val="2.788461"/>
  <p:tag name="ORIGINALWIDTH" val="1.850954"/>
  <p:tag name="EMFCHILD" val="True"/>
</p:tagLst>
</file>

<file path=ppt/tags/tag217.xml><?xml version="1.0" encoding="utf-8"?>
<p:tagLst xmlns:a="http://schemas.openxmlformats.org/drawingml/2006/main" xmlns:r="http://schemas.openxmlformats.org/officeDocument/2006/relationships" xmlns:p="http://schemas.openxmlformats.org/presentationml/2006/main">
  <p:tag name="ORIGINALHEIGHT" val="2.860584"/>
  <p:tag name="ORIGINALWIDTH" val="0.3605693"/>
  <p:tag name="EMFCHILD" val="True"/>
</p:tagLst>
</file>

<file path=ppt/tags/tag218.xml><?xml version="1.0" encoding="utf-8"?>
<p:tagLst xmlns:a="http://schemas.openxmlformats.org/drawingml/2006/main" xmlns:r="http://schemas.openxmlformats.org/officeDocument/2006/relationships" xmlns:p="http://schemas.openxmlformats.org/presentationml/2006/main">
  <p:tag name="ORIGINALHEIGHT" val="11.34615"/>
  <p:tag name="ORIGINALWIDTH" val="13.53365"/>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 S_i^2&#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Lst>
</file>

<file path=ppt/tags/tag219.xml><?xml version="1.0" encoding="utf-8"?>
<p:tagLst xmlns:a="http://schemas.openxmlformats.org/drawingml/2006/main" xmlns:r="http://schemas.openxmlformats.org/officeDocument/2006/relationships" xmlns:p="http://schemas.openxmlformats.org/presentationml/2006/main">
  <p:tag name="ORIGINALHEIGHT" val="7.548074"/>
  <p:tag name="ORIGINALWIDTH" val="6.778846"/>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 S_i^2&#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47.25963"/>
  <p:tag name="ORIGINALWIDTH" val="7.067325"/>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mathrm{&#10;x^2}\]&#10;\[\mathrm{&#10;y^2}\]&#10;\[\mathrm{&#10;z^2}\]&#10;\[\mathrm{&#10;xy}\]&#10;\[\mathrm{&#10;xz}\]&#10;\[\mathrm{&#10;yz}\]&#10;\end{document}"/>
  <p:tag name="IGUANATEXSIZE" val="26"/>
  <p:tag name="IGUANATEXCURSOR" val="796"/>
  <p:tag name="TRANSPARENCY" val="True"/>
  <p:tag name="FILENAME" val=""/>
  <p:tag name="LATEXENGINEID" val="1"/>
  <p:tag name="TEMPFOLDER" val="c:\temp\"/>
  <p:tag name="LATEXFORMHEIGHT" val="380"/>
  <p:tag name="LATEXFORMWIDTH" val="592"/>
  <p:tag name="LATEXFORMWRAP" val="True"/>
  <p:tag name="BITMAPVECTOR" val="1"/>
</p:tagLst>
</file>

<file path=ppt/tags/tag220.xml><?xml version="1.0" encoding="utf-8"?>
<p:tagLst xmlns:a="http://schemas.openxmlformats.org/drawingml/2006/main" xmlns:r="http://schemas.openxmlformats.org/officeDocument/2006/relationships" xmlns:p="http://schemas.openxmlformats.org/presentationml/2006/main">
  <p:tag name="ORIGINALHEIGHT" val="2.836538"/>
  <p:tag name="ORIGINALWIDTH" val="0.3605693"/>
  <p:tag name="EMFCHILD" val="True"/>
</p:tagLst>
</file>

<file path=ppt/tags/tag221.xml><?xml version="1.0" encoding="utf-8"?>
<p:tagLst xmlns:a="http://schemas.openxmlformats.org/drawingml/2006/main" xmlns:r="http://schemas.openxmlformats.org/officeDocument/2006/relationships" xmlns:p="http://schemas.openxmlformats.org/presentationml/2006/main">
  <p:tag name="ORIGINALHEIGHT" val="3.725968"/>
  <p:tag name="ORIGINALWIDTH" val="2.716338"/>
  <p:tag name="EMFCHILD" val="True"/>
</p:tagLst>
</file>

<file path=ppt/tags/tag222.xml><?xml version="1.0" encoding="utf-8"?>
<p:tagLst xmlns:a="http://schemas.openxmlformats.org/drawingml/2006/main" xmlns:r="http://schemas.openxmlformats.org/officeDocument/2006/relationships" xmlns:p="http://schemas.openxmlformats.org/presentationml/2006/main">
  <p:tag name="ORIGINALHEIGHT" val="2.788461"/>
  <p:tag name="ORIGINALWIDTH" val="1.850954"/>
  <p:tag name="EMFCHILD" val="True"/>
</p:tagLst>
</file>

<file path=ppt/tags/tag223.xml><?xml version="1.0" encoding="utf-8"?>
<p:tagLst xmlns:a="http://schemas.openxmlformats.org/drawingml/2006/main" xmlns:r="http://schemas.openxmlformats.org/officeDocument/2006/relationships" xmlns:p="http://schemas.openxmlformats.org/presentationml/2006/main">
  <p:tag name="ORIGINALHEIGHT" val="2.860584"/>
  <p:tag name="ORIGINALWIDTH" val="0.3605693"/>
  <p:tag name="EMFCHILD" val="True"/>
</p:tagLst>
</file>

<file path=ppt/tags/tag224.xml><?xml version="1.0" encoding="utf-8"?>
<p:tagLst xmlns:a="http://schemas.openxmlformats.org/drawingml/2006/main" xmlns:r="http://schemas.openxmlformats.org/officeDocument/2006/relationships" xmlns:p="http://schemas.openxmlformats.org/presentationml/2006/main">
  <p:tag name="ORIGINALHEIGHT" val="7.548093"/>
  <p:tag name="ORIGINALWIDTH" val="15.81732"/>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Lst>
</file>

<file path=ppt/tags/tag225.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26.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227.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228.xml><?xml version="1.0" encoding="utf-8"?>
<p:tagLst xmlns:a="http://schemas.openxmlformats.org/drawingml/2006/main" xmlns:r="http://schemas.openxmlformats.org/officeDocument/2006/relationships" xmlns:p="http://schemas.openxmlformats.org/presentationml/2006/main">
  <p:tag name="ORIGINALHEIGHT" val="4.014431"/>
  <p:tag name="ORIGINALWIDTH" val="3.269231"/>
  <p:tag name="EMFCHILD" val="True"/>
</p:tagLst>
</file>

<file path=ppt/tags/tag229.xml><?xml version="1.0" encoding="utf-8"?>
<p:tagLst xmlns:a="http://schemas.openxmlformats.org/drawingml/2006/main" xmlns:r="http://schemas.openxmlformats.org/officeDocument/2006/relationships" xmlns:p="http://schemas.openxmlformats.org/presentationml/2006/main">
  <p:tag name="ORIGINALHEIGHT" val="3.8702"/>
  <p:tag name="ORIGINALWIDTH" val="2.283661"/>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4.807693"/>
  <p:tag name="ORIGINALWIDTH" val="8.533662"/>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mathrm{&#10;    \succeq 0&#10;}\]&#10;\end{document}"/>
  <p:tag name="IGUANATEXSIZE" val="52"/>
  <p:tag name="IGUANATEXCURSOR" val="752"/>
  <p:tag name="TRANSPARENCY" val="True"/>
  <p:tag name="FILENAME" val=""/>
  <p:tag name="LATEXENGINEID" val="1"/>
  <p:tag name="TEMPFOLDER" val="c:\temp\"/>
  <p:tag name="LATEXFORMHEIGHT" val="380"/>
  <p:tag name="LATEXFORMWIDTH" val="592"/>
  <p:tag name="LATEXFORMWRAP" val="True"/>
  <p:tag name="BITMAPVECTOR" val="1"/>
</p:tagLst>
</file>

<file path=ppt/tags/tag230.xml><?xml version="1.0" encoding="utf-8"?>
<p:tagLst xmlns:a="http://schemas.openxmlformats.org/drawingml/2006/main" xmlns:r="http://schemas.openxmlformats.org/officeDocument/2006/relationships" xmlns:p="http://schemas.openxmlformats.org/presentationml/2006/main">
  <p:tag name="ORIGINALHEIGHT" val="7.548093"/>
  <p:tag name="ORIGINALWIDTH" val="15.81732"/>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Lst>
</file>

<file path=ppt/tags/tag231.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32.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233.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234.xml><?xml version="1.0" encoding="utf-8"?>
<p:tagLst xmlns:a="http://schemas.openxmlformats.org/drawingml/2006/main" xmlns:r="http://schemas.openxmlformats.org/officeDocument/2006/relationships" xmlns:p="http://schemas.openxmlformats.org/presentationml/2006/main">
  <p:tag name="ORIGINALHEIGHT" val="4.014431"/>
  <p:tag name="ORIGINALWIDTH" val="3.269231"/>
  <p:tag name="EMFCHILD" val="True"/>
</p:tagLst>
</file>

<file path=ppt/tags/tag235.xml><?xml version="1.0" encoding="utf-8"?>
<p:tagLst xmlns:a="http://schemas.openxmlformats.org/drawingml/2006/main" xmlns:r="http://schemas.openxmlformats.org/officeDocument/2006/relationships" xmlns:p="http://schemas.openxmlformats.org/presentationml/2006/main">
  <p:tag name="ORIGINALHEIGHT" val="3.8702"/>
  <p:tag name="ORIGINALWIDTH" val="2.283661"/>
  <p:tag name="EMFCHILD" val="True"/>
</p:tagLst>
</file>

<file path=ppt/tags/tag236.xml><?xml version="1.0" encoding="utf-8"?>
<p:tagLst xmlns:a="http://schemas.openxmlformats.org/drawingml/2006/main" xmlns:r="http://schemas.openxmlformats.org/officeDocument/2006/relationships" xmlns:p="http://schemas.openxmlformats.org/presentationml/2006/main">
  <p:tag name="ORIGINALHEIGHT" val="7.548093"/>
  <p:tag name="ORIGINALWIDTH" val="15.81732"/>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Lst>
</file>

<file path=ppt/tags/tag237.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38.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239.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4.375"/>
  <p:tag name="ORIGINALWIDTH" val="3.461539"/>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mathrm{&#10;    \succeq 0&#10;}\]&#10;\end{document}"/>
  <p:tag name="IGUANATEXSIZE" val="52"/>
  <p:tag name="IGUANATEXCURSOR" val="752"/>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40.xml><?xml version="1.0" encoding="utf-8"?>
<p:tagLst xmlns:a="http://schemas.openxmlformats.org/drawingml/2006/main" xmlns:r="http://schemas.openxmlformats.org/officeDocument/2006/relationships" xmlns:p="http://schemas.openxmlformats.org/presentationml/2006/main">
  <p:tag name="ORIGINALHEIGHT" val="4.014431"/>
  <p:tag name="ORIGINALWIDTH" val="3.269231"/>
  <p:tag name="EMFCHILD" val="True"/>
</p:tagLst>
</file>

<file path=ppt/tags/tag241.xml><?xml version="1.0" encoding="utf-8"?>
<p:tagLst xmlns:a="http://schemas.openxmlformats.org/drawingml/2006/main" xmlns:r="http://schemas.openxmlformats.org/officeDocument/2006/relationships" xmlns:p="http://schemas.openxmlformats.org/presentationml/2006/main">
  <p:tag name="ORIGINALHEIGHT" val="3.8702"/>
  <p:tag name="ORIGINALWIDTH" val="2.283661"/>
  <p:tag name="EMFCHILD" val="True"/>
</p:tagLst>
</file>

<file path=ppt/tags/tag242.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43.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244.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245.xml><?xml version="1.0" encoding="utf-8"?>
<p:tagLst xmlns:a="http://schemas.openxmlformats.org/drawingml/2006/main" xmlns:r="http://schemas.openxmlformats.org/officeDocument/2006/relationships" xmlns:p="http://schemas.openxmlformats.org/presentationml/2006/main">
  <p:tag name="ORIGINALHEIGHT" val="4.014431"/>
  <p:tag name="ORIGINALWIDTH" val="3.269231"/>
  <p:tag name="EMFCHILD" val="True"/>
</p:tagLst>
</file>

<file path=ppt/tags/tag246.xml><?xml version="1.0" encoding="utf-8"?>
<p:tagLst xmlns:a="http://schemas.openxmlformats.org/drawingml/2006/main" xmlns:r="http://schemas.openxmlformats.org/officeDocument/2006/relationships" xmlns:p="http://schemas.openxmlformats.org/presentationml/2006/main">
  <p:tag name="ORIGINALHEIGHT" val="3.8702"/>
  <p:tag name="ORIGINALWIDTH" val="2.283661"/>
  <p:tag name="EMFCHILD" val="True"/>
</p:tagLst>
</file>

<file path=ppt/tags/tag247.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48.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249.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4.423077"/>
  <p:tag name="ORIGINALWIDTH" val="2.788462"/>
  <p:tag name="EMFCHILD" val="True"/>
</p:tagLst>
</file>

<file path=ppt/tags/tag250.xml><?xml version="1.0" encoding="utf-8"?>
<p:tagLst xmlns:a="http://schemas.openxmlformats.org/drawingml/2006/main" xmlns:r="http://schemas.openxmlformats.org/officeDocument/2006/relationships" xmlns:p="http://schemas.openxmlformats.org/presentationml/2006/main">
  <p:tag name="ORIGINALHEIGHT" val="3.8702"/>
  <p:tag name="ORIGINALWIDTH" val="2.283661"/>
  <p:tag name="EMFCHILD" val="True"/>
</p:tagLst>
</file>

<file path=ppt/tags/tag251.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52.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253.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254.xml><?xml version="1.0" encoding="utf-8"?>
<p:tagLst xmlns:a="http://schemas.openxmlformats.org/drawingml/2006/main" xmlns:r="http://schemas.openxmlformats.org/officeDocument/2006/relationships" xmlns:p="http://schemas.openxmlformats.org/presentationml/2006/main">
  <p:tag name="ORIGINALHEIGHT" val="3.8702"/>
  <p:tag name="ORIGINALWIDTH" val="2.283661"/>
  <p:tag name="EMFCHILD" val="True"/>
</p:tagLst>
</file>

<file path=ppt/tags/tag255.xml><?xml version="1.0" encoding="utf-8"?>
<p:tagLst xmlns:a="http://schemas.openxmlformats.org/drawingml/2006/main" xmlns:r="http://schemas.openxmlformats.org/officeDocument/2006/relationships" xmlns:p="http://schemas.openxmlformats.org/presentationml/2006/main">
  <p:tag name="ORIGINALHEIGHT" val="14.25482"/>
  <p:tag name="ORIGINALWIDTH" val="23.58174"/>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1}^n x_i^2 = 1&#10;}\]&#10;\end{document}"/>
  <p:tag name="IGUANATEXSIZE" val="52"/>
  <p:tag name="IGUANATEXCURSOR" val="765"/>
  <p:tag name="TRANSPARENCY" val="True"/>
  <p:tag name="FILENAME" val=""/>
  <p:tag name="LATEXENGINEID" val="1"/>
  <p:tag name="TEMPFOLDER" val="c:\temp\"/>
  <p:tag name="LATEXFORMHEIGHT" val="380"/>
  <p:tag name="LATEXFORMWIDTH" val="592"/>
  <p:tag name="LATEXFORMWRAP" val="True"/>
  <p:tag name="BITMAPVECTOR" val="1"/>
</p:tagLst>
</file>

<file path=ppt/tags/tag256.xml><?xml version="1.0" encoding="utf-8"?>
<p:tagLst xmlns:a="http://schemas.openxmlformats.org/drawingml/2006/main" xmlns:r="http://schemas.openxmlformats.org/officeDocument/2006/relationships" xmlns:p="http://schemas.openxmlformats.org/presentationml/2006/main">
  <p:tag name="ORIGINALHEIGHT" val="2.091354"/>
  <p:tag name="ORIGINALWIDTH" val="1.826923"/>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1}^n x_i^2 = 1&#10;}\]&#10;\end{document}"/>
  <p:tag name="IGUANATEXSIZE" val="52"/>
  <p:tag name="IGUANATEXCURSOR" val="765"/>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57.xml><?xml version="1.0" encoding="utf-8"?>
<p:tagLst xmlns:a="http://schemas.openxmlformats.org/drawingml/2006/main" xmlns:r="http://schemas.openxmlformats.org/officeDocument/2006/relationships" xmlns:p="http://schemas.openxmlformats.org/presentationml/2006/main">
  <p:tag name="ORIGINALHEIGHT" val="7.451923"/>
  <p:tag name="ORIGINALWIDTH" val="6.682693"/>
  <p:tag name="EMFCHILD" val="True"/>
</p:tagLst>
</file>

<file path=ppt/tags/tag258.xml><?xml version="1.0" encoding="utf-8"?>
<p:tagLst xmlns:a="http://schemas.openxmlformats.org/drawingml/2006/main" xmlns:r="http://schemas.openxmlformats.org/officeDocument/2006/relationships" xmlns:p="http://schemas.openxmlformats.org/presentationml/2006/main">
  <p:tag name="ORIGINALHEIGHT" val="2.836539"/>
  <p:tag name="ORIGINALWIDTH" val="0.3605845"/>
  <p:tag name="EMFCHILD" val="True"/>
</p:tagLst>
</file>

<file path=ppt/tags/tag259.xml><?xml version="1.0" encoding="utf-8"?>
<p:tagLst xmlns:a="http://schemas.openxmlformats.org/drawingml/2006/main" xmlns:r="http://schemas.openxmlformats.org/officeDocument/2006/relationships" xmlns:p="http://schemas.openxmlformats.org/presentationml/2006/main">
  <p:tag name="ORIGINALHEIGHT" val="1.129815"/>
  <p:tag name="ORIGINALWIDTH" val="2.668277"/>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2.548092"/>
  <p:tag name="ORIGINALWIDTH" val="3.269232"/>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mathrm{&#10;x^2}\]&#10;\[\mathrm{&#10;y^2}\]&#10;\[\mathrm{&#10;z^2}\]&#10;\[\mathrm{&#10;xy}\]&#10;\[\mathrm{&#10;xz}\]&#10;\[\mathrm{&#10;yz}\]&#10;\end{document}"/>
  <p:tag name="IGUANATEXSIZE" val="26"/>
  <p:tag name="IGUANATEXCURSOR" val="796"/>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60.xml><?xml version="1.0" encoding="utf-8"?>
<p:tagLst xmlns:a="http://schemas.openxmlformats.org/drawingml/2006/main" xmlns:r="http://schemas.openxmlformats.org/officeDocument/2006/relationships" xmlns:p="http://schemas.openxmlformats.org/presentationml/2006/main">
  <p:tag name="ORIGINALHEIGHT" val="2.716354"/>
  <p:tag name="ORIGINALWIDTH" val="1.730769"/>
  <p:tag name="EMFCHILD" val="True"/>
</p:tagLst>
</file>

<file path=ppt/tags/tag261.xml><?xml version="1.0" encoding="utf-8"?>
<p:tagLst xmlns:a="http://schemas.openxmlformats.org/drawingml/2006/main" xmlns:r="http://schemas.openxmlformats.org/officeDocument/2006/relationships" xmlns:p="http://schemas.openxmlformats.org/presentationml/2006/main">
  <p:tag name="ORIGINALHEIGHT" val="2.692308"/>
  <p:tag name="ORIGINALWIDTH" val="2.764431"/>
  <p:tag name="EMFCHILD" val="True"/>
</p:tagLst>
</file>

<file path=ppt/tags/tag262.xml><?xml version="1.0" encoding="utf-8"?>
<p:tagLst xmlns:a="http://schemas.openxmlformats.org/drawingml/2006/main" xmlns:r="http://schemas.openxmlformats.org/officeDocument/2006/relationships" xmlns:p="http://schemas.openxmlformats.org/presentationml/2006/main">
  <p:tag name="ORIGINALHEIGHT" val="2.764431"/>
  <p:tag name="ORIGINALWIDTH" val="1.850969"/>
  <p:tag name="EMFCHILD" val="True"/>
</p:tagLst>
</file>

<file path=ppt/tags/tag263.xml><?xml version="1.0" encoding="utf-8"?>
<p:tagLst xmlns:a="http://schemas.openxmlformats.org/drawingml/2006/main" xmlns:r="http://schemas.openxmlformats.org/officeDocument/2006/relationships" xmlns:p="http://schemas.openxmlformats.org/presentationml/2006/main">
  <p:tag name="ORIGINALHEIGHT" val="2.812508"/>
  <p:tag name="ORIGINALWIDTH" val="0.3605845"/>
  <p:tag name="EMFCHILD" val="True"/>
</p:tagLst>
</file>

<file path=ppt/tags/tag264.xml><?xml version="1.0" encoding="utf-8"?>
<p:tagLst xmlns:a="http://schemas.openxmlformats.org/drawingml/2006/main" xmlns:r="http://schemas.openxmlformats.org/officeDocument/2006/relationships" xmlns:p="http://schemas.openxmlformats.org/presentationml/2006/main">
  <p:tag name="ORIGINALHEIGHT" val="1.490385"/>
  <p:tag name="ORIGINALWIDTH" val="3.533662"/>
  <p:tag name="EMFCHILD" val="True"/>
</p:tagLst>
</file>

<file path=ppt/tags/tag265.xml><?xml version="1.0" encoding="utf-8"?>
<p:tagLst xmlns:a="http://schemas.openxmlformats.org/drawingml/2006/main" xmlns:r="http://schemas.openxmlformats.org/officeDocument/2006/relationships" xmlns:p="http://schemas.openxmlformats.org/presentationml/2006/main">
  <p:tag name="ORIGINALHEIGHT" val="3.581739"/>
  <p:tag name="ORIGINALWIDTH" val="2.259615"/>
  <p:tag name="EMFCHILD" val="True"/>
</p:tagLst>
</file>

<file path=ppt/tags/tag266.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67.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268.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269.xml><?xml version="1.0" encoding="utf-8"?>
<p:tagLst xmlns:a="http://schemas.openxmlformats.org/drawingml/2006/main" xmlns:r="http://schemas.openxmlformats.org/officeDocument/2006/relationships" xmlns:p="http://schemas.openxmlformats.org/presentationml/2006/main">
  <p:tag name="ORIGINALHEIGHT" val="3.8702"/>
  <p:tag name="ORIGINALWIDTH" val="2.283661"/>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2.596154"/>
  <p:tag name="ORIGINALWIDTH" val="2.163477"/>
  <p:tag name="EMFCHILD" val="True"/>
</p:tagLst>
</file>

<file path=ppt/tags/tag270.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71.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272.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273.xml><?xml version="1.0" encoding="utf-8"?>
<p:tagLst xmlns:a="http://schemas.openxmlformats.org/drawingml/2006/main" xmlns:r="http://schemas.openxmlformats.org/officeDocument/2006/relationships" xmlns:p="http://schemas.openxmlformats.org/presentationml/2006/main">
  <p:tag name="ORIGINALHEIGHT" val="3.8702"/>
  <p:tag name="ORIGINALWIDTH" val="2.283661"/>
  <p:tag name="EMFCHILD" val="True"/>
</p:tagLst>
</file>

<file path=ppt/tags/tag274.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x_i^2 \leq 1&#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275.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276.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277.xml><?xml version="1.0" encoding="utf-8"?>
<p:tagLst xmlns:a="http://schemas.openxmlformats.org/drawingml/2006/main" xmlns:r="http://schemas.openxmlformats.org/officeDocument/2006/relationships" xmlns:p="http://schemas.openxmlformats.org/presentationml/2006/main">
  <p:tag name="ORIGINALHEIGHT" val="3.8702"/>
  <p:tag name="ORIGINALWIDTH" val="2.283661"/>
  <p:tag name="EMFCHILD" val="True"/>
</p:tagLst>
</file>

<file path=ppt/tags/tag28.xml><?xml version="1.0" encoding="utf-8"?>
<p:tagLst xmlns:a="http://schemas.openxmlformats.org/drawingml/2006/main" xmlns:r="http://schemas.openxmlformats.org/officeDocument/2006/relationships" xmlns:p="http://schemas.openxmlformats.org/presentationml/2006/main">
  <p:tag name="ORIGINALHEIGHT" val="3.50963"/>
  <p:tag name="ORIGINALWIDTH" val="3.269232"/>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2.596154"/>
  <p:tag name="ORIGINALWIDTH" val="2.163477"/>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2.908661"/>
  <p:tag name="ORIGINALWIDTH" val="2.8125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mathrm{&#10;    x_i^2 \leq 1&#10;}\]&#10;\end{document}"/>
  <p:tag name="IGUANATEXSIZE" val="52"/>
  <p:tag name="IGUANATEXCURSOR" val="726"/>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30.xml><?xml version="1.0" encoding="utf-8"?>
<p:tagLst xmlns:a="http://schemas.openxmlformats.org/drawingml/2006/main" xmlns:r="http://schemas.openxmlformats.org/officeDocument/2006/relationships" xmlns:p="http://schemas.openxmlformats.org/presentationml/2006/main">
  <p:tag name="ORIGINALHEIGHT" val="2.548092"/>
  <p:tag name="ORIGINALWIDTH" val="2.740401"/>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2.596154"/>
  <p:tag name="ORIGINALWIDTH" val="2.163477"/>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2.548092"/>
  <p:tag name="ORIGINALWIDTH" val="3.269232"/>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3.50963"/>
  <p:tag name="ORIGINALWIDTH" val="3.269232"/>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2.548092"/>
  <p:tag name="ORIGINALWIDTH" val="3.269232"/>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2.548092"/>
  <p:tag name="ORIGINALWIDTH" val="2.692308"/>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3.50963"/>
  <p:tag name="ORIGINALWIDTH" val="3.317323"/>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2.548092"/>
  <p:tag name="ORIGINALWIDTH" val="2.692308"/>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2.836554"/>
  <p:tag name="ORIGINALWIDTH" val="2.692308"/>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mathrm{&#10;    x^2\quad y^2\quad z^2\quad xy\quad xz\quad yz&#10;}\]&#10;\end{document}"/>
  <p:tag name="IGUANATEXSIZE" val="26"/>
  <p:tag name="IGUANATEXCURSOR" val="807"/>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2.980769"/>
  <p:tag name="ORIGINALWIDTH" val="1.778862"/>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2.980769"/>
  <p:tag name="ORIGINALWIDTH" val="1.875"/>
  <p:tag name="EMFCHILD" val="True"/>
</p:tagLst>
</file>

<file path=ppt/tags/tag40.xml><?xml version="1.0" encoding="utf-8"?>
<p:tagLst xmlns:a="http://schemas.openxmlformats.org/drawingml/2006/main" xmlns:r="http://schemas.openxmlformats.org/officeDocument/2006/relationships" xmlns:p="http://schemas.openxmlformats.org/presentationml/2006/main">
  <p:tag name="ORIGINALHEIGHT" val="3.942308"/>
  <p:tag name="ORIGINALWIDTH" val="2.692308"/>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2.980769"/>
  <p:tag name="ORIGINALWIDTH" val="1.826923"/>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2.836554"/>
  <p:tag name="ORIGINALWIDTH" val="2.211539"/>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2.980769"/>
  <p:tag name="ORIGINALWIDTH" val="1.778862"/>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2.836554"/>
  <p:tag name="ORIGINALWIDTH" val="2.692308"/>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3.942308"/>
  <p:tag name="ORIGINALWIDTH" val="2.7404"/>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2.836554"/>
  <p:tag name="ORIGINALWIDTH" val="2.7404"/>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2.836554"/>
  <p:tag name="ORIGINALWIDTH" val="2.259631"/>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3.942308"/>
  <p:tag name="ORIGINALWIDTH" val="2.692308"/>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2.836554"/>
  <p:tag name="ORIGINALWIDTH" val="2.259631"/>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3.052892"/>
  <p:tag name="ORIGINALWIDTH" val="0.3605845"/>
  <p:tag name="EMFCHILD" val="True"/>
</p:tagLst>
</file>

<file path=ppt/tags/tag50.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1}&#10;\begin{align*}&#10;    \mathrm{M_{x^2,x^2}} &amp;= 1 \\&#10;    \mathrm{M_{xy,y^2} + M_{y^2,xy}} &amp;= 1 \\&#10;    \mathrm{M_{y^2,y^2}} &amp;= 1 \\&#10;    \mathrm{M_{x^2,yz} + M_{x^2,yz} + M_{xy,xz} + M_{xz,xy}} &amp;= -3 \\&#10;    \mathrm{M_{xy,yz} + M_{xz,yz} + M_{xz,y^2} + M_{y^2,xz}} &amp;= -4 \\&#10;    \mathrm{M_{x^2,z^2} + M_{z^2,x^2} + M_{xz,xz}} &amp;= 2 \\&#10;    \mathrm{M_{xz,z^2} + M_{z^2,xz}} &amp;= 1 \\&#10;    \mathrm{M_{yz,z^2} + M_{z^2,yz}} &amp;= 1 \\&#10;    \mathrm{M_{z^2,z^2}} &amp;= 1 &#10;\end{align*}&#10;\end{document}"/>
  <p:tag name="IGUANATEXSIZE" val="26"/>
  <p:tag name="IGUANATEXCURSOR" val="1166"/>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2.067323"/>
  <p:tag name="ORIGINALWIDTH" val="1.442308"/>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0.8173229"/>
  <p:tag name="ORIGINALWIDTH" val="0.721169"/>
  <p:tag name="EMFCHILD" val="True"/>
</p:tagLst>
</file>

<file path=ppt/tags/tag54.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1.394246"/>
  <p:tag name="ORIGINALWIDTH" val="3.413477"/>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3.365385"/>
  <p:tag name="ORIGINALWIDTH" val="2.211539"/>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3.413477"/>
  <p:tag name="ORIGINALWIDTH" val="3.365385"/>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12.35577"/>
  <p:tag name="ORIGINALWIDTH" val="32.7404"/>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j} y_i y_j X_{ij} \geq 0&#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Lst>
</file>

<file path=ppt/tags/tag60.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0.8653846"/>
  <p:tag name="ORIGINALWIDTH" val="0.7692308"/>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2.067323"/>
  <p:tag name="ORIGINALWIDTH" val="1.442308"/>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2.884615"/>
  <p:tag name="ORIGINALWIDTH" val="3.125015"/>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3.413477"/>
  <p:tag name="ORIGINALWIDTH" val="3.365385"/>
  <p:tag name="EMFCHILD" val="True"/>
</p:tagLst>
</file>

<file path=ppt/tags/tag66.xml><?xml version="1.0" encoding="utf-8"?>
<p:tagLst xmlns:a="http://schemas.openxmlformats.org/drawingml/2006/main" xmlns:r="http://schemas.openxmlformats.org/officeDocument/2006/relationships" xmlns:p="http://schemas.openxmlformats.org/presentationml/2006/main">
  <p:tag name="ORIGINALHEIGHT" val="2.644246"/>
  <p:tag name="ORIGINALWIDTH" val="2.019231"/>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0.8653846"/>
  <p:tag name="ORIGINALWIDTH" val="0.721169"/>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7.668277"/>
  <p:tag name="ORIGINALWIDTH" val="6.562507"/>
  <p:tag name="LATEXADDIN" val="\documentclass{article}\pagestyle{empty}&#10;\usepackage{color}\usepackage{arev}\usepackage{ams-mdbch}\usepackage{amsmath}&#10;\DeclareSymbolFont{fixedau}{T1}{fav}{m}{n}\DeclareMathSymbol{a}{0}{fixedau}{`a}\DeclareMathSymbol{u}{0}{fixedau}{`u}&#10;\renewcommand{\Pr}{{\bf Pr}}\newcommand{\Prx}{\mathop{\bf Pr\/}}\newcommand{\E}{{\bf E}}\newcommand{\Ex}{\mathop{\bf E\/}}&#10;\newcommand{\eps}{\varepsilon}\newcommand{\R}{\mathbb{R}}\newcommand{\F}{\mathbb{F}}\newcommand{\wh}[1]{\widehat{#1}}&#10;\newcommand{\bx}{\mathbf{x}}\newcommand{\by}{\mathbf{y}}\newcommand{\bz}{\mathbf{z}}\newcommand{\bg}{\mathbf{g}}&#10;\newcommand{\littlesum}{\mathop{{\textstyle \sum}}}\newcommand{\la}{\langle}\newcommand{\ra}{\rangle}&#10;\begin{document}&#10;\color[rgb]{1,1,0}&#10;\[\mathrm{&#10;    \sum_{ij} y_i y_j X_{ij} \geq 0&#10;}\]&#10;\end{document}"/>
  <p:tag name="IGUANATEXSIZE" val="52"/>
  <p:tag name="IGUANATEXCURSOR" val="774"/>
  <p:tag name="TRANSPARENCY" val="True"/>
  <p:tag name="FILENAME" val=""/>
  <p:tag name="LATEXENGINEID" val="1"/>
  <p:tag name="TEMPFOLDER" val="c:\temp\"/>
  <p:tag name="LATEXFORMHEIGHT" val="380"/>
  <p:tag name="LATEXFORMWIDTH" val="592"/>
  <p:tag name="LATEXFORMWRAP" val="True"/>
  <p:tag name="BITMAPVECTOR" val="1"/>
  <p:tag name="EMFCHILD" val="True"/>
</p:tagLst>
</file>

<file path=ppt/tags/tag70.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71.xml><?xml version="1.0" encoding="utf-8"?>
<p:tagLst xmlns:a="http://schemas.openxmlformats.org/drawingml/2006/main" xmlns:r="http://schemas.openxmlformats.org/officeDocument/2006/relationships" xmlns:p="http://schemas.openxmlformats.org/presentationml/2006/main">
  <p:tag name="ORIGINALHEIGHT" val="1.394246"/>
  <p:tag name="ORIGINALWIDTH" val="3.413477"/>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3.413477"/>
  <p:tag name="ORIGINALWIDTH" val="2.211539"/>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2.067323"/>
  <p:tag name="ORIGINALWIDTH" val="1.442308"/>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0.8653846"/>
  <p:tag name="ORIGINALWIDTH" val="0.721169"/>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2.644246"/>
  <p:tag name="ORIGINALWIDTH" val="2.019231"/>
  <p:tag name="EMFCHILD" val="True"/>
</p:tagLst>
</file>

<file path=ppt/tags/tag78.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79.xml><?xml version="1.0" encoding="utf-8"?>
<p:tagLst xmlns:a="http://schemas.openxmlformats.org/drawingml/2006/main" xmlns:r="http://schemas.openxmlformats.org/officeDocument/2006/relationships" xmlns:p="http://schemas.openxmlformats.org/presentationml/2006/main">
  <p:tag name="ORIGINALHEIGHT" val="1.394246"/>
  <p:tag name="ORIGINALWIDTH" val="3.413477"/>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2.908661"/>
  <p:tag name="ORIGINALWIDTH" val="0.3365384"/>
  <p:tag name="EMFCHILD" val="True"/>
</p:tagLst>
</file>

<file path=ppt/tags/tag80.xml><?xml version="1.0" encoding="utf-8"?>
<p:tagLst xmlns:a="http://schemas.openxmlformats.org/drawingml/2006/main" xmlns:r="http://schemas.openxmlformats.org/officeDocument/2006/relationships" xmlns:p="http://schemas.openxmlformats.org/presentationml/2006/main">
  <p:tag name="ORIGINALHEIGHT" val="3.365385"/>
  <p:tag name="ORIGINALWIDTH" val="2.211539"/>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1.923077"/>
  <p:tag name="ORIGINALWIDTH" val="2.067323"/>
  <p:tag name="EMFCHILD" val="True"/>
</p:tagLst>
</file>

<file path=ppt/tags/tag83.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0.8173229"/>
  <p:tag name="ORIGINALWIDTH" val="0.721169"/>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2.644246"/>
  <p:tag name="ORIGINALWIDTH" val="2.067323"/>
  <p:tag name="EMFCHILD" val="True"/>
</p:tagLst>
</file>

<file path=ppt/tags/tag86.xml><?xml version="1.0" encoding="utf-8"?>
<p:tagLst xmlns:a="http://schemas.openxmlformats.org/drawingml/2006/main" xmlns:r="http://schemas.openxmlformats.org/officeDocument/2006/relationships" xmlns:p="http://schemas.openxmlformats.org/presentationml/2006/main">
  <p:tag name="ORIGINALHEIGHT" val="1.923077"/>
  <p:tag name="ORIGINALWIDTH" val="1.730769"/>
  <p:tag name="EMFCHILD" val="True"/>
</p:tagLst>
</file>

<file path=ppt/tags/tag87.xml><?xml version="1.0" encoding="utf-8"?>
<p:tagLst xmlns:a="http://schemas.openxmlformats.org/drawingml/2006/main" xmlns:r="http://schemas.openxmlformats.org/officeDocument/2006/relationships" xmlns:p="http://schemas.openxmlformats.org/presentationml/2006/main">
  <p:tag name="ORIGINALHEIGHT" val="2.836554"/>
  <p:tag name="ORIGINALWIDTH" val="3.125015"/>
  <p:tag name="EMFCHILD" val="True"/>
</p:tagLst>
</file>

<file path=ppt/tags/tag88.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EMFCHILD" val="True"/>
</p:tagLst>
</file>

<file path=ppt/tags/tag89.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3.701923"/>
  <p:tag name="ORIGINALWIDTH" val="0.7692307"/>
  <p:tag name="EMFCHILD" val="True"/>
</p:tagLst>
</file>

<file path=ppt/tags/tag90.xml><?xml version="1.0" encoding="utf-8"?>
<p:tagLst xmlns:a="http://schemas.openxmlformats.org/drawingml/2006/main" xmlns:r="http://schemas.openxmlformats.org/officeDocument/2006/relationships" xmlns:p="http://schemas.openxmlformats.org/presentationml/2006/main">
  <p:tag name="ORIGINALHEIGHT" val="2.067323"/>
  <p:tag name="ORIGINALWIDTH" val="1.394246"/>
  <p:tag name="EMFCHILD" val="True"/>
</p:tagLst>
</file>

<file path=ppt/tags/tag91.xml><?xml version="1.0" encoding="utf-8"?>
<p:tagLst xmlns:a="http://schemas.openxmlformats.org/drawingml/2006/main" xmlns:r="http://schemas.openxmlformats.org/officeDocument/2006/relationships" xmlns:p="http://schemas.openxmlformats.org/presentationml/2006/main">
  <p:tag name="ORIGINALHEIGHT" val="0.8173229"/>
  <p:tag name="ORIGINALWIDTH" val="0.721169"/>
  <p:tag name="EMFCHILD" val="True"/>
</p:tagLst>
</file>

<file path=ppt/tags/tag92.xml><?xml version="1.0" encoding="utf-8"?>
<p:tagLst xmlns:a="http://schemas.openxmlformats.org/drawingml/2006/main" xmlns:r="http://schemas.openxmlformats.org/officeDocument/2006/relationships" xmlns:p="http://schemas.openxmlformats.org/presentationml/2006/main">
  <p:tag name="ORIGINALHEIGHT" val="2.644246"/>
  <p:tag name="ORIGINALWIDTH" val="2.019231"/>
  <p:tag name="EMFCHILD" val="True"/>
</p:tagLst>
</file>

<file path=ppt/tags/tag93.xml><?xml version="1.0" encoding="utf-8"?>
<p:tagLst xmlns:a="http://schemas.openxmlformats.org/drawingml/2006/main" xmlns:r="http://schemas.openxmlformats.org/officeDocument/2006/relationships" xmlns:p="http://schemas.openxmlformats.org/presentationml/2006/main">
  <p:tag name="ORIGINALHEIGHT" val="1.923077"/>
  <p:tag name="ORIGINALWIDTH" val="1.682708"/>
  <p:tag name="EMFCHILD" val="True"/>
</p:tagLst>
</file>

<file path=ppt/tags/tag94.xml><?xml version="1.0" encoding="utf-8"?>
<p:tagLst xmlns:a="http://schemas.openxmlformats.org/drawingml/2006/main" xmlns:r="http://schemas.openxmlformats.org/officeDocument/2006/relationships" xmlns:p="http://schemas.openxmlformats.org/presentationml/2006/main">
  <p:tag name="ORIGINALHEIGHT" val="2.836554"/>
  <p:tag name="ORIGINALWIDTH" val="3.125015"/>
  <p:tag name="EMFCHILD" val="True"/>
</p:tagLst>
</file>

<file path=ppt/tags/tag95.xml><?xml version="1.0" encoding="utf-8"?>
<p:tagLst xmlns:a="http://schemas.openxmlformats.org/drawingml/2006/main" xmlns:r="http://schemas.openxmlformats.org/officeDocument/2006/relationships" xmlns:p="http://schemas.openxmlformats.org/presentationml/2006/main">
  <p:tag name="ORIGINALHEIGHT" val="3.365385"/>
  <p:tag name="ORIGINALWIDTH" val="3.365385"/>
  <p:tag name="EMFCHILD" val="True"/>
</p:tagLst>
</file>

<file path=ppt/tags/tag96.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ags/tag97.xml><?xml version="1.0" encoding="utf-8"?>
<p:tagLst xmlns:a="http://schemas.openxmlformats.org/drawingml/2006/main" xmlns:r="http://schemas.openxmlformats.org/officeDocument/2006/relationships" xmlns:p="http://schemas.openxmlformats.org/presentationml/2006/main">
  <p:tag name="ORIGINALHEIGHT" val="2.644246"/>
  <p:tag name="ORIGINALWIDTH" val="2.019231"/>
  <p:tag name="EMFCHILD" val="True"/>
</p:tagLst>
</file>

<file path=ppt/tags/tag98.xml><?xml version="1.0" encoding="utf-8"?>
<p:tagLst xmlns:a="http://schemas.openxmlformats.org/drawingml/2006/main" xmlns:r="http://schemas.openxmlformats.org/officeDocument/2006/relationships" xmlns:p="http://schemas.openxmlformats.org/presentationml/2006/main">
  <p:tag name="ORIGINALHEIGHT" val="0.8173229"/>
  <p:tag name="ORIGINALWIDTH" val="0.721169"/>
  <p:tag name="EMFCHILD" val="True"/>
</p:tagLst>
</file>

<file path=ppt/tags/tag99.xml><?xml version="1.0" encoding="utf-8"?>
<p:tagLst xmlns:a="http://schemas.openxmlformats.org/drawingml/2006/main" xmlns:r="http://schemas.openxmlformats.org/officeDocument/2006/relationships" xmlns:p="http://schemas.openxmlformats.org/presentationml/2006/main">
  <p:tag name="ORIGINALHEIGHT" val="1.923077"/>
  <p:tag name="ORIGINALWIDTH" val="2.019231"/>
  <p:tag name="EMFCHILD" val="True"/>
</p:tagLst>
</file>

<file path=ppt/theme/theme1.xml><?xml version="1.0" encoding="utf-8"?>
<a:theme xmlns:a="http://schemas.openxmlformats.org/drawingml/2006/main" name="Default Design">
  <a:themeElements>
    <a:clrScheme name="Default Design 4">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490B09"/>
      </a:hlink>
      <a:folHlink>
        <a:srgbClr val="CCFFCC"/>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00"/>
        </a:solidFill>
        <a:ln w="38100">
          <a:solidFill>
            <a:schemeClr val="tx1"/>
          </a:solidFill>
        </a:ln>
      </a:spPr>
      <a:bodyPr rtlCol="0" anchor="ctr"/>
      <a:lstStyle>
        <a:defPPr algn="ctr">
          <a:defRPr/>
        </a:defPPr>
      </a:lstStyle>
    </a:spDef>
    <a:lnDef>
      <a:spPr bwMode="auto">
        <a:noFill/>
        <a:ln w="76200" cap="flat" cmpd="sng" algn="ctr">
          <a:solidFill>
            <a:schemeClr val="tx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ctr" eaLnBrk="1" hangingPunct="1">
          <a:lnSpc>
            <a:spcPct val="120000"/>
          </a:lnSpc>
          <a:defRPr dirty="0" smtClean="0">
            <a:latin typeface="Arev Sans" pitchFamily="34" charset="0"/>
            <a:ea typeface="Arev Sans" pitchFamily="34" charset="0"/>
            <a:cs typeface="Arev sans bold" pitchFamily="34" charset="0"/>
          </a:defRPr>
        </a:defPPr>
      </a:lstStyle>
    </a:tx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FFFFFF"/>
        </a:lt2>
        <a:accent1>
          <a:srgbClr val="DDDDDD"/>
        </a:accent1>
        <a:accent2>
          <a:srgbClr val="4D4D4D"/>
        </a:accent2>
        <a:accent3>
          <a:srgbClr val="FFFFFF"/>
        </a:accent3>
        <a:accent4>
          <a:srgbClr val="000000"/>
        </a:accent4>
        <a:accent5>
          <a:srgbClr val="EBEBEB"/>
        </a:accent5>
        <a:accent6>
          <a:srgbClr val="454545"/>
        </a:accent6>
        <a:hlink>
          <a:srgbClr val="333333"/>
        </a:hlink>
        <a:folHlink>
          <a:srgbClr val="080808"/>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61CF79"/>
        </a:hlink>
        <a:folHlink>
          <a:srgbClr val="CCFFCC"/>
        </a:folHlink>
      </a:clrScheme>
      <a:clrMap bg1="dk2" tx1="lt1" bg2="dk1" tx2="lt2" accent1="accent1" accent2="accent2" accent3="accent3" accent4="accent4" accent5="accent5" accent6="accent6" hlink="hlink" folHlink="folHlink"/>
    </a:extraClrScheme>
    <a:extraClrScheme>
      <a:clrScheme name="Default Design 4">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490B09"/>
        </a:hlink>
        <a:folHlink>
          <a:srgbClr val="CC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84971</TotalTime>
  <Words>4253</Words>
  <Application>Microsoft Office PowerPoint</Application>
  <PresentationFormat>Widescreen</PresentationFormat>
  <Paragraphs>604</Paragraphs>
  <Slides>57</Slides>
  <Notes>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Arev Sans</vt:lpstr>
      <vt:lpstr>Arev sans bold</vt:lpstr>
      <vt:lpstr>Arial Rounded MT Bold</vt:lpstr>
      <vt:lpstr>Chiller</vt:lpstr>
      <vt:lpstr>Geodesic</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Abstract Representation: Your Ancient Heritage</dc:title>
  <dc:creator>Ryan O'Donnell</dc:creator>
  <cp:lastModifiedBy>Ryan O'Donnell</cp:lastModifiedBy>
  <cp:revision>1881</cp:revision>
  <cp:lastPrinted>1998-01-22T22:42:46Z</cp:lastPrinted>
  <dcterms:created xsi:type="dcterms:W3CDTF">1996-09-30T18:28:10Z</dcterms:created>
  <dcterms:modified xsi:type="dcterms:W3CDTF">2017-11-09T20:03:01Z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85</vt:i4>
  </property>
  <property fmtid="{D5CDD505-2E9C-101B-9397-08002B2CF9AE}" pid="5" name="ScreenSize">
    <vt:i4>2</vt:i4>
  </property>
  <property fmtid="{D5CDD505-2E9C-101B-9397-08002B2CF9AE}" pid="6" name="ScreenUsage">
    <vt:i4>2</vt:i4>
  </property>
  <property fmtid="{D5CDD505-2E9C-101B-9397-08002B2CF9AE}" pid="7" name="MailAddress">
    <vt:lpwstr>rudich@cs.cmu.edu</vt:lpwstr>
  </property>
  <property fmtid="{D5CDD505-2E9C-101B-9397-08002B2CF9AE}" pid="8" name="HomePage">
    <vt:lpwstr>http://www.cs.cmu.edu/~rudich</vt:lpwstr>
  </property>
  <property fmtid="{D5CDD505-2E9C-101B-9397-08002B2CF9AE}" pid="9" name="Other">
    <vt:lpwstr>The lecture was generated using Powerpoint 97. The original lecture contains sound and animation that is not represented here. Some distortions of the original slides are due to bugs in the Powerpoint to HTML translator.</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6684672</vt:i4>
  </property>
  <property fmtid="{D5CDD505-2E9C-101B-9397-08002B2CF9AE}" pid="14" name="TextColor">
    <vt:i4>16777215</vt:i4>
  </property>
  <property fmtid="{D5CDD505-2E9C-101B-9397-08002B2CF9AE}" pid="15" name="LinkColor">
    <vt:i4>65535</vt:i4>
  </property>
  <property fmtid="{D5CDD505-2E9C-101B-9397-08002B2CF9AE}" pid="16" name="VisitedColor">
    <vt:i4>6737151</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C:\Rudich\HTML</vt:lpwstr>
  </property>
</Properties>
</file>