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20"/>
  </p:notesMasterIdLst>
  <p:sldIdLst>
    <p:sldId id="539" r:id="rId2"/>
    <p:sldId id="534" r:id="rId3"/>
    <p:sldId id="535" r:id="rId4"/>
    <p:sldId id="550" r:id="rId5"/>
    <p:sldId id="551" r:id="rId6"/>
    <p:sldId id="552" r:id="rId7"/>
    <p:sldId id="558" r:id="rId8"/>
    <p:sldId id="572" r:id="rId9"/>
    <p:sldId id="565" r:id="rId10"/>
    <p:sldId id="562" r:id="rId11"/>
    <p:sldId id="563" r:id="rId12"/>
    <p:sldId id="573" r:id="rId13"/>
    <p:sldId id="546" r:id="rId14"/>
    <p:sldId id="547" r:id="rId15"/>
    <p:sldId id="567" r:id="rId16"/>
    <p:sldId id="569" r:id="rId17"/>
    <p:sldId id="570" r:id="rId18"/>
    <p:sldId id="571" r:id="rId19"/>
  </p:sldIdLst>
  <p:sldSz cx="9144000" cy="6858000" type="screen4x3"/>
  <p:notesSz cx="6858000" cy="9144000"/>
  <p:embeddedFontLst>
    <p:embeddedFont>
      <p:font typeface="Aharoni" panose="02010803020104030203" pitchFamily="2" charset="-79"/>
      <p:bold r:id="rId21"/>
    </p:embeddedFont>
    <p:embeddedFont>
      <p:font typeface="Arial Black" panose="020B0A04020102020204" pitchFamily="34" charset="0"/>
      <p:bold r:id="rId22"/>
    </p:embeddedFon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Wingdings 3" panose="05040102010807070707" pitchFamily="18" charset="2"/>
      <p:regular r:id="rId28"/>
    </p:embeddedFont>
    <p:embeddedFont>
      <p:font typeface="Gill Sans MT" panose="020B0502020104020203" pitchFamily="34" charset="0"/>
      <p:regular r:id="rId29"/>
      <p:bold r:id="rId30"/>
      <p:italic r:id="rId31"/>
      <p:boldItalic r:id="rId32"/>
    </p:embeddedFont>
    <p:embeddedFont>
      <p:font typeface="Harrington" panose="04040505050A02020702" pitchFamily="82" charset="0"/>
      <p:regular r:id="rId33"/>
    </p:embeddedFont>
  </p:embeddedFontLst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C1FFC1"/>
    <a:srgbClr val="FF0000"/>
    <a:srgbClr val="FFE6E6"/>
    <a:srgbClr val="CCE9AD"/>
    <a:srgbClr val="000099"/>
    <a:srgbClr val="CCFFCC"/>
    <a:srgbClr val="0092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4" autoAdjust="0"/>
    <p:restoredTop sz="95501" autoAdjust="0"/>
  </p:normalViewPr>
  <p:slideViewPr>
    <p:cSldViewPr>
      <p:cViewPr varScale="1">
        <p:scale>
          <a:sx n="110" d="100"/>
          <a:sy n="110" d="100"/>
        </p:scale>
        <p:origin x="780" y="108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8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  <a:r>
              <a:rPr lang="en-US" baseline="0" dirty="0"/>
              <a:t> of problems!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7040-649E-4B7D-9B91-20B59469A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D37AF-A49A-4C30-8A25-47CB4523DF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28.png"/><Relationship Id="rId21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2.xm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17.png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/>
              <a:t>Sketching as a tool for</a:t>
            </a:r>
            <a:br>
              <a:rPr lang="en-US" sz="4400" dirty="0"/>
            </a:br>
            <a:r>
              <a:rPr lang="en-US" sz="4400" dirty="0"/>
              <a:t>Algorithmic Design</a:t>
            </a:r>
            <a:endParaRPr lang="en-US" sz="4400" i="1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/>
              <a:t>Alex Andoni</a:t>
            </a:r>
          </a:p>
          <a:p>
            <a:pPr algn="ctr"/>
            <a:r>
              <a:rPr lang="en-US" sz="2600" dirty="0"/>
              <a:t>(Columbia University)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15550" y="1009485"/>
            <a:ext cx="7335355" cy="19202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0117" y="1009485"/>
            <a:ext cx="7916683" cy="2112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Random hash </a:t>
                </a:r>
                <a:r>
                  <a:rPr lang="en-US" dirty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ym typeface="Symbol" pitchFamily="18" charset="2"/>
                  </a:rPr>
                  <a:t>satisfying:</a:t>
                </a:r>
              </a:p>
              <a:p>
                <a:pPr lvl="1"/>
                <a:r>
                  <a:rPr lang="en-US" dirty="0"/>
                  <a:t>for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008000"/>
                    </a:solidFill>
                  </a:rPr>
                  <a:t>close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i="1" dirty="0"/>
                  <a:t>pair</a:t>
                </a:r>
                <a:r>
                  <a:rPr lang="en-US" dirty="0"/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is “high”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for</a:t>
                </a:r>
                <a:r>
                  <a:rPr lang="en-US" i="1" dirty="0">
                    <a:cs typeface="Arial" charset="0"/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  <a:cs typeface="Arial" charset="0"/>
                  </a:rPr>
                  <a:t>far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i="1" dirty="0">
                    <a:cs typeface="Arial" charset="0"/>
                  </a:rPr>
                  <a:t>pair</a:t>
                </a:r>
                <a:r>
                  <a:rPr lang="en-US" dirty="0">
                    <a:cs typeface="Arial" charset="0"/>
                  </a:rPr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′)]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is “small”</a:t>
                </a:r>
              </a:p>
              <a:p>
                <a:pPr marL="548640" lvl="2" indent="0">
                  <a:buNone/>
                </a:pPr>
                <a:endParaRPr lang="en-US" dirty="0"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cs typeface="Arial" charset="0"/>
                  </a:rPr>
                  <a:t>Use several hash tables</a:t>
                </a:r>
                <a:endParaRPr lang="en-US" baseline="30000" dirty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  <a:blipFill>
                <a:blip r:embed="rId3"/>
                <a:stretch>
                  <a:fillRect l="-1889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611938" y="1957388"/>
            <a:ext cx="533400" cy="396875"/>
            <a:chOff x="6611938" y="1957388"/>
            <a:chExt cx="533400" cy="396875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567738" y="322214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23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24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3000" i="1" baseline="30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,</a:t>
                </a:r>
                <a:r>
                  <a:rPr lang="en-US" sz="26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 </a:t>
                </a:r>
                <a:r>
                  <a:rPr lang="en-US" sz="2600" dirty="0">
                    <a:latin typeface="+mn-lt"/>
                    <a:sym typeface="Symbol" pitchFamily="18" charset="2"/>
                  </a:rPr>
                  <a:t>where</a:t>
                </a: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blipFill rotWithShape="0">
                <a:blip r:embed="rId25"/>
                <a:stretch>
                  <a:fillRect t="-14286" r="-5769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0477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[Indyk-Motwani</a:t>
            </a:r>
            <a:r>
              <a:rPr lang="en-US" i="1" dirty="0">
                <a:solidFill>
                  <a:srgbClr val="0070C0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70C0"/>
                </a:solidFill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7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10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35065" y="2968140"/>
            <a:ext cx="1983235" cy="446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/>
              <a:t>“</a:t>
            </a:r>
            <a:r>
              <a:rPr lang="en-US" sz="2300" dirty="0">
                <a:solidFill>
                  <a:srgbClr val="FF0000"/>
                </a:solidFill>
              </a:rPr>
              <a:t>not-so-small</a:t>
            </a:r>
            <a:r>
              <a:rPr lang="en-US" sz="2300" dirty="0"/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34400" y="1457520"/>
            <a:ext cx="569390" cy="396875"/>
            <a:chOff x="8534400" y="1457520"/>
            <a:chExt cx="569390" cy="396875"/>
          </a:xfrm>
          <a:noFill/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Rounded Rectangle 85"/>
          <p:cNvSpPr/>
          <p:nvPr/>
        </p:nvSpPr>
        <p:spPr>
          <a:xfrm>
            <a:off x="539475" y="433616"/>
            <a:ext cx="4605612" cy="612934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sz="3000" dirty="0">
                <a:solidFill>
                  <a:schemeClr val="tx1"/>
                </a:solidFill>
              </a:rPr>
              <a:t> Locality-Sensitive Hashing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648" y="597999"/>
            <a:ext cx="356576" cy="3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133126" grpId="0" animBg="1"/>
      <p:bldP spid="2560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3" grpId="1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Content Placeholder 5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219505602"/>
                  </p:ext>
                </p:extLst>
              </p:nvPr>
            </p:nvGraphicFramePr>
            <p:xfrm>
              <a:off x="5322443" y="1470345"/>
              <a:ext cx="3358892" cy="595312"/>
            </p:xfrm>
            <a:graphic>
              <a:graphicData uri="http://schemas.openxmlformats.org/drawingml/2006/table">
                <a:tbl>
                  <a:tblPr/>
                  <a:tblGrid>
                    <a:gridCol w="705856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647036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147018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15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=1/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1E1EA5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1E1EA5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Content Placeholder 5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219505602"/>
                  </p:ext>
                </p:extLst>
              </p:nvPr>
            </p:nvGraphicFramePr>
            <p:xfrm>
              <a:off x="5322443" y="1470345"/>
              <a:ext cx="3358892" cy="595312"/>
            </p:xfrm>
            <a:graphic>
              <a:graphicData uri="http://schemas.openxmlformats.org/drawingml/2006/table">
                <a:tbl>
                  <a:tblPr/>
                  <a:tblGrid>
                    <a:gridCol w="705856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647036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147018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7163" t="-8163" r="-2128" b="-1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897" t="-108163" r="-378448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16981" t="-108163" r="-314151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21693" t="-108163" r="-76190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7163" t="-108163" r="-2128" b="-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Freeform 69"/>
          <p:cNvSpPr>
            <a:spLocks/>
          </p:cNvSpPr>
          <p:nvPr/>
        </p:nvSpPr>
        <p:spPr bwMode="auto">
          <a:xfrm>
            <a:off x="871756" y="1982304"/>
            <a:ext cx="3266141" cy="2242121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LSH maps</a:t>
            </a:r>
            <a:endParaRPr lang="en-US" dirty="0">
              <a:solidFill>
                <a:srgbClr val="1E1EA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240403" y="3440988"/>
            <a:ext cx="154478" cy="152379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3997" y="2744117"/>
            <a:ext cx="540671" cy="457136"/>
            <a:chOff x="6400800" y="1306513"/>
            <a:chExt cx="533400" cy="457200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23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5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23210"/>
                </a:xfrm>
                <a:prstGeom prst="rect">
                  <a:avLst/>
                </a:prstGeom>
                <a:blipFill>
                  <a:blip r:embed="rId3"/>
                  <a:stretch>
                    <a:fillRect b="-5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33586" y="2834377"/>
            <a:ext cx="540671" cy="323165"/>
            <a:chOff x="6611938" y="1957388"/>
            <a:chExt cx="533400" cy="323210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23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5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23210"/>
                </a:xfrm>
                <a:prstGeom prst="rect">
                  <a:avLst/>
                </a:prstGeom>
                <a:blipFill>
                  <a:blip r:embed="rId4"/>
                  <a:stretch>
                    <a:fillRect b="-5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846775" y="2521975"/>
            <a:ext cx="154478" cy="15237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69547" y="3099311"/>
            <a:ext cx="577151" cy="323165"/>
            <a:chOff x="8534400" y="1457520"/>
            <a:chExt cx="569390" cy="323210"/>
          </a:xfrm>
          <a:noFill/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232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5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23210"/>
                </a:xfrm>
                <a:prstGeom prst="rect">
                  <a:avLst/>
                </a:prstGeom>
                <a:blipFill>
                  <a:blip r:embed="rId5"/>
                  <a:stretch>
                    <a:fillRect b="-1320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434360" y="1687979"/>
            <a:ext cx="3599322" cy="2581006"/>
            <a:chOff x="6566994" y="1149621"/>
            <a:chExt cx="4799096" cy="3441341"/>
          </a:xfrm>
        </p:grpSpPr>
        <p:grpSp>
          <p:nvGrpSpPr>
            <p:cNvPr id="45" name="Group 44"/>
            <p:cNvGrpSpPr/>
            <p:nvPr/>
          </p:nvGrpSpPr>
          <p:grpSpPr>
            <a:xfrm>
              <a:off x="7346833" y="1149621"/>
              <a:ext cx="3296041" cy="3441341"/>
              <a:chOff x="1158212" y="2480563"/>
              <a:chExt cx="3296041" cy="3249015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44481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7318520" y="486094"/>
              <a:ext cx="3296043" cy="4799096"/>
              <a:chOff x="1158212" y="2480563"/>
              <a:chExt cx="3296043" cy="3279163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4448176" y="2516468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2" name="Text Box 102"/>
          <p:cNvSpPr txBox="1">
            <a:spLocks noChangeArrowheads="1"/>
          </p:cNvSpPr>
          <p:nvPr/>
        </p:nvSpPr>
        <p:spPr bwMode="auto">
          <a:xfrm>
            <a:off x="327568" y="1121130"/>
            <a:ext cx="505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</a:rPr>
              <a:t>[Datar-Indyk-Immorlica-Mirrokni’04</a:t>
            </a:r>
            <a:r>
              <a:rPr lang="en-US">
                <a:solidFill>
                  <a:srgbClr val="0070C0"/>
                </a:solidFill>
              </a:rPr>
              <a:t>, A.-</a:t>
            </a:r>
            <a:r>
              <a:rPr lang="en-US" dirty="0">
                <a:solidFill>
                  <a:srgbClr val="0070C0"/>
                </a:solidFill>
              </a:rPr>
              <a:t>Indyk’06]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115631"/>
                  </p:ext>
                </p:extLst>
              </p:nvPr>
            </p:nvGraphicFramePr>
            <p:xfrm>
              <a:off x="5327768" y="2065658"/>
              <a:ext cx="3353567" cy="297656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115631"/>
                  </p:ext>
                </p:extLst>
              </p:nvPr>
            </p:nvGraphicFramePr>
            <p:xfrm>
              <a:off x="5327768" y="2065658"/>
              <a:ext cx="3353567" cy="297656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19048" t="-4000" r="-7566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95714" t="-4000" r="-214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4" name="Picture 109" descr="plan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6"/>
            <a:ext cx="2477691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1" descr="plan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3" descr="plan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5" descr="plane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7" descr="plane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6"/>
            <a:ext cx="2476500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3"/>
          <p:cNvSpPr/>
          <p:nvPr/>
        </p:nvSpPr>
        <p:spPr>
          <a:xfrm>
            <a:off x="288655" y="3813258"/>
            <a:ext cx="2830633" cy="441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Even better LSH maps?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3"/>
          <p:cNvSpPr/>
          <p:nvPr/>
        </p:nvSpPr>
        <p:spPr>
          <a:xfrm>
            <a:off x="3153645" y="3987009"/>
            <a:ext cx="5386649" cy="690681"/>
          </a:xfrm>
          <a:prstGeom prst="roundRect">
            <a:avLst/>
          </a:prstGeom>
          <a:solidFill>
            <a:srgbClr val="FF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NO: </a:t>
            </a:r>
            <a:r>
              <a:rPr lang="en-US" sz="2100" dirty="0">
                <a:solidFill>
                  <a:schemeClr val="tx1"/>
                </a:solidFill>
              </a:rPr>
              <a:t>example of </a:t>
            </a:r>
            <a:r>
              <a:rPr lang="en-US" sz="2100" dirty="0" err="1">
                <a:solidFill>
                  <a:schemeClr val="tx1"/>
                </a:solidFill>
              </a:rPr>
              <a:t>isoperimetry</a:t>
            </a:r>
            <a:endParaRPr lang="en-US" sz="21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[Motwani-Naor-Panigrahy’06, O’Donell-Wu-Zhou’11]</a:t>
            </a:r>
          </a:p>
        </p:txBody>
      </p:sp>
      <p:sp>
        <p:nvSpPr>
          <p:cNvPr id="55" name="Rounded Rectangle 85"/>
          <p:cNvSpPr/>
          <p:nvPr/>
        </p:nvSpPr>
        <p:spPr>
          <a:xfrm>
            <a:off x="467451" y="4692129"/>
            <a:ext cx="6720875" cy="868323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Can get </a:t>
            </a:r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better maps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 if allowed to </a:t>
            </a:r>
            <a:r>
              <a:rPr lang="en-US" sz="2100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depend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Open Sans" panose="020B0606030504020204" pitchFamily="34" charset="0"/>
              </a:rPr>
              <a:t> on the dataset</a:t>
            </a:r>
          </a:p>
          <a:p>
            <a:pPr algn="ctr"/>
            <a:r>
              <a:rPr lang="en-US" sz="2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[A-Indyk-Nguyen-Razenshteyn’14, A-Razenshteyn’15]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180" y="5184699"/>
            <a:ext cx="356576" cy="356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071173"/>
                  </p:ext>
                </p:extLst>
              </p:nvPr>
            </p:nvGraphicFramePr>
            <p:xfrm>
              <a:off x="5329236" y="2353660"/>
              <a:ext cx="3353567" cy="498268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=1/7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071173"/>
                  </p:ext>
                </p:extLst>
              </p:nvPr>
            </p:nvGraphicFramePr>
            <p:xfrm>
              <a:off x="5329236" y="2353660"/>
              <a:ext cx="3353567" cy="498268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82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3"/>
                          <a:stretch>
                            <a:fillRect l="-119048" t="-3659" r="-75661" b="-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3"/>
                          <a:stretch>
                            <a:fillRect l="-295714" t="-3659" r="-2143" b="-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ontent Placeholder 3"/>
          <p:cNvSpPr txBox="1">
            <a:spLocks/>
          </p:cNvSpPr>
          <p:nvPr/>
        </p:nvSpPr>
        <p:spPr>
          <a:xfrm>
            <a:off x="457200" y="5713378"/>
            <a:ext cx="8229600" cy="78802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Applications to: Max/Min inner product (MIPS), greedy coordinate descent, kernel approximation &amp; estimation,…</a:t>
            </a:r>
          </a:p>
        </p:txBody>
      </p:sp>
    </p:spTree>
    <p:extLst>
      <p:ext uri="{BB962C8B-B14F-4D97-AF65-F5344CB8AC3E}">
        <p14:creationId xmlns:p14="http://schemas.microsoft.com/office/powerpoint/2010/main" val="37641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24 -0.00903 C 0.03594 -0.00394 0.03425 0.00093 0.03372 0.00764 C 0.03307 0.01481 0.03255 0.02338 0.03216 0.03194 C 0.03216 0.04028 0.03216 0.04745 0.03255 0.05532 C 0.03307 0.0625 0.03346 0.07037 0.03477 0.07685 C 0.03568 0.08356 0.03737 0.08866 0.03919 0.09259 C 0.04102 0.09653 0.04297 0.09884 0.04505 0.10046 C 0.04701 0.10162 0.04922 0.10162 0.05091 0.10046 C 0.053 0.09884 0.05469 0.09583 0.05625 0.09074 C 0.05781 0.08611 0.05912 0.08032 0.05977 0.07292 C 0.06068 0.06644 0.0612 0.05741 0.0612 0.05023 C 0.06133 0.04306 0.0612 0.03426 0.06029 0.02708 C 0.05938 0.0206 0.05781 0.01528 0.05586 0.01273 C 0.05378 0.01088 0.05182 0.01343 0.05039 0.01806 C 0.04922 0.02269 0.04818 0.02963 0.04818 0.03843 C 0.04818 0.04699 0.04818 0.05463 0.04922 0.06111 C 0.05013 0.06782 0.05 0.06898 0.05326 0.07755 C 0.05625 0.08657 0.05938 0.08403 0.06133 0.08449 C 0.06315 0.08449 0.06445 0.08218 0.06641 0.07963 C 0.06836 0.07616 0.07031 0.07037 0.07136 0.06505 C 0.07253 0.05972 0.07305 0.05347 0.07383 0.04306 C 0.07448 0.03241 0.07448 0.02708 0.07448 0.01944 C 0.07448 0.01157 0.07448 0.0037 0.07448 -0.00394 " pathEditMode="relative" rAng="0" ptsTypes="AAAAAAAAAAAAAAAAAAAAAAA">
                                      <p:cBhvr>
                                        <p:cTn id="26" dur="1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24" grpId="0" animBg="1"/>
      <p:bldP spid="40" grpId="0" animBg="1"/>
      <p:bldP spid="56" grpId="0" animBg="1"/>
      <p:bldP spid="55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Numerical Linear Algebra</a:t>
            </a:r>
          </a:p>
          <a:p>
            <a:r>
              <a:rPr lang="en-US" dirty="0"/>
              <a:t>Similarity Search</a:t>
            </a:r>
          </a:p>
          <a:p>
            <a:r>
              <a:rPr lang="en-US" dirty="0">
                <a:solidFill>
                  <a:srgbClr val="C00000"/>
                </a:solidFill>
              </a:rPr>
              <a:t>Geometric min-cost matching</a:t>
            </a:r>
          </a:p>
          <a:p>
            <a:endParaRPr lang="en-US" dirty="0"/>
          </a:p>
          <a:p>
            <a:r>
              <a:rPr lang="en-US" dirty="0"/>
              <a:t>Can exploit sketches for: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internal state / partial computations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reeform 13"/>
          <p:cNvSpPr/>
          <p:nvPr/>
        </p:nvSpPr>
        <p:spPr>
          <a:xfrm>
            <a:off x="2617105" y="4825510"/>
            <a:ext cx="4311087" cy="1829510"/>
          </a:xfrm>
          <a:custGeom>
            <a:avLst/>
            <a:gdLst>
              <a:gd name="connsiteX0" fmla="*/ 666750 w 4229100"/>
              <a:gd name="connsiteY0" fmla="*/ 412750 h 1734980"/>
              <a:gd name="connsiteX1" fmla="*/ 666750 w 4229100"/>
              <a:gd name="connsiteY1" fmla="*/ 412750 h 1734980"/>
              <a:gd name="connsiteX2" fmla="*/ 965200 w 4229100"/>
              <a:gd name="connsiteY2" fmla="*/ 222250 h 1734980"/>
              <a:gd name="connsiteX3" fmla="*/ 1365250 w 4229100"/>
              <a:gd name="connsiteY3" fmla="*/ 69850 h 1734980"/>
              <a:gd name="connsiteX4" fmla="*/ 1612900 w 4229100"/>
              <a:gd name="connsiteY4" fmla="*/ 19050 h 1734980"/>
              <a:gd name="connsiteX5" fmla="*/ 1638300 w 4229100"/>
              <a:gd name="connsiteY5" fmla="*/ 12700 h 1734980"/>
              <a:gd name="connsiteX6" fmla="*/ 1733550 w 4229100"/>
              <a:gd name="connsiteY6" fmla="*/ 0 h 1734980"/>
              <a:gd name="connsiteX7" fmla="*/ 2019300 w 4229100"/>
              <a:gd name="connsiteY7" fmla="*/ 57150 h 1734980"/>
              <a:gd name="connsiteX8" fmla="*/ 2146300 w 4229100"/>
              <a:gd name="connsiteY8" fmla="*/ 114300 h 1734980"/>
              <a:gd name="connsiteX9" fmla="*/ 2324100 w 4229100"/>
              <a:gd name="connsiteY9" fmla="*/ 222250 h 1734980"/>
              <a:gd name="connsiteX10" fmla="*/ 2381250 w 4229100"/>
              <a:gd name="connsiteY10" fmla="*/ 241300 h 1734980"/>
              <a:gd name="connsiteX11" fmla="*/ 2413000 w 4229100"/>
              <a:gd name="connsiteY11" fmla="*/ 247650 h 1734980"/>
              <a:gd name="connsiteX12" fmla="*/ 2552700 w 4229100"/>
              <a:gd name="connsiteY12" fmla="*/ 285750 h 1734980"/>
              <a:gd name="connsiteX13" fmla="*/ 2679700 w 4229100"/>
              <a:gd name="connsiteY13" fmla="*/ 304800 h 1734980"/>
              <a:gd name="connsiteX14" fmla="*/ 3098800 w 4229100"/>
              <a:gd name="connsiteY14" fmla="*/ 266700 h 1734980"/>
              <a:gd name="connsiteX15" fmla="*/ 3219450 w 4229100"/>
              <a:gd name="connsiteY15" fmla="*/ 247650 h 1734980"/>
              <a:gd name="connsiteX16" fmla="*/ 3460750 w 4229100"/>
              <a:gd name="connsiteY16" fmla="*/ 317500 h 1734980"/>
              <a:gd name="connsiteX17" fmla="*/ 3498850 w 4229100"/>
              <a:gd name="connsiteY17" fmla="*/ 355600 h 1734980"/>
              <a:gd name="connsiteX18" fmla="*/ 3562350 w 4229100"/>
              <a:gd name="connsiteY18" fmla="*/ 412750 h 1734980"/>
              <a:gd name="connsiteX19" fmla="*/ 3619500 w 4229100"/>
              <a:gd name="connsiteY19" fmla="*/ 469900 h 1734980"/>
              <a:gd name="connsiteX20" fmla="*/ 3632200 w 4229100"/>
              <a:gd name="connsiteY20" fmla="*/ 488950 h 1734980"/>
              <a:gd name="connsiteX21" fmla="*/ 3651250 w 4229100"/>
              <a:gd name="connsiteY21" fmla="*/ 527050 h 1734980"/>
              <a:gd name="connsiteX22" fmla="*/ 3670300 w 4229100"/>
              <a:gd name="connsiteY22" fmla="*/ 546100 h 1734980"/>
              <a:gd name="connsiteX23" fmla="*/ 3746500 w 4229100"/>
              <a:gd name="connsiteY23" fmla="*/ 660400 h 1734980"/>
              <a:gd name="connsiteX24" fmla="*/ 3765550 w 4229100"/>
              <a:gd name="connsiteY24" fmla="*/ 685800 h 1734980"/>
              <a:gd name="connsiteX25" fmla="*/ 3898900 w 4229100"/>
              <a:gd name="connsiteY25" fmla="*/ 793750 h 1734980"/>
              <a:gd name="connsiteX26" fmla="*/ 3917950 w 4229100"/>
              <a:gd name="connsiteY26" fmla="*/ 812800 h 1734980"/>
              <a:gd name="connsiteX27" fmla="*/ 4165600 w 4229100"/>
              <a:gd name="connsiteY27" fmla="*/ 869950 h 1734980"/>
              <a:gd name="connsiteX28" fmla="*/ 4191000 w 4229100"/>
              <a:gd name="connsiteY28" fmla="*/ 895350 h 1734980"/>
              <a:gd name="connsiteX29" fmla="*/ 4210050 w 4229100"/>
              <a:gd name="connsiteY29" fmla="*/ 1003300 h 1734980"/>
              <a:gd name="connsiteX30" fmla="*/ 4222750 w 4229100"/>
              <a:gd name="connsiteY30" fmla="*/ 1022350 h 1734980"/>
              <a:gd name="connsiteX31" fmla="*/ 4229100 w 4229100"/>
              <a:gd name="connsiteY31" fmla="*/ 1117600 h 1734980"/>
              <a:gd name="connsiteX32" fmla="*/ 4222750 w 4229100"/>
              <a:gd name="connsiteY32" fmla="*/ 1371600 h 1734980"/>
              <a:gd name="connsiteX33" fmla="*/ 4210050 w 4229100"/>
              <a:gd name="connsiteY33" fmla="*/ 1403350 h 1734980"/>
              <a:gd name="connsiteX34" fmla="*/ 4165600 w 4229100"/>
              <a:gd name="connsiteY34" fmla="*/ 1466850 h 1734980"/>
              <a:gd name="connsiteX35" fmla="*/ 4051300 w 4229100"/>
              <a:gd name="connsiteY35" fmla="*/ 1536700 h 1734980"/>
              <a:gd name="connsiteX36" fmla="*/ 3994150 w 4229100"/>
              <a:gd name="connsiteY36" fmla="*/ 1555750 h 1734980"/>
              <a:gd name="connsiteX37" fmla="*/ 3956050 w 4229100"/>
              <a:gd name="connsiteY37" fmla="*/ 1562100 h 1734980"/>
              <a:gd name="connsiteX38" fmla="*/ 3829050 w 4229100"/>
              <a:gd name="connsiteY38" fmla="*/ 1581150 h 1734980"/>
              <a:gd name="connsiteX39" fmla="*/ 3727450 w 4229100"/>
              <a:gd name="connsiteY39" fmla="*/ 1593850 h 1734980"/>
              <a:gd name="connsiteX40" fmla="*/ 3670300 w 4229100"/>
              <a:gd name="connsiteY40" fmla="*/ 1600200 h 1734980"/>
              <a:gd name="connsiteX41" fmla="*/ 3105150 w 4229100"/>
              <a:gd name="connsiteY41" fmla="*/ 1619250 h 1734980"/>
              <a:gd name="connsiteX42" fmla="*/ 3028950 w 4229100"/>
              <a:gd name="connsiteY42" fmla="*/ 1631950 h 1734980"/>
              <a:gd name="connsiteX43" fmla="*/ 3003550 w 4229100"/>
              <a:gd name="connsiteY43" fmla="*/ 1638300 h 1734980"/>
              <a:gd name="connsiteX44" fmla="*/ 2933700 w 4229100"/>
              <a:gd name="connsiteY44" fmla="*/ 1651000 h 1734980"/>
              <a:gd name="connsiteX45" fmla="*/ 2819400 w 4229100"/>
              <a:gd name="connsiteY45" fmla="*/ 1689100 h 1734980"/>
              <a:gd name="connsiteX46" fmla="*/ 2686050 w 4229100"/>
              <a:gd name="connsiteY46" fmla="*/ 1695450 h 1734980"/>
              <a:gd name="connsiteX47" fmla="*/ 2305050 w 4229100"/>
              <a:gd name="connsiteY47" fmla="*/ 1733550 h 1734980"/>
              <a:gd name="connsiteX48" fmla="*/ 2038350 w 4229100"/>
              <a:gd name="connsiteY48" fmla="*/ 1708150 h 1734980"/>
              <a:gd name="connsiteX49" fmla="*/ 1860550 w 4229100"/>
              <a:gd name="connsiteY49" fmla="*/ 1498600 h 1734980"/>
              <a:gd name="connsiteX50" fmla="*/ 1803400 w 4229100"/>
              <a:gd name="connsiteY50" fmla="*/ 1441450 h 1734980"/>
              <a:gd name="connsiteX51" fmla="*/ 1670050 w 4229100"/>
              <a:gd name="connsiteY51" fmla="*/ 1346200 h 1734980"/>
              <a:gd name="connsiteX52" fmla="*/ 1600200 w 4229100"/>
              <a:gd name="connsiteY52" fmla="*/ 1308100 h 1734980"/>
              <a:gd name="connsiteX53" fmla="*/ 1555750 w 4229100"/>
              <a:gd name="connsiteY53" fmla="*/ 1289050 h 1734980"/>
              <a:gd name="connsiteX54" fmla="*/ 1346200 w 4229100"/>
              <a:gd name="connsiteY54" fmla="*/ 1276350 h 1734980"/>
              <a:gd name="connsiteX55" fmla="*/ 590550 w 4229100"/>
              <a:gd name="connsiteY55" fmla="*/ 1289050 h 1734980"/>
              <a:gd name="connsiteX56" fmla="*/ 279400 w 4229100"/>
              <a:gd name="connsiteY56" fmla="*/ 1270000 h 1734980"/>
              <a:gd name="connsiteX57" fmla="*/ 247650 w 4229100"/>
              <a:gd name="connsiteY57" fmla="*/ 1257300 h 1734980"/>
              <a:gd name="connsiteX58" fmla="*/ 114300 w 4229100"/>
              <a:gd name="connsiteY58" fmla="*/ 1193800 h 1734980"/>
              <a:gd name="connsiteX59" fmla="*/ 31750 w 4229100"/>
              <a:gd name="connsiteY59" fmla="*/ 1117600 h 1734980"/>
              <a:gd name="connsiteX60" fmla="*/ 0 w 4229100"/>
              <a:gd name="connsiteY60" fmla="*/ 965200 h 1734980"/>
              <a:gd name="connsiteX61" fmla="*/ 12700 w 4229100"/>
              <a:gd name="connsiteY61" fmla="*/ 838200 h 1734980"/>
              <a:gd name="connsiteX62" fmla="*/ 50800 w 4229100"/>
              <a:gd name="connsiteY62" fmla="*/ 774700 h 1734980"/>
              <a:gd name="connsiteX63" fmla="*/ 76200 w 4229100"/>
              <a:gd name="connsiteY63" fmla="*/ 742950 h 1734980"/>
              <a:gd name="connsiteX64" fmla="*/ 127000 w 4229100"/>
              <a:gd name="connsiteY64" fmla="*/ 679450 h 1734980"/>
              <a:gd name="connsiteX65" fmla="*/ 190500 w 4229100"/>
              <a:gd name="connsiteY65" fmla="*/ 622300 h 1734980"/>
              <a:gd name="connsiteX66" fmla="*/ 260350 w 4229100"/>
              <a:gd name="connsiteY66" fmla="*/ 565150 h 1734980"/>
              <a:gd name="connsiteX67" fmla="*/ 285750 w 4229100"/>
              <a:gd name="connsiteY67" fmla="*/ 533400 h 1734980"/>
              <a:gd name="connsiteX68" fmla="*/ 361950 w 4229100"/>
              <a:gd name="connsiteY68" fmla="*/ 476250 h 1734980"/>
              <a:gd name="connsiteX69" fmla="*/ 438150 w 4229100"/>
              <a:gd name="connsiteY69" fmla="*/ 438150 h 1734980"/>
              <a:gd name="connsiteX70" fmla="*/ 495300 w 4229100"/>
              <a:gd name="connsiteY70" fmla="*/ 431800 h 1734980"/>
              <a:gd name="connsiteX71" fmla="*/ 584200 w 4229100"/>
              <a:gd name="connsiteY71" fmla="*/ 419100 h 1734980"/>
              <a:gd name="connsiteX72" fmla="*/ 666750 w 4229100"/>
              <a:gd name="connsiteY72" fmla="*/ 412750 h 173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29100" h="1734980">
                <a:moveTo>
                  <a:pt x="666750" y="412750"/>
                </a:moveTo>
                <a:lnTo>
                  <a:pt x="666750" y="412750"/>
                </a:lnTo>
                <a:cubicBezTo>
                  <a:pt x="766233" y="349250"/>
                  <a:pt x="854910" y="264265"/>
                  <a:pt x="965200" y="222250"/>
                </a:cubicBezTo>
                <a:cubicBezTo>
                  <a:pt x="1098550" y="171450"/>
                  <a:pt x="1230717" y="117429"/>
                  <a:pt x="1365250" y="69850"/>
                </a:cubicBezTo>
                <a:cubicBezTo>
                  <a:pt x="1463427" y="35129"/>
                  <a:pt x="1510520" y="36113"/>
                  <a:pt x="1612900" y="19050"/>
                </a:cubicBezTo>
                <a:cubicBezTo>
                  <a:pt x="1621508" y="17615"/>
                  <a:pt x="1629680" y="14061"/>
                  <a:pt x="1638300" y="12700"/>
                </a:cubicBezTo>
                <a:cubicBezTo>
                  <a:pt x="1669939" y="7704"/>
                  <a:pt x="1701800" y="4233"/>
                  <a:pt x="1733550" y="0"/>
                </a:cubicBezTo>
                <a:cubicBezTo>
                  <a:pt x="1828800" y="19050"/>
                  <a:pt x="1925961" y="30256"/>
                  <a:pt x="2019300" y="57150"/>
                </a:cubicBezTo>
                <a:cubicBezTo>
                  <a:pt x="2352785" y="153239"/>
                  <a:pt x="1986485" y="87664"/>
                  <a:pt x="2146300" y="114300"/>
                </a:cubicBezTo>
                <a:cubicBezTo>
                  <a:pt x="2205567" y="150283"/>
                  <a:pt x="2258323" y="200324"/>
                  <a:pt x="2324100" y="222250"/>
                </a:cubicBezTo>
                <a:cubicBezTo>
                  <a:pt x="2343150" y="228600"/>
                  <a:pt x="2361942" y="235783"/>
                  <a:pt x="2381250" y="241300"/>
                </a:cubicBezTo>
                <a:cubicBezTo>
                  <a:pt x="2391628" y="244265"/>
                  <a:pt x="2402622" y="244685"/>
                  <a:pt x="2413000" y="247650"/>
                </a:cubicBezTo>
                <a:cubicBezTo>
                  <a:pt x="2552514" y="287511"/>
                  <a:pt x="2470302" y="272017"/>
                  <a:pt x="2552700" y="285750"/>
                </a:cubicBezTo>
                <a:cubicBezTo>
                  <a:pt x="2598503" y="316285"/>
                  <a:pt x="2579427" y="308199"/>
                  <a:pt x="2679700" y="304800"/>
                </a:cubicBezTo>
                <a:cubicBezTo>
                  <a:pt x="2826881" y="299811"/>
                  <a:pt x="2955948" y="286633"/>
                  <a:pt x="3098800" y="266700"/>
                </a:cubicBezTo>
                <a:cubicBezTo>
                  <a:pt x="3139124" y="261073"/>
                  <a:pt x="3179233" y="254000"/>
                  <a:pt x="3219450" y="247650"/>
                </a:cubicBezTo>
                <a:cubicBezTo>
                  <a:pt x="3299883" y="270933"/>
                  <a:pt x="3382642" y="287322"/>
                  <a:pt x="3460750" y="317500"/>
                </a:cubicBezTo>
                <a:cubicBezTo>
                  <a:pt x="3477504" y="323973"/>
                  <a:pt x="3485500" y="343585"/>
                  <a:pt x="3498850" y="355600"/>
                </a:cubicBezTo>
                <a:cubicBezTo>
                  <a:pt x="3598271" y="445079"/>
                  <a:pt x="3415533" y="265933"/>
                  <a:pt x="3562350" y="412750"/>
                </a:cubicBezTo>
                <a:cubicBezTo>
                  <a:pt x="3581400" y="431800"/>
                  <a:pt x="3604556" y="447484"/>
                  <a:pt x="3619500" y="469900"/>
                </a:cubicBezTo>
                <a:cubicBezTo>
                  <a:pt x="3623733" y="476250"/>
                  <a:pt x="3628494" y="482279"/>
                  <a:pt x="3632200" y="488950"/>
                </a:cubicBezTo>
                <a:cubicBezTo>
                  <a:pt x="3639096" y="501362"/>
                  <a:pt x="3643374" y="515236"/>
                  <a:pt x="3651250" y="527050"/>
                </a:cubicBezTo>
                <a:cubicBezTo>
                  <a:pt x="3656231" y="534522"/>
                  <a:pt x="3665080" y="538792"/>
                  <a:pt x="3670300" y="546100"/>
                </a:cubicBezTo>
                <a:cubicBezTo>
                  <a:pt x="3696915" y="583361"/>
                  <a:pt x="3719026" y="623768"/>
                  <a:pt x="3746500" y="660400"/>
                </a:cubicBezTo>
                <a:cubicBezTo>
                  <a:pt x="3752850" y="668867"/>
                  <a:pt x="3758066" y="678316"/>
                  <a:pt x="3765550" y="685800"/>
                </a:cubicBezTo>
                <a:cubicBezTo>
                  <a:pt x="3870654" y="790904"/>
                  <a:pt x="3805089" y="723392"/>
                  <a:pt x="3898900" y="793750"/>
                </a:cubicBezTo>
                <a:cubicBezTo>
                  <a:pt x="3906084" y="799138"/>
                  <a:pt x="3909523" y="809695"/>
                  <a:pt x="3917950" y="812800"/>
                </a:cubicBezTo>
                <a:cubicBezTo>
                  <a:pt x="3950322" y="824726"/>
                  <a:pt x="4153215" y="867258"/>
                  <a:pt x="4165600" y="869950"/>
                </a:cubicBezTo>
                <a:cubicBezTo>
                  <a:pt x="4174067" y="878417"/>
                  <a:pt x="4185982" y="884478"/>
                  <a:pt x="4191000" y="895350"/>
                </a:cubicBezTo>
                <a:cubicBezTo>
                  <a:pt x="4210862" y="938384"/>
                  <a:pt x="4198254" y="960048"/>
                  <a:pt x="4210050" y="1003300"/>
                </a:cubicBezTo>
                <a:cubicBezTo>
                  <a:pt x="4212058" y="1010663"/>
                  <a:pt x="4218517" y="1016000"/>
                  <a:pt x="4222750" y="1022350"/>
                </a:cubicBezTo>
                <a:cubicBezTo>
                  <a:pt x="4224867" y="1054100"/>
                  <a:pt x="4229100" y="1085780"/>
                  <a:pt x="4229100" y="1117600"/>
                </a:cubicBezTo>
                <a:cubicBezTo>
                  <a:pt x="4229100" y="1202293"/>
                  <a:pt x="4228384" y="1287094"/>
                  <a:pt x="4222750" y="1371600"/>
                </a:cubicBezTo>
                <a:cubicBezTo>
                  <a:pt x="4221992" y="1382973"/>
                  <a:pt x="4214052" y="1392677"/>
                  <a:pt x="4210050" y="1403350"/>
                </a:cubicBezTo>
                <a:cubicBezTo>
                  <a:pt x="4195366" y="1442508"/>
                  <a:pt x="4214362" y="1412670"/>
                  <a:pt x="4165600" y="1466850"/>
                </a:cubicBezTo>
                <a:cubicBezTo>
                  <a:pt x="4134083" y="1501869"/>
                  <a:pt x="4102474" y="1519642"/>
                  <a:pt x="4051300" y="1536700"/>
                </a:cubicBezTo>
                <a:cubicBezTo>
                  <a:pt x="4032250" y="1543050"/>
                  <a:pt x="4013552" y="1550576"/>
                  <a:pt x="3994150" y="1555750"/>
                </a:cubicBezTo>
                <a:cubicBezTo>
                  <a:pt x="3981710" y="1559067"/>
                  <a:pt x="3968675" y="1559575"/>
                  <a:pt x="3956050" y="1562100"/>
                </a:cubicBezTo>
                <a:cubicBezTo>
                  <a:pt x="3839147" y="1585481"/>
                  <a:pt x="3962579" y="1566313"/>
                  <a:pt x="3829050" y="1581150"/>
                </a:cubicBezTo>
                <a:cubicBezTo>
                  <a:pt x="3795129" y="1584919"/>
                  <a:pt x="3761337" y="1589784"/>
                  <a:pt x="3727450" y="1593850"/>
                </a:cubicBezTo>
                <a:cubicBezTo>
                  <a:pt x="3708419" y="1596134"/>
                  <a:pt x="3689451" y="1599418"/>
                  <a:pt x="3670300" y="1600200"/>
                </a:cubicBezTo>
                <a:lnTo>
                  <a:pt x="3105150" y="1619250"/>
                </a:lnTo>
                <a:cubicBezTo>
                  <a:pt x="3079750" y="1623483"/>
                  <a:pt x="3054259" y="1627205"/>
                  <a:pt x="3028950" y="1631950"/>
                </a:cubicBezTo>
                <a:cubicBezTo>
                  <a:pt x="3020372" y="1633558"/>
                  <a:pt x="3012108" y="1636588"/>
                  <a:pt x="3003550" y="1638300"/>
                </a:cubicBezTo>
                <a:cubicBezTo>
                  <a:pt x="2980345" y="1642941"/>
                  <a:pt x="2956513" y="1644707"/>
                  <a:pt x="2933700" y="1651000"/>
                </a:cubicBezTo>
                <a:cubicBezTo>
                  <a:pt x="2894985" y="1661680"/>
                  <a:pt x="2859515" y="1687190"/>
                  <a:pt x="2819400" y="1689100"/>
                </a:cubicBezTo>
                <a:lnTo>
                  <a:pt x="2686050" y="1695450"/>
                </a:lnTo>
                <a:cubicBezTo>
                  <a:pt x="2525836" y="1722152"/>
                  <a:pt x="2468148" y="1740346"/>
                  <a:pt x="2305050" y="1733550"/>
                </a:cubicBezTo>
                <a:cubicBezTo>
                  <a:pt x="2215825" y="1729832"/>
                  <a:pt x="2127250" y="1716617"/>
                  <a:pt x="2038350" y="1708150"/>
                </a:cubicBezTo>
                <a:cubicBezTo>
                  <a:pt x="1979083" y="1638300"/>
                  <a:pt x="1925325" y="1563375"/>
                  <a:pt x="1860550" y="1498600"/>
                </a:cubicBezTo>
                <a:cubicBezTo>
                  <a:pt x="1841500" y="1479550"/>
                  <a:pt x="1824437" y="1458280"/>
                  <a:pt x="1803400" y="1441450"/>
                </a:cubicBezTo>
                <a:cubicBezTo>
                  <a:pt x="1760745" y="1407326"/>
                  <a:pt x="1714962" y="1377293"/>
                  <a:pt x="1670050" y="1346200"/>
                </a:cubicBezTo>
                <a:cubicBezTo>
                  <a:pt x="1650814" y="1332882"/>
                  <a:pt x="1620936" y="1317670"/>
                  <a:pt x="1600200" y="1308100"/>
                </a:cubicBezTo>
                <a:cubicBezTo>
                  <a:pt x="1585564" y="1301345"/>
                  <a:pt x="1571746" y="1291049"/>
                  <a:pt x="1555750" y="1289050"/>
                </a:cubicBezTo>
                <a:cubicBezTo>
                  <a:pt x="1486312" y="1280370"/>
                  <a:pt x="1416050" y="1280583"/>
                  <a:pt x="1346200" y="1276350"/>
                </a:cubicBezTo>
                <a:cubicBezTo>
                  <a:pt x="1094317" y="1280583"/>
                  <a:pt x="842464" y="1290549"/>
                  <a:pt x="590550" y="1289050"/>
                </a:cubicBezTo>
                <a:cubicBezTo>
                  <a:pt x="486641" y="1288431"/>
                  <a:pt x="382868" y="1279580"/>
                  <a:pt x="279400" y="1270000"/>
                </a:cubicBezTo>
                <a:cubicBezTo>
                  <a:pt x="268050" y="1268949"/>
                  <a:pt x="257999" y="1262077"/>
                  <a:pt x="247650" y="1257300"/>
                </a:cubicBezTo>
                <a:cubicBezTo>
                  <a:pt x="202949" y="1236669"/>
                  <a:pt x="155634" y="1220546"/>
                  <a:pt x="114300" y="1193800"/>
                </a:cubicBezTo>
                <a:cubicBezTo>
                  <a:pt x="82860" y="1173457"/>
                  <a:pt x="59267" y="1143000"/>
                  <a:pt x="31750" y="1117600"/>
                </a:cubicBezTo>
                <a:cubicBezTo>
                  <a:pt x="841" y="1055782"/>
                  <a:pt x="0" y="1065076"/>
                  <a:pt x="0" y="965200"/>
                </a:cubicBezTo>
                <a:cubicBezTo>
                  <a:pt x="0" y="922656"/>
                  <a:pt x="3471" y="879731"/>
                  <a:pt x="12700" y="838200"/>
                </a:cubicBezTo>
                <a:cubicBezTo>
                  <a:pt x="13932" y="832658"/>
                  <a:pt x="41136" y="787586"/>
                  <a:pt x="50800" y="774700"/>
                </a:cubicBezTo>
                <a:cubicBezTo>
                  <a:pt x="58932" y="763857"/>
                  <a:pt x="68068" y="753793"/>
                  <a:pt x="76200" y="742950"/>
                </a:cubicBezTo>
                <a:cubicBezTo>
                  <a:pt x="113158" y="693673"/>
                  <a:pt x="49585" y="765467"/>
                  <a:pt x="127000" y="679450"/>
                </a:cubicBezTo>
                <a:cubicBezTo>
                  <a:pt x="149429" y="654528"/>
                  <a:pt x="161874" y="649018"/>
                  <a:pt x="190500" y="622300"/>
                </a:cubicBezTo>
                <a:cubicBezTo>
                  <a:pt x="252203" y="564710"/>
                  <a:pt x="216857" y="579648"/>
                  <a:pt x="260350" y="565150"/>
                </a:cubicBezTo>
                <a:cubicBezTo>
                  <a:pt x="268817" y="554567"/>
                  <a:pt x="276825" y="543600"/>
                  <a:pt x="285750" y="533400"/>
                </a:cubicBezTo>
                <a:cubicBezTo>
                  <a:pt x="306587" y="509586"/>
                  <a:pt x="334047" y="490202"/>
                  <a:pt x="361950" y="476250"/>
                </a:cubicBezTo>
                <a:cubicBezTo>
                  <a:pt x="387350" y="463550"/>
                  <a:pt x="409926" y="441286"/>
                  <a:pt x="438150" y="438150"/>
                </a:cubicBezTo>
                <a:lnTo>
                  <a:pt x="495300" y="431800"/>
                </a:lnTo>
                <a:cubicBezTo>
                  <a:pt x="524983" y="427928"/>
                  <a:pt x="554673" y="424021"/>
                  <a:pt x="584200" y="419100"/>
                </a:cubicBezTo>
                <a:cubicBezTo>
                  <a:pt x="637701" y="410183"/>
                  <a:pt x="652992" y="413808"/>
                  <a:pt x="666750" y="41275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Harrington" panose="04040505050A02020702" pitchFamily="82" charset="0"/>
              </a:rPr>
              <a:t>Computation</a:t>
            </a:r>
          </a:p>
        </p:txBody>
      </p:sp>
      <p:sp>
        <p:nvSpPr>
          <p:cNvPr id="6" name="Right Arrow 14"/>
          <p:cNvSpPr/>
          <p:nvPr/>
        </p:nvSpPr>
        <p:spPr>
          <a:xfrm>
            <a:off x="1521109" y="5541275"/>
            <a:ext cx="1038054" cy="49926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9670" y="5495148"/>
            <a:ext cx="591517" cy="591517"/>
          </a:xfrm>
          <a:prstGeom prst="rect">
            <a:avLst/>
          </a:prstGeom>
        </p:spPr>
      </p:pic>
      <p:sp>
        <p:nvSpPr>
          <p:cNvPr id="8" name="Right Arrow 19"/>
          <p:cNvSpPr/>
          <p:nvPr/>
        </p:nvSpPr>
        <p:spPr>
          <a:xfrm>
            <a:off x="6990484" y="5541273"/>
            <a:ext cx="744013" cy="49926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045" y="5492497"/>
            <a:ext cx="1127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input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4255" y="5497244"/>
            <a:ext cx="138371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output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1002" y="5271109"/>
            <a:ext cx="323830" cy="323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1562" y="5963730"/>
            <a:ext cx="322166" cy="322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752" y="5999861"/>
            <a:ext cx="519265" cy="519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0213" y="5080415"/>
            <a:ext cx="525941" cy="5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79079" y="127832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4" idx="3"/>
            <a:endCxn id="15" idx="6"/>
          </p:cNvCxnSpPr>
          <p:nvPr/>
        </p:nvCxnSpPr>
        <p:spPr>
          <a:xfrm flipH="1">
            <a:off x="7421627" y="1357123"/>
            <a:ext cx="271055" cy="329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328740" y="1639997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26853" y="1324482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76766" y="2467039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98979" y="2801852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54232" y="2771839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23209" y="1933639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6" idx="3"/>
            <a:endCxn id="20" idx="7"/>
          </p:cNvCxnSpPr>
          <p:nvPr/>
        </p:nvCxnSpPr>
        <p:spPr>
          <a:xfrm flipH="1">
            <a:off x="8202493" y="1403285"/>
            <a:ext cx="437963" cy="543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" idx="5"/>
            <a:endCxn id="18" idx="1"/>
          </p:cNvCxnSpPr>
          <p:nvPr/>
        </p:nvCxnSpPr>
        <p:spPr>
          <a:xfrm>
            <a:off x="8156050" y="2545842"/>
            <a:ext cx="456532" cy="2695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712453" y="3122776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9" idx="1"/>
            <a:endCxn id="19" idx="4"/>
          </p:cNvCxnSpPr>
          <p:nvPr/>
        </p:nvCxnSpPr>
        <p:spPr>
          <a:xfrm flipH="1" flipV="1">
            <a:off x="7500676" y="2864163"/>
            <a:ext cx="225380" cy="272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19200"/>
                <a:ext cx="6830893" cy="493776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Problem:</a:t>
                </a:r>
              </a:p>
              <a:p>
                <a:pPr lvl="1"/>
                <a:r>
                  <a:rPr lang="en-US" dirty="0"/>
                  <a:t>Given two 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Find min-cost matching</a:t>
                </a:r>
              </a:p>
              <a:p>
                <a:pPr lvl="1"/>
                <a:r>
                  <a:rPr lang="en-US" dirty="0"/>
                  <a:t>a.k.a., Earth-Mover Distance, optimal transport, Wasserstein metric,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r>
                  <a:rPr lang="en-US" dirty="0"/>
                  <a:t>Classically: LP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Best: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time*</a:t>
                </a: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[Altschuler-Weed-Rigolet’17]</a:t>
                </a:r>
              </a:p>
              <a:p>
                <a:pPr lvl="1"/>
                <a:r>
                  <a:rPr lang="en-US" dirty="0"/>
                  <a:t>But can hope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runtime!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19200"/>
                <a:ext cx="6830893" cy="4937760"/>
              </a:xfrm>
              <a:blipFill>
                <a:blip r:embed="rId3"/>
                <a:stretch>
                  <a:fillRect l="-80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LP for Geometric Matching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"/>
              <p:cNvSpPr/>
              <p:nvPr/>
            </p:nvSpPr>
            <p:spPr>
              <a:xfrm>
                <a:off x="5340100" y="3471377"/>
                <a:ext cx="3527714" cy="158440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/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2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ℝ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bSup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  <m:e>
                          <m:r>
                            <m:rPr>
                              <m:lit/>
                            </m:r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00" y="3471377"/>
                <a:ext cx="3527714" cy="158440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1750"/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9"/>
              <p:cNvSpPr/>
              <p:nvPr/>
            </p:nvSpPr>
            <p:spPr>
              <a:xfrm>
                <a:off x="834030" y="5312051"/>
                <a:ext cx="7616875" cy="84490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500" b="1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Solve-And-Sketch </a:t>
                </a:r>
                <a:r>
                  <a:rPr lang="en-US" sz="25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[A.-Nikolov-Onak-Yaroslavtsev’14]:</a:t>
                </a:r>
              </a:p>
              <a:p>
                <a:r>
                  <a:rPr lang="en-US" sz="2500" dirty="0">
                    <a:solidFill>
                      <a:schemeClr val="tx1"/>
                    </a:solidFill>
                  </a:rPr>
                  <a:t>For fixed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, can solve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rgbClr val="C00000"/>
                    </a:solidFill>
                  </a:rPr>
                  <a:t> time</a:t>
                </a:r>
                <a:endParaRPr 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0" y="5312051"/>
                <a:ext cx="7616875" cy="84490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6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8000"/>
                </a:solidFill>
              </a:rPr>
              <a:t>Solve</a:t>
            </a:r>
            <a:r>
              <a:rPr lang="en-US" dirty="0">
                <a:solidFill>
                  <a:srgbClr val="008000"/>
                </a:solidFill>
              </a:rPr>
              <a:t>-And-Sketch</a:t>
            </a:r>
            <a:r>
              <a:rPr lang="en-US" dirty="0"/>
              <a:t> (=Divide &amp; Conquer)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 the space hierarchically in a “nice way”</a:t>
            </a:r>
          </a:p>
          <a:p>
            <a:r>
              <a:rPr lang="en-US" dirty="0"/>
              <a:t>In each part</a:t>
            </a:r>
          </a:p>
          <a:p>
            <a:pPr lvl="1"/>
            <a:r>
              <a:rPr lang="en-US" dirty="0"/>
              <a:t>Compute a “solution” for the local view</a:t>
            </a:r>
          </a:p>
          <a:p>
            <a:pPr lvl="1"/>
            <a:r>
              <a:rPr lang="en-US" dirty="0"/>
              <a:t>Sketch the solution using small space</a:t>
            </a:r>
          </a:p>
          <a:p>
            <a:pPr lvl="1"/>
            <a:r>
              <a:rPr lang="en-US" dirty="0"/>
              <a:t>Combine local sketches into (more) global solution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574344" y="3745770"/>
            <a:ext cx="2858220" cy="2909250"/>
          </a:xfrm>
          <a:custGeom>
            <a:avLst/>
            <a:gdLst>
              <a:gd name="connsiteX0" fmla="*/ 779211 w 2594363"/>
              <a:gd name="connsiteY0" fmla="*/ 95534 h 2452050"/>
              <a:gd name="connsiteX1" fmla="*/ 683676 w 2594363"/>
              <a:gd name="connsiteY1" fmla="*/ 109182 h 2452050"/>
              <a:gd name="connsiteX2" fmla="*/ 547199 w 2594363"/>
              <a:gd name="connsiteY2" fmla="*/ 150126 h 2452050"/>
              <a:gd name="connsiteX3" fmla="*/ 451664 w 2594363"/>
              <a:gd name="connsiteY3" fmla="*/ 177421 h 2452050"/>
              <a:gd name="connsiteX4" fmla="*/ 397073 w 2594363"/>
              <a:gd name="connsiteY4" fmla="*/ 218364 h 2452050"/>
              <a:gd name="connsiteX5" fmla="*/ 315187 w 2594363"/>
              <a:gd name="connsiteY5" fmla="*/ 245660 h 2452050"/>
              <a:gd name="connsiteX6" fmla="*/ 219652 w 2594363"/>
              <a:gd name="connsiteY6" fmla="*/ 313899 h 2452050"/>
              <a:gd name="connsiteX7" fmla="*/ 165061 w 2594363"/>
              <a:gd name="connsiteY7" fmla="*/ 341194 h 2452050"/>
              <a:gd name="connsiteX8" fmla="*/ 137766 w 2594363"/>
              <a:gd name="connsiteY8" fmla="*/ 382137 h 2452050"/>
              <a:gd name="connsiteX9" fmla="*/ 96823 w 2594363"/>
              <a:gd name="connsiteY9" fmla="*/ 423081 h 2452050"/>
              <a:gd name="connsiteX10" fmla="*/ 83175 w 2594363"/>
              <a:gd name="connsiteY10" fmla="*/ 477672 h 2452050"/>
              <a:gd name="connsiteX11" fmla="*/ 55879 w 2594363"/>
              <a:gd name="connsiteY11" fmla="*/ 518615 h 2452050"/>
              <a:gd name="connsiteX12" fmla="*/ 28584 w 2594363"/>
              <a:gd name="connsiteY12" fmla="*/ 573206 h 2452050"/>
              <a:gd name="connsiteX13" fmla="*/ 1288 w 2594363"/>
              <a:gd name="connsiteY13" fmla="*/ 655093 h 2452050"/>
              <a:gd name="connsiteX14" fmla="*/ 55879 w 2594363"/>
              <a:gd name="connsiteY14" fmla="*/ 1105469 h 2452050"/>
              <a:gd name="connsiteX15" fmla="*/ 96823 w 2594363"/>
              <a:gd name="connsiteY15" fmla="*/ 1282890 h 2452050"/>
              <a:gd name="connsiteX16" fmla="*/ 110470 w 2594363"/>
              <a:gd name="connsiteY16" fmla="*/ 1364776 h 2452050"/>
              <a:gd name="connsiteX17" fmla="*/ 137766 w 2594363"/>
              <a:gd name="connsiteY17" fmla="*/ 1433015 h 2452050"/>
              <a:gd name="connsiteX18" fmla="*/ 151414 w 2594363"/>
              <a:gd name="connsiteY18" fmla="*/ 1514902 h 2452050"/>
              <a:gd name="connsiteX19" fmla="*/ 178709 w 2594363"/>
              <a:gd name="connsiteY19" fmla="*/ 1555845 h 2452050"/>
              <a:gd name="connsiteX20" fmla="*/ 260596 w 2594363"/>
              <a:gd name="connsiteY20" fmla="*/ 1692323 h 2452050"/>
              <a:gd name="connsiteX21" fmla="*/ 301539 w 2594363"/>
              <a:gd name="connsiteY21" fmla="*/ 1746914 h 2452050"/>
              <a:gd name="connsiteX22" fmla="*/ 342482 w 2594363"/>
              <a:gd name="connsiteY22" fmla="*/ 1774209 h 2452050"/>
              <a:gd name="connsiteX23" fmla="*/ 397073 w 2594363"/>
              <a:gd name="connsiteY23" fmla="*/ 1815152 h 2452050"/>
              <a:gd name="connsiteX24" fmla="*/ 438017 w 2594363"/>
              <a:gd name="connsiteY24" fmla="*/ 1842448 h 2452050"/>
              <a:gd name="connsiteX25" fmla="*/ 533551 w 2594363"/>
              <a:gd name="connsiteY25" fmla="*/ 1910687 h 2452050"/>
              <a:gd name="connsiteX26" fmla="*/ 629085 w 2594363"/>
              <a:gd name="connsiteY26" fmla="*/ 1951630 h 2452050"/>
              <a:gd name="connsiteX27" fmla="*/ 683676 w 2594363"/>
              <a:gd name="connsiteY27" fmla="*/ 1978926 h 2452050"/>
              <a:gd name="connsiteX28" fmla="*/ 765563 w 2594363"/>
              <a:gd name="connsiteY28" fmla="*/ 2006221 h 2452050"/>
              <a:gd name="connsiteX29" fmla="*/ 833802 w 2594363"/>
              <a:gd name="connsiteY29" fmla="*/ 2047164 h 2452050"/>
              <a:gd name="connsiteX30" fmla="*/ 956631 w 2594363"/>
              <a:gd name="connsiteY30" fmla="*/ 2088108 h 2452050"/>
              <a:gd name="connsiteX31" fmla="*/ 1093109 w 2594363"/>
              <a:gd name="connsiteY31" fmla="*/ 2169994 h 2452050"/>
              <a:gd name="connsiteX32" fmla="*/ 1229587 w 2594363"/>
              <a:gd name="connsiteY32" fmla="*/ 2224585 h 2452050"/>
              <a:gd name="connsiteX33" fmla="*/ 1284178 w 2594363"/>
              <a:gd name="connsiteY33" fmla="*/ 2251881 h 2452050"/>
              <a:gd name="connsiteX34" fmla="*/ 1447951 w 2594363"/>
              <a:gd name="connsiteY34" fmla="*/ 2292824 h 2452050"/>
              <a:gd name="connsiteX35" fmla="*/ 1529837 w 2594363"/>
              <a:gd name="connsiteY35" fmla="*/ 2333767 h 2452050"/>
              <a:gd name="connsiteX36" fmla="*/ 1625372 w 2594363"/>
              <a:gd name="connsiteY36" fmla="*/ 2361063 h 2452050"/>
              <a:gd name="connsiteX37" fmla="*/ 1693611 w 2594363"/>
              <a:gd name="connsiteY37" fmla="*/ 2388358 h 2452050"/>
              <a:gd name="connsiteX38" fmla="*/ 1775497 w 2594363"/>
              <a:gd name="connsiteY38" fmla="*/ 2402006 h 2452050"/>
              <a:gd name="connsiteX39" fmla="*/ 1843736 w 2594363"/>
              <a:gd name="connsiteY39" fmla="*/ 2415654 h 2452050"/>
              <a:gd name="connsiteX40" fmla="*/ 1952918 w 2594363"/>
              <a:gd name="connsiteY40" fmla="*/ 2442949 h 2452050"/>
              <a:gd name="connsiteX41" fmla="*/ 2321408 w 2594363"/>
              <a:gd name="connsiteY41" fmla="*/ 2402006 h 2452050"/>
              <a:gd name="connsiteX42" fmla="*/ 2403294 w 2594363"/>
              <a:gd name="connsiteY42" fmla="*/ 2333767 h 2452050"/>
              <a:gd name="connsiteX43" fmla="*/ 2430590 w 2594363"/>
              <a:gd name="connsiteY43" fmla="*/ 2292824 h 2452050"/>
              <a:gd name="connsiteX44" fmla="*/ 2471533 w 2594363"/>
              <a:gd name="connsiteY44" fmla="*/ 2183642 h 2452050"/>
              <a:gd name="connsiteX45" fmla="*/ 2485181 w 2594363"/>
              <a:gd name="connsiteY45" fmla="*/ 2142699 h 2452050"/>
              <a:gd name="connsiteX46" fmla="*/ 2512476 w 2594363"/>
              <a:gd name="connsiteY46" fmla="*/ 2074460 h 2452050"/>
              <a:gd name="connsiteX47" fmla="*/ 2553420 w 2594363"/>
              <a:gd name="connsiteY47" fmla="*/ 1869743 h 2452050"/>
              <a:gd name="connsiteX48" fmla="*/ 2594363 w 2594363"/>
              <a:gd name="connsiteY48" fmla="*/ 1746914 h 2452050"/>
              <a:gd name="connsiteX49" fmla="*/ 2580715 w 2594363"/>
              <a:gd name="connsiteY49" fmla="*/ 436729 h 2452050"/>
              <a:gd name="connsiteX50" fmla="*/ 2553420 w 2594363"/>
              <a:gd name="connsiteY50" fmla="*/ 300251 h 2452050"/>
              <a:gd name="connsiteX51" fmla="*/ 2471533 w 2594363"/>
              <a:gd name="connsiteY51" fmla="*/ 163773 h 2452050"/>
              <a:gd name="connsiteX52" fmla="*/ 2430590 w 2594363"/>
              <a:gd name="connsiteY52" fmla="*/ 122830 h 2452050"/>
              <a:gd name="connsiteX53" fmla="*/ 2375999 w 2594363"/>
              <a:gd name="connsiteY53" fmla="*/ 95534 h 2452050"/>
              <a:gd name="connsiteX54" fmla="*/ 2335055 w 2594363"/>
              <a:gd name="connsiteY54" fmla="*/ 68239 h 2452050"/>
              <a:gd name="connsiteX55" fmla="*/ 2294112 w 2594363"/>
              <a:gd name="connsiteY55" fmla="*/ 54591 h 2452050"/>
              <a:gd name="connsiteX56" fmla="*/ 2171282 w 2594363"/>
              <a:gd name="connsiteY56" fmla="*/ 27296 h 2452050"/>
              <a:gd name="connsiteX57" fmla="*/ 2130339 w 2594363"/>
              <a:gd name="connsiteY57" fmla="*/ 13648 h 2452050"/>
              <a:gd name="connsiteX58" fmla="*/ 2075748 w 2594363"/>
              <a:gd name="connsiteY58" fmla="*/ 0 h 2452050"/>
              <a:gd name="connsiteX59" fmla="*/ 1079461 w 2594363"/>
              <a:gd name="connsiteY59" fmla="*/ 13648 h 2452050"/>
              <a:gd name="connsiteX60" fmla="*/ 915688 w 2594363"/>
              <a:gd name="connsiteY60" fmla="*/ 40943 h 2452050"/>
              <a:gd name="connsiteX61" fmla="*/ 847449 w 2594363"/>
              <a:gd name="connsiteY61" fmla="*/ 54591 h 2452050"/>
              <a:gd name="connsiteX62" fmla="*/ 779211 w 2594363"/>
              <a:gd name="connsiteY62" fmla="*/ 95534 h 245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594363" h="2452050">
                <a:moveTo>
                  <a:pt x="779211" y="95534"/>
                </a:moveTo>
                <a:cubicBezTo>
                  <a:pt x="751916" y="104632"/>
                  <a:pt x="715325" y="103427"/>
                  <a:pt x="683676" y="109182"/>
                </a:cubicBezTo>
                <a:cubicBezTo>
                  <a:pt x="604234" y="123626"/>
                  <a:pt x="642184" y="126381"/>
                  <a:pt x="547199" y="150126"/>
                </a:cubicBezTo>
                <a:cubicBezTo>
                  <a:pt x="478651" y="167262"/>
                  <a:pt x="510402" y="157842"/>
                  <a:pt x="451664" y="177421"/>
                </a:cubicBezTo>
                <a:cubicBezTo>
                  <a:pt x="433467" y="191069"/>
                  <a:pt x="417418" y="208192"/>
                  <a:pt x="397073" y="218364"/>
                </a:cubicBezTo>
                <a:cubicBezTo>
                  <a:pt x="371339" y="231231"/>
                  <a:pt x="315187" y="245660"/>
                  <a:pt x="315187" y="245660"/>
                </a:cubicBezTo>
                <a:cubicBezTo>
                  <a:pt x="291755" y="263234"/>
                  <a:pt x="247590" y="297935"/>
                  <a:pt x="219652" y="313899"/>
                </a:cubicBezTo>
                <a:cubicBezTo>
                  <a:pt x="201988" y="323993"/>
                  <a:pt x="183258" y="332096"/>
                  <a:pt x="165061" y="341194"/>
                </a:cubicBezTo>
                <a:cubicBezTo>
                  <a:pt x="155963" y="354842"/>
                  <a:pt x="148266" y="369536"/>
                  <a:pt x="137766" y="382137"/>
                </a:cubicBezTo>
                <a:cubicBezTo>
                  <a:pt x="125410" y="396965"/>
                  <a:pt x="106399" y="406323"/>
                  <a:pt x="96823" y="423081"/>
                </a:cubicBezTo>
                <a:cubicBezTo>
                  <a:pt x="87517" y="439367"/>
                  <a:pt x="90564" y="460432"/>
                  <a:pt x="83175" y="477672"/>
                </a:cubicBezTo>
                <a:cubicBezTo>
                  <a:pt x="76714" y="492748"/>
                  <a:pt x="64017" y="504374"/>
                  <a:pt x="55879" y="518615"/>
                </a:cubicBezTo>
                <a:cubicBezTo>
                  <a:pt x="45785" y="536279"/>
                  <a:pt x="36140" y="554316"/>
                  <a:pt x="28584" y="573206"/>
                </a:cubicBezTo>
                <a:cubicBezTo>
                  <a:pt x="17898" y="599920"/>
                  <a:pt x="1288" y="655093"/>
                  <a:pt x="1288" y="655093"/>
                </a:cubicBezTo>
                <a:cubicBezTo>
                  <a:pt x="29675" y="1080892"/>
                  <a:pt x="-47288" y="950717"/>
                  <a:pt x="55879" y="1105469"/>
                </a:cubicBezTo>
                <a:cubicBezTo>
                  <a:pt x="77475" y="1191853"/>
                  <a:pt x="82821" y="1205878"/>
                  <a:pt x="96823" y="1282890"/>
                </a:cubicBezTo>
                <a:cubicBezTo>
                  <a:pt x="101773" y="1310115"/>
                  <a:pt x="103189" y="1338079"/>
                  <a:pt x="110470" y="1364776"/>
                </a:cubicBezTo>
                <a:cubicBezTo>
                  <a:pt x="116916" y="1388411"/>
                  <a:pt x="128667" y="1410269"/>
                  <a:pt x="137766" y="1433015"/>
                </a:cubicBezTo>
                <a:cubicBezTo>
                  <a:pt x="142315" y="1460311"/>
                  <a:pt x="142663" y="1488650"/>
                  <a:pt x="151414" y="1514902"/>
                </a:cubicBezTo>
                <a:cubicBezTo>
                  <a:pt x="156601" y="1530463"/>
                  <a:pt x="170571" y="1541604"/>
                  <a:pt x="178709" y="1555845"/>
                </a:cubicBezTo>
                <a:cubicBezTo>
                  <a:pt x="229512" y="1644749"/>
                  <a:pt x="180473" y="1585492"/>
                  <a:pt x="260596" y="1692323"/>
                </a:cubicBezTo>
                <a:cubicBezTo>
                  <a:pt x="274244" y="1710520"/>
                  <a:pt x="285455" y="1730830"/>
                  <a:pt x="301539" y="1746914"/>
                </a:cubicBezTo>
                <a:cubicBezTo>
                  <a:pt x="313137" y="1758512"/>
                  <a:pt x="329135" y="1764675"/>
                  <a:pt x="342482" y="1774209"/>
                </a:cubicBezTo>
                <a:cubicBezTo>
                  <a:pt x="360991" y="1787430"/>
                  <a:pt x="378564" y="1801931"/>
                  <a:pt x="397073" y="1815152"/>
                </a:cubicBezTo>
                <a:cubicBezTo>
                  <a:pt x="410421" y="1824686"/>
                  <a:pt x="424669" y="1832914"/>
                  <a:pt x="438017" y="1842448"/>
                </a:cubicBezTo>
                <a:cubicBezTo>
                  <a:pt x="452435" y="1852747"/>
                  <a:pt x="512114" y="1899968"/>
                  <a:pt x="533551" y="1910687"/>
                </a:cubicBezTo>
                <a:cubicBezTo>
                  <a:pt x="564539" y="1926181"/>
                  <a:pt x="597545" y="1937293"/>
                  <a:pt x="629085" y="1951630"/>
                </a:cubicBezTo>
                <a:cubicBezTo>
                  <a:pt x="647606" y="1960049"/>
                  <a:pt x="664786" y="1971370"/>
                  <a:pt x="683676" y="1978926"/>
                </a:cubicBezTo>
                <a:cubicBezTo>
                  <a:pt x="710390" y="1989612"/>
                  <a:pt x="739370" y="1994315"/>
                  <a:pt x="765563" y="2006221"/>
                </a:cubicBezTo>
                <a:cubicBezTo>
                  <a:pt x="789712" y="2017198"/>
                  <a:pt x="810076" y="2035301"/>
                  <a:pt x="833802" y="2047164"/>
                </a:cubicBezTo>
                <a:cubicBezTo>
                  <a:pt x="987312" y="2123920"/>
                  <a:pt x="826319" y="2035983"/>
                  <a:pt x="956631" y="2088108"/>
                </a:cubicBezTo>
                <a:cubicBezTo>
                  <a:pt x="1221628" y="2194106"/>
                  <a:pt x="892787" y="2069833"/>
                  <a:pt x="1093109" y="2169994"/>
                </a:cubicBezTo>
                <a:cubicBezTo>
                  <a:pt x="1136933" y="2191906"/>
                  <a:pt x="1185763" y="2202673"/>
                  <a:pt x="1229587" y="2224585"/>
                </a:cubicBezTo>
                <a:cubicBezTo>
                  <a:pt x="1247784" y="2233684"/>
                  <a:pt x="1265058" y="2244928"/>
                  <a:pt x="1284178" y="2251881"/>
                </a:cubicBezTo>
                <a:cubicBezTo>
                  <a:pt x="1345898" y="2274325"/>
                  <a:pt x="1386542" y="2280542"/>
                  <a:pt x="1447951" y="2292824"/>
                </a:cubicBezTo>
                <a:cubicBezTo>
                  <a:pt x="1475246" y="2306472"/>
                  <a:pt x="1501950" y="2321373"/>
                  <a:pt x="1529837" y="2333767"/>
                </a:cubicBezTo>
                <a:cubicBezTo>
                  <a:pt x="1569265" y="2351291"/>
                  <a:pt x="1582001" y="2346606"/>
                  <a:pt x="1625372" y="2361063"/>
                </a:cubicBezTo>
                <a:cubicBezTo>
                  <a:pt x="1648613" y="2368810"/>
                  <a:pt x="1669976" y="2381912"/>
                  <a:pt x="1693611" y="2388358"/>
                </a:cubicBezTo>
                <a:cubicBezTo>
                  <a:pt x="1720308" y="2395639"/>
                  <a:pt x="1748272" y="2397056"/>
                  <a:pt x="1775497" y="2402006"/>
                </a:cubicBezTo>
                <a:cubicBezTo>
                  <a:pt x="1798320" y="2406156"/>
                  <a:pt x="1821133" y="2410438"/>
                  <a:pt x="1843736" y="2415654"/>
                </a:cubicBezTo>
                <a:cubicBezTo>
                  <a:pt x="1880289" y="2424089"/>
                  <a:pt x="1952918" y="2442949"/>
                  <a:pt x="1952918" y="2442949"/>
                </a:cubicBezTo>
                <a:cubicBezTo>
                  <a:pt x="2164243" y="2434144"/>
                  <a:pt x="2209445" y="2489088"/>
                  <a:pt x="2321408" y="2402006"/>
                </a:cubicBezTo>
                <a:cubicBezTo>
                  <a:pt x="2349454" y="2380192"/>
                  <a:pt x="2378170" y="2358891"/>
                  <a:pt x="2403294" y="2333767"/>
                </a:cubicBezTo>
                <a:cubicBezTo>
                  <a:pt x="2414892" y="2322169"/>
                  <a:pt x="2421491" y="2306472"/>
                  <a:pt x="2430590" y="2292824"/>
                </a:cubicBezTo>
                <a:cubicBezTo>
                  <a:pt x="2456919" y="2161172"/>
                  <a:pt x="2424677" y="2277353"/>
                  <a:pt x="2471533" y="2183642"/>
                </a:cubicBezTo>
                <a:cubicBezTo>
                  <a:pt x="2477967" y="2170775"/>
                  <a:pt x="2480130" y="2156169"/>
                  <a:pt x="2485181" y="2142699"/>
                </a:cubicBezTo>
                <a:cubicBezTo>
                  <a:pt x="2493783" y="2119760"/>
                  <a:pt x="2503378" y="2097206"/>
                  <a:pt x="2512476" y="2074460"/>
                </a:cubicBezTo>
                <a:cubicBezTo>
                  <a:pt x="2521397" y="2012011"/>
                  <a:pt x="2530021" y="1928240"/>
                  <a:pt x="2553420" y="1869743"/>
                </a:cubicBezTo>
                <a:cubicBezTo>
                  <a:pt x="2587681" y="1784089"/>
                  <a:pt x="2574773" y="1825272"/>
                  <a:pt x="2594363" y="1746914"/>
                </a:cubicBezTo>
                <a:cubicBezTo>
                  <a:pt x="2589814" y="1310186"/>
                  <a:pt x="2589194" y="873399"/>
                  <a:pt x="2580715" y="436729"/>
                </a:cubicBezTo>
                <a:cubicBezTo>
                  <a:pt x="2579949" y="397273"/>
                  <a:pt x="2570568" y="340264"/>
                  <a:pt x="2553420" y="300251"/>
                </a:cubicBezTo>
                <a:cubicBezTo>
                  <a:pt x="2537267" y="262560"/>
                  <a:pt x="2495786" y="188026"/>
                  <a:pt x="2471533" y="163773"/>
                </a:cubicBezTo>
                <a:cubicBezTo>
                  <a:pt x="2457885" y="150125"/>
                  <a:pt x="2446296" y="134048"/>
                  <a:pt x="2430590" y="122830"/>
                </a:cubicBezTo>
                <a:cubicBezTo>
                  <a:pt x="2414035" y="111005"/>
                  <a:pt x="2393663" y="105628"/>
                  <a:pt x="2375999" y="95534"/>
                </a:cubicBezTo>
                <a:cubicBezTo>
                  <a:pt x="2361757" y="87396"/>
                  <a:pt x="2349726" y="75574"/>
                  <a:pt x="2335055" y="68239"/>
                </a:cubicBezTo>
                <a:cubicBezTo>
                  <a:pt x="2322188" y="61805"/>
                  <a:pt x="2307944" y="58543"/>
                  <a:pt x="2294112" y="54591"/>
                </a:cubicBezTo>
                <a:cubicBezTo>
                  <a:pt x="2196036" y="26569"/>
                  <a:pt x="2283861" y="55440"/>
                  <a:pt x="2171282" y="27296"/>
                </a:cubicBezTo>
                <a:cubicBezTo>
                  <a:pt x="2157326" y="23807"/>
                  <a:pt x="2144171" y="17600"/>
                  <a:pt x="2130339" y="13648"/>
                </a:cubicBezTo>
                <a:cubicBezTo>
                  <a:pt x="2112304" y="8495"/>
                  <a:pt x="2093945" y="4549"/>
                  <a:pt x="2075748" y="0"/>
                </a:cubicBezTo>
                <a:lnTo>
                  <a:pt x="1079461" y="13648"/>
                </a:lnTo>
                <a:cubicBezTo>
                  <a:pt x="910411" y="17771"/>
                  <a:pt x="1006860" y="18150"/>
                  <a:pt x="915688" y="40943"/>
                </a:cubicBezTo>
                <a:cubicBezTo>
                  <a:pt x="893184" y="46569"/>
                  <a:pt x="870093" y="49559"/>
                  <a:pt x="847449" y="54591"/>
                </a:cubicBezTo>
                <a:cubicBezTo>
                  <a:pt x="788789" y="67627"/>
                  <a:pt x="806506" y="86436"/>
                  <a:pt x="779211" y="95534"/>
                </a:cubicBezTo>
                <a:close/>
              </a:path>
            </a:pathLst>
          </a:cu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16376" y="5538377"/>
            <a:ext cx="899998" cy="352165"/>
          </a:xfrm>
          <a:custGeom>
            <a:avLst/>
            <a:gdLst>
              <a:gd name="connsiteX0" fmla="*/ 0 w 846161"/>
              <a:gd name="connsiteY0" fmla="*/ 341194 h 341194"/>
              <a:gd name="connsiteX1" fmla="*/ 81886 w 846161"/>
              <a:gd name="connsiteY1" fmla="*/ 300251 h 341194"/>
              <a:gd name="connsiteX2" fmla="*/ 122829 w 846161"/>
              <a:gd name="connsiteY2" fmla="*/ 286603 h 341194"/>
              <a:gd name="connsiteX3" fmla="*/ 218364 w 846161"/>
              <a:gd name="connsiteY3" fmla="*/ 259308 h 341194"/>
              <a:gd name="connsiteX4" fmla="*/ 272955 w 846161"/>
              <a:gd name="connsiteY4" fmla="*/ 232012 h 341194"/>
              <a:gd name="connsiteX5" fmla="*/ 313898 w 846161"/>
              <a:gd name="connsiteY5" fmla="*/ 191069 h 341194"/>
              <a:gd name="connsiteX6" fmla="*/ 368489 w 846161"/>
              <a:gd name="connsiteY6" fmla="*/ 177421 h 341194"/>
              <a:gd name="connsiteX7" fmla="*/ 409432 w 846161"/>
              <a:gd name="connsiteY7" fmla="*/ 163774 h 341194"/>
              <a:gd name="connsiteX8" fmla="*/ 491319 w 846161"/>
              <a:gd name="connsiteY8" fmla="*/ 109183 h 341194"/>
              <a:gd name="connsiteX9" fmla="*/ 586853 w 846161"/>
              <a:gd name="connsiteY9" fmla="*/ 81887 h 341194"/>
              <a:gd name="connsiteX10" fmla="*/ 668740 w 846161"/>
              <a:gd name="connsiteY10" fmla="*/ 54591 h 341194"/>
              <a:gd name="connsiteX11" fmla="*/ 709683 w 846161"/>
              <a:gd name="connsiteY11" fmla="*/ 40944 h 341194"/>
              <a:gd name="connsiteX12" fmla="*/ 805218 w 846161"/>
              <a:gd name="connsiteY12" fmla="*/ 13648 h 341194"/>
              <a:gd name="connsiteX13" fmla="*/ 846161 w 846161"/>
              <a:gd name="connsiteY13" fmla="*/ 0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6161" h="341194">
                <a:moveTo>
                  <a:pt x="0" y="341194"/>
                </a:moveTo>
                <a:cubicBezTo>
                  <a:pt x="27295" y="327546"/>
                  <a:pt x="53999" y="312645"/>
                  <a:pt x="81886" y="300251"/>
                </a:cubicBezTo>
                <a:cubicBezTo>
                  <a:pt x="95032" y="294408"/>
                  <a:pt x="108997" y="290555"/>
                  <a:pt x="122829" y="286603"/>
                </a:cubicBezTo>
                <a:cubicBezTo>
                  <a:pt x="157466" y="276707"/>
                  <a:pt x="185635" y="273335"/>
                  <a:pt x="218364" y="259308"/>
                </a:cubicBezTo>
                <a:cubicBezTo>
                  <a:pt x="237064" y="251294"/>
                  <a:pt x="256400" y="243837"/>
                  <a:pt x="272955" y="232012"/>
                </a:cubicBezTo>
                <a:cubicBezTo>
                  <a:pt x="288661" y="220794"/>
                  <a:pt x="297140" y="200645"/>
                  <a:pt x="313898" y="191069"/>
                </a:cubicBezTo>
                <a:cubicBezTo>
                  <a:pt x="330184" y="181763"/>
                  <a:pt x="350454" y="182574"/>
                  <a:pt x="368489" y="177421"/>
                </a:cubicBezTo>
                <a:cubicBezTo>
                  <a:pt x="382321" y="173469"/>
                  <a:pt x="395784" y="168323"/>
                  <a:pt x="409432" y="163774"/>
                </a:cubicBezTo>
                <a:cubicBezTo>
                  <a:pt x="436728" y="145577"/>
                  <a:pt x="460197" y="119557"/>
                  <a:pt x="491319" y="109183"/>
                </a:cubicBezTo>
                <a:cubicBezTo>
                  <a:pt x="628907" y="63319"/>
                  <a:pt x="415496" y="133295"/>
                  <a:pt x="586853" y="81887"/>
                </a:cubicBezTo>
                <a:cubicBezTo>
                  <a:pt x="614412" y="73619"/>
                  <a:pt x="641444" y="63689"/>
                  <a:pt x="668740" y="54591"/>
                </a:cubicBezTo>
                <a:lnTo>
                  <a:pt x="709683" y="40944"/>
                </a:lnTo>
                <a:cubicBezTo>
                  <a:pt x="807875" y="8214"/>
                  <a:pt x="685227" y="47932"/>
                  <a:pt x="805218" y="13648"/>
                </a:cubicBezTo>
                <a:cubicBezTo>
                  <a:pt x="819050" y="9696"/>
                  <a:pt x="846161" y="0"/>
                  <a:pt x="846161" y="0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1784" y="5000662"/>
            <a:ext cx="1121414" cy="272955"/>
          </a:xfrm>
          <a:custGeom>
            <a:avLst/>
            <a:gdLst>
              <a:gd name="connsiteX0" fmla="*/ 0 w 968991"/>
              <a:gd name="connsiteY0" fmla="*/ 272955 h 272955"/>
              <a:gd name="connsiteX1" fmla="*/ 122830 w 968991"/>
              <a:gd name="connsiteY1" fmla="*/ 232012 h 272955"/>
              <a:gd name="connsiteX2" fmla="*/ 218364 w 968991"/>
              <a:gd name="connsiteY2" fmla="*/ 191069 h 272955"/>
              <a:gd name="connsiteX3" fmla="*/ 272955 w 968991"/>
              <a:gd name="connsiteY3" fmla="*/ 163773 h 272955"/>
              <a:gd name="connsiteX4" fmla="*/ 327546 w 968991"/>
              <a:gd name="connsiteY4" fmla="*/ 150125 h 272955"/>
              <a:gd name="connsiteX5" fmla="*/ 368490 w 968991"/>
              <a:gd name="connsiteY5" fmla="*/ 122830 h 272955"/>
              <a:gd name="connsiteX6" fmla="*/ 532263 w 968991"/>
              <a:gd name="connsiteY6" fmla="*/ 68239 h 272955"/>
              <a:gd name="connsiteX7" fmla="*/ 573206 w 968991"/>
              <a:gd name="connsiteY7" fmla="*/ 54591 h 272955"/>
              <a:gd name="connsiteX8" fmla="*/ 668740 w 968991"/>
              <a:gd name="connsiteY8" fmla="*/ 40943 h 272955"/>
              <a:gd name="connsiteX9" fmla="*/ 818866 w 968991"/>
              <a:gd name="connsiteY9" fmla="*/ 0 h 272955"/>
              <a:gd name="connsiteX10" fmla="*/ 968991 w 968991"/>
              <a:gd name="connsiteY10" fmla="*/ 0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8991" h="272955">
                <a:moveTo>
                  <a:pt x="0" y="272955"/>
                </a:moveTo>
                <a:cubicBezTo>
                  <a:pt x="40943" y="259307"/>
                  <a:pt x="86921" y="255952"/>
                  <a:pt x="122830" y="232012"/>
                </a:cubicBezTo>
                <a:cubicBezTo>
                  <a:pt x="179380" y="194311"/>
                  <a:pt x="147860" y="208694"/>
                  <a:pt x="218364" y="191069"/>
                </a:cubicBezTo>
                <a:cubicBezTo>
                  <a:pt x="236561" y="181970"/>
                  <a:pt x="253905" y="170917"/>
                  <a:pt x="272955" y="163773"/>
                </a:cubicBezTo>
                <a:cubicBezTo>
                  <a:pt x="290518" y="157187"/>
                  <a:pt x="310306" y="157514"/>
                  <a:pt x="327546" y="150125"/>
                </a:cubicBezTo>
                <a:cubicBezTo>
                  <a:pt x="342622" y="143664"/>
                  <a:pt x="353349" y="129139"/>
                  <a:pt x="368490" y="122830"/>
                </a:cubicBezTo>
                <a:cubicBezTo>
                  <a:pt x="368542" y="122809"/>
                  <a:pt x="495851" y="80376"/>
                  <a:pt x="532263" y="68239"/>
                </a:cubicBezTo>
                <a:cubicBezTo>
                  <a:pt x="545911" y="63690"/>
                  <a:pt x="558965" y="56626"/>
                  <a:pt x="573206" y="54591"/>
                </a:cubicBezTo>
                <a:lnTo>
                  <a:pt x="668740" y="40943"/>
                </a:lnTo>
                <a:cubicBezTo>
                  <a:pt x="709857" y="27237"/>
                  <a:pt x="788080" y="0"/>
                  <a:pt x="818866" y="0"/>
                </a:cubicBezTo>
                <a:lnTo>
                  <a:pt x="968991" y="0"/>
                </a:ln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99771" y="3764442"/>
            <a:ext cx="256526" cy="1113958"/>
          </a:xfrm>
          <a:custGeom>
            <a:avLst/>
            <a:gdLst>
              <a:gd name="connsiteX0" fmla="*/ 0 w 204769"/>
              <a:gd name="connsiteY0" fmla="*/ 887104 h 887104"/>
              <a:gd name="connsiteX1" fmla="*/ 13648 w 204769"/>
              <a:gd name="connsiteY1" fmla="*/ 559558 h 887104"/>
              <a:gd name="connsiteX2" fmla="*/ 54591 w 204769"/>
              <a:gd name="connsiteY2" fmla="*/ 341194 h 887104"/>
              <a:gd name="connsiteX3" fmla="*/ 68239 w 204769"/>
              <a:gd name="connsiteY3" fmla="*/ 191068 h 887104"/>
              <a:gd name="connsiteX4" fmla="*/ 81887 w 204769"/>
              <a:gd name="connsiteY4" fmla="*/ 150125 h 887104"/>
              <a:gd name="connsiteX5" fmla="*/ 122830 w 204769"/>
              <a:gd name="connsiteY5" fmla="*/ 122829 h 887104"/>
              <a:gd name="connsiteX6" fmla="*/ 136478 w 204769"/>
              <a:gd name="connsiteY6" fmla="*/ 81886 h 887104"/>
              <a:gd name="connsiteX7" fmla="*/ 177421 w 204769"/>
              <a:gd name="connsiteY7" fmla="*/ 54591 h 887104"/>
              <a:gd name="connsiteX8" fmla="*/ 204717 w 204769"/>
              <a:gd name="connsiteY8" fmla="*/ 0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69" h="887104">
                <a:moveTo>
                  <a:pt x="0" y="887104"/>
                </a:moveTo>
                <a:cubicBezTo>
                  <a:pt x="4549" y="777922"/>
                  <a:pt x="2775" y="668292"/>
                  <a:pt x="13648" y="559558"/>
                </a:cubicBezTo>
                <a:cubicBezTo>
                  <a:pt x="21017" y="485869"/>
                  <a:pt x="54591" y="341194"/>
                  <a:pt x="54591" y="341194"/>
                </a:cubicBezTo>
                <a:cubicBezTo>
                  <a:pt x="59140" y="291152"/>
                  <a:pt x="61133" y="240811"/>
                  <a:pt x="68239" y="191068"/>
                </a:cubicBezTo>
                <a:cubicBezTo>
                  <a:pt x="70274" y="176827"/>
                  <a:pt x="72900" y="161359"/>
                  <a:pt x="81887" y="150125"/>
                </a:cubicBezTo>
                <a:cubicBezTo>
                  <a:pt x="92134" y="137317"/>
                  <a:pt x="109182" y="131928"/>
                  <a:pt x="122830" y="122829"/>
                </a:cubicBezTo>
                <a:cubicBezTo>
                  <a:pt x="127379" y="109181"/>
                  <a:pt x="127491" y="93119"/>
                  <a:pt x="136478" y="81886"/>
                </a:cubicBezTo>
                <a:cubicBezTo>
                  <a:pt x="146725" y="69078"/>
                  <a:pt x="165823" y="66189"/>
                  <a:pt x="177421" y="54591"/>
                </a:cubicBezTo>
                <a:cubicBezTo>
                  <a:pt x="207240" y="24772"/>
                  <a:pt x="204717" y="25915"/>
                  <a:pt x="204717" y="0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70915" y="4065830"/>
            <a:ext cx="1217837" cy="507213"/>
          </a:xfrm>
          <a:custGeom>
            <a:avLst/>
            <a:gdLst>
              <a:gd name="connsiteX0" fmla="*/ 0 w 998163"/>
              <a:gd name="connsiteY0" fmla="*/ 0 h 423081"/>
              <a:gd name="connsiteX1" fmla="*/ 191068 w 998163"/>
              <a:gd name="connsiteY1" fmla="*/ 13648 h 423081"/>
              <a:gd name="connsiteX2" fmla="*/ 300250 w 998163"/>
              <a:gd name="connsiteY2" fmla="*/ 40943 h 423081"/>
              <a:gd name="connsiteX3" fmla="*/ 450376 w 998163"/>
              <a:gd name="connsiteY3" fmla="*/ 68239 h 423081"/>
              <a:gd name="connsiteX4" fmla="*/ 491319 w 998163"/>
              <a:gd name="connsiteY4" fmla="*/ 81887 h 423081"/>
              <a:gd name="connsiteX5" fmla="*/ 573206 w 998163"/>
              <a:gd name="connsiteY5" fmla="*/ 136478 h 423081"/>
              <a:gd name="connsiteX6" fmla="*/ 614149 w 998163"/>
              <a:gd name="connsiteY6" fmla="*/ 177421 h 423081"/>
              <a:gd name="connsiteX7" fmla="*/ 655092 w 998163"/>
              <a:gd name="connsiteY7" fmla="*/ 191069 h 423081"/>
              <a:gd name="connsiteX8" fmla="*/ 682388 w 998163"/>
              <a:gd name="connsiteY8" fmla="*/ 232012 h 423081"/>
              <a:gd name="connsiteX9" fmla="*/ 805218 w 998163"/>
              <a:gd name="connsiteY9" fmla="*/ 327546 h 423081"/>
              <a:gd name="connsiteX10" fmla="*/ 846161 w 998163"/>
              <a:gd name="connsiteY10" fmla="*/ 354842 h 423081"/>
              <a:gd name="connsiteX11" fmla="*/ 887104 w 998163"/>
              <a:gd name="connsiteY11" fmla="*/ 368490 h 423081"/>
              <a:gd name="connsiteX12" fmla="*/ 928047 w 998163"/>
              <a:gd name="connsiteY12" fmla="*/ 395785 h 423081"/>
              <a:gd name="connsiteX13" fmla="*/ 996286 w 998163"/>
              <a:gd name="connsiteY13" fmla="*/ 409433 h 423081"/>
              <a:gd name="connsiteX14" fmla="*/ 996286 w 998163"/>
              <a:gd name="connsiteY14" fmla="*/ 423081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8163" h="423081">
                <a:moveTo>
                  <a:pt x="0" y="0"/>
                </a:moveTo>
                <a:cubicBezTo>
                  <a:pt x="63689" y="4549"/>
                  <a:pt x="127567" y="6964"/>
                  <a:pt x="191068" y="13648"/>
                </a:cubicBezTo>
                <a:cubicBezTo>
                  <a:pt x="333917" y="28685"/>
                  <a:pt x="199778" y="20849"/>
                  <a:pt x="300250" y="40943"/>
                </a:cubicBezTo>
                <a:cubicBezTo>
                  <a:pt x="429100" y="66712"/>
                  <a:pt x="355979" y="41268"/>
                  <a:pt x="450376" y="68239"/>
                </a:cubicBezTo>
                <a:cubicBezTo>
                  <a:pt x="464208" y="72191"/>
                  <a:pt x="478743" y="74901"/>
                  <a:pt x="491319" y="81887"/>
                </a:cubicBezTo>
                <a:cubicBezTo>
                  <a:pt x="519996" y="97819"/>
                  <a:pt x="550009" y="113281"/>
                  <a:pt x="573206" y="136478"/>
                </a:cubicBezTo>
                <a:cubicBezTo>
                  <a:pt x="586854" y="150126"/>
                  <a:pt x="598090" y="166715"/>
                  <a:pt x="614149" y="177421"/>
                </a:cubicBezTo>
                <a:cubicBezTo>
                  <a:pt x="626119" y="185401"/>
                  <a:pt x="641444" y="186520"/>
                  <a:pt x="655092" y="191069"/>
                </a:cubicBezTo>
                <a:cubicBezTo>
                  <a:pt x="664191" y="204717"/>
                  <a:pt x="671887" y="219411"/>
                  <a:pt x="682388" y="232012"/>
                </a:cubicBezTo>
                <a:cubicBezTo>
                  <a:pt x="722477" y="280118"/>
                  <a:pt x="748151" y="289501"/>
                  <a:pt x="805218" y="327546"/>
                </a:cubicBezTo>
                <a:cubicBezTo>
                  <a:pt x="818866" y="336645"/>
                  <a:pt x="830600" y="349655"/>
                  <a:pt x="846161" y="354842"/>
                </a:cubicBezTo>
                <a:cubicBezTo>
                  <a:pt x="859809" y="359391"/>
                  <a:pt x="874237" y="362056"/>
                  <a:pt x="887104" y="368490"/>
                </a:cubicBezTo>
                <a:cubicBezTo>
                  <a:pt x="901775" y="375825"/>
                  <a:pt x="912689" y="390026"/>
                  <a:pt x="928047" y="395785"/>
                </a:cubicBezTo>
                <a:cubicBezTo>
                  <a:pt x="949767" y="403930"/>
                  <a:pt x="974748" y="400818"/>
                  <a:pt x="996286" y="409433"/>
                </a:cubicBezTo>
                <a:cubicBezTo>
                  <a:pt x="1000510" y="411123"/>
                  <a:pt x="996286" y="418532"/>
                  <a:pt x="996286" y="423081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04062" y="4761391"/>
            <a:ext cx="807430" cy="1653654"/>
          </a:xfrm>
          <a:custGeom>
            <a:avLst/>
            <a:gdLst>
              <a:gd name="connsiteX0" fmla="*/ 0 w 826517"/>
              <a:gd name="connsiteY0" fmla="*/ 1337481 h 1337481"/>
              <a:gd name="connsiteX1" fmla="*/ 81887 w 826517"/>
              <a:gd name="connsiteY1" fmla="*/ 1269242 h 1337481"/>
              <a:gd name="connsiteX2" fmla="*/ 191069 w 826517"/>
              <a:gd name="connsiteY2" fmla="*/ 1160060 h 1337481"/>
              <a:gd name="connsiteX3" fmla="*/ 259308 w 826517"/>
              <a:gd name="connsiteY3" fmla="*/ 1078173 h 1337481"/>
              <a:gd name="connsiteX4" fmla="*/ 286603 w 826517"/>
              <a:gd name="connsiteY4" fmla="*/ 1037230 h 1337481"/>
              <a:gd name="connsiteX5" fmla="*/ 368490 w 826517"/>
              <a:gd name="connsiteY5" fmla="*/ 955343 h 1337481"/>
              <a:gd name="connsiteX6" fmla="*/ 450376 w 826517"/>
              <a:gd name="connsiteY6" fmla="*/ 832513 h 1337481"/>
              <a:gd name="connsiteX7" fmla="*/ 504967 w 826517"/>
              <a:gd name="connsiteY7" fmla="*/ 777922 h 1337481"/>
              <a:gd name="connsiteX8" fmla="*/ 614149 w 826517"/>
              <a:gd name="connsiteY8" fmla="*/ 641445 h 1337481"/>
              <a:gd name="connsiteX9" fmla="*/ 723331 w 826517"/>
              <a:gd name="connsiteY9" fmla="*/ 504967 h 1337481"/>
              <a:gd name="connsiteX10" fmla="*/ 764275 w 826517"/>
              <a:gd name="connsiteY10" fmla="*/ 409433 h 1337481"/>
              <a:gd name="connsiteX11" fmla="*/ 805218 w 826517"/>
              <a:gd name="connsiteY11" fmla="*/ 354842 h 1337481"/>
              <a:gd name="connsiteX12" fmla="*/ 818866 w 826517"/>
              <a:gd name="connsiteY12" fmla="*/ 0 h 133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6517" h="1337481">
                <a:moveTo>
                  <a:pt x="0" y="1337481"/>
                </a:moveTo>
                <a:cubicBezTo>
                  <a:pt x="27296" y="1314735"/>
                  <a:pt x="56763" y="1294366"/>
                  <a:pt x="81887" y="1269242"/>
                </a:cubicBezTo>
                <a:cubicBezTo>
                  <a:pt x="219488" y="1131641"/>
                  <a:pt x="59451" y="1258773"/>
                  <a:pt x="191069" y="1160060"/>
                </a:cubicBezTo>
                <a:cubicBezTo>
                  <a:pt x="258834" y="1058409"/>
                  <a:pt x="171743" y="1183250"/>
                  <a:pt x="259308" y="1078173"/>
                </a:cubicBezTo>
                <a:cubicBezTo>
                  <a:pt x="269809" y="1065572"/>
                  <a:pt x="275706" y="1049489"/>
                  <a:pt x="286603" y="1037230"/>
                </a:cubicBezTo>
                <a:cubicBezTo>
                  <a:pt x="312249" y="1008379"/>
                  <a:pt x="348629" y="988444"/>
                  <a:pt x="368490" y="955343"/>
                </a:cubicBezTo>
                <a:cubicBezTo>
                  <a:pt x="397021" y="907791"/>
                  <a:pt x="414196" y="873862"/>
                  <a:pt x="450376" y="832513"/>
                </a:cubicBezTo>
                <a:cubicBezTo>
                  <a:pt x="467322" y="813146"/>
                  <a:pt x="488219" y="797461"/>
                  <a:pt x="504967" y="777922"/>
                </a:cubicBezTo>
                <a:cubicBezTo>
                  <a:pt x="542881" y="733689"/>
                  <a:pt x="585245" y="692028"/>
                  <a:pt x="614149" y="641445"/>
                </a:cubicBezTo>
                <a:cubicBezTo>
                  <a:pt x="680025" y="526161"/>
                  <a:pt x="639398" y="567916"/>
                  <a:pt x="723331" y="504967"/>
                </a:cubicBezTo>
                <a:cubicBezTo>
                  <a:pt x="736599" y="465165"/>
                  <a:pt x="740182" y="447982"/>
                  <a:pt x="764275" y="409433"/>
                </a:cubicBezTo>
                <a:cubicBezTo>
                  <a:pt x="776330" y="390144"/>
                  <a:pt x="791570" y="373039"/>
                  <a:pt x="805218" y="354842"/>
                </a:cubicBezTo>
                <a:cubicBezTo>
                  <a:pt x="843140" y="203156"/>
                  <a:pt x="818866" y="319008"/>
                  <a:pt x="818866" y="0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18958" y="4761391"/>
            <a:ext cx="524744" cy="1448938"/>
          </a:xfrm>
          <a:custGeom>
            <a:avLst/>
            <a:gdLst>
              <a:gd name="connsiteX0" fmla="*/ 0 w 450376"/>
              <a:gd name="connsiteY0" fmla="*/ 0 h 1132764"/>
              <a:gd name="connsiteX1" fmla="*/ 13648 w 450376"/>
              <a:gd name="connsiteY1" fmla="*/ 68239 h 1132764"/>
              <a:gd name="connsiteX2" fmla="*/ 27296 w 450376"/>
              <a:gd name="connsiteY2" fmla="*/ 109182 h 1132764"/>
              <a:gd name="connsiteX3" fmla="*/ 40944 w 450376"/>
              <a:gd name="connsiteY3" fmla="*/ 204716 h 1132764"/>
              <a:gd name="connsiteX4" fmla="*/ 54591 w 450376"/>
              <a:gd name="connsiteY4" fmla="*/ 272955 h 1132764"/>
              <a:gd name="connsiteX5" fmla="*/ 68239 w 450376"/>
              <a:gd name="connsiteY5" fmla="*/ 354842 h 1132764"/>
              <a:gd name="connsiteX6" fmla="*/ 81887 w 450376"/>
              <a:gd name="connsiteY6" fmla="*/ 450376 h 1132764"/>
              <a:gd name="connsiteX7" fmla="*/ 109182 w 450376"/>
              <a:gd name="connsiteY7" fmla="*/ 532263 h 1132764"/>
              <a:gd name="connsiteX8" fmla="*/ 136478 w 450376"/>
              <a:gd name="connsiteY8" fmla="*/ 614149 h 1132764"/>
              <a:gd name="connsiteX9" fmla="*/ 150126 w 450376"/>
              <a:gd name="connsiteY9" fmla="*/ 655093 h 1132764"/>
              <a:gd name="connsiteX10" fmla="*/ 163774 w 450376"/>
              <a:gd name="connsiteY10" fmla="*/ 696036 h 1132764"/>
              <a:gd name="connsiteX11" fmla="*/ 191069 w 450376"/>
              <a:gd name="connsiteY11" fmla="*/ 791570 h 1132764"/>
              <a:gd name="connsiteX12" fmla="*/ 218365 w 450376"/>
              <a:gd name="connsiteY12" fmla="*/ 832513 h 1132764"/>
              <a:gd name="connsiteX13" fmla="*/ 232012 w 450376"/>
              <a:gd name="connsiteY13" fmla="*/ 873457 h 1132764"/>
              <a:gd name="connsiteX14" fmla="*/ 286603 w 450376"/>
              <a:gd name="connsiteY14" fmla="*/ 955343 h 1132764"/>
              <a:gd name="connsiteX15" fmla="*/ 300251 w 450376"/>
              <a:gd name="connsiteY15" fmla="*/ 996287 h 1132764"/>
              <a:gd name="connsiteX16" fmla="*/ 382138 w 450376"/>
              <a:gd name="connsiteY16" fmla="*/ 1078173 h 1132764"/>
              <a:gd name="connsiteX17" fmla="*/ 409433 w 450376"/>
              <a:gd name="connsiteY17" fmla="*/ 1119116 h 1132764"/>
              <a:gd name="connsiteX18" fmla="*/ 450376 w 450376"/>
              <a:gd name="connsiteY18" fmla="*/ 1132764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376" h="1132764">
                <a:moveTo>
                  <a:pt x="0" y="0"/>
                </a:moveTo>
                <a:cubicBezTo>
                  <a:pt x="4549" y="22746"/>
                  <a:pt x="8022" y="45735"/>
                  <a:pt x="13648" y="68239"/>
                </a:cubicBezTo>
                <a:cubicBezTo>
                  <a:pt x="17137" y="82195"/>
                  <a:pt x="24475" y="95075"/>
                  <a:pt x="27296" y="109182"/>
                </a:cubicBezTo>
                <a:cubicBezTo>
                  <a:pt x="33605" y="140725"/>
                  <a:pt x="35656" y="172986"/>
                  <a:pt x="40944" y="204716"/>
                </a:cubicBezTo>
                <a:cubicBezTo>
                  <a:pt x="44757" y="227597"/>
                  <a:pt x="50442" y="250132"/>
                  <a:pt x="54591" y="272955"/>
                </a:cubicBezTo>
                <a:cubicBezTo>
                  <a:pt x="59541" y="300181"/>
                  <a:pt x="64031" y="327492"/>
                  <a:pt x="68239" y="354842"/>
                </a:cubicBezTo>
                <a:cubicBezTo>
                  <a:pt x="73130" y="386636"/>
                  <a:pt x="74654" y="419032"/>
                  <a:pt x="81887" y="450376"/>
                </a:cubicBezTo>
                <a:cubicBezTo>
                  <a:pt x="88357" y="478411"/>
                  <a:pt x="100084" y="504967"/>
                  <a:pt x="109182" y="532263"/>
                </a:cubicBezTo>
                <a:lnTo>
                  <a:pt x="136478" y="614149"/>
                </a:lnTo>
                <a:lnTo>
                  <a:pt x="150126" y="655093"/>
                </a:lnTo>
                <a:cubicBezTo>
                  <a:pt x="154675" y="668741"/>
                  <a:pt x="160285" y="682080"/>
                  <a:pt x="163774" y="696036"/>
                </a:cubicBezTo>
                <a:cubicBezTo>
                  <a:pt x="168148" y="713531"/>
                  <a:pt x="181278" y="771988"/>
                  <a:pt x="191069" y="791570"/>
                </a:cubicBezTo>
                <a:cubicBezTo>
                  <a:pt x="198405" y="806241"/>
                  <a:pt x="209266" y="818865"/>
                  <a:pt x="218365" y="832513"/>
                </a:cubicBezTo>
                <a:cubicBezTo>
                  <a:pt x="222914" y="846161"/>
                  <a:pt x="225026" y="860881"/>
                  <a:pt x="232012" y="873457"/>
                </a:cubicBezTo>
                <a:cubicBezTo>
                  <a:pt x="247943" y="902134"/>
                  <a:pt x="276229" y="924221"/>
                  <a:pt x="286603" y="955343"/>
                </a:cubicBezTo>
                <a:cubicBezTo>
                  <a:pt x="291152" y="968991"/>
                  <a:pt x="291419" y="984931"/>
                  <a:pt x="300251" y="996287"/>
                </a:cubicBezTo>
                <a:cubicBezTo>
                  <a:pt x="323950" y="1026757"/>
                  <a:pt x="360726" y="1046054"/>
                  <a:pt x="382138" y="1078173"/>
                </a:cubicBezTo>
                <a:cubicBezTo>
                  <a:pt x="391236" y="1091821"/>
                  <a:pt x="396625" y="1108869"/>
                  <a:pt x="409433" y="1119116"/>
                </a:cubicBezTo>
                <a:cubicBezTo>
                  <a:pt x="420666" y="1128103"/>
                  <a:pt x="450376" y="1132764"/>
                  <a:pt x="450376" y="1132764"/>
                </a:cubicBezTo>
              </a:path>
            </a:pathLst>
          </a:cu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4572000" y="5059186"/>
            <a:ext cx="237891" cy="21416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6677530" y="5105801"/>
            <a:ext cx="221033" cy="21141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5856480" y="5157990"/>
            <a:ext cx="204002" cy="20554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30357" y="3862206"/>
            <a:ext cx="550401" cy="2511896"/>
          </a:xfrm>
          <a:custGeom>
            <a:avLst/>
            <a:gdLst>
              <a:gd name="connsiteX0" fmla="*/ 0 w 356674"/>
              <a:gd name="connsiteY0" fmla="*/ 0 h 2074459"/>
              <a:gd name="connsiteX1" fmla="*/ 54591 w 356674"/>
              <a:gd name="connsiteY1" fmla="*/ 122829 h 2074459"/>
              <a:gd name="connsiteX2" fmla="*/ 81886 w 356674"/>
              <a:gd name="connsiteY2" fmla="*/ 191068 h 2074459"/>
              <a:gd name="connsiteX3" fmla="*/ 136477 w 356674"/>
              <a:gd name="connsiteY3" fmla="*/ 300250 h 2074459"/>
              <a:gd name="connsiteX4" fmla="*/ 150125 w 356674"/>
              <a:gd name="connsiteY4" fmla="*/ 341194 h 2074459"/>
              <a:gd name="connsiteX5" fmla="*/ 177420 w 356674"/>
              <a:gd name="connsiteY5" fmla="*/ 477671 h 2074459"/>
              <a:gd name="connsiteX6" fmla="*/ 204716 w 356674"/>
              <a:gd name="connsiteY6" fmla="*/ 573206 h 2074459"/>
              <a:gd name="connsiteX7" fmla="*/ 218364 w 356674"/>
              <a:gd name="connsiteY7" fmla="*/ 614149 h 2074459"/>
              <a:gd name="connsiteX8" fmla="*/ 232012 w 356674"/>
              <a:gd name="connsiteY8" fmla="*/ 750627 h 2074459"/>
              <a:gd name="connsiteX9" fmla="*/ 245659 w 356674"/>
              <a:gd name="connsiteY9" fmla="*/ 791570 h 2074459"/>
              <a:gd name="connsiteX10" fmla="*/ 272955 w 356674"/>
              <a:gd name="connsiteY10" fmla="*/ 968991 h 2074459"/>
              <a:gd name="connsiteX11" fmla="*/ 286603 w 356674"/>
              <a:gd name="connsiteY11" fmla="*/ 1119116 h 2074459"/>
              <a:gd name="connsiteX12" fmla="*/ 313898 w 356674"/>
              <a:gd name="connsiteY12" fmla="*/ 1310185 h 2074459"/>
              <a:gd name="connsiteX13" fmla="*/ 327546 w 356674"/>
              <a:gd name="connsiteY13" fmla="*/ 1351128 h 2074459"/>
              <a:gd name="connsiteX14" fmla="*/ 341194 w 356674"/>
              <a:gd name="connsiteY14" fmla="*/ 1487606 h 2074459"/>
              <a:gd name="connsiteX15" fmla="*/ 354841 w 356674"/>
              <a:gd name="connsiteY15" fmla="*/ 1542197 h 2074459"/>
              <a:gd name="connsiteX16" fmla="*/ 354841 w 356674"/>
              <a:gd name="connsiteY16" fmla="*/ 2074459 h 20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674" h="2074459">
                <a:moveTo>
                  <a:pt x="0" y="0"/>
                </a:moveTo>
                <a:cubicBezTo>
                  <a:pt x="80917" y="202294"/>
                  <a:pt x="-21917" y="-49315"/>
                  <a:pt x="54591" y="122829"/>
                </a:cubicBezTo>
                <a:cubicBezTo>
                  <a:pt x="64541" y="145216"/>
                  <a:pt x="71620" y="168824"/>
                  <a:pt x="81886" y="191068"/>
                </a:cubicBezTo>
                <a:cubicBezTo>
                  <a:pt x="98937" y="228013"/>
                  <a:pt x="123610" y="261648"/>
                  <a:pt x="136477" y="300250"/>
                </a:cubicBezTo>
                <a:cubicBezTo>
                  <a:pt x="141026" y="313898"/>
                  <a:pt x="146890" y="327176"/>
                  <a:pt x="150125" y="341194"/>
                </a:cubicBezTo>
                <a:cubicBezTo>
                  <a:pt x="160557" y="386399"/>
                  <a:pt x="162749" y="433659"/>
                  <a:pt x="177420" y="477671"/>
                </a:cubicBezTo>
                <a:cubicBezTo>
                  <a:pt x="210145" y="575847"/>
                  <a:pt x="170439" y="453239"/>
                  <a:pt x="204716" y="573206"/>
                </a:cubicBezTo>
                <a:cubicBezTo>
                  <a:pt x="208668" y="587038"/>
                  <a:pt x="213815" y="600501"/>
                  <a:pt x="218364" y="614149"/>
                </a:cubicBezTo>
                <a:cubicBezTo>
                  <a:pt x="222913" y="659642"/>
                  <a:pt x="225060" y="705439"/>
                  <a:pt x="232012" y="750627"/>
                </a:cubicBezTo>
                <a:cubicBezTo>
                  <a:pt x="234199" y="764846"/>
                  <a:pt x="242170" y="777614"/>
                  <a:pt x="245659" y="791570"/>
                </a:cubicBezTo>
                <a:cubicBezTo>
                  <a:pt x="259861" y="848378"/>
                  <a:pt x="266927" y="911731"/>
                  <a:pt x="272955" y="968991"/>
                </a:cubicBezTo>
                <a:cubicBezTo>
                  <a:pt x="278215" y="1018963"/>
                  <a:pt x="281603" y="1069117"/>
                  <a:pt x="286603" y="1119116"/>
                </a:cubicBezTo>
                <a:cubicBezTo>
                  <a:pt x="293680" y="1189892"/>
                  <a:pt x="297312" y="1243844"/>
                  <a:pt x="313898" y="1310185"/>
                </a:cubicBezTo>
                <a:cubicBezTo>
                  <a:pt x="317387" y="1324141"/>
                  <a:pt x="322997" y="1337480"/>
                  <a:pt x="327546" y="1351128"/>
                </a:cubicBezTo>
                <a:cubicBezTo>
                  <a:pt x="332095" y="1396621"/>
                  <a:pt x="334728" y="1442346"/>
                  <a:pt x="341194" y="1487606"/>
                </a:cubicBezTo>
                <a:cubicBezTo>
                  <a:pt x="343847" y="1506174"/>
                  <a:pt x="354405" y="1523445"/>
                  <a:pt x="354841" y="1542197"/>
                </a:cubicBezTo>
                <a:cubicBezTo>
                  <a:pt x="358966" y="1719570"/>
                  <a:pt x="354841" y="1897038"/>
                  <a:pt x="354841" y="207445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46555" y="4668131"/>
            <a:ext cx="1586009" cy="259308"/>
          </a:xfrm>
          <a:custGeom>
            <a:avLst/>
            <a:gdLst>
              <a:gd name="connsiteX0" fmla="*/ 0 w 1542197"/>
              <a:gd name="connsiteY0" fmla="*/ 259308 h 259308"/>
              <a:gd name="connsiteX1" fmla="*/ 191068 w 1542197"/>
              <a:gd name="connsiteY1" fmla="*/ 232012 h 259308"/>
              <a:gd name="connsiteX2" fmla="*/ 272955 w 1542197"/>
              <a:gd name="connsiteY2" fmla="*/ 218364 h 259308"/>
              <a:gd name="connsiteX3" fmla="*/ 368489 w 1542197"/>
              <a:gd name="connsiteY3" fmla="*/ 191069 h 259308"/>
              <a:gd name="connsiteX4" fmla="*/ 518615 w 1542197"/>
              <a:gd name="connsiteY4" fmla="*/ 177421 h 259308"/>
              <a:gd name="connsiteX5" fmla="*/ 682388 w 1542197"/>
              <a:gd name="connsiteY5" fmla="*/ 150126 h 259308"/>
              <a:gd name="connsiteX6" fmla="*/ 736979 w 1542197"/>
              <a:gd name="connsiteY6" fmla="*/ 136478 h 259308"/>
              <a:gd name="connsiteX7" fmla="*/ 777922 w 1542197"/>
              <a:gd name="connsiteY7" fmla="*/ 122830 h 259308"/>
              <a:gd name="connsiteX8" fmla="*/ 846161 w 1542197"/>
              <a:gd name="connsiteY8" fmla="*/ 109182 h 259308"/>
              <a:gd name="connsiteX9" fmla="*/ 982639 w 1542197"/>
              <a:gd name="connsiteY9" fmla="*/ 81887 h 259308"/>
              <a:gd name="connsiteX10" fmla="*/ 1269242 w 1542197"/>
              <a:gd name="connsiteY10" fmla="*/ 54591 h 259308"/>
              <a:gd name="connsiteX11" fmla="*/ 1433015 w 1542197"/>
              <a:gd name="connsiteY11" fmla="*/ 13648 h 259308"/>
              <a:gd name="connsiteX12" fmla="*/ 1542197 w 1542197"/>
              <a:gd name="connsiteY12" fmla="*/ 0 h 2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259308">
                <a:moveTo>
                  <a:pt x="0" y="259308"/>
                </a:moveTo>
                <a:cubicBezTo>
                  <a:pt x="275731" y="231734"/>
                  <a:pt x="42649" y="261696"/>
                  <a:pt x="191068" y="232012"/>
                </a:cubicBezTo>
                <a:cubicBezTo>
                  <a:pt x="218203" y="226585"/>
                  <a:pt x="245991" y="224586"/>
                  <a:pt x="272955" y="218364"/>
                </a:cubicBezTo>
                <a:cubicBezTo>
                  <a:pt x="305226" y="210917"/>
                  <a:pt x="335821" y="196514"/>
                  <a:pt x="368489" y="191069"/>
                </a:cubicBezTo>
                <a:cubicBezTo>
                  <a:pt x="418054" y="182808"/>
                  <a:pt x="468789" y="183920"/>
                  <a:pt x="518615" y="177421"/>
                </a:cubicBezTo>
                <a:cubicBezTo>
                  <a:pt x="573494" y="170263"/>
                  <a:pt x="628697" y="163549"/>
                  <a:pt x="682388" y="150126"/>
                </a:cubicBezTo>
                <a:cubicBezTo>
                  <a:pt x="700585" y="145577"/>
                  <a:pt x="718944" y="141631"/>
                  <a:pt x="736979" y="136478"/>
                </a:cubicBezTo>
                <a:cubicBezTo>
                  <a:pt x="750811" y="132526"/>
                  <a:pt x="763966" y="126319"/>
                  <a:pt x="777922" y="122830"/>
                </a:cubicBezTo>
                <a:cubicBezTo>
                  <a:pt x="800426" y="117204"/>
                  <a:pt x="823517" y="114214"/>
                  <a:pt x="846161" y="109182"/>
                </a:cubicBezTo>
                <a:cubicBezTo>
                  <a:pt x="913926" y="94123"/>
                  <a:pt x="902420" y="90800"/>
                  <a:pt x="982639" y="81887"/>
                </a:cubicBezTo>
                <a:cubicBezTo>
                  <a:pt x="1078019" y="71289"/>
                  <a:pt x="1269242" y="54591"/>
                  <a:pt x="1269242" y="54591"/>
                </a:cubicBezTo>
                <a:cubicBezTo>
                  <a:pt x="1363049" y="23322"/>
                  <a:pt x="1336531" y="27432"/>
                  <a:pt x="1433015" y="13648"/>
                </a:cubicBezTo>
                <a:cubicBezTo>
                  <a:pt x="1469324" y="8461"/>
                  <a:pt x="1542197" y="0"/>
                  <a:pt x="1542197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4260663" y="3383379"/>
            <a:ext cx="4419237" cy="2419515"/>
            <a:chOff x="3343040" y="3121760"/>
            <a:chExt cx="4419237" cy="2419515"/>
          </a:xfrm>
        </p:grpSpPr>
        <p:cxnSp>
          <p:nvCxnSpPr>
            <p:cNvPr id="75" name="Straight Connector 74"/>
            <p:cNvCxnSpPr>
              <a:stCxn id="81" idx="3"/>
              <a:endCxn id="82" idx="0"/>
            </p:cNvCxnSpPr>
            <p:nvPr/>
          </p:nvCxnSpPr>
          <p:spPr>
            <a:xfrm flipH="1">
              <a:off x="4980024" y="3477641"/>
              <a:ext cx="1262593" cy="5658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1" idx="3"/>
            </p:cNvCxnSpPr>
            <p:nvPr/>
          </p:nvCxnSpPr>
          <p:spPr>
            <a:xfrm>
              <a:off x="6242617" y="3477641"/>
              <a:ext cx="287306" cy="771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1" idx="3"/>
            </p:cNvCxnSpPr>
            <p:nvPr/>
          </p:nvCxnSpPr>
          <p:spPr>
            <a:xfrm>
              <a:off x="6242617" y="3477641"/>
              <a:ext cx="1519660" cy="7719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2" idx="3"/>
              <a:endCxn id="83" idx="0"/>
            </p:cNvCxnSpPr>
            <p:nvPr/>
          </p:nvCxnSpPr>
          <p:spPr>
            <a:xfrm flipH="1">
              <a:off x="3707888" y="4389125"/>
              <a:ext cx="1272136" cy="8065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2" idx="3"/>
              <a:endCxn id="84" idx="0"/>
            </p:cNvCxnSpPr>
            <p:nvPr/>
          </p:nvCxnSpPr>
          <p:spPr>
            <a:xfrm flipH="1">
              <a:off x="4708804" y="4389125"/>
              <a:ext cx="271220" cy="8065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2" idx="3"/>
              <a:endCxn id="85" idx="0"/>
            </p:cNvCxnSpPr>
            <p:nvPr/>
          </p:nvCxnSpPr>
          <p:spPr>
            <a:xfrm>
              <a:off x="4980024" y="4389125"/>
              <a:ext cx="729696" cy="8065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>
              <a:off x="5762554" y="3121760"/>
              <a:ext cx="960125" cy="35588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4543138" y="4043480"/>
              <a:ext cx="873771" cy="3456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3343040" y="5195630"/>
              <a:ext cx="729695" cy="3456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/>
          </p:nvSpPr>
          <p:spPr>
            <a:xfrm>
              <a:off x="4343956" y="5195630"/>
              <a:ext cx="729695" cy="3456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5344872" y="5195630"/>
              <a:ext cx="729695" cy="3456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8010" y="4081885"/>
            <a:ext cx="647245" cy="738709"/>
            <a:chOff x="808010" y="3917515"/>
            <a:chExt cx="647245" cy="738709"/>
          </a:xfrm>
        </p:grpSpPr>
        <p:sp>
          <p:nvSpPr>
            <p:cNvPr id="47" name="Oval 46"/>
            <p:cNvSpPr/>
            <p:nvPr/>
          </p:nvSpPr>
          <p:spPr>
            <a:xfrm>
              <a:off x="1014627" y="4318056"/>
              <a:ext cx="92887" cy="923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04731" y="3917515"/>
              <a:ext cx="92887" cy="92324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362368" y="4527444"/>
              <a:ext cx="92887" cy="923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08010" y="4151479"/>
              <a:ext cx="92887" cy="92324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13937" y="4563900"/>
              <a:ext cx="92887" cy="92324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9664" y="5153479"/>
            <a:ext cx="838771" cy="475224"/>
            <a:chOff x="883882" y="4989109"/>
            <a:chExt cx="838771" cy="475224"/>
          </a:xfrm>
        </p:grpSpPr>
        <p:sp>
          <p:nvSpPr>
            <p:cNvPr id="46" name="Oval 45"/>
            <p:cNvSpPr/>
            <p:nvPr/>
          </p:nvSpPr>
          <p:spPr>
            <a:xfrm>
              <a:off x="1284675" y="5216655"/>
              <a:ext cx="92887" cy="923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83882" y="5248694"/>
              <a:ext cx="92887" cy="923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29766" y="5197421"/>
              <a:ext cx="92887" cy="923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307575" y="4989109"/>
              <a:ext cx="92887" cy="92324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83076" y="5372009"/>
              <a:ext cx="92887" cy="92324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76410" y="5819944"/>
            <a:ext cx="220635" cy="308156"/>
            <a:chOff x="1701420" y="5655574"/>
            <a:chExt cx="220635" cy="308156"/>
          </a:xfrm>
        </p:grpSpPr>
        <p:sp>
          <p:nvSpPr>
            <p:cNvPr id="65" name="Oval 64"/>
            <p:cNvSpPr/>
            <p:nvPr/>
          </p:nvSpPr>
          <p:spPr>
            <a:xfrm>
              <a:off x="1701420" y="5871406"/>
              <a:ext cx="92887" cy="923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829168" y="5655574"/>
              <a:ext cx="92887" cy="92324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92659" y="6169675"/>
            <a:ext cx="438309" cy="361718"/>
            <a:chOff x="316111" y="4427585"/>
            <a:chExt cx="438309" cy="361718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338831" y="4775673"/>
              <a:ext cx="415589" cy="1363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16111" y="4427585"/>
              <a:ext cx="140936" cy="1012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351266" y="6040540"/>
            <a:ext cx="377357" cy="304097"/>
            <a:chOff x="1022444" y="5245803"/>
            <a:chExt cx="377357" cy="304097"/>
          </a:xfrm>
        </p:grpSpPr>
        <p:cxnSp>
          <p:nvCxnSpPr>
            <p:cNvPr id="56" name="Straight Connector 55"/>
            <p:cNvCxnSpPr>
              <a:stCxn id="63" idx="1"/>
            </p:cNvCxnSpPr>
            <p:nvPr/>
          </p:nvCxnSpPr>
          <p:spPr>
            <a:xfrm flipH="1" flipV="1">
              <a:off x="1022444" y="5475215"/>
              <a:ext cx="120017" cy="7468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62" idx="4"/>
            </p:cNvCxnSpPr>
            <p:nvPr/>
          </p:nvCxnSpPr>
          <p:spPr>
            <a:xfrm flipV="1">
              <a:off x="1391833" y="5245803"/>
              <a:ext cx="7968" cy="13522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 flipV="1">
            <a:off x="6613928" y="6133941"/>
            <a:ext cx="94907" cy="13702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69905" y="1316725"/>
            <a:ext cx="1247559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74707" y="2193025"/>
            <a:ext cx="2652384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74705" y="2612125"/>
            <a:ext cx="2339112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/>
          <p:cNvSpPr/>
          <p:nvPr/>
        </p:nvSpPr>
        <p:spPr>
          <a:xfrm>
            <a:off x="6016255" y="3878564"/>
            <a:ext cx="408660" cy="370385"/>
          </a:xfrm>
          <a:custGeom>
            <a:avLst/>
            <a:gdLst>
              <a:gd name="connsiteX0" fmla="*/ 424829 w 829555"/>
              <a:gd name="connsiteY0" fmla="*/ 237641 h 516541"/>
              <a:gd name="connsiteX1" fmla="*/ 424829 w 829555"/>
              <a:gd name="connsiteY1" fmla="*/ 237641 h 516541"/>
              <a:gd name="connsiteX2" fmla="*/ 503206 w 829555"/>
              <a:gd name="connsiteY2" fmla="*/ 72179 h 516541"/>
              <a:gd name="connsiteX3" fmla="*/ 546749 w 829555"/>
              <a:gd name="connsiteY3" fmla="*/ 2510 h 516541"/>
              <a:gd name="connsiteX4" fmla="*/ 616417 w 829555"/>
              <a:gd name="connsiteY4" fmla="*/ 19927 h 516541"/>
              <a:gd name="connsiteX5" fmla="*/ 729629 w 829555"/>
              <a:gd name="connsiteY5" fmla="*/ 37344 h 516541"/>
              <a:gd name="connsiteX6" fmla="*/ 694794 w 829555"/>
              <a:gd name="connsiteY6" fmla="*/ 150556 h 516541"/>
              <a:gd name="connsiteX7" fmla="*/ 712211 w 829555"/>
              <a:gd name="connsiteY7" fmla="*/ 316019 h 516541"/>
              <a:gd name="connsiteX8" fmla="*/ 720920 w 829555"/>
              <a:gd name="connsiteY8" fmla="*/ 464064 h 516541"/>
              <a:gd name="connsiteX9" fmla="*/ 764463 w 829555"/>
              <a:gd name="connsiteY9" fmla="*/ 516316 h 516541"/>
              <a:gd name="connsiteX10" fmla="*/ 311617 w 829555"/>
              <a:gd name="connsiteY10" fmla="*/ 472773 h 516541"/>
              <a:gd name="connsiteX11" fmla="*/ 15526 w 829555"/>
              <a:gd name="connsiteY11" fmla="*/ 394396 h 516541"/>
              <a:gd name="connsiteX12" fmla="*/ 32943 w 829555"/>
              <a:gd name="connsiteY12" fmla="*/ 289893 h 516541"/>
              <a:gd name="connsiteX13" fmla="*/ 180989 w 829555"/>
              <a:gd name="connsiteY13" fmla="*/ 298601 h 516541"/>
              <a:gd name="connsiteX14" fmla="*/ 128737 w 829555"/>
              <a:gd name="connsiteY14" fmla="*/ 54761 h 516541"/>
              <a:gd name="connsiteX15" fmla="*/ 207114 w 829555"/>
              <a:gd name="connsiteY15" fmla="*/ 80887 h 516541"/>
              <a:gd name="connsiteX16" fmla="*/ 250657 w 829555"/>
              <a:gd name="connsiteY16" fmla="*/ 2510 h 516541"/>
              <a:gd name="connsiteX17" fmla="*/ 311617 w 829555"/>
              <a:gd name="connsiteY17" fmla="*/ 63470 h 516541"/>
              <a:gd name="connsiteX18" fmla="*/ 363869 w 829555"/>
              <a:gd name="connsiteY18" fmla="*/ 167973 h 516541"/>
              <a:gd name="connsiteX19" fmla="*/ 468371 w 829555"/>
              <a:gd name="connsiteY19" fmla="*/ 255059 h 516541"/>
              <a:gd name="connsiteX20" fmla="*/ 477080 w 829555"/>
              <a:gd name="connsiteY20" fmla="*/ 263767 h 516541"/>
              <a:gd name="connsiteX21" fmla="*/ 477080 w 829555"/>
              <a:gd name="connsiteY21" fmla="*/ 220224 h 51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9555" h="516541">
                <a:moveTo>
                  <a:pt x="424829" y="237641"/>
                </a:moveTo>
                <a:lnTo>
                  <a:pt x="424829" y="237641"/>
                </a:lnTo>
                <a:cubicBezTo>
                  <a:pt x="450955" y="182487"/>
                  <a:pt x="475113" y="126358"/>
                  <a:pt x="503206" y="72179"/>
                </a:cubicBezTo>
                <a:cubicBezTo>
                  <a:pt x="515812" y="47867"/>
                  <a:pt x="521884" y="13986"/>
                  <a:pt x="546749" y="2510"/>
                </a:cubicBezTo>
                <a:cubicBezTo>
                  <a:pt x="568483" y="-7521"/>
                  <a:pt x="592902" y="15448"/>
                  <a:pt x="616417" y="19927"/>
                </a:cubicBezTo>
                <a:cubicBezTo>
                  <a:pt x="653924" y="27071"/>
                  <a:pt x="691892" y="31538"/>
                  <a:pt x="729629" y="37344"/>
                </a:cubicBezTo>
                <a:cubicBezTo>
                  <a:pt x="718017" y="75081"/>
                  <a:pt x="676320" y="115661"/>
                  <a:pt x="694794" y="150556"/>
                </a:cubicBezTo>
                <a:cubicBezTo>
                  <a:pt x="779488" y="310533"/>
                  <a:pt x="940935" y="4123"/>
                  <a:pt x="712211" y="316019"/>
                </a:cubicBezTo>
                <a:cubicBezTo>
                  <a:pt x="884971" y="350571"/>
                  <a:pt x="752981" y="295742"/>
                  <a:pt x="720920" y="464064"/>
                </a:cubicBezTo>
                <a:cubicBezTo>
                  <a:pt x="716678" y="486336"/>
                  <a:pt x="787130" y="515834"/>
                  <a:pt x="764463" y="516316"/>
                </a:cubicBezTo>
                <a:cubicBezTo>
                  <a:pt x="612852" y="519542"/>
                  <a:pt x="462566" y="487287"/>
                  <a:pt x="311617" y="472773"/>
                </a:cubicBezTo>
                <a:cubicBezTo>
                  <a:pt x="212920" y="446647"/>
                  <a:pt x="100883" y="450412"/>
                  <a:pt x="15526" y="394396"/>
                </a:cubicBezTo>
                <a:cubicBezTo>
                  <a:pt x="-13999" y="375020"/>
                  <a:pt x="2381" y="307587"/>
                  <a:pt x="32943" y="289893"/>
                </a:cubicBezTo>
                <a:cubicBezTo>
                  <a:pt x="75724" y="265125"/>
                  <a:pt x="131640" y="295698"/>
                  <a:pt x="180989" y="298601"/>
                </a:cubicBezTo>
                <a:cubicBezTo>
                  <a:pt x="163572" y="217321"/>
                  <a:pt x="118833" y="137294"/>
                  <a:pt x="128737" y="54761"/>
                </a:cubicBezTo>
                <a:cubicBezTo>
                  <a:pt x="132018" y="27418"/>
                  <a:pt x="181802" y="91735"/>
                  <a:pt x="207114" y="80887"/>
                </a:cubicBezTo>
                <a:cubicBezTo>
                  <a:pt x="234584" y="69114"/>
                  <a:pt x="236143" y="28636"/>
                  <a:pt x="250657" y="2510"/>
                </a:cubicBezTo>
                <a:cubicBezTo>
                  <a:pt x="270977" y="22830"/>
                  <a:pt x="295390" y="39753"/>
                  <a:pt x="311617" y="63470"/>
                </a:cubicBezTo>
                <a:cubicBezTo>
                  <a:pt x="333609" y="95612"/>
                  <a:pt x="339207" y="137830"/>
                  <a:pt x="363869" y="167973"/>
                </a:cubicBezTo>
                <a:cubicBezTo>
                  <a:pt x="392582" y="203067"/>
                  <a:pt x="433756" y="225769"/>
                  <a:pt x="468371" y="255059"/>
                </a:cubicBezTo>
                <a:cubicBezTo>
                  <a:pt x="471505" y="257711"/>
                  <a:pt x="474177" y="260864"/>
                  <a:pt x="477080" y="263767"/>
                </a:cubicBezTo>
                <a:lnTo>
                  <a:pt x="477080" y="220224"/>
                </a:lnTo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38195 0.2587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1294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23 L 0.475 0.1131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56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555 L 0.54254 0.0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7" grpId="0" animBg="1"/>
      <p:bldP spid="8" grpId="0" animBg="1"/>
      <p:bldP spid="64" grpId="0" animBg="1"/>
      <p:bldP spid="69" grpId="0" animBg="1"/>
      <p:bldP spid="7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693650" y="3448407"/>
            <a:ext cx="1659149" cy="1524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Partition the space hierarchically in a “nice way”</a:t>
            </a:r>
          </a:p>
          <a:p>
            <a:r>
              <a:rPr lang="en-US" dirty="0"/>
              <a:t>In each part</a:t>
            </a:r>
          </a:p>
          <a:p>
            <a:pPr lvl="1"/>
            <a:r>
              <a:rPr lang="en-US" dirty="0"/>
              <a:t>Compute a “solution” for the local view</a:t>
            </a:r>
          </a:p>
          <a:p>
            <a:pPr lvl="1"/>
            <a:r>
              <a:rPr lang="en-US" dirty="0"/>
              <a:t>Sketch the solution using small space</a:t>
            </a:r>
          </a:p>
          <a:p>
            <a:pPr lvl="1"/>
            <a:r>
              <a:rPr lang="en-US" dirty="0"/>
              <a:t>Combine local sketches into (more) global solution</a:t>
            </a:r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 rot="17983859">
            <a:off x="6864450" y="1542000"/>
            <a:ext cx="304800" cy="702765"/>
          </a:xfrm>
          <a:prstGeom prst="upArrow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Solve-And-Sketch for Geo Matching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9379" y="1978967"/>
            <a:ext cx="15039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quad-tree</a:t>
            </a:r>
            <a:endParaRPr lang="en-US" sz="2400" i="1" dirty="0"/>
          </a:p>
        </p:txBody>
      </p:sp>
      <p:sp>
        <p:nvSpPr>
          <p:cNvPr id="12" name="Up Arrow 11"/>
          <p:cNvSpPr/>
          <p:nvPr/>
        </p:nvSpPr>
        <p:spPr>
          <a:xfrm>
            <a:off x="1239949" y="2514600"/>
            <a:ext cx="284051" cy="983029"/>
          </a:xfrm>
          <a:prstGeom prst="upArrow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7200" y="4382078"/>
            <a:ext cx="4211592" cy="2895600"/>
            <a:chOff x="609600" y="4110990"/>
            <a:chExt cx="4211592" cy="28956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05200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5208" y="4724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12113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9600" y="6248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154243" y="5602641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58627" y="5602641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92367" y="5602641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23779" y="5608715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37402" y="5610592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82863" y="5608715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17509" y="5608715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72560" y="5616855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483215" y="5610403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49859" y="5610403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3" idx="6"/>
            <a:endCxn id="29" idx="2"/>
          </p:cNvCxnSpPr>
          <p:nvPr/>
        </p:nvCxnSpPr>
        <p:spPr>
          <a:xfrm flipV="1">
            <a:off x="1830289" y="5656565"/>
            <a:ext cx="119570" cy="18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6"/>
            <a:endCxn id="20" idx="2"/>
          </p:cNvCxnSpPr>
          <p:nvPr/>
        </p:nvCxnSpPr>
        <p:spPr>
          <a:xfrm>
            <a:off x="2247130" y="5648803"/>
            <a:ext cx="1114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6"/>
            <a:endCxn id="21" idx="2"/>
          </p:cNvCxnSpPr>
          <p:nvPr/>
        </p:nvCxnSpPr>
        <p:spPr>
          <a:xfrm flipV="1">
            <a:off x="2675750" y="5648803"/>
            <a:ext cx="116617" cy="60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6"/>
            <a:endCxn id="22" idx="2"/>
          </p:cNvCxnSpPr>
          <p:nvPr/>
        </p:nvCxnSpPr>
        <p:spPr>
          <a:xfrm>
            <a:off x="3110396" y="5654877"/>
            <a:ext cx="11338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8" idx="6"/>
            <a:endCxn id="23" idx="2"/>
          </p:cNvCxnSpPr>
          <p:nvPr/>
        </p:nvCxnSpPr>
        <p:spPr>
          <a:xfrm>
            <a:off x="1576102" y="5656565"/>
            <a:ext cx="161300" cy="18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6"/>
            <a:endCxn id="19" idx="2"/>
          </p:cNvCxnSpPr>
          <p:nvPr/>
        </p:nvCxnSpPr>
        <p:spPr>
          <a:xfrm flipV="1">
            <a:off x="2042746" y="5648803"/>
            <a:ext cx="111497" cy="77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0" idx="6"/>
            <a:endCxn id="24" idx="2"/>
          </p:cNvCxnSpPr>
          <p:nvPr/>
        </p:nvCxnSpPr>
        <p:spPr>
          <a:xfrm>
            <a:off x="2451514" y="5648803"/>
            <a:ext cx="131349" cy="60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6"/>
            <a:endCxn id="25" idx="2"/>
          </p:cNvCxnSpPr>
          <p:nvPr/>
        </p:nvCxnSpPr>
        <p:spPr>
          <a:xfrm>
            <a:off x="2885254" y="5648803"/>
            <a:ext cx="132255" cy="60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6"/>
            <a:endCxn id="26" idx="2"/>
          </p:cNvCxnSpPr>
          <p:nvPr/>
        </p:nvCxnSpPr>
        <p:spPr>
          <a:xfrm>
            <a:off x="3316666" y="5654877"/>
            <a:ext cx="155894" cy="81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765495" y="5416286"/>
            <a:ext cx="550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committing to a wrong alternation,</a:t>
            </a:r>
          </a:p>
          <a:p>
            <a:r>
              <a:rPr lang="en-US" sz="2400" dirty="0"/>
              <a:t>cannot get &lt;2 approximation!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52800" y="4995488"/>
            <a:ext cx="1315992" cy="1524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7228" y="4981323"/>
            <a:ext cx="1315992" cy="1524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93651" y="6553200"/>
            <a:ext cx="1659149" cy="152400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2973" y="3571747"/>
            <a:ext cx="28229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cannot </a:t>
            </a:r>
            <a:r>
              <a:rPr lang="en-US" sz="2400" dirty="0" err="1"/>
              <a:t>precompute</a:t>
            </a:r>
            <a:endParaRPr lang="en-US" sz="2400" dirty="0"/>
          </a:p>
          <a:p>
            <a:r>
              <a:rPr lang="en-US" sz="2400" i="1" dirty="0"/>
              <a:t>any </a:t>
            </a:r>
            <a:r>
              <a:rPr lang="en-US" sz="2400" dirty="0"/>
              <a:t>“local solution”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51514" y="2311018"/>
            <a:ext cx="1390791" cy="584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905000" y="2311018"/>
            <a:ext cx="1860495" cy="584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75979" y="1785412"/>
            <a:ext cx="3852337" cy="4462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300" b="1" dirty="0"/>
              <a:t>all potential local solutions</a:t>
            </a:r>
          </a:p>
        </p:txBody>
      </p:sp>
    </p:spTree>
    <p:extLst>
      <p:ext uri="{BB962C8B-B14F-4D97-AF65-F5344CB8AC3E}">
        <p14:creationId xmlns:p14="http://schemas.microsoft.com/office/powerpoint/2010/main" val="35322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" grpId="0" animBg="1"/>
      <p:bldP spid="5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66" grpId="0"/>
      <p:bldP spid="27" grpId="0" animBg="1"/>
      <p:bldP spid="27" grpId="1" animBg="1"/>
      <p:bldP spid="40" grpId="0" animBg="1"/>
      <p:bldP spid="40" grpId="1" animBg="1"/>
      <p:bldP spid="42" grpId="0" animBg="1"/>
      <p:bldP spid="42" grpId="1" animBg="1"/>
      <p:bldP spid="13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ALL local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-net (“portal” points)</a:t>
                </a:r>
              </a:p>
              <a:p>
                <a:r>
                  <a:rPr lang="en-US" dirty="0"/>
                  <a:t>Define “solution”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defines the flow (matching) at the portals</a:t>
                </a:r>
              </a:p>
              <a:p>
                <a:pPr marL="594360" lvl="2" indent="0">
                  <a:buNone/>
                </a:pPr>
                <a:r>
                  <a:rPr lang="en-US" dirty="0"/>
                  <a:t>(“interface” to the rest)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min-cost matching assuming flow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at portals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490701" y="3913040"/>
            <a:ext cx="4211592" cy="2895600"/>
            <a:chOff x="609600" y="4110990"/>
            <a:chExt cx="4211592" cy="2895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505200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5208" y="4724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12113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600" y="6248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948895" y="4771499"/>
            <a:ext cx="1120766" cy="1041524"/>
            <a:chOff x="2133600" y="4419600"/>
            <a:chExt cx="1120766" cy="1041524"/>
          </a:xfrm>
        </p:grpSpPr>
        <p:sp>
          <p:nvSpPr>
            <p:cNvPr id="10" name="Multiply 9"/>
            <p:cNvSpPr/>
            <p:nvPr/>
          </p:nvSpPr>
          <p:spPr>
            <a:xfrm>
              <a:off x="2133600" y="5317565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2144430" y="48973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2140472" y="4424021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2644766" y="53131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Multiply 13"/>
            <p:cNvSpPr/>
            <p:nvPr/>
          </p:nvSpPr>
          <p:spPr>
            <a:xfrm>
              <a:off x="2655596" y="489292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Multiply 14"/>
            <p:cNvSpPr/>
            <p:nvPr/>
          </p:nvSpPr>
          <p:spPr>
            <a:xfrm>
              <a:off x="2651638" y="441960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Multiply 15"/>
            <p:cNvSpPr/>
            <p:nvPr/>
          </p:nvSpPr>
          <p:spPr>
            <a:xfrm>
              <a:off x="3091136" y="53131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3101966" y="489292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Multiply 17"/>
            <p:cNvSpPr/>
            <p:nvPr/>
          </p:nvSpPr>
          <p:spPr>
            <a:xfrm>
              <a:off x="3098008" y="441960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85"/>
              <p:cNvSpPr/>
              <p:nvPr/>
            </p:nvSpPr>
            <p:spPr>
              <a:xfrm>
                <a:off x="388007" y="3524574"/>
                <a:ext cx="5854394" cy="1367183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Sketch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b="1" dirty="0">
                    <a:solidFill>
                      <a:srgbClr val="008000"/>
                    </a:solidFill>
                  </a:rPr>
                  <a:t>: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can estimate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up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factor</a:t>
                </a:r>
              </a:p>
            </p:txBody>
          </p:sp>
        </mc:Choice>
        <mc:Fallback xmlns="">
          <p:sp>
            <p:nvSpPr>
              <p:cNvPr id="19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7" y="3524574"/>
                <a:ext cx="5854394" cy="136718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155993" y="5409039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60377" y="5409039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94117" y="5409039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25529" y="5415113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39152" y="5416990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84613" y="5415113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19259" y="5415113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51609" y="5416801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67388" y="5532315"/>
            <a:ext cx="92887" cy="923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79251" y="5272440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422" y="4486702"/>
            <a:ext cx="356576" cy="3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Recomposing sketches into global solution:</a:t>
                </a:r>
              </a:p>
              <a:p>
                <a:pPr lvl="1"/>
                <a:r>
                  <a:rPr lang="en-US" dirty="0"/>
                  <a:t>can formulate as a (small) LP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Reinterpretation: </a:t>
                </a:r>
                <a:r>
                  <a:rPr lang="en-US" dirty="0"/>
                  <a:t>decompose the LP into many small ones</a:t>
                </a:r>
              </a:p>
              <a:p>
                <a:pPr lvl="1"/>
                <a:r>
                  <a:rPr lang="en-US" dirty="0"/>
                  <a:t>small ones have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ok to use any poly-time LP solver</a:t>
                </a:r>
              </a:p>
              <a:p>
                <a:pPr lvl="1"/>
                <a:r>
                  <a:rPr lang="en-US" dirty="0"/>
                  <a:t>recompose hierarchically (divide and conquer)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5-Point Star 49"/>
          <p:cNvSpPr/>
          <p:nvPr/>
        </p:nvSpPr>
        <p:spPr>
          <a:xfrm>
            <a:off x="4725620" y="5354239"/>
            <a:ext cx="237891" cy="21416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5-Point Star 50"/>
          <p:cNvSpPr/>
          <p:nvPr/>
        </p:nvSpPr>
        <p:spPr>
          <a:xfrm>
            <a:off x="6831150" y="5400854"/>
            <a:ext cx="221033" cy="21141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5-Point Star 51"/>
          <p:cNvSpPr/>
          <p:nvPr/>
        </p:nvSpPr>
        <p:spPr>
          <a:xfrm>
            <a:off x="6010100" y="5453043"/>
            <a:ext cx="204002" cy="20554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414283" y="3678432"/>
            <a:ext cx="4419237" cy="2419515"/>
            <a:chOff x="3343040" y="3121760"/>
            <a:chExt cx="4419237" cy="2419515"/>
          </a:xfrm>
        </p:grpSpPr>
        <p:cxnSp>
          <p:nvCxnSpPr>
            <p:cNvPr id="49" name="Straight Connector 48"/>
            <p:cNvCxnSpPr>
              <a:stCxn id="55" idx="3"/>
              <a:endCxn id="56" idx="0"/>
            </p:cNvCxnSpPr>
            <p:nvPr/>
          </p:nvCxnSpPr>
          <p:spPr>
            <a:xfrm flipH="1">
              <a:off x="4980024" y="3477641"/>
              <a:ext cx="1262593" cy="5658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5" idx="3"/>
            </p:cNvCxnSpPr>
            <p:nvPr/>
          </p:nvCxnSpPr>
          <p:spPr>
            <a:xfrm>
              <a:off x="6242617" y="3477641"/>
              <a:ext cx="287306" cy="771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5" idx="3"/>
            </p:cNvCxnSpPr>
            <p:nvPr/>
          </p:nvCxnSpPr>
          <p:spPr>
            <a:xfrm>
              <a:off x="6242617" y="3477641"/>
              <a:ext cx="1519660" cy="7719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6" idx="3"/>
              <a:endCxn id="57" idx="0"/>
            </p:cNvCxnSpPr>
            <p:nvPr/>
          </p:nvCxnSpPr>
          <p:spPr>
            <a:xfrm flipH="1">
              <a:off x="3707888" y="4389125"/>
              <a:ext cx="1272136" cy="8065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6" idx="3"/>
              <a:endCxn id="58" idx="0"/>
            </p:cNvCxnSpPr>
            <p:nvPr/>
          </p:nvCxnSpPr>
          <p:spPr>
            <a:xfrm flipH="1">
              <a:off x="4708804" y="4389125"/>
              <a:ext cx="271220" cy="8065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6" idx="3"/>
              <a:endCxn id="59" idx="0"/>
            </p:cNvCxnSpPr>
            <p:nvPr/>
          </p:nvCxnSpPr>
          <p:spPr>
            <a:xfrm>
              <a:off x="4980024" y="4389125"/>
              <a:ext cx="729696" cy="8065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Isosceles Triangle 54"/>
            <p:cNvSpPr/>
            <p:nvPr/>
          </p:nvSpPr>
          <p:spPr>
            <a:xfrm>
              <a:off x="5762554" y="3121760"/>
              <a:ext cx="960125" cy="35588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4543138" y="4043480"/>
              <a:ext cx="873771" cy="3456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3343040" y="5195630"/>
              <a:ext cx="729695" cy="3456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4343956" y="5195630"/>
              <a:ext cx="729695" cy="3456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5344872" y="5195630"/>
              <a:ext cx="729695" cy="3456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13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0" y="2875568"/>
            <a:ext cx="4470257" cy="3016305"/>
          </a:xfrm>
        </p:spPr>
        <p:txBody>
          <a:bodyPr/>
          <a:lstStyle/>
          <a:p>
            <a:r>
              <a:rPr lang="en-US" dirty="0"/>
              <a:t>Numerical Linear Algebra</a:t>
            </a:r>
          </a:p>
          <a:p>
            <a:r>
              <a:rPr lang="en-US" dirty="0"/>
              <a:t>Similarity Search</a:t>
            </a:r>
          </a:p>
          <a:p>
            <a:r>
              <a:rPr lang="en-US" dirty="0"/>
              <a:t>Geometric min-cost matching</a:t>
            </a:r>
          </a:p>
          <a:p>
            <a:endParaRPr lang="en-US" dirty="0"/>
          </a:p>
          <a:p>
            <a:r>
              <a:rPr lang="en-US" dirty="0"/>
              <a:t>Just a </a:t>
            </a:r>
            <a:r>
              <a:rPr lang="en-US"/>
              <a:t>small selection…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6715" y="1431940"/>
            <a:ext cx="7496970" cy="1123713"/>
            <a:chOff x="480751" y="4062821"/>
            <a:chExt cx="7496970" cy="1123713"/>
          </a:xfrm>
        </p:grpSpPr>
        <p:sp>
          <p:nvSpPr>
            <p:cNvPr id="7" name="Rounded Rectangle 4"/>
            <p:cNvSpPr/>
            <p:nvPr/>
          </p:nvSpPr>
          <p:spPr>
            <a:xfrm>
              <a:off x="480751" y="4062821"/>
              <a:ext cx="3621701" cy="1123712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Succinct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data representations</a:t>
              </a:r>
            </a:p>
          </p:txBody>
        </p:sp>
        <p:sp>
          <p:nvSpPr>
            <p:cNvPr id="8" name="Rounded Rectangle 5"/>
            <p:cNvSpPr/>
            <p:nvPr/>
          </p:nvSpPr>
          <p:spPr>
            <a:xfrm>
              <a:off x="5827041" y="4062822"/>
              <a:ext cx="2150680" cy="11237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Efficient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Algorithms</a:t>
              </a:r>
            </a:p>
          </p:txBody>
        </p:sp>
        <p:sp>
          <p:nvSpPr>
            <p:cNvPr id="9" name="Right Arrow 6"/>
            <p:cNvSpPr/>
            <p:nvPr/>
          </p:nvSpPr>
          <p:spPr>
            <a:xfrm>
              <a:off x="4561493" y="4451854"/>
              <a:ext cx="883315" cy="345645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Cloud 9"/>
          <p:cNvSpPr/>
          <p:nvPr/>
        </p:nvSpPr>
        <p:spPr>
          <a:xfrm>
            <a:off x="270640" y="3129737"/>
            <a:ext cx="4197776" cy="278888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chemeClr val="tx1"/>
                </a:solidFill>
              </a:rPr>
              <a:t>Dimension reduction</a:t>
            </a:r>
          </a:p>
          <a:p>
            <a:r>
              <a:rPr lang="en-US" sz="2300" dirty="0">
                <a:solidFill>
                  <a:schemeClr val="tx1"/>
                </a:solidFill>
              </a:rPr>
              <a:t>Sketching (streaming)</a:t>
            </a:r>
          </a:p>
          <a:p>
            <a:r>
              <a:rPr lang="en-US" sz="2300" dirty="0">
                <a:solidFill>
                  <a:schemeClr val="tx1"/>
                </a:solidFill>
              </a:rPr>
              <a:t>Sampling</a:t>
            </a:r>
          </a:p>
          <a:p>
            <a:r>
              <a:rPr lang="en-US" sz="2300" dirty="0">
                <a:solidFill>
                  <a:schemeClr val="tx1"/>
                </a:solidFill>
              </a:rPr>
              <a:t>Metric </a:t>
            </a:r>
            <a:r>
              <a:rPr lang="en-US" sz="2300" dirty="0" err="1">
                <a:solidFill>
                  <a:schemeClr val="tx1"/>
                </a:solidFill>
              </a:rPr>
              <a:t>embeddings</a:t>
            </a:r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" name="Right Arrow 33"/>
          <p:cNvSpPr/>
          <p:nvPr/>
        </p:nvSpPr>
        <p:spPr>
          <a:xfrm rot="15355605">
            <a:off x="1671767" y="2729184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34"/>
          <p:cNvSpPr/>
          <p:nvPr/>
        </p:nvSpPr>
        <p:spPr>
          <a:xfrm rot="14499281">
            <a:off x="2231489" y="2702746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35"/>
          <p:cNvSpPr/>
          <p:nvPr/>
        </p:nvSpPr>
        <p:spPr>
          <a:xfrm rot="16200000">
            <a:off x="1179940" y="2792772"/>
            <a:ext cx="615600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8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" y="1856000"/>
            <a:ext cx="9144000" cy="37236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12610" y="548625"/>
            <a:ext cx="2765160" cy="7681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Find similar pairs</a:t>
            </a:r>
          </a:p>
        </p:txBody>
      </p:sp>
    </p:spTree>
    <p:extLst>
      <p:ext uri="{BB962C8B-B14F-4D97-AF65-F5344CB8AC3E}">
        <p14:creationId xmlns:p14="http://schemas.microsoft.com/office/powerpoint/2010/main" val="185169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00" y="4883902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29" y="391227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78" y="4260983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75" y="3321692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79" y="4244412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15" y="5081819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53559" y="2891330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27878" y="4421418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24" name="Equal 23"/>
          <p:cNvSpPr/>
          <p:nvPr/>
        </p:nvSpPr>
        <p:spPr bwMode="auto">
          <a:xfrm rot="1977308">
            <a:off x="3528234" y="371066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" name="Equal 24"/>
          <p:cNvSpPr/>
          <p:nvPr/>
        </p:nvSpPr>
        <p:spPr bwMode="auto">
          <a:xfrm>
            <a:off x="2854941" y="4880871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Methodology 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54955" y="2891330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27483" y="4421418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110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416856">
                <a:off x="3353402" y="3420444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16856">
                <a:off x="3353402" y="3420444"/>
                <a:ext cx="756938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57336" y="4579802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36" y="4579802"/>
                <a:ext cx="756938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5775" y="2934560"/>
            <a:ext cx="322810" cy="302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6548" y="4991530"/>
            <a:ext cx="336273" cy="315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505" y="4698858"/>
            <a:ext cx="341275" cy="3640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961930" y="1499280"/>
            <a:ext cx="7496970" cy="1123713"/>
            <a:chOff x="480751" y="4062821"/>
            <a:chExt cx="7496970" cy="1123713"/>
          </a:xfrm>
        </p:grpSpPr>
        <p:sp>
          <p:nvSpPr>
            <p:cNvPr id="5" name="Rounded Rectangle 4"/>
            <p:cNvSpPr/>
            <p:nvPr/>
          </p:nvSpPr>
          <p:spPr>
            <a:xfrm>
              <a:off x="480751" y="4062821"/>
              <a:ext cx="3621701" cy="1123712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Succinct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data representations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27041" y="4062822"/>
              <a:ext cx="2150680" cy="11237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Efficient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Algorithms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561493" y="4451854"/>
              <a:ext cx="883315" cy="345645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5323906" y="5796811"/>
            <a:ext cx="400244" cy="6661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10019036">
            <a:off x="2615630" y="5056148"/>
            <a:ext cx="692987" cy="1044638"/>
            <a:chOff x="5582141" y="3290087"/>
            <a:chExt cx="692987" cy="1044638"/>
          </a:xfrm>
        </p:grpSpPr>
        <p:sp>
          <p:nvSpPr>
            <p:cNvPr id="39" name="Flowchart: Manual Operation 38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row: Right 39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2123088" y="5829552"/>
            <a:ext cx="478667" cy="3493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5119375">
            <a:off x="4731418" y="5145748"/>
            <a:ext cx="692987" cy="1044638"/>
            <a:chOff x="5582141" y="3290087"/>
            <a:chExt cx="692987" cy="1044638"/>
          </a:xfrm>
        </p:grpSpPr>
        <p:sp>
          <p:nvSpPr>
            <p:cNvPr id="43" name="Flowchart: Manual Operation 42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row: Right 43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18263" y="2724902"/>
            <a:ext cx="8909960" cy="374704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593848" y="3244242"/>
            <a:ext cx="4536160" cy="278888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chemeClr val="tx1"/>
                </a:solidFill>
              </a:rPr>
              <a:t>Sketching (streaming)</a:t>
            </a:r>
          </a:p>
          <a:p>
            <a:r>
              <a:rPr lang="en-US" sz="2300" dirty="0">
                <a:solidFill>
                  <a:schemeClr val="tx1"/>
                </a:solidFill>
              </a:rPr>
              <a:t>Sampling</a:t>
            </a:r>
          </a:p>
          <a:p>
            <a:r>
              <a:rPr lang="en-US" sz="2300" dirty="0">
                <a:solidFill>
                  <a:schemeClr val="tx1"/>
                </a:solidFill>
              </a:rPr>
              <a:t>Metric </a:t>
            </a:r>
            <a:r>
              <a:rPr lang="en-US" sz="2300" dirty="0" err="1">
                <a:solidFill>
                  <a:schemeClr val="tx1"/>
                </a:solidFill>
              </a:rPr>
              <a:t>embeddings</a:t>
            </a:r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353342" y="3966670"/>
            <a:ext cx="2009080" cy="1221938"/>
          </a:xfrm>
          <a:prstGeom prst="verticalScroll">
            <a:avLst>
              <a:gd name="adj" fmla="val 1174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lossy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good for specific task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9045" y="3347410"/>
            <a:ext cx="2173300" cy="713759"/>
            <a:chOff x="94687" y="1695021"/>
            <a:chExt cx="2173300" cy="713759"/>
          </a:xfrm>
        </p:grpSpPr>
        <p:sp>
          <p:nvSpPr>
            <p:cNvPr id="30" name="Rounded Rectangle 29"/>
            <p:cNvSpPr/>
            <p:nvPr/>
          </p:nvSpPr>
          <p:spPr>
            <a:xfrm>
              <a:off x="94687" y="1695021"/>
              <a:ext cx="2173300" cy="713759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300" dirty="0">
                  <a:solidFill>
                    <a:schemeClr val="tx1"/>
                  </a:solidFill>
                </a:rPr>
                <a:t>dimension </a:t>
              </a:r>
            </a:p>
            <a:p>
              <a:pPr algn="r"/>
              <a:r>
                <a:rPr lang="en-US" sz="2300" dirty="0">
                  <a:solidFill>
                    <a:schemeClr val="tx1"/>
                  </a:solidFill>
                </a:rPr>
                <a:t>reduction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8305" y="1741369"/>
              <a:ext cx="591517" cy="591517"/>
            </a:xfrm>
            <a:prstGeom prst="rect">
              <a:avLst/>
            </a:prstGeom>
          </p:spPr>
        </p:pic>
      </p:grpSp>
      <p:sp>
        <p:nvSpPr>
          <p:cNvPr id="31" name="Right Arrow 30"/>
          <p:cNvSpPr/>
          <p:nvPr/>
        </p:nvSpPr>
        <p:spPr>
          <a:xfrm rot="18071703">
            <a:off x="1503274" y="2817965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15355605">
            <a:off x="3628531" y="2843689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14499281">
            <a:off x="4188253" y="2817251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 rot="16200000">
            <a:off x="3136704" y="2907277"/>
            <a:ext cx="615600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0" grpId="0"/>
      <p:bldP spid="26" grpId="0"/>
      <p:bldP spid="27" grpId="0"/>
      <p:bldP spid="28" grpId="0"/>
      <p:bldP spid="10" grpId="0" animBg="1"/>
      <p:bldP spid="13" grpId="0" animBg="1"/>
      <p:bldP spid="9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Numerical Linear Algebra</a:t>
            </a:r>
          </a:p>
          <a:p>
            <a:r>
              <a:rPr lang="en-US" dirty="0"/>
              <a:t>Similarity Search</a:t>
            </a:r>
          </a:p>
          <a:p>
            <a:r>
              <a:rPr lang="en-US" dirty="0"/>
              <a:t>Geometric min-cost matching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0640" y="625435"/>
            <a:ext cx="1651415" cy="517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95979" y="621081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a random sketch of sketching…</a:t>
            </a:r>
          </a:p>
        </p:txBody>
      </p:sp>
    </p:spTree>
    <p:extLst>
      <p:ext uri="{BB962C8B-B14F-4D97-AF65-F5344CB8AC3E}">
        <p14:creationId xmlns:p14="http://schemas.microsoft.com/office/powerpoint/2010/main" val="16390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Problem: </a:t>
                </a:r>
                <a:r>
                  <a:rPr lang="en-US" dirty="0"/>
                  <a:t>Least Square Regression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rgbClr val="008000"/>
                    </a:solidFill>
                  </a:rPr>
                  <a:t>Sketch-And-Solve</a:t>
                </a:r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dimension-reduction matrix</a:t>
                </a:r>
              </a:p>
              <a:p>
                <a:pPr lvl="2"/>
                <a:r>
                  <a:rPr lang="en-US" dirty="0"/>
                  <a:t>reduce to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Hope: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  <a:blipFill>
                <a:blip r:embed="rId2"/>
                <a:stretch>
                  <a:fillRect l="-667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5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Sketch-And-Solve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[Sarlos’06, Clarkson-Woodruff’13, …]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Sketch-And-Solve: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𝑛𝑛𝑧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+Preconditioner: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𝑛𝑛𝑧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85"/>
              <p:cNvSpPr/>
              <p:nvPr/>
            </p:nvSpPr>
            <p:spPr>
              <a:xfrm>
                <a:off x="808310" y="1719787"/>
                <a:ext cx="5645535" cy="1672870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Oblivious Subspace Embedding: </a:t>
                </a:r>
              </a:p>
              <a:p>
                <a:pPr marL="0" lvl="1"/>
                <a:r>
                  <a:rPr lang="en-US" sz="2000" dirty="0">
                    <a:solidFill>
                      <a:schemeClr val="tx1"/>
                    </a:solidFill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s.t.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linear subspace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10" y="1719787"/>
                <a:ext cx="5645535" cy="16728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/>
              <p:cNvSpPr/>
              <p:nvPr/>
            </p:nvSpPr>
            <p:spPr>
              <a:xfrm>
                <a:off x="6911045" y="2291328"/>
                <a:ext cx="1841635" cy="945647"/>
              </a:xfrm>
              <a:prstGeom prst="wedgeRoundRectCallout">
                <a:avLst>
                  <a:gd name="adj1" fmla="val -73635"/>
                  <a:gd name="adj2" fmla="val 11981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together with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CountSketch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peech Bubble: Rectangle with Corners Rounde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045" y="2291328"/>
                <a:ext cx="1841635" cy="945647"/>
              </a:xfrm>
              <a:prstGeom prst="wedgeRoundRectCallout">
                <a:avLst>
                  <a:gd name="adj1" fmla="val -73635"/>
                  <a:gd name="adj2" fmla="val 11981"/>
                  <a:gd name="adj3" fmla="val 16667"/>
                </a:avLst>
              </a:prstGeom>
              <a:blipFill>
                <a:blip r:embed="rId4"/>
                <a:stretch>
                  <a:fillRect t="-6329" r="-1326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120" y="2968140"/>
            <a:ext cx="356576" cy="3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regression 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5029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 good dimension reduction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…</a:t>
                </a:r>
                <a:endParaRPr lang="en-US" dirty="0">
                  <a:solidFill>
                    <a:srgbClr val="008000"/>
                  </a:solidFill>
                </a:endParaRP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Can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𝑛𝑛𝑧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[CW’13,…]</a:t>
                </a:r>
              </a:p>
              <a:p>
                <a:r>
                  <a:rPr lang="en-US" dirty="0"/>
                  <a:t>More: low-rank approximation &amp; optimization, matrix multiplication,…</a:t>
                </a:r>
              </a:p>
              <a:p>
                <a:pPr lvl="1"/>
                <a:r>
                  <a:rPr lang="en-US" dirty="0"/>
                  <a:t>see </a:t>
                </a:r>
                <a:r>
                  <a:rPr lang="en-US" dirty="0">
                    <a:solidFill>
                      <a:srgbClr val="0070C0"/>
                    </a:solidFill>
                  </a:rPr>
                  <a:t>[Woodruff, FnTTCS’14]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502910"/>
              </a:xfrm>
              <a:blipFill>
                <a:blip r:embed="rId3"/>
                <a:stretch>
                  <a:fillRect l="-667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85"/>
              <p:cNvSpPr/>
              <p:nvPr/>
            </p:nvSpPr>
            <p:spPr>
              <a:xfrm>
                <a:off x="1192361" y="1703826"/>
                <a:ext cx="5650998" cy="991832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Sketch:</a:t>
                </a:r>
                <a:r>
                  <a:rPr lang="en-US" sz="2000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rgbClr val="0000CC"/>
                    </a:solidFill>
                  </a:rPr>
                  <a:t>estimator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s.t.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∈(1±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61" y="1703826"/>
                <a:ext cx="5650998" cy="99183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5"/>
              <p:cNvSpPr/>
              <p:nvPr/>
            </p:nvSpPr>
            <p:spPr>
              <a:xfrm>
                <a:off x="1192360" y="2863161"/>
                <a:ext cx="5568725" cy="1361507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Poor DR:</a:t>
                </a:r>
                <a:r>
                  <a:rPr lang="en-US" sz="2000" dirty="0">
                    <a:solidFill>
                      <a:schemeClr val="tx1"/>
                    </a:solidFill>
                  </a:rPr>
                  <a:t> 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s.t.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linear subspace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of dimension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:1≤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60" y="2863161"/>
                <a:ext cx="5568725" cy="136150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/>
              <p:cNvSpPr/>
              <p:nvPr/>
            </p:nvSpPr>
            <p:spPr>
              <a:xfrm>
                <a:off x="7334483" y="1914563"/>
                <a:ext cx="1728225" cy="784802"/>
              </a:xfrm>
              <a:prstGeom prst="wedgeRoundRectCallout">
                <a:avLst>
                  <a:gd name="adj1" fmla="val -77270"/>
                  <a:gd name="adj2" fmla="val -24449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random Cauchy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vars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with Corners Rounde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83" y="1914563"/>
                <a:ext cx="1728225" cy="784802"/>
              </a:xfrm>
              <a:prstGeom prst="wedgeRoundRectCallout">
                <a:avLst>
                  <a:gd name="adj1" fmla="val -77270"/>
                  <a:gd name="adj2" fmla="val -24449"/>
                  <a:gd name="adj3" fmla="val 16667"/>
                </a:avLst>
              </a:prstGeom>
              <a:blipFill>
                <a:blip r:embed="rId6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/>
              <p:cNvSpPr/>
              <p:nvPr/>
            </p:nvSpPr>
            <p:spPr>
              <a:xfrm>
                <a:off x="7411551" y="3180285"/>
                <a:ext cx="1649610" cy="945647"/>
              </a:xfrm>
              <a:prstGeom prst="wedgeRoundRectCallout">
                <a:avLst>
                  <a:gd name="adj1" fmla="val -87348"/>
                  <a:gd name="adj2" fmla="val 11060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random 1/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Exp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vars</a:t>
                </a:r>
                <a:r>
                  <a:rPr lang="en-US" sz="2000" dirty="0">
                    <a:solidFill>
                      <a:schemeClr val="tx1"/>
                    </a:solidFill>
                  </a:rPr>
                  <a:t>, &amp;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CountSketch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with Corners Rounded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551" y="3180285"/>
                <a:ext cx="1649610" cy="945647"/>
              </a:xfrm>
              <a:prstGeom prst="wedgeRoundRectCallout">
                <a:avLst>
                  <a:gd name="adj1" fmla="val -87348"/>
                  <a:gd name="adj2" fmla="val 11060"/>
                  <a:gd name="adj3" fmla="val 16667"/>
                </a:avLst>
              </a:prstGeom>
              <a:blipFill>
                <a:blip r:embed="rId7"/>
                <a:stretch>
                  <a:fillRect t="-6329" r="-2406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834" y="2353660"/>
            <a:ext cx="356576" cy="356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672" y="3844696"/>
            <a:ext cx="356576" cy="356576"/>
          </a:xfrm>
          <a:prstGeom prst="rect">
            <a:avLst/>
          </a:prstGeom>
        </p:spPr>
      </p:pic>
      <p:sp>
        <p:nvSpPr>
          <p:cNvPr id="15" name="Text Box 102"/>
          <p:cNvSpPr txBox="1">
            <a:spLocks noChangeArrowheads="1"/>
          </p:cNvSpPr>
          <p:nvPr/>
        </p:nvSpPr>
        <p:spPr bwMode="auto">
          <a:xfrm>
            <a:off x="40210" y="2057884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[Indyk’00]</a:t>
            </a: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>
            <a:off x="57100" y="3168047"/>
            <a:ext cx="1210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[Woodruff</a:t>
            </a:r>
          </a:p>
          <a:p>
            <a:r>
              <a:rPr lang="en-US" dirty="0">
                <a:solidFill>
                  <a:srgbClr val="0070C0"/>
                </a:solidFill>
              </a:rPr>
              <a:t>Zhang’13]</a:t>
            </a:r>
          </a:p>
        </p:txBody>
      </p:sp>
    </p:spTree>
    <p:extLst>
      <p:ext uri="{BB962C8B-B14F-4D97-AF65-F5344CB8AC3E}">
        <p14:creationId xmlns:p14="http://schemas.microsoft.com/office/powerpoint/2010/main" val="20268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Numerical Linear Algebra</a:t>
            </a:r>
          </a:p>
          <a:p>
            <a:r>
              <a:rPr lang="en-US" dirty="0">
                <a:solidFill>
                  <a:srgbClr val="C00000"/>
                </a:solidFill>
              </a:rPr>
              <a:t>Similarity Search</a:t>
            </a:r>
          </a:p>
          <a:p>
            <a:r>
              <a:rPr lang="en-US" dirty="0"/>
              <a:t>Geometric min-cost matching</a:t>
            </a:r>
          </a:p>
        </p:txBody>
      </p:sp>
    </p:spTree>
    <p:extLst>
      <p:ext uri="{BB962C8B-B14F-4D97-AF65-F5344CB8AC3E}">
        <p14:creationId xmlns:p14="http://schemas.microsoft.com/office/powerpoint/2010/main" val="159016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Approximate Near Neighbor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</a:t>
                </a:r>
              </a:p>
              <a:p>
                <a:pPr lvl="1"/>
                <a:r>
                  <a:rPr lang="en-US" dirty="0"/>
                  <a:t>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Query:</a:t>
                </a:r>
                <a:r>
                  <a:rPr lang="en-US" dirty="0"/>
                  <a:t> given a </a:t>
                </a:r>
                <a:r>
                  <a:rPr lang="en-US" dirty="0">
                    <a:solidFill>
                      <a:schemeClr val="tx1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/>
                <a:r>
                  <a:rPr lang="en-US" dirty="0"/>
                  <a:t>up to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endParaRPr lang="en-US" i="1" dirty="0">
                  <a:sym typeface="Symbol" pitchFamily="18" charset="2"/>
                </a:endParaRPr>
              </a:p>
              <a:p>
                <a:r>
                  <a:rPr lang="en-US" i="1" dirty="0">
                    <a:sym typeface="Symbol" pitchFamily="18" charset="2"/>
                  </a:rPr>
                  <a:t>Near</a:t>
                </a:r>
                <a:r>
                  <a:rPr lang="en-US" dirty="0">
                    <a:sym typeface="Symbol" pitchFamily="18" charset="2"/>
                  </a:rPr>
                  <a:t> neighbor: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sym typeface="Symbol" pitchFamily="18" charset="2"/>
                  </a:rPr>
                  <a:t>Parameters:</a:t>
                </a:r>
                <a:r>
                  <a:rPr lang="en-US" dirty="0">
                    <a:sym typeface="Symbol" pitchFamily="18" charset="2"/>
                  </a:rPr>
                  <a:t> space &amp; query time</a:t>
                </a:r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  <a:blipFill>
                <a:blip r:embed="rId3"/>
                <a:stretch>
                  <a:fillRect l="-945" t="-1346" r="-1891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571526" y="2814520"/>
            <a:ext cx="3572474" cy="34904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43" descr="Papyrus"/>
          <p:cNvSpPr>
            <a:spLocks noChangeArrowheads="1"/>
          </p:cNvSpPr>
          <p:nvPr/>
        </p:nvSpPr>
        <p:spPr bwMode="auto">
          <a:xfrm>
            <a:off x="6148973" y="3381811"/>
            <a:ext cx="2495550" cy="2392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6561723" y="3754874"/>
            <a:ext cx="1651000" cy="1663700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7425323" y="295953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003048" y="509893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7577723" y="410253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8184148" y="518679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8530223" y="38818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7349123" y="4204136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72923" y="4559736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 flipV="1">
            <a:off x="6828423" y="4013636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1"/>
              <p:cNvSpPr txBox="1">
                <a:spLocks noChangeArrowheads="1"/>
              </p:cNvSpPr>
              <p:nvPr/>
            </p:nvSpPr>
            <p:spPr bwMode="auto">
              <a:xfrm>
                <a:off x="7079248" y="3986649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9248" y="3986649"/>
                <a:ext cx="38266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6301373" y="4650224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7303301" y="4537788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3301" y="4537788"/>
                <a:ext cx="400815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2"/>
              <p:cNvSpPr txBox="1">
                <a:spLocks noChangeArrowheads="1"/>
              </p:cNvSpPr>
              <p:nvPr/>
            </p:nvSpPr>
            <p:spPr bwMode="auto">
              <a:xfrm>
                <a:off x="7661375" y="4070270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45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1375" y="4070270"/>
                <a:ext cx="503921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8260348" y="5262999"/>
                <a:ext cx="481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4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0348" y="5262999"/>
                <a:ext cx="481477" cy="400110"/>
              </a:xfrm>
              <a:prstGeom prst="rect">
                <a:avLst/>
              </a:prstGeom>
              <a:blipFill>
                <a:blip r:embed="rId7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6611303" y="4529306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1303" y="4529306"/>
                <a:ext cx="50129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8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52907</TotalTime>
  <Words>1291</Words>
  <Application>Microsoft Office PowerPoint</Application>
  <PresentationFormat>On-screen Show (4:3)</PresentationFormat>
  <Paragraphs>250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Aharoni</vt:lpstr>
      <vt:lpstr>Wingdings</vt:lpstr>
      <vt:lpstr>Arial Black</vt:lpstr>
      <vt:lpstr>Open Sans</vt:lpstr>
      <vt:lpstr>Symbol</vt:lpstr>
      <vt:lpstr>Bookman Old Style</vt:lpstr>
      <vt:lpstr>Cambria Math</vt:lpstr>
      <vt:lpstr>Wingdings 3</vt:lpstr>
      <vt:lpstr>Gill Sans MT</vt:lpstr>
      <vt:lpstr>Arial</vt:lpstr>
      <vt:lpstr>Harrington</vt:lpstr>
      <vt:lpstr>triangle-theme</vt:lpstr>
      <vt:lpstr>Sketching as a tool for Algorithmic Design</vt:lpstr>
      <vt:lpstr>PowerPoint Presentation</vt:lpstr>
      <vt:lpstr>Methodology ?</vt:lpstr>
      <vt:lpstr>Plan</vt:lpstr>
      <vt:lpstr>Numerical Linear Algebra</vt:lpstr>
      <vt:lpstr>Sketch-And-Solve</vt:lpstr>
      <vt:lpstr>ℓ_1 regression ?</vt:lpstr>
      <vt:lpstr>Plan</vt:lpstr>
      <vt:lpstr>Approximate Near Neighbor Search</vt:lpstr>
      <vt:lpstr>PowerPoint Presentation</vt:lpstr>
      <vt:lpstr>LSH maps</vt:lpstr>
      <vt:lpstr>Plan</vt:lpstr>
      <vt:lpstr>LP for Geometric Matching</vt:lpstr>
      <vt:lpstr>Solve-And-Sketch (=Divide &amp; Conquer)</vt:lpstr>
      <vt:lpstr>Solve-And-Sketch for Geo Matching</vt:lpstr>
      <vt:lpstr>Sketching ALL local solutions</vt:lpstr>
      <vt:lpstr>Overall algorithm</vt:lpstr>
      <vt:lpstr>Finale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Alex Andoni</cp:lastModifiedBy>
  <cp:revision>2360</cp:revision>
  <dcterms:created xsi:type="dcterms:W3CDTF">2008-03-04T22:47:46Z</dcterms:created>
  <dcterms:modified xsi:type="dcterms:W3CDTF">2017-10-09T18:17:17Z</dcterms:modified>
</cp:coreProperties>
</file>