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tif" ContentType="image/tif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2"/>
  </p:notesMasterIdLst>
  <p:sldIdLst>
    <p:sldId id="256" r:id="rId2"/>
    <p:sldId id="312" r:id="rId3"/>
    <p:sldId id="300" r:id="rId4"/>
    <p:sldId id="258" r:id="rId5"/>
    <p:sldId id="259" r:id="rId6"/>
    <p:sldId id="262" r:id="rId7"/>
    <p:sldId id="265" r:id="rId8"/>
    <p:sldId id="301" r:id="rId9"/>
    <p:sldId id="264" r:id="rId10"/>
    <p:sldId id="303" r:id="rId11"/>
    <p:sldId id="260" r:id="rId12"/>
    <p:sldId id="261" r:id="rId13"/>
    <p:sldId id="305" r:id="rId14"/>
    <p:sldId id="310" r:id="rId15"/>
    <p:sldId id="306" r:id="rId16"/>
    <p:sldId id="308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66" r:id="rId28"/>
    <p:sldId id="277" r:id="rId29"/>
    <p:sldId id="279" r:id="rId30"/>
    <p:sldId id="280" r:id="rId31"/>
    <p:sldId id="281" r:id="rId32"/>
    <p:sldId id="282" r:id="rId33"/>
    <p:sldId id="283" r:id="rId34"/>
    <p:sldId id="323" r:id="rId35"/>
    <p:sldId id="284" r:id="rId36"/>
    <p:sldId id="318" r:id="rId37"/>
    <p:sldId id="322" r:id="rId38"/>
    <p:sldId id="320" r:id="rId39"/>
    <p:sldId id="321" r:id="rId40"/>
    <p:sldId id="285" r:id="rId41"/>
    <p:sldId id="328" r:id="rId42"/>
    <p:sldId id="330" r:id="rId43"/>
    <p:sldId id="331" r:id="rId44"/>
    <p:sldId id="334" r:id="rId45"/>
    <p:sldId id="335" r:id="rId46"/>
    <p:sldId id="333" r:id="rId47"/>
    <p:sldId id="336" r:id="rId48"/>
    <p:sldId id="337" r:id="rId49"/>
    <p:sldId id="338" r:id="rId50"/>
    <p:sldId id="339" r:id="rId51"/>
    <p:sldId id="340" r:id="rId52"/>
    <p:sldId id="341" r:id="rId53"/>
    <p:sldId id="342" r:id="rId54"/>
    <p:sldId id="343" r:id="rId55"/>
    <p:sldId id="344" r:id="rId56"/>
    <p:sldId id="345" r:id="rId57"/>
    <p:sldId id="346" r:id="rId58"/>
    <p:sldId id="347" r:id="rId59"/>
    <p:sldId id="348" r:id="rId60"/>
    <p:sldId id="299" r:id="rId6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90FF"/>
    <a:srgbClr val="EF2C2C"/>
    <a:srgbClr val="9F79EE"/>
    <a:srgbClr val="9843DD"/>
    <a:srgbClr val="FFDA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91"/>
    <p:restoredTop sz="94643"/>
  </p:normalViewPr>
  <p:slideViewPr>
    <p:cSldViewPr snapToGrid="0" snapToObjects="1">
      <p:cViewPr varScale="1">
        <p:scale>
          <a:sx n="100" d="100"/>
          <a:sy n="100" d="100"/>
        </p:scale>
        <p:origin x="-96" y="-11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printerSettings" Target="printerSettings/printerSettings1.bin"/><Relationship Id="rId64" Type="http://schemas.openxmlformats.org/officeDocument/2006/relationships/presProps" Target="presProps.xml"/><Relationship Id="rId65" Type="http://schemas.openxmlformats.org/officeDocument/2006/relationships/viewProps" Target="viewProps.xml"/><Relationship Id="rId66" Type="http://schemas.openxmlformats.org/officeDocument/2006/relationships/theme" Target="theme/theme1.xml"/><Relationship Id="rId67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5EC8C8-CBA0-6042-B163-80524F5CD12F}" type="datetimeFigureOut">
              <a:rPr lang="en-US" smtClean="0"/>
              <a:t>4/1/16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BA2303-E439-8549-84FD-97FD93879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190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3DE7C-370E-4A07-97CA-1558EDE3783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4806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C4582-3481-534A-8B24-02EAF5AAAB0E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096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3DE7C-370E-4A07-97CA-1558EDE3783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09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3DE7C-370E-4A07-97CA-1558EDE3783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93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3DE7C-370E-4A07-97CA-1558EDE3783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6685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3DE7C-370E-4A07-97CA-1558EDE3783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9709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3DE7C-370E-4A07-97CA-1558EDE3783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8276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3DE7C-370E-4A07-97CA-1558EDE3783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7304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ptger4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C4582-3481-534A-8B24-02EAF5AAAB0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7266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3DE7C-370E-4A07-97CA-1558EDE37835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986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3C4E2-BC7B-4084-85C7-7CDB63CDAC98}" type="datetime1">
              <a:rPr lang="en-US" smtClean="0"/>
              <a:t>4/1/16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253A4-5B3D-EA48-B9E7-92B960AF8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893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C1504-7151-47D9-B85F-5F6F52FB0C18}" type="datetime1">
              <a:rPr lang="en-US" smtClean="0"/>
              <a:t>4/1/16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253A4-5B3D-EA48-B9E7-92B960AF8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29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D0035-6EC7-43E6-BDF1-203499BE6AA6}" type="datetime1">
              <a:rPr lang="en-US" smtClean="0"/>
              <a:t>4/1/16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253A4-5B3D-EA48-B9E7-92B960AF8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83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xfrm>
            <a:off x="892969" y="1946672"/>
            <a:ext cx="7358063" cy="4018359"/>
          </a:xfrm>
          <a:prstGeom prst="rect">
            <a:avLst/>
          </a:prstGeom>
        </p:spPr>
        <p:txBody>
          <a:bodyPr/>
          <a:lstStyle>
            <a:lvl1pPr>
              <a:spcBef>
                <a:spcPts val="1687"/>
              </a:spcBef>
            </a:lvl1pPr>
            <a:lvl2pPr>
              <a:spcBef>
                <a:spcPts val="1687"/>
              </a:spcBef>
            </a:lvl2pPr>
            <a:lvl3pPr>
              <a:spcBef>
                <a:spcPts val="1687"/>
              </a:spcBef>
            </a:lvl3pPr>
            <a:lvl4pPr>
              <a:spcBef>
                <a:spcPts val="1687"/>
              </a:spcBef>
            </a:lvl4pPr>
            <a:lvl5pPr>
              <a:spcBef>
                <a:spcPts val="1687"/>
              </a:spcBef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05477521"/>
      </p:ext>
    </p:extLst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8AB23-5FF4-415B-8FFA-592074BA2F58}" type="datetime1">
              <a:rPr lang="en-US" smtClean="0"/>
              <a:t>4/1/16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253A4-5B3D-EA48-B9E7-92B960AF8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618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3383A-B59C-4707-B8FD-37DB0D37022B}" type="datetime1">
              <a:rPr lang="en-US" smtClean="0"/>
              <a:t>4/1/16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253A4-5B3D-EA48-B9E7-92B960AF8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60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456C3-37DC-4D57-9201-282D864431D0}" type="datetime1">
              <a:rPr lang="en-US" smtClean="0"/>
              <a:t>4/1/16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253A4-5B3D-EA48-B9E7-92B960AF8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786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AB468-8445-43C0-B7E1-FF2798257255}" type="datetime1">
              <a:rPr lang="en-US" smtClean="0"/>
              <a:t>4/1/16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253A4-5B3D-EA48-B9E7-92B960AF8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59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29DC7-D7A1-426C-BE17-E93877240EFD}" type="datetime1">
              <a:rPr lang="en-US" smtClean="0"/>
              <a:t>4/1/16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253A4-5B3D-EA48-B9E7-92B960AF8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93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BCC65-9485-4729-A2BC-60B965638EA4}" type="datetime1">
              <a:rPr lang="en-US" smtClean="0"/>
              <a:t>4/1/16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253A4-5B3D-EA48-B9E7-92B960AF8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47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11AD-17A0-4549-8445-E745FECE8574}" type="datetime1">
              <a:rPr lang="en-US" smtClean="0"/>
              <a:t>4/1/16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253A4-5B3D-EA48-B9E7-92B960AF8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926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77327-B19C-4870-B019-88C048A9A5D3}" type="datetime1">
              <a:rPr lang="en-US" smtClean="0"/>
              <a:t>4/1/16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253A4-5B3D-EA48-B9E7-92B960AF8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357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448C1-8478-4CDC-AAC7-C45896326569}" type="datetime1">
              <a:rPr lang="en-US" smtClean="0"/>
              <a:t>4/1/16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253A4-5B3D-EA48-B9E7-92B960AF8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444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8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2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tif"/><Relationship Id="rId5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4800" dirty="0" smtClean="0"/>
              <a:t>Genome-wide Prediction of Enhancers and Their Target Genes using ENCODE data</a:t>
            </a:r>
            <a:endParaRPr kumimoji="1" lang="zh-CN" altLang="en-US" sz="4800" dirty="0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1143000" y="4141788"/>
            <a:ext cx="6858000" cy="1655762"/>
          </a:xfrm>
        </p:spPr>
        <p:txBody>
          <a:bodyPr>
            <a:normAutofit/>
          </a:bodyPr>
          <a:lstStyle/>
          <a:p>
            <a:r>
              <a:rPr kumimoji="1" lang="en-US" altLang="zh-CN" sz="3200" dirty="0" smtClean="0"/>
              <a:t>Zhiping Weng</a:t>
            </a:r>
          </a:p>
          <a:p>
            <a:r>
              <a:rPr kumimoji="1" lang="en-US" altLang="zh-CN" sz="3200" dirty="0" smtClean="0"/>
              <a:t>U. Mass. Medical School</a:t>
            </a:r>
            <a:endParaRPr kumimoji="1" lang="zh-CN" altLang="en-US" sz="3200" dirty="0"/>
          </a:p>
        </p:txBody>
      </p:sp>
      <p:sp>
        <p:nvSpPr>
          <p:cNvPr id="2" name="文本框 1"/>
          <p:cNvSpPr txBox="1"/>
          <p:nvPr/>
        </p:nvSpPr>
        <p:spPr>
          <a:xfrm>
            <a:off x="2307107" y="6313503"/>
            <a:ext cx="4529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dirty="0" smtClean="0"/>
              <a:t>Simons Institute, UC Berkeley, March 10, 2016</a:t>
            </a:r>
            <a:endParaRPr kumimoji="1" lang="zh-CN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253A4-5B3D-EA48-B9E7-92B960AF831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133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5418" y="25483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alibri Light" charset="0"/>
                <a:ea typeface="Calibri Light" charset="0"/>
                <a:cs typeface="Calibri Light" charset="0"/>
              </a:rPr>
              <a:t>Rationale for Developing Methods in Mouse</a:t>
            </a:r>
            <a:endParaRPr lang="en-US" sz="3200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532D-93A0-8B46-92F7-1FE2DD995FC2}" type="slidenum">
              <a:rPr lang="en-US" smtClean="0"/>
              <a:t>10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28613" y="1114425"/>
            <a:ext cx="83439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latin typeface="+mj-lt"/>
              </a:rPr>
              <a:t>Rich matrix of data of uniformly processed data:</a:t>
            </a:r>
          </a:p>
          <a:p>
            <a:pPr marL="342900" indent="-342900">
              <a:buFont typeface="Arial" charset="0"/>
              <a:buChar char="•"/>
            </a:pPr>
            <a:endParaRPr lang="en-US" sz="800" dirty="0" smtClean="0">
              <a:latin typeface="+mj-lt"/>
            </a:endParaRPr>
          </a:p>
          <a:p>
            <a:pPr marL="800100" lvl="1" indent="-342900">
              <a:buFontTx/>
              <a:buChar char="-"/>
            </a:pPr>
            <a:r>
              <a:rPr lang="en-US" sz="2000" dirty="0" smtClean="0">
                <a:latin typeface="+mj-lt"/>
              </a:rPr>
              <a:t>Histone Modification </a:t>
            </a:r>
            <a:r>
              <a:rPr lang="en-US" sz="2000" dirty="0" err="1" smtClean="0">
                <a:latin typeface="+mj-lt"/>
              </a:rPr>
              <a:t>ChIP-seq</a:t>
            </a:r>
            <a:r>
              <a:rPr lang="en-US" sz="2000" dirty="0" smtClean="0">
                <a:latin typeface="+mj-lt"/>
              </a:rPr>
              <a:t> (Bing Ren)</a:t>
            </a:r>
          </a:p>
          <a:p>
            <a:pPr marL="800100" lvl="1" indent="-342900">
              <a:buFontTx/>
              <a:buChar char="-"/>
            </a:pPr>
            <a:endParaRPr lang="en-US" sz="800" dirty="0" smtClean="0">
              <a:latin typeface="+mj-lt"/>
            </a:endParaRPr>
          </a:p>
          <a:p>
            <a:pPr marL="800100" lvl="1" indent="-342900">
              <a:buFontTx/>
              <a:buChar char="-"/>
            </a:pPr>
            <a:r>
              <a:rPr lang="en-US" sz="2000" dirty="0" smtClean="0">
                <a:latin typeface="+mj-lt"/>
              </a:rPr>
              <a:t>RNA-</a:t>
            </a:r>
            <a:r>
              <a:rPr lang="en-US" sz="2000" dirty="0" err="1" smtClean="0">
                <a:latin typeface="+mj-lt"/>
              </a:rPr>
              <a:t>seq</a:t>
            </a:r>
            <a:r>
              <a:rPr lang="en-US" sz="2000" dirty="0" smtClean="0">
                <a:latin typeface="+mj-lt"/>
              </a:rPr>
              <a:t> (Barbara </a:t>
            </a:r>
            <a:r>
              <a:rPr lang="en-US" sz="2000" dirty="0" err="1" smtClean="0">
                <a:latin typeface="+mj-lt"/>
              </a:rPr>
              <a:t>Wold</a:t>
            </a:r>
            <a:r>
              <a:rPr lang="en-US" sz="2000" dirty="0" smtClean="0">
                <a:latin typeface="+mj-lt"/>
              </a:rPr>
              <a:t>)</a:t>
            </a:r>
          </a:p>
          <a:p>
            <a:pPr marL="800100" lvl="1" indent="-342900">
              <a:buFontTx/>
              <a:buChar char="-"/>
            </a:pPr>
            <a:endParaRPr lang="en-US" sz="800" dirty="0" smtClean="0">
              <a:latin typeface="+mj-lt"/>
            </a:endParaRPr>
          </a:p>
          <a:p>
            <a:pPr marL="800100" lvl="1" indent="-342900">
              <a:buFontTx/>
              <a:buChar char="-"/>
            </a:pPr>
            <a:r>
              <a:rPr lang="en-US" sz="2000" dirty="0" smtClean="0">
                <a:latin typeface="+mj-lt"/>
              </a:rPr>
              <a:t>DNA Methylation (Joe </a:t>
            </a:r>
            <a:r>
              <a:rPr lang="en-US" sz="2000" dirty="0" err="1" smtClean="0">
                <a:latin typeface="+mj-lt"/>
              </a:rPr>
              <a:t>Ecker</a:t>
            </a:r>
            <a:r>
              <a:rPr lang="en-US" sz="2000" dirty="0" smtClean="0">
                <a:latin typeface="+mj-lt"/>
              </a:rPr>
              <a:t>)</a:t>
            </a:r>
          </a:p>
          <a:p>
            <a:pPr marL="800100" lvl="1" indent="-342900">
              <a:buFontTx/>
              <a:buChar char="-"/>
            </a:pPr>
            <a:endParaRPr lang="en-US" sz="800" dirty="0" smtClean="0">
              <a:latin typeface="+mj-lt"/>
            </a:endParaRPr>
          </a:p>
          <a:p>
            <a:pPr marL="800100" lvl="1" indent="-342900">
              <a:buFontTx/>
              <a:buChar char="-"/>
            </a:pPr>
            <a:r>
              <a:rPr lang="en-US" sz="2000" dirty="0" smtClean="0">
                <a:latin typeface="+mj-lt"/>
              </a:rPr>
              <a:t>DNase-</a:t>
            </a:r>
            <a:r>
              <a:rPr lang="en-US" sz="2000" dirty="0" err="1" smtClean="0">
                <a:latin typeface="+mj-lt"/>
              </a:rPr>
              <a:t>seq</a:t>
            </a:r>
            <a:r>
              <a:rPr lang="en-US" sz="2000" dirty="0" smtClean="0">
                <a:latin typeface="+mj-lt"/>
              </a:rPr>
              <a:t> (John </a:t>
            </a:r>
            <a:r>
              <a:rPr lang="en-US" sz="2000" dirty="0" err="1" smtClean="0">
                <a:latin typeface="+mj-lt"/>
              </a:rPr>
              <a:t>Stam</a:t>
            </a:r>
            <a:r>
              <a:rPr lang="en-US" sz="2000" dirty="0" smtClean="0">
                <a:latin typeface="+mj-lt"/>
              </a:rPr>
              <a:t>)</a:t>
            </a:r>
          </a:p>
          <a:p>
            <a:pPr marL="800100" lvl="1" indent="-342900">
              <a:buFontTx/>
              <a:buChar char="-"/>
            </a:pPr>
            <a:endParaRPr lang="en-US" sz="2000" dirty="0">
              <a:latin typeface="+mj-lt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latin typeface="+mj-lt"/>
              </a:rPr>
              <a:t>Experimental validations of enhancers in embryonic mice:</a:t>
            </a:r>
          </a:p>
          <a:p>
            <a:pPr marL="342900" indent="-342900">
              <a:buFont typeface="Arial" charset="0"/>
              <a:buChar char="•"/>
            </a:pPr>
            <a:endParaRPr lang="en-US" sz="800" dirty="0" smtClean="0">
              <a:latin typeface="+mj-lt"/>
            </a:endParaRPr>
          </a:p>
          <a:p>
            <a:pPr marL="800100" lvl="1" indent="-342900">
              <a:buFontTx/>
              <a:buChar char="-"/>
            </a:pPr>
            <a:r>
              <a:rPr lang="en-US" sz="2000" dirty="0" smtClean="0">
                <a:latin typeface="+mj-lt"/>
              </a:rPr>
              <a:t>VISTA Database (Len </a:t>
            </a:r>
            <a:r>
              <a:rPr lang="en-US" sz="2000" dirty="0" err="1" smtClean="0">
                <a:latin typeface="+mj-lt"/>
              </a:rPr>
              <a:t>Penacchio</a:t>
            </a:r>
            <a:r>
              <a:rPr lang="en-US" sz="2000" dirty="0" smtClean="0">
                <a:latin typeface="+mj-lt"/>
              </a:rPr>
              <a:t> &amp; Axel </a:t>
            </a:r>
            <a:r>
              <a:rPr lang="en-US" sz="2000" dirty="0" err="1" smtClean="0">
                <a:latin typeface="+mj-lt"/>
              </a:rPr>
              <a:t>Visel</a:t>
            </a:r>
            <a:r>
              <a:rPr lang="en-US" sz="2000" dirty="0" smtClean="0">
                <a:latin typeface="+mj-lt"/>
              </a:rPr>
              <a:t>)</a:t>
            </a:r>
          </a:p>
          <a:p>
            <a:pPr marL="800100" lvl="1" indent="-342900">
              <a:buFontTx/>
              <a:buChar char="-"/>
            </a:pPr>
            <a:endParaRPr lang="en-US" sz="2000" dirty="0" smtClean="0">
              <a:latin typeface="+mj-lt"/>
            </a:endParaRPr>
          </a:p>
          <a:p>
            <a:pPr marL="800100" lvl="1" indent="-342900">
              <a:buFontTx/>
              <a:buChar char="-"/>
            </a:pPr>
            <a:endParaRPr lang="en-US" sz="2000" dirty="0" smtClean="0">
              <a:latin typeface="+mj-lt"/>
            </a:endParaRPr>
          </a:p>
          <a:p>
            <a:pPr marL="342900" indent="-342900">
              <a:buFont typeface="Arial" charset="0"/>
              <a:buChar char="•"/>
            </a:pP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2940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55" y="1547563"/>
            <a:ext cx="4076212" cy="49364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55" y="270933"/>
            <a:ext cx="8583531" cy="100226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718017" y="1704457"/>
            <a:ext cx="42531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 smtClean="0">
                <a:latin typeface="Calibri Light" charset="0"/>
                <a:ea typeface="Calibri Light" charset="0"/>
                <a:cs typeface="Calibri Light" charset="0"/>
              </a:rPr>
              <a:t>Over 2,000 total tested regions</a:t>
            </a:r>
          </a:p>
          <a:p>
            <a:pPr marL="285750" indent="-285750">
              <a:buFont typeface="Arial" charset="0"/>
              <a:buChar char="•"/>
            </a:pPr>
            <a:endParaRPr lang="en-US" sz="2400" dirty="0">
              <a:latin typeface="Calibri Light" charset="0"/>
              <a:ea typeface="Calibri Light" charset="0"/>
              <a:cs typeface="Calibri Light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>
                <a:latin typeface="Calibri Light" charset="0"/>
                <a:ea typeface="Calibri Light" charset="0"/>
                <a:cs typeface="Calibri Light" charset="0"/>
              </a:rPr>
              <a:t>Over 200 active enhancers in limb, brain sub regions, and heart </a:t>
            </a:r>
            <a:endParaRPr lang="en-US" sz="2400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77042" y="6450117"/>
            <a:ext cx="3382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dirty="0" err="1">
                <a:latin typeface="Calibri Light" charset="0"/>
                <a:ea typeface="Calibri Light" charset="0"/>
                <a:cs typeface="Calibri Light" charset="0"/>
              </a:rPr>
              <a:t>Visel</a:t>
            </a:r>
            <a:r>
              <a:rPr kumimoji="1" lang="en-US" altLang="zh-CN" dirty="0">
                <a:latin typeface="Calibri Light" charset="0"/>
                <a:ea typeface="Calibri Light" charset="0"/>
                <a:cs typeface="Calibri Light" charset="0"/>
              </a:rPr>
              <a:t>, …, </a:t>
            </a:r>
            <a:r>
              <a:rPr kumimoji="1" lang="en-US" altLang="zh-CN" dirty="0" err="1" smtClean="0">
                <a:latin typeface="Calibri Light" charset="0"/>
                <a:ea typeface="Calibri Light" charset="0"/>
                <a:cs typeface="Calibri Light" charset="0"/>
              </a:rPr>
              <a:t>Pennacchio</a:t>
            </a:r>
            <a:r>
              <a:rPr kumimoji="1" lang="en-US" altLang="zh-CN" dirty="0" smtClean="0">
                <a:latin typeface="Calibri Light" charset="0"/>
                <a:ea typeface="Calibri Light" charset="0"/>
                <a:cs typeface="Calibri Light" charset="0"/>
              </a:rPr>
              <a:t> (2009) </a:t>
            </a:r>
            <a:r>
              <a:rPr kumimoji="1" lang="en-US" altLang="zh-CN" i="1" dirty="0" smtClean="0">
                <a:latin typeface="Calibri Light" charset="0"/>
                <a:ea typeface="Calibri Light" charset="0"/>
                <a:cs typeface="Calibri Light" charset="0"/>
              </a:rPr>
              <a:t>Nature</a:t>
            </a:r>
            <a:endParaRPr kumimoji="1" lang="zh-CN" altLang="en-US" i="1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77042" y="6116249"/>
            <a:ext cx="3494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dirty="0" err="1">
                <a:latin typeface="Calibri Light" charset="0"/>
                <a:ea typeface="Calibri Light" charset="0"/>
                <a:cs typeface="Calibri Light" charset="0"/>
              </a:rPr>
              <a:t>Pennacchio</a:t>
            </a:r>
            <a:r>
              <a:rPr kumimoji="1" lang="en-US" altLang="zh-CN" dirty="0">
                <a:latin typeface="Calibri Light" charset="0"/>
                <a:ea typeface="Calibri Light" charset="0"/>
                <a:cs typeface="Calibri Light" charset="0"/>
              </a:rPr>
              <a:t>,…, </a:t>
            </a:r>
            <a:r>
              <a:rPr kumimoji="1" lang="en-US" altLang="zh-CN" dirty="0" smtClean="0">
                <a:latin typeface="Calibri Light" charset="0"/>
                <a:ea typeface="Calibri Light" charset="0"/>
                <a:cs typeface="Calibri Light" charset="0"/>
              </a:rPr>
              <a:t>Rubin (2006) </a:t>
            </a:r>
            <a:r>
              <a:rPr kumimoji="1" lang="en-US" altLang="zh-CN" i="1" dirty="0" smtClean="0">
                <a:latin typeface="Calibri Light" charset="0"/>
                <a:ea typeface="Calibri Light" charset="0"/>
                <a:cs typeface="Calibri Light" charset="0"/>
              </a:rPr>
              <a:t>Nature</a:t>
            </a:r>
            <a:endParaRPr kumimoji="1" lang="zh-CN" altLang="en-US" i="1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532D-93A0-8B46-92F7-1FE2DD995FC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60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67" y="660399"/>
            <a:ext cx="7226300" cy="6045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111069" y="1134533"/>
            <a:ext cx="592667" cy="15578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29733" y="320069"/>
            <a:ext cx="3302000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312691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alibri Light" charset="0"/>
                <a:ea typeface="Calibri Light" charset="0"/>
                <a:cs typeface="Calibri Light" charset="0"/>
              </a:rPr>
              <a:t>VISTA Database: Examples</a:t>
            </a:r>
            <a:endParaRPr lang="en-US" sz="3200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253A4-5B3D-EA48-B9E7-92B960AF831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931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" y="154238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Center Predictions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2873" y="2717164"/>
            <a:ext cx="4429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DNase Peaks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14963" y="2717164"/>
            <a:ext cx="3729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H3K27ac Peaks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57436" y="4143395"/>
            <a:ext cx="4429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latin typeface="+mj-lt"/>
              </a:rPr>
              <a:t>How to Rank Peaks?</a:t>
            </a:r>
            <a:endParaRPr lang="en-US" sz="2400" dirty="0" smtClean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8187" y="5338782"/>
            <a:ext cx="1905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p</a:t>
            </a:r>
            <a:r>
              <a:rPr lang="en-US" sz="2400" smtClean="0">
                <a:latin typeface="+mj-lt"/>
              </a:rPr>
              <a:t>-value</a:t>
            </a:r>
            <a:endParaRPr lang="en-US" sz="2400" dirty="0" smtClean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19499" y="5338782"/>
            <a:ext cx="1905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signal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34087" y="5338782"/>
            <a:ext cx="26955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multiple signals:</a:t>
            </a:r>
          </a:p>
          <a:p>
            <a:pPr algn="ctr"/>
            <a:r>
              <a:rPr lang="en-US" sz="2400" dirty="0" smtClean="0">
                <a:latin typeface="+mj-lt"/>
              </a:rPr>
              <a:t>DNA Methylation</a:t>
            </a:r>
          </a:p>
          <a:p>
            <a:pPr algn="ctr"/>
            <a:r>
              <a:rPr lang="en-US" sz="2400" dirty="0" smtClean="0">
                <a:latin typeface="+mj-lt"/>
              </a:rPr>
              <a:t>H3K4me1/2/3</a:t>
            </a:r>
          </a:p>
          <a:p>
            <a:pPr algn="ctr"/>
            <a:endParaRPr lang="en-US" sz="2400" dirty="0" smtClean="0"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253A4-5B3D-EA48-B9E7-92B960AF831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79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468630" y="1815738"/>
          <a:ext cx="8046720" cy="35669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2240"/>
                <a:gridCol w="2682240"/>
                <a:gridCol w="2682240"/>
              </a:tblGrid>
              <a:tr h="1136683"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VISTA Positive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VISTA Negative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36683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Overlaps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Peak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True Positive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False Positive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93606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Does Not </a:t>
                      </a:r>
                    </a:p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Overlap Peak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False Negative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True Negative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89163-C20C-EC42-A765-B2306876EC31}" type="slidenum">
              <a:rPr lang="en-US" smtClean="0"/>
              <a:t>14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37336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alibri Light" charset="0"/>
                <a:ea typeface="Calibri Light" charset="0"/>
                <a:cs typeface="Calibri Light" charset="0"/>
              </a:rPr>
              <a:t>Enhancer Prediction Method</a:t>
            </a:r>
            <a:endParaRPr lang="en-US" sz="3600" dirty="0">
              <a:latin typeface="Calibri Light" charset="0"/>
              <a:ea typeface="Calibri Light" charset="0"/>
              <a:cs typeface="Calibri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818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4" y="714568"/>
            <a:ext cx="8929688" cy="637834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9736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+mj-lt"/>
              </a:rPr>
              <a:t>Hindbrain – Predictions Centered on DNase Peaks</a:t>
            </a:r>
            <a:endParaRPr lang="en-US" sz="28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88215" y="1014605"/>
            <a:ext cx="318067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u="sng" dirty="0" smtClean="0"/>
              <a:t>Ranking Schemes</a:t>
            </a:r>
          </a:p>
          <a:p>
            <a:pPr algn="r"/>
            <a:r>
              <a:rPr lang="en-US" b="1" dirty="0" smtClean="0">
                <a:solidFill>
                  <a:srgbClr val="FF2500"/>
                </a:solidFill>
              </a:rPr>
              <a:t>Peak P-value</a:t>
            </a:r>
          </a:p>
          <a:p>
            <a:pPr algn="r"/>
            <a:r>
              <a:rPr lang="en-US" b="1" dirty="0" smtClean="0">
                <a:solidFill>
                  <a:srgbClr val="F69F04"/>
                </a:solidFill>
              </a:rPr>
              <a:t>DNase Signal</a:t>
            </a:r>
          </a:p>
          <a:p>
            <a:pPr algn="r"/>
            <a:r>
              <a:rPr lang="en-US" b="1" dirty="0" smtClean="0">
                <a:solidFill>
                  <a:srgbClr val="80FA03"/>
                </a:solidFill>
              </a:rPr>
              <a:t>H3K27ac Signal</a:t>
            </a:r>
          </a:p>
          <a:p>
            <a:pPr algn="r"/>
            <a:r>
              <a:rPr lang="en-US" b="1" dirty="0" smtClean="0">
                <a:solidFill>
                  <a:srgbClr val="0432FD"/>
                </a:solidFill>
              </a:rPr>
              <a:t>DNase Signal + H3K27ac Signal</a:t>
            </a:r>
          </a:p>
          <a:p>
            <a:pPr algn="r"/>
            <a:r>
              <a:rPr lang="en-US" b="1" dirty="0" smtClean="0">
                <a:solidFill>
                  <a:srgbClr val="A135F1"/>
                </a:solidFill>
              </a:rPr>
              <a:t>DNase P-value +H3K27ac Signal</a:t>
            </a:r>
            <a:endParaRPr lang="en-US" b="1" dirty="0">
              <a:solidFill>
                <a:srgbClr val="A135F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89163-C20C-EC42-A765-B2306876EC3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233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5418" y="25483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alibri Light" charset="0"/>
                <a:ea typeface="Calibri Light" charset="0"/>
                <a:cs typeface="Calibri Light" charset="0"/>
              </a:rPr>
              <a:t>Results</a:t>
            </a:r>
            <a:endParaRPr lang="en-US" sz="3200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532D-93A0-8B46-92F7-1FE2DD995FC2}" type="slidenum">
              <a:rPr lang="en-US" smtClean="0"/>
              <a:t>16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28613" y="1114425"/>
            <a:ext cx="83439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latin typeface="+mj-lt"/>
              </a:rPr>
              <a:t>Centering predictions on DNase peaks results in better performance than centering on H3K27ac peaks </a:t>
            </a:r>
            <a:endParaRPr lang="en-US" sz="2000" dirty="0" smtClean="0">
              <a:latin typeface="+mj-lt"/>
            </a:endParaRPr>
          </a:p>
          <a:p>
            <a:pPr marL="800100" lvl="1" indent="-342900">
              <a:buFontTx/>
              <a:buChar char="-"/>
            </a:pPr>
            <a:endParaRPr lang="en-US" sz="2000" dirty="0">
              <a:latin typeface="+mj-lt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latin typeface="+mj-lt"/>
              </a:rPr>
              <a:t>Incorporating additional data such as DNA methylation, H3K4me1/2/3, H3K9ac, H3K27me3, or H3K9me3 did not improve performance</a:t>
            </a:r>
          </a:p>
          <a:p>
            <a:pPr marL="342900" indent="-342900">
              <a:buFont typeface="Arial" charset="0"/>
              <a:buChar char="•"/>
            </a:pPr>
            <a:endParaRPr lang="en-US" sz="2000" dirty="0" smtClean="0">
              <a:latin typeface="+mj-lt"/>
            </a:endParaRPr>
          </a:p>
          <a:p>
            <a:pPr marL="800100" lvl="1" indent="-342900">
              <a:buFontTx/>
              <a:buChar char="-"/>
            </a:pPr>
            <a:endParaRPr lang="en-US" sz="2000" dirty="0" smtClean="0">
              <a:latin typeface="+mj-lt"/>
            </a:endParaRPr>
          </a:p>
          <a:p>
            <a:pPr marL="800100" lvl="1" indent="-342900">
              <a:buFontTx/>
              <a:buChar char="-"/>
            </a:pPr>
            <a:endParaRPr lang="en-US" sz="2000" dirty="0" smtClean="0">
              <a:latin typeface="+mj-lt"/>
            </a:endParaRPr>
          </a:p>
          <a:p>
            <a:pPr marL="342900" indent="-342900">
              <a:buFont typeface="Arial" charset="0"/>
              <a:buChar char="•"/>
            </a:pP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17903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891" y="1425590"/>
            <a:ext cx="6279777" cy="2291101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470647" y="1702375"/>
            <a:ext cx="8350621" cy="217515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178421" y="1275367"/>
            <a:ext cx="6642847" cy="4748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-25418" y="25483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alibri Light" charset="0"/>
                <a:ea typeface="Calibri Light" charset="0"/>
                <a:cs typeface="Calibri Light" charset="0"/>
              </a:rPr>
              <a:t>Enhancer Prediction Method</a:t>
            </a:r>
            <a:endParaRPr lang="en-US" sz="3200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10257" y="1224941"/>
            <a:ext cx="54864" cy="300445"/>
          </a:xfrm>
          <a:prstGeom prst="rect">
            <a:avLst/>
          </a:prstGeom>
          <a:solidFill>
            <a:srgbClr val="FF79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115590" y="1224940"/>
            <a:ext cx="57150" cy="300446"/>
          </a:xfrm>
          <a:prstGeom prst="rect">
            <a:avLst/>
          </a:prstGeom>
          <a:solidFill>
            <a:srgbClr val="FF79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1968" y="1150147"/>
            <a:ext cx="8451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latin typeface="Calibri Light" charset="0"/>
                <a:ea typeface="Calibri Light" charset="0"/>
                <a:cs typeface="Calibri Light" charset="0"/>
              </a:rPr>
              <a:t>DNase </a:t>
            </a:r>
          </a:p>
          <a:p>
            <a:pPr algn="r"/>
            <a:r>
              <a:rPr lang="en-US" dirty="0" smtClean="0">
                <a:latin typeface="Calibri Light" charset="0"/>
                <a:ea typeface="Calibri Light" charset="0"/>
                <a:cs typeface="Calibri Light" charset="0"/>
              </a:rPr>
              <a:t>Peaks</a:t>
            </a:r>
            <a:endParaRPr lang="en-US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210759" y="1224940"/>
            <a:ext cx="57150" cy="300446"/>
          </a:xfrm>
          <a:prstGeom prst="rect">
            <a:avLst/>
          </a:prstGeom>
          <a:solidFill>
            <a:srgbClr val="FF79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716304" y="2554940"/>
            <a:ext cx="5728447" cy="18825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8051075" y="1900453"/>
            <a:ext cx="376518" cy="721487"/>
          </a:xfrm>
          <a:prstGeom prst="rect">
            <a:avLst/>
          </a:prstGeom>
          <a:noFill/>
          <a:ln>
            <a:solidFill>
              <a:srgbClr val="FF79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7843395" y="2649069"/>
            <a:ext cx="821516" cy="927088"/>
          </a:xfrm>
          <a:prstGeom prst="rect">
            <a:avLst/>
          </a:prstGeom>
          <a:noFill/>
          <a:ln>
            <a:solidFill>
              <a:srgbClr val="025DEF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7582892" y="1083159"/>
            <a:ext cx="1469123" cy="26457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532D-93A0-8B46-92F7-1FE2DD995FC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488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891" y="1425590"/>
            <a:ext cx="6279777" cy="2291101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470647" y="2695317"/>
            <a:ext cx="8350621" cy="11554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178421" y="1275367"/>
            <a:ext cx="6642847" cy="4748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-25418" y="25483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alibri Light" charset="0"/>
                <a:ea typeface="Calibri Light" charset="0"/>
                <a:cs typeface="Calibri Light" charset="0"/>
              </a:rPr>
              <a:t>Enhancer Prediction Method</a:t>
            </a:r>
            <a:endParaRPr lang="en-US" sz="3200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10257" y="1224941"/>
            <a:ext cx="54864" cy="300445"/>
          </a:xfrm>
          <a:prstGeom prst="rect">
            <a:avLst/>
          </a:prstGeom>
          <a:solidFill>
            <a:srgbClr val="FF79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115590" y="1224940"/>
            <a:ext cx="57150" cy="300446"/>
          </a:xfrm>
          <a:prstGeom prst="rect">
            <a:avLst/>
          </a:prstGeom>
          <a:solidFill>
            <a:srgbClr val="FF79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1968" y="1150147"/>
            <a:ext cx="8451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latin typeface="Calibri Light" charset="0"/>
                <a:ea typeface="Calibri Light" charset="0"/>
                <a:cs typeface="Calibri Light" charset="0"/>
              </a:rPr>
              <a:t>DNase </a:t>
            </a:r>
          </a:p>
          <a:p>
            <a:pPr algn="r"/>
            <a:r>
              <a:rPr lang="en-US" dirty="0" smtClean="0">
                <a:latin typeface="Calibri Light" charset="0"/>
                <a:ea typeface="Calibri Light" charset="0"/>
                <a:cs typeface="Calibri Light" charset="0"/>
              </a:rPr>
              <a:t>Peaks</a:t>
            </a:r>
            <a:endParaRPr lang="en-US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1580" y="1967322"/>
            <a:ext cx="8451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latin typeface="Calibri Light" charset="0"/>
                <a:ea typeface="Calibri Light" charset="0"/>
                <a:cs typeface="Calibri Light" charset="0"/>
              </a:rPr>
              <a:t>DNase </a:t>
            </a:r>
          </a:p>
          <a:p>
            <a:pPr algn="r"/>
            <a:r>
              <a:rPr lang="en-US" dirty="0" smtClean="0">
                <a:latin typeface="Calibri Light" charset="0"/>
                <a:ea typeface="Calibri Light" charset="0"/>
                <a:cs typeface="Calibri Light" charset="0"/>
              </a:rPr>
              <a:t>Signal</a:t>
            </a:r>
            <a:endParaRPr lang="en-US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210759" y="1224940"/>
            <a:ext cx="57150" cy="300446"/>
          </a:xfrm>
          <a:prstGeom prst="rect">
            <a:avLst/>
          </a:prstGeom>
          <a:solidFill>
            <a:srgbClr val="FF79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716304" y="2554940"/>
            <a:ext cx="5728447" cy="18825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8051075" y="1900453"/>
            <a:ext cx="376518" cy="721487"/>
          </a:xfrm>
          <a:prstGeom prst="rect">
            <a:avLst/>
          </a:prstGeom>
          <a:noFill/>
          <a:ln>
            <a:solidFill>
              <a:srgbClr val="FF79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7843395" y="2649069"/>
            <a:ext cx="821516" cy="927088"/>
          </a:xfrm>
          <a:prstGeom prst="rect">
            <a:avLst/>
          </a:prstGeom>
          <a:noFill/>
          <a:ln>
            <a:solidFill>
              <a:srgbClr val="025DEF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7582892" y="1083159"/>
            <a:ext cx="1469123" cy="26457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532D-93A0-8B46-92F7-1FE2DD995FC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550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891" y="1425590"/>
            <a:ext cx="6279777" cy="2291101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2522653" y="3528432"/>
            <a:ext cx="6298615" cy="3223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178421" y="1275367"/>
            <a:ext cx="6642847" cy="4748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-25418" y="25483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alibri Light" charset="0"/>
                <a:ea typeface="Calibri Light" charset="0"/>
                <a:cs typeface="Calibri Light" charset="0"/>
              </a:rPr>
              <a:t>Enhancer Prediction Method</a:t>
            </a:r>
            <a:endParaRPr lang="en-US" sz="3200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10257" y="1224941"/>
            <a:ext cx="54864" cy="300445"/>
          </a:xfrm>
          <a:prstGeom prst="rect">
            <a:avLst/>
          </a:prstGeom>
          <a:solidFill>
            <a:srgbClr val="FF79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115590" y="1224940"/>
            <a:ext cx="57150" cy="300446"/>
          </a:xfrm>
          <a:prstGeom prst="rect">
            <a:avLst/>
          </a:prstGeom>
          <a:solidFill>
            <a:srgbClr val="FF79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1968" y="1150147"/>
            <a:ext cx="8451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latin typeface="Calibri Light" charset="0"/>
                <a:ea typeface="Calibri Light" charset="0"/>
                <a:cs typeface="Calibri Light" charset="0"/>
              </a:rPr>
              <a:t>DNase </a:t>
            </a:r>
          </a:p>
          <a:p>
            <a:pPr algn="r"/>
            <a:r>
              <a:rPr lang="en-US" dirty="0" smtClean="0">
                <a:latin typeface="Calibri Light" charset="0"/>
                <a:ea typeface="Calibri Light" charset="0"/>
                <a:cs typeface="Calibri Light" charset="0"/>
              </a:rPr>
              <a:t>Peaks</a:t>
            </a:r>
            <a:endParaRPr lang="en-US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1580" y="1967322"/>
            <a:ext cx="8451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latin typeface="Calibri Light" charset="0"/>
                <a:ea typeface="Calibri Light" charset="0"/>
                <a:cs typeface="Calibri Light" charset="0"/>
              </a:rPr>
              <a:t>DNase </a:t>
            </a:r>
          </a:p>
          <a:p>
            <a:pPr algn="r"/>
            <a:r>
              <a:rPr lang="en-US" dirty="0" smtClean="0">
                <a:latin typeface="Calibri Light" charset="0"/>
                <a:ea typeface="Calibri Light" charset="0"/>
                <a:cs typeface="Calibri Light" charset="0"/>
              </a:rPr>
              <a:t>Signal</a:t>
            </a:r>
            <a:endParaRPr lang="en-US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486" y="2902033"/>
            <a:ext cx="1002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latin typeface="Calibri Light" charset="0"/>
                <a:ea typeface="Calibri Light" charset="0"/>
                <a:cs typeface="Calibri Light" charset="0"/>
              </a:rPr>
              <a:t>H3K27ac</a:t>
            </a:r>
          </a:p>
          <a:p>
            <a:pPr algn="r"/>
            <a:r>
              <a:rPr lang="en-US" dirty="0" smtClean="0">
                <a:latin typeface="Calibri Light" charset="0"/>
                <a:ea typeface="Calibri Light" charset="0"/>
                <a:cs typeface="Calibri Light" charset="0"/>
              </a:rPr>
              <a:t>Signal</a:t>
            </a:r>
            <a:endParaRPr lang="en-US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210759" y="1224940"/>
            <a:ext cx="57150" cy="300446"/>
          </a:xfrm>
          <a:prstGeom prst="rect">
            <a:avLst/>
          </a:prstGeom>
          <a:solidFill>
            <a:srgbClr val="FF79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716304" y="2554940"/>
            <a:ext cx="5728447" cy="18825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8051075" y="1900453"/>
            <a:ext cx="376518" cy="721487"/>
          </a:xfrm>
          <a:prstGeom prst="rect">
            <a:avLst/>
          </a:prstGeom>
          <a:noFill/>
          <a:ln>
            <a:solidFill>
              <a:srgbClr val="FF79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7843395" y="2649069"/>
            <a:ext cx="821516" cy="927088"/>
          </a:xfrm>
          <a:prstGeom prst="rect">
            <a:avLst/>
          </a:prstGeom>
          <a:noFill/>
          <a:ln>
            <a:solidFill>
              <a:srgbClr val="025DEF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7582892" y="1083159"/>
            <a:ext cx="1469123" cy="26457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532D-93A0-8B46-92F7-1FE2DD995FC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183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5" y="1643059"/>
            <a:ext cx="5715003" cy="37147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37239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alibri Light"/>
                <a:cs typeface="Calibri Light"/>
              </a:rPr>
              <a:t>The </a:t>
            </a:r>
            <a:r>
              <a:rPr lang="en-US" sz="3200" b="1" u="sng" dirty="0" smtClean="0">
                <a:latin typeface="Calibri Light"/>
                <a:cs typeface="Calibri Light"/>
              </a:rPr>
              <a:t>Enc</a:t>
            </a:r>
            <a:r>
              <a:rPr lang="en-US" sz="3200" dirty="0" smtClean="0">
                <a:latin typeface="Calibri Light"/>
                <a:cs typeface="Calibri Light"/>
              </a:rPr>
              <a:t>yclopedia </a:t>
            </a:r>
            <a:r>
              <a:rPr lang="en-US" sz="3200" b="1" u="sng" dirty="0" smtClean="0">
                <a:latin typeface="Calibri Light"/>
                <a:cs typeface="Calibri Light"/>
              </a:rPr>
              <a:t>O</a:t>
            </a:r>
            <a:r>
              <a:rPr lang="en-US" sz="3200" dirty="0" smtClean="0">
                <a:latin typeface="Calibri Light"/>
                <a:cs typeface="Calibri Light"/>
              </a:rPr>
              <a:t>f </a:t>
            </a:r>
            <a:r>
              <a:rPr lang="en-US" sz="3200" b="1" u="sng" dirty="0" smtClean="0">
                <a:latin typeface="Calibri Light"/>
                <a:cs typeface="Calibri Light"/>
              </a:rPr>
              <a:t>D</a:t>
            </a:r>
            <a:r>
              <a:rPr lang="en-US" sz="3200" dirty="0" smtClean="0">
                <a:latin typeface="Calibri Light"/>
                <a:cs typeface="Calibri Light"/>
              </a:rPr>
              <a:t>NA </a:t>
            </a:r>
            <a:r>
              <a:rPr lang="en-US" sz="3200" b="1" u="sng" dirty="0" smtClean="0">
                <a:latin typeface="Calibri Light"/>
                <a:cs typeface="Calibri Light"/>
              </a:rPr>
              <a:t>E</a:t>
            </a:r>
            <a:r>
              <a:rPr lang="en-US" sz="3200" dirty="0" smtClean="0">
                <a:latin typeface="Calibri Light"/>
                <a:cs typeface="Calibri Light"/>
              </a:rPr>
              <a:t>lements Consortium</a:t>
            </a:r>
          </a:p>
        </p:txBody>
      </p:sp>
      <p:sp>
        <p:nvSpPr>
          <p:cNvPr id="5" name="Rectangle 4"/>
          <p:cNvSpPr/>
          <p:nvPr/>
        </p:nvSpPr>
        <p:spPr>
          <a:xfrm>
            <a:off x="5514975" y="1361388"/>
            <a:ext cx="3457575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alibri Light" charset="0"/>
                <a:ea typeface="Calibri Light" charset="0"/>
                <a:cs typeface="Calibri Light" charset="0"/>
              </a:rPr>
              <a:t>Goals:</a:t>
            </a:r>
          </a:p>
          <a:p>
            <a:endParaRPr lang="en-US" sz="800" dirty="0" smtClean="0">
              <a:latin typeface="Calibri Light" charset="0"/>
              <a:ea typeface="Calibri Light" charset="0"/>
              <a:cs typeface="Calibri Light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latin typeface="Calibri Light" charset="0"/>
                <a:ea typeface="Calibri Light" charset="0"/>
                <a:cs typeface="Calibri Light" charset="0"/>
              </a:rPr>
              <a:t>Catalog all functional elements in the genome</a:t>
            </a:r>
          </a:p>
          <a:p>
            <a:endParaRPr lang="en-US" sz="2400" dirty="0" smtClean="0">
              <a:latin typeface="Calibri Light" charset="0"/>
              <a:ea typeface="Calibri Light" charset="0"/>
              <a:cs typeface="Calibri Light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latin typeface="Calibri Light" charset="0"/>
                <a:ea typeface="Calibri Light" charset="0"/>
                <a:cs typeface="Calibri Light" charset="0"/>
              </a:rPr>
              <a:t>Develop freely available resource for research community</a:t>
            </a:r>
          </a:p>
          <a:p>
            <a:endParaRPr lang="en-US" sz="2400" dirty="0" smtClean="0">
              <a:latin typeface="Calibri Light" charset="0"/>
              <a:ea typeface="Calibri Light" charset="0"/>
              <a:cs typeface="Calibri Light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latin typeface="Calibri Light" charset="0"/>
                <a:ea typeface="Calibri Light" charset="0"/>
                <a:cs typeface="Calibri Light" charset="0"/>
              </a:rPr>
              <a:t>Study human and mouse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253A4-5B3D-EA48-B9E7-92B960AF831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945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891" y="1425590"/>
            <a:ext cx="6279777" cy="2291101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2522653" y="3528432"/>
            <a:ext cx="6298615" cy="3223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178421" y="1275367"/>
            <a:ext cx="6642847" cy="4748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-25418" y="25483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alibri Light" charset="0"/>
                <a:ea typeface="Calibri Light" charset="0"/>
                <a:cs typeface="Calibri Light" charset="0"/>
              </a:rPr>
              <a:t>Enhancer Prediction Method</a:t>
            </a:r>
            <a:endParaRPr lang="en-US" sz="3200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10257" y="1224941"/>
            <a:ext cx="54864" cy="300445"/>
          </a:xfrm>
          <a:prstGeom prst="rect">
            <a:avLst/>
          </a:prstGeom>
          <a:solidFill>
            <a:srgbClr val="FF79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115590" y="1224940"/>
            <a:ext cx="57150" cy="300446"/>
          </a:xfrm>
          <a:prstGeom prst="rect">
            <a:avLst/>
          </a:prstGeom>
          <a:solidFill>
            <a:srgbClr val="FF79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1968" y="1150147"/>
            <a:ext cx="8451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latin typeface="Calibri Light" charset="0"/>
                <a:ea typeface="Calibri Light" charset="0"/>
                <a:cs typeface="Calibri Light" charset="0"/>
              </a:rPr>
              <a:t>DNase </a:t>
            </a:r>
          </a:p>
          <a:p>
            <a:pPr algn="r"/>
            <a:r>
              <a:rPr lang="en-US" dirty="0" smtClean="0">
                <a:latin typeface="Calibri Light" charset="0"/>
                <a:ea typeface="Calibri Light" charset="0"/>
                <a:cs typeface="Calibri Light" charset="0"/>
              </a:rPr>
              <a:t>Peaks</a:t>
            </a:r>
            <a:endParaRPr lang="en-US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1580" y="1967322"/>
            <a:ext cx="8451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latin typeface="Calibri Light" charset="0"/>
                <a:ea typeface="Calibri Light" charset="0"/>
                <a:cs typeface="Calibri Light" charset="0"/>
              </a:rPr>
              <a:t>DNase </a:t>
            </a:r>
          </a:p>
          <a:p>
            <a:pPr algn="r"/>
            <a:r>
              <a:rPr lang="en-US" dirty="0" smtClean="0">
                <a:latin typeface="Calibri Light" charset="0"/>
                <a:ea typeface="Calibri Light" charset="0"/>
                <a:cs typeface="Calibri Light" charset="0"/>
              </a:rPr>
              <a:t>Signal</a:t>
            </a:r>
            <a:endParaRPr lang="en-US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486" y="2902033"/>
            <a:ext cx="1002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latin typeface="Calibri Light" charset="0"/>
                <a:ea typeface="Calibri Light" charset="0"/>
                <a:cs typeface="Calibri Light" charset="0"/>
              </a:rPr>
              <a:t>H3K27ac</a:t>
            </a:r>
          </a:p>
          <a:p>
            <a:pPr algn="r"/>
            <a:r>
              <a:rPr lang="en-US" dirty="0" smtClean="0">
                <a:latin typeface="Calibri Light" charset="0"/>
                <a:ea typeface="Calibri Light" charset="0"/>
                <a:cs typeface="Calibri Light" charset="0"/>
              </a:rPr>
              <a:t>Signal</a:t>
            </a:r>
            <a:endParaRPr lang="en-US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210759" y="1224940"/>
            <a:ext cx="57150" cy="300446"/>
          </a:xfrm>
          <a:prstGeom prst="rect">
            <a:avLst/>
          </a:prstGeom>
          <a:solidFill>
            <a:srgbClr val="FF79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716304" y="2554940"/>
            <a:ext cx="5728447" cy="18825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8051075" y="1900453"/>
            <a:ext cx="376518" cy="721487"/>
          </a:xfrm>
          <a:prstGeom prst="rect">
            <a:avLst/>
          </a:prstGeom>
          <a:noFill/>
          <a:ln>
            <a:solidFill>
              <a:srgbClr val="FF79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955906" y="1675610"/>
            <a:ext cx="376518" cy="927088"/>
          </a:xfrm>
          <a:prstGeom prst="rect">
            <a:avLst/>
          </a:prstGeom>
          <a:noFill/>
          <a:ln>
            <a:solidFill>
              <a:srgbClr val="FF79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693306" y="2024625"/>
            <a:ext cx="376518" cy="614705"/>
          </a:xfrm>
          <a:prstGeom prst="rect">
            <a:avLst/>
          </a:prstGeom>
          <a:noFill/>
          <a:ln>
            <a:solidFill>
              <a:srgbClr val="FF79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748809" y="2676232"/>
            <a:ext cx="821516" cy="927088"/>
          </a:xfrm>
          <a:prstGeom prst="rect">
            <a:avLst/>
          </a:prstGeom>
          <a:noFill/>
          <a:ln>
            <a:solidFill>
              <a:srgbClr val="025DEF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2485556" y="2708161"/>
            <a:ext cx="821516" cy="927088"/>
          </a:xfrm>
          <a:prstGeom prst="rect">
            <a:avLst/>
          </a:prstGeom>
          <a:noFill/>
          <a:ln>
            <a:solidFill>
              <a:srgbClr val="025DEF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7843395" y="2649069"/>
            <a:ext cx="821516" cy="927088"/>
          </a:xfrm>
          <a:prstGeom prst="rect">
            <a:avLst/>
          </a:prstGeom>
          <a:noFill/>
          <a:ln>
            <a:solidFill>
              <a:srgbClr val="025DEF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7582892" y="1083159"/>
            <a:ext cx="1469123" cy="26457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532D-93A0-8B46-92F7-1FE2DD995FC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474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891" y="1425590"/>
            <a:ext cx="6279777" cy="2291101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2522653" y="3528432"/>
            <a:ext cx="6298615" cy="3223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178421" y="1275367"/>
            <a:ext cx="6642847" cy="4748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-25418" y="25483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alibri Light" charset="0"/>
                <a:ea typeface="Calibri Light" charset="0"/>
                <a:cs typeface="Calibri Light" charset="0"/>
              </a:rPr>
              <a:t>Enhancer Prediction Method</a:t>
            </a:r>
            <a:endParaRPr lang="en-US" sz="3200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10257" y="1224941"/>
            <a:ext cx="54864" cy="300445"/>
          </a:xfrm>
          <a:prstGeom prst="rect">
            <a:avLst/>
          </a:prstGeom>
          <a:solidFill>
            <a:srgbClr val="FF79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115590" y="1224940"/>
            <a:ext cx="57150" cy="300446"/>
          </a:xfrm>
          <a:prstGeom prst="rect">
            <a:avLst/>
          </a:prstGeom>
          <a:solidFill>
            <a:srgbClr val="FF79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1968" y="1150147"/>
            <a:ext cx="8451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latin typeface="Calibri Light" charset="0"/>
                <a:ea typeface="Calibri Light" charset="0"/>
                <a:cs typeface="Calibri Light" charset="0"/>
              </a:rPr>
              <a:t>DNase </a:t>
            </a:r>
          </a:p>
          <a:p>
            <a:pPr algn="r"/>
            <a:r>
              <a:rPr lang="en-US" dirty="0" smtClean="0">
                <a:latin typeface="Calibri Light" charset="0"/>
                <a:ea typeface="Calibri Light" charset="0"/>
                <a:cs typeface="Calibri Light" charset="0"/>
              </a:rPr>
              <a:t>Peaks</a:t>
            </a:r>
            <a:endParaRPr lang="en-US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1580" y="1967322"/>
            <a:ext cx="8451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latin typeface="Calibri Light" charset="0"/>
                <a:ea typeface="Calibri Light" charset="0"/>
                <a:cs typeface="Calibri Light" charset="0"/>
              </a:rPr>
              <a:t>DNase </a:t>
            </a:r>
          </a:p>
          <a:p>
            <a:pPr algn="r"/>
            <a:r>
              <a:rPr lang="en-US" dirty="0" smtClean="0">
                <a:latin typeface="Calibri Light" charset="0"/>
                <a:ea typeface="Calibri Light" charset="0"/>
                <a:cs typeface="Calibri Light" charset="0"/>
              </a:rPr>
              <a:t>Signal</a:t>
            </a:r>
            <a:endParaRPr lang="en-US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486" y="2902033"/>
            <a:ext cx="1002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latin typeface="Calibri Light" charset="0"/>
                <a:ea typeface="Calibri Light" charset="0"/>
                <a:cs typeface="Calibri Light" charset="0"/>
              </a:rPr>
              <a:t>H3K27ac</a:t>
            </a:r>
          </a:p>
          <a:p>
            <a:pPr algn="r"/>
            <a:r>
              <a:rPr lang="en-US" dirty="0" smtClean="0">
                <a:latin typeface="Calibri Light" charset="0"/>
                <a:ea typeface="Calibri Light" charset="0"/>
                <a:cs typeface="Calibri Light" charset="0"/>
              </a:rPr>
              <a:t>Signal</a:t>
            </a:r>
            <a:endParaRPr lang="en-US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210759" y="1224940"/>
            <a:ext cx="57150" cy="300446"/>
          </a:xfrm>
          <a:prstGeom prst="rect">
            <a:avLst/>
          </a:prstGeom>
          <a:solidFill>
            <a:srgbClr val="FF79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716304" y="2554940"/>
            <a:ext cx="5728447" cy="18825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8051075" y="1900453"/>
            <a:ext cx="376518" cy="721487"/>
          </a:xfrm>
          <a:prstGeom prst="rect">
            <a:avLst/>
          </a:prstGeom>
          <a:noFill/>
          <a:ln>
            <a:solidFill>
              <a:srgbClr val="FF79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955906" y="1675610"/>
            <a:ext cx="376518" cy="927088"/>
          </a:xfrm>
          <a:prstGeom prst="rect">
            <a:avLst/>
          </a:prstGeom>
          <a:noFill/>
          <a:ln>
            <a:solidFill>
              <a:srgbClr val="FF79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693306" y="2024625"/>
            <a:ext cx="376518" cy="614705"/>
          </a:xfrm>
          <a:prstGeom prst="rect">
            <a:avLst/>
          </a:prstGeom>
          <a:noFill/>
          <a:ln>
            <a:solidFill>
              <a:srgbClr val="FF79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748809" y="2676232"/>
            <a:ext cx="821516" cy="927088"/>
          </a:xfrm>
          <a:prstGeom prst="rect">
            <a:avLst/>
          </a:prstGeom>
          <a:noFill/>
          <a:ln>
            <a:solidFill>
              <a:srgbClr val="025DEF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2485556" y="2708161"/>
            <a:ext cx="821516" cy="927088"/>
          </a:xfrm>
          <a:prstGeom prst="rect">
            <a:avLst/>
          </a:prstGeom>
          <a:noFill/>
          <a:ln>
            <a:solidFill>
              <a:srgbClr val="025DEF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7843395" y="2649069"/>
            <a:ext cx="821516" cy="927088"/>
          </a:xfrm>
          <a:prstGeom prst="rect">
            <a:avLst/>
          </a:prstGeom>
          <a:noFill/>
          <a:ln>
            <a:solidFill>
              <a:srgbClr val="025DEF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7582892" y="1083159"/>
            <a:ext cx="1469123" cy="26457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5401102" y="1675610"/>
            <a:ext cx="10085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 Light" charset="0"/>
                <a:ea typeface="Calibri Light" charset="0"/>
                <a:cs typeface="Calibri Light" charset="0"/>
              </a:rPr>
              <a:t>Rank </a:t>
            </a:r>
          </a:p>
          <a:p>
            <a:r>
              <a:rPr lang="en-US" dirty="0" smtClean="0">
                <a:latin typeface="Calibri Light" charset="0"/>
                <a:ea typeface="Calibri Light" charset="0"/>
                <a:cs typeface="Calibri Light" charset="0"/>
              </a:rPr>
              <a:t>57</a:t>
            </a:r>
          </a:p>
          <a:p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3092822" y="1744135"/>
            <a:ext cx="12395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 Light" charset="0"/>
                <a:ea typeface="Calibri Light" charset="0"/>
                <a:cs typeface="Calibri Light" charset="0"/>
              </a:rPr>
              <a:t>Rank </a:t>
            </a:r>
          </a:p>
          <a:p>
            <a:r>
              <a:rPr lang="en-US" dirty="0" smtClean="0">
                <a:latin typeface="Calibri Light" charset="0"/>
                <a:ea typeface="Calibri Light" charset="0"/>
                <a:cs typeface="Calibri Light" charset="0"/>
              </a:rPr>
              <a:t>4,826</a:t>
            </a:r>
          </a:p>
          <a:p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3313801" y="2648445"/>
            <a:ext cx="1459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Calibri Light" charset="0"/>
                <a:ea typeface="Calibri Light" charset="0"/>
                <a:cs typeface="Calibri Light" charset="0"/>
              </a:rPr>
              <a:t>Rank </a:t>
            </a:r>
          </a:p>
          <a:p>
            <a:r>
              <a:rPr lang="cs-CZ" dirty="0" smtClean="0">
                <a:latin typeface="Calibri Light" charset="0"/>
                <a:ea typeface="Calibri Light" charset="0"/>
                <a:cs typeface="Calibri Light" charset="0"/>
              </a:rPr>
              <a:t>31,898</a:t>
            </a:r>
            <a:endParaRPr lang="en-US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743242" y="2636004"/>
            <a:ext cx="1239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Calibri Light" charset="0"/>
                <a:ea typeface="Calibri Light" charset="0"/>
                <a:cs typeface="Calibri Light" charset="0"/>
              </a:rPr>
              <a:t>Rank </a:t>
            </a:r>
          </a:p>
          <a:p>
            <a:r>
              <a:rPr lang="en-US" dirty="0" smtClean="0">
                <a:latin typeface="Calibri Light" charset="0"/>
                <a:ea typeface="Calibri Light" charset="0"/>
                <a:cs typeface="Calibri Light" charset="0"/>
              </a:rPr>
              <a:t>43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532D-93A0-8B46-92F7-1FE2DD995FC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199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891" y="1425590"/>
            <a:ext cx="6279777" cy="2291101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2522653" y="3528432"/>
            <a:ext cx="6298615" cy="3223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178421" y="1275367"/>
            <a:ext cx="6642847" cy="4748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-25418" y="25483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alibri Light" charset="0"/>
                <a:ea typeface="Calibri Light" charset="0"/>
                <a:cs typeface="Calibri Light" charset="0"/>
              </a:rPr>
              <a:t>Enhancer Prediction Method</a:t>
            </a:r>
            <a:endParaRPr lang="en-US" sz="3200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10257" y="1224941"/>
            <a:ext cx="54864" cy="300445"/>
          </a:xfrm>
          <a:prstGeom prst="rect">
            <a:avLst/>
          </a:prstGeom>
          <a:solidFill>
            <a:srgbClr val="FF79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115590" y="1224940"/>
            <a:ext cx="57150" cy="300446"/>
          </a:xfrm>
          <a:prstGeom prst="rect">
            <a:avLst/>
          </a:prstGeom>
          <a:solidFill>
            <a:srgbClr val="FF79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1968" y="1150147"/>
            <a:ext cx="8451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latin typeface="Calibri Light" charset="0"/>
                <a:ea typeface="Calibri Light" charset="0"/>
                <a:cs typeface="Calibri Light" charset="0"/>
              </a:rPr>
              <a:t>DNase </a:t>
            </a:r>
          </a:p>
          <a:p>
            <a:pPr algn="r"/>
            <a:r>
              <a:rPr lang="en-US" dirty="0" smtClean="0">
                <a:latin typeface="Calibri Light" charset="0"/>
                <a:ea typeface="Calibri Light" charset="0"/>
                <a:cs typeface="Calibri Light" charset="0"/>
              </a:rPr>
              <a:t>Peaks</a:t>
            </a:r>
            <a:endParaRPr lang="en-US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1580" y="1967322"/>
            <a:ext cx="8451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latin typeface="Calibri Light" charset="0"/>
                <a:ea typeface="Calibri Light" charset="0"/>
                <a:cs typeface="Calibri Light" charset="0"/>
              </a:rPr>
              <a:t>DNase </a:t>
            </a:r>
          </a:p>
          <a:p>
            <a:pPr algn="r"/>
            <a:r>
              <a:rPr lang="en-US" dirty="0" smtClean="0">
                <a:latin typeface="Calibri Light" charset="0"/>
                <a:ea typeface="Calibri Light" charset="0"/>
                <a:cs typeface="Calibri Light" charset="0"/>
              </a:rPr>
              <a:t>Signal</a:t>
            </a:r>
            <a:endParaRPr lang="en-US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486" y="2902033"/>
            <a:ext cx="1002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latin typeface="Calibri Light" charset="0"/>
                <a:ea typeface="Calibri Light" charset="0"/>
                <a:cs typeface="Calibri Light" charset="0"/>
              </a:rPr>
              <a:t>H3K27ac</a:t>
            </a:r>
          </a:p>
          <a:p>
            <a:pPr algn="r"/>
            <a:r>
              <a:rPr lang="en-US" dirty="0" smtClean="0">
                <a:latin typeface="Calibri Light" charset="0"/>
                <a:ea typeface="Calibri Light" charset="0"/>
                <a:cs typeface="Calibri Light" charset="0"/>
              </a:rPr>
              <a:t>Signal</a:t>
            </a:r>
            <a:endParaRPr lang="en-US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210759" y="1224940"/>
            <a:ext cx="57150" cy="300446"/>
          </a:xfrm>
          <a:prstGeom prst="rect">
            <a:avLst/>
          </a:prstGeom>
          <a:solidFill>
            <a:srgbClr val="FF79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716304" y="2554940"/>
            <a:ext cx="5728447" cy="18825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8051075" y="1900453"/>
            <a:ext cx="376518" cy="721487"/>
          </a:xfrm>
          <a:prstGeom prst="rect">
            <a:avLst/>
          </a:prstGeom>
          <a:noFill/>
          <a:ln>
            <a:solidFill>
              <a:srgbClr val="FF79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955906" y="1675610"/>
            <a:ext cx="376518" cy="927088"/>
          </a:xfrm>
          <a:prstGeom prst="rect">
            <a:avLst/>
          </a:prstGeom>
          <a:noFill/>
          <a:ln>
            <a:solidFill>
              <a:srgbClr val="FF79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693306" y="2024625"/>
            <a:ext cx="376518" cy="614705"/>
          </a:xfrm>
          <a:prstGeom prst="rect">
            <a:avLst/>
          </a:prstGeom>
          <a:noFill/>
          <a:ln>
            <a:solidFill>
              <a:srgbClr val="FF79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748809" y="2676232"/>
            <a:ext cx="821516" cy="927088"/>
          </a:xfrm>
          <a:prstGeom prst="rect">
            <a:avLst/>
          </a:prstGeom>
          <a:noFill/>
          <a:ln>
            <a:solidFill>
              <a:srgbClr val="025DEF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2485556" y="2708161"/>
            <a:ext cx="821516" cy="927088"/>
          </a:xfrm>
          <a:prstGeom prst="rect">
            <a:avLst/>
          </a:prstGeom>
          <a:noFill/>
          <a:ln>
            <a:solidFill>
              <a:srgbClr val="025DEF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7843395" y="2649069"/>
            <a:ext cx="821516" cy="927088"/>
          </a:xfrm>
          <a:prstGeom prst="rect">
            <a:avLst/>
          </a:prstGeom>
          <a:noFill/>
          <a:ln>
            <a:solidFill>
              <a:srgbClr val="025DEF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Arrow Connector 43"/>
          <p:cNvCxnSpPr/>
          <p:nvPr/>
        </p:nvCxnSpPr>
        <p:spPr>
          <a:xfrm flipH="1">
            <a:off x="2837258" y="3688586"/>
            <a:ext cx="431" cy="4803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4765616" y="4194130"/>
            <a:ext cx="812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Calibri Light" charset="0"/>
                <a:ea typeface="Calibri Light" charset="0"/>
                <a:cs typeface="Calibri Light" charset="0"/>
              </a:rPr>
              <a:t>50</a:t>
            </a:r>
            <a:endParaRPr lang="en-US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312891" y="4194130"/>
            <a:ext cx="1075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 Light" charset="0"/>
                <a:ea typeface="Calibri Light" charset="0"/>
                <a:cs typeface="Calibri Light" charset="0"/>
              </a:rPr>
              <a:t>18,362</a:t>
            </a:r>
            <a:endParaRPr lang="en-US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95182" y="4055630"/>
            <a:ext cx="9301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latin typeface="Calibri Light" charset="0"/>
                <a:ea typeface="Calibri Light" charset="0"/>
                <a:cs typeface="Calibri Light" charset="0"/>
              </a:rPr>
              <a:t>Average</a:t>
            </a:r>
          </a:p>
          <a:p>
            <a:pPr algn="r"/>
            <a:r>
              <a:rPr lang="en-US" dirty="0" smtClean="0">
                <a:latin typeface="Calibri Light" charset="0"/>
                <a:ea typeface="Calibri Light" charset="0"/>
                <a:cs typeface="Calibri Light" charset="0"/>
              </a:rPr>
              <a:t>Rank</a:t>
            </a:r>
            <a:endParaRPr lang="en-US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582892" y="1083159"/>
            <a:ext cx="1469123" cy="26457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5401102" y="1675610"/>
            <a:ext cx="10085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 Light" charset="0"/>
                <a:ea typeface="Calibri Light" charset="0"/>
                <a:cs typeface="Calibri Light" charset="0"/>
              </a:rPr>
              <a:t>Rank </a:t>
            </a:r>
          </a:p>
          <a:p>
            <a:r>
              <a:rPr lang="en-US" dirty="0" smtClean="0">
                <a:latin typeface="Calibri Light" charset="0"/>
                <a:ea typeface="Calibri Light" charset="0"/>
                <a:cs typeface="Calibri Light" charset="0"/>
              </a:rPr>
              <a:t>57</a:t>
            </a:r>
          </a:p>
          <a:p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3092822" y="1744135"/>
            <a:ext cx="12395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 Light" charset="0"/>
                <a:ea typeface="Calibri Light" charset="0"/>
                <a:cs typeface="Calibri Light" charset="0"/>
              </a:rPr>
              <a:t>Rank </a:t>
            </a:r>
          </a:p>
          <a:p>
            <a:r>
              <a:rPr lang="en-US" dirty="0" smtClean="0">
                <a:latin typeface="Calibri Light" charset="0"/>
                <a:ea typeface="Calibri Light" charset="0"/>
                <a:cs typeface="Calibri Light" charset="0"/>
              </a:rPr>
              <a:t>4,826</a:t>
            </a:r>
          </a:p>
          <a:p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3313801" y="2648445"/>
            <a:ext cx="1459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Calibri Light" charset="0"/>
                <a:ea typeface="Calibri Light" charset="0"/>
                <a:cs typeface="Calibri Light" charset="0"/>
              </a:rPr>
              <a:t>Rank </a:t>
            </a:r>
          </a:p>
          <a:p>
            <a:r>
              <a:rPr lang="cs-CZ" dirty="0" smtClean="0">
                <a:latin typeface="Calibri Light" charset="0"/>
                <a:ea typeface="Calibri Light" charset="0"/>
                <a:cs typeface="Calibri Light" charset="0"/>
              </a:rPr>
              <a:t>31,898</a:t>
            </a:r>
            <a:endParaRPr lang="en-US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743242" y="2636004"/>
            <a:ext cx="1239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Calibri Light" charset="0"/>
                <a:ea typeface="Calibri Light" charset="0"/>
                <a:cs typeface="Calibri Light" charset="0"/>
              </a:rPr>
              <a:t>Rank </a:t>
            </a:r>
          </a:p>
          <a:p>
            <a:r>
              <a:rPr lang="en-US" dirty="0" smtClean="0">
                <a:latin typeface="Calibri Light" charset="0"/>
                <a:ea typeface="Calibri Light" charset="0"/>
                <a:cs typeface="Calibri Light" charset="0"/>
              </a:rPr>
              <a:t>43</a:t>
            </a:r>
            <a:endParaRPr lang="en-US" dirty="0"/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5166219" y="3688586"/>
            <a:ext cx="431" cy="4803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532D-93A0-8B46-92F7-1FE2DD995FC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228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891" y="1425590"/>
            <a:ext cx="6279777" cy="2291101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2522653" y="3528432"/>
            <a:ext cx="6298615" cy="3223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178421" y="1275367"/>
            <a:ext cx="6642847" cy="4748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-25418" y="25483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alibri Light" charset="0"/>
                <a:ea typeface="Calibri Light" charset="0"/>
                <a:cs typeface="Calibri Light" charset="0"/>
              </a:rPr>
              <a:t>Enhancer Prediction Method</a:t>
            </a:r>
            <a:endParaRPr lang="en-US" sz="3200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10257" y="1224941"/>
            <a:ext cx="54864" cy="300445"/>
          </a:xfrm>
          <a:prstGeom prst="rect">
            <a:avLst/>
          </a:prstGeom>
          <a:solidFill>
            <a:srgbClr val="FF79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115590" y="1224940"/>
            <a:ext cx="57150" cy="300446"/>
          </a:xfrm>
          <a:prstGeom prst="rect">
            <a:avLst/>
          </a:prstGeom>
          <a:solidFill>
            <a:srgbClr val="FF79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1968" y="1150147"/>
            <a:ext cx="8451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latin typeface="Calibri Light" charset="0"/>
                <a:ea typeface="Calibri Light" charset="0"/>
                <a:cs typeface="Calibri Light" charset="0"/>
              </a:rPr>
              <a:t>DNase </a:t>
            </a:r>
          </a:p>
          <a:p>
            <a:pPr algn="r"/>
            <a:r>
              <a:rPr lang="en-US" dirty="0" smtClean="0">
                <a:latin typeface="Calibri Light" charset="0"/>
                <a:ea typeface="Calibri Light" charset="0"/>
                <a:cs typeface="Calibri Light" charset="0"/>
              </a:rPr>
              <a:t>Peaks</a:t>
            </a:r>
            <a:endParaRPr lang="en-US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1580" y="1967322"/>
            <a:ext cx="8451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latin typeface="Calibri Light" charset="0"/>
                <a:ea typeface="Calibri Light" charset="0"/>
                <a:cs typeface="Calibri Light" charset="0"/>
              </a:rPr>
              <a:t>DNase </a:t>
            </a:r>
          </a:p>
          <a:p>
            <a:pPr algn="r"/>
            <a:r>
              <a:rPr lang="en-US" dirty="0" smtClean="0">
                <a:latin typeface="Calibri Light" charset="0"/>
                <a:ea typeface="Calibri Light" charset="0"/>
                <a:cs typeface="Calibri Light" charset="0"/>
              </a:rPr>
              <a:t>Signal</a:t>
            </a:r>
            <a:endParaRPr lang="en-US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486" y="2902033"/>
            <a:ext cx="1002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latin typeface="Calibri Light" charset="0"/>
                <a:ea typeface="Calibri Light" charset="0"/>
                <a:cs typeface="Calibri Light" charset="0"/>
              </a:rPr>
              <a:t>H3K27ac</a:t>
            </a:r>
          </a:p>
          <a:p>
            <a:pPr algn="r"/>
            <a:r>
              <a:rPr lang="en-US" dirty="0" smtClean="0">
                <a:latin typeface="Calibri Light" charset="0"/>
                <a:ea typeface="Calibri Light" charset="0"/>
                <a:cs typeface="Calibri Light" charset="0"/>
              </a:rPr>
              <a:t>Signal</a:t>
            </a:r>
            <a:endParaRPr lang="en-US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210759" y="1224940"/>
            <a:ext cx="57150" cy="300446"/>
          </a:xfrm>
          <a:prstGeom prst="rect">
            <a:avLst/>
          </a:prstGeom>
          <a:solidFill>
            <a:srgbClr val="FF79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716304" y="2554940"/>
            <a:ext cx="5728447" cy="18825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8051075" y="1900453"/>
            <a:ext cx="376518" cy="721487"/>
          </a:xfrm>
          <a:prstGeom prst="rect">
            <a:avLst/>
          </a:prstGeom>
          <a:noFill/>
          <a:ln>
            <a:solidFill>
              <a:srgbClr val="FF79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955906" y="1675610"/>
            <a:ext cx="376518" cy="927088"/>
          </a:xfrm>
          <a:prstGeom prst="rect">
            <a:avLst/>
          </a:prstGeom>
          <a:noFill/>
          <a:ln>
            <a:solidFill>
              <a:srgbClr val="FF79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693306" y="2024625"/>
            <a:ext cx="376518" cy="614705"/>
          </a:xfrm>
          <a:prstGeom prst="rect">
            <a:avLst/>
          </a:prstGeom>
          <a:noFill/>
          <a:ln>
            <a:solidFill>
              <a:srgbClr val="FF79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748809" y="2676232"/>
            <a:ext cx="821516" cy="927088"/>
          </a:xfrm>
          <a:prstGeom prst="rect">
            <a:avLst/>
          </a:prstGeom>
          <a:noFill/>
          <a:ln>
            <a:solidFill>
              <a:srgbClr val="025DEF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2485556" y="2708161"/>
            <a:ext cx="821516" cy="927088"/>
          </a:xfrm>
          <a:prstGeom prst="rect">
            <a:avLst/>
          </a:prstGeom>
          <a:noFill/>
          <a:ln>
            <a:solidFill>
              <a:srgbClr val="025DEF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7843395" y="2649069"/>
            <a:ext cx="821516" cy="927088"/>
          </a:xfrm>
          <a:prstGeom prst="rect">
            <a:avLst/>
          </a:prstGeom>
          <a:noFill/>
          <a:ln>
            <a:solidFill>
              <a:srgbClr val="025DEF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Arrow Connector 43"/>
          <p:cNvCxnSpPr/>
          <p:nvPr/>
        </p:nvCxnSpPr>
        <p:spPr>
          <a:xfrm flipH="1">
            <a:off x="2837258" y="3688586"/>
            <a:ext cx="431" cy="4803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4765616" y="4194130"/>
            <a:ext cx="812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Calibri Light" charset="0"/>
                <a:ea typeface="Calibri Light" charset="0"/>
                <a:cs typeface="Calibri Light" charset="0"/>
              </a:rPr>
              <a:t>50</a:t>
            </a:r>
            <a:endParaRPr lang="en-US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312891" y="4194130"/>
            <a:ext cx="1075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 Light" charset="0"/>
                <a:ea typeface="Calibri Light" charset="0"/>
                <a:cs typeface="Calibri Light" charset="0"/>
              </a:rPr>
              <a:t>18,362</a:t>
            </a:r>
            <a:endParaRPr lang="en-US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95182" y="4055630"/>
            <a:ext cx="9301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latin typeface="Calibri Light" charset="0"/>
                <a:ea typeface="Calibri Light" charset="0"/>
                <a:cs typeface="Calibri Light" charset="0"/>
              </a:rPr>
              <a:t>Average</a:t>
            </a:r>
          </a:p>
          <a:p>
            <a:pPr algn="r"/>
            <a:r>
              <a:rPr lang="en-US" dirty="0" smtClean="0">
                <a:latin typeface="Calibri Light" charset="0"/>
                <a:ea typeface="Calibri Light" charset="0"/>
                <a:cs typeface="Calibri Light" charset="0"/>
              </a:rPr>
              <a:t>Rank</a:t>
            </a:r>
            <a:endParaRPr lang="en-US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582892" y="1083159"/>
            <a:ext cx="1469123" cy="26457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5401102" y="1675610"/>
            <a:ext cx="10085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 Light" charset="0"/>
                <a:ea typeface="Calibri Light" charset="0"/>
                <a:cs typeface="Calibri Light" charset="0"/>
              </a:rPr>
              <a:t>Rank </a:t>
            </a:r>
          </a:p>
          <a:p>
            <a:r>
              <a:rPr lang="en-US" dirty="0" smtClean="0">
                <a:latin typeface="Calibri Light" charset="0"/>
                <a:ea typeface="Calibri Light" charset="0"/>
                <a:cs typeface="Calibri Light" charset="0"/>
              </a:rPr>
              <a:t>57</a:t>
            </a:r>
          </a:p>
          <a:p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3092822" y="1744135"/>
            <a:ext cx="12395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 Light" charset="0"/>
                <a:ea typeface="Calibri Light" charset="0"/>
                <a:cs typeface="Calibri Light" charset="0"/>
              </a:rPr>
              <a:t>Rank </a:t>
            </a:r>
          </a:p>
          <a:p>
            <a:r>
              <a:rPr lang="en-US" dirty="0" smtClean="0">
                <a:latin typeface="Calibri Light" charset="0"/>
                <a:ea typeface="Calibri Light" charset="0"/>
                <a:cs typeface="Calibri Light" charset="0"/>
              </a:rPr>
              <a:t>4,826</a:t>
            </a:r>
          </a:p>
          <a:p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3313801" y="2648445"/>
            <a:ext cx="1459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Calibri Light" charset="0"/>
                <a:ea typeface="Calibri Light" charset="0"/>
                <a:cs typeface="Calibri Light" charset="0"/>
              </a:rPr>
              <a:t>Rank </a:t>
            </a:r>
          </a:p>
          <a:p>
            <a:r>
              <a:rPr lang="cs-CZ" dirty="0" smtClean="0">
                <a:latin typeface="Calibri Light" charset="0"/>
                <a:ea typeface="Calibri Light" charset="0"/>
                <a:cs typeface="Calibri Light" charset="0"/>
              </a:rPr>
              <a:t>31,898</a:t>
            </a:r>
            <a:endParaRPr lang="en-US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743242" y="2636004"/>
            <a:ext cx="1239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Calibri Light" charset="0"/>
                <a:ea typeface="Calibri Light" charset="0"/>
                <a:cs typeface="Calibri Light" charset="0"/>
              </a:rPr>
              <a:t>Rank </a:t>
            </a:r>
          </a:p>
          <a:p>
            <a:r>
              <a:rPr lang="en-US" dirty="0" smtClean="0">
                <a:latin typeface="Calibri Light" charset="0"/>
                <a:ea typeface="Calibri Light" charset="0"/>
                <a:cs typeface="Calibri Light" charset="0"/>
              </a:rPr>
              <a:t>43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700239" y="4842819"/>
            <a:ext cx="10022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latin typeface="Calibri Light" charset="0"/>
                <a:ea typeface="Calibri Light" charset="0"/>
                <a:cs typeface="Calibri Light" charset="0"/>
              </a:rPr>
              <a:t>H3K27ac</a:t>
            </a:r>
          </a:p>
          <a:p>
            <a:pPr algn="r"/>
            <a:r>
              <a:rPr lang="en-US" dirty="0" smtClean="0">
                <a:latin typeface="Calibri Light" charset="0"/>
                <a:ea typeface="Calibri Light" charset="0"/>
                <a:cs typeface="Calibri Light" charset="0"/>
              </a:rPr>
              <a:t>Peaks</a:t>
            </a:r>
            <a:endParaRPr lang="en-US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88706" y="5072588"/>
            <a:ext cx="2030653" cy="93396"/>
          </a:xfrm>
          <a:prstGeom prst="rect">
            <a:avLst/>
          </a:prstGeom>
          <a:solidFill>
            <a:srgbClr val="025DE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5166219" y="3688586"/>
            <a:ext cx="431" cy="4803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532D-93A0-8B46-92F7-1FE2DD995FC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732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891" y="1425590"/>
            <a:ext cx="6279777" cy="2291101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2522653" y="3528432"/>
            <a:ext cx="6298615" cy="3223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178421" y="1275367"/>
            <a:ext cx="6642847" cy="4748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-25418" y="25483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alibri Light" charset="0"/>
                <a:ea typeface="Calibri Light" charset="0"/>
                <a:cs typeface="Calibri Light" charset="0"/>
              </a:rPr>
              <a:t>Enhancer Prediction Method</a:t>
            </a:r>
            <a:endParaRPr lang="en-US" sz="3200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10257" y="1224941"/>
            <a:ext cx="54864" cy="300445"/>
          </a:xfrm>
          <a:prstGeom prst="rect">
            <a:avLst/>
          </a:prstGeom>
          <a:solidFill>
            <a:srgbClr val="FF79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115590" y="1224940"/>
            <a:ext cx="57150" cy="300446"/>
          </a:xfrm>
          <a:prstGeom prst="rect">
            <a:avLst/>
          </a:prstGeom>
          <a:solidFill>
            <a:srgbClr val="FF79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1968" y="1150147"/>
            <a:ext cx="8451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latin typeface="Calibri Light" charset="0"/>
                <a:ea typeface="Calibri Light" charset="0"/>
                <a:cs typeface="Calibri Light" charset="0"/>
              </a:rPr>
              <a:t>DNase </a:t>
            </a:r>
          </a:p>
          <a:p>
            <a:pPr algn="r"/>
            <a:r>
              <a:rPr lang="en-US" dirty="0" smtClean="0">
                <a:latin typeface="Calibri Light" charset="0"/>
                <a:ea typeface="Calibri Light" charset="0"/>
                <a:cs typeface="Calibri Light" charset="0"/>
              </a:rPr>
              <a:t>Peaks</a:t>
            </a:r>
            <a:endParaRPr lang="en-US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1580" y="1967322"/>
            <a:ext cx="8451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latin typeface="Calibri Light" charset="0"/>
                <a:ea typeface="Calibri Light" charset="0"/>
                <a:cs typeface="Calibri Light" charset="0"/>
              </a:rPr>
              <a:t>DNase </a:t>
            </a:r>
          </a:p>
          <a:p>
            <a:pPr algn="r"/>
            <a:r>
              <a:rPr lang="en-US" dirty="0" smtClean="0">
                <a:latin typeface="Calibri Light" charset="0"/>
                <a:ea typeface="Calibri Light" charset="0"/>
                <a:cs typeface="Calibri Light" charset="0"/>
              </a:rPr>
              <a:t>Signal</a:t>
            </a:r>
            <a:endParaRPr lang="en-US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486" y="2902033"/>
            <a:ext cx="1002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latin typeface="Calibri Light" charset="0"/>
                <a:ea typeface="Calibri Light" charset="0"/>
                <a:cs typeface="Calibri Light" charset="0"/>
              </a:rPr>
              <a:t>H3K27ac</a:t>
            </a:r>
          </a:p>
          <a:p>
            <a:pPr algn="r"/>
            <a:r>
              <a:rPr lang="en-US" dirty="0" smtClean="0">
                <a:latin typeface="Calibri Light" charset="0"/>
                <a:ea typeface="Calibri Light" charset="0"/>
                <a:cs typeface="Calibri Light" charset="0"/>
              </a:rPr>
              <a:t>Signal</a:t>
            </a:r>
            <a:endParaRPr lang="en-US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210759" y="1224940"/>
            <a:ext cx="57150" cy="300446"/>
          </a:xfrm>
          <a:prstGeom prst="rect">
            <a:avLst/>
          </a:prstGeom>
          <a:solidFill>
            <a:srgbClr val="FF79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716304" y="2554940"/>
            <a:ext cx="5728447" cy="18825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8051075" y="1900453"/>
            <a:ext cx="376518" cy="721487"/>
          </a:xfrm>
          <a:prstGeom prst="rect">
            <a:avLst/>
          </a:prstGeom>
          <a:noFill/>
          <a:ln>
            <a:solidFill>
              <a:srgbClr val="FF79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955906" y="1675610"/>
            <a:ext cx="376518" cy="927088"/>
          </a:xfrm>
          <a:prstGeom prst="rect">
            <a:avLst/>
          </a:prstGeom>
          <a:noFill/>
          <a:ln>
            <a:solidFill>
              <a:srgbClr val="FF79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693306" y="2024625"/>
            <a:ext cx="376518" cy="614705"/>
          </a:xfrm>
          <a:prstGeom prst="rect">
            <a:avLst/>
          </a:prstGeom>
          <a:noFill/>
          <a:ln>
            <a:solidFill>
              <a:srgbClr val="FF79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748809" y="2676232"/>
            <a:ext cx="821516" cy="927088"/>
          </a:xfrm>
          <a:prstGeom prst="rect">
            <a:avLst/>
          </a:prstGeom>
          <a:noFill/>
          <a:ln>
            <a:solidFill>
              <a:srgbClr val="025DEF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2485556" y="2708161"/>
            <a:ext cx="821516" cy="927088"/>
          </a:xfrm>
          <a:prstGeom prst="rect">
            <a:avLst/>
          </a:prstGeom>
          <a:noFill/>
          <a:ln>
            <a:solidFill>
              <a:srgbClr val="025DEF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7843395" y="2649069"/>
            <a:ext cx="821516" cy="927088"/>
          </a:xfrm>
          <a:prstGeom prst="rect">
            <a:avLst/>
          </a:prstGeom>
          <a:noFill/>
          <a:ln>
            <a:solidFill>
              <a:srgbClr val="025DEF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Arrow Connector 43"/>
          <p:cNvCxnSpPr/>
          <p:nvPr/>
        </p:nvCxnSpPr>
        <p:spPr>
          <a:xfrm flipH="1">
            <a:off x="2837258" y="3688586"/>
            <a:ext cx="431" cy="4803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4765616" y="4194130"/>
            <a:ext cx="812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Calibri Light" charset="0"/>
                <a:ea typeface="Calibri Light" charset="0"/>
                <a:cs typeface="Calibri Light" charset="0"/>
              </a:rPr>
              <a:t>50</a:t>
            </a:r>
            <a:endParaRPr lang="en-US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312891" y="4194130"/>
            <a:ext cx="1075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 Light" charset="0"/>
                <a:ea typeface="Calibri Light" charset="0"/>
                <a:cs typeface="Calibri Light" charset="0"/>
              </a:rPr>
              <a:t>18,362</a:t>
            </a:r>
            <a:endParaRPr lang="en-US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95182" y="4055630"/>
            <a:ext cx="9301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latin typeface="Calibri Light" charset="0"/>
                <a:ea typeface="Calibri Light" charset="0"/>
                <a:cs typeface="Calibri Light" charset="0"/>
              </a:rPr>
              <a:t>Average</a:t>
            </a:r>
          </a:p>
          <a:p>
            <a:pPr algn="r"/>
            <a:r>
              <a:rPr lang="en-US" dirty="0" smtClean="0">
                <a:latin typeface="Calibri Light" charset="0"/>
                <a:ea typeface="Calibri Light" charset="0"/>
                <a:cs typeface="Calibri Light" charset="0"/>
              </a:rPr>
              <a:t>Rank</a:t>
            </a:r>
            <a:endParaRPr lang="en-US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582892" y="1083159"/>
            <a:ext cx="1469123" cy="26457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5401102" y="1675610"/>
            <a:ext cx="10085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 Light" charset="0"/>
                <a:ea typeface="Calibri Light" charset="0"/>
                <a:cs typeface="Calibri Light" charset="0"/>
              </a:rPr>
              <a:t>Rank </a:t>
            </a:r>
          </a:p>
          <a:p>
            <a:r>
              <a:rPr lang="en-US" dirty="0" smtClean="0">
                <a:latin typeface="Calibri Light" charset="0"/>
                <a:ea typeface="Calibri Light" charset="0"/>
                <a:cs typeface="Calibri Light" charset="0"/>
              </a:rPr>
              <a:t>57</a:t>
            </a:r>
          </a:p>
          <a:p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3092822" y="1744135"/>
            <a:ext cx="12395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 Light" charset="0"/>
                <a:ea typeface="Calibri Light" charset="0"/>
                <a:cs typeface="Calibri Light" charset="0"/>
              </a:rPr>
              <a:t>Rank </a:t>
            </a:r>
          </a:p>
          <a:p>
            <a:r>
              <a:rPr lang="en-US" dirty="0" smtClean="0">
                <a:latin typeface="Calibri Light" charset="0"/>
                <a:ea typeface="Calibri Light" charset="0"/>
                <a:cs typeface="Calibri Light" charset="0"/>
              </a:rPr>
              <a:t>4,826</a:t>
            </a:r>
          </a:p>
          <a:p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3313801" y="2648445"/>
            <a:ext cx="1459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Calibri Light" charset="0"/>
                <a:ea typeface="Calibri Light" charset="0"/>
                <a:cs typeface="Calibri Light" charset="0"/>
              </a:rPr>
              <a:t>Rank </a:t>
            </a:r>
          </a:p>
          <a:p>
            <a:r>
              <a:rPr lang="cs-CZ" dirty="0" smtClean="0">
                <a:latin typeface="Calibri Light" charset="0"/>
                <a:ea typeface="Calibri Light" charset="0"/>
                <a:cs typeface="Calibri Light" charset="0"/>
              </a:rPr>
              <a:t>31,898</a:t>
            </a:r>
            <a:endParaRPr lang="en-US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743242" y="2636004"/>
            <a:ext cx="1239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Calibri Light" charset="0"/>
                <a:ea typeface="Calibri Light" charset="0"/>
                <a:cs typeface="Calibri Light" charset="0"/>
              </a:rPr>
              <a:t>Rank </a:t>
            </a:r>
          </a:p>
          <a:p>
            <a:r>
              <a:rPr lang="en-US" dirty="0" smtClean="0">
                <a:latin typeface="Calibri Light" charset="0"/>
                <a:ea typeface="Calibri Light" charset="0"/>
                <a:cs typeface="Calibri Light" charset="0"/>
              </a:rPr>
              <a:t>43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700239" y="4842819"/>
            <a:ext cx="10022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latin typeface="Calibri Light" charset="0"/>
                <a:ea typeface="Calibri Light" charset="0"/>
                <a:cs typeface="Calibri Light" charset="0"/>
              </a:rPr>
              <a:t>H3K27ac</a:t>
            </a:r>
          </a:p>
          <a:p>
            <a:pPr algn="r"/>
            <a:r>
              <a:rPr lang="en-US" dirty="0" smtClean="0">
                <a:latin typeface="Calibri Light" charset="0"/>
                <a:ea typeface="Calibri Light" charset="0"/>
                <a:cs typeface="Calibri Light" charset="0"/>
              </a:rPr>
              <a:t>Peaks</a:t>
            </a:r>
            <a:endParaRPr lang="en-US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88706" y="5072588"/>
            <a:ext cx="2030653" cy="93396"/>
          </a:xfrm>
          <a:prstGeom prst="rect">
            <a:avLst/>
          </a:prstGeom>
          <a:solidFill>
            <a:srgbClr val="025DE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571994" y="5585146"/>
            <a:ext cx="1216550" cy="8602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latin typeface="Calibri Light" charset="0"/>
                <a:ea typeface="Calibri Light" charset="0"/>
                <a:cs typeface="Calibri Light" charset="0"/>
              </a:rPr>
              <a:t>Enhancer </a:t>
            </a:r>
          </a:p>
          <a:p>
            <a:pPr algn="r"/>
            <a:r>
              <a:rPr lang="en-US" dirty="0" smtClean="0">
                <a:latin typeface="Calibri Light" charset="0"/>
                <a:ea typeface="Calibri Light" charset="0"/>
                <a:cs typeface="Calibri Light" charset="0"/>
              </a:rPr>
              <a:t>Predictions</a:t>
            </a:r>
            <a:endParaRPr lang="en-US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5166219" y="3688586"/>
            <a:ext cx="431" cy="4803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4378978" y="5739770"/>
            <a:ext cx="2030653" cy="93396"/>
          </a:xfrm>
          <a:prstGeom prst="rect">
            <a:avLst/>
          </a:prstGeom>
          <a:solidFill>
            <a:srgbClr val="4EE6B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108777" y="5635060"/>
            <a:ext cx="57150" cy="300446"/>
          </a:xfrm>
          <a:prstGeom prst="rect">
            <a:avLst/>
          </a:prstGeom>
          <a:solidFill>
            <a:srgbClr val="4EE6B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811053" y="5682943"/>
            <a:ext cx="54864" cy="300445"/>
          </a:xfrm>
          <a:prstGeom prst="rect">
            <a:avLst/>
          </a:prstGeom>
          <a:solidFill>
            <a:srgbClr val="4EE6B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532D-93A0-8B46-92F7-1FE2DD995FC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212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23" y="995518"/>
            <a:ext cx="8253717" cy="54052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25418" y="25483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alibri Light" charset="0"/>
                <a:ea typeface="Calibri Light" charset="0"/>
                <a:cs typeface="Calibri Light" charset="0"/>
              </a:rPr>
              <a:t>Example - Neural Tube (e11.5) Enhancer</a:t>
            </a:r>
            <a:endParaRPr lang="en-US" sz="3200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26401" y="4437090"/>
            <a:ext cx="1514007" cy="14390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841823" y="3882452"/>
            <a:ext cx="1858780" cy="944382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6355830" y="3882452"/>
            <a:ext cx="2186064" cy="944382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603" y="1672903"/>
            <a:ext cx="1841291" cy="2209549"/>
          </a:xfrm>
          <a:prstGeom prst="rect">
            <a:avLst/>
          </a:prstGeom>
          <a:ln w="25400">
            <a:solidFill>
              <a:schemeClr val="tx1"/>
            </a:solidFill>
            <a:prstDash val="sysDash"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532D-93A0-8B46-92F7-1FE2DD995FC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125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45516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alibri Light" charset="0"/>
                <a:ea typeface="Calibri Light" charset="0"/>
                <a:cs typeface="Calibri Light" charset="0"/>
              </a:rPr>
              <a:t>Application to Human Datasets</a:t>
            </a:r>
            <a:endParaRPr lang="en-US" sz="3200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532D-93A0-8B46-92F7-1FE2DD995FC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672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63" y="742122"/>
            <a:ext cx="8043857" cy="568049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3578087" y="848139"/>
            <a:ext cx="13252" cy="471777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22744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2012 ENCODE </a:t>
            </a:r>
            <a:r>
              <a:rPr lang="en-US" sz="2400" dirty="0" err="1" smtClean="0">
                <a:latin typeface="+mj-lt"/>
              </a:rPr>
              <a:t>ChromHMM</a:t>
            </a:r>
            <a:r>
              <a:rPr lang="en-US" sz="2400" dirty="0" smtClean="0">
                <a:latin typeface="+mj-lt"/>
              </a:rPr>
              <a:t> Model – GM12878</a:t>
            </a:r>
            <a:endParaRPr lang="en-US" sz="2400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0" y="1113183"/>
            <a:ext cx="1816908" cy="369332"/>
          </a:xfrm>
          <a:prstGeom prst="rect">
            <a:avLst/>
          </a:prstGeom>
          <a:solidFill>
            <a:srgbClr val="FCCB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Strong Enhancers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008783" y="3606729"/>
            <a:ext cx="1732141" cy="369332"/>
          </a:xfrm>
          <a:prstGeom prst="rect">
            <a:avLst/>
          </a:prstGeom>
          <a:solidFill>
            <a:srgbClr val="FFFC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Weak Enhancers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198971" y="3397701"/>
            <a:ext cx="1099981" cy="369332"/>
          </a:xfrm>
          <a:prstGeom prst="rect">
            <a:avLst/>
          </a:prstGeom>
          <a:solidFill>
            <a:srgbClr val="00BB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Insulators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532D-93A0-8B46-92F7-1FE2DD995FC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96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2744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ENCODE P300 ChIP-seq – GM12878</a:t>
            </a:r>
            <a:endParaRPr lang="en-US" sz="2400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68" y="927652"/>
            <a:ext cx="8489098" cy="54969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446223"/>
            <a:ext cx="3505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2 kb minimum intersection window</a:t>
            </a:r>
            <a:endParaRPr lang="en-US" dirty="0">
              <a:latin typeface="+mj-lt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 flipV="1">
            <a:off x="3631096" y="1073426"/>
            <a:ext cx="13252" cy="4797287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532D-93A0-8B46-92F7-1FE2DD995FC2}" type="slidenum">
              <a:rPr lang="en-US" smtClean="0"/>
              <a:t>28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16200000" flipH="1">
            <a:off x="-1137695" y="3037749"/>
            <a:ext cx="29565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j-lt"/>
              </a:rPr>
              <a:t>Fraction of Enhancers</a:t>
            </a:r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71886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5418" y="25483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alibri Light" charset="0"/>
                <a:ea typeface="Calibri Light" charset="0"/>
                <a:cs typeface="Calibri Light" charset="0"/>
              </a:rPr>
              <a:t>Application to Roadmap </a:t>
            </a:r>
            <a:r>
              <a:rPr lang="en-US" sz="3200" dirty="0" err="1" smtClean="0">
                <a:latin typeface="Calibri Light" charset="0"/>
                <a:ea typeface="Calibri Light" charset="0"/>
                <a:cs typeface="Calibri Light" charset="0"/>
              </a:rPr>
              <a:t>Epigenomics</a:t>
            </a:r>
            <a:r>
              <a:rPr lang="en-US" sz="3200" dirty="0" smtClean="0">
                <a:latin typeface="Calibri Light" charset="0"/>
                <a:ea typeface="Calibri Light" charset="0"/>
                <a:cs typeface="Calibri Light" charset="0"/>
              </a:rPr>
              <a:t> Data</a:t>
            </a:r>
            <a:endParaRPr lang="en-US" sz="3200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22" y="1126362"/>
            <a:ext cx="8571586" cy="55361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50273" y="3475450"/>
            <a:ext cx="7628836" cy="902586"/>
          </a:xfrm>
          <a:prstGeom prst="rect">
            <a:avLst/>
          </a:prstGeom>
          <a:solidFill>
            <a:srgbClr val="92D050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50272" y="4378036"/>
            <a:ext cx="7628836" cy="762000"/>
          </a:xfrm>
          <a:prstGeom prst="rect">
            <a:avLst/>
          </a:prstGeom>
          <a:solidFill>
            <a:srgbClr val="FFC000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350272" y="5130813"/>
            <a:ext cx="7628836" cy="618824"/>
          </a:xfrm>
          <a:prstGeom prst="rect">
            <a:avLst/>
          </a:prstGeom>
          <a:solidFill>
            <a:srgbClr val="7030A0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979581" y="6416313"/>
            <a:ext cx="3139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 Light" charset="0"/>
                <a:ea typeface="Calibri Light" charset="0"/>
                <a:cs typeface="Calibri Light" charset="0"/>
              </a:rPr>
              <a:t>Overlap of top 5,000 enhancers</a:t>
            </a:r>
            <a:endParaRPr lang="en-US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532D-93A0-8B46-92F7-1FE2DD995FC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067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7366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alibri Light" charset="0"/>
                <a:ea typeface="Calibri Light" charset="0"/>
                <a:cs typeface="Calibri Light" charset="0"/>
              </a:rPr>
              <a:t>Overview of The ENCODE Consortium</a:t>
            </a:r>
            <a:endParaRPr lang="en-US" sz="3200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033088" y="5603117"/>
            <a:ext cx="857181" cy="670398"/>
          </a:xfrm>
          <a:prstGeom prst="roundRect">
            <a:avLst/>
          </a:prstGeom>
          <a:noFill/>
          <a:ln w="381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121443" y="1807863"/>
            <a:ext cx="857181" cy="670398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046389" y="1823159"/>
            <a:ext cx="741913" cy="670398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714603" y="3127357"/>
            <a:ext cx="2166758" cy="727193"/>
          </a:xfrm>
          <a:prstGeom prst="roundRect">
            <a:avLst/>
          </a:prstGeom>
          <a:noFill/>
          <a:ln w="38100"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418752" y="4368214"/>
            <a:ext cx="2593547" cy="670398"/>
          </a:xfrm>
          <a:prstGeom prst="roundRect">
            <a:avLst/>
          </a:prstGeom>
          <a:noFill/>
          <a:ln w="381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60422" y="5644444"/>
            <a:ext cx="8451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+mj-lt"/>
              </a:rPr>
              <a:t>Gene</a:t>
            </a:r>
          </a:p>
          <a:p>
            <a:pPr algn="ctr"/>
            <a:r>
              <a:rPr lang="en-US" sz="1600" dirty="0" smtClean="0">
                <a:latin typeface="+mj-lt"/>
              </a:rPr>
              <a:t>Models</a:t>
            </a:r>
            <a:endParaRPr lang="en-US" sz="160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9704" y="1931179"/>
            <a:ext cx="7275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j-lt"/>
              </a:rPr>
              <a:t>RNA</a:t>
            </a:r>
            <a:endParaRPr lang="en-US" sz="1600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22515" y="1864478"/>
            <a:ext cx="8659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+mj-lt"/>
              </a:rPr>
              <a:t>TF</a:t>
            </a:r>
          </a:p>
          <a:p>
            <a:pPr algn="ctr"/>
            <a:r>
              <a:rPr lang="en-US" sz="1600" dirty="0" smtClean="0">
                <a:latin typeface="+mj-lt"/>
              </a:rPr>
              <a:t>Binding</a:t>
            </a:r>
            <a:endParaRPr lang="en-US" sz="1600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14602" y="3213771"/>
            <a:ext cx="21667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j-lt"/>
              </a:rPr>
              <a:t>Data Coordination</a:t>
            </a:r>
          </a:p>
          <a:p>
            <a:pPr algn="ctr"/>
            <a:r>
              <a:rPr lang="en-US" sz="1600" dirty="0" smtClean="0">
                <a:latin typeface="+mj-lt"/>
              </a:rPr>
              <a:t>Center</a:t>
            </a:r>
            <a:endParaRPr lang="en-US" sz="1600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50033" y="4411025"/>
            <a:ext cx="24266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+mj-lt"/>
              </a:rPr>
              <a:t>Data Analysis Center</a:t>
            </a:r>
          </a:p>
          <a:p>
            <a:pPr algn="ctr"/>
            <a:r>
              <a:rPr lang="en-US" sz="1600" dirty="0" smtClean="0">
                <a:latin typeface="+mj-lt"/>
              </a:rPr>
              <a:t> Analysis Working Group</a:t>
            </a:r>
            <a:endParaRPr lang="en-US" sz="1600" dirty="0">
              <a:latin typeface="+mj-lt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797981" y="3923700"/>
            <a:ext cx="0" cy="3587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2232155" y="5602882"/>
            <a:ext cx="1161981" cy="670398"/>
          </a:xfrm>
          <a:prstGeom prst="roundRect">
            <a:avLst/>
          </a:prstGeom>
          <a:noFill/>
          <a:ln w="381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664741" y="5602882"/>
            <a:ext cx="1061055" cy="670398"/>
          </a:xfrm>
          <a:prstGeom prst="roundRect">
            <a:avLst/>
          </a:prstGeom>
          <a:noFill/>
          <a:ln w="381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685192" y="5645693"/>
            <a:ext cx="10406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j-lt"/>
              </a:rPr>
              <a:t>Element</a:t>
            </a:r>
          </a:p>
          <a:p>
            <a:pPr algn="ctr"/>
            <a:r>
              <a:rPr lang="en-US" sz="1600" dirty="0" smtClean="0">
                <a:latin typeface="+mj-lt"/>
              </a:rPr>
              <a:t>ID</a:t>
            </a:r>
            <a:endParaRPr lang="en-US" sz="1600" dirty="0"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61635" y="5645693"/>
            <a:ext cx="130302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j-lt"/>
              </a:rPr>
              <a:t>Chromatin</a:t>
            </a:r>
          </a:p>
          <a:p>
            <a:pPr algn="ctr"/>
            <a:r>
              <a:rPr lang="en-US" sz="1600" dirty="0" smtClean="0">
                <a:latin typeface="+mj-lt"/>
              </a:rPr>
              <a:t>States</a:t>
            </a:r>
            <a:endParaRPr lang="en-US" sz="1600" dirty="0"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13868" y="1875020"/>
            <a:ext cx="83928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latin typeface="+mj-lt"/>
              </a:rPr>
              <a:t>Histone</a:t>
            </a:r>
            <a:endParaRPr lang="en-US" sz="1600" dirty="0" smtClean="0">
              <a:latin typeface="+mj-lt"/>
            </a:endParaRPr>
          </a:p>
          <a:p>
            <a:pPr algn="ctr"/>
            <a:r>
              <a:rPr lang="en-US" sz="1600" dirty="0" smtClean="0">
                <a:latin typeface="+mj-lt"/>
              </a:rPr>
              <a:t>Mods</a:t>
            </a:r>
            <a:endParaRPr lang="en-US" sz="1600" dirty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53293" y="1952346"/>
            <a:ext cx="7350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latin typeface="+mj-lt"/>
              </a:rPr>
              <a:t>DNase</a:t>
            </a:r>
            <a:endParaRPr lang="en-US" sz="1600" dirty="0">
              <a:latin typeface="+mj-lt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870194" y="1820871"/>
            <a:ext cx="846903" cy="670398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871098" y="1952675"/>
            <a:ext cx="84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latin typeface="+mj-lt"/>
              </a:rPr>
              <a:t>DNAme</a:t>
            </a:r>
            <a:endParaRPr lang="en-US" sz="1600" dirty="0">
              <a:latin typeface="+mj-lt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779681" y="1833490"/>
            <a:ext cx="772761" cy="670398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1400934" y="5094913"/>
            <a:ext cx="559872" cy="4639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813917" y="5104650"/>
            <a:ext cx="0" cy="4259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309704" y="1803601"/>
            <a:ext cx="740393" cy="659405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4631497" y="1820871"/>
            <a:ext cx="857181" cy="670398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622735" y="1875020"/>
            <a:ext cx="8659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+mj-lt"/>
              </a:rPr>
              <a:t>RBP</a:t>
            </a:r>
          </a:p>
          <a:p>
            <a:pPr algn="ctr"/>
            <a:r>
              <a:rPr lang="en-US" sz="1600" dirty="0" smtClean="0">
                <a:latin typeface="+mj-lt"/>
              </a:rPr>
              <a:t>Binding</a:t>
            </a:r>
            <a:endParaRPr lang="en-US" sz="1600" dirty="0">
              <a:latin typeface="+mj-lt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5115282" y="4496705"/>
            <a:ext cx="2357081" cy="727193"/>
          </a:xfrm>
          <a:prstGeom prst="roundRect">
            <a:avLst/>
          </a:prstGeom>
          <a:noFill/>
          <a:ln w="38100">
            <a:solidFill>
              <a:srgbClr val="9843D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15120" y="4596768"/>
            <a:ext cx="21339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+mj-lt"/>
              </a:rPr>
              <a:t>Computational Analysis</a:t>
            </a:r>
          </a:p>
          <a:p>
            <a:pPr algn="ctr"/>
            <a:r>
              <a:rPr lang="en-US" sz="1600" dirty="0" smtClean="0">
                <a:latin typeface="+mj-lt"/>
              </a:rPr>
              <a:t> Groups</a:t>
            </a:r>
            <a:endParaRPr lang="en-US" sz="1600" dirty="0">
              <a:latin typeface="+mj-lt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4112256" y="4689768"/>
            <a:ext cx="880372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6063824" y="2781650"/>
            <a:ext cx="2341602" cy="727193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5679758" y="2032213"/>
            <a:ext cx="1451377" cy="64040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063824" y="2877795"/>
            <a:ext cx="23416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+mj-lt"/>
              </a:rPr>
              <a:t>Technology Development </a:t>
            </a:r>
          </a:p>
          <a:p>
            <a:pPr algn="ctr"/>
            <a:r>
              <a:rPr lang="en-US" sz="1600" dirty="0" smtClean="0">
                <a:latin typeface="+mj-lt"/>
              </a:rPr>
              <a:t>Groups</a:t>
            </a:r>
            <a:endParaRPr lang="en-US" sz="1600" dirty="0">
              <a:latin typeface="+mj-lt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151595" y="1322593"/>
            <a:ext cx="5449105" cy="1350028"/>
          </a:xfrm>
          <a:prstGeom prst="roundRect">
            <a:avLst/>
          </a:prstGeom>
          <a:noFill/>
          <a:ln w="38100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4119104" y="3640844"/>
            <a:ext cx="3012031" cy="94269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51595" y="1391853"/>
            <a:ext cx="5449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u="sng" dirty="0" smtClean="0">
                <a:latin typeface="+mj-lt"/>
              </a:rPr>
              <a:t>Data Production Groups</a:t>
            </a:r>
            <a:endParaRPr lang="en-US" sz="1600" u="sng" dirty="0">
              <a:latin typeface="+mj-lt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2789074" y="2723260"/>
            <a:ext cx="0" cy="35637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1035809" y="6386164"/>
            <a:ext cx="36602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dirty="0">
                <a:latin typeface="+mj-lt"/>
              </a:rPr>
              <a:t>The ENCYCLOPEDIA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 flipH="1">
            <a:off x="967732" y="6426801"/>
            <a:ext cx="754039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3931096" y="6454842"/>
            <a:ext cx="77924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6203628" y="6488668"/>
            <a:ext cx="2930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Slide from Mike </a:t>
            </a:r>
            <a:r>
              <a:rPr lang="en-US" dirty="0" err="1" smtClean="0">
                <a:latin typeface="+mj-lt"/>
              </a:rPr>
              <a:t>Pazin</a:t>
            </a:r>
            <a:r>
              <a:rPr lang="en-US" dirty="0" smtClean="0">
                <a:latin typeface="+mj-lt"/>
              </a:rPr>
              <a:t>, NHGRI</a:t>
            </a:r>
            <a:endParaRPr lang="en-US" dirty="0">
              <a:latin typeface="+mj-lt"/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3684664" y="5088793"/>
            <a:ext cx="559872" cy="4639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253A4-5B3D-EA48-B9E7-92B960AF831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647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9626" y="1274387"/>
            <a:ext cx="7704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 smtClean="0">
                <a:latin typeface="Calibri Light" charset="0"/>
                <a:ea typeface="Calibri Light" charset="0"/>
                <a:cs typeface="Calibri Light" charset="0"/>
              </a:rPr>
              <a:t>Associated with Crohn’s Disease and Inflammatory Bowel Disease</a:t>
            </a:r>
            <a:endParaRPr lang="en-US" sz="2400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26" y="2270082"/>
            <a:ext cx="8189259" cy="265579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532D-93A0-8B46-92F7-1FE2DD995FC2}" type="slidenum">
              <a:rPr lang="en-US" smtClean="0"/>
              <a:t>30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-25418" y="25483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alibri Light" charset="0"/>
                <a:ea typeface="Calibri Light" charset="0"/>
                <a:cs typeface="Calibri Light" charset="0"/>
              </a:rPr>
              <a:t>Application to GWAS Data – rs11742570</a:t>
            </a:r>
            <a:endParaRPr lang="en-US" sz="3200" dirty="0">
              <a:latin typeface="Calibri Light" charset="0"/>
              <a:ea typeface="Calibri Light" charset="0"/>
              <a:cs typeface="Calibri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481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1" y="280776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Calibri Light" charset="0"/>
                <a:ea typeface="Calibri Light" charset="0"/>
                <a:cs typeface="Calibri Light" charset="0"/>
              </a:rPr>
              <a:t>r</a:t>
            </a:r>
            <a:r>
              <a:rPr lang="is-IS" sz="3200" dirty="0" smtClean="0">
                <a:latin typeface="Calibri Light" charset="0"/>
                <a:ea typeface="Calibri Light" charset="0"/>
                <a:cs typeface="Calibri Light" charset="0"/>
              </a:rPr>
              <a:t>s11742570 Overlaps Predicted Enhancers </a:t>
            </a:r>
          </a:p>
          <a:p>
            <a:r>
              <a:rPr lang="is-IS" sz="3200" dirty="0" smtClean="0">
                <a:latin typeface="Calibri Light" charset="0"/>
                <a:ea typeface="Calibri Light" charset="0"/>
                <a:cs typeface="Calibri Light" charset="0"/>
              </a:rPr>
              <a:t>in Immune Cells &amp; Tissues</a:t>
            </a:r>
            <a:endParaRPr lang="en-US" sz="3200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024326" y="1813810"/>
          <a:ext cx="7095345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86269"/>
                <a:gridCol w="1409076"/>
              </a:tblGrid>
              <a:tr h="328784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 smtClean="0">
                          <a:solidFill>
                            <a:schemeClr val="tx1"/>
                          </a:solidFill>
                          <a:latin typeface="Calibri Light" charset="0"/>
                          <a:ea typeface="Calibri Light" charset="0"/>
                          <a:cs typeface="Calibri Light" charset="0"/>
                        </a:rPr>
                        <a:t>Epigenome</a:t>
                      </a:r>
                      <a:endParaRPr lang="en-US" sz="2000" b="1" i="0" dirty="0">
                        <a:solidFill>
                          <a:schemeClr val="tx1"/>
                        </a:solidFill>
                        <a:latin typeface="Calibri Light" charset="0"/>
                        <a:ea typeface="Calibri Light" charset="0"/>
                        <a:cs typeface="Calibri Light" charset="0"/>
                      </a:endParaRPr>
                    </a:p>
                  </a:txBody>
                  <a:tcPr marL="137160"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i="0" dirty="0" smtClean="0">
                          <a:solidFill>
                            <a:schemeClr val="tx1"/>
                          </a:solidFill>
                          <a:latin typeface="Calibri Light" charset="0"/>
                          <a:ea typeface="Calibri Light" charset="0"/>
                          <a:cs typeface="Calibri Light" charset="0"/>
                        </a:rPr>
                        <a:t>Prediction Rank</a:t>
                      </a:r>
                      <a:endParaRPr lang="en-US" sz="2000" b="1" i="0" dirty="0">
                        <a:solidFill>
                          <a:schemeClr val="tx1"/>
                        </a:solidFill>
                        <a:latin typeface="Calibri Light" charset="0"/>
                        <a:ea typeface="Calibri Light" charset="0"/>
                        <a:cs typeface="Calibri Light" charset="0"/>
                      </a:endParaRPr>
                    </a:p>
                  </a:txBody>
                  <a:tcPr marL="137160"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charset="0"/>
                        </a:rPr>
                        <a:t>Primary T cells from peripheral blood</a:t>
                      </a:r>
                    </a:p>
                  </a:txBody>
                  <a:tcPr marL="137160"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charset="0"/>
                        </a:rPr>
                        <a:t>73</a:t>
                      </a:r>
                    </a:p>
                  </a:txBody>
                  <a:tcPr marL="137160"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charset="0"/>
                        </a:rPr>
                        <a:t>Primary Natural Killer cells from peripheral blood</a:t>
                      </a:r>
                    </a:p>
                  </a:txBody>
                  <a:tcPr marL="137160"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charset="0"/>
                        </a:rPr>
                        <a:t>130</a:t>
                      </a:r>
                    </a:p>
                  </a:txBody>
                  <a:tcPr marL="137160"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charset="0"/>
                        </a:rPr>
                        <a:t>Fetal Thymus</a:t>
                      </a:r>
                    </a:p>
                  </a:txBody>
                  <a:tcPr marL="137160"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charset="0"/>
                        </a:rPr>
                        <a:t>785</a:t>
                      </a:r>
                    </a:p>
                  </a:txBody>
                  <a:tcPr marL="137160"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charset="0"/>
                        </a:rPr>
                        <a:t>Primary hematopoietic stem cells G-CSF-mobilized Female</a:t>
                      </a:r>
                    </a:p>
                  </a:txBody>
                  <a:tcPr marL="137160"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uk-U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charset="0"/>
                        </a:rPr>
                        <a:t>1,344</a:t>
                      </a:r>
                    </a:p>
                  </a:txBody>
                  <a:tcPr marL="137160"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charset="0"/>
                        </a:rPr>
                        <a:t>Primary monocytes from peripheral blood</a:t>
                      </a:r>
                    </a:p>
                  </a:txBody>
                  <a:tcPr marL="137160"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charset="0"/>
                        </a:rPr>
                        <a:t>1,500</a:t>
                      </a:r>
                    </a:p>
                  </a:txBody>
                  <a:tcPr marL="137160"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charset="0"/>
                        </a:rPr>
                        <a:t>Primary B cells from peripheral blood</a:t>
                      </a:r>
                    </a:p>
                  </a:txBody>
                  <a:tcPr marL="137160"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charset="0"/>
                        </a:rPr>
                        <a:t>4,565</a:t>
                      </a:r>
                    </a:p>
                  </a:txBody>
                  <a:tcPr marL="137160"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charset="0"/>
                        </a:rPr>
                        <a:t>H1 Derived Mesenchymal Stem Cells</a:t>
                      </a:r>
                    </a:p>
                  </a:txBody>
                  <a:tcPr marL="137160"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charset="0"/>
                        </a:rPr>
                        <a:t>10,670</a:t>
                      </a:r>
                    </a:p>
                  </a:txBody>
                  <a:tcPr marL="137160"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Bent Arrow 2"/>
          <p:cNvSpPr/>
          <p:nvPr/>
        </p:nvSpPr>
        <p:spPr>
          <a:xfrm rot="16200000" flipH="1">
            <a:off x="-834525" y="3761183"/>
            <a:ext cx="2996104" cy="693022"/>
          </a:xfrm>
          <a:prstGeom prst="ben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426" y="5664553"/>
            <a:ext cx="8201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Reported as epigenome with the most significant enrichment in Crohn’s disease SNPs using H3K4me1 peaks, Roadmap </a:t>
            </a:r>
            <a:r>
              <a:rPr lang="en-US" dirty="0" err="1" smtClean="0">
                <a:latin typeface="+mj-lt"/>
              </a:rPr>
              <a:t>Epigenomics</a:t>
            </a:r>
            <a:r>
              <a:rPr lang="en-US" dirty="0" smtClean="0">
                <a:latin typeface="+mj-lt"/>
              </a:rPr>
              <a:t> Consortium (2015) </a:t>
            </a:r>
            <a:r>
              <a:rPr lang="en-US" i="1" dirty="0" smtClean="0">
                <a:latin typeface="+mj-lt"/>
              </a:rPr>
              <a:t>Nature</a:t>
            </a:r>
            <a:endParaRPr lang="en-US" i="1" dirty="0"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532D-93A0-8B46-92F7-1FE2DD995FC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870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99" y="1394086"/>
            <a:ext cx="8761404" cy="43767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" y="40473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libri Light" charset="0"/>
                <a:ea typeface="Calibri Light" charset="0"/>
                <a:cs typeface="Calibri Light" charset="0"/>
              </a:rPr>
              <a:t>r</a:t>
            </a:r>
            <a:r>
              <a:rPr lang="is-IS" sz="3200" dirty="0">
                <a:latin typeface="Calibri Light" charset="0"/>
                <a:ea typeface="Calibri Light" charset="0"/>
                <a:cs typeface="Calibri Light" charset="0"/>
              </a:rPr>
              <a:t>s11742570 </a:t>
            </a:r>
            <a:r>
              <a:rPr lang="is-IS" sz="3200" dirty="0" smtClean="0">
                <a:latin typeface="Calibri Light" charset="0"/>
                <a:ea typeface="Calibri Light" charset="0"/>
                <a:cs typeface="Calibri Light" charset="0"/>
              </a:rPr>
              <a:t>Overlaps Enhancer in </a:t>
            </a:r>
            <a:r>
              <a:rPr lang="en-US" sz="3200" dirty="0">
                <a:solidFill>
                  <a:srgbClr val="000000"/>
                </a:solidFill>
                <a:latin typeface="Calibri Light" charset="0"/>
              </a:rPr>
              <a:t>Primary T </a:t>
            </a:r>
            <a:r>
              <a:rPr lang="en-US" sz="3200" dirty="0" smtClean="0">
                <a:solidFill>
                  <a:srgbClr val="000000"/>
                </a:solidFill>
                <a:latin typeface="Calibri Light" charset="0"/>
              </a:rPr>
              <a:t>Cells</a:t>
            </a:r>
            <a:endParaRPr lang="en-US" sz="3200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532D-93A0-8B46-92F7-1FE2DD995FC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893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45516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alibri Light" charset="0"/>
                <a:ea typeface="Calibri Light" charset="0"/>
                <a:cs typeface="Calibri Light" charset="0"/>
              </a:rPr>
              <a:t>What is the target gene of this enhancer?</a:t>
            </a:r>
            <a:endParaRPr lang="en-US" sz="3200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532D-93A0-8B46-92F7-1FE2DD995FC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005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532D-93A0-8B46-92F7-1FE2DD995FC2}" type="slidenum">
              <a:rPr lang="en-US" smtClean="0"/>
              <a:t>34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154754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Likely target gene for </a:t>
            </a:r>
            <a:r>
              <a:rPr lang="en-US" sz="3200" dirty="0" smtClean="0"/>
              <a:t>enhancer </a:t>
            </a:r>
            <a:r>
              <a:rPr lang="en-US" sz="3200" smtClean="0"/>
              <a:t>containing </a:t>
            </a:r>
          </a:p>
          <a:p>
            <a:r>
              <a:rPr lang="en-US" sz="3200" dirty="0" smtClean="0"/>
              <a:t>rs11742570 </a:t>
            </a:r>
            <a:r>
              <a:rPr lang="en-US" sz="3200" dirty="0"/>
              <a:t>is </a:t>
            </a:r>
            <a:r>
              <a:rPr lang="en-US" sz="3200" dirty="0" smtClean="0"/>
              <a:t>PTGER4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61703" y="1480644"/>
            <a:ext cx="79536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 smtClean="0">
                <a:latin typeface="Calibri Light" charset="0"/>
                <a:ea typeface="Calibri Light" charset="0"/>
                <a:cs typeface="Calibri Light" charset="0"/>
              </a:rPr>
              <a:t>PTGER4 is known to activate T-cell signaling</a:t>
            </a:r>
          </a:p>
          <a:p>
            <a:pPr marL="285750" indent="-285750">
              <a:buFont typeface="Arial" charset="0"/>
              <a:buChar char="•"/>
            </a:pPr>
            <a:endParaRPr lang="en-US" sz="2400" dirty="0">
              <a:latin typeface="Calibri Light" charset="0"/>
              <a:ea typeface="Calibri Light" charset="0"/>
              <a:cs typeface="Calibri Light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>
                <a:latin typeface="Calibri Light" charset="0"/>
                <a:ea typeface="Calibri Light" charset="0"/>
                <a:cs typeface="Calibri Light" charset="0"/>
              </a:rPr>
              <a:t>Variants in PTGER4 are also associated with </a:t>
            </a:r>
            <a:r>
              <a:rPr lang="en-US" sz="2400" dirty="0" err="1" smtClean="0">
                <a:latin typeface="Calibri Light" charset="0"/>
                <a:ea typeface="Calibri Light" charset="0"/>
                <a:cs typeface="Calibri Light" charset="0"/>
              </a:rPr>
              <a:t>Crohn’s</a:t>
            </a:r>
            <a:r>
              <a:rPr lang="en-US" sz="2400" dirty="0" smtClean="0">
                <a:latin typeface="Calibri Light" charset="0"/>
                <a:ea typeface="Calibri Light" charset="0"/>
                <a:cs typeface="Calibri Light" charset="0"/>
              </a:rPr>
              <a:t> Disease</a:t>
            </a:r>
          </a:p>
          <a:p>
            <a:pPr marL="285750" indent="-285750">
              <a:buFont typeface="Arial" charset="0"/>
              <a:buChar char="•"/>
            </a:pPr>
            <a:endParaRPr lang="en-US" sz="2400" dirty="0">
              <a:latin typeface="Calibri Light" charset="0"/>
              <a:ea typeface="Calibri Light" charset="0"/>
              <a:cs typeface="Calibri Light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>
                <a:latin typeface="Calibri Light" charset="0"/>
                <a:ea typeface="Calibri Light" charset="0"/>
                <a:cs typeface="Calibri Light" charset="0"/>
              </a:rPr>
              <a:t>In CD34+ cells, there is a Hi-C link between this enhancer and the PTGER4 promoter</a:t>
            </a:r>
            <a:r>
              <a:rPr lang="en-US" sz="2400" baseline="30000" dirty="0" smtClean="0">
                <a:latin typeface="Calibri Light" charset="0"/>
                <a:ea typeface="Calibri Light" charset="0"/>
                <a:cs typeface="Calibri Light" charset="0"/>
              </a:rPr>
              <a:t>1</a:t>
            </a:r>
            <a:endParaRPr lang="en-US" sz="2400" baseline="30000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21" y="4299725"/>
            <a:ext cx="7903029" cy="205857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172766" y="4310424"/>
            <a:ext cx="281668" cy="2044973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43405" y="4310425"/>
            <a:ext cx="313508" cy="2084162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536012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smtClean="0">
                <a:solidFill>
                  <a:srgbClr val="222222"/>
                </a:solidFill>
                <a:latin typeface="+mj-lt"/>
              </a:rPr>
              <a:t>1. </a:t>
            </a:r>
            <a:r>
              <a:rPr lang="en-US" sz="1400" dirty="0" err="1" smtClean="0">
                <a:solidFill>
                  <a:srgbClr val="222222"/>
                </a:solidFill>
                <a:latin typeface="+mj-lt"/>
              </a:rPr>
              <a:t>Mifsud</a:t>
            </a:r>
            <a:r>
              <a:rPr lang="en-US" sz="1400" dirty="0" smtClean="0">
                <a:solidFill>
                  <a:srgbClr val="222222"/>
                </a:solidFill>
                <a:latin typeface="+mj-lt"/>
              </a:rPr>
              <a:t>, </a:t>
            </a:r>
            <a:r>
              <a:rPr lang="is-IS" sz="1400" dirty="0" smtClean="0">
                <a:solidFill>
                  <a:srgbClr val="222222"/>
                </a:solidFill>
                <a:latin typeface="+mj-lt"/>
              </a:rPr>
              <a:t>…, Osborne (2015) </a:t>
            </a:r>
            <a:r>
              <a:rPr lang="is-IS" sz="1400" i="1" dirty="0" smtClean="0">
                <a:solidFill>
                  <a:srgbClr val="222222"/>
                </a:solidFill>
                <a:latin typeface="+mj-lt"/>
              </a:rPr>
              <a:t>Nature Genetics</a:t>
            </a:r>
            <a:endParaRPr lang="en-US" sz="1400" b="0" i="0" dirty="0">
              <a:solidFill>
                <a:srgbClr val="222222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38264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" y="282637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alibri Light" charset="0"/>
                <a:ea typeface="Calibri Light" charset="0"/>
                <a:cs typeface="Calibri Light" charset="0"/>
              </a:rPr>
              <a:t>Predicting Target Genes of Regulatory Elements</a:t>
            </a:r>
            <a:endParaRPr lang="en-US" sz="3200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4566" y="4433046"/>
            <a:ext cx="74337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 Light" charset="0"/>
                <a:ea typeface="Calibri Light" charset="0"/>
                <a:cs typeface="Calibri Light" charset="0"/>
              </a:rPr>
              <a:t>Participation from the following labs:</a:t>
            </a:r>
          </a:p>
          <a:p>
            <a:r>
              <a:rPr lang="en-US" sz="2400" dirty="0" err="1" smtClean="0">
                <a:latin typeface="Calibri Light" charset="0"/>
                <a:ea typeface="Calibri Light" charset="0"/>
                <a:cs typeface="Calibri Light" charset="0"/>
              </a:rPr>
              <a:t>Manolis</a:t>
            </a:r>
            <a:r>
              <a:rPr lang="en-US" sz="2400" dirty="0" smtClean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2400" dirty="0" err="1" smtClean="0">
                <a:latin typeface="Calibri Light" charset="0"/>
                <a:ea typeface="Calibri Light" charset="0"/>
                <a:cs typeface="Calibri Light" charset="0"/>
              </a:rPr>
              <a:t>Kellis</a:t>
            </a:r>
            <a:r>
              <a:rPr lang="en-US" sz="2400" dirty="0" smtClean="0">
                <a:latin typeface="Calibri Light" charset="0"/>
                <a:ea typeface="Calibri Light" charset="0"/>
                <a:cs typeface="Calibri Light" charset="0"/>
              </a:rPr>
              <a:t>, </a:t>
            </a:r>
            <a:r>
              <a:rPr lang="en-US" sz="2400" dirty="0" err="1" smtClean="0">
                <a:latin typeface="Calibri Light" charset="0"/>
                <a:ea typeface="Calibri Light" charset="0"/>
                <a:cs typeface="Calibri Light" charset="0"/>
              </a:rPr>
              <a:t>Anshul</a:t>
            </a:r>
            <a:r>
              <a:rPr lang="en-US" sz="2400" dirty="0" smtClean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2400" dirty="0" err="1">
                <a:latin typeface="Calibri Light" charset="0"/>
                <a:ea typeface="Calibri Light" charset="0"/>
                <a:cs typeface="Calibri Light" charset="0"/>
              </a:rPr>
              <a:t>K</a:t>
            </a:r>
            <a:r>
              <a:rPr lang="en-US" sz="2400" dirty="0" err="1" smtClean="0">
                <a:latin typeface="Calibri Light" charset="0"/>
                <a:ea typeface="Calibri Light" charset="0"/>
                <a:cs typeface="Calibri Light" charset="0"/>
              </a:rPr>
              <a:t>undaje</a:t>
            </a:r>
            <a:r>
              <a:rPr lang="en-US" sz="2400" dirty="0" smtClean="0">
                <a:latin typeface="Calibri Light" charset="0"/>
                <a:ea typeface="Calibri Light" charset="0"/>
                <a:cs typeface="Calibri Light" charset="0"/>
              </a:rPr>
              <a:t>, John </a:t>
            </a:r>
            <a:r>
              <a:rPr lang="en-US" sz="2400" dirty="0" err="1" smtClean="0">
                <a:latin typeface="Calibri Light"/>
                <a:cs typeface="Calibri Light"/>
              </a:rPr>
              <a:t>Stamatoyannopoulos</a:t>
            </a:r>
            <a:r>
              <a:rPr lang="en-US" sz="2400" dirty="0" smtClean="0">
                <a:latin typeface="Calibri Light" charset="0"/>
                <a:ea typeface="Calibri Light" charset="0"/>
                <a:cs typeface="Calibri Light" charset="0"/>
              </a:rPr>
              <a:t>, Mark Gerstein, Wei Wang</a:t>
            </a:r>
            <a:endParaRPr lang="en-US" sz="2400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0437" y="1146474"/>
            <a:ext cx="784312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latin typeface="Calibri Light" charset="0"/>
                <a:ea typeface="Calibri Light" charset="0"/>
                <a:cs typeface="Calibri Light" charset="0"/>
              </a:rPr>
              <a:t>Correlation of </a:t>
            </a:r>
            <a:r>
              <a:rPr lang="en-US" sz="2400" dirty="0" err="1" smtClean="0">
                <a:latin typeface="Calibri Light" charset="0"/>
                <a:ea typeface="Calibri Light" charset="0"/>
                <a:cs typeface="Calibri Light" charset="0"/>
              </a:rPr>
              <a:t>epigenomic</a:t>
            </a:r>
            <a:r>
              <a:rPr lang="en-US" sz="2400" dirty="0" smtClean="0">
                <a:latin typeface="Calibri Light" charset="0"/>
                <a:ea typeface="Calibri Light" charset="0"/>
                <a:cs typeface="Calibri Light" charset="0"/>
              </a:rPr>
              <a:t> datasets</a:t>
            </a:r>
          </a:p>
          <a:p>
            <a:pPr marL="342900" indent="-342900">
              <a:buFontTx/>
              <a:buChar char="-"/>
            </a:pPr>
            <a:r>
              <a:rPr lang="en-US" sz="2000" dirty="0" smtClean="0">
                <a:latin typeface="Calibri Light" charset="0"/>
                <a:ea typeface="Calibri Light" charset="0"/>
                <a:cs typeface="Calibri Light" charset="0"/>
              </a:rPr>
              <a:t>Which datasets work best?</a:t>
            </a:r>
          </a:p>
          <a:p>
            <a:pPr marL="342900" indent="-342900">
              <a:buFontTx/>
              <a:buChar char="-"/>
            </a:pPr>
            <a:r>
              <a:rPr lang="en-US" sz="2000" dirty="0" smtClean="0">
                <a:latin typeface="Calibri Light" charset="0"/>
                <a:ea typeface="Calibri Light" charset="0"/>
                <a:cs typeface="Calibri Light" charset="0"/>
              </a:rPr>
              <a:t>Which parameters produce the best results?</a:t>
            </a:r>
          </a:p>
          <a:p>
            <a:pPr marL="342900" indent="-342900">
              <a:buFontTx/>
              <a:buChar char="-"/>
            </a:pPr>
            <a:r>
              <a:rPr lang="en-US" sz="2000" dirty="0" smtClean="0">
                <a:latin typeface="Calibri Light" charset="0"/>
                <a:ea typeface="Calibri Light" charset="0"/>
                <a:cs typeface="Calibri Light" charset="0"/>
              </a:rPr>
              <a:t>What should be our gold </a:t>
            </a:r>
            <a:r>
              <a:rPr lang="en-US" sz="2000" dirty="0">
                <a:latin typeface="Calibri Light" charset="0"/>
                <a:ea typeface="Calibri Light" charset="0"/>
                <a:cs typeface="Calibri Light" charset="0"/>
              </a:rPr>
              <a:t>s</a:t>
            </a:r>
            <a:r>
              <a:rPr lang="en-US" sz="2000" dirty="0" smtClean="0">
                <a:latin typeface="Calibri Light" charset="0"/>
                <a:ea typeface="Calibri Light" charset="0"/>
                <a:cs typeface="Calibri Light" charset="0"/>
              </a:rPr>
              <a:t>tandard?</a:t>
            </a:r>
            <a:endParaRPr lang="en-US" sz="2000" dirty="0">
              <a:latin typeface="Calibri Light" charset="0"/>
              <a:ea typeface="Calibri Light" charset="0"/>
              <a:cs typeface="Calibri Light" charset="0"/>
            </a:endParaRPr>
          </a:p>
          <a:p>
            <a:endParaRPr lang="en-US" sz="2400" dirty="0" smtClean="0">
              <a:latin typeface="Calibri Light" charset="0"/>
              <a:ea typeface="Calibri Light" charset="0"/>
              <a:cs typeface="Calibri Light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latin typeface="Calibri Light" charset="0"/>
                <a:ea typeface="Calibri Light" charset="0"/>
                <a:cs typeface="Calibri Light" charset="0"/>
              </a:rPr>
              <a:t>More complex data integration and machine learning methods</a:t>
            </a:r>
          </a:p>
          <a:p>
            <a:endParaRPr lang="en-US" sz="2400" dirty="0">
              <a:latin typeface="Calibri Light" charset="0"/>
              <a:ea typeface="Calibri Light" charset="0"/>
              <a:cs typeface="Calibri Light" charset="0"/>
            </a:endParaRPr>
          </a:p>
          <a:p>
            <a:endParaRPr lang="en-US" sz="2400" dirty="0" smtClean="0">
              <a:latin typeface="Calibri Light" charset="0"/>
              <a:ea typeface="Calibri Light" charset="0"/>
              <a:cs typeface="Calibri Light" charset="0"/>
            </a:endParaRPr>
          </a:p>
          <a:p>
            <a:endParaRPr lang="en-US" sz="2400" dirty="0" smtClean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532D-93A0-8B46-92F7-1FE2DD995FC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97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89163-C20C-EC42-A765-B2306876EC31}" type="slidenum">
              <a:rPr lang="en-US" smtClean="0"/>
              <a:t>36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23290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+mj-lt"/>
              </a:rPr>
              <a:t>Using Promoter Capture Hi-C To Evaluate Methods</a:t>
            </a:r>
            <a:endParaRPr lang="en-US" sz="3200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953" y="1055187"/>
            <a:ext cx="5294094" cy="5216525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0" y="6509223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 err="1" smtClean="0">
                <a:solidFill>
                  <a:srgbClr val="222222"/>
                </a:solidFill>
                <a:latin typeface="+mj-lt"/>
              </a:rPr>
              <a:t>Mifsud</a:t>
            </a:r>
            <a:r>
              <a:rPr lang="en-US" sz="1600" dirty="0" smtClean="0">
                <a:solidFill>
                  <a:srgbClr val="222222"/>
                </a:solidFill>
                <a:latin typeface="+mj-lt"/>
              </a:rPr>
              <a:t>, </a:t>
            </a:r>
            <a:r>
              <a:rPr lang="is-IS" sz="1600" dirty="0" smtClean="0">
                <a:solidFill>
                  <a:srgbClr val="222222"/>
                </a:solidFill>
                <a:latin typeface="+mj-lt"/>
              </a:rPr>
              <a:t>…, Osborne (2015) </a:t>
            </a:r>
            <a:r>
              <a:rPr lang="is-IS" sz="1600" i="1" dirty="0" smtClean="0">
                <a:solidFill>
                  <a:srgbClr val="222222"/>
                </a:solidFill>
                <a:latin typeface="+mj-lt"/>
              </a:rPr>
              <a:t>Nature Genetics</a:t>
            </a:r>
            <a:endParaRPr lang="en-US" sz="1600" b="0" i="0" dirty="0">
              <a:solidFill>
                <a:srgbClr val="222222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1995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532D-93A0-8B46-92F7-1FE2DD995FC2}" type="slidenum">
              <a:rPr lang="en-US" smtClean="0"/>
              <a:t>37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23290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+mj-lt"/>
              </a:rPr>
              <a:t>Distance From Promoter to Non-Baited Fragment</a:t>
            </a:r>
            <a:endParaRPr lang="en-US" sz="3200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172" y="936902"/>
            <a:ext cx="7049656" cy="57845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34610" y="1166191"/>
            <a:ext cx="225254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Under 100 Kb – 31.6%</a:t>
            </a:r>
          </a:p>
          <a:p>
            <a:r>
              <a:rPr lang="en-US" dirty="0" smtClean="0">
                <a:latin typeface="+mj-lt"/>
              </a:rPr>
              <a:t>Under 500 Kb – 88.7%</a:t>
            </a:r>
          </a:p>
          <a:p>
            <a:r>
              <a:rPr lang="en-US" dirty="0" smtClean="0">
                <a:latin typeface="+mj-lt"/>
              </a:rPr>
              <a:t>Under 1 Mb – 98.6% </a:t>
            </a:r>
          </a:p>
          <a:p>
            <a:r>
              <a:rPr lang="en-US" dirty="0" smtClean="0">
                <a:latin typeface="+mj-lt"/>
              </a:rPr>
              <a:t>Under 2 Mb – 99.9%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536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418272" y="1675409"/>
            <a:ext cx="8097078" cy="0"/>
          </a:xfrm>
          <a:prstGeom prst="line">
            <a:avLst/>
          </a:prstGeom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89163-C20C-EC42-A765-B2306876EC31}" type="slidenum">
              <a:rPr lang="en-US" smtClean="0"/>
              <a:t>38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23290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+mj-lt"/>
              </a:rPr>
              <a:t>Creating Training/Testing/Validation Sets</a:t>
            </a:r>
            <a:endParaRPr lang="en-US" sz="3200" dirty="0"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3304" y="1579676"/>
            <a:ext cx="1557131" cy="196114"/>
          </a:xfrm>
          <a:prstGeom prst="rect">
            <a:avLst/>
          </a:prstGeom>
          <a:solidFill>
            <a:srgbClr val="7BCBF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645426" y="1579676"/>
            <a:ext cx="2067339" cy="196114"/>
          </a:xfrm>
          <a:prstGeom prst="rect">
            <a:avLst/>
          </a:prstGeom>
          <a:solidFill>
            <a:srgbClr val="FF827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089373" y="2429610"/>
            <a:ext cx="1179443" cy="201129"/>
          </a:xfrm>
          <a:prstGeom prst="rect">
            <a:avLst/>
          </a:prstGeom>
          <a:solidFill>
            <a:srgbClr val="4EE6B3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11616" y="2316249"/>
            <a:ext cx="106015" cy="427852"/>
          </a:xfrm>
          <a:prstGeom prst="rect">
            <a:avLst/>
          </a:prstGeom>
          <a:solidFill>
            <a:srgbClr val="4EE6B3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18272" y="2441755"/>
            <a:ext cx="2232163" cy="2011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+mj-lt"/>
              </a:rPr>
              <a:t>Gene A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" name="Bent Arrow 19"/>
          <p:cNvSpPr/>
          <p:nvPr/>
        </p:nvSpPr>
        <p:spPr>
          <a:xfrm flipH="1">
            <a:off x="2213113" y="2017685"/>
            <a:ext cx="437322" cy="424070"/>
          </a:xfrm>
          <a:prstGeom prst="bentArrow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18272" y="3155002"/>
            <a:ext cx="1794841" cy="2011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+mj-lt"/>
              </a:rPr>
              <a:t>Gene A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" name="Bent Arrow 21"/>
          <p:cNvSpPr/>
          <p:nvPr/>
        </p:nvSpPr>
        <p:spPr>
          <a:xfrm flipH="1">
            <a:off x="1775791" y="2730932"/>
            <a:ext cx="437322" cy="424070"/>
          </a:xfrm>
          <a:prstGeom prst="bentArrow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18272" y="3890911"/>
            <a:ext cx="1112354" cy="2011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+mj-lt"/>
              </a:rPr>
              <a:t>Gene A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" name="Bent Arrow 23"/>
          <p:cNvSpPr/>
          <p:nvPr/>
        </p:nvSpPr>
        <p:spPr>
          <a:xfrm flipH="1">
            <a:off x="1093304" y="3466841"/>
            <a:ext cx="437322" cy="424070"/>
          </a:xfrm>
          <a:prstGeom prst="bentArrow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68816" y="2192597"/>
            <a:ext cx="11199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+mj-lt"/>
              </a:rPr>
              <a:t>Predicted </a:t>
            </a:r>
          </a:p>
          <a:p>
            <a:r>
              <a:rPr lang="en-US" dirty="0" smtClean="0">
                <a:latin typeface="+mj-lt"/>
              </a:rPr>
              <a:t>Enhancer</a:t>
            </a:r>
            <a:endParaRPr lang="en-US" dirty="0"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2156" y="4241025"/>
            <a:ext cx="1887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GENCODE v19 TSS</a:t>
            </a:r>
            <a:endParaRPr lang="en-US" dirty="0"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57745" y="1143279"/>
            <a:ext cx="202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Promoter Fragment</a:t>
            </a:r>
            <a:endParaRPr lang="en-US" dirty="0"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579754" y="1190358"/>
            <a:ext cx="2198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Non-Baited Fragment</a:t>
            </a:r>
            <a:endParaRPr lang="en-US" dirty="0">
              <a:latin typeface="+mj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0" y="5083119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Will include as positive:</a:t>
            </a:r>
          </a:p>
          <a:p>
            <a:pPr algn="ctr"/>
            <a:r>
              <a:rPr lang="en-US" sz="2400" dirty="0" smtClean="0">
                <a:latin typeface="+mj-lt"/>
              </a:rPr>
              <a:t>10,957 enhancers with 44,988 links to promoters</a:t>
            </a:r>
            <a:endParaRPr lang="en-US" sz="2400" dirty="0">
              <a:latin typeface="+mj-lt"/>
            </a:endParaRPr>
          </a:p>
        </p:txBody>
      </p:sp>
      <p:sp>
        <p:nvSpPr>
          <p:cNvPr id="4" name="Right Brace 3"/>
          <p:cNvSpPr/>
          <p:nvPr/>
        </p:nvSpPr>
        <p:spPr>
          <a:xfrm rot="5400000">
            <a:off x="4169219" y="1296932"/>
            <a:ext cx="401368" cy="3438938"/>
          </a:xfrm>
          <a:prstGeom prst="rightBrace">
            <a:avLst/>
          </a:prstGeom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604590" y="3241775"/>
            <a:ext cx="1530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Within 1 Mb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14163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418272" y="1675409"/>
            <a:ext cx="8097078" cy="0"/>
          </a:xfrm>
          <a:prstGeom prst="line">
            <a:avLst/>
          </a:prstGeom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89163-C20C-EC42-A765-B2306876EC31}" type="slidenum">
              <a:rPr lang="en-US" smtClean="0"/>
              <a:t>39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93304" y="1579676"/>
            <a:ext cx="1557131" cy="196114"/>
          </a:xfrm>
          <a:prstGeom prst="rect">
            <a:avLst/>
          </a:prstGeom>
          <a:solidFill>
            <a:srgbClr val="7BCBF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645426" y="1579676"/>
            <a:ext cx="2067339" cy="196114"/>
          </a:xfrm>
          <a:prstGeom prst="rect">
            <a:avLst/>
          </a:prstGeom>
          <a:solidFill>
            <a:srgbClr val="FF827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089373" y="2429610"/>
            <a:ext cx="1179443" cy="201129"/>
          </a:xfrm>
          <a:prstGeom prst="rect">
            <a:avLst/>
          </a:prstGeom>
          <a:solidFill>
            <a:srgbClr val="4EE6B3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11616" y="2316249"/>
            <a:ext cx="106015" cy="427852"/>
          </a:xfrm>
          <a:prstGeom prst="rect">
            <a:avLst/>
          </a:prstGeom>
          <a:solidFill>
            <a:srgbClr val="4EE6B3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213113" y="2442058"/>
            <a:ext cx="2232163" cy="2011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Gene 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Bent Arrow 19"/>
          <p:cNvSpPr/>
          <p:nvPr/>
        </p:nvSpPr>
        <p:spPr>
          <a:xfrm>
            <a:off x="2213113" y="2017685"/>
            <a:ext cx="437322" cy="424070"/>
          </a:xfrm>
          <a:prstGeom prst="bentArrow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18272" y="3155002"/>
            <a:ext cx="1794841" cy="201129"/>
          </a:xfrm>
          <a:prstGeom prst="rect">
            <a:avLst/>
          </a:prstGeom>
          <a:solidFill>
            <a:srgbClr val="FFDA6C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Gene 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Bent Arrow 21"/>
          <p:cNvSpPr/>
          <p:nvPr/>
        </p:nvSpPr>
        <p:spPr>
          <a:xfrm flipH="1">
            <a:off x="1775791" y="2730932"/>
            <a:ext cx="437322" cy="424070"/>
          </a:xfrm>
          <a:prstGeom prst="bentArrow">
            <a:avLst/>
          </a:prstGeom>
          <a:solidFill>
            <a:srgbClr val="FFDA6C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18272" y="3890911"/>
            <a:ext cx="1112354" cy="201129"/>
          </a:xfrm>
          <a:prstGeom prst="rect">
            <a:avLst/>
          </a:prstGeom>
          <a:solidFill>
            <a:srgbClr val="FFDA6C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Gene 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Bent Arrow 23"/>
          <p:cNvSpPr/>
          <p:nvPr/>
        </p:nvSpPr>
        <p:spPr>
          <a:xfrm flipH="1">
            <a:off x="1093304" y="3466841"/>
            <a:ext cx="437322" cy="424070"/>
          </a:xfrm>
          <a:prstGeom prst="bentArrow">
            <a:avLst/>
          </a:prstGeom>
          <a:solidFill>
            <a:srgbClr val="FFDA6C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36911" y="2833842"/>
            <a:ext cx="2014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Predicted Enhancer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62156" y="4241025"/>
            <a:ext cx="1887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GENCODE v19 TSS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857745" y="1143279"/>
            <a:ext cx="202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Promoter Fragment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579754" y="1190358"/>
            <a:ext cx="2198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Non-Baited Fragment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0" y="23290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atin typeface="+mj-lt"/>
              </a:rPr>
              <a:t>Creating Training/Testing/Validation </a:t>
            </a:r>
            <a:r>
              <a:rPr lang="en-US" sz="3200" dirty="0" smtClean="0">
                <a:latin typeface="+mj-lt"/>
              </a:rPr>
              <a:t>Sets</a:t>
            </a:r>
            <a:endParaRPr lang="en-US" sz="32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13326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Will not include as positive or negative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64749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8212" y="1369851"/>
            <a:ext cx="83666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Calibri Light"/>
                <a:cs typeface="Calibri Light"/>
              </a:rPr>
              <a:t>So far </a:t>
            </a:r>
            <a:r>
              <a:rPr lang="en-US" sz="2400" dirty="0">
                <a:latin typeface="Calibri Light"/>
                <a:cs typeface="Calibri Light"/>
              </a:rPr>
              <a:t>ENCODE data producers have </a:t>
            </a:r>
            <a:r>
              <a:rPr lang="en-US" sz="2400" dirty="0" smtClean="0">
                <a:latin typeface="Calibri Light"/>
                <a:cs typeface="Calibri Light"/>
              </a:rPr>
              <a:t>generated thousands of experiments </a:t>
            </a:r>
            <a:r>
              <a:rPr lang="en-US" sz="2400" dirty="0">
                <a:latin typeface="Calibri Light"/>
                <a:cs typeface="Calibri Light"/>
              </a:rPr>
              <a:t>in humans</a:t>
            </a:r>
            <a:r>
              <a:rPr lang="en-US" sz="2400" dirty="0" smtClean="0">
                <a:latin typeface="Calibri Light"/>
                <a:cs typeface="Calibri Light"/>
              </a:rPr>
              <a:t> </a:t>
            </a:r>
            <a:endParaRPr lang="en-US" sz="2400" dirty="0">
              <a:latin typeface="Calibri Light"/>
              <a:cs typeface="Calibri Light"/>
            </a:endParaRPr>
          </a:p>
          <a:p>
            <a:pPr marL="800100" lvl="1" indent="-342900">
              <a:buFontTx/>
              <a:buChar char="-"/>
            </a:pPr>
            <a:r>
              <a:rPr lang="en-US" sz="2400" dirty="0" smtClean="0">
                <a:latin typeface="Calibri Light"/>
                <a:cs typeface="Calibri Light"/>
              </a:rPr>
              <a:t>200+ </a:t>
            </a:r>
            <a:r>
              <a:rPr lang="en-US" sz="2400" dirty="0" err="1">
                <a:latin typeface="Calibri Light"/>
                <a:cs typeface="Calibri Light"/>
              </a:rPr>
              <a:t>DNase-</a:t>
            </a:r>
            <a:r>
              <a:rPr lang="en-US" sz="2400" dirty="0" err="1" smtClean="0">
                <a:latin typeface="Calibri Light"/>
                <a:cs typeface="Calibri Light"/>
              </a:rPr>
              <a:t>seq</a:t>
            </a:r>
            <a:endParaRPr lang="en-US" sz="2400" dirty="0">
              <a:latin typeface="Calibri Light"/>
              <a:cs typeface="Calibri Light"/>
            </a:endParaRPr>
          </a:p>
          <a:p>
            <a:pPr marL="800100" lvl="1" indent="-342900">
              <a:buFontTx/>
              <a:buChar char="-"/>
            </a:pPr>
            <a:r>
              <a:rPr lang="en-US" sz="2400" dirty="0" smtClean="0">
                <a:latin typeface="Calibri Light"/>
                <a:cs typeface="Calibri Light"/>
              </a:rPr>
              <a:t>800+ Transcription </a:t>
            </a:r>
            <a:r>
              <a:rPr lang="en-US" sz="2400" dirty="0">
                <a:latin typeface="Calibri Light"/>
                <a:cs typeface="Calibri Light"/>
              </a:rPr>
              <a:t>F</a:t>
            </a:r>
            <a:r>
              <a:rPr lang="en-US" sz="2400" dirty="0" smtClean="0">
                <a:latin typeface="Calibri Light"/>
                <a:cs typeface="Calibri Light"/>
              </a:rPr>
              <a:t>actor </a:t>
            </a:r>
            <a:r>
              <a:rPr lang="en-US" sz="2400" dirty="0">
                <a:latin typeface="Calibri Light"/>
                <a:cs typeface="Calibri Light"/>
              </a:rPr>
              <a:t>(TF) </a:t>
            </a:r>
            <a:r>
              <a:rPr lang="en-US" sz="2400" dirty="0" err="1">
                <a:latin typeface="Calibri Light"/>
                <a:cs typeface="Calibri Light"/>
              </a:rPr>
              <a:t>ChIP-</a:t>
            </a:r>
            <a:r>
              <a:rPr lang="en-US" sz="2400" dirty="0" err="1" smtClean="0">
                <a:latin typeface="Calibri Light"/>
                <a:cs typeface="Calibri Light"/>
              </a:rPr>
              <a:t>seq</a:t>
            </a:r>
            <a:endParaRPr lang="en-US" sz="2400" dirty="0">
              <a:latin typeface="Calibri Light"/>
              <a:cs typeface="Calibri Light"/>
            </a:endParaRPr>
          </a:p>
          <a:p>
            <a:pPr marL="800100" lvl="1" indent="-342900">
              <a:buFontTx/>
              <a:buChar char="-"/>
            </a:pPr>
            <a:r>
              <a:rPr lang="en-US" sz="2400" dirty="0" smtClean="0">
                <a:latin typeface="Calibri Light"/>
                <a:cs typeface="Calibri Light"/>
              </a:rPr>
              <a:t>300+ H</a:t>
            </a:r>
            <a:r>
              <a:rPr lang="en-US" altLang="zh-CN" sz="2400" dirty="0" smtClean="0">
                <a:latin typeface="Calibri Light"/>
                <a:cs typeface="Calibri Light"/>
              </a:rPr>
              <a:t>istone Mark </a:t>
            </a:r>
            <a:r>
              <a:rPr lang="en-US" sz="2400" dirty="0" err="1">
                <a:latin typeface="Calibri Light"/>
                <a:cs typeface="Calibri Light"/>
              </a:rPr>
              <a:t>ChIP-</a:t>
            </a:r>
            <a:r>
              <a:rPr lang="en-US" sz="2400" dirty="0" err="1" smtClean="0">
                <a:latin typeface="Calibri Light"/>
                <a:cs typeface="Calibri Light"/>
              </a:rPr>
              <a:t>seq</a:t>
            </a:r>
            <a:endParaRPr lang="en-US" sz="2400" dirty="0">
              <a:latin typeface="Calibri Light"/>
              <a:cs typeface="Calibri Light"/>
            </a:endParaRPr>
          </a:p>
          <a:p>
            <a:pPr marL="800100" lvl="1" indent="-342900">
              <a:buFontTx/>
              <a:buChar char="-"/>
            </a:pPr>
            <a:r>
              <a:rPr lang="en-US" sz="2400" dirty="0" smtClean="0">
                <a:latin typeface="Calibri Light"/>
                <a:cs typeface="Calibri Light"/>
              </a:rPr>
              <a:t>RNA</a:t>
            </a:r>
            <a:r>
              <a:rPr lang="en-US" sz="2400" dirty="0">
                <a:latin typeface="Calibri Light"/>
                <a:cs typeface="Calibri Light"/>
              </a:rPr>
              <a:t>-</a:t>
            </a:r>
            <a:r>
              <a:rPr lang="en-US" sz="2400" dirty="0" err="1">
                <a:latin typeface="Calibri Light"/>
                <a:cs typeface="Calibri Light"/>
              </a:rPr>
              <a:t>seq</a:t>
            </a:r>
            <a:r>
              <a:rPr lang="en-US" sz="2400" dirty="0">
                <a:latin typeface="Calibri Light"/>
                <a:cs typeface="Calibri Light"/>
              </a:rPr>
              <a:t>, RNA-binding, </a:t>
            </a:r>
            <a:r>
              <a:rPr lang="en-US" sz="2400" dirty="0" err="1" smtClean="0">
                <a:latin typeface="Calibri Light"/>
                <a:cs typeface="Calibri Light"/>
              </a:rPr>
              <a:t>DNAme</a:t>
            </a:r>
            <a:endParaRPr lang="en-US" sz="2400" dirty="0" smtClean="0">
              <a:latin typeface="Calibri Light"/>
              <a:cs typeface="Calibri Light"/>
            </a:endParaRPr>
          </a:p>
          <a:p>
            <a:endParaRPr lang="en-US" sz="2400" dirty="0" smtClean="0">
              <a:latin typeface="Calibri Light"/>
              <a:cs typeface="Calibri Light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Calibri Light"/>
                <a:cs typeface="Calibri Light"/>
              </a:rPr>
              <a:t>How do we:</a:t>
            </a:r>
          </a:p>
          <a:p>
            <a:pPr marL="800100" lvl="1" indent="-342900">
              <a:buFontTx/>
              <a:buChar char="-"/>
            </a:pPr>
            <a:r>
              <a:rPr lang="en-US" sz="2400" dirty="0" smtClean="0">
                <a:latin typeface="Calibri Light"/>
                <a:cs typeface="Calibri Light"/>
              </a:rPr>
              <a:t>Integrate different experiments and assays?</a:t>
            </a:r>
          </a:p>
          <a:p>
            <a:pPr marL="800100" lvl="1" indent="-342900">
              <a:buFontTx/>
              <a:buChar char="-"/>
            </a:pPr>
            <a:r>
              <a:rPr lang="en-US" sz="2400" dirty="0" smtClean="0">
                <a:latin typeface="Calibri Light"/>
                <a:cs typeface="Calibri Light"/>
              </a:rPr>
              <a:t>Find functional annotations?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7366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alibri Light" charset="0"/>
                <a:ea typeface="Calibri Light" charset="0"/>
                <a:cs typeface="Calibri Light" charset="0"/>
              </a:rPr>
              <a:t>Where is the Encyclopedia?</a:t>
            </a:r>
            <a:endParaRPr lang="en-US" sz="3200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253A4-5B3D-EA48-B9E7-92B960AF831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79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83607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alibri Light"/>
                <a:cs typeface="Calibri Light"/>
              </a:rPr>
              <a:t>Predicting Target Genes Using Signal Correlation</a:t>
            </a:r>
            <a:endParaRPr lang="en-US" sz="3600" dirty="0">
              <a:latin typeface="Calibri Light"/>
              <a:cs typeface="Calibri Ligh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87135" y="2302170"/>
            <a:ext cx="78767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808310" y="2212230"/>
            <a:ext cx="1685386" cy="194300"/>
          </a:xfrm>
          <a:prstGeom prst="rect">
            <a:avLst/>
          </a:prstGeom>
          <a:solidFill>
            <a:srgbClr val="4EE6B3"/>
          </a:solidFill>
          <a:ln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Bent Arrow 7"/>
          <p:cNvSpPr/>
          <p:nvPr/>
        </p:nvSpPr>
        <p:spPr>
          <a:xfrm>
            <a:off x="5544961" y="1859833"/>
            <a:ext cx="420947" cy="599295"/>
          </a:xfrm>
          <a:prstGeom prst="bentArrow">
            <a:avLst/>
          </a:prstGeom>
          <a:solidFill>
            <a:srgbClr val="00BBFF"/>
          </a:solidFill>
          <a:ln w="95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45746" y="2157098"/>
            <a:ext cx="2918089" cy="307777"/>
          </a:xfrm>
          <a:prstGeom prst="rect">
            <a:avLst/>
          </a:prstGeom>
          <a:solidFill>
            <a:srgbClr val="00BB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latin typeface="Calibri Light"/>
                <a:cs typeface="Calibri Light"/>
              </a:rPr>
              <a:t>Gene</a:t>
            </a:r>
            <a:endParaRPr lang="en-US" sz="1400" dirty="0">
              <a:solidFill>
                <a:srgbClr val="FFFFFF"/>
              </a:solidFill>
              <a:latin typeface="Calibri Light"/>
              <a:cs typeface="Calibri Ligh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652671" y="2222223"/>
            <a:ext cx="88583" cy="69954"/>
          </a:xfrm>
          <a:prstGeom prst="rect">
            <a:avLst/>
          </a:prstGeom>
          <a:solidFill>
            <a:srgbClr val="00BB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553008" y="2103537"/>
            <a:ext cx="91440" cy="120083"/>
          </a:xfrm>
          <a:prstGeom prst="rect">
            <a:avLst/>
          </a:prstGeom>
          <a:solidFill>
            <a:srgbClr val="00BB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/>
          </p:nvPr>
        </p:nvGraphicFramePr>
        <p:xfrm>
          <a:off x="722362" y="3999093"/>
          <a:ext cx="5657589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5863"/>
                <a:gridCol w="1885863"/>
                <a:gridCol w="1885863"/>
              </a:tblGrid>
              <a:tr h="311222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Calibri Light"/>
                          <a:cs typeface="Calibri Light"/>
                        </a:rPr>
                        <a:t>Cell Type</a:t>
                      </a:r>
                      <a:endParaRPr lang="en-US" sz="2000" b="0" i="0" dirty="0">
                        <a:solidFill>
                          <a:schemeClr val="tx1"/>
                        </a:solidFill>
                        <a:latin typeface="Calibri Light"/>
                        <a:cs typeface="Calibri Ligh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Calibri Light"/>
                          <a:cs typeface="Calibri Light"/>
                        </a:rPr>
                        <a:t>Enhancer Signal</a:t>
                      </a:r>
                      <a:endParaRPr lang="en-US" sz="2000" b="0" i="0" dirty="0">
                        <a:solidFill>
                          <a:schemeClr val="tx1"/>
                        </a:solidFill>
                        <a:latin typeface="Calibri Light"/>
                        <a:cs typeface="Calibri Ligh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Calibri Light"/>
                          <a:cs typeface="Calibri Light"/>
                        </a:rPr>
                        <a:t>Promoter Signal</a:t>
                      </a:r>
                      <a:endParaRPr lang="en-US" sz="2000" b="0" i="0" dirty="0">
                        <a:solidFill>
                          <a:schemeClr val="tx1"/>
                        </a:solidFill>
                        <a:latin typeface="Calibri Light"/>
                        <a:cs typeface="Calibri Ligh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1222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Calibri Light"/>
                          <a:cs typeface="Calibri Light"/>
                        </a:rPr>
                        <a:t>GM12878</a:t>
                      </a:r>
                      <a:endParaRPr lang="en-US" sz="2000" b="0" i="0" dirty="0">
                        <a:solidFill>
                          <a:schemeClr val="tx1"/>
                        </a:solidFill>
                        <a:latin typeface="Calibri Light"/>
                        <a:cs typeface="Calibri Ligh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Calibri Light"/>
                          <a:cs typeface="Calibri Light"/>
                        </a:rPr>
                        <a:t>120.1</a:t>
                      </a:r>
                      <a:endParaRPr lang="en-US" sz="2000" b="0" i="0" dirty="0">
                        <a:solidFill>
                          <a:schemeClr val="tx1"/>
                        </a:solidFill>
                        <a:latin typeface="Calibri Light"/>
                        <a:cs typeface="Calibri Ligh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Calibri Light"/>
                          <a:cs typeface="Calibri Light"/>
                        </a:rPr>
                        <a:t>99.4</a:t>
                      </a:r>
                      <a:endParaRPr lang="en-US" sz="2000" b="0" i="0" dirty="0">
                        <a:solidFill>
                          <a:schemeClr val="tx1"/>
                        </a:solidFill>
                        <a:latin typeface="Calibri Light"/>
                        <a:cs typeface="Calibri Ligh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1222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Calibri Light"/>
                          <a:cs typeface="Calibri Light"/>
                        </a:rPr>
                        <a:t>K562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Calibri Light"/>
                          <a:cs typeface="Calibri Light"/>
                        </a:rPr>
                        <a:t>3.4</a:t>
                      </a:r>
                      <a:endParaRPr lang="en-US" sz="2000" b="0" i="0" dirty="0">
                        <a:solidFill>
                          <a:schemeClr val="tx1"/>
                        </a:solidFill>
                        <a:latin typeface="Calibri Light"/>
                        <a:cs typeface="Calibri Ligh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Calibri Light"/>
                          <a:cs typeface="Calibri Light"/>
                        </a:rPr>
                        <a:t>2.6</a:t>
                      </a:r>
                      <a:endParaRPr lang="en-US" sz="2000" b="0" i="0" dirty="0">
                        <a:solidFill>
                          <a:schemeClr val="tx1"/>
                        </a:solidFill>
                        <a:latin typeface="Calibri Light"/>
                        <a:cs typeface="Calibri Ligh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1222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Calibri Light"/>
                          <a:cs typeface="Calibri Light"/>
                        </a:rPr>
                        <a:t>HepG2</a:t>
                      </a:r>
                      <a:endParaRPr lang="en-US" sz="2000" b="0" i="0" dirty="0">
                        <a:solidFill>
                          <a:schemeClr val="tx1"/>
                        </a:solidFill>
                        <a:latin typeface="Calibri Light"/>
                        <a:cs typeface="Calibri Ligh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Calibri Light"/>
                          <a:cs typeface="Calibri Light"/>
                        </a:rPr>
                        <a:t>50.8</a:t>
                      </a:r>
                      <a:endParaRPr lang="en-US" sz="2000" b="0" i="0" dirty="0">
                        <a:solidFill>
                          <a:schemeClr val="tx1"/>
                        </a:solidFill>
                        <a:latin typeface="Calibri Light"/>
                        <a:cs typeface="Calibri Ligh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Calibri Light"/>
                          <a:cs typeface="Calibri Light"/>
                        </a:rPr>
                        <a:t>60.3</a:t>
                      </a:r>
                      <a:endParaRPr lang="en-US" sz="2000" b="0" i="0" dirty="0">
                        <a:solidFill>
                          <a:schemeClr val="tx1"/>
                        </a:solidFill>
                        <a:latin typeface="Calibri Light"/>
                        <a:cs typeface="Calibri Ligh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1222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Calibri Light"/>
                          <a:cs typeface="Calibri Light"/>
                        </a:rPr>
                        <a:t>…</a:t>
                      </a:r>
                      <a:endParaRPr lang="en-US" sz="2000" b="0" i="0" dirty="0">
                        <a:solidFill>
                          <a:schemeClr val="tx1"/>
                        </a:solidFill>
                        <a:latin typeface="Calibri Light"/>
                        <a:cs typeface="Calibri Ligh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Calibri Light"/>
                          <a:cs typeface="Calibri Light"/>
                        </a:rPr>
                        <a:t>…</a:t>
                      </a:r>
                      <a:endParaRPr lang="en-US" sz="2000" b="0" i="0" dirty="0">
                        <a:solidFill>
                          <a:schemeClr val="tx1"/>
                        </a:solidFill>
                        <a:latin typeface="Calibri Light"/>
                        <a:cs typeface="Calibri Ligh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Calibri Light"/>
                          <a:cs typeface="Calibri Light"/>
                        </a:rPr>
                        <a:t>…</a:t>
                      </a:r>
                      <a:endParaRPr lang="en-US" sz="2000" b="0" i="0" dirty="0">
                        <a:solidFill>
                          <a:schemeClr val="tx1"/>
                        </a:solidFill>
                        <a:latin typeface="Calibri Light"/>
                        <a:cs typeface="Calibri Ligh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5050932" y="2478040"/>
            <a:ext cx="11535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+mj-lt"/>
                <a:cs typeface="Calibri Light"/>
              </a:rPr>
              <a:t>+/- 1 Kb</a:t>
            </a:r>
            <a:endParaRPr lang="en-US" sz="1400" dirty="0">
              <a:latin typeface="+mj-lt"/>
              <a:cs typeface="Calibri Ligh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991623" y="2175034"/>
            <a:ext cx="1212898" cy="309266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532D-93A0-8B46-92F7-1FE2DD995FC2}" type="slidenum">
              <a:rPr lang="en-US" smtClean="0"/>
              <a:t>40</a:t>
            </a:fld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237730" y="2100408"/>
            <a:ext cx="137525" cy="413952"/>
          </a:xfrm>
          <a:prstGeom prst="rect">
            <a:avLst/>
          </a:prstGeom>
          <a:solidFill>
            <a:srgbClr val="4EE6B3"/>
          </a:solidFill>
          <a:ln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61295" y="1746804"/>
            <a:ext cx="2179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Calibri Light"/>
                <a:cs typeface="Calibri Light"/>
              </a:rPr>
              <a:t>Predicted Enhancer</a:t>
            </a:r>
            <a:endParaRPr lang="en-US" dirty="0">
              <a:latin typeface="Calibri Light"/>
              <a:cs typeface="Calibri Light"/>
            </a:endParaRPr>
          </a:p>
        </p:txBody>
      </p:sp>
      <p:sp>
        <p:nvSpPr>
          <p:cNvPr id="15" name="Left Brace 14"/>
          <p:cNvSpPr/>
          <p:nvPr/>
        </p:nvSpPr>
        <p:spPr>
          <a:xfrm rot="16200000">
            <a:off x="1509280" y="1853931"/>
            <a:ext cx="305112" cy="1722953"/>
          </a:xfrm>
          <a:prstGeom prst="leftBrace">
            <a:avLst/>
          </a:prstGeom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888964" y="2896878"/>
            <a:ext cx="1545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Average Signal</a:t>
            </a:r>
            <a:endParaRPr lang="en-US" dirty="0">
              <a:latin typeface="+mj-lt"/>
            </a:endParaRPr>
          </a:p>
        </p:txBody>
      </p:sp>
      <p:sp>
        <p:nvSpPr>
          <p:cNvPr id="27" name="Left Brace 26"/>
          <p:cNvSpPr/>
          <p:nvPr/>
        </p:nvSpPr>
        <p:spPr>
          <a:xfrm rot="16200000">
            <a:off x="5440066" y="2153598"/>
            <a:ext cx="334027" cy="1230912"/>
          </a:xfrm>
          <a:prstGeom prst="leftBrace">
            <a:avLst/>
          </a:prstGeom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834207" y="2900143"/>
            <a:ext cx="1545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Average Signal</a:t>
            </a:r>
            <a:endParaRPr lang="en-US" dirty="0">
              <a:latin typeface="+mj-lt"/>
            </a:endParaRPr>
          </a:p>
        </p:txBody>
      </p:sp>
      <p:cxnSp>
        <p:nvCxnSpPr>
          <p:cNvPr id="30" name="Straight Arrow Connector 29"/>
          <p:cNvCxnSpPr>
            <a:stCxn id="26" idx="2"/>
            <a:endCxn id="22" idx="0"/>
          </p:cNvCxnSpPr>
          <p:nvPr/>
        </p:nvCxnSpPr>
        <p:spPr>
          <a:xfrm>
            <a:off x="1661836" y="3266210"/>
            <a:ext cx="1889320" cy="732883"/>
          </a:xfrm>
          <a:prstGeom prst="straightConnector1">
            <a:avLst/>
          </a:prstGeom>
          <a:ln w="38100">
            <a:solidFill>
              <a:srgbClr val="4EE6B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5553008" y="3289023"/>
            <a:ext cx="1" cy="710070"/>
          </a:xfrm>
          <a:prstGeom prst="straightConnector1">
            <a:avLst/>
          </a:prstGeom>
          <a:ln w="38100">
            <a:solidFill>
              <a:srgbClr val="00BB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5310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6" y="622527"/>
            <a:ext cx="8729662" cy="62354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4796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+mj-lt"/>
              </a:rPr>
              <a:t>ROC Curves – Correlation Methods</a:t>
            </a:r>
            <a:endParaRPr lang="en-US" sz="28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6746" y="4729162"/>
            <a:ext cx="27920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EF2C2C"/>
                </a:solidFill>
              </a:rPr>
              <a:t>DNase Signal, AUC = </a:t>
            </a:r>
            <a:r>
              <a:rPr lang="hr-HR" b="1" dirty="0" smtClean="0">
                <a:solidFill>
                  <a:srgbClr val="EF2C2C"/>
                </a:solidFill>
              </a:rPr>
              <a:t>0.60</a:t>
            </a:r>
            <a:endParaRPr lang="en-US" b="1" dirty="0" smtClean="0">
              <a:solidFill>
                <a:srgbClr val="EF2C2C"/>
              </a:solidFill>
            </a:endParaRPr>
          </a:p>
          <a:p>
            <a:pPr algn="r"/>
            <a:r>
              <a:rPr lang="en-US" b="1" dirty="0" smtClean="0">
                <a:solidFill>
                  <a:srgbClr val="1D90FF"/>
                </a:solidFill>
              </a:rPr>
              <a:t>H3K27ac Signal, AUC = </a:t>
            </a:r>
            <a:r>
              <a:rPr lang="is-IS" b="1" dirty="0" smtClean="0">
                <a:solidFill>
                  <a:srgbClr val="1D90FF"/>
                </a:solidFill>
              </a:rPr>
              <a:t>0.56</a:t>
            </a:r>
            <a:endParaRPr lang="en-US" b="1" dirty="0" smtClean="0">
              <a:solidFill>
                <a:srgbClr val="1D90FF"/>
              </a:solidFill>
            </a:endParaRPr>
          </a:p>
          <a:p>
            <a:pPr algn="r"/>
            <a:r>
              <a:rPr lang="en-US" b="1" dirty="0" smtClean="0">
                <a:solidFill>
                  <a:srgbClr val="9F79EE"/>
                </a:solidFill>
              </a:rPr>
              <a:t>Average Rank, AUC = </a:t>
            </a:r>
            <a:r>
              <a:rPr lang="is-IS" b="1" dirty="0" smtClean="0">
                <a:solidFill>
                  <a:srgbClr val="9F79EE"/>
                </a:solidFill>
              </a:rPr>
              <a:t>0.60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253A4-5B3D-EA48-B9E7-92B960AF831E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601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6" y="622527"/>
            <a:ext cx="8729662" cy="62354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67132" y="3625963"/>
            <a:ext cx="34059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EF2C2C"/>
                </a:solidFill>
              </a:rPr>
              <a:t>DNase Signal, AUPR = </a:t>
            </a:r>
            <a:r>
              <a:rPr lang="hr-HR" b="1" dirty="0" smtClean="0">
                <a:solidFill>
                  <a:srgbClr val="EF2C2C"/>
                </a:solidFill>
              </a:rPr>
              <a:t>0.06</a:t>
            </a:r>
            <a:endParaRPr lang="en-US" b="1" dirty="0" smtClean="0">
              <a:solidFill>
                <a:srgbClr val="EF2C2C"/>
              </a:solidFill>
            </a:endParaRPr>
          </a:p>
          <a:p>
            <a:pPr algn="r"/>
            <a:r>
              <a:rPr lang="en-US" b="1" dirty="0" smtClean="0">
                <a:solidFill>
                  <a:srgbClr val="1D90FF"/>
                </a:solidFill>
              </a:rPr>
              <a:t>H3K27ac Signal, AUPR = </a:t>
            </a:r>
            <a:r>
              <a:rPr lang="is-IS" b="1" dirty="0" smtClean="0">
                <a:solidFill>
                  <a:srgbClr val="1D90FF"/>
                </a:solidFill>
              </a:rPr>
              <a:t>0.06</a:t>
            </a:r>
            <a:endParaRPr lang="en-US" b="1" dirty="0" smtClean="0">
              <a:solidFill>
                <a:srgbClr val="1D90FF"/>
              </a:solidFill>
            </a:endParaRPr>
          </a:p>
          <a:p>
            <a:pPr algn="r"/>
            <a:r>
              <a:rPr lang="en-US" b="1" dirty="0" smtClean="0">
                <a:solidFill>
                  <a:srgbClr val="9F79EE"/>
                </a:solidFill>
              </a:rPr>
              <a:t>Average Rank, AUPR = </a:t>
            </a:r>
            <a:r>
              <a:rPr lang="is-IS" b="1" dirty="0" smtClean="0">
                <a:solidFill>
                  <a:srgbClr val="9F79EE"/>
                </a:solidFill>
              </a:rPr>
              <a:t>0.07</a:t>
            </a:r>
            <a:endParaRPr lang="en-US" b="1" dirty="0">
              <a:solidFill>
                <a:srgbClr val="9F79E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4796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+mj-lt"/>
              </a:rPr>
              <a:t>PR Curves – Correlation Methods</a:t>
            </a:r>
            <a:endParaRPr lang="en-US" sz="2800" dirty="0"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253A4-5B3D-EA48-B9E7-92B960AF831E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676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5502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alibri Light"/>
                <a:cs typeface="Calibri Light"/>
              </a:rPr>
              <a:t>Random Forest Model</a:t>
            </a:r>
            <a:endParaRPr lang="en-US" sz="3200" dirty="0">
              <a:latin typeface="Calibri Light"/>
              <a:cs typeface="Calibri Ligh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8662" y="1243010"/>
            <a:ext cx="768667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a typeface="Calibri Light" charset="0"/>
                <a:cs typeface="Calibri Light" charset="0"/>
              </a:rPr>
              <a:t>Features</a:t>
            </a:r>
            <a:r>
              <a:rPr lang="en-US" sz="2400" dirty="0" smtClean="0">
                <a:latin typeface="Calibri Light" charset="0"/>
                <a:ea typeface="Calibri Light" charset="0"/>
                <a:cs typeface="Calibri Light" charset="0"/>
              </a:rPr>
              <a:t>:</a:t>
            </a:r>
          </a:p>
          <a:p>
            <a:endParaRPr lang="en-US" sz="2400" dirty="0" smtClean="0">
              <a:latin typeface="Calibri Light" charset="0"/>
              <a:ea typeface="Calibri Light" charset="0"/>
              <a:cs typeface="Calibri Light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>
                <a:latin typeface="Calibri Light" charset="0"/>
                <a:ea typeface="Calibri Light" charset="0"/>
                <a:cs typeface="Calibri Light" charset="0"/>
              </a:rPr>
              <a:t>Distance between enhancer and target gene</a:t>
            </a:r>
          </a:p>
          <a:p>
            <a:pPr marL="285750" indent="-285750">
              <a:buFont typeface="Arial" charset="0"/>
              <a:buChar char="•"/>
            </a:pPr>
            <a:endParaRPr lang="en-US" sz="2400" dirty="0" smtClean="0">
              <a:latin typeface="Calibri Light" charset="0"/>
              <a:ea typeface="Calibri Light" charset="0"/>
              <a:cs typeface="Calibri Light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>
                <a:latin typeface="Calibri Light" charset="0"/>
                <a:ea typeface="Calibri Light" charset="0"/>
                <a:cs typeface="Calibri Light" charset="0"/>
              </a:rPr>
              <a:t>Expression of target gene in GM12878 cells</a:t>
            </a:r>
          </a:p>
          <a:p>
            <a:pPr marL="285750" indent="-285750">
              <a:buFont typeface="Arial" charset="0"/>
              <a:buChar char="•"/>
            </a:pPr>
            <a:endParaRPr lang="en-US" sz="2400" dirty="0" smtClean="0">
              <a:latin typeface="Calibri Light" charset="0"/>
              <a:ea typeface="Calibri Light" charset="0"/>
              <a:cs typeface="Calibri Light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>
                <a:latin typeface="Calibri Light" charset="0"/>
                <a:ea typeface="Calibri Light" charset="0"/>
                <a:cs typeface="Calibri Light" charset="0"/>
              </a:rPr>
              <a:t>DNase and H3K27ac Signal in GM12878 cells</a:t>
            </a:r>
          </a:p>
          <a:p>
            <a:pPr marL="285750" indent="-285750">
              <a:buFont typeface="Arial" charset="0"/>
              <a:buChar char="•"/>
            </a:pPr>
            <a:endParaRPr lang="en-US" sz="2400" dirty="0" smtClean="0">
              <a:latin typeface="Calibri Light" charset="0"/>
              <a:ea typeface="Calibri Light" charset="0"/>
              <a:cs typeface="Calibri Light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>
                <a:latin typeface="Calibri Light" charset="0"/>
                <a:ea typeface="Calibri Light" charset="0"/>
                <a:cs typeface="Calibri Light" charset="0"/>
              </a:rPr>
              <a:t>Correlations of DNase and H3K27ac Signals</a:t>
            </a:r>
          </a:p>
          <a:p>
            <a:pPr marL="285750" indent="-285750">
              <a:buFont typeface="Arial" charset="0"/>
              <a:buChar char="•"/>
            </a:pPr>
            <a:endParaRPr lang="en-US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253A4-5B3D-EA48-B9E7-92B960AF831E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273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7" y="622527"/>
            <a:ext cx="8729660" cy="62354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66746" y="4729162"/>
            <a:ext cx="27920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EF2C2C"/>
                </a:solidFill>
              </a:rPr>
              <a:t>DNase Signal, AUC = </a:t>
            </a:r>
            <a:r>
              <a:rPr lang="hr-HR" b="1" dirty="0" smtClean="0">
                <a:solidFill>
                  <a:srgbClr val="EF2C2C"/>
                </a:solidFill>
              </a:rPr>
              <a:t>0.60</a:t>
            </a:r>
            <a:endParaRPr lang="en-US" b="1" dirty="0" smtClean="0">
              <a:solidFill>
                <a:srgbClr val="EF2C2C"/>
              </a:solidFill>
            </a:endParaRPr>
          </a:p>
          <a:p>
            <a:pPr algn="r"/>
            <a:r>
              <a:rPr lang="en-US" b="1" dirty="0" smtClean="0">
                <a:solidFill>
                  <a:srgbClr val="1D90FF"/>
                </a:solidFill>
              </a:rPr>
              <a:t>H3K27ac Signal, AUC = </a:t>
            </a:r>
            <a:r>
              <a:rPr lang="is-IS" b="1" dirty="0" smtClean="0">
                <a:solidFill>
                  <a:srgbClr val="1D90FF"/>
                </a:solidFill>
              </a:rPr>
              <a:t>0.56</a:t>
            </a:r>
            <a:endParaRPr lang="en-US" b="1" dirty="0" smtClean="0">
              <a:solidFill>
                <a:srgbClr val="1D90FF"/>
              </a:solidFill>
            </a:endParaRPr>
          </a:p>
          <a:p>
            <a:pPr algn="r"/>
            <a:r>
              <a:rPr lang="en-US" b="1" dirty="0" smtClean="0">
                <a:solidFill>
                  <a:srgbClr val="9F79EE"/>
                </a:solidFill>
              </a:rPr>
              <a:t>Average Rank, AUC = </a:t>
            </a:r>
            <a:r>
              <a:rPr lang="is-IS" b="1" dirty="0" smtClean="0">
                <a:solidFill>
                  <a:srgbClr val="9F79EE"/>
                </a:solidFill>
              </a:rPr>
              <a:t>0.60</a:t>
            </a:r>
          </a:p>
          <a:p>
            <a:pPr algn="r"/>
            <a:r>
              <a:rPr lang="is-IS" b="1" dirty="0" smtClean="0"/>
              <a:t>Random Forest = 0.78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4796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+mj-lt"/>
              </a:rPr>
              <a:t>ROC Curve – Random Forest</a:t>
            </a:r>
            <a:endParaRPr lang="en-US" sz="2800" dirty="0"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253A4-5B3D-EA48-B9E7-92B960AF831E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750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7" y="622527"/>
            <a:ext cx="8729660" cy="62354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4796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+mj-lt"/>
              </a:rPr>
              <a:t>PR Curve – Random Forest</a:t>
            </a:r>
            <a:endParaRPr lang="en-US" sz="28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97416" y="3625963"/>
            <a:ext cx="51756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EF2C2C"/>
                </a:solidFill>
              </a:rPr>
              <a:t>DNase Signal, AUPR = </a:t>
            </a:r>
            <a:r>
              <a:rPr lang="hr-HR" b="1" dirty="0" smtClean="0">
                <a:solidFill>
                  <a:srgbClr val="EF2C2C"/>
                </a:solidFill>
              </a:rPr>
              <a:t>0.06</a:t>
            </a:r>
            <a:endParaRPr lang="en-US" b="1" dirty="0" smtClean="0">
              <a:solidFill>
                <a:srgbClr val="EF2C2C"/>
              </a:solidFill>
            </a:endParaRPr>
          </a:p>
          <a:p>
            <a:pPr algn="r"/>
            <a:r>
              <a:rPr lang="en-US" b="1" dirty="0" smtClean="0">
                <a:solidFill>
                  <a:srgbClr val="1D90FF"/>
                </a:solidFill>
              </a:rPr>
              <a:t>H3K27ac Signal, AUPR = </a:t>
            </a:r>
            <a:r>
              <a:rPr lang="is-IS" b="1" dirty="0" smtClean="0">
                <a:solidFill>
                  <a:srgbClr val="1D90FF"/>
                </a:solidFill>
              </a:rPr>
              <a:t>0.06</a:t>
            </a:r>
            <a:endParaRPr lang="en-US" b="1" dirty="0" smtClean="0">
              <a:solidFill>
                <a:srgbClr val="1D90FF"/>
              </a:solidFill>
            </a:endParaRPr>
          </a:p>
          <a:p>
            <a:pPr algn="r"/>
            <a:r>
              <a:rPr lang="en-US" b="1" dirty="0" smtClean="0">
                <a:solidFill>
                  <a:srgbClr val="9F79EE"/>
                </a:solidFill>
              </a:rPr>
              <a:t>Average Rank, AUPR = </a:t>
            </a:r>
            <a:r>
              <a:rPr lang="is-IS" b="1" dirty="0" smtClean="0">
                <a:solidFill>
                  <a:srgbClr val="9F79EE"/>
                </a:solidFill>
              </a:rPr>
              <a:t>0.07</a:t>
            </a:r>
          </a:p>
          <a:p>
            <a:pPr algn="r"/>
            <a:r>
              <a:rPr lang="is-IS" b="1" dirty="0" smtClean="0"/>
              <a:t>Random Forest, AUPR = 0.16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253A4-5B3D-EA48-B9E7-92B960AF831E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46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84" y="948790"/>
            <a:ext cx="8553831" cy="52900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12157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+mj-lt"/>
                <a:cs typeface="Calibri Light"/>
              </a:rPr>
              <a:t>Random Forest Model – Feature Importance</a:t>
            </a:r>
            <a:endParaRPr lang="en-US" sz="3200" dirty="0">
              <a:latin typeface="+mj-lt"/>
              <a:cs typeface="Calibri Ligh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1999" y="6238811"/>
            <a:ext cx="2041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Feature Importance</a:t>
            </a:r>
            <a:endParaRPr lang="en-US" dirty="0"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253A4-5B3D-EA48-B9E7-92B960AF831E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623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88457"/>
          </a:xfrm>
        </p:spPr>
        <p:txBody>
          <a:bodyPr/>
          <a:lstStyle/>
          <a:p>
            <a:r>
              <a:rPr kumimoji="1" lang="en-US" altLang="zh-CN" dirty="0" smtClean="0"/>
              <a:t>Future directions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227667"/>
            <a:ext cx="7886700" cy="4949296"/>
          </a:xfrm>
        </p:spPr>
        <p:txBody>
          <a:bodyPr/>
          <a:lstStyle/>
          <a:p>
            <a:r>
              <a:rPr kumimoji="1" lang="en-US" altLang="zh-CN" dirty="0" smtClean="0">
                <a:latin typeface="+mj-lt"/>
              </a:rPr>
              <a:t>In corporate additional training and testing data, such as massively parallel reporter assays, STARR-</a:t>
            </a:r>
            <a:r>
              <a:rPr kumimoji="1" lang="en-US" altLang="zh-CN" dirty="0" err="1" smtClean="0">
                <a:latin typeface="+mj-lt"/>
              </a:rPr>
              <a:t>seq</a:t>
            </a:r>
            <a:r>
              <a:rPr kumimoji="1" lang="en-US" altLang="zh-CN" dirty="0" smtClean="0">
                <a:latin typeface="+mj-lt"/>
              </a:rPr>
              <a:t>, enhancer-seq.</a:t>
            </a:r>
          </a:p>
          <a:p>
            <a:r>
              <a:rPr kumimoji="1" lang="en-US" altLang="zh-CN" dirty="0" smtClean="0">
                <a:latin typeface="+mj-lt"/>
              </a:rPr>
              <a:t>Retest additional features when more training data are used.</a:t>
            </a:r>
          </a:p>
          <a:p>
            <a:r>
              <a:rPr kumimoji="1" lang="en-US" altLang="zh-CN" dirty="0" smtClean="0">
                <a:latin typeface="+mj-lt"/>
              </a:rPr>
              <a:t>Prediction of target genes remains a major challenge. What additional features can be predictive?</a:t>
            </a:r>
          </a:p>
          <a:p>
            <a:r>
              <a:rPr kumimoji="1" lang="en-US" altLang="zh-CN" dirty="0" smtClean="0">
                <a:latin typeface="+mj-lt"/>
              </a:rPr>
              <a:t>Define other types of regulatory elements.</a:t>
            </a:r>
            <a:endParaRPr kumimoji="1" lang="zh-CN" alt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253A4-5B3D-EA48-B9E7-92B960AF831E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01065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45516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Calibri Light" charset="0"/>
                <a:ea typeface="Calibri Light" charset="0"/>
                <a:cs typeface="Calibri Light" charset="0"/>
              </a:rPr>
              <a:t>Factorbook</a:t>
            </a:r>
            <a:endParaRPr lang="en-US" sz="3200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532D-93A0-8B46-92F7-1FE2DD995FC2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849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686800" cy="5638801"/>
          </a:xfrm>
        </p:spPr>
        <p:txBody>
          <a:bodyPr>
            <a:normAutofit/>
          </a:bodyPr>
          <a:lstStyle/>
          <a:p>
            <a:r>
              <a:rPr lang="en-US" dirty="0"/>
              <a:t>Visualizes summarized data centered on TFs</a:t>
            </a:r>
          </a:p>
          <a:p>
            <a:pPr lvl="1"/>
            <a:r>
              <a:rPr lang="en-US" dirty="0"/>
              <a:t>not easily shown in a genome browser</a:t>
            </a:r>
          </a:p>
          <a:p>
            <a:pPr lvl="1"/>
            <a:r>
              <a:rPr lang="en-US" dirty="0"/>
              <a:t>includes a number of useful analyses and statistical information</a:t>
            </a:r>
          </a:p>
          <a:p>
            <a:pPr lvl="2"/>
            <a:r>
              <a:rPr lang="en-US" dirty="0"/>
              <a:t>Average histone profiles</a:t>
            </a:r>
          </a:p>
          <a:p>
            <a:pPr lvl="2"/>
            <a:r>
              <a:rPr lang="en-US" dirty="0" smtClean="0"/>
              <a:t>Motifs</a:t>
            </a:r>
          </a:p>
          <a:p>
            <a:pPr lvl="2"/>
            <a:r>
              <a:rPr lang="en-US" dirty="0" smtClean="0"/>
              <a:t>Heat maps</a:t>
            </a:r>
          </a:p>
          <a:p>
            <a:r>
              <a:rPr lang="en-US" dirty="0" smtClean="0"/>
              <a:t>Transcription Factor </a:t>
            </a:r>
            <a:r>
              <a:rPr lang="en-US" dirty="0"/>
              <a:t>(TF)-centric repository of all ENCODE ChIP-seq datasets on TF-binding </a:t>
            </a:r>
            <a:r>
              <a:rPr lang="en-US" dirty="0" smtClean="0"/>
              <a:t>regions</a:t>
            </a:r>
          </a:p>
          <a:p>
            <a:r>
              <a:rPr lang="en-US" dirty="0" smtClean="0"/>
              <a:t>Will also visualize </a:t>
            </a:r>
            <a:r>
              <a:rPr lang="en-US" dirty="0" err="1" smtClean="0"/>
              <a:t>ChIP-seq</a:t>
            </a:r>
            <a:r>
              <a:rPr lang="en-US" dirty="0" smtClean="0"/>
              <a:t> Histone and DNase-</a:t>
            </a:r>
            <a:r>
              <a:rPr lang="en-US" dirty="0" err="1" smtClean="0"/>
              <a:t>seq</a:t>
            </a:r>
            <a:r>
              <a:rPr lang="en-US" dirty="0" smtClean="0"/>
              <a:t> datasets from ENCODE and ROADMAP soon!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253A4-5B3D-EA48-B9E7-92B960AF831E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34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5418" y="25483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alibri Light" charset="0"/>
                <a:ea typeface="Calibri Light" charset="0"/>
                <a:cs typeface="Calibri Light" charset="0"/>
              </a:rPr>
              <a:t>Components of the Encyclopedia</a:t>
            </a:r>
            <a:endParaRPr lang="en-US" sz="3200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5034" y="1078147"/>
            <a:ext cx="8203095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 smtClean="0">
                <a:latin typeface="+mj-lt"/>
                <a:ea typeface="Calibri Light" charset="0"/>
                <a:cs typeface="Calibri Light" charset="0"/>
              </a:rPr>
              <a:t>Gene expression</a:t>
            </a:r>
          </a:p>
          <a:p>
            <a:pPr marL="285750" indent="-285750">
              <a:buFont typeface="Arial" charset="0"/>
              <a:buChar char="•"/>
            </a:pPr>
            <a:endParaRPr lang="en-US" dirty="0" smtClean="0">
              <a:latin typeface="+mj-lt"/>
              <a:ea typeface="Calibri Light" charset="0"/>
              <a:cs typeface="Calibri Light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>
                <a:latin typeface="+mj-lt"/>
                <a:ea typeface="Calibri Light" charset="0"/>
                <a:cs typeface="Calibri Light" charset="0"/>
              </a:rPr>
              <a:t>Transcription start sites</a:t>
            </a:r>
          </a:p>
          <a:p>
            <a:pPr marL="285750" indent="-285750">
              <a:buFont typeface="Arial" charset="0"/>
              <a:buChar char="•"/>
            </a:pPr>
            <a:endParaRPr lang="en-US" dirty="0" smtClean="0">
              <a:latin typeface="+mj-lt"/>
              <a:ea typeface="Calibri Light" charset="0"/>
              <a:cs typeface="Calibri Light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>
                <a:latin typeface="+mj-lt"/>
                <a:ea typeface="Calibri Light" charset="0"/>
                <a:cs typeface="Calibri Light" charset="0"/>
              </a:rPr>
              <a:t>Uniformly processed peaks from DNase-</a:t>
            </a:r>
            <a:r>
              <a:rPr lang="en-US" sz="2400" dirty="0" err="1" smtClean="0">
                <a:latin typeface="+mj-lt"/>
                <a:ea typeface="Calibri Light" charset="0"/>
                <a:cs typeface="Calibri Light" charset="0"/>
              </a:rPr>
              <a:t>seq</a:t>
            </a:r>
            <a:r>
              <a:rPr lang="en-US" sz="2400" dirty="0" smtClean="0">
                <a:latin typeface="+mj-lt"/>
                <a:ea typeface="Calibri Light" charset="0"/>
                <a:cs typeface="Calibri Light" charset="0"/>
              </a:rPr>
              <a:t>, histone mark </a:t>
            </a:r>
            <a:r>
              <a:rPr lang="en-US" sz="2400" dirty="0" err="1" smtClean="0">
                <a:latin typeface="+mj-lt"/>
                <a:ea typeface="Calibri Light" charset="0"/>
                <a:cs typeface="Calibri Light" charset="0"/>
              </a:rPr>
              <a:t>ChIP-seq</a:t>
            </a:r>
            <a:r>
              <a:rPr lang="en-US" sz="2400" dirty="0" smtClean="0">
                <a:latin typeface="+mj-lt"/>
                <a:ea typeface="Calibri Light" charset="0"/>
                <a:cs typeface="Calibri Light" charset="0"/>
              </a:rPr>
              <a:t> and TF </a:t>
            </a:r>
            <a:r>
              <a:rPr lang="en-US" sz="2400" dirty="0" err="1" smtClean="0">
                <a:latin typeface="+mj-lt"/>
                <a:ea typeface="Calibri Light" charset="0"/>
                <a:cs typeface="Calibri Light" charset="0"/>
              </a:rPr>
              <a:t>ChIP-seq</a:t>
            </a:r>
            <a:endParaRPr lang="en-US" sz="2400" dirty="0" smtClean="0">
              <a:latin typeface="+mj-lt"/>
              <a:ea typeface="Calibri Light" charset="0"/>
              <a:cs typeface="Calibri Light" charset="0"/>
            </a:endParaRPr>
          </a:p>
          <a:p>
            <a:pPr marL="285750" indent="-285750">
              <a:buFont typeface="Arial" charset="0"/>
              <a:buChar char="•"/>
            </a:pPr>
            <a:endParaRPr lang="en-US" dirty="0" smtClean="0">
              <a:latin typeface="+mj-lt"/>
              <a:ea typeface="Calibri Light" charset="0"/>
              <a:cs typeface="Calibri Light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>
                <a:latin typeface="+mj-lt"/>
                <a:ea typeface="Calibri Light" charset="0"/>
                <a:cs typeface="Calibri Light" charset="0"/>
              </a:rPr>
              <a:t>3D chromatin contacts from Hi-C and </a:t>
            </a:r>
            <a:r>
              <a:rPr lang="en-US" sz="2400" dirty="0" err="1" smtClean="0">
                <a:latin typeface="+mj-lt"/>
                <a:ea typeface="Calibri Light" charset="0"/>
                <a:cs typeface="Calibri Light" charset="0"/>
              </a:rPr>
              <a:t>ChIA</a:t>
            </a:r>
            <a:r>
              <a:rPr lang="en-US" sz="2400" dirty="0" smtClean="0">
                <a:latin typeface="+mj-lt"/>
                <a:ea typeface="Calibri Light" charset="0"/>
                <a:cs typeface="Calibri Light" charset="0"/>
              </a:rPr>
              <a:t>-PET</a:t>
            </a:r>
          </a:p>
          <a:p>
            <a:pPr marL="285750" indent="-285750">
              <a:buFont typeface="Arial" charset="0"/>
              <a:buChar char="•"/>
            </a:pPr>
            <a:endParaRPr lang="en-US" dirty="0" smtClean="0">
              <a:latin typeface="+mj-lt"/>
              <a:ea typeface="Calibri Light" charset="0"/>
              <a:cs typeface="Calibri Light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>
                <a:latin typeface="+mj-lt"/>
                <a:ea typeface="Calibri Light" charset="0"/>
                <a:cs typeface="Calibri Light" charset="0"/>
              </a:rPr>
              <a:t>Semi-automated genome annotations (</a:t>
            </a:r>
            <a:r>
              <a:rPr lang="en-US" sz="2400" dirty="0" err="1" smtClean="0">
                <a:latin typeface="+mj-lt"/>
                <a:ea typeface="Calibri Light" charset="0"/>
                <a:cs typeface="Calibri Light" charset="0"/>
              </a:rPr>
              <a:t>ChromHMM</a:t>
            </a:r>
            <a:r>
              <a:rPr lang="en-US" sz="2400" dirty="0" smtClean="0">
                <a:latin typeface="+mj-lt"/>
                <a:ea typeface="Calibri Light" charset="0"/>
                <a:cs typeface="Calibri Light" charset="0"/>
              </a:rPr>
              <a:t> and Segway)</a:t>
            </a:r>
          </a:p>
          <a:p>
            <a:pPr marL="285750" indent="-285750">
              <a:buFont typeface="Arial" charset="0"/>
              <a:buChar char="•"/>
            </a:pPr>
            <a:endParaRPr lang="en-US" sz="2400" dirty="0">
              <a:latin typeface="+mj-lt"/>
              <a:ea typeface="Calibri Light" charset="0"/>
              <a:cs typeface="Calibri Light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400" dirty="0">
                <a:latin typeface="+mj-lt"/>
                <a:ea typeface="Calibri Light" charset="0"/>
                <a:cs typeface="Calibri Light" charset="0"/>
              </a:rPr>
              <a:t>Candidate regulatory elements</a:t>
            </a:r>
          </a:p>
          <a:p>
            <a:pPr marL="285750" indent="-285750">
              <a:buFont typeface="Arial" charset="0"/>
              <a:buChar char="•"/>
            </a:pPr>
            <a:endParaRPr lang="en-US" dirty="0" smtClean="0">
              <a:latin typeface="+mj-lt"/>
              <a:ea typeface="Calibri Light" charset="0"/>
              <a:cs typeface="Calibri Light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>
                <a:latin typeface="+mj-lt"/>
                <a:ea typeface="Calibri Light" charset="0"/>
                <a:cs typeface="Calibri Light" charset="0"/>
              </a:rPr>
              <a:t>Target genes of regulatory elements</a:t>
            </a:r>
            <a:endParaRPr lang="en-US" sz="2400" dirty="0">
              <a:latin typeface="+mj-lt"/>
              <a:ea typeface="Calibri Light" charset="0"/>
              <a:cs typeface="Calibri Light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532D-93A0-8B46-92F7-1FE2DD995FC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80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ENCODE </a:t>
            </a:r>
            <a:r>
              <a:rPr lang="en-US" dirty="0" err="1" smtClean="0"/>
              <a:t>ChIP-seq</a:t>
            </a:r>
            <a:r>
              <a:rPr lang="en-US" dirty="0" smtClean="0"/>
              <a:t> TF Datasets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Human: </a:t>
            </a:r>
          </a:p>
          <a:p>
            <a:pPr lvl="1"/>
            <a:r>
              <a:rPr lang="en-US" dirty="0" smtClean="0"/>
              <a:t>837 </a:t>
            </a:r>
            <a:r>
              <a:rPr lang="en-US" dirty="0" err="1" smtClean="0"/>
              <a:t>ChIP-seq</a:t>
            </a:r>
            <a:r>
              <a:rPr lang="en-US" dirty="0" smtClean="0"/>
              <a:t> TF datasets</a:t>
            </a:r>
          </a:p>
          <a:p>
            <a:pPr lvl="2"/>
            <a:r>
              <a:rPr lang="en-US" dirty="0" smtClean="0"/>
              <a:t>167 TFs</a:t>
            </a:r>
          </a:p>
          <a:p>
            <a:pPr lvl="2"/>
            <a:r>
              <a:rPr lang="en-US" dirty="0" smtClean="0"/>
              <a:t>104 cell types</a:t>
            </a:r>
          </a:p>
          <a:p>
            <a:r>
              <a:rPr lang="en-US" dirty="0" smtClean="0"/>
              <a:t>Mouse: </a:t>
            </a:r>
          </a:p>
          <a:p>
            <a:pPr lvl="1"/>
            <a:r>
              <a:rPr lang="en-US" dirty="0" smtClean="0"/>
              <a:t>170 </a:t>
            </a:r>
            <a:r>
              <a:rPr lang="en-US" dirty="0" err="1" smtClean="0"/>
              <a:t>ChIP-seq</a:t>
            </a:r>
            <a:r>
              <a:rPr lang="en-US" dirty="0" smtClean="0"/>
              <a:t> TF datasets</a:t>
            </a:r>
          </a:p>
          <a:p>
            <a:pPr lvl="2"/>
            <a:r>
              <a:rPr lang="en-US" dirty="0" smtClean="0"/>
              <a:t>51 TFs</a:t>
            </a:r>
          </a:p>
          <a:p>
            <a:pPr lvl="2"/>
            <a:r>
              <a:rPr lang="en-US" dirty="0" smtClean="0"/>
              <a:t>26 cell types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Last data import: February 29,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253A4-5B3D-EA48-B9E7-92B960AF831E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64565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2281"/>
          </a:xfrm>
        </p:spPr>
        <p:txBody>
          <a:bodyPr/>
          <a:lstStyle/>
          <a:p>
            <a:r>
              <a:rPr lang="en-US" dirty="0" smtClean="0"/>
              <a:t>Function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8481"/>
            <a:ext cx="9112250" cy="50019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380078"/>
            <a:ext cx="5334000" cy="2249322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2400" dirty="0" smtClean="0"/>
              <a:t>brief </a:t>
            </a:r>
            <a:r>
              <a:rPr lang="en-US" sz="2400" dirty="0"/>
              <a:t>overview of </a:t>
            </a:r>
            <a:r>
              <a:rPr lang="en-US" sz="2400" dirty="0" smtClean="0"/>
              <a:t>molecular </a:t>
            </a:r>
            <a:r>
              <a:rPr lang="en-US" sz="2400" dirty="0"/>
              <a:t>function of </a:t>
            </a:r>
            <a:r>
              <a:rPr lang="en-US" sz="2400" dirty="0" smtClean="0"/>
              <a:t>TF</a:t>
            </a:r>
          </a:p>
          <a:p>
            <a:pPr lvl="1"/>
            <a:r>
              <a:rPr lang="en-US" sz="2000" dirty="0" smtClean="0"/>
              <a:t>3D </a:t>
            </a:r>
            <a:r>
              <a:rPr lang="en-US" sz="2000" dirty="0"/>
              <a:t>protein structure of TF (if available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/>
              <a:t>distilled from </a:t>
            </a:r>
            <a:r>
              <a:rPr lang="en-US" sz="2000" dirty="0" err="1" smtClean="0"/>
              <a:t>RefSeq</a:t>
            </a:r>
            <a:r>
              <a:rPr lang="en-US" sz="2000" dirty="0"/>
              <a:t>, </a:t>
            </a:r>
            <a:r>
              <a:rPr lang="en-US" sz="2000" dirty="0" smtClean="0"/>
              <a:t>Gene Card, and </a:t>
            </a:r>
            <a:r>
              <a:rPr lang="en-US" sz="2000" dirty="0" err="1" smtClean="0"/>
              <a:t>wikipedia</a:t>
            </a:r>
            <a:endParaRPr lang="en-US" sz="2000" dirty="0" smtClean="0"/>
          </a:p>
          <a:p>
            <a:pPr lvl="1"/>
            <a:r>
              <a:rPr lang="en-US" sz="2000" dirty="0"/>
              <a:t>l</a:t>
            </a:r>
            <a:r>
              <a:rPr lang="en-US" sz="2000" dirty="0" smtClean="0"/>
              <a:t>inks to external resources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253A4-5B3D-EA48-B9E7-92B960AF831E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93522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7016"/>
            <a:ext cx="9144000" cy="5940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/>
          <a:lstStyle/>
          <a:p>
            <a:r>
              <a:rPr lang="en-US" dirty="0"/>
              <a:t>Average Histone Profiles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1676400"/>
            <a:ext cx="4023756" cy="3505200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400" dirty="0" smtClean="0"/>
              <a:t>+/- </a:t>
            </a:r>
            <a:r>
              <a:rPr lang="en-US" sz="2400" dirty="0"/>
              <a:t>2kb (inclusive) window around </a:t>
            </a:r>
            <a:r>
              <a:rPr lang="en-US" sz="2400" dirty="0" smtClean="0"/>
              <a:t>peak summits</a:t>
            </a:r>
          </a:p>
          <a:p>
            <a:r>
              <a:rPr lang="en-US" sz="2400" dirty="0" smtClean="0"/>
              <a:t>separated </a:t>
            </a:r>
            <a:r>
              <a:rPr lang="en-US" sz="2400" dirty="0"/>
              <a:t>by </a:t>
            </a:r>
            <a:r>
              <a:rPr lang="en-US" sz="2400" dirty="0" smtClean="0"/>
              <a:t>distance to the nearest annotated transcription </a:t>
            </a:r>
            <a:r>
              <a:rPr lang="en-US" sz="2400" dirty="0"/>
              <a:t>start </a:t>
            </a:r>
            <a:r>
              <a:rPr lang="en-US" sz="2400" dirty="0" smtClean="0"/>
              <a:t>site</a:t>
            </a:r>
          </a:p>
          <a:p>
            <a:pPr lvl="1"/>
            <a:r>
              <a:rPr lang="en-US" sz="2000" i="1" dirty="0" smtClean="0"/>
              <a:t>proximal</a:t>
            </a:r>
            <a:r>
              <a:rPr lang="en-US" sz="2000" dirty="0" smtClean="0"/>
              <a:t> </a:t>
            </a:r>
            <a:r>
              <a:rPr lang="en-US" sz="2000" dirty="0"/>
              <a:t>profiles have </a:t>
            </a:r>
            <a:r>
              <a:rPr lang="en-US" sz="2000" dirty="0" smtClean="0"/>
              <a:t>peaks </a:t>
            </a:r>
            <a:r>
              <a:rPr lang="en-US" sz="2000" dirty="0"/>
              <a:t>within 1 kb of a </a:t>
            </a:r>
            <a:r>
              <a:rPr lang="en-US" sz="2000" dirty="0" smtClean="0"/>
              <a:t>TSS</a:t>
            </a:r>
          </a:p>
          <a:p>
            <a:pPr lvl="1"/>
            <a:r>
              <a:rPr lang="en-US" sz="2000" i="1" dirty="0" smtClean="0"/>
              <a:t>distal</a:t>
            </a:r>
            <a:r>
              <a:rPr lang="en-US" sz="2000" dirty="0" smtClean="0"/>
              <a:t> </a:t>
            </a:r>
            <a:r>
              <a:rPr lang="en-US" sz="2000" dirty="0"/>
              <a:t>profiles have all other </a:t>
            </a:r>
            <a:r>
              <a:rPr lang="en-US" sz="2000" dirty="0" smtClean="0"/>
              <a:t>peaks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4695006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34" y="990600"/>
            <a:ext cx="9159834" cy="4755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/>
          <a:lstStyle/>
          <a:p>
            <a:r>
              <a:rPr lang="en-US" dirty="0"/>
              <a:t>Average Nucleosome Profiles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4953000"/>
            <a:ext cx="5181600" cy="1896094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en-US" sz="2400" dirty="0" smtClean="0"/>
              <a:t>show effect </a:t>
            </a:r>
            <a:r>
              <a:rPr lang="en-US" sz="2400" dirty="0"/>
              <a:t>of binding of </a:t>
            </a:r>
            <a:r>
              <a:rPr lang="en-US" sz="2400" dirty="0" smtClean="0"/>
              <a:t>TFs on regional </a:t>
            </a:r>
            <a:r>
              <a:rPr lang="en-US" sz="2400" dirty="0"/>
              <a:t>positioning of </a:t>
            </a:r>
            <a:r>
              <a:rPr lang="en-US" sz="2400" dirty="0" smtClean="0"/>
              <a:t>nucleosomes</a:t>
            </a:r>
          </a:p>
          <a:p>
            <a:r>
              <a:rPr lang="en-US" sz="2400" dirty="0" smtClean="0"/>
              <a:t>+/- </a:t>
            </a:r>
            <a:r>
              <a:rPr lang="en-US" sz="2400" dirty="0"/>
              <a:t>2kb (inclusive) window around </a:t>
            </a:r>
            <a:r>
              <a:rPr lang="en-US" sz="2400" dirty="0" smtClean="0"/>
              <a:t>peak summits </a:t>
            </a:r>
          </a:p>
          <a:p>
            <a:pPr lvl="1"/>
            <a:r>
              <a:rPr lang="en-US" sz="2000" dirty="0" smtClean="0"/>
              <a:t>red </a:t>
            </a:r>
            <a:r>
              <a:rPr lang="en-US" sz="2000" dirty="0"/>
              <a:t>lines </a:t>
            </a:r>
            <a:r>
              <a:rPr lang="en-US" sz="2000" dirty="0" smtClean="0"/>
              <a:t>within </a:t>
            </a:r>
            <a:r>
              <a:rPr lang="en-US" sz="2000" dirty="0"/>
              <a:t>1 kb of a </a:t>
            </a:r>
            <a:r>
              <a:rPr lang="en-US" sz="2000" dirty="0" smtClean="0"/>
              <a:t>TSS</a:t>
            </a:r>
          </a:p>
          <a:p>
            <a:pPr lvl="1"/>
            <a:r>
              <a:rPr lang="en-US" sz="2000" dirty="0" smtClean="0"/>
              <a:t>blue </a:t>
            </a:r>
            <a:r>
              <a:rPr lang="en-US" sz="2000" dirty="0"/>
              <a:t>lines represent all other </a:t>
            </a:r>
            <a:r>
              <a:rPr lang="en-US" sz="2000" dirty="0" smtClean="0"/>
              <a:t>peaks</a:t>
            </a:r>
          </a:p>
          <a:p>
            <a:r>
              <a:rPr lang="en-US" sz="2400" dirty="0"/>
              <a:t>d</a:t>
            </a:r>
            <a:r>
              <a:rPr lang="en-US" sz="2400" dirty="0" smtClean="0"/>
              <a:t>ata from GM12878 </a:t>
            </a:r>
            <a:r>
              <a:rPr lang="en-US" sz="2400" dirty="0"/>
              <a:t>and K562 </a:t>
            </a:r>
            <a:r>
              <a:rPr lang="en-US" sz="2400" dirty="0" smtClean="0"/>
              <a:t>MNase-seq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253A4-5B3D-EA48-B9E7-92B960AF831E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88354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Motif Enrichment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2270028"/>
          </a:xfrm>
        </p:spPr>
        <p:txBody>
          <a:bodyPr/>
          <a:lstStyle/>
          <a:p>
            <a:r>
              <a:rPr lang="en-US" dirty="0" smtClean="0"/>
              <a:t>sequences </a:t>
            </a:r>
            <a:r>
              <a:rPr lang="en-US" dirty="0"/>
              <a:t>of the top 500 TF ChIP-seq peaks were used to identify enriched motifs de </a:t>
            </a:r>
            <a:r>
              <a:rPr lang="en-US" dirty="0" smtClean="0"/>
              <a:t>novo</a:t>
            </a:r>
          </a:p>
          <a:p>
            <a:pPr lvl="1"/>
            <a:r>
              <a:rPr lang="en-US" dirty="0" smtClean="0"/>
              <a:t>MEME-ChIP</a:t>
            </a:r>
          </a:p>
          <a:p>
            <a:r>
              <a:rPr lang="en-US" dirty="0"/>
              <a:t>t</a:t>
            </a:r>
            <a:r>
              <a:rPr lang="en-US" dirty="0" smtClean="0"/>
              <a:t>op 5 motifs shown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91" b="50000"/>
          <a:stretch/>
        </p:blipFill>
        <p:spPr bwMode="auto">
          <a:xfrm>
            <a:off x="609600" y="4208661"/>
            <a:ext cx="8077200" cy="16587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253A4-5B3D-EA48-B9E7-92B960AF831E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05808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8304" y="76200"/>
            <a:ext cx="2288495" cy="1295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Motif Filtering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8900" y="2286000"/>
            <a:ext cx="2552700" cy="2286000"/>
          </a:xfrm>
          <a:solidFill>
            <a:srgbClr val="FFFF00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Automatically filter out motifs that may not be biologically significant </a:t>
            </a:r>
            <a:endParaRPr lang="en-US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3"/>
          <a:stretch/>
        </p:blipFill>
        <p:spPr bwMode="auto">
          <a:xfrm>
            <a:off x="32657" y="228600"/>
            <a:ext cx="6365648" cy="64214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5715000" y="4572000"/>
            <a:ext cx="1447800" cy="533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32657" y="6324600"/>
            <a:ext cx="1110343" cy="3612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253A4-5B3D-EA48-B9E7-92B960AF831E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58048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/>
        </p:nvSpPr>
        <p:spPr>
          <a:xfrm flipH="1" flipV="1">
            <a:off x="1091756" y="3079407"/>
            <a:ext cx="1" cy="671070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35717" tIns="35717" rIns="35717" bIns="35717" anchor="ctr"/>
          <a:lstStyle/>
          <a:p>
            <a:pPr defTabSz="321457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900"/>
          </a:p>
        </p:txBody>
      </p:sp>
      <p:cxnSp>
        <p:nvCxnSpPr>
          <p:cNvPr id="138" name="Connector 138"/>
          <p:cNvCxnSpPr>
            <a:endCxn id="144" idx="0"/>
          </p:cNvCxnSpPr>
          <p:nvPr/>
        </p:nvCxnSpPr>
        <p:spPr>
          <a:xfrm flipH="1">
            <a:off x="1147465" y="1346150"/>
            <a:ext cx="2716857" cy="886272"/>
          </a:xfrm>
          <a:prstGeom prst="straightConnector1">
            <a:avLst/>
          </a:prstGeom>
          <a:ln w="38100">
            <a:solidFill>
              <a:srgbClr val="000000"/>
            </a:solidFill>
            <a:miter lim="400000"/>
            <a:tailEnd type="triangle" w="lg" len="lg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cxnSp>
      <p:cxnSp>
        <p:nvCxnSpPr>
          <p:cNvPr id="139" name="Connector 139"/>
          <p:cNvCxnSpPr>
            <a:endCxn id="145" idx="0"/>
          </p:cNvCxnSpPr>
          <p:nvPr/>
        </p:nvCxnSpPr>
        <p:spPr>
          <a:xfrm>
            <a:off x="4777383" y="1346150"/>
            <a:ext cx="955477" cy="886272"/>
          </a:xfrm>
          <a:prstGeom prst="straightConnector1">
            <a:avLst/>
          </a:prstGeom>
          <a:ln w="38100">
            <a:solidFill>
              <a:srgbClr val="000000"/>
            </a:solidFill>
            <a:miter lim="400000"/>
            <a:tailEnd type="triangle" w="lg" len="lg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cxnSp>
      <p:cxnSp>
        <p:nvCxnSpPr>
          <p:cNvPr id="140" name="Connector 140"/>
          <p:cNvCxnSpPr>
            <a:endCxn id="146" idx="0"/>
          </p:cNvCxnSpPr>
          <p:nvPr/>
        </p:nvCxnSpPr>
        <p:spPr>
          <a:xfrm>
            <a:off x="5188148" y="1346150"/>
            <a:ext cx="2781598" cy="886272"/>
          </a:xfrm>
          <a:prstGeom prst="straightConnector1">
            <a:avLst/>
          </a:prstGeom>
          <a:ln w="38100">
            <a:solidFill>
              <a:srgbClr val="000000"/>
            </a:solidFill>
            <a:miter lim="400000"/>
            <a:tailEnd type="triangle" w="lg" len="lg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cxnSp>
      <p:cxnSp>
        <p:nvCxnSpPr>
          <p:cNvPr id="141" name="Connector 141"/>
          <p:cNvCxnSpPr>
            <a:endCxn id="143" idx="0"/>
          </p:cNvCxnSpPr>
          <p:nvPr/>
        </p:nvCxnSpPr>
        <p:spPr>
          <a:xfrm flipH="1">
            <a:off x="3429000" y="1346150"/>
            <a:ext cx="906363" cy="886272"/>
          </a:xfrm>
          <a:prstGeom prst="straightConnector1">
            <a:avLst/>
          </a:prstGeom>
          <a:ln w="38100">
            <a:solidFill>
              <a:srgbClr val="000000"/>
            </a:solidFill>
            <a:miter lim="400000"/>
            <a:tailEnd type="triangle" w="lg" len="lg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cxnSp>
      <p:sp>
        <p:nvSpPr>
          <p:cNvPr id="142" name="Shape 142"/>
          <p:cNvSpPr/>
          <p:nvPr/>
        </p:nvSpPr>
        <p:spPr>
          <a:xfrm>
            <a:off x="3237012" y="471041"/>
            <a:ext cx="2607469" cy="875109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7" tIns="35717" rIns="35717" bIns="35717" anchor="ctr"/>
          <a:lstStyle/>
          <a:p>
            <a:pPr>
              <a:defRPr sz="1400" i="1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Optima"/>
                <a:ea typeface="Optima"/>
                <a:cs typeface="Optima"/>
                <a:sym typeface="Optima"/>
              </a:defRPr>
            </a:pPr>
            <a:r>
              <a:rPr sz="900" dirty="0"/>
              <a:t>De novo motif discovery using MEME-ChIP on [-50bp, 50bp] centered on the peak summit for </a:t>
            </a:r>
            <a:r>
              <a:rPr sz="900" dirty="0">
                <a:solidFill>
                  <a:srgbClr val="0061FF"/>
                </a:solidFill>
              </a:rPr>
              <a:t>top 500 peaks</a:t>
            </a:r>
            <a:r>
              <a:rPr sz="900" dirty="0"/>
              <a:t> ranked by ChIP signal, up to 5 motifs discovered for each dataset.</a:t>
            </a:r>
          </a:p>
          <a:p>
            <a:pPr>
              <a:defRPr sz="1400" i="1">
                <a:solidFill>
                  <a:srgbClr val="B92D5D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Optima"/>
                <a:ea typeface="Optima"/>
                <a:cs typeface="Optima"/>
                <a:sym typeface="Optima"/>
              </a:defRPr>
            </a:pPr>
            <a:r>
              <a:rPr sz="900" dirty="0"/>
              <a:t>Training Set</a:t>
            </a:r>
          </a:p>
        </p:txBody>
      </p:sp>
      <p:sp>
        <p:nvSpPr>
          <p:cNvPr id="143" name="Shape 143"/>
          <p:cNvSpPr/>
          <p:nvPr/>
        </p:nvSpPr>
        <p:spPr>
          <a:xfrm>
            <a:off x="2339578" y="2232422"/>
            <a:ext cx="2178844" cy="1196578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7" tIns="35717" rIns="35717" bIns="35717" anchor="ctr"/>
          <a:lstStyle/>
          <a:p>
            <a:pPr algn="ctr">
              <a:defRPr sz="14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Optima"/>
                <a:ea typeface="Optima"/>
                <a:cs typeface="Optima"/>
                <a:sym typeface="Optima"/>
              </a:defRPr>
            </a:pPr>
            <a:r>
              <a:rPr sz="900" dirty="0"/>
              <a:t>Motif scan using FIMO on 500 GC-matched random regions in the genome excluding the peak regions.</a:t>
            </a:r>
          </a:p>
          <a:p>
            <a:pPr algn="ctr">
              <a:defRPr sz="14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Optima"/>
                <a:ea typeface="Optima"/>
                <a:cs typeface="Optima"/>
                <a:sym typeface="Optima"/>
              </a:defRPr>
            </a:pPr>
            <a:r>
              <a:rPr sz="900" dirty="0">
                <a:solidFill>
                  <a:srgbClr val="B92D5D"/>
                </a:solidFill>
              </a:rPr>
              <a:t>Control Set 1</a:t>
            </a:r>
            <a:r>
              <a:rPr sz="900" dirty="0"/>
              <a:t> </a:t>
            </a:r>
          </a:p>
          <a:p>
            <a:pPr algn="ctr">
              <a:defRPr sz="1400">
                <a:solidFill>
                  <a:srgbClr val="B92D5D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Optima"/>
                <a:ea typeface="Optima"/>
                <a:cs typeface="Optima"/>
                <a:sym typeface="Optima"/>
              </a:defRPr>
            </a:pPr>
            <a:r>
              <a:rPr sz="900" dirty="0"/>
              <a:t>Number of regions with motif; </a:t>
            </a:r>
          </a:p>
          <a:p>
            <a:pPr algn="ctr">
              <a:defRPr sz="1400">
                <a:solidFill>
                  <a:srgbClr val="B92D5D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Optima"/>
                <a:ea typeface="Optima"/>
                <a:cs typeface="Optima"/>
                <a:sym typeface="Optima"/>
              </a:defRPr>
            </a:pPr>
            <a:r>
              <a:rPr sz="900" dirty="0"/>
              <a:t>randomly sample 100 times.</a:t>
            </a:r>
          </a:p>
          <a:p>
            <a:pPr algn="ctr">
              <a:defRPr sz="1400">
                <a:solidFill>
                  <a:srgbClr val="B92D5D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Optima"/>
                <a:ea typeface="Optima"/>
                <a:cs typeface="Optima"/>
                <a:sym typeface="Optima"/>
              </a:defRPr>
            </a:pPr>
            <a:r>
              <a:rPr sz="900" dirty="0"/>
              <a:t>mean μ and standard deviation σ</a:t>
            </a:r>
          </a:p>
        </p:txBody>
      </p:sp>
      <p:sp>
        <p:nvSpPr>
          <p:cNvPr id="144" name="Shape 144"/>
          <p:cNvSpPr/>
          <p:nvPr/>
        </p:nvSpPr>
        <p:spPr>
          <a:xfrm>
            <a:off x="107156" y="2232422"/>
            <a:ext cx="2080617" cy="848320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7" tIns="35717" rIns="35717" bIns="35717" anchor="ctr"/>
          <a:lstStyle/>
          <a:p>
            <a:pPr algn="ctr">
              <a:defRPr sz="14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Optima"/>
                <a:ea typeface="Optima"/>
                <a:cs typeface="Optima"/>
                <a:sym typeface="Optima"/>
              </a:defRPr>
            </a:pPr>
            <a:r>
              <a:rPr sz="900" dirty="0"/>
              <a:t>Motif scan using FIMO on [-150bp,150bp] centered on the peak summit for </a:t>
            </a:r>
            <a:r>
              <a:rPr sz="900" dirty="0">
                <a:solidFill>
                  <a:srgbClr val="0061FF"/>
                </a:solidFill>
              </a:rPr>
              <a:t>501-1000 ranked peaks</a:t>
            </a:r>
            <a:r>
              <a:rPr sz="900" dirty="0"/>
              <a:t>.</a:t>
            </a:r>
          </a:p>
          <a:p>
            <a:pPr algn="ctr">
              <a:defRPr sz="1400">
                <a:solidFill>
                  <a:srgbClr val="B92D5D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Optima"/>
                <a:ea typeface="Optima"/>
                <a:cs typeface="Optima"/>
                <a:sym typeface="Optima"/>
              </a:defRPr>
            </a:pPr>
            <a:r>
              <a:rPr sz="900" dirty="0"/>
              <a:t>Testing Set 1</a:t>
            </a:r>
          </a:p>
          <a:p>
            <a:pPr algn="ctr">
              <a:defRPr sz="1300">
                <a:solidFill>
                  <a:srgbClr val="9A244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Optima"/>
                <a:ea typeface="Optima"/>
                <a:cs typeface="Optima"/>
                <a:sym typeface="Optima"/>
              </a:defRPr>
            </a:pPr>
            <a:r>
              <a:rPr sz="900" dirty="0"/>
              <a:t>Number of peaks with motif, T1</a:t>
            </a:r>
          </a:p>
        </p:txBody>
      </p:sp>
      <p:sp>
        <p:nvSpPr>
          <p:cNvPr id="145" name="Shape 145"/>
          <p:cNvSpPr/>
          <p:nvPr/>
        </p:nvSpPr>
        <p:spPr>
          <a:xfrm>
            <a:off x="4643437" y="2232422"/>
            <a:ext cx="2178844" cy="875109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7" tIns="35717" rIns="35717" bIns="35717" anchor="ctr"/>
          <a:lstStyle/>
          <a:p>
            <a:pPr algn="ctr">
              <a:defRPr sz="14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Optima"/>
                <a:ea typeface="Optima"/>
                <a:cs typeface="Optima"/>
                <a:sym typeface="Optima"/>
              </a:defRPr>
            </a:pPr>
            <a:r>
              <a:rPr sz="900" dirty="0"/>
              <a:t>Motif scan using FIMO on [-150bp,150bp] centered on the peak summit for </a:t>
            </a:r>
            <a:r>
              <a:rPr sz="900" dirty="0">
                <a:solidFill>
                  <a:srgbClr val="0061FF"/>
                </a:solidFill>
              </a:rPr>
              <a:t>all peaks ranked 501 and beyond</a:t>
            </a:r>
            <a:r>
              <a:rPr sz="900" dirty="0"/>
              <a:t>.</a:t>
            </a:r>
          </a:p>
          <a:p>
            <a:pPr algn="ctr">
              <a:defRPr sz="1400">
                <a:solidFill>
                  <a:srgbClr val="B92D5D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Optima"/>
                <a:ea typeface="Optima"/>
                <a:cs typeface="Optima"/>
                <a:sym typeface="Optima"/>
              </a:defRPr>
            </a:pPr>
            <a:r>
              <a:rPr sz="900" dirty="0"/>
              <a:t>Testing Set 2</a:t>
            </a:r>
          </a:p>
          <a:p>
            <a:pPr algn="ctr">
              <a:defRPr sz="1400">
                <a:solidFill>
                  <a:srgbClr val="B92D5D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Optima"/>
                <a:ea typeface="Optima"/>
                <a:cs typeface="Optima"/>
                <a:sym typeface="Optima"/>
              </a:defRPr>
            </a:pPr>
            <a:r>
              <a:rPr sz="900" dirty="0"/>
              <a:t>% of peaks with motif, T2</a:t>
            </a:r>
          </a:p>
        </p:txBody>
      </p:sp>
      <p:sp>
        <p:nvSpPr>
          <p:cNvPr id="146" name="Shape 146"/>
          <p:cNvSpPr/>
          <p:nvPr/>
        </p:nvSpPr>
        <p:spPr>
          <a:xfrm>
            <a:off x="6929438" y="2232422"/>
            <a:ext cx="2080617" cy="1143000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7" tIns="35717" rIns="35717" bIns="35717" anchor="ctr"/>
          <a:lstStyle/>
          <a:p>
            <a:pPr algn="ctr">
              <a:defRPr sz="14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Optima"/>
                <a:ea typeface="Optima"/>
                <a:cs typeface="Optima"/>
                <a:sym typeface="Optima"/>
              </a:defRPr>
            </a:pPr>
            <a:r>
              <a:rPr sz="900" dirty="0"/>
              <a:t>Motif scan using FIMO on [-450bp,-150bp] and [150bp,450bp] </a:t>
            </a:r>
            <a:r>
              <a:rPr sz="900" dirty="0">
                <a:solidFill>
                  <a:srgbClr val="0061FF"/>
                </a:solidFill>
              </a:rPr>
              <a:t>flanking the peak summit for all peaks ranked 501 and beyond</a:t>
            </a:r>
            <a:r>
              <a:rPr sz="900" dirty="0"/>
              <a:t>.</a:t>
            </a:r>
          </a:p>
          <a:p>
            <a:pPr algn="ctr">
              <a:defRPr sz="1400">
                <a:solidFill>
                  <a:srgbClr val="B92D5D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Optima"/>
                <a:ea typeface="Optima"/>
                <a:cs typeface="Optima"/>
                <a:sym typeface="Optima"/>
              </a:defRPr>
            </a:pPr>
            <a:r>
              <a:rPr sz="900" dirty="0"/>
              <a:t>Control Set 2</a:t>
            </a:r>
          </a:p>
          <a:p>
            <a:pPr algn="ctr">
              <a:defRPr sz="1400">
                <a:solidFill>
                  <a:srgbClr val="B92D5D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Optima"/>
                <a:ea typeface="Optima"/>
                <a:cs typeface="Optima"/>
                <a:sym typeface="Optima"/>
              </a:defRPr>
            </a:pPr>
            <a:r>
              <a:rPr sz="900" dirty="0"/>
              <a:t>% of flanking region with motif, C2</a:t>
            </a:r>
          </a:p>
        </p:txBody>
      </p:sp>
      <p:cxnSp>
        <p:nvCxnSpPr>
          <p:cNvPr id="147" name="Connector 147"/>
          <p:cNvCxnSpPr/>
          <p:nvPr/>
        </p:nvCxnSpPr>
        <p:spPr>
          <a:xfrm>
            <a:off x="2259211" y="3745103"/>
            <a:ext cx="0" cy="112522"/>
          </a:xfrm>
          <a:prstGeom prst="straightConnector1">
            <a:avLst/>
          </a:prstGeom>
          <a:ln w="38100">
            <a:solidFill>
              <a:srgbClr val="000000"/>
            </a:solidFill>
            <a:miter lim="4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cxnSp>
      <p:sp>
        <p:nvSpPr>
          <p:cNvPr id="148" name="Shape 148"/>
          <p:cNvSpPr/>
          <p:nvPr/>
        </p:nvSpPr>
        <p:spPr>
          <a:xfrm>
            <a:off x="1071562" y="3741539"/>
            <a:ext cx="2375297" cy="3564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35717" tIns="35717" rIns="35717" bIns="35717" anchor="ctr"/>
          <a:lstStyle/>
          <a:p>
            <a:pPr defTabSz="321457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900"/>
          </a:p>
        </p:txBody>
      </p:sp>
      <p:sp>
        <p:nvSpPr>
          <p:cNvPr id="149" name="Shape 149"/>
          <p:cNvSpPr/>
          <p:nvPr/>
        </p:nvSpPr>
        <p:spPr>
          <a:xfrm flipH="1" flipV="1">
            <a:off x="3434133" y="3421093"/>
            <a:ext cx="1" cy="329376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35717" tIns="35717" rIns="35717" bIns="35717" anchor="ctr"/>
          <a:lstStyle/>
          <a:p>
            <a:pPr defTabSz="321457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900"/>
          </a:p>
        </p:txBody>
      </p:sp>
      <p:sp>
        <p:nvSpPr>
          <p:cNvPr id="150" name="Shape 150"/>
          <p:cNvSpPr/>
          <p:nvPr/>
        </p:nvSpPr>
        <p:spPr>
          <a:xfrm flipH="1" flipV="1">
            <a:off x="5731856" y="3107531"/>
            <a:ext cx="4" cy="500083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35717" tIns="35717" rIns="35717" bIns="35717" anchor="ctr"/>
          <a:lstStyle/>
          <a:p>
            <a:pPr defTabSz="321457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900"/>
          </a:p>
        </p:txBody>
      </p:sp>
      <p:sp>
        <p:nvSpPr>
          <p:cNvPr id="151" name="Shape 151"/>
          <p:cNvSpPr/>
          <p:nvPr/>
        </p:nvSpPr>
        <p:spPr>
          <a:xfrm flipH="1" flipV="1">
            <a:off x="7917804" y="3374567"/>
            <a:ext cx="1" cy="241957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35717" tIns="35717" rIns="35717" bIns="35717" anchor="ctr"/>
          <a:lstStyle/>
          <a:p>
            <a:pPr defTabSz="321457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900"/>
          </a:p>
        </p:txBody>
      </p:sp>
      <p:cxnSp>
        <p:nvCxnSpPr>
          <p:cNvPr id="152" name="Connector 152"/>
          <p:cNvCxnSpPr/>
          <p:nvPr/>
        </p:nvCxnSpPr>
        <p:spPr>
          <a:xfrm>
            <a:off x="6811120" y="3598664"/>
            <a:ext cx="2232" cy="258961"/>
          </a:xfrm>
          <a:prstGeom prst="straightConnector1">
            <a:avLst/>
          </a:prstGeom>
          <a:ln w="38100">
            <a:solidFill>
              <a:srgbClr val="000000"/>
            </a:solidFill>
            <a:miter lim="4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cxnSp>
      <p:sp>
        <p:nvSpPr>
          <p:cNvPr id="153" name="Shape 153"/>
          <p:cNvSpPr/>
          <p:nvPr/>
        </p:nvSpPr>
        <p:spPr>
          <a:xfrm>
            <a:off x="5723930" y="3598665"/>
            <a:ext cx="2196703" cy="3547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35717" tIns="35717" rIns="35717" bIns="35717" anchor="ctr"/>
          <a:lstStyle/>
          <a:p>
            <a:pPr defTabSz="321457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900"/>
          </a:p>
        </p:txBody>
      </p:sp>
      <p:sp>
        <p:nvSpPr>
          <p:cNvPr id="154" name="Shape 154"/>
          <p:cNvSpPr/>
          <p:nvPr/>
        </p:nvSpPr>
        <p:spPr>
          <a:xfrm>
            <a:off x="6875860" y="4774759"/>
            <a:ext cx="270904" cy="210631"/>
          </a:xfrm>
          <a:prstGeom prst="rect">
            <a:avLst/>
          </a:prstGeom>
          <a:ln w="12700">
            <a:miter lim="4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 algn="l">
              <a:defRPr sz="1400">
                <a:latin typeface="Optima"/>
                <a:ea typeface="Optima"/>
                <a:cs typeface="Optima"/>
                <a:sym typeface="Optima"/>
              </a:defRPr>
            </a:lvl1pPr>
          </a:lstStyle>
          <a:p>
            <a:r>
              <a:rPr sz="900"/>
              <a:t>Yes</a:t>
            </a:r>
          </a:p>
        </p:txBody>
      </p:sp>
      <p:cxnSp>
        <p:nvCxnSpPr>
          <p:cNvPr id="155" name="Connector 155"/>
          <p:cNvCxnSpPr>
            <a:endCxn id="156" idx="0"/>
          </p:cNvCxnSpPr>
          <p:nvPr/>
        </p:nvCxnSpPr>
        <p:spPr>
          <a:xfrm>
            <a:off x="4527352" y="5036344"/>
            <a:ext cx="0" cy="267891"/>
          </a:xfrm>
          <a:prstGeom prst="straightConnector1">
            <a:avLst/>
          </a:prstGeom>
          <a:ln w="38100">
            <a:solidFill>
              <a:srgbClr val="000000"/>
            </a:solidFill>
            <a:miter lim="4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cxnSp>
      <p:sp>
        <p:nvSpPr>
          <p:cNvPr id="156" name="Shape 156"/>
          <p:cNvSpPr/>
          <p:nvPr/>
        </p:nvSpPr>
        <p:spPr>
          <a:xfrm>
            <a:off x="3768328" y="5304235"/>
            <a:ext cx="1518047" cy="303609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7" tIns="35717" rIns="35717" bIns="35717" anchor="ctr"/>
          <a:lstStyle>
            <a:lvl1pPr>
              <a:defRPr sz="14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Optima"/>
                <a:ea typeface="Optima"/>
                <a:cs typeface="Optima"/>
                <a:sym typeface="Optima"/>
              </a:defRPr>
            </a:lvl1pPr>
          </a:lstStyle>
          <a:p>
            <a:pPr algn="ctr"/>
            <a:r>
              <a:rPr sz="900" dirty="0"/>
              <a:t>further analysis</a:t>
            </a:r>
          </a:p>
        </p:txBody>
      </p:sp>
      <p:sp>
        <p:nvSpPr>
          <p:cNvPr id="157" name="Shape 157"/>
          <p:cNvSpPr/>
          <p:nvPr/>
        </p:nvSpPr>
        <p:spPr>
          <a:xfrm>
            <a:off x="5661422" y="3857625"/>
            <a:ext cx="2294930" cy="8483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7" tIns="35717" rIns="35717" bIns="35717" anchor="ctr"/>
          <a:lstStyle/>
          <a:p>
            <a:pPr algn="ctr">
              <a:defRPr sz="12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Optima"/>
                <a:ea typeface="Optima"/>
                <a:cs typeface="Optima"/>
                <a:sym typeface="Optima"/>
              </a:defRPr>
            </a:pPr>
            <a:r>
              <a:rPr sz="900" dirty="0"/>
              <a:t>T2 &gt;= 10%  AND</a:t>
            </a:r>
          </a:p>
          <a:p>
            <a:pPr algn="ctr">
              <a:defRPr sz="12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Optima"/>
                <a:ea typeface="Optima"/>
                <a:cs typeface="Optima"/>
                <a:sym typeface="Optima"/>
              </a:defRPr>
            </a:pPr>
            <a:r>
              <a:rPr sz="900" dirty="0"/>
              <a:t>T2 / C2 &gt;=</a:t>
            </a:r>
            <a:r>
              <a:rPr lang="en-US" sz="900" dirty="0"/>
              <a:t>0</a:t>
            </a:r>
            <a:r>
              <a:rPr sz="900" dirty="0"/>
              <a:t>.</a:t>
            </a:r>
            <a:r>
              <a:rPr lang="en-US" sz="900" dirty="0"/>
              <a:t>9</a:t>
            </a:r>
            <a:r>
              <a:rPr sz="900" dirty="0"/>
              <a:t>5</a:t>
            </a:r>
          </a:p>
        </p:txBody>
      </p:sp>
      <p:sp>
        <p:nvSpPr>
          <p:cNvPr id="158" name="Shape 158"/>
          <p:cNvSpPr/>
          <p:nvPr/>
        </p:nvSpPr>
        <p:spPr>
          <a:xfrm>
            <a:off x="928688" y="3857625"/>
            <a:ext cx="2652117" cy="8483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7" tIns="35717" rIns="35717" bIns="35717" anchor="ctr"/>
          <a:lstStyle/>
          <a:p>
            <a:pPr algn="ctr">
              <a:defRPr sz="12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Optima"/>
                <a:ea typeface="Optima"/>
                <a:cs typeface="Optima"/>
                <a:sym typeface="Optima"/>
              </a:defRPr>
            </a:pPr>
            <a:r>
              <a:rPr sz="900" dirty="0"/>
              <a:t>test T1 based on norm( </a:t>
            </a:r>
            <a:r>
              <a:rPr sz="900" dirty="0" err="1"/>
              <a:t>μ,σ</a:t>
            </a:r>
            <a:r>
              <a:rPr sz="900" dirty="0">
                <a:solidFill>
                  <a:srgbClr val="B92D5D"/>
                </a:solidFill>
              </a:rPr>
              <a:t> </a:t>
            </a:r>
            <a:r>
              <a:rPr sz="900" dirty="0"/>
              <a:t>)</a:t>
            </a:r>
          </a:p>
          <a:p>
            <a:pPr algn="ctr">
              <a:defRPr sz="12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Optima"/>
                <a:ea typeface="Optima"/>
                <a:cs typeface="Optima"/>
                <a:sym typeface="Optima"/>
              </a:defRPr>
            </a:pPr>
            <a:r>
              <a:rPr sz="900" dirty="0"/>
              <a:t>FDR&lt;1e-5</a:t>
            </a:r>
          </a:p>
        </p:txBody>
      </p:sp>
      <p:sp>
        <p:nvSpPr>
          <p:cNvPr id="159" name="Shape 159"/>
          <p:cNvSpPr/>
          <p:nvPr/>
        </p:nvSpPr>
        <p:spPr>
          <a:xfrm>
            <a:off x="2268141" y="5036344"/>
            <a:ext cx="4545211" cy="3223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35717" tIns="35717" rIns="35717" bIns="35717" anchor="ctr"/>
          <a:lstStyle/>
          <a:p>
            <a:pPr defTabSz="321457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900"/>
          </a:p>
        </p:txBody>
      </p:sp>
      <p:sp>
        <p:nvSpPr>
          <p:cNvPr id="160" name="Shape 160"/>
          <p:cNvSpPr/>
          <p:nvPr/>
        </p:nvSpPr>
        <p:spPr>
          <a:xfrm flipH="1" flipV="1">
            <a:off x="6825508" y="4688086"/>
            <a:ext cx="13" cy="366118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35717" tIns="35717" rIns="35717" bIns="35717" anchor="ctr"/>
          <a:lstStyle/>
          <a:p>
            <a:pPr defTabSz="321457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900"/>
          </a:p>
        </p:txBody>
      </p:sp>
      <p:sp>
        <p:nvSpPr>
          <p:cNvPr id="161" name="Shape 161"/>
          <p:cNvSpPr/>
          <p:nvPr/>
        </p:nvSpPr>
        <p:spPr>
          <a:xfrm flipH="1" flipV="1">
            <a:off x="2252199" y="4688086"/>
            <a:ext cx="13" cy="366118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35717" tIns="35717" rIns="35717" bIns="35717" anchor="ctr"/>
          <a:lstStyle/>
          <a:p>
            <a:pPr defTabSz="321457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900"/>
          </a:p>
        </p:txBody>
      </p:sp>
      <p:sp>
        <p:nvSpPr>
          <p:cNvPr id="162" name="Shape 162"/>
          <p:cNvSpPr/>
          <p:nvPr/>
        </p:nvSpPr>
        <p:spPr>
          <a:xfrm>
            <a:off x="1946672" y="4765829"/>
            <a:ext cx="270904" cy="210631"/>
          </a:xfrm>
          <a:prstGeom prst="rect">
            <a:avLst/>
          </a:prstGeom>
          <a:ln w="12700">
            <a:miter lim="4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 algn="l">
              <a:defRPr sz="1400">
                <a:latin typeface="Optima"/>
                <a:ea typeface="Optima"/>
                <a:cs typeface="Optima"/>
                <a:sym typeface="Optima"/>
              </a:defRPr>
            </a:lvl1pPr>
          </a:lstStyle>
          <a:p>
            <a:r>
              <a:rPr sz="900"/>
              <a:t>Yes</a:t>
            </a:r>
          </a:p>
        </p:txBody>
      </p:sp>
      <p:sp>
        <p:nvSpPr>
          <p:cNvPr id="163" name="Shape 163"/>
          <p:cNvSpPr/>
          <p:nvPr/>
        </p:nvSpPr>
        <p:spPr>
          <a:xfrm>
            <a:off x="7420570" y="4679156"/>
            <a:ext cx="1062633" cy="267891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7" tIns="35717" rIns="35717" bIns="35717" anchor="ctr"/>
          <a:lstStyle>
            <a:lvl1pPr>
              <a:defRPr sz="14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Optima"/>
                <a:ea typeface="Optima"/>
                <a:cs typeface="Optima"/>
                <a:sym typeface="Optima"/>
              </a:defRPr>
            </a:lvl1pPr>
          </a:lstStyle>
          <a:p>
            <a:pPr algn="ctr"/>
            <a:r>
              <a:rPr sz="900" dirty="0"/>
              <a:t>discard the motif</a:t>
            </a:r>
          </a:p>
        </p:txBody>
      </p:sp>
      <p:sp>
        <p:nvSpPr>
          <p:cNvPr id="164" name="Shape 164"/>
          <p:cNvSpPr/>
          <p:nvPr/>
        </p:nvSpPr>
        <p:spPr>
          <a:xfrm flipV="1">
            <a:off x="7962693" y="4277238"/>
            <a:ext cx="1" cy="409606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35717" tIns="35717" rIns="35717" bIns="35717" anchor="ctr"/>
          <a:lstStyle/>
          <a:p>
            <a:pPr defTabSz="321457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900"/>
          </a:p>
        </p:txBody>
      </p:sp>
      <p:sp>
        <p:nvSpPr>
          <p:cNvPr id="165" name="Shape 165"/>
          <p:cNvSpPr/>
          <p:nvPr/>
        </p:nvSpPr>
        <p:spPr>
          <a:xfrm>
            <a:off x="392906" y="4679156"/>
            <a:ext cx="1062633" cy="258961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7" tIns="35717" rIns="35717" bIns="35717" anchor="ctr"/>
          <a:lstStyle>
            <a:lvl1pPr>
              <a:defRPr sz="14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Optima"/>
                <a:ea typeface="Optima"/>
                <a:cs typeface="Optima"/>
                <a:sym typeface="Optima"/>
              </a:defRPr>
            </a:lvl1pPr>
          </a:lstStyle>
          <a:p>
            <a:pPr algn="ctr"/>
            <a:r>
              <a:rPr sz="900" dirty="0"/>
              <a:t>discard the motif</a:t>
            </a:r>
          </a:p>
        </p:txBody>
      </p:sp>
      <p:sp>
        <p:nvSpPr>
          <p:cNvPr id="166" name="Shape 166"/>
          <p:cNvSpPr/>
          <p:nvPr/>
        </p:nvSpPr>
        <p:spPr>
          <a:xfrm flipV="1">
            <a:off x="929245" y="4277320"/>
            <a:ext cx="1" cy="409606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35717" tIns="35717" rIns="35717" bIns="35717" anchor="ctr"/>
          <a:lstStyle/>
          <a:p>
            <a:pPr defTabSz="321457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900"/>
          </a:p>
        </p:txBody>
      </p:sp>
      <p:sp>
        <p:nvSpPr>
          <p:cNvPr id="167" name="Shape 167"/>
          <p:cNvSpPr/>
          <p:nvPr/>
        </p:nvSpPr>
        <p:spPr>
          <a:xfrm>
            <a:off x="7697391" y="4462220"/>
            <a:ext cx="219608" cy="210631"/>
          </a:xfrm>
          <a:prstGeom prst="rect">
            <a:avLst/>
          </a:prstGeom>
          <a:ln w="12700">
            <a:miter lim="4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 algn="l">
              <a:defRPr sz="1400">
                <a:latin typeface="Optima"/>
                <a:ea typeface="Optima"/>
                <a:cs typeface="Optima"/>
                <a:sym typeface="Optima"/>
              </a:defRPr>
            </a:lvl1pPr>
          </a:lstStyle>
          <a:p>
            <a:r>
              <a:rPr sz="900"/>
              <a:t>No</a:t>
            </a:r>
          </a:p>
        </p:txBody>
      </p:sp>
      <p:sp>
        <p:nvSpPr>
          <p:cNvPr id="168" name="Shape 168"/>
          <p:cNvSpPr/>
          <p:nvPr/>
        </p:nvSpPr>
        <p:spPr>
          <a:xfrm>
            <a:off x="928687" y="4462220"/>
            <a:ext cx="219608" cy="210631"/>
          </a:xfrm>
          <a:prstGeom prst="rect">
            <a:avLst/>
          </a:prstGeom>
          <a:ln w="12700">
            <a:miter lim="4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 algn="l">
              <a:defRPr sz="1400">
                <a:latin typeface="Optima"/>
                <a:ea typeface="Optima"/>
                <a:cs typeface="Optima"/>
                <a:sym typeface="Optima"/>
              </a:defRPr>
            </a:lvl1pPr>
          </a:lstStyle>
          <a:p>
            <a:r>
              <a:rPr sz="900"/>
              <a:t>No</a:t>
            </a:r>
          </a:p>
        </p:txBody>
      </p:sp>
      <p:sp>
        <p:nvSpPr>
          <p:cNvPr id="169" name="Shape 169"/>
          <p:cNvSpPr/>
          <p:nvPr/>
        </p:nvSpPr>
        <p:spPr>
          <a:xfrm>
            <a:off x="6051758" y="5715000"/>
            <a:ext cx="3092242" cy="764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5717" tIns="35717" rIns="35717" bIns="35717" anchor="ctr">
            <a:spAutoFit/>
          </a:bodyPr>
          <a:lstStyle/>
          <a:p>
            <a:pP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r>
              <a:rPr sz="1100" dirty="0"/>
              <a:t>Wang</a:t>
            </a:r>
            <a:r>
              <a:rPr sz="1100" i="1" dirty="0"/>
              <a:t> et al.</a:t>
            </a:r>
            <a:r>
              <a:rPr sz="1100" dirty="0"/>
              <a:t>, </a:t>
            </a:r>
            <a:r>
              <a:rPr lang="en-US" sz="1100" i="1" dirty="0">
                <a:sym typeface="Helvetica"/>
              </a:rPr>
              <a:t>Sequence features and chromatin structure around the genomic regions bound by 119 human transcription </a:t>
            </a:r>
            <a:r>
              <a:rPr lang="en-US" sz="1100" i="1" dirty="0" smtClean="0">
                <a:sym typeface="Helvetica"/>
              </a:rPr>
              <a:t>factors</a:t>
            </a:r>
            <a:r>
              <a:rPr lang="en-US" sz="1100" dirty="0" smtClean="0">
                <a:sym typeface="Helvetica"/>
              </a:rPr>
              <a:t>. Genome </a:t>
            </a:r>
            <a:r>
              <a:rPr lang="en-US" sz="1100" dirty="0">
                <a:sym typeface="Helvetica"/>
              </a:rPr>
              <a:t>Res. 2012 Sep</a:t>
            </a:r>
            <a:r>
              <a:rPr lang="en-US" sz="1100" dirty="0" smtClean="0">
                <a:sym typeface="Helvetica"/>
              </a:rPr>
              <a:t>; </a:t>
            </a:r>
            <a:r>
              <a:rPr sz="1100" dirty="0" smtClean="0"/>
              <a:t>Figure </a:t>
            </a:r>
            <a:r>
              <a:rPr sz="1100" dirty="0"/>
              <a:t>S1</a:t>
            </a:r>
          </a:p>
        </p:txBody>
      </p:sp>
      <p:sp>
        <p:nvSpPr>
          <p:cNvPr id="3" name="Rectangle 2"/>
          <p:cNvSpPr/>
          <p:nvPr/>
        </p:nvSpPr>
        <p:spPr>
          <a:xfrm>
            <a:off x="205383" y="573728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motif quality assessed in </a:t>
            </a:r>
            <a:r>
              <a:rPr lang="en-US" dirty="0"/>
              <a:t>two ways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non-overlapping </a:t>
            </a:r>
            <a:r>
              <a:rPr lang="en-US" dirty="0"/>
              <a:t>testing </a:t>
            </a:r>
            <a:r>
              <a:rPr lang="en-US" dirty="0" smtClean="0"/>
              <a:t>sets utilizing peaks beyond the top 500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371372"/>
      </p:ext>
    </p:extLst>
  </p:cSld>
  <p:clrMapOvr>
    <a:masterClrMapping/>
  </p:clrMapOvr>
  <p:transition xmlns:p14="http://schemas.microsoft.com/office/powerpoint/2010/main" spd="med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038225"/>
            <a:ext cx="8888413" cy="4714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Vote on Motifs!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7413234" y="2472169"/>
            <a:ext cx="1600200" cy="152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781800" y="762000"/>
            <a:ext cx="924663" cy="8806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253A4-5B3D-EA48-B9E7-92B960AF831E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98479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Moderated Motif Comments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923610"/>
            <a:ext cx="9144000" cy="40456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253A4-5B3D-EA48-B9E7-92B960AF831E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18030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/>
              <a:t>Histone and TF </a:t>
            </a:r>
            <a:r>
              <a:rPr lang="en-US" dirty="0" smtClean="0"/>
              <a:t>Heat Maps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6800"/>
            <a:ext cx="6783387" cy="5572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4114800"/>
            <a:ext cx="5715000" cy="2286000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compare </a:t>
            </a:r>
            <a:r>
              <a:rPr lang="en-US" dirty="0"/>
              <a:t>a given TF in a specific cell type against the histone marks and other </a:t>
            </a:r>
            <a:r>
              <a:rPr lang="en-US" dirty="0" smtClean="0"/>
              <a:t>TFs in same cell type</a:t>
            </a:r>
          </a:p>
          <a:p>
            <a:r>
              <a:rPr lang="en-US" dirty="0" smtClean="0"/>
              <a:t>Pearson correlation value also shown (“r”)</a:t>
            </a:r>
          </a:p>
          <a:p>
            <a:r>
              <a:rPr lang="en-US" dirty="0" smtClean="0"/>
              <a:t>histone marks</a:t>
            </a:r>
          </a:p>
          <a:p>
            <a:pPr lvl="1"/>
            <a:r>
              <a:rPr lang="en-US" dirty="0" smtClean="0"/>
              <a:t>enrichment represented </a:t>
            </a:r>
            <a:r>
              <a:rPr lang="en-US" dirty="0"/>
              <a:t>in a normalized scale over a 10kb window centered on the peak </a:t>
            </a:r>
            <a:r>
              <a:rPr lang="en-US" dirty="0" smtClean="0"/>
              <a:t>summit</a:t>
            </a:r>
          </a:p>
          <a:p>
            <a:r>
              <a:rPr lang="en-US" dirty="0" smtClean="0"/>
              <a:t>TFs</a:t>
            </a:r>
          </a:p>
          <a:p>
            <a:pPr lvl="1"/>
            <a:r>
              <a:rPr lang="en-US" dirty="0" smtClean="0"/>
              <a:t>binding </a:t>
            </a:r>
            <a:r>
              <a:rPr lang="en-US" dirty="0"/>
              <a:t>strengths are represented in a normalized scale over a 2kb window, also centered on the peak </a:t>
            </a:r>
            <a:r>
              <a:rPr lang="en-US" dirty="0" smtClean="0"/>
              <a:t>summit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4191000" y="1676400"/>
            <a:ext cx="20574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8699" y="1009471"/>
            <a:ext cx="2514600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each column in a heat map indicates a </a:t>
            </a:r>
            <a:r>
              <a:rPr lang="en-US" dirty="0" err="1"/>
              <a:t>ChIP-seq</a:t>
            </a:r>
            <a:r>
              <a:rPr lang="en-US" dirty="0"/>
              <a:t> peak of the currently selected (“pivot”) TF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676400" y="2209800"/>
            <a:ext cx="0" cy="5334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544093" y="2971800"/>
            <a:ext cx="4572000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en-US" dirty="0"/>
              <a:t>Columns for the “pivot” TF are sorted </a:t>
            </a:r>
            <a:r>
              <a:rPr lang="en-US" dirty="0" smtClean="0"/>
              <a:t>(left-to-right) </a:t>
            </a:r>
            <a:r>
              <a:rPr lang="en-US" dirty="0"/>
              <a:t>in descending order of </a:t>
            </a:r>
            <a:r>
              <a:rPr lang="en-US" dirty="0" err="1"/>
              <a:t>ChIP-seq</a:t>
            </a:r>
            <a:r>
              <a:rPr lang="en-US" dirty="0"/>
              <a:t> signal </a:t>
            </a:r>
          </a:p>
        </p:txBody>
      </p:sp>
      <p:cxnSp>
        <p:nvCxnSpPr>
          <p:cNvPr id="16" name="Straight Arrow Connector 15"/>
          <p:cNvCxnSpPr>
            <a:stCxn id="14" idx="1"/>
          </p:cNvCxnSpPr>
          <p:nvPr/>
        </p:nvCxnSpPr>
        <p:spPr>
          <a:xfrm flipH="1" flipV="1">
            <a:off x="2362200" y="3294965"/>
            <a:ext cx="1181893" cy="1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253A4-5B3D-EA48-B9E7-92B960AF831E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614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5418" y="25483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alibri Light" charset="0"/>
                <a:ea typeface="Calibri Light" charset="0"/>
                <a:cs typeface="Calibri Light" charset="0"/>
              </a:rPr>
              <a:t>Components of the Encyclopedia</a:t>
            </a:r>
            <a:endParaRPr lang="en-US" sz="3200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5034" y="1078147"/>
            <a:ext cx="8203095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 smtClean="0">
                <a:latin typeface="+mj-lt"/>
                <a:ea typeface="Calibri Light" charset="0"/>
                <a:cs typeface="Calibri Light" charset="0"/>
              </a:rPr>
              <a:t>Gene expression</a:t>
            </a:r>
          </a:p>
          <a:p>
            <a:pPr marL="285750" indent="-285750">
              <a:buFont typeface="Arial" charset="0"/>
              <a:buChar char="•"/>
            </a:pPr>
            <a:endParaRPr lang="en-US" dirty="0" smtClean="0">
              <a:latin typeface="+mj-lt"/>
              <a:ea typeface="Calibri Light" charset="0"/>
              <a:cs typeface="Calibri Light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>
                <a:latin typeface="+mj-lt"/>
                <a:ea typeface="Calibri Light" charset="0"/>
                <a:cs typeface="Calibri Light" charset="0"/>
              </a:rPr>
              <a:t>Transcription start sites</a:t>
            </a:r>
          </a:p>
          <a:p>
            <a:pPr marL="285750" indent="-285750">
              <a:buFont typeface="Arial" charset="0"/>
              <a:buChar char="•"/>
            </a:pPr>
            <a:endParaRPr lang="en-US" dirty="0" smtClean="0">
              <a:latin typeface="+mj-lt"/>
              <a:ea typeface="Calibri Light" charset="0"/>
              <a:cs typeface="Calibri Light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>
                <a:latin typeface="+mj-lt"/>
                <a:ea typeface="Calibri Light" charset="0"/>
                <a:cs typeface="Calibri Light" charset="0"/>
              </a:rPr>
              <a:t>Uniformly processed peaks from DNase-</a:t>
            </a:r>
            <a:r>
              <a:rPr lang="en-US" sz="2400" dirty="0" err="1" smtClean="0">
                <a:latin typeface="+mj-lt"/>
                <a:ea typeface="Calibri Light" charset="0"/>
                <a:cs typeface="Calibri Light" charset="0"/>
              </a:rPr>
              <a:t>seq</a:t>
            </a:r>
            <a:r>
              <a:rPr lang="en-US" sz="2400" dirty="0" smtClean="0">
                <a:latin typeface="+mj-lt"/>
                <a:ea typeface="Calibri Light" charset="0"/>
                <a:cs typeface="Calibri Light" charset="0"/>
              </a:rPr>
              <a:t>, histone mark </a:t>
            </a:r>
            <a:r>
              <a:rPr lang="en-US" sz="2400" dirty="0" err="1" smtClean="0">
                <a:latin typeface="+mj-lt"/>
                <a:ea typeface="Calibri Light" charset="0"/>
                <a:cs typeface="Calibri Light" charset="0"/>
              </a:rPr>
              <a:t>ChIP-seq</a:t>
            </a:r>
            <a:r>
              <a:rPr lang="en-US" sz="2400" dirty="0" smtClean="0">
                <a:latin typeface="+mj-lt"/>
                <a:ea typeface="Calibri Light" charset="0"/>
                <a:cs typeface="Calibri Light" charset="0"/>
              </a:rPr>
              <a:t> and TF </a:t>
            </a:r>
            <a:r>
              <a:rPr lang="en-US" sz="2400" dirty="0" err="1" smtClean="0">
                <a:latin typeface="+mj-lt"/>
                <a:ea typeface="Calibri Light" charset="0"/>
                <a:cs typeface="Calibri Light" charset="0"/>
              </a:rPr>
              <a:t>ChIP-seq</a:t>
            </a:r>
            <a:endParaRPr lang="en-US" sz="2400" dirty="0" smtClean="0">
              <a:latin typeface="+mj-lt"/>
              <a:ea typeface="Calibri Light" charset="0"/>
              <a:cs typeface="Calibri Light" charset="0"/>
            </a:endParaRPr>
          </a:p>
          <a:p>
            <a:pPr marL="285750" indent="-285750">
              <a:buFont typeface="Arial" charset="0"/>
              <a:buChar char="•"/>
            </a:pPr>
            <a:endParaRPr lang="en-US" dirty="0" smtClean="0">
              <a:latin typeface="+mj-lt"/>
              <a:ea typeface="Calibri Light" charset="0"/>
              <a:cs typeface="Calibri Light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>
                <a:latin typeface="+mj-lt"/>
                <a:ea typeface="Calibri Light" charset="0"/>
                <a:cs typeface="Calibri Light" charset="0"/>
              </a:rPr>
              <a:t>3D chromatin contacts from Hi-C and </a:t>
            </a:r>
            <a:r>
              <a:rPr lang="en-US" sz="2400" dirty="0" err="1" smtClean="0">
                <a:latin typeface="+mj-lt"/>
                <a:ea typeface="Calibri Light" charset="0"/>
                <a:cs typeface="Calibri Light" charset="0"/>
              </a:rPr>
              <a:t>ChIA</a:t>
            </a:r>
            <a:r>
              <a:rPr lang="en-US" sz="2400" dirty="0" smtClean="0">
                <a:latin typeface="+mj-lt"/>
                <a:ea typeface="Calibri Light" charset="0"/>
                <a:cs typeface="Calibri Light" charset="0"/>
              </a:rPr>
              <a:t>-PET</a:t>
            </a:r>
          </a:p>
          <a:p>
            <a:pPr marL="285750" indent="-285750">
              <a:buFont typeface="Arial" charset="0"/>
              <a:buChar char="•"/>
            </a:pPr>
            <a:endParaRPr lang="en-US" dirty="0" smtClean="0">
              <a:latin typeface="+mj-lt"/>
              <a:ea typeface="Calibri Light" charset="0"/>
              <a:cs typeface="Calibri Light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>
                <a:latin typeface="+mj-lt"/>
                <a:ea typeface="Calibri Light" charset="0"/>
                <a:cs typeface="Calibri Light" charset="0"/>
              </a:rPr>
              <a:t>Semi-automated genome annotations (</a:t>
            </a:r>
            <a:r>
              <a:rPr lang="en-US" sz="2400" dirty="0" err="1" smtClean="0">
                <a:latin typeface="+mj-lt"/>
                <a:ea typeface="Calibri Light" charset="0"/>
                <a:cs typeface="Calibri Light" charset="0"/>
              </a:rPr>
              <a:t>ChromHMM</a:t>
            </a:r>
            <a:r>
              <a:rPr lang="en-US" sz="2400" dirty="0" smtClean="0">
                <a:latin typeface="+mj-lt"/>
                <a:ea typeface="Calibri Light" charset="0"/>
                <a:cs typeface="Calibri Light" charset="0"/>
              </a:rPr>
              <a:t> and Segway)</a:t>
            </a:r>
          </a:p>
          <a:p>
            <a:pPr marL="285750" indent="-285750">
              <a:buFont typeface="Arial" charset="0"/>
              <a:buChar char="•"/>
            </a:pPr>
            <a:endParaRPr lang="en-US" sz="2400" dirty="0">
              <a:latin typeface="+mj-lt"/>
              <a:ea typeface="Calibri Light" charset="0"/>
              <a:cs typeface="Calibri Light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400" dirty="0">
                <a:latin typeface="+mj-lt"/>
                <a:ea typeface="Calibri Light" charset="0"/>
                <a:cs typeface="Calibri Light" charset="0"/>
              </a:rPr>
              <a:t>Candidate regulatory </a:t>
            </a:r>
            <a:r>
              <a:rPr lang="en-US" sz="2400" dirty="0" smtClean="0">
                <a:latin typeface="+mj-lt"/>
                <a:ea typeface="Calibri Light" charset="0"/>
                <a:cs typeface="Calibri Light" charset="0"/>
              </a:rPr>
              <a:t>elements (enhancers)</a:t>
            </a:r>
            <a:endParaRPr lang="en-US" sz="2400" dirty="0">
              <a:latin typeface="+mj-lt"/>
              <a:ea typeface="Calibri Light" charset="0"/>
              <a:cs typeface="Calibri Light" charset="0"/>
            </a:endParaRPr>
          </a:p>
          <a:p>
            <a:pPr marL="285750" indent="-285750">
              <a:buFont typeface="Arial" charset="0"/>
              <a:buChar char="•"/>
            </a:pPr>
            <a:endParaRPr lang="en-US" dirty="0" smtClean="0">
              <a:latin typeface="+mj-lt"/>
              <a:ea typeface="Calibri Light" charset="0"/>
              <a:cs typeface="Calibri Light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>
                <a:latin typeface="+mj-lt"/>
                <a:ea typeface="Calibri Light" charset="0"/>
                <a:cs typeface="Calibri Light" charset="0"/>
              </a:rPr>
              <a:t>Target genes of regulatory elements (enhancers)</a:t>
            </a:r>
            <a:endParaRPr lang="en-US" sz="2400" dirty="0">
              <a:latin typeface="+mj-lt"/>
              <a:ea typeface="Calibri Light" charset="0"/>
              <a:cs typeface="Calibri Light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5031" y="5096286"/>
            <a:ext cx="6425656" cy="1152507"/>
          </a:xfrm>
          <a:prstGeom prst="rect">
            <a:avLst/>
          </a:prstGeom>
          <a:noFill/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532D-93A0-8B46-92F7-1FE2DD995FC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19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30810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alibri Light"/>
                <a:cs typeface="Calibri Light"/>
              </a:rPr>
              <a:t>Acknowledgements</a:t>
            </a:r>
            <a:endParaRPr lang="en-US" sz="3600" dirty="0">
              <a:latin typeface="Calibri Light"/>
              <a:cs typeface="Calibri Ligh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7181" y="1212542"/>
            <a:ext cx="4572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u="sng" dirty="0">
                <a:latin typeface="Calibri Light"/>
                <a:cs typeface="Calibri Light"/>
              </a:rPr>
              <a:t>Weng Lab</a:t>
            </a:r>
          </a:p>
          <a:p>
            <a:pPr lvl="1"/>
            <a:r>
              <a:rPr lang="en-US" sz="2000" dirty="0" smtClean="0">
                <a:latin typeface="Calibri Light"/>
                <a:cs typeface="Calibri Light"/>
              </a:rPr>
              <a:t>Jill Moore</a:t>
            </a:r>
            <a:endParaRPr lang="en-US" sz="2000" dirty="0">
              <a:latin typeface="Calibri Light"/>
              <a:cs typeface="Calibri Light"/>
            </a:endParaRPr>
          </a:p>
          <a:p>
            <a:pPr lvl="1"/>
            <a:r>
              <a:rPr lang="en-US" sz="2000" dirty="0">
                <a:latin typeface="Calibri Light"/>
                <a:cs typeface="Calibri Light"/>
              </a:rPr>
              <a:t>Michael </a:t>
            </a:r>
            <a:r>
              <a:rPr lang="en-US" sz="2000" dirty="0" err="1" smtClean="0">
                <a:latin typeface="Calibri Light"/>
                <a:cs typeface="Calibri Light"/>
              </a:rPr>
              <a:t>Purcaro</a:t>
            </a:r>
            <a:endParaRPr lang="en-US" sz="2000" dirty="0" smtClean="0">
              <a:latin typeface="Calibri Light"/>
              <a:cs typeface="Calibri Light"/>
            </a:endParaRPr>
          </a:p>
          <a:p>
            <a:pPr lvl="1"/>
            <a:r>
              <a:rPr lang="en-US" sz="2000" dirty="0" err="1" smtClean="0">
                <a:latin typeface="Calibri Light"/>
                <a:cs typeface="Calibri Light"/>
              </a:rPr>
              <a:t>Arjan</a:t>
            </a:r>
            <a:r>
              <a:rPr lang="en-US" sz="2000" dirty="0" smtClean="0">
                <a:latin typeface="Calibri Light"/>
                <a:cs typeface="Calibri Light"/>
              </a:rPr>
              <a:t> van der </a:t>
            </a:r>
            <a:r>
              <a:rPr lang="en-US" sz="2000" dirty="0" err="1" smtClean="0">
                <a:latin typeface="Calibri Light"/>
                <a:cs typeface="Calibri Light"/>
              </a:rPr>
              <a:t>Velde</a:t>
            </a:r>
            <a:endParaRPr lang="en-US" sz="2000" dirty="0" smtClean="0">
              <a:latin typeface="Calibri Light"/>
              <a:cs typeface="Calibri Light"/>
            </a:endParaRPr>
          </a:p>
          <a:p>
            <a:pPr lvl="1"/>
            <a:r>
              <a:rPr lang="en-US" sz="2000" dirty="0" smtClean="0">
                <a:latin typeface="Calibri Light"/>
                <a:cs typeface="Calibri Light"/>
              </a:rPr>
              <a:t>Tyler </a:t>
            </a:r>
            <a:r>
              <a:rPr lang="en-US" sz="2000" dirty="0" err="1" smtClean="0">
                <a:latin typeface="Calibri Light"/>
                <a:cs typeface="Calibri Light"/>
              </a:rPr>
              <a:t>Borrman</a:t>
            </a:r>
            <a:endParaRPr lang="en-US" sz="2000" dirty="0" smtClean="0">
              <a:latin typeface="Calibri Light"/>
              <a:cs typeface="Calibri Light"/>
            </a:endParaRPr>
          </a:p>
          <a:p>
            <a:pPr lvl="1"/>
            <a:r>
              <a:rPr lang="en-US" sz="2000" dirty="0" smtClean="0">
                <a:latin typeface="Calibri Light"/>
                <a:cs typeface="Calibri Light"/>
              </a:rPr>
              <a:t>Henry Pratt</a:t>
            </a:r>
            <a:endParaRPr lang="en-US" sz="2000" dirty="0">
              <a:latin typeface="Calibri Light"/>
              <a:cs typeface="Calibri Light"/>
            </a:endParaRPr>
          </a:p>
          <a:p>
            <a:pPr lvl="1"/>
            <a:r>
              <a:rPr lang="en-US" sz="2000" dirty="0" err="1">
                <a:latin typeface="Calibri Light"/>
                <a:cs typeface="Calibri Light"/>
              </a:rPr>
              <a:t>Sowmya</a:t>
            </a:r>
            <a:r>
              <a:rPr lang="en-US" sz="2000" dirty="0">
                <a:latin typeface="Calibri Light"/>
                <a:cs typeface="Calibri Light"/>
              </a:rPr>
              <a:t> </a:t>
            </a:r>
            <a:r>
              <a:rPr lang="en-US" sz="2000" dirty="0" err="1">
                <a:latin typeface="Calibri Light"/>
                <a:cs typeface="Calibri Light"/>
              </a:rPr>
              <a:t>Iyer</a:t>
            </a:r>
            <a:endParaRPr lang="en-US" sz="2000" dirty="0">
              <a:latin typeface="Calibri Light"/>
              <a:cs typeface="Calibri Light"/>
            </a:endParaRPr>
          </a:p>
          <a:p>
            <a:pPr lvl="1"/>
            <a:r>
              <a:rPr lang="en-US" sz="2000" dirty="0" err="1">
                <a:latin typeface="Calibri Light"/>
                <a:cs typeface="Calibri Light"/>
              </a:rPr>
              <a:t>Jie</a:t>
            </a:r>
            <a:r>
              <a:rPr lang="en-US" sz="2000" dirty="0">
                <a:latin typeface="Calibri Light"/>
                <a:cs typeface="Calibri Light"/>
              </a:rPr>
              <a:t> </a:t>
            </a:r>
            <a:r>
              <a:rPr lang="en-US" sz="2000" dirty="0" smtClean="0">
                <a:latin typeface="Calibri Light"/>
                <a:cs typeface="Calibri Light"/>
              </a:rPr>
              <a:t>Wang</a:t>
            </a:r>
          </a:p>
          <a:p>
            <a:pPr lvl="1"/>
            <a:endParaRPr lang="en-US" sz="2000" dirty="0">
              <a:latin typeface="Calibri Light"/>
              <a:cs typeface="Calibri Light"/>
            </a:endParaRPr>
          </a:p>
          <a:p>
            <a:r>
              <a:rPr lang="en-US" sz="2000" u="sng" dirty="0" err="1">
                <a:latin typeface="Calibri Light"/>
                <a:cs typeface="Calibri Light"/>
              </a:rPr>
              <a:t>Stam</a:t>
            </a:r>
            <a:r>
              <a:rPr lang="en-US" sz="2000" u="sng" dirty="0">
                <a:latin typeface="Calibri Light"/>
                <a:cs typeface="Calibri Light"/>
              </a:rPr>
              <a:t> Lab</a:t>
            </a:r>
          </a:p>
          <a:p>
            <a:pPr lvl="1"/>
            <a:r>
              <a:rPr lang="en-US" sz="2000" dirty="0" smtClean="0">
                <a:latin typeface="Calibri Light"/>
                <a:cs typeface="Calibri Light"/>
              </a:rPr>
              <a:t>John </a:t>
            </a:r>
            <a:r>
              <a:rPr lang="en-US" sz="2000" dirty="0" err="1" smtClean="0">
                <a:latin typeface="Calibri Light"/>
                <a:cs typeface="Calibri Light"/>
              </a:rPr>
              <a:t>Stamatoyannopoulos</a:t>
            </a:r>
            <a:r>
              <a:rPr lang="en-US" sz="2000" dirty="0" smtClean="0">
                <a:latin typeface="Calibri Light"/>
                <a:cs typeface="Calibri Light"/>
              </a:rPr>
              <a:t> </a:t>
            </a:r>
            <a:endParaRPr lang="en-US" sz="2000" dirty="0">
              <a:latin typeface="Calibri Light"/>
              <a:cs typeface="Calibri Light"/>
            </a:endParaRPr>
          </a:p>
          <a:p>
            <a:pPr lvl="1"/>
            <a:r>
              <a:rPr lang="en-US" sz="2000" dirty="0">
                <a:latin typeface="Calibri Light"/>
                <a:cs typeface="Calibri Light"/>
              </a:rPr>
              <a:t>Bob Thurman</a:t>
            </a:r>
          </a:p>
          <a:p>
            <a:pPr lvl="1"/>
            <a:r>
              <a:rPr lang="en-US" sz="2000" dirty="0">
                <a:latin typeface="Calibri Light"/>
                <a:cs typeface="Calibri Light"/>
              </a:rPr>
              <a:t>Richard </a:t>
            </a:r>
            <a:r>
              <a:rPr lang="en-US" sz="2000" dirty="0" err="1" smtClean="0">
                <a:latin typeface="Calibri Light"/>
                <a:cs typeface="Calibri Light"/>
              </a:rPr>
              <a:t>Sandstrom</a:t>
            </a:r>
            <a:endParaRPr lang="en-US" sz="2000" dirty="0">
              <a:latin typeface="Calibri Light"/>
              <a:cs typeface="Calibri Light"/>
            </a:endParaRPr>
          </a:p>
        </p:txBody>
      </p:sp>
      <p:pic>
        <p:nvPicPr>
          <p:cNvPr id="2" name="Picture 1" descr="Screen Shot 2015-10-05 at 12.48.2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158" y="5797259"/>
            <a:ext cx="3418483" cy="74165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50636" y="4432908"/>
            <a:ext cx="3250990" cy="3341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81" y="5386913"/>
            <a:ext cx="1066962" cy="1373959"/>
          </a:xfrm>
          <a:prstGeom prst="rect">
            <a:avLst/>
          </a:prstGeom>
        </p:spPr>
      </p:pic>
      <p:pic>
        <p:nvPicPr>
          <p:cNvPr id="10" name="Picture 12" descr="ENCODE_logo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50" y="5479468"/>
            <a:ext cx="2052455" cy="1242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5065150" y="1212542"/>
            <a:ext cx="407885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u="sng" dirty="0" smtClean="0">
                <a:latin typeface="Calibri Light"/>
                <a:cs typeface="Calibri Light"/>
              </a:rPr>
              <a:t>Gerstein Lab</a:t>
            </a:r>
          </a:p>
          <a:p>
            <a:r>
              <a:rPr lang="en-US" sz="2000" dirty="0" smtClean="0">
                <a:latin typeface="Calibri Light"/>
                <a:cs typeface="Calibri Light"/>
              </a:rPr>
              <a:t>       Mark Gerstein</a:t>
            </a:r>
          </a:p>
          <a:p>
            <a:r>
              <a:rPr lang="en-US" sz="2000" dirty="0">
                <a:latin typeface="Calibri Light"/>
                <a:cs typeface="Calibri Light"/>
              </a:rPr>
              <a:t> </a:t>
            </a:r>
            <a:r>
              <a:rPr lang="en-US" sz="2000" dirty="0" smtClean="0">
                <a:latin typeface="Calibri Light"/>
                <a:cs typeface="Calibri Light"/>
              </a:rPr>
              <a:t>      </a:t>
            </a:r>
            <a:r>
              <a:rPr lang="en-US" sz="2000" dirty="0" err="1" smtClean="0">
                <a:latin typeface="Calibri Light"/>
                <a:cs typeface="Calibri Light"/>
              </a:rPr>
              <a:t>Anurag</a:t>
            </a:r>
            <a:r>
              <a:rPr lang="en-US" sz="2000" dirty="0" smtClean="0">
                <a:latin typeface="Calibri Light"/>
                <a:cs typeface="Calibri Light"/>
              </a:rPr>
              <a:t> </a:t>
            </a:r>
            <a:r>
              <a:rPr lang="en-US" sz="2000" dirty="0" err="1" smtClean="0">
                <a:latin typeface="Calibri Light"/>
                <a:cs typeface="Calibri Light"/>
              </a:rPr>
              <a:t>Sethi</a:t>
            </a:r>
            <a:endParaRPr lang="en-US" sz="2000" dirty="0" smtClean="0">
              <a:latin typeface="Calibri Light"/>
              <a:cs typeface="Calibri Light"/>
            </a:endParaRPr>
          </a:p>
          <a:p>
            <a:endParaRPr lang="en-US" sz="2000" u="sng" dirty="0">
              <a:latin typeface="Calibri Light"/>
              <a:cs typeface="Calibri Light"/>
            </a:endParaRPr>
          </a:p>
          <a:p>
            <a:r>
              <a:rPr lang="en-US" sz="2000" u="sng" dirty="0" smtClean="0">
                <a:latin typeface="Calibri Light"/>
                <a:cs typeface="Calibri Light"/>
              </a:rPr>
              <a:t>ENCODE Consortium</a:t>
            </a:r>
          </a:p>
          <a:p>
            <a:pPr lvl="1"/>
            <a:r>
              <a:rPr lang="en-US" sz="2000" dirty="0" smtClean="0">
                <a:latin typeface="Calibri Light"/>
                <a:cs typeface="Calibri Light"/>
              </a:rPr>
              <a:t>Brad Bernstein</a:t>
            </a:r>
          </a:p>
          <a:p>
            <a:pPr lvl="1"/>
            <a:r>
              <a:rPr lang="en-US" sz="2000" dirty="0" smtClean="0">
                <a:latin typeface="Calibri Light"/>
                <a:cs typeface="Calibri Light"/>
              </a:rPr>
              <a:t>Ross </a:t>
            </a:r>
            <a:r>
              <a:rPr lang="en-US" sz="2000" dirty="0" err="1" smtClean="0">
                <a:latin typeface="Calibri Light"/>
                <a:cs typeface="Calibri Light"/>
              </a:rPr>
              <a:t>Hardison</a:t>
            </a:r>
            <a:endParaRPr lang="en-US" sz="2000" dirty="0" smtClean="0">
              <a:latin typeface="Calibri Light"/>
              <a:cs typeface="Calibri Light"/>
            </a:endParaRPr>
          </a:p>
          <a:p>
            <a:pPr lvl="1"/>
            <a:r>
              <a:rPr lang="en-US" sz="2000" dirty="0" smtClean="0">
                <a:latin typeface="Calibri Light"/>
                <a:cs typeface="Calibri Light"/>
              </a:rPr>
              <a:t>Len </a:t>
            </a:r>
            <a:r>
              <a:rPr kumimoji="1" lang="en-US" altLang="zh-CN" sz="2000" dirty="0" err="1" smtClean="0">
                <a:latin typeface="Calibri Light" charset="0"/>
                <a:ea typeface="Calibri Light" charset="0"/>
                <a:cs typeface="Calibri Light" charset="0"/>
              </a:rPr>
              <a:t>Pennacchio</a:t>
            </a:r>
            <a:endParaRPr kumimoji="1" lang="en-US" altLang="zh-CN" sz="2000" dirty="0" smtClean="0">
              <a:latin typeface="Calibri Light" charset="0"/>
              <a:ea typeface="Calibri Light" charset="0"/>
              <a:cs typeface="Calibri Light" charset="0"/>
            </a:endParaRPr>
          </a:p>
          <a:p>
            <a:pPr lvl="1"/>
            <a:r>
              <a:rPr kumimoji="1" lang="en-US" sz="2000" dirty="0" smtClean="0">
                <a:latin typeface="Calibri Light"/>
                <a:cs typeface="Calibri Light"/>
              </a:rPr>
              <a:t>Axel </a:t>
            </a:r>
            <a:r>
              <a:rPr kumimoji="1" lang="en-US" sz="2000" dirty="0" err="1" smtClean="0">
                <a:latin typeface="Calibri Light"/>
                <a:cs typeface="Calibri Light"/>
              </a:rPr>
              <a:t>Visel</a:t>
            </a:r>
            <a:endParaRPr kumimoji="1" lang="en-US" sz="2000" dirty="0" smtClean="0">
              <a:latin typeface="Calibri Light"/>
              <a:cs typeface="Calibri Light"/>
            </a:endParaRPr>
          </a:p>
          <a:p>
            <a:pPr lvl="1"/>
            <a:r>
              <a:rPr kumimoji="1" lang="en-US" sz="2000" dirty="0" smtClean="0">
                <a:latin typeface="Calibri Light"/>
                <a:cs typeface="Calibri Light"/>
              </a:rPr>
              <a:t>Bing Ren</a:t>
            </a:r>
            <a:endParaRPr lang="en-US" sz="2000" dirty="0">
              <a:latin typeface="Calibri Light"/>
              <a:cs typeface="Calibri Light"/>
            </a:endParaRPr>
          </a:p>
          <a:p>
            <a:pPr lvl="1"/>
            <a:r>
              <a:rPr lang="en-US" sz="2000" dirty="0" smtClean="0">
                <a:latin typeface="Calibri Light"/>
                <a:cs typeface="Calibri Light"/>
              </a:rPr>
              <a:t>Data Production Groups</a:t>
            </a:r>
            <a:endParaRPr lang="en-US" sz="2000" dirty="0">
              <a:latin typeface="Calibri Light"/>
              <a:cs typeface="Calibri Ligh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532D-93A0-8B46-92F7-1FE2DD995FC2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520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5418" y="25483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alibri Light" charset="0"/>
                <a:ea typeface="Calibri Light" charset="0"/>
                <a:cs typeface="Calibri Light" charset="0"/>
              </a:rPr>
              <a:t>Goals for Enhancer Prediction</a:t>
            </a:r>
            <a:endParaRPr lang="en-US" sz="3200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532D-93A0-8B46-92F7-1FE2DD995FC2}" type="slidenum">
              <a:rPr lang="en-US" smtClean="0"/>
              <a:t>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41755" y="1180019"/>
            <a:ext cx="77049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 smtClean="0">
                <a:latin typeface="Calibri Light" charset="0"/>
                <a:ea typeface="Calibri Light" charset="0"/>
                <a:cs typeface="Calibri Light" charset="0"/>
              </a:rPr>
              <a:t>Develop an unsupervised method applicable to both human and mouse</a:t>
            </a:r>
          </a:p>
          <a:p>
            <a:pPr marL="285750" indent="-285750">
              <a:buFont typeface="Arial" charset="0"/>
              <a:buChar char="•"/>
            </a:pPr>
            <a:endParaRPr lang="en-US" sz="2400" dirty="0">
              <a:latin typeface="Calibri Light" charset="0"/>
              <a:ea typeface="Calibri Light" charset="0"/>
              <a:cs typeface="Calibri Light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>
                <a:latin typeface="Calibri Light" charset="0"/>
                <a:ea typeface="Calibri Light" charset="0"/>
                <a:cs typeface="Calibri Light" charset="0"/>
              </a:rPr>
              <a:t>Incorporate multiple </a:t>
            </a:r>
            <a:r>
              <a:rPr lang="en-US" sz="2400" dirty="0" err="1" smtClean="0">
                <a:latin typeface="Calibri Light" charset="0"/>
                <a:ea typeface="Calibri Light" charset="0"/>
                <a:cs typeface="Calibri Light" charset="0"/>
              </a:rPr>
              <a:t>epigenomic</a:t>
            </a:r>
            <a:r>
              <a:rPr lang="en-US" sz="2400" dirty="0" smtClean="0">
                <a:latin typeface="Calibri Light" charset="0"/>
                <a:ea typeface="Calibri Light" charset="0"/>
                <a:cs typeface="Calibri Light" charset="0"/>
              </a:rPr>
              <a:t> features, such as DNase-</a:t>
            </a:r>
            <a:r>
              <a:rPr lang="en-US" sz="2400" dirty="0" err="1" smtClean="0">
                <a:latin typeface="Calibri Light" charset="0"/>
                <a:ea typeface="Calibri Light" charset="0"/>
                <a:cs typeface="Calibri Light" charset="0"/>
              </a:rPr>
              <a:t>seq</a:t>
            </a:r>
            <a:r>
              <a:rPr lang="en-US" sz="2400" dirty="0" smtClean="0">
                <a:latin typeface="Calibri Light" charset="0"/>
                <a:ea typeface="Calibri Light" charset="0"/>
                <a:cs typeface="Calibri Light" charset="0"/>
              </a:rPr>
              <a:t> and H3K27ac</a:t>
            </a:r>
          </a:p>
          <a:p>
            <a:pPr marL="285750" indent="-285750">
              <a:buFont typeface="Arial" charset="0"/>
              <a:buChar char="•"/>
            </a:pPr>
            <a:endParaRPr lang="en-US" sz="2400" dirty="0">
              <a:latin typeface="Calibri Light" charset="0"/>
              <a:ea typeface="Calibri Light" charset="0"/>
              <a:cs typeface="Calibri Light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400" dirty="0">
                <a:latin typeface="Calibri Light" charset="0"/>
                <a:ea typeface="Calibri Light" charset="0"/>
                <a:cs typeface="Calibri Light" charset="0"/>
              </a:rPr>
              <a:t>A</a:t>
            </a:r>
            <a:r>
              <a:rPr lang="en-US" sz="2400" dirty="0" smtClean="0">
                <a:latin typeface="Calibri Light" charset="0"/>
                <a:ea typeface="Calibri Light" charset="0"/>
                <a:cs typeface="Calibri Light" charset="0"/>
              </a:rPr>
              <a:t>pply method to as many cell and tissue types as possible</a:t>
            </a:r>
          </a:p>
          <a:p>
            <a:pPr marL="285750" indent="-285750">
              <a:buFont typeface="Arial" charset="0"/>
              <a:buChar char="•"/>
            </a:pPr>
            <a:endParaRPr lang="en-US" sz="2400" dirty="0">
              <a:latin typeface="Calibri Light" charset="0"/>
              <a:ea typeface="Calibri Light" charset="0"/>
              <a:cs typeface="Calibri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51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5418" y="25483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alibri Light" charset="0"/>
                <a:ea typeface="Calibri Light" charset="0"/>
                <a:cs typeface="Calibri Light" charset="0"/>
              </a:rPr>
              <a:t>Rationale for Developing Methods in Mouse</a:t>
            </a:r>
            <a:endParaRPr lang="en-US" sz="3200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532D-93A0-8B46-92F7-1FE2DD995FC2}" type="slidenum">
              <a:rPr lang="en-US" smtClean="0"/>
              <a:t>8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28613" y="1114425"/>
            <a:ext cx="83439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latin typeface="+mj-lt"/>
              </a:rPr>
              <a:t>Rich matrix of data of uniformly processed data:</a:t>
            </a:r>
          </a:p>
          <a:p>
            <a:pPr marL="342900" indent="-342900">
              <a:buFont typeface="Arial" charset="0"/>
              <a:buChar char="•"/>
            </a:pPr>
            <a:endParaRPr lang="en-US" sz="800" dirty="0" smtClean="0">
              <a:latin typeface="+mj-lt"/>
            </a:endParaRPr>
          </a:p>
          <a:p>
            <a:pPr marL="800100" lvl="1" indent="-342900">
              <a:buFontTx/>
              <a:buChar char="-"/>
            </a:pPr>
            <a:r>
              <a:rPr lang="en-US" sz="2000" dirty="0" smtClean="0">
                <a:latin typeface="+mj-lt"/>
              </a:rPr>
              <a:t>Histone modification ChIP-seq (Bing Ren)</a:t>
            </a:r>
          </a:p>
          <a:p>
            <a:pPr marL="800100" lvl="1" indent="-342900">
              <a:buFontTx/>
              <a:buChar char="-"/>
            </a:pPr>
            <a:endParaRPr lang="en-US" sz="800" dirty="0" smtClean="0">
              <a:latin typeface="+mj-lt"/>
            </a:endParaRPr>
          </a:p>
          <a:p>
            <a:pPr marL="800100" lvl="1" indent="-342900">
              <a:buFontTx/>
              <a:buChar char="-"/>
            </a:pPr>
            <a:r>
              <a:rPr lang="en-US" sz="2000" dirty="0" smtClean="0">
                <a:latin typeface="+mj-lt"/>
              </a:rPr>
              <a:t>RNA-</a:t>
            </a:r>
            <a:r>
              <a:rPr lang="en-US" sz="2000" dirty="0" err="1" smtClean="0">
                <a:latin typeface="+mj-lt"/>
              </a:rPr>
              <a:t>seq</a:t>
            </a:r>
            <a:r>
              <a:rPr lang="en-US" sz="2000" dirty="0" smtClean="0">
                <a:latin typeface="+mj-lt"/>
              </a:rPr>
              <a:t> (Barbara </a:t>
            </a:r>
            <a:r>
              <a:rPr lang="en-US" sz="2000" dirty="0" err="1" smtClean="0">
                <a:latin typeface="+mj-lt"/>
              </a:rPr>
              <a:t>Wold</a:t>
            </a:r>
            <a:r>
              <a:rPr lang="en-US" sz="2000" dirty="0" smtClean="0">
                <a:latin typeface="+mj-lt"/>
              </a:rPr>
              <a:t>)</a:t>
            </a:r>
          </a:p>
          <a:p>
            <a:pPr marL="800100" lvl="1" indent="-342900">
              <a:buFontTx/>
              <a:buChar char="-"/>
            </a:pPr>
            <a:endParaRPr lang="en-US" sz="800" dirty="0" smtClean="0">
              <a:latin typeface="+mj-lt"/>
            </a:endParaRPr>
          </a:p>
          <a:p>
            <a:pPr marL="800100" lvl="1" indent="-342900">
              <a:buFontTx/>
              <a:buChar char="-"/>
            </a:pPr>
            <a:r>
              <a:rPr lang="en-US" sz="2000" dirty="0" smtClean="0">
                <a:latin typeface="+mj-lt"/>
              </a:rPr>
              <a:t>DNA methylation (Joe </a:t>
            </a:r>
            <a:r>
              <a:rPr lang="en-US" sz="2000" dirty="0" err="1" smtClean="0">
                <a:latin typeface="+mj-lt"/>
              </a:rPr>
              <a:t>Ecker</a:t>
            </a:r>
            <a:r>
              <a:rPr lang="en-US" sz="2000" dirty="0" smtClean="0">
                <a:latin typeface="+mj-lt"/>
              </a:rPr>
              <a:t>)</a:t>
            </a:r>
          </a:p>
          <a:p>
            <a:pPr marL="800100" lvl="1" indent="-342900">
              <a:buFontTx/>
              <a:buChar char="-"/>
            </a:pPr>
            <a:endParaRPr lang="en-US" sz="800" dirty="0" smtClean="0">
              <a:latin typeface="+mj-lt"/>
            </a:endParaRPr>
          </a:p>
          <a:p>
            <a:pPr marL="800100" lvl="1" indent="-342900">
              <a:buFontTx/>
              <a:buChar char="-"/>
            </a:pPr>
            <a:r>
              <a:rPr lang="en-US" sz="2000" dirty="0" smtClean="0">
                <a:latin typeface="+mj-lt"/>
              </a:rPr>
              <a:t>DNase-</a:t>
            </a:r>
            <a:r>
              <a:rPr lang="en-US" sz="2000" dirty="0" err="1" smtClean="0">
                <a:latin typeface="+mj-lt"/>
              </a:rPr>
              <a:t>seq</a:t>
            </a:r>
            <a:r>
              <a:rPr lang="en-US" sz="2000" dirty="0" smtClean="0">
                <a:latin typeface="+mj-lt"/>
              </a:rPr>
              <a:t> (John </a:t>
            </a:r>
            <a:r>
              <a:rPr lang="en-US" sz="2000" dirty="0" err="1" smtClean="0">
                <a:latin typeface="+mj-lt"/>
              </a:rPr>
              <a:t>Stam</a:t>
            </a:r>
            <a:r>
              <a:rPr lang="en-US" sz="2000" dirty="0" smtClean="0">
                <a:latin typeface="+mj-lt"/>
              </a:rPr>
              <a:t>)</a:t>
            </a:r>
          </a:p>
          <a:p>
            <a:pPr marL="342900" indent="-342900">
              <a:buFont typeface="Arial" charset="0"/>
              <a:buChar char="•"/>
            </a:pP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0091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9591405"/>
              </p:ext>
            </p:extLst>
          </p:nvPr>
        </p:nvGraphicFramePr>
        <p:xfrm>
          <a:off x="384332" y="942976"/>
          <a:ext cx="8375335" cy="515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9100"/>
                <a:gridCol w="888205"/>
                <a:gridCol w="922371"/>
                <a:gridCol w="785721"/>
                <a:gridCol w="854048"/>
                <a:gridCol w="802802"/>
                <a:gridCol w="723088"/>
              </a:tblGrid>
              <a:tr h="374650">
                <a:tc>
                  <a:txBody>
                    <a:bodyPr/>
                    <a:lstStyle/>
                    <a:p>
                      <a:pPr algn="ctr"/>
                      <a:endParaRPr lang="en-US" sz="2000" b="0" i="0" dirty="0">
                        <a:solidFill>
                          <a:schemeClr val="tx1"/>
                        </a:solidFill>
                        <a:latin typeface="Calibri Light" charset="0"/>
                        <a:ea typeface="Calibri Light" charset="0"/>
                        <a:cs typeface="Calibri Ligh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Calibri Light" charset="0"/>
                          <a:ea typeface="Calibri Light" charset="0"/>
                          <a:cs typeface="Calibri Light" charset="0"/>
                        </a:rPr>
                        <a:t>11.5</a:t>
                      </a:r>
                      <a:endParaRPr lang="en-US" sz="2000" b="0" i="0" dirty="0">
                        <a:solidFill>
                          <a:schemeClr val="tx1"/>
                        </a:solidFill>
                        <a:latin typeface="Calibri Light" charset="0"/>
                        <a:ea typeface="Calibri Light" charset="0"/>
                        <a:cs typeface="Calibri Ligh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Calibri Light" charset="0"/>
                          <a:ea typeface="Calibri Light" charset="0"/>
                          <a:cs typeface="Calibri Light" charset="0"/>
                        </a:rPr>
                        <a:t>13.5</a:t>
                      </a:r>
                      <a:endParaRPr lang="en-US" sz="2000" b="0" i="0" dirty="0">
                        <a:solidFill>
                          <a:schemeClr val="tx1"/>
                        </a:solidFill>
                        <a:latin typeface="Calibri Light" charset="0"/>
                        <a:ea typeface="Calibri Light" charset="0"/>
                        <a:cs typeface="Calibri Ligh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Calibri Light" charset="0"/>
                          <a:ea typeface="Calibri Light" charset="0"/>
                          <a:cs typeface="Calibri Light" charset="0"/>
                        </a:rPr>
                        <a:t>14.5</a:t>
                      </a:r>
                      <a:endParaRPr lang="en-US" sz="2000" b="0" i="0" dirty="0">
                        <a:solidFill>
                          <a:schemeClr val="tx1"/>
                        </a:solidFill>
                        <a:latin typeface="Calibri Light" charset="0"/>
                        <a:ea typeface="Calibri Light" charset="0"/>
                        <a:cs typeface="Calibri Ligh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Calibri Light" charset="0"/>
                          <a:ea typeface="Calibri Light" charset="0"/>
                          <a:cs typeface="Calibri Light" charset="0"/>
                        </a:rPr>
                        <a:t>15.5</a:t>
                      </a:r>
                      <a:endParaRPr lang="en-US" sz="2000" b="0" i="0" dirty="0">
                        <a:solidFill>
                          <a:schemeClr val="tx1"/>
                        </a:solidFill>
                        <a:latin typeface="Calibri Light" charset="0"/>
                        <a:ea typeface="Calibri Light" charset="0"/>
                        <a:cs typeface="Calibri Ligh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Calibri Light" charset="0"/>
                          <a:ea typeface="Calibri Light" charset="0"/>
                          <a:cs typeface="Calibri Light" charset="0"/>
                        </a:rPr>
                        <a:t>16.6</a:t>
                      </a:r>
                      <a:endParaRPr lang="en-US" sz="2000" b="0" i="0" dirty="0">
                        <a:solidFill>
                          <a:schemeClr val="tx1"/>
                        </a:solidFill>
                        <a:latin typeface="Calibri Light" charset="0"/>
                        <a:ea typeface="Calibri Light" charset="0"/>
                        <a:cs typeface="Calibri Ligh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Calibri Light" charset="0"/>
                          <a:ea typeface="Calibri Light" charset="0"/>
                          <a:cs typeface="Calibri Light" charset="0"/>
                        </a:rPr>
                        <a:t>0</a:t>
                      </a:r>
                      <a:endParaRPr lang="en-US" sz="2000" b="0" i="0" dirty="0">
                        <a:solidFill>
                          <a:schemeClr val="tx1"/>
                        </a:solidFill>
                        <a:latin typeface="Calibri Light" charset="0"/>
                        <a:ea typeface="Calibri Light" charset="0"/>
                        <a:cs typeface="Calibri Ligh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6195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Calibri Light" charset="0"/>
                          <a:ea typeface="Calibri Light" charset="0"/>
                          <a:cs typeface="Calibri Light" charset="0"/>
                        </a:rPr>
                        <a:t>Facial</a:t>
                      </a:r>
                      <a:r>
                        <a:rPr lang="en-US" sz="2000" b="0" i="0" baseline="0" dirty="0" smtClean="0">
                          <a:solidFill>
                            <a:schemeClr val="tx1"/>
                          </a:solidFill>
                          <a:latin typeface="Calibri Light" charset="0"/>
                          <a:ea typeface="Calibri Light" charset="0"/>
                          <a:cs typeface="Calibri Light" charset="0"/>
                        </a:rPr>
                        <a:t> Prominence</a:t>
                      </a:r>
                      <a:endParaRPr lang="en-US" sz="2000" b="0" i="0" dirty="0" smtClean="0">
                        <a:solidFill>
                          <a:schemeClr val="tx1"/>
                        </a:solidFill>
                        <a:latin typeface="Calibri Light" charset="0"/>
                        <a:ea typeface="Calibri Light" charset="0"/>
                        <a:cs typeface="Calibri Ligh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 dirty="0">
                        <a:solidFill>
                          <a:schemeClr val="tx1"/>
                        </a:solidFill>
                        <a:latin typeface="Calibri Light" charset="0"/>
                        <a:ea typeface="Calibri Light" charset="0"/>
                        <a:cs typeface="Calibri Ligh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 dirty="0">
                        <a:solidFill>
                          <a:schemeClr val="tx1"/>
                        </a:solidFill>
                        <a:latin typeface="Calibri Light" charset="0"/>
                        <a:ea typeface="Calibri Light" charset="0"/>
                        <a:cs typeface="Calibri Ligh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 dirty="0">
                        <a:solidFill>
                          <a:schemeClr val="tx1"/>
                        </a:solidFill>
                        <a:latin typeface="Calibri Light" charset="0"/>
                        <a:ea typeface="Calibri Light" charset="0"/>
                        <a:cs typeface="Calibri Ligh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 dirty="0">
                        <a:solidFill>
                          <a:schemeClr val="tx1"/>
                        </a:solidFill>
                        <a:latin typeface="Calibri Light" charset="0"/>
                        <a:ea typeface="Calibri Light" charset="0"/>
                        <a:cs typeface="Calibri Ligh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 dirty="0">
                        <a:solidFill>
                          <a:schemeClr val="tx1"/>
                        </a:solidFill>
                        <a:latin typeface="Calibri Light" charset="0"/>
                        <a:ea typeface="Calibri Light" charset="0"/>
                        <a:cs typeface="Calibri Ligh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 dirty="0">
                        <a:solidFill>
                          <a:schemeClr val="tx1"/>
                        </a:solidFill>
                        <a:latin typeface="Calibri Light" charset="0"/>
                        <a:ea typeface="Calibri Light" charset="0"/>
                        <a:cs typeface="Calibri Ligh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6195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Calibri Light" charset="0"/>
                          <a:ea typeface="Calibri Light" charset="0"/>
                          <a:cs typeface="Calibri Light" charset="0"/>
                        </a:rPr>
                        <a:t>Forebrain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 dirty="0">
                        <a:solidFill>
                          <a:schemeClr val="tx1"/>
                        </a:solidFill>
                        <a:latin typeface="Calibri Light" charset="0"/>
                        <a:ea typeface="Calibri Light" charset="0"/>
                        <a:cs typeface="Calibri Ligh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 dirty="0">
                        <a:solidFill>
                          <a:schemeClr val="tx1"/>
                        </a:solidFill>
                        <a:latin typeface="Calibri Light" charset="0"/>
                        <a:ea typeface="Calibri Light" charset="0"/>
                        <a:cs typeface="Calibri Ligh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 dirty="0">
                        <a:solidFill>
                          <a:schemeClr val="tx1"/>
                        </a:solidFill>
                        <a:latin typeface="Calibri Light" charset="0"/>
                        <a:ea typeface="Calibri Light" charset="0"/>
                        <a:cs typeface="Calibri Ligh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 dirty="0">
                        <a:solidFill>
                          <a:schemeClr val="tx1"/>
                        </a:solidFill>
                        <a:latin typeface="Calibri Light" charset="0"/>
                        <a:ea typeface="Calibri Light" charset="0"/>
                        <a:cs typeface="Calibri Ligh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 dirty="0">
                        <a:solidFill>
                          <a:schemeClr val="tx1"/>
                        </a:solidFill>
                        <a:latin typeface="Calibri Light" charset="0"/>
                        <a:ea typeface="Calibri Light" charset="0"/>
                        <a:cs typeface="Calibri Ligh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 dirty="0">
                        <a:solidFill>
                          <a:schemeClr val="tx1"/>
                        </a:solidFill>
                        <a:latin typeface="Calibri Light" charset="0"/>
                        <a:ea typeface="Calibri Light" charset="0"/>
                        <a:cs typeface="Calibri Ligh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46195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Calibri Light" charset="0"/>
                          <a:ea typeface="Calibri Light" charset="0"/>
                          <a:cs typeface="Calibri Light" charset="0"/>
                        </a:rPr>
                        <a:t>Heart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 dirty="0">
                        <a:solidFill>
                          <a:schemeClr val="tx1"/>
                        </a:solidFill>
                        <a:latin typeface="Calibri Light" charset="0"/>
                        <a:ea typeface="Calibri Light" charset="0"/>
                        <a:cs typeface="Calibri Ligh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 dirty="0">
                        <a:solidFill>
                          <a:schemeClr val="tx1"/>
                        </a:solidFill>
                        <a:latin typeface="Calibri Light" charset="0"/>
                        <a:ea typeface="Calibri Light" charset="0"/>
                        <a:cs typeface="Calibri Ligh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 dirty="0">
                        <a:solidFill>
                          <a:schemeClr val="tx1"/>
                        </a:solidFill>
                        <a:latin typeface="Calibri Light" charset="0"/>
                        <a:ea typeface="Calibri Light" charset="0"/>
                        <a:cs typeface="Calibri Ligh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 dirty="0">
                        <a:solidFill>
                          <a:schemeClr val="tx1"/>
                        </a:solidFill>
                        <a:latin typeface="Calibri Light" charset="0"/>
                        <a:ea typeface="Calibri Light" charset="0"/>
                        <a:cs typeface="Calibri Ligh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 dirty="0">
                        <a:solidFill>
                          <a:schemeClr val="tx1"/>
                        </a:solidFill>
                        <a:latin typeface="Calibri Light" charset="0"/>
                        <a:ea typeface="Calibri Light" charset="0"/>
                        <a:cs typeface="Calibri Ligh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 dirty="0">
                        <a:solidFill>
                          <a:schemeClr val="tx1"/>
                        </a:solidFill>
                        <a:latin typeface="Calibri Light" charset="0"/>
                        <a:ea typeface="Calibri Light" charset="0"/>
                        <a:cs typeface="Calibri Ligh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46195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Calibri Light" charset="0"/>
                          <a:ea typeface="Calibri Light" charset="0"/>
                          <a:cs typeface="Calibri Light" charset="0"/>
                        </a:rPr>
                        <a:t>Hindbrain</a:t>
                      </a:r>
                      <a:endParaRPr lang="en-US" sz="2000" b="0" i="0" dirty="0">
                        <a:solidFill>
                          <a:schemeClr val="tx1"/>
                        </a:solidFill>
                        <a:latin typeface="Calibri Light" charset="0"/>
                        <a:ea typeface="Calibri Light" charset="0"/>
                        <a:cs typeface="Calibri Ligh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 dirty="0">
                        <a:solidFill>
                          <a:schemeClr val="tx1"/>
                        </a:solidFill>
                        <a:latin typeface="Calibri Light" charset="0"/>
                        <a:ea typeface="Calibri Light" charset="0"/>
                        <a:cs typeface="Calibri Ligh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 dirty="0">
                        <a:solidFill>
                          <a:schemeClr val="tx1"/>
                        </a:solidFill>
                        <a:latin typeface="Calibri Light" charset="0"/>
                        <a:ea typeface="Calibri Light" charset="0"/>
                        <a:cs typeface="Calibri Ligh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 dirty="0">
                        <a:solidFill>
                          <a:schemeClr val="tx1"/>
                        </a:solidFill>
                        <a:latin typeface="Calibri Light" charset="0"/>
                        <a:ea typeface="Calibri Light" charset="0"/>
                        <a:cs typeface="Calibri Ligh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 dirty="0">
                        <a:solidFill>
                          <a:schemeClr val="tx1"/>
                        </a:solidFill>
                        <a:latin typeface="Calibri Light" charset="0"/>
                        <a:ea typeface="Calibri Light" charset="0"/>
                        <a:cs typeface="Calibri Ligh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 dirty="0">
                        <a:solidFill>
                          <a:schemeClr val="tx1"/>
                        </a:solidFill>
                        <a:latin typeface="Calibri Light" charset="0"/>
                        <a:ea typeface="Calibri Light" charset="0"/>
                        <a:cs typeface="Calibri Ligh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 dirty="0">
                        <a:solidFill>
                          <a:schemeClr val="tx1"/>
                        </a:solidFill>
                        <a:latin typeface="Calibri Light" charset="0"/>
                        <a:ea typeface="Calibri Light" charset="0"/>
                        <a:cs typeface="Calibri Ligh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46195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Calibri Light" charset="0"/>
                          <a:ea typeface="Calibri Light" charset="0"/>
                          <a:cs typeface="Calibri Light" charset="0"/>
                        </a:rPr>
                        <a:t>Intestine</a:t>
                      </a:r>
                      <a:endParaRPr lang="en-US" sz="2000" b="0" i="0" dirty="0">
                        <a:solidFill>
                          <a:schemeClr val="tx1"/>
                        </a:solidFill>
                        <a:latin typeface="Calibri Light" charset="0"/>
                        <a:ea typeface="Calibri Light" charset="0"/>
                        <a:cs typeface="Calibri Ligh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 dirty="0">
                        <a:solidFill>
                          <a:schemeClr val="tx1"/>
                        </a:solidFill>
                        <a:latin typeface="Calibri Light" charset="0"/>
                        <a:ea typeface="Calibri Light" charset="0"/>
                        <a:cs typeface="Calibri Ligh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 dirty="0">
                        <a:solidFill>
                          <a:schemeClr val="tx1"/>
                        </a:solidFill>
                        <a:latin typeface="Calibri Light" charset="0"/>
                        <a:ea typeface="Calibri Light" charset="0"/>
                        <a:cs typeface="Calibri Ligh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 dirty="0">
                        <a:solidFill>
                          <a:schemeClr val="tx1"/>
                        </a:solidFill>
                        <a:latin typeface="Calibri Light" charset="0"/>
                        <a:ea typeface="Calibri Light" charset="0"/>
                        <a:cs typeface="Calibri Ligh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 dirty="0">
                        <a:solidFill>
                          <a:schemeClr val="tx1"/>
                        </a:solidFill>
                        <a:latin typeface="Calibri Light" charset="0"/>
                        <a:ea typeface="Calibri Light" charset="0"/>
                        <a:cs typeface="Calibri Ligh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 dirty="0">
                        <a:solidFill>
                          <a:schemeClr val="tx1"/>
                        </a:solidFill>
                        <a:latin typeface="Calibri Light" charset="0"/>
                        <a:ea typeface="Calibri Light" charset="0"/>
                        <a:cs typeface="Calibri Ligh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 dirty="0">
                        <a:solidFill>
                          <a:schemeClr val="tx1"/>
                        </a:solidFill>
                        <a:latin typeface="Calibri Light" charset="0"/>
                        <a:ea typeface="Calibri Light" charset="0"/>
                        <a:cs typeface="Calibri Ligh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46195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Calibri Light" charset="0"/>
                          <a:ea typeface="Calibri Light" charset="0"/>
                          <a:cs typeface="Calibri Light" charset="0"/>
                        </a:rPr>
                        <a:t>Kidney</a:t>
                      </a:r>
                      <a:endParaRPr lang="en-US" sz="2000" b="0" i="0" dirty="0">
                        <a:solidFill>
                          <a:schemeClr val="tx1"/>
                        </a:solidFill>
                        <a:latin typeface="Calibri Light" charset="0"/>
                        <a:ea typeface="Calibri Light" charset="0"/>
                        <a:cs typeface="Calibri Ligh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>
                        <a:solidFill>
                          <a:schemeClr val="tx1"/>
                        </a:solidFill>
                        <a:latin typeface="Calibri Light" charset="0"/>
                        <a:ea typeface="Calibri Light" charset="0"/>
                        <a:cs typeface="Calibri Ligh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 dirty="0">
                        <a:solidFill>
                          <a:schemeClr val="tx1"/>
                        </a:solidFill>
                        <a:latin typeface="Calibri Light" charset="0"/>
                        <a:ea typeface="Calibri Light" charset="0"/>
                        <a:cs typeface="Calibri Ligh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 dirty="0">
                        <a:solidFill>
                          <a:schemeClr val="tx1"/>
                        </a:solidFill>
                        <a:latin typeface="Calibri Light" charset="0"/>
                        <a:ea typeface="Calibri Light" charset="0"/>
                        <a:cs typeface="Calibri Ligh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 dirty="0">
                        <a:solidFill>
                          <a:schemeClr val="tx1"/>
                        </a:solidFill>
                        <a:latin typeface="Calibri Light" charset="0"/>
                        <a:ea typeface="Calibri Light" charset="0"/>
                        <a:cs typeface="Calibri Ligh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 dirty="0">
                        <a:solidFill>
                          <a:schemeClr val="tx1"/>
                        </a:solidFill>
                        <a:latin typeface="Calibri Light" charset="0"/>
                        <a:ea typeface="Calibri Light" charset="0"/>
                        <a:cs typeface="Calibri Ligh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 dirty="0">
                        <a:solidFill>
                          <a:schemeClr val="tx1"/>
                        </a:solidFill>
                        <a:latin typeface="Calibri Light" charset="0"/>
                        <a:ea typeface="Calibri Light" charset="0"/>
                        <a:cs typeface="Calibri Ligh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46195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Calibri Light" charset="0"/>
                          <a:ea typeface="Calibri Light" charset="0"/>
                          <a:cs typeface="Calibri Light" charset="0"/>
                        </a:rPr>
                        <a:t>Limb</a:t>
                      </a:r>
                      <a:endParaRPr lang="en-US" sz="2000" b="0" i="0" dirty="0">
                        <a:solidFill>
                          <a:schemeClr val="tx1"/>
                        </a:solidFill>
                        <a:latin typeface="Calibri Light" charset="0"/>
                        <a:ea typeface="Calibri Light" charset="0"/>
                        <a:cs typeface="Calibri Ligh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 dirty="0">
                        <a:solidFill>
                          <a:schemeClr val="tx1"/>
                        </a:solidFill>
                        <a:latin typeface="Calibri Light" charset="0"/>
                        <a:ea typeface="Calibri Light" charset="0"/>
                        <a:cs typeface="Calibri Ligh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 dirty="0">
                        <a:solidFill>
                          <a:schemeClr val="tx1"/>
                        </a:solidFill>
                        <a:latin typeface="Calibri Light" charset="0"/>
                        <a:ea typeface="Calibri Light" charset="0"/>
                        <a:cs typeface="Calibri Ligh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 dirty="0">
                        <a:solidFill>
                          <a:schemeClr val="tx1"/>
                        </a:solidFill>
                        <a:latin typeface="Calibri Light" charset="0"/>
                        <a:ea typeface="Calibri Light" charset="0"/>
                        <a:cs typeface="Calibri Ligh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 dirty="0">
                        <a:solidFill>
                          <a:schemeClr val="tx1"/>
                        </a:solidFill>
                        <a:latin typeface="Calibri Light" charset="0"/>
                        <a:ea typeface="Calibri Light" charset="0"/>
                        <a:cs typeface="Calibri Ligh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 dirty="0">
                        <a:solidFill>
                          <a:schemeClr val="tx1"/>
                        </a:solidFill>
                        <a:latin typeface="Calibri Light" charset="0"/>
                        <a:ea typeface="Calibri Light" charset="0"/>
                        <a:cs typeface="Calibri Ligh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 dirty="0">
                        <a:solidFill>
                          <a:schemeClr val="tx1"/>
                        </a:solidFill>
                        <a:latin typeface="Calibri Light" charset="0"/>
                        <a:ea typeface="Calibri Light" charset="0"/>
                        <a:cs typeface="Calibri Ligh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6195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Calibri Light" charset="0"/>
                          <a:ea typeface="Calibri Light" charset="0"/>
                          <a:cs typeface="Calibri Light" charset="0"/>
                        </a:rPr>
                        <a:t>Liver</a:t>
                      </a:r>
                      <a:endParaRPr lang="en-US" sz="2000" b="0" i="0" dirty="0">
                        <a:solidFill>
                          <a:schemeClr val="tx1"/>
                        </a:solidFill>
                        <a:latin typeface="Calibri Light" charset="0"/>
                        <a:ea typeface="Calibri Light" charset="0"/>
                        <a:cs typeface="Calibri Ligh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 dirty="0">
                        <a:solidFill>
                          <a:schemeClr val="tx1"/>
                        </a:solidFill>
                        <a:latin typeface="Calibri Light" charset="0"/>
                        <a:ea typeface="Calibri Light" charset="0"/>
                        <a:cs typeface="Calibri Ligh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 dirty="0">
                        <a:solidFill>
                          <a:schemeClr val="tx1"/>
                        </a:solidFill>
                        <a:latin typeface="Calibri Light" charset="0"/>
                        <a:ea typeface="Calibri Light" charset="0"/>
                        <a:cs typeface="Calibri Ligh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 dirty="0">
                        <a:solidFill>
                          <a:schemeClr val="tx1"/>
                        </a:solidFill>
                        <a:latin typeface="Calibri Light" charset="0"/>
                        <a:ea typeface="Calibri Light" charset="0"/>
                        <a:cs typeface="Calibri Ligh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 dirty="0">
                        <a:solidFill>
                          <a:schemeClr val="tx1"/>
                        </a:solidFill>
                        <a:latin typeface="Calibri Light" charset="0"/>
                        <a:ea typeface="Calibri Light" charset="0"/>
                        <a:cs typeface="Calibri Ligh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 dirty="0">
                        <a:solidFill>
                          <a:schemeClr val="tx1"/>
                        </a:solidFill>
                        <a:latin typeface="Calibri Light" charset="0"/>
                        <a:ea typeface="Calibri Light" charset="0"/>
                        <a:cs typeface="Calibri Ligh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46195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Calibri Light" charset="0"/>
                          <a:ea typeface="Calibri Light" charset="0"/>
                          <a:cs typeface="Calibri Light" charset="0"/>
                        </a:rPr>
                        <a:t>Lung</a:t>
                      </a:r>
                      <a:endParaRPr lang="en-US" sz="2000" b="0" i="0" dirty="0">
                        <a:solidFill>
                          <a:schemeClr val="tx1"/>
                        </a:solidFill>
                        <a:latin typeface="Calibri Light" charset="0"/>
                        <a:ea typeface="Calibri Light" charset="0"/>
                        <a:cs typeface="Calibri Ligh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>
                        <a:solidFill>
                          <a:schemeClr val="tx1"/>
                        </a:solidFill>
                        <a:latin typeface="Calibri Light" charset="0"/>
                        <a:ea typeface="Calibri Light" charset="0"/>
                        <a:cs typeface="Calibri Ligh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 dirty="0">
                        <a:solidFill>
                          <a:schemeClr val="tx1"/>
                        </a:solidFill>
                        <a:latin typeface="Calibri Light" charset="0"/>
                        <a:ea typeface="Calibri Light" charset="0"/>
                        <a:cs typeface="Calibri Ligh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 dirty="0">
                        <a:solidFill>
                          <a:schemeClr val="tx1"/>
                        </a:solidFill>
                        <a:latin typeface="Calibri Light" charset="0"/>
                        <a:ea typeface="Calibri Light" charset="0"/>
                        <a:cs typeface="Calibri Ligh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 dirty="0">
                        <a:solidFill>
                          <a:schemeClr val="tx1"/>
                        </a:solidFill>
                        <a:latin typeface="Calibri Light" charset="0"/>
                        <a:ea typeface="Calibri Light" charset="0"/>
                        <a:cs typeface="Calibri Ligh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 dirty="0">
                        <a:solidFill>
                          <a:schemeClr val="tx1"/>
                        </a:solidFill>
                        <a:latin typeface="Calibri Light" charset="0"/>
                        <a:ea typeface="Calibri Light" charset="0"/>
                        <a:cs typeface="Calibri Ligh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 dirty="0">
                        <a:solidFill>
                          <a:schemeClr val="tx1"/>
                        </a:solidFill>
                        <a:latin typeface="Calibri Light" charset="0"/>
                        <a:ea typeface="Calibri Light" charset="0"/>
                        <a:cs typeface="Calibri Ligh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46195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Calibri Light" charset="0"/>
                          <a:ea typeface="Calibri Light" charset="0"/>
                          <a:cs typeface="Calibri Light" charset="0"/>
                        </a:rPr>
                        <a:t>Midbrain</a:t>
                      </a:r>
                      <a:endParaRPr lang="en-US" sz="2000" b="0" i="0" dirty="0">
                        <a:solidFill>
                          <a:schemeClr val="tx1"/>
                        </a:solidFill>
                        <a:latin typeface="Calibri Light" charset="0"/>
                        <a:ea typeface="Calibri Light" charset="0"/>
                        <a:cs typeface="Calibri Ligh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 dirty="0">
                        <a:solidFill>
                          <a:schemeClr val="tx1"/>
                        </a:solidFill>
                        <a:latin typeface="Calibri Light" charset="0"/>
                        <a:ea typeface="Calibri Light" charset="0"/>
                        <a:cs typeface="Calibri Ligh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 dirty="0">
                        <a:solidFill>
                          <a:schemeClr val="tx1"/>
                        </a:solidFill>
                        <a:latin typeface="Calibri Light" charset="0"/>
                        <a:ea typeface="Calibri Light" charset="0"/>
                        <a:cs typeface="Calibri Ligh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 dirty="0">
                        <a:solidFill>
                          <a:schemeClr val="tx1"/>
                        </a:solidFill>
                        <a:latin typeface="Calibri Light" charset="0"/>
                        <a:ea typeface="Calibri Light" charset="0"/>
                        <a:cs typeface="Calibri Ligh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 dirty="0">
                        <a:solidFill>
                          <a:schemeClr val="tx1"/>
                        </a:solidFill>
                        <a:latin typeface="Calibri Light" charset="0"/>
                        <a:ea typeface="Calibri Light" charset="0"/>
                        <a:cs typeface="Calibri Ligh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 dirty="0">
                        <a:solidFill>
                          <a:schemeClr val="tx1"/>
                        </a:solidFill>
                        <a:latin typeface="Calibri Light" charset="0"/>
                        <a:ea typeface="Calibri Light" charset="0"/>
                        <a:cs typeface="Calibri Ligh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 dirty="0">
                        <a:solidFill>
                          <a:schemeClr val="tx1"/>
                        </a:solidFill>
                        <a:latin typeface="Calibri Light" charset="0"/>
                        <a:ea typeface="Calibri Light" charset="0"/>
                        <a:cs typeface="Calibri Ligh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46195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Calibri Light" charset="0"/>
                          <a:ea typeface="Calibri Light" charset="0"/>
                          <a:cs typeface="Calibri Light" charset="0"/>
                        </a:rPr>
                        <a:t>Neural Tube</a:t>
                      </a:r>
                      <a:endParaRPr lang="en-US" sz="2000" b="0" i="0" dirty="0">
                        <a:solidFill>
                          <a:schemeClr val="tx1"/>
                        </a:solidFill>
                        <a:latin typeface="Calibri Light" charset="0"/>
                        <a:ea typeface="Calibri Light" charset="0"/>
                        <a:cs typeface="Calibri Ligh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 dirty="0">
                        <a:solidFill>
                          <a:schemeClr val="tx1"/>
                        </a:solidFill>
                        <a:latin typeface="Calibri Light" charset="0"/>
                        <a:ea typeface="Calibri Light" charset="0"/>
                        <a:cs typeface="Calibri Ligh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 dirty="0">
                        <a:solidFill>
                          <a:schemeClr val="tx1"/>
                        </a:solidFill>
                        <a:latin typeface="Calibri Light" charset="0"/>
                        <a:ea typeface="Calibri Light" charset="0"/>
                        <a:cs typeface="Calibri Ligh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 dirty="0">
                        <a:solidFill>
                          <a:schemeClr val="tx1"/>
                        </a:solidFill>
                        <a:latin typeface="Calibri Light" charset="0"/>
                        <a:ea typeface="Calibri Light" charset="0"/>
                        <a:cs typeface="Calibri Ligh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 dirty="0">
                        <a:solidFill>
                          <a:schemeClr val="tx1"/>
                        </a:solidFill>
                        <a:latin typeface="Calibri Light" charset="0"/>
                        <a:ea typeface="Calibri Light" charset="0"/>
                        <a:cs typeface="Calibri Ligh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 dirty="0">
                        <a:solidFill>
                          <a:schemeClr val="tx1"/>
                        </a:solidFill>
                        <a:latin typeface="Calibri Light" charset="0"/>
                        <a:ea typeface="Calibri Light" charset="0"/>
                        <a:cs typeface="Calibri Ligh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 dirty="0">
                        <a:solidFill>
                          <a:schemeClr val="tx1"/>
                        </a:solidFill>
                        <a:latin typeface="Calibri Light" charset="0"/>
                        <a:ea typeface="Calibri Light" charset="0"/>
                        <a:cs typeface="Calibri Ligh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6195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Calibri Light" charset="0"/>
                          <a:ea typeface="Calibri Light" charset="0"/>
                          <a:cs typeface="Calibri Light" charset="0"/>
                        </a:rPr>
                        <a:t>Stomach</a:t>
                      </a:r>
                      <a:endParaRPr lang="en-US" sz="2000" b="0" i="0" dirty="0">
                        <a:solidFill>
                          <a:schemeClr val="tx1"/>
                        </a:solidFill>
                        <a:latin typeface="Calibri Light" charset="0"/>
                        <a:ea typeface="Calibri Light" charset="0"/>
                        <a:cs typeface="Calibri Ligh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 dirty="0">
                        <a:solidFill>
                          <a:schemeClr val="tx1"/>
                        </a:solidFill>
                        <a:latin typeface="Calibri Light" charset="0"/>
                        <a:ea typeface="Calibri Light" charset="0"/>
                        <a:cs typeface="Calibri Ligh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 dirty="0">
                        <a:solidFill>
                          <a:schemeClr val="tx1"/>
                        </a:solidFill>
                        <a:latin typeface="Calibri Light" charset="0"/>
                        <a:ea typeface="Calibri Light" charset="0"/>
                        <a:cs typeface="Calibri Ligh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 dirty="0">
                        <a:solidFill>
                          <a:schemeClr val="tx1"/>
                        </a:solidFill>
                        <a:latin typeface="Calibri Light" charset="0"/>
                        <a:ea typeface="Calibri Light" charset="0"/>
                        <a:cs typeface="Calibri Ligh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 dirty="0">
                        <a:solidFill>
                          <a:schemeClr val="tx1"/>
                        </a:solidFill>
                        <a:latin typeface="Calibri Light" charset="0"/>
                        <a:ea typeface="Calibri Light" charset="0"/>
                        <a:cs typeface="Calibri Ligh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 dirty="0">
                        <a:solidFill>
                          <a:schemeClr val="tx1"/>
                        </a:solidFill>
                        <a:latin typeface="Calibri Light" charset="0"/>
                        <a:ea typeface="Calibri Light" charset="0"/>
                        <a:cs typeface="Calibri Ligh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 dirty="0">
                        <a:solidFill>
                          <a:schemeClr val="tx1"/>
                        </a:solidFill>
                        <a:latin typeface="Calibri Light" charset="0"/>
                        <a:ea typeface="Calibri Light" charset="0"/>
                        <a:cs typeface="Calibri Ligh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12624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alibri Light" charset="0"/>
                <a:ea typeface="Calibri Light" charset="0"/>
                <a:cs typeface="Calibri Light" charset="0"/>
              </a:rPr>
              <a:t>ENCODE Data for Embryonic Mouse</a:t>
            </a:r>
            <a:endParaRPr lang="en-US" sz="3200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72138" y="6322741"/>
            <a:ext cx="1002197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mtClean="0">
                <a:latin typeface="+mj-lt"/>
              </a:rPr>
              <a:t>H3K27ac</a:t>
            </a:r>
            <a:endParaRPr lang="en-US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22305" y="6322741"/>
            <a:ext cx="1837362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DNase + H3K27ac</a:t>
            </a:r>
            <a:endParaRPr lang="en-US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71900" y="942977"/>
            <a:ext cx="900112" cy="5151120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6211669"/>
            <a:ext cx="24938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H3K27ac Data - Bing Ren</a:t>
            </a:r>
          </a:p>
          <a:p>
            <a:r>
              <a:rPr lang="en-US" dirty="0" smtClean="0">
                <a:latin typeface="+mj-lt"/>
              </a:rPr>
              <a:t>DNase Data – John </a:t>
            </a:r>
            <a:r>
              <a:rPr lang="en-US" dirty="0" err="1" smtClean="0">
                <a:latin typeface="+mj-lt"/>
              </a:rPr>
              <a:t>Stam</a:t>
            </a:r>
            <a:endParaRPr lang="en-US" dirty="0">
              <a:latin typeface="+mj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253A4-5B3D-EA48-B9E7-92B960AF831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652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1738</TotalTime>
  <Words>2128</Words>
  <Application>Microsoft Macintosh PowerPoint</Application>
  <PresentationFormat>On-screen Show (4:3)</PresentationFormat>
  <Paragraphs>584</Paragraphs>
  <Slides>60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Office Theme</vt:lpstr>
      <vt:lpstr>Genome-wide Prediction of Enhancers and Their Target Genes using ENCODE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Future directions</vt:lpstr>
      <vt:lpstr>PowerPoint Presentation</vt:lpstr>
      <vt:lpstr>Motivation</vt:lpstr>
      <vt:lpstr>ENCODE ChIP-seq TF Datasets</vt:lpstr>
      <vt:lpstr>Function</vt:lpstr>
      <vt:lpstr>Average Histone Profiles</vt:lpstr>
      <vt:lpstr>Average Nucleosome Profiles</vt:lpstr>
      <vt:lpstr>Motif Enrichment</vt:lpstr>
      <vt:lpstr>Motif Filtering</vt:lpstr>
      <vt:lpstr>PowerPoint Presentation</vt:lpstr>
      <vt:lpstr>Vote on Motifs!</vt:lpstr>
      <vt:lpstr>Moderated Motif Comments</vt:lpstr>
      <vt:lpstr>Histone and TF Heat Maps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Uta Lorenzen-Rascon</cp:lastModifiedBy>
  <cp:revision>31</cp:revision>
  <dcterms:created xsi:type="dcterms:W3CDTF">2016-03-04T18:57:44Z</dcterms:created>
  <dcterms:modified xsi:type="dcterms:W3CDTF">2016-04-01T16:54:10Z</dcterms:modified>
</cp:coreProperties>
</file>