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5"/>
  </p:notesMasterIdLst>
  <p:sldIdLst>
    <p:sldId id="256" r:id="rId2"/>
    <p:sldId id="318" r:id="rId3"/>
    <p:sldId id="263" r:id="rId4"/>
    <p:sldId id="261" r:id="rId5"/>
    <p:sldId id="269" r:id="rId6"/>
    <p:sldId id="398" r:id="rId7"/>
    <p:sldId id="369" r:id="rId8"/>
    <p:sldId id="370" r:id="rId9"/>
    <p:sldId id="365" r:id="rId10"/>
    <p:sldId id="395" r:id="rId11"/>
    <p:sldId id="339" r:id="rId12"/>
    <p:sldId id="338" r:id="rId13"/>
    <p:sldId id="371" r:id="rId14"/>
    <p:sldId id="372" r:id="rId15"/>
    <p:sldId id="348" r:id="rId16"/>
    <p:sldId id="373" r:id="rId17"/>
    <p:sldId id="375" r:id="rId18"/>
    <p:sldId id="381" r:id="rId19"/>
    <p:sldId id="351" r:id="rId20"/>
    <p:sldId id="352" r:id="rId21"/>
    <p:sldId id="353" r:id="rId22"/>
    <p:sldId id="354" r:id="rId23"/>
    <p:sldId id="4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799" autoAdjust="0"/>
  </p:normalViewPr>
  <p:slideViewPr>
    <p:cSldViewPr snapToGrid="0">
      <p:cViewPr varScale="1">
        <p:scale>
          <a:sx n="83" d="100"/>
          <a:sy n="83" d="100"/>
        </p:scale>
        <p:origin x="16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E410-C893-4375-B91A-E230452F0F6E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FD67-86BF-4718-ADD9-0CDA3F59A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FD67-86BF-4718-ADD9-0CDA3F59A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FD67-86BF-4718-ADD9-0CDA3F59A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moore-penrose</a:t>
            </a:r>
            <a:r>
              <a:rPr lang="en-US" baseline="0" dirty="0" smtClean="0"/>
              <a:t> pseudo-inverse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FD67-86BF-4718-ADD9-0CDA3F59AE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3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8B8C-779D-4B51-B3EC-4178138D631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D269-D264-4797-8298-16F2AA15D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961134"/>
            <a:ext cx="8245162" cy="110626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Spectral Algorithms for Learning HMMs and Tree HMMs for Epigenetics Data</a:t>
            </a:r>
            <a:endParaRPr lang="en-US" sz="33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Kevin C. Chen</a:t>
            </a:r>
          </a:p>
          <a:p>
            <a:r>
              <a:rPr lang="en-US" sz="2000" b="1" dirty="0" smtClean="0"/>
              <a:t>Rutgers University</a:t>
            </a:r>
          </a:p>
          <a:p>
            <a:r>
              <a:rPr lang="en-US" sz="2000" dirty="0" smtClean="0"/>
              <a:t>joint work with </a:t>
            </a:r>
            <a:r>
              <a:rPr lang="en-US" sz="2000" dirty="0" err="1" smtClean="0"/>
              <a:t>Jimin</a:t>
            </a:r>
            <a:r>
              <a:rPr lang="en-US" sz="2000" dirty="0" smtClean="0"/>
              <a:t> Song (Rutgers/</a:t>
            </a:r>
            <a:r>
              <a:rPr lang="en-US" sz="2000" dirty="0" err="1" smtClean="0"/>
              <a:t>Palentir</a:t>
            </a:r>
            <a:r>
              <a:rPr lang="en-US" sz="2000" dirty="0" smtClean="0"/>
              <a:t>), </a:t>
            </a:r>
          </a:p>
          <a:p>
            <a:r>
              <a:rPr lang="en-US" sz="2000" dirty="0" err="1" smtClean="0"/>
              <a:t>Kamalika</a:t>
            </a:r>
            <a:r>
              <a:rPr lang="en-US" sz="2000" dirty="0" smtClean="0"/>
              <a:t> Chaudhuri and </a:t>
            </a:r>
            <a:r>
              <a:rPr lang="en-US" sz="2000" dirty="0" err="1" smtClean="0"/>
              <a:t>Chicheng</a:t>
            </a:r>
            <a:r>
              <a:rPr lang="en-US" sz="2000" dirty="0" smtClean="0"/>
              <a:t> Zhang (UCSD)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7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18050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Empirical Sample Complexity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28650" y="1506069"/>
            <a:ext cx="7886700" cy="4894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Theoretically, the sample complexity depends on the distribution of observations in the genome</a:t>
            </a:r>
          </a:p>
          <a:p>
            <a:r>
              <a:rPr lang="en-US" sz="2800" dirty="0" smtClean="0"/>
              <a:t>Our data is power law distributed with an exponent of ~2, which results in a low theoretical sample complexity</a:t>
            </a:r>
          </a:p>
          <a:p>
            <a:r>
              <a:rPr lang="en-US" sz="2800" dirty="0" smtClean="0"/>
              <a:t>Empirically, prediction accuracy plateaus after using ~50% of the genome for training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3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Marginal Emission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406190"/>
            <a:ext cx="2533650" cy="520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25227"/>
            <a:ext cx="2266950" cy="5362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1871" y="4961965"/>
            <a:ext cx="4647079" cy="510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89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Enrichment of Disease-Associated Variants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7835" y="1256341"/>
            <a:ext cx="3348318" cy="532907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higher enrichment of disease SNPs in chromatin state 20 which was found only by spectral learning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1256341"/>
            <a:ext cx="3267635" cy="56016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00200" y="5136776"/>
            <a:ext cx="1215189" cy="5109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28650" y="70130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Using the spectral algorithm as an initializer to a local search algorithm (EM)</a:t>
            </a:r>
          </a:p>
        </p:txBody>
      </p:sp>
      <p:pic>
        <p:nvPicPr>
          <p:cNvPr id="409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593975"/>
            <a:ext cx="96615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Precision-recall curve for experimentally validated biological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05000"/>
            <a:ext cx="6324600" cy="4743450"/>
          </a:xfrm>
        </p:spPr>
      </p:pic>
    </p:spTree>
    <p:extLst>
      <p:ext uri="{BB962C8B-B14F-4D97-AF65-F5344CB8AC3E}">
        <p14:creationId xmlns:p14="http://schemas.microsoft.com/office/powerpoint/2010/main" val="38262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HMMs with tree structured hidden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we consider state structured HMMs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our method Spectral-Tree, we introduce three algorithmic ideas</a:t>
            </a:r>
          </a:p>
          <a:p>
            <a:pPr lvl="1"/>
            <a:r>
              <a:rPr lang="en-US" dirty="0" smtClean="0"/>
              <a:t>Separating root-to-leaf paths</a:t>
            </a:r>
          </a:p>
          <a:p>
            <a:pPr lvl="1"/>
            <a:r>
              <a:rPr lang="en-US" dirty="0" err="1" smtClean="0"/>
              <a:t>Skeletensor</a:t>
            </a:r>
            <a:r>
              <a:rPr lang="en-US" dirty="0" smtClean="0"/>
              <a:t> construction</a:t>
            </a:r>
          </a:p>
          <a:p>
            <a:pPr lvl="1"/>
            <a:r>
              <a:rPr lang="en-US" dirty="0" smtClean="0"/>
              <a:t>Product projections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78" y="2389605"/>
            <a:ext cx="6508538" cy="20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2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Idea 1 – Separating root-to-leaf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024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/>
              <a:t>D</a:t>
            </a:r>
            <a:r>
              <a:rPr lang="en-US" sz="2400" dirty="0" smtClean="0"/>
              <a:t> be the number of nodes in the tree (e.g. 9)</a:t>
            </a:r>
          </a:p>
          <a:p>
            <a:r>
              <a:rPr lang="en-US" sz="2400" dirty="0" smtClean="0"/>
              <a:t>The naïve algorithm runs an HMM with </a:t>
            </a:r>
            <a:r>
              <a:rPr lang="en-US" sz="2400" b="1" dirty="0" err="1" smtClean="0"/>
              <a:t>m</a:t>
            </a:r>
            <a:r>
              <a:rPr lang="en-US" sz="2400" b="1" baseline="30000" dirty="0" err="1" smtClean="0"/>
              <a:t>D</a:t>
            </a:r>
            <a:r>
              <a:rPr lang="en-US" sz="2400" dirty="0" smtClean="0"/>
              <a:t> possible states and </a:t>
            </a:r>
            <a:r>
              <a:rPr lang="en-US" sz="2400" b="1" dirty="0" err="1" smtClean="0"/>
              <a:t>n</a:t>
            </a:r>
            <a:r>
              <a:rPr lang="en-US" sz="2400" b="1" baseline="30000" dirty="0" err="1" smtClean="0"/>
              <a:t>D</a:t>
            </a:r>
            <a:r>
              <a:rPr lang="en-US" sz="2400" dirty="0" smtClean="0"/>
              <a:t> possible observations and has run time </a:t>
            </a:r>
            <a:r>
              <a:rPr lang="el-GR" sz="2400" b="1" dirty="0" smtClean="0"/>
              <a:t>Ω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n</a:t>
            </a:r>
            <a:r>
              <a:rPr lang="en-US" sz="2400" b="1" baseline="30000" dirty="0" err="1" smtClean="0"/>
              <a:t>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</a:t>
            </a:r>
            <a:r>
              <a:rPr lang="en-US" sz="2400" b="1" baseline="30000" dirty="0" err="1" smtClean="0"/>
              <a:t>D</a:t>
            </a:r>
            <a:r>
              <a:rPr lang="en-US" sz="2400" b="1" dirty="0" smtClean="0"/>
              <a:t>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We consider each root-to-leaf path separately</a:t>
            </a:r>
          </a:p>
          <a:p>
            <a:r>
              <a:rPr lang="en-US" sz="2400" dirty="0" smtClean="0"/>
              <a:t>This gives run time </a:t>
            </a:r>
            <a:r>
              <a:rPr lang="en-US" sz="2400" b="1" dirty="0" smtClean="0"/>
              <a:t>O(DN m</a:t>
            </a:r>
            <a:r>
              <a:rPr lang="en-US" sz="2400" b="1" baseline="30000" dirty="0" smtClean="0"/>
              <a:t>3d</a:t>
            </a:r>
            <a:r>
              <a:rPr lang="en-US" sz="2400" b="1" dirty="0" smtClean="0"/>
              <a:t> + Dn</a:t>
            </a:r>
            <a:r>
              <a:rPr lang="en-US" sz="2400" b="1" baseline="30000" dirty="0" smtClean="0"/>
              <a:t>2d </a:t>
            </a:r>
            <a:r>
              <a:rPr lang="en-US" sz="2400" b="1" dirty="0" smtClean="0"/>
              <a:t>m</a:t>
            </a:r>
            <a:r>
              <a:rPr lang="en-US" sz="2400" b="1" baseline="30000" dirty="0" smtClean="0"/>
              <a:t>d</a:t>
            </a:r>
            <a:r>
              <a:rPr lang="en-US" sz="2400" b="1" dirty="0" smtClean="0"/>
              <a:t>) </a:t>
            </a:r>
            <a:r>
              <a:rPr lang="en-US" sz="2400" dirty="0" smtClean="0"/>
              <a:t>where </a:t>
            </a:r>
            <a:r>
              <a:rPr lang="en-US" sz="2400" b="1" dirty="0" smtClean="0"/>
              <a:t>d</a:t>
            </a:r>
            <a:r>
              <a:rPr lang="en-US" sz="2400" dirty="0" smtClean="0"/>
              <a:t> is length of the longest root-to-leaf path (e.g. 2 or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36" y="4552589"/>
            <a:ext cx="17049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 2 -  </a:t>
            </a:r>
            <a:r>
              <a:rPr lang="en-US" dirty="0" err="1" smtClean="0"/>
              <a:t>Skeletensor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capture the effect of the root-to-leaf path and project it from a tensor of dimension </a:t>
            </a:r>
            <a:r>
              <a:rPr lang="en-US" sz="2400" b="1" dirty="0" err="1" smtClean="0"/>
              <a:t>n</a:t>
            </a:r>
            <a:r>
              <a:rPr lang="en-US" sz="2400" b="1" baseline="30000" dirty="0" err="1" smtClean="0"/>
              <a:t>d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into a tensor of dimension </a:t>
            </a:r>
            <a:r>
              <a:rPr lang="en-US" sz="2400" b="1" dirty="0" smtClean="0"/>
              <a:t>n</a:t>
            </a:r>
            <a:r>
              <a:rPr lang="en-US" sz="2400" dirty="0" smtClean="0"/>
              <a:t> (i.e. the size of one node), called the </a:t>
            </a:r>
            <a:r>
              <a:rPr lang="en-US" sz="2400" dirty="0" err="1" smtClean="0"/>
              <a:t>Skeletensor</a:t>
            </a:r>
            <a:endParaRPr lang="en-US" sz="2400" dirty="0"/>
          </a:p>
          <a:p>
            <a:r>
              <a:rPr lang="en-US" sz="2400" dirty="0" smtClean="0"/>
              <a:t>This is the form of the </a:t>
            </a:r>
            <a:r>
              <a:rPr lang="en-US" sz="2400" dirty="0" err="1" smtClean="0"/>
              <a:t>symmetrization</a:t>
            </a:r>
            <a:r>
              <a:rPr lang="en-US" sz="2400" dirty="0" smtClean="0"/>
              <a:t> matrices: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4141193"/>
            <a:ext cx="62198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 3 - Product </a:t>
            </a:r>
            <a:r>
              <a:rPr lang="en-US" dirty="0"/>
              <a:t>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Avoid constructing </a:t>
            </a: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 dimensional (e.g. 256) tensors by projecting </a:t>
            </a:r>
            <a:r>
              <a:rPr lang="en-US" sz="2400" dirty="0">
                <a:solidFill>
                  <a:prstClr val="black"/>
                </a:solidFill>
              </a:rPr>
              <a:t>them to dimension </a:t>
            </a:r>
            <a:r>
              <a:rPr lang="en-US" sz="2400" b="1" dirty="0" smtClean="0">
                <a:solidFill>
                  <a:prstClr val="black"/>
                </a:solidFill>
              </a:rPr>
              <a:t>m</a:t>
            </a:r>
            <a:r>
              <a:rPr lang="en-US" sz="2400" baseline="30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(e.g. </a:t>
            </a:r>
            <a:r>
              <a:rPr lang="en-US" sz="2400" dirty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baseline="300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This brings the runtime down to </a:t>
            </a:r>
            <a:r>
              <a:rPr lang="en-US" sz="2400" b="1" dirty="0">
                <a:solidFill>
                  <a:prstClr val="black"/>
                </a:solidFill>
              </a:rPr>
              <a:t>O(DNm</a:t>
            </a:r>
            <a:r>
              <a:rPr lang="en-US" sz="2400" b="1" baseline="30000" dirty="0">
                <a:solidFill>
                  <a:prstClr val="black"/>
                </a:solidFill>
              </a:rPr>
              <a:t>2d</a:t>
            </a:r>
            <a:r>
              <a:rPr lang="en-US" sz="2400" b="1" dirty="0">
                <a:solidFill>
                  <a:prstClr val="black"/>
                </a:solidFill>
              </a:rPr>
              <a:t> + Dn</a:t>
            </a:r>
            <a:r>
              <a:rPr lang="en-US" sz="2400" b="1" baseline="30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m + Dm</a:t>
            </a:r>
            <a:r>
              <a:rPr lang="en-US" sz="2400" b="1" baseline="30000" dirty="0">
                <a:solidFill>
                  <a:prstClr val="black"/>
                </a:solidFill>
              </a:rPr>
              <a:t>3d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idea </a:t>
            </a:r>
            <a:r>
              <a:rPr lang="en-US" sz="2400" dirty="0">
                <a:solidFill>
                  <a:prstClr val="black"/>
                </a:solidFill>
              </a:rPr>
              <a:t>is that the observation matrices </a:t>
            </a:r>
            <a:r>
              <a:rPr lang="en-US" sz="2400" dirty="0" smtClean="0">
                <a:solidFill>
                  <a:prstClr val="black"/>
                </a:solidFill>
              </a:rPr>
              <a:t>at the nodes are </a:t>
            </a:r>
            <a:r>
              <a:rPr lang="en-US" sz="2400" dirty="0">
                <a:solidFill>
                  <a:prstClr val="black"/>
                </a:solidFill>
              </a:rPr>
              <a:t>conditionally independent given the hidden states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hese 3 algorithmic ideas </a:t>
            </a:r>
            <a:r>
              <a:rPr lang="en-US" sz="2400" dirty="0">
                <a:solidFill>
                  <a:prstClr val="black"/>
                </a:solidFill>
              </a:rPr>
              <a:t>work well when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The tree has low depth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Number of </a:t>
            </a:r>
            <a:r>
              <a:rPr lang="en-US" sz="2400" dirty="0" smtClean="0">
                <a:solidFill>
                  <a:prstClr val="black"/>
                </a:solidFill>
              </a:rPr>
              <a:t>observations </a:t>
            </a:r>
            <a:r>
              <a:rPr lang="en-US" sz="2400" dirty="0">
                <a:solidFill>
                  <a:prstClr val="black"/>
                </a:solidFill>
              </a:rPr>
              <a:t>&gt;&gt; Number of </a:t>
            </a:r>
            <a:r>
              <a:rPr lang="en-US" sz="2400" dirty="0" smtClean="0">
                <a:solidFill>
                  <a:prstClr val="black"/>
                </a:solidFill>
              </a:rPr>
              <a:t>hidden states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9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965"/>
            <a:ext cx="7886700" cy="46439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naïve exponential algorithm ran </a:t>
            </a:r>
            <a:r>
              <a:rPr lang="en-US" sz="2000" dirty="0"/>
              <a:t>out of </a:t>
            </a:r>
            <a:r>
              <a:rPr lang="en-US" sz="2000" dirty="0" smtClean="0"/>
              <a:t>memory</a:t>
            </a:r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/>
              <a:t>Structured Mean Field (SMF) </a:t>
            </a:r>
            <a:r>
              <a:rPr lang="en-US" sz="2000" dirty="0" err="1"/>
              <a:t>variational</a:t>
            </a:r>
            <a:r>
              <a:rPr lang="en-US" sz="2000" dirty="0"/>
              <a:t> </a:t>
            </a:r>
            <a:r>
              <a:rPr lang="en-US" sz="2000" dirty="0" smtClean="0"/>
              <a:t>Expectation-Maximization method that additionally constrains each node to have the same parameters took 13 hours </a:t>
            </a:r>
          </a:p>
          <a:p>
            <a:r>
              <a:rPr lang="en-US" sz="2000" dirty="0" smtClean="0"/>
              <a:t>Our algorithm took 22 min 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26" y="3669769"/>
            <a:ext cx="5295060" cy="22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Genome-wide Association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0561"/>
            <a:ext cx="3886200" cy="4394701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~12,000 human disease SNPs known </a:t>
            </a:r>
          </a:p>
          <a:p>
            <a:r>
              <a:rPr lang="en-US" sz="2400" dirty="0" smtClean="0"/>
              <a:t>Follow-up studies of these SNPs are needed to advance personalized </a:t>
            </a:r>
            <a:r>
              <a:rPr lang="en-US" sz="2400" dirty="0"/>
              <a:t>medicine</a:t>
            </a:r>
          </a:p>
          <a:p>
            <a:r>
              <a:rPr lang="en-US" sz="2400" dirty="0" smtClean="0"/>
              <a:t>~90% of these disease SNPs are </a:t>
            </a:r>
            <a:r>
              <a:rPr lang="en-US" sz="2400" i="1" dirty="0" smtClean="0"/>
              <a:t>not</a:t>
            </a:r>
            <a:r>
              <a:rPr lang="en-US" sz="2400" dirty="0" smtClean="0"/>
              <a:t> in genes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342" y="2135373"/>
            <a:ext cx="4164990" cy="3243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87" y="5656318"/>
            <a:ext cx="123149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62062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Comparison of Emission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32" y="2093273"/>
            <a:ext cx="7009418" cy="37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Prediction accuracy of experimentally validated promoters (F1 scores)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55" y="2460710"/>
            <a:ext cx="6806489" cy="268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Type </a:t>
            </a:r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E</a:t>
            </a:r>
            <a:r>
              <a:rPr lang="en-US" dirty="0" smtClean="0"/>
              <a:t>mission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13" y="1516936"/>
            <a:ext cx="7986211" cy="45695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479" y="1596189"/>
            <a:ext cx="224589" cy="2013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40782" y="1596189"/>
            <a:ext cx="224589" cy="2013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29263" y="1596189"/>
            <a:ext cx="224589" cy="20132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8411" y="1371600"/>
            <a:ext cx="4102768" cy="5209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54" y="2697163"/>
            <a:ext cx="3852898" cy="2168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21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pectral Learning is well-suited for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 sample sizes in Genomics</a:t>
            </a:r>
          </a:p>
          <a:p>
            <a:pPr lvl="1"/>
            <a:r>
              <a:rPr lang="en-US" dirty="0" smtClean="0"/>
              <a:t>One copy of the human genome = 3 billion bases</a:t>
            </a:r>
          </a:p>
          <a:p>
            <a:pPr lvl="1"/>
            <a:r>
              <a:rPr lang="en-US" dirty="0" smtClean="0"/>
              <a:t>Efficient algorithms are needed</a:t>
            </a:r>
          </a:p>
          <a:p>
            <a:pPr lvl="1"/>
            <a:r>
              <a:rPr lang="en-US" dirty="0" smtClean="0"/>
              <a:t>Enough samples to compute Method of Moments estimators </a:t>
            </a:r>
          </a:p>
          <a:p>
            <a:pPr lvl="1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Biological interpretability</a:t>
            </a:r>
          </a:p>
          <a:p>
            <a:pPr lvl="1"/>
            <a:r>
              <a:rPr lang="en-US" dirty="0" smtClean="0"/>
              <a:t>Simple models (e.g. Hidden Markov Models) seem quite close to the biology</a:t>
            </a:r>
          </a:p>
          <a:p>
            <a:pPr lvl="1"/>
            <a:r>
              <a:rPr lang="en-US" dirty="0" smtClean="0"/>
              <a:t>Parameter estimation and interpretation is important</a:t>
            </a:r>
          </a:p>
          <a:p>
            <a:pPr lvl="1"/>
            <a:r>
              <a:rPr lang="en-US" dirty="0" smtClean="0"/>
              <a:t>Neural Networks or Observable Operator Models do not allow for this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Class imbalance is pervasive in Genomics</a:t>
            </a:r>
          </a:p>
          <a:p>
            <a:pPr lvl="1"/>
            <a:r>
              <a:rPr lang="en-US" dirty="0" smtClean="0"/>
              <a:t>Often, a few hidden states explain most of the data, i.e. high class imbalance</a:t>
            </a:r>
          </a:p>
          <a:p>
            <a:pPr lvl="1"/>
            <a:r>
              <a:rPr lang="en-US" dirty="0" smtClean="0"/>
              <a:t>Spectral Learning is more robust to class imbalance than maximum </a:t>
            </a:r>
            <a:r>
              <a:rPr lang="en-US" dirty="0"/>
              <a:t>l</a:t>
            </a:r>
            <a:r>
              <a:rPr lang="en-US" dirty="0" smtClean="0"/>
              <a:t>ikelihood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Chromatin State </a:t>
            </a:r>
            <a:r>
              <a:rPr lang="en-US" sz="3000" dirty="0"/>
              <a:t>A</a:t>
            </a:r>
            <a:r>
              <a:rPr lang="en-US" sz="3000" dirty="0" smtClean="0"/>
              <a:t>nnotation via HMMs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6412"/>
            <a:ext cx="7886700" cy="4630551"/>
          </a:xfrm>
        </p:spPr>
        <p:txBody>
          <a:bodyPr>
            <a:normAutofit/>
          </a:bodyPr>
          <a:lstStyle/>
          <a:p>
            <a:r>
              <a:rPr lang="en-US" sz="2400" dirty="0"/>
              <a:t>Input: a </a:t>
            </a:r>
            <a:r>
              <a:rPr lang="en-US" sz="2400" dirty="0" smtClean="0"/>
              <a:t>set </a:t>
            </a:r>
            <a:r>
              <a:rPr lang="en-US" sz="2400" dirty="0"/>
              <a:t>of </a:t>
            </a:r>
            <a:r>
              <a:rPr lang="en-US" sz="2400" dirty="0" smtClean="0"/>
              <a:t>chromatin </a:t>
            </a:r>
            <a:r>
              <a:rPr lang="en-US" sz="2400" dirty="0"/>
              <a:t>marks in a cell </a:t>
            </a:r>
            <a:r>
              <a:rPr lang="en-US" sz="2400" dirty="0" smtClean="0"/>
              <a:t>type</a:t>
            </a:r>
            <a:endParaRPr lang="en-US" sz="2400" dirty="0"/>
          </a:p>
          <a:p>
            <a:r>
              <a:rPr lang="en-US" sz="2400" dirty="0"/>
              <a:t>Output: </a:t>
            </a:r>
            <a:r>
              <a:rPr lang="en-US" sz="2400" dirty="0" smtClean="0"/>
              <a:t>hidden states (i.e. colors) representing biological features </a:t>
            </a:r>
            <a:r>
              <a:rPr lang="en-US" sz="2400" dirty="0"/>
              <a:t>such as enhancers, </a:t>
            </a:r>
            <a:r>
              <a:rPr lang="en-US" sz="2400" dirty="0" smtClean="0"/>
              <a:t>promoters, </a:t>
            </a:r>
            <a:r>
              <a:rPr lang="en-US" sz="2400" i="1" dirty="0"/>
              <a:t>etc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1" y="3281083"/>
            <a:ext cx="6484210" cy="33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24" y="365126"/>
            <a:ext cx="8108575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Major Human </a:t>
            </a:r>
            <a:r>
              <a:rPr lang="en-US" dirty="0" err="1" smtClean="0"/>
              <a:t>Epigenomics</a:t>
            </a:r>
            <a:r>
              <a:rPr lang="en-US" dirty="0" smtClean="0"/>
              <a:t>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48" y="2524125"/>
            <a:ext cx="3143250" cy="295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45" y="3598745"/>
            <a:ext cx="2343150" cy="50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48" y="2596754"/>
            <a:ext cx="2064544" cy="73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0097" y="4917450"/>
            <a:ext cx="397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data = </a:t>
            </a:r>
          </a:p>
          <a:p>
            <a:pPr algn="ctr"/>
            <a:r>
              <a:rPr lang="en-US" dirty="0" smtClean="0"/>
              <a:t>3000X coverage of the human genome = </a:t>
            </a:r>
            <a:r>
              <a:rPr lang="en-US" b="1" dirty="0" smtClean="0"/>
              <a:t>10 trillion bases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24446" y="4401829"/>
            <a:ext cx="13448" cy="349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930442" y="2887579"/>
            <a:ext cx="1876926" cy="444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9947" y="4576423"/>
            <a:ext cx="1876926" cy="444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2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Overview of the Talk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0848"/>
            <a:ext cx="7753350" cy="351444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Spectral learning of HMMs for predicting chromatin states for a single cell type</a:t>
            </a:r>
          </a:p>
          <a:p>
            <a:pPr lvl="1"/>
            <a:r>
              <a:rPr lang="en-US" dirty="0" smtClean="0"/>
              <a:t>Hsu, </a:t>
            </a:r>
            <a:r>
              <a:rPr lang="en-US" dirty="0" err="1" smtClean="0"/>
              <a:t>Kakade</a:t>
            </a:r>
            <a:r>
              <a:rPr lang="en-US" dirty="0" smtClean="0"/>
              <a:t>, Zhang, COLT 2009 </a:t>
            </a:r>
          </a:p>
          <a:p>
            <a:pPr lvl="1"/>
            <a:r>
              <a:rPr lang="en-US" dirty="0" smtClean="0"/>
              <a:t>AGHKT, J. Machine Learning Research 2014</a:t>
            </a:r>
          </a:p>
          <a:p>
            <a:pPr lvl="1"/>
            <a:r>
              <a:rPr lang="en-US" b="1" dirty="0" smtClean="0"/>
              <a:t>Song </a:t>
            </a:r>
            <a:r>
              <a:rPr lang="en-US" b="1" dirty="0"/>
              <a:t>and Chen, Genome Biology, 2015</a:t>
            </a:r>
          </a:p>
          <a:p>
            <a:endParaRPr lang="en-US" sz="2400" dirty="0"/>
          </a:p>
          <a:p>
            <a:pPr marL="171450" lvl="1">
              <a:spcBef>
                <a:spcPts val="750"/>
              </a:spcBef>
            </a:pPr>
            <a:r>
              <a:rPr lang="en-US" sz="2400" dirty="0" smtClean="0"/>
              <a:t>Extension to multiple cell types using HMMs with very large but structured state spaces</a:t>
            </a:r>
          </a:p>
          <a:p>
            <a:pPr lvl="1"/>
            <a:r>
              <a:rPr lang="en-US" dirty="0" err="1" smtClean="0"/>
              <a:t>Biesinger</a:t>
            </a:r>
            <a:r>
              <a:rPr lang="en-US" dirty="0" smtClean="0"/>
              <a:t> et al., BMC Bioinformatics 2013</a:t>
            </a:r>
          </a:p>
          <a:p>
            <a:pPr lvl="1"/>
            <a:r>
              <a:rPr lang="en-US" b="1" dirty="0" smtClean="0"/>
              <a:t>Zhang, Song, Chaudhuri, Chen, NIPS 2015</a:t>
            </a:r>
          </a:p>
          <a:p>
            <a:pPr lvl="1"/>
            <a:r>
              <a:rPr lang="en-US" b="1" dirty="0" smtClean="0"/>
              <a:t>Song, Zhang, Chaudhuri, Chen, in review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Single long sequence where at each position we are given a binary vector</a:t>
            </a:r>
          </a:p>
          <a:p>
            <a:pPr lvl="1"/>
            <a:r>
              <a:rPr lang="en-US" dirty="0" smtClean="0"/>
              <a:t>We’ll treat the binary vector as a single character for learning the parameters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we’ll display the parameters using the marginal probabilities of each component of the vector</a:t>
            </a:r>
          </a:p>
          <a:p>
            <a:pPr lvl="1"/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Tree HMMs, we have multiple such sequences all related by a fixed tree</a:t>
            </a:r>
          </a:p>
          <a:p>
            <a:pPr lvl="1"/>
            <a:endParaRPr lang="en-US" dirty="0"/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HMM parameters and segmentation of the sequence </a:t>
            </a:r>
          </a:p>
          <a:p>
            <a:pPr lvl="1"/>
            <a:r>
              <a:rPr lang="en-US" dirty="0" smtClean="0"/>
              <a:t>For Tree HMMs, multiple sets of HMM parameters and segmentations for each sequence </a:t>
            </a:r>
          </a:p>
        </p:txBody>
      </p:sp>
    </p:spTree>
    <p:extLst>
      <p:ext uri="{BB962C8B-B14F-4D97-AF65-F5344CB8AC3E}">
        <p14:creationId xmlns:p14="http://schemas.microsoft.com/office/powerpoint/2010/main" val="16947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9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Spectral Learning for HMMs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325563"/>
            <a:ext cx="8272211" cy="5129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Expectation-Maximization is slow and only finds local optimum, so we use the Method of Moments</a:t>
            </a:r>
          </a:p>
          <a:p>
            <a:r>
              <a:rPr lang="en-US" sz="2800" dirty="0" smtClean="0"/>
              <a:t>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moment is a matrix of counts of pairs of consecutive observations</a:t>
            </a:r>
          </a:p>
          <a:p>
            <a:r>
              <a:rPr lang="en-US" sz="2800" dirty="0" smtClean="0"/>
              <a:t>The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moment is a tensor of counts of triples of </a:t>
            </a:r>
            <a:r>
              <a:rPr lang="en-US" sz="2800" smtClean="0"/>
              <a:t>consecutive observations</a:t>
            </a:r>
            <a:endParaRPr lang="en-US" sz="2800" dirty="0" smtClean="0"/>
          </a:p>
          <a:p>
            <a:pPr marL="0" indent="0">
              <a:buNone/>
            </a:pPr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114664"/>
            <a:ext cx="7730036" cy="20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3989"/>
            <a:ext cx="7886700" cy="1325563"/>
          </a:xfrm>
        </p:spPr>
        <p:txBody>
          <a:bodyPr/>
          <a:lstStyle/>
          <a:p>
            <a:pPr algn="ctr"/>
            <a:r>
              <a:rPr lang="en-US" dirty="0" err="1" smtClean="0"/>
              <a:t>Symmetrization</a:t>
            </a:r>
            <a:r>
              <a:rPr lang="en-US" dirty="0" smtClean="0"/>
              <a:t>, </a:t>
            </a:r>
            <a:r>
              <a:rPr lang="en-US" dirty="0" err="1" smtClean="0"/>
              <a:t>Orthogonalization</a:t>
            </a:r>
            <a:r>
              <a:rPr lang="en-US" dirty="0" smtClean="0"/>
              <a:t> and Tensor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4125"/>
            <a:ext cx="7886700" cy="3842837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Assuming </a:t>
            </a:r>
            <a:r>
              <a:rPr lang="en-US" sz="2800" dirty="0"/>
              <a:t>the </a:t>
            </a:r>
            <a:r>
              <a:rPr lang="en-US" sz="2800" i="1" dirty="0"/>
              <a:t>O</a:t>
            </a:r>
            <a:r>
              <a:rPr lang="en-US" sz="2800" baseline="-25000" dirty="0"/>
              <a:t>i</a:t>
            </a:r>
            <a:r>
              <a:rPr lang="en-US" sz="2800" dirty="0"/>
              <a:t> are full rank, </a:t>
            </a:r>
            <a:r>
              <a:rPr lang="en-US" sz="2800" dirty="0" smtClean="0"/>
              <a:t>we </a:t>
            </a:r>
            <a:r>
              <a:rPr lang="en-US" sz="2800" dirty="0"/>
              <a:t>can find linear transformations to symmetrize the </a:t>
            </a:r>
            <a:r>
              <a:rPr lang="en-US" sz="2800" dirty="0" smtClean="0"/>
              <a:t>pairs matrix and triples tensor</a:t>
            </a:r>
            <a:endParaRPr lang="en-US" sz="2800" dirty="0"/>
          </a:p>
          <a:p>
            <a:r>
              <a:rPr lang="en-US" sz="2800" dirty="0" err="1"/>
              <a:t>Orthogonalize</a:t>
            </a:r>
            <a:r>
              <a:rPr lang="en-US" sz="2800" dirty="0"/>
              <a:t> the triples tensor with an SVD of the pairs </a:t>
            </a:r>
            <a:r>
              <a:rPr lang="en-US" sz="2800" dirty="0" smtClean="0"/>
              <a:t>matrix </a:t>
            </a:r>
          </a:p>
          <a:p>
            <a:r>
              <a:rPr lang="en-US" sz="2800" dirty="0" smtClean="0"/>
              <a:t>Perform orthogonal tensor decomposition </a:t>
            </a:r>
          </a:p>
        </p:txBody>
      </p:sp>
    </p:spTree>
    <p:extLst>
      <p:ext uri="{BB962C8B-B14F-4D97-AF65-F5344CB8AC3E}">
        <p14:creationId xmlns:p14="http://schemas.microsoft.com/office/powerpoint/2010/main" val="37816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8614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Running time comparisons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1" y="1986525"/>
            <a:ext cx="3028950" cy="435133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workstation version of Segway took 5 days to train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0" y="2124635"/>
            <a:ext cx="4897999" cy="33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9410</TotalTime>
  <Words>883</Words>
  <Application>Microsoft Office PowerPoint</Application>
  <PresentationFormat>On-screen Show (4:3)</PresentationFormat>
  <Paragraphs>125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Spectral Algorithms for Learning HMMs and Tree HMMs for Epigenetics Data</vt:lpstr>
      <vt:lpstr>Human Genome-wide Association Studies</vt:lpstr>
      <vt:lpstr>Chromatin State Annotation via HMMs</vt:lpstr>
      <vt:lpstr>Major Human Epigenomics Projects</vt:lpstr>
      <vt:lpstr>Overview of the Talk</vt:lpstr>
      <vt:lpstr>Input and Output</vt:lpstr>
      <vt:lpstr>Spectral Learning for HMMs</vt:lpstr>
      <vt:lpstr>Symmetrization, Orthogonalization and Tensor Decomposition</vt:lpstr>
      <vt:lpstr>Running time comparisons</vt:lpstr>
      <vt:lpstr>Empirical Sample Complexity</vt:lpstr>
      <vt:lpstr>Comparison of Marginal Emission Matrices</vt:lpstr>
      <vt:lpstr>Enrichment of Disease-Associated Variants</vt:lpstr>
      <vt:lpstr>Using the spectral algorithm as an initializer to a local search algorithm (EM)</vt:lpstr>
      <vt:lpstr>Precision-recall curve for experimentally validated biological features</vt:lpstr>
      <vt:lpstr>HMMs with tree structured hidden states</vt:lpstr>
      <vt:lpstr>Idea 1 – Separating root-to-leaf paths</vt:lpstr>
      <vt:lpstr>Idea 2 -  Skeletensor Construction</vt:lpstr>
      <vt:lpstr>Idea 3 - Product Projections</vt:lpstr>
      <vt:lpstr>Comparison of running times</vt:lpstr>
      <vt:lpstr>Comparison of Emission Parameters</vt:lpstr>
      <vt:lpstr>Prediction accuracy of experimentally validated promoters (F1 scores)</vt:lpstr>
      <vt:lpstr>Cell Type Specific Emission Parameters</vt:lpstr>
      <vt:lpstr>Spectral Learning is well-suited for Genomics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Jimin Song</dc:creator>
  <cp:lastModifiedBy>Kevin</cp:lastModifiedBy>
  <cp:revision>898</cp:revision>
  <dcterms:created xsi:type="dcterms:W3CDTF">2014-01-29T16:21:35Z</dcterms:created>
  <dcterms:modified xsi:type="dcterms:W3CDTF">2016-03-07T16:24:07Z</dcterms:modified>
</cp:coreProperties>
</file>