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4"/>
  </p:notesMasterIdLst>
  <p:sldIdLst>
    <p:sldId id="545" r:id="rId2"/>
    <p:sldId id="644" r:id="rId3"/>
    <p:sldId id="645" r:id="rId4"/>
    <p:sldId id="606" r:id="rId5"/>
    <p:sldId id="555" r:id="rId6"/>
    <p:sldId id="605" r:id="rId7"/>
    <p:sldId id="610" r:id="rId8"/>
    <p:sldId id="579" r:id="rId9"/>
    <p:sldId id="655" r:id="rId10"/>
    <p:sldId id="657" r:id="rId11"/>
    <p:sldId id="659" r:id="rId12"/>
    <p:sldId id="611" r:id="rId13"/>
    <p:sldId id="576" r:id="rId14"/>
    <p:sldId id="602" r:id="rId15"/>
    <p:sldId id="612" r:id="rId16"/>
    <p:sldId id="613" r:id="rId17"/>
    <p:sldId id="590" r:id="rId18"/>
    <p:sldId id="597" r:id="rId19"/>
    <p:sldId id="646" r:id="rId20"/>
    <p:sldId id="650" r:id="rId21"/>
    <p:sldId id="651" r:id="rId22"/>
    <p:sldId id="64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E2E"/>
    <a:srgbClr val="7A4141"/>
    <a:srgbClr val="FFFD29"/>
    <a:srgbClr val="1FFF17"/>
    <a:srgbClr val="0200FF"/>
    <a:srgbClr val="FF170D"/>
    <a:srgbClr val="BC0EF3"/>
    <a:srgbClr val="FFD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4" autoAdjust="0"/>
    <p:restoredTop sz="97440" autoAdjust="0"/>
  </p:normalViewPr>
  <p:slideViewPr>
    <p:cSldViewPr snapToGrid="0" snapToObjects="1">
      <p:cViewPr>
        <p:scale>
          <a:sx n="125" d="100"/>
          <a:sy n="125" d="100"/>
        </p:scale>
        <p:origin x="-80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77F53F-B5D4-FF4B-93F5-59341E784177}" type="datetimeFigureOut">
              <a:rPr lang="en-US"/>
              <a:pPr>
                <a:defRPr/>
              </a:pPr>
              <a:t>12/6/15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8E7308-A2EF-5B4C-8BF9-2601FFD47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45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4D276B-329A-C14D-9BA2-8D143324A87D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3352A-762D-4A4B-B42B-9AF893877163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1670-FA84-A542-82E1-B5EB0731D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02F14-347B-2B49-906E-651988C6A87A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549D-CC1C-C342-A6FA-D7D994323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6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DE622-B343-0540-9FE2-E302C9A8533C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E36E-A169-494D-8B9D-0B013E99D6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2DBD0-B177-3041-B3FE-3278E37A91C5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DF374-3258-CB45-9AC7-BDD1BF47A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4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91F2-03C6-EC44-AFA4-8A45568B3111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2006-9F05-BF46-A17B-E07BA85A6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5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BDD67-0650-244D-B555-6995D91E0DA7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6499-261D-7E4A-A8ED-F6086EFBB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CB28-47B6-DA47-A52A-88AAC84774B0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A3E5A-B79F-E842-9BC5-A2A825A039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ED05F-14EB-BF40-A156-768DE00D156B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2D3D-75B5-A846-A02E-2145A2BE0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2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CEA7-B0A7-5A4D-A95E-C040985B7E0B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986F-26D2-7B45-8776-5BE96CA36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1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003BE-87A2-6046-B9C7-E66618EF604F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4F86-E5FC-224F-B9AA-1AAA4730B9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dirty="0" smtClean="0"/>
              <a:t>Drag </a:t>
            </a:r>
            <a:r>
              <a:rPr lang="it-IT" noProof="0" dirty="0" err="1" smtClean="0"/>
              <a:t>picture</a:t>
            </a:r>
            <a:r>
              <a:rPr lang="it-IT" noProof="0" dirty="0" smtClean="0"/>
              <a:t> to </a:t>
            </a:r>
            <a:r>
              <a:rPr lang="it-IT" noProof="0" dirty="0" err="1" smtClean="0"/>
              <a:t>placeholder</a:t>
            </a:r>
            <a:r>
              <a:rPr lang="it-IT" noProof="0" dirty="0" smtClean="0"/>
              <a:t> or click </a:t>
            </a:r>
            <a:r>
              <a:rPr lang="it-IT" noProof="0" dirty="0" err="1" smtClean="0"/>
              <a:t>icon</a:t>
            </a:r>
            <a:r>
              <a:rPr lang="it-IT" noProof="0" dirty="0" smtClean="0"/>
              <a:t> to </a:t>
            </a:r>
            <a:r>
              <a:rPr lang="it-IT" noProof="0" dirty="0" err="1" smtClean="0"/>
              <a:t>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69679-98ED-794A-B2C6-EFF76712A48A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8AB6A-5312-0A49-B2F5-18D357F33A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19DF9EC-3251-794B-B956-66793CB6A308}" type="datetime1">
              <a:rPr lang="en-US"/>
              <a:pPr>
                <a:defRPr/>
              </a:pPr>
              <a:t>12/6/15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9B62D2A-7D77-694B-8190-B83FBA03DB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33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62"/>
            <a:ext cx="9144000" cy="21077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err="1" smtClean="0">
                <a:ea typeface="+mj-ea"/>
                <a:cs typeface="+mj-cs"/>
              </a:rPr>
              <a:t>Subcubic</a:t>
            </a:r>
            <a:r>
              <a:rPr lang="en-US" sz="4400" dirty="0" smtClean="0">
                <a:ea typeface="+mj-ea"/>
                <a:cs typeface="+mj-cs"/>
              </a:rPr>
              <a:t> Equivalences Between Graph Centrality Problems, </a:t>
            </a:r>
            <a:br>
              <a:rPr lang="en-US" sz="4400" dirty="0" smtClean="0">
                <a:ea typeface="+mj-ea"/>
                <a:cs typeface="+mj-cs"/>
              </a:rPr>
            </a:br>
            <a:r>
              <a:rPr lang="en-US" sz="4400" dirty="0" smtClean="0">
                <a:ea typeface="+mj-ea"/>
                <a:cs typeface="+mj-cs"/>
              </a:rPr>
              <a:t>APSP and Diameter</a:t>
            </a:r>
            <a:r>
              <a:rPr lang="en-US" sz="5000" dirty="0" smtClean="0">
                <a:ea typeface="+mj-ea"/>
                <a:cs typeface="+mj-cs"/>
              </a:rPr>
              <a:t> </a:t>
            </a:r>
            <a:endParaRPr lang="en-US" sz="5000" dirty="0">
              <a:ea typeface="+mj-ea"/>
              <a:cs typeface="+mj-cs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4945331"/>
            <a:ext cx="9144000" cy="1214169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u="sng" dirty="0">
                <a:solidFill>
                  <a:srgbClr val="FF0000"/>
                </a:solidFill>
                <a:latin typeface="Century Gothic" charset="0"/>
              </a:rPr>
              <a:t>Fabrizio Grandoni</a:t>
            </a:r>
          </a:p>
          <a:p>
            <a:pPr eaLnBrk="1" hangingPunct="1"/>
            <a:r>
              <a:rPr lang="en-US" sz="2000" i="1" dirty="0" smtClean="0">
                <a:solidFill>
                  <a:srgbClr val="FF0000"/>
                </a:solidFill>
                <a:latin typeface="Century Gothic" charset="0"/>
              </a:rPr>
              <a:t>IDSIA, University </a:t>
            </a:r>
            <a:r>
              <a:rPr lang="en-US" sz="2000" i="1" dirty="0">
                <a:solidFill>
                  <a:srgbClr val="FF0000"/>
                </a:solidFill>
                <a:latin typeface="Century Gothic" charset="0"/>
              </a:rPr>
              <a:t>of </a:t>
            </a:r>
            <a:r>
              <a:rPr lang="en-US" sz="2000" i="1" dirty="0" err="1" smtClean="0">
                <a:solidFill>
                  <a:srgbClr val="FF0000"/>
                </a:solidFill>
                <a:latin typeface="Century Gothic" charset="0"/>
              </a:rPr>
              <a:t>Lugano</a:t>
            </a:r>
            <a:endParaRPr lang="en-US" sz="2000" i="1" dirty="0" smtClean="0">
              <a:solidFill>
                <a:srgbClr val="FF0000"/>
              </a:solidFill>
              <a:latin typeface="Century Gothic" charset="0"/>
            </a:endParaRPr>
          </a:p>
          <a:p>
            <a:pPr eaLnBrk="1" hangingPunct="1"/>
            <a:r>
              <a:rPr lang="en-US" sz="2000" i="1" dirty="0" err="1">
                <a:solidFill>
                  <a:srgbClr val="FF0000"/>
                </a:solidFill>
                <a:latin typeface="Century Gothic" charset="0"/>
              </a:rPr>
              <a:t>fabrizio@idsia.ch</a:t>
            </a:r>
            <a:endParaRPr lang="en-US" sz="2000" i="1" dirty="0">
              <a:solidFill>
                <a:srgbClr val="FF0000"/>
              </a:solidFill>
              <a:latin typeface="Century Gothic" charset="0"/>
            </a:endParaRPr>
          </a:p>
          <a:p>
            <a:pPr eaLnBrk="1" hangingPunct="1"/>
            <a:endParaRPr lang="en-US" sz="2000" i="1" dirty="0" smtClean="0">
              <a:solidFill>
                <a:srgbClr val="FF0000"/>
              </a:solidFill>
              <a:latin typeface="Century Gothic" charset="0"/>
            </a:endParaRPr>
          </a:p>
          <a:p>
            <a:pPr eaLnBrk="1" hangingPunct="1"/>
            <a:endParaRPr lang="en-US" sz="3600" dirty="0">
              <a:solidFill>
                <a:srgbClr val="FF0000"/>
              </a:solidFill>
              <a:latin typeface="Century Gothic" charset="0"/>
            </a:endParaRPr>
          </a:p>
        </p:txBody>
      </p:sp>
      <p:pic>
        <p:nvPicPr>
          <p:cNvPr id="5" name="Picture 4" descr="logoIDS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762" y="5176762"/>
            <a:ext cx="1681238" cy="168123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 bwMode="auto">
          <a:xfrm>
            <a:off x="-1" y="3208263"/>
            <a:ext cx="9144001" cy="99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ＭＳ Ｐゴシック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ＭＳ Ｐゴシック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ＭＳ Ｐゴシック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Century Gothic" charset="0"/>
              </a:rPr>
              <a:t>Amir </a:t>
            </a:r>
            <a:r>
              <a:rPr lang="en-US" b="1" dirty="0" err="1" smtClean="0">
                <a:solidFill>
                  <a:srgbClr val="FF0000"/>
                </a:solidFill>
                <a:latin typeface="Century Gothic" charset="0"/>
              </a:rPr>
              <a:t>Abboud</a:t>
            </a:r>
            <a:r>
              <a:rPr lang="en-US" b="1" dirty="0">
                <a:solidFill>
                  <a:srgbClr val="FF0000"/>
                </a:solidFill>
                <a:latin typeface="Century Gothic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Century Gothic" charset="0"/>
              </a:rPr>
              <a:t>and</a:t>
            </a:r>
            <a:r>
              <a:rPr lang="en-US" b="1" dirty="0">
                <a:solidFill>
                  <a:srgbClr val="FF0000"/>
                </a:solidFill>
                <a:latin typeface="Century Gothic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entury Gothic" charset="0"/>
              </a:rPr>
              <a:t>Virginia </a:t>
            </a:r>
            <a:r>
              <a:rPr lang="en-US" b="1" dirty="0" err="1" smtClean="0">
                <a:solidFill>
                  <a:srgbClr val="FF0000"/>
                </a:solidFill>
                <a:latin typeface="Century Gothic" charset="0"/>
              </a:rPr>
              <a:t>Vassilevska</a:t>
            </a:r>
            <a:r>
              <a:rPr lang="en-US" b="1" dirty="0" smtClean="0">
                <a:solidFill>
                  <a:srgbClr val="FF0000"/>
                </a:solidFill>
                <a:latin typeface="Century Gothic" charset="0"/>
              </a:rPr>
              <a:t> Williams</a:t>
            </a:r>
          </a:p>
          <a:p>
            <a:pPr eaLnBrk="1" hangingPunct="1"/>
            <a:r>
              <a:rPr lang="en-US" sz="2000" i="1" dirty="0" smtClean="0">
                <a:solidFill>
                  <a:srgbClr val="FF0000"/>
                </a:solidFill>
                <a:latin typeface="Century Gothic" charset="0"/>
              </a:rPr>
              <a:t>Stanford University</a:t>
            </a:r>
          </a:p>
          <a:p>
            <a:pPr eaLnBrk="1" hangingPunct="1"/>
            <a:endParaRPr lang="en-US" sz="3600" dirty="0">
              <a:solidFill>
                <a:srgbClr val="FF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1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Box 193"/>
          <p:cNvSpPr txBox="1"/>
          <p:nvPr/>
        </p:nvSpPr>
        <p:spPr>
          <a:xfrm>
            <a:off x="6285247" y="6001032"/>
            <a:ext cx="34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b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6251648" y="6020218"/>
            <a:ext cx="375722" cy="37323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366539" y="3150291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51343" y="2341724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 smtClean="0">
                <a:latin typeface="Century Gothic"/>
                <a:cs typeface="Century Gothic"/>
              </a:rPr>
              <a:t>J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60774" y="4957924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3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50926" y="49149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66539" y="2341724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51343" y="4054108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51343" y="3150291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56161" y="4957924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3</a:t>
            </a:r>
            <a:r>
              <a:rPr lang="en-US" baseline="-25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6539" y="4054108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335485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4335485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329720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662621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5662621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662621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656856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335485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2" name="Straight Connector 91"/>
          <p:cNvCxnSpPr>
            <a:stCxn id="45" idx="7"/>
            <a:endCxn id="60" idx="1"/>
          </p:cNvCxnSpPr>
          <p:nvPr/>
        </p:nvCxnSpPr>
        <p:spPr>
          <a:xfrm>
            <a:off x="4656184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682593" y="2273756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96" name="Straight Connector 95"/>
          <p:cNvCxnSpPr>
            <a:stCxn id="45" idx="6"/>
            <a:endCxn id="63" idx="1"/>
          </p:cNvCxnSpPr>
          <p:nvPr/>
        </p:nvCxnSpPr>
        <p:spPr>
          <a:xfrm>
            <a:off x="4711207" y="2553089"/>
            <a:ext cx="1006437" cy="15804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45" idx="5"/>
            <a:endCxn id="66" idx="1"/>
          </p:cNvCxnSpPr>
          <p:nvPr/>
        </p:nvCxnSpPr>
        <p:spPr>
          <a:xfrm>
            <a:off x="4656184" y="2685046"/>
            <a:ext cx="105569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48" idx="7"/>
            <a:endCxn id="57" idx="1"/>
          </p:cNvCxnSpPr>
          <p:nvPr/>
        </p:nvCxnSpPr>
        <p:spPr>
          <a:xfrm flipV="1">
            <a:off x="4656184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296185" y="2244354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555933" y="374687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553638" y="4611076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109" name="Straight Connector 108"/>
          <p:cNvCxnSpPr>
            <a:stCxn id="49" idx="3"/>
            <a:endCxn id="64" idx="1"/>
          </p:cNvCxnSpPr>
          <p:nvPr/>
        </p:nvCxnSpPr>
        <p:spPr>
          <a:xfrm>
            <a:off x="4713922" y="3334957"/>
            <a:ext cx="937421" cy="9038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408735" y="41532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14" name="Straight Connector 113"/>
          <p:cNvCxnSpPr>
            <a:stCxn id="48" idx="5"/>
            <a:endCxn id="66" idx="2"/>
          </p:cNvCxnSpPr>
          <p:nvPr/>
        </p:nvCxnSpPr>
        <p:spPr>
          <a:xfrm>
            <a:off x="4656184" y="3493613"/>
            <a:ext cx="100067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 flipH="1">
            <a:off x="5306155" y="4813023"/>
            <a:ext cx="342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18" name="Straight Connector 117"/>
          <p:cNvCxnSpPr>
            <a:stCxn id="52" idx="3"/>
            <a:endCxn id="60" idx="2"/>
          </p:cNvCxnSpPr>
          <p:nvPr/>
        </p:nvCxnSpPr>
        <p:spPr>
          <a:xfrm flipV="1">
            <a:off x="4713922" y="3361656"/>
            <a:ext cx="948699" cy="87711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688165" y="4097628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22" name="Straight Connector 121"/>
          <p:cNvCxnSpPr>
            <a:stCxn id="51" idx="7"/>
            <a:endCxn id="58" idx="1"/>
          </p:cNvCxnSpPr>
          <p:nvPr/>
        </p:nvCxnSpPr>
        <p:spPr>
          <a:xfrm flipV="1">
            <a:off x="4656184" y="2526390"/>
            <a:ext cx="995159" cy="160712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4" idx="6"/>
            <a:endCxn id="60" idx="3"/>
          </p:cNvCxnSpPr>
          <p:nvPr/>
        </p:nvCxnSpPr>
        <p:spPr>
          <a:xfrm flipV="1">
            <a:off x="4705442" y="3493613"/>
            <a:ext cx="101220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4" idx="7"/>
            <a:endCxn id="57" idx="3"/>
          </p:cNvCxnSpPr>
          <p:nvPr/>
        </p:nvCxnSpPr>
        <p:spPr>
          <a:xfrm flipV="1">
            <a:off x="4650419" y="2685046"/>
            <a:ext cx="106722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358533" y="315029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67901" y="2341724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 smtClean="0">
                <a:latin typeface="Century Gothic"/>
                <a:cs typeface="Century Gothic"/>
              </a:rPr>
              <a:t>K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345833" y="23417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311137" y="49579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3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35955" y="405410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62136" y="4957924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3</a:t>
            </a:r>
            <a:r>
              <a:rPr lang="en-US" baseline="-250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86951" y="4054108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965785" y="3150291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69" name="Oval 68"/>
          <p:cNvSpPr/>
          <p:nvPr/>
        </p:nvSpPr>
        <p:spPr>
          <a:xfrm>
            <a:off x="6996113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6996113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6996113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990348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8342294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8350761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8325360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319595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Negative </a:t>
            </a:r>
            <a:r>
              <a:rPr lang="en-US" sz="4800" dirty="0" err="1" smtClean="0"/>
              <a:t>Triangle</a:t>
            </a:r>
            <a:r>
              <a:rPr lang="en-US" sz="48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800" dirty="0" err="1"/>
              <a:t>BC</a:t>
            </a:r>
            <a:endParaRPr lang="en-US" sz="4800" dirty="0">
              <a:ea typeface="+mj-ea"/>
              <a:cs typeface="+mj-cs"/>
            </a:endParaRPr>
          </a:p>
        </p:txBody>
      </p:sp>
      <p:cxnSp>
        <p:nvCxnSpPr>
          <p:cNvPr id="8" name="Straight Connector 7"/>
          <p:cNvCxnSpPr>
            <a:stCxn id="16" idx="6"/>
            <a:endCxn id="18" idx="2"/>
          </p:cNvCxnSpPr>
          <p:nvPr/>
        </p:nvCxnSpPr>
        <p:spPr>
          <a:xfrm>
            <a:off x="1583126" y="5588506"/>
            <a:ext cx="952221" cy="122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14305" y="552688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874897" y="4065662"/>
            <a:ext cx="375722" cy="379278"/>
            <a:chOff x="6615325" y="4795765"/>
            <a:chExt cx="375722" cy="379278"/>
          </a:xfrm>
        </p:grpSpPr>
        <p:sp>
          <p:nvSpPr>
            <p:cNvPr id="11" name="Oval 10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9078" y="4795765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3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71145" y="4819031"/>
            <a:ext cx="375722" cy="397980"/>
            <a:chOff x="6615325" y="4777063"/>
            <a:chExt cx="375722" cy="397980"/>
          </a:xfrm>
        </p:grpSpPr>
        <p:sp>
          <p:nvSpPr>
            <p:cNvPr id="14" name="Oval 13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46379" y="4777063"/>
              <a:ext cx="31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1207404" y="540189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35347" y="5383476"/>
            <a:ext cx="375722" cy="403872"/>
            <a:chOff x="6615325" y="4771171"/>
            <a:chExt cx="375722" cy="403872"/>
          </a:xfrm>
        </p:grpSpPr>
        <p:sp>
          <p:nvSpPr>
            <p:cNvPr id="18" name="Oval 17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43917" y="4771171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</a:p>
          </p:txBody>
        </p:sp>
      </p:grpSp>
      <p:cxnSp>
        <p:nvCxnSpPr>
          <p:cNvPr id="20" name="Straight Connector 19"/>
          <p:cNvCxnSpPr>
            <a:stCxn id="16" idx="7"/>
            <a:endCxn id="14" idx="3"/>
          </p:cNvCxnSpPr>
          <p:nvPr/>
        </p:nvCxnSpPr>
        <p:spPr>
          <a:xfrm flipV="1">
            <a:off x="1528103" y="5162353"/>
            <a:ext cx="398065" cy="29419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8051" y="5186732"/>
            <a:ext cx="41087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-8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4" name="Straight Connector 23"/>
          <p:cNvCxnSpPr>
            <a:stCxn id="14" idx="5"/>
            <a:endCxn id="18" idx="1"/>
          </p:cNvCxnSpPr>
          <p:nvPr/>
        </p:nvCxnSpPr>
        <p:spPr>
          <a:xfrm>
            <a:off x="2191844" y="5162353"/>
            <a:ext cx="398526" cy="30642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4017" y="4996792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07129" y="4438279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31" name="Straight Connector 30"/>
          <p:cNvCxnSpPr>
            <a:stCxn id="14" idx="0"/>
            <a:endCxn id="11" idx="4"/>
          </p:cNvCxnSpPr>
          <p:nvPr/>
        </p:nvCxnSpPr>
        <p:spPr>
          <a:xfrm flipV="1">
            <a:off x="2059006" y="4444940"/>
            <a:ext cx="3752" cy="39884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3"/>
            <a:endCxn id="16" idx="0"/>
          </p:cNvCxnSpPr>
          <p:nvPr/>
        </p:nvCxnSpPr>
        <p:spPr>
          <a:xfrm flipH="1">
            <a:off x="1395265" y="4390282"/>
            <a:ext cx="534655" cy="101160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74166" y="4657280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47442" y="538679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150338" y="6093083"/>
            <a:ext cx="3601935" cy="522457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Rem: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w.l.o.g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even weights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492838" y="4664667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519504" y="376541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073466" y="489548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48" name="Straight Connector 147"/>
          <p:cNvCxnSpPr/>
          <p:nvPr/>
        </p:nvCxnSpPr>
        <p:spPr>
          <a:xfrm>
            <a:off x="5978724" y="2401638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6005133" y="2254262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6033747" y="2533595"/>
            <a:ext cx="1006437" cy="15804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978724" y="2665552"/>
            <a:ext cx="105569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5978724" y="2401638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6618725" y="2224860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878473" y="3727381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876178" y="4591582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156" name="Straight Connector 155"/>
          <p:cNvCxnSpPr/>
          <p:nvPr/>
        </p:nvCxnSpPr>
        <p:spPr>
          <a:xfrm>
            <a:off x="6036462" y="3315463"/>
            <a:ext cx="937421" cy="9038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6731275" y="413378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5978724" y="3474119"/>
            <a:ext cx="100067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 flipH="1">
            <a:off x="6628695" y="4793529"/>
            <a:ext cx="342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6036462" y="3342162"/>
            <a:ext cx="948699" cy="87711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6010705" y="4078134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5978724" y="2506896"/>
            <a:ext cx="995159" cy="160712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6027982" y="3474119"/>
            <a:ext cx="101220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5972959" y="2665552"/>
            <a:ext cx="106722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5815378" y="4645173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842044" y="374592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7433982" y="49149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68" name="Straight Connector 167"/>
          <p:cNvCxnSpPr/>
          <p:nvPr/>
        </p:nvCxnSpPr>
        <p:spPr>
          <a:xfrm>
            <a:off x="7339240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7365649" y="2273756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>
            <a:off x="7394263" y="2553089"/>
            <a:ext cx="1006437" cy="15804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7339240" y="2685046"/>
            <a:ext cx="105569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V="1">
            <a:off x="7339240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7979241" y="2244354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238989" y="374687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236694" y="4611076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176" name="Straight Connector 175"/>
          <p:cNvCxnSpPr/>
          <p:nvPr/>
        </p:nvCxnSpPr>
        <p:spPr>
          <a:xfrm>
            <a:off x="7396978" y="3334957"/>
            <a:ext cx="937421" cy="9038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8091791" y="41532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7339240" y="3493613"/>
            <a:ext cx="100067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 flipH="1">
            <a:off x="7989211" y="4813023"/>
            <a:ext cx="342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80" name="Straight Connector 179"/>
          <p:cNvCxnSpPr/>
          <p:nvPr/>
        </p:nvCxnSpPr>
        <p:spPr>
          <a:xfrm flipV="1">
            <a:off x="7396978" y="3361656"/>
            <a:ext cx="948699" cy="87711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7371221" y="4097628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 flipV="1">
            <a:off x="7339240" y="2526390"/>
            <a:ext cx="995159" cy="160712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7388498" y="3493613"/>
            <a:ext cx="101220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7333475" y="2685046"/>
            <a:ext cx="106722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7175894" y="4664667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202560" y="376541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97" name="Curved Connector 196"/>
          <p:cNvCxnSpPr>
            <a:stCxn id="54" idx="2"/>
            <a:endCxn id="193" idx="2"/>
          </p:cNvCxnSpPr>
          <p:nvPr/>
        </p:nvCxnSpPr>
        <p:spPr>
          <a:xfrm rot="10800000" flipH="1" flipV="1">
            <a:off x="4329720" y="5169289"/>
            <a:ext cx="1921928" cy="1037544"/>
          </a:xfrm>
          <a:prstGeom prst="curvedConnector3">
            <a:avLst>
              <a:gd name="adj1" fmla="val -11894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51" idx="2"/>
            <a:endCxn id="193" idx="2"/>
          </p:cNvCxnSpPr>
          <p:nvPr/>
        </p:nvCxnSpPr>
        <p:spPr>
          <a:xfrm rot="10800000" flipH="1" flipV="1">
            <a:off x="4335484" y="4265473"/>
            <a:ext cx="1916163" cy="1941360"/>
          </a:xfrm>
          <a:prstGeom prst="curvedConnector3">
            <a:avLst>
              <a:gd name="adj1" fmla="val -11930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Curved Connector 203"/>
          <p:cNvCxnSpPr>
            <a:stCxn id="48" idx="2"/>
            <a:endCxn id="193" idx="2"/>
          </p:cNvCxnSpPr>
          <p:nvPr/>
        </p:nvCxnSpPr>
        <p:spPr>
          <a:xfrm rot="10800000" flipH="1" flipV="1">
            <a:off x="4335484" y="3361655"/>
            <a:ext cx="1916163" cy="2845177"/>
          </a:xfrm>
          <a:prstGeom prst="curvedConnector3">
            <a:avLst>
              <a:gd name="adj1" fmla="val -11930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Curved Connector 207"/>
          <p:cNvCxnSpPr>
            <a:stCxn id="46" idx="1"/>
            <a:endCxn id="193" idx="2"/>
          </p:cNvCxnSpPr>
          <p:nvPr/>
        </p:nvCxnSpPr>
        <p:spPr>
          <a:xfrm rot="10800000" flipH="1" flipV="1">
            <a:off x="4366538" y="2526389"/>
            <a:ext cx="1885109" cy="3680443"/>
          </a:xfrm>
          <a:prstGeom prst="curvedConnector3">
            <a:avLst>
              <a:gd name="adj1" fmla="val -12127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Curved Connector 214"/>
          <p:cNvCxnSpPr>
            <a:stCxn id="194" idx="3"/>
            <a:endCxn id="91" idx="3"/>
          </p:cNvCxnSpPr>
          <p:nvPr/>
        </p:nvCxnSpPr>
        <p:spPr>
          <a:xfrm flipV="1">
            <a:off x="6627370" y="5142590"/>
            <a:ext cx="2073617" cy="1043108"/>
          </a:xfrm>
          <a:prstGeom prst="curvedConnector3">
            <a:avLst>
              <a:gd name="adj1" fmla="val 111024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Curved Connector 217"/>
          <p:cNvCxnSpPr>
            <a:stCxn id="194" idx="3"/>
            <a:endCxn id="88" idx="3"/>
          </p:cNvCxnSpPr>
          <p:nvPr/>
        </p:nvCxnSpPr>
        <p:spPr>
          <a:xfrm flipV="1">
            <a:off x="6627370" y="4238774"/>
            <a:ext cx="2098435" cy="1946924"/>
          </a:xfrm>
          <a:prstGeom prst="curvedConnector3">
            <a:avLst>
              <a:gd name="adj1" fmla="val 110894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Curved Connector 221"/>
          <p:cNvCxnSpPr>
            <a:stCxn id="194" idx="3"/>
            <a:endCxn id="85" idx="3"/>
          </p:cNvCxnSpPr>
          <p:nvPr/>
        </p:nvCxnSpPr>
        <p:spPr>
          <a:xfrm flipV="1">
            <a:off x="6627370" y="3334957"/>
            <a:ext cx="2121013" cy="2850741"/>
          </a:xfrm>
          <a:prstGeom prst="curvedConnector3">
            <a:avLst>
              <a:gd name="adj1" fmla="val 110778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Curved Connector 225"/>
          <p:cNvCxnSpPr>
            <a:stCxn id="194" idx="3"/>
            <a:endCxn id="82" idx="3"/>
          </p:cNvCxnSpPr>
          <p:nvPr/>
        </p:nvCxnSpPr>
        <p:spPr>
          <a:xfrm flipV="1">
            <a:off x="6627370" y="2526390"/>
            <a:ext cx="2108313" cy="3659308"/>
          </a:xfrm>
          <a:prstGeom prst="curvedConnector3">
            <a:avLst>
              <a:gd name="adj1" fmla="val 110843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4033405" y="6460617"/>
            <a:ext cx="882146" cy="0"/>
          </a:xfrm>
          <a:prstGeom prst="line">
            <a:avLst/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4339680" y="6155837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0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235" name="Straight Connector 234"/>
          <p:cNvCxnSpPr/>
          <p:nvPr/>
        </p:nvCxnSpPr>
        <p:spPr>
          <a:xfrm>
            <a:off x="8078189" y="6460617"/>
            <a:ext cx="882146" cy="0"/>
          </a:xfrm>
          <a:prstGeom prst="line">
            <a:avLst/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8384464" y="6155837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-1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96" name="Content Placeholder 2"/>
          <p:cNvSpPr txBox="1">
            <a:spLocks/>
          </p:cNvSpPr>
          <p:nvPr/>
        </p:nvSpPr>
        <p:spPr bwMode="auto">
          <a:xfrm>
            <a:off x="136240" y="2483196"/>
            <a:ext cx="3616034" cy="1396329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Lem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Given a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-time algorithm for BC there is a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-time algorithm for Negative Triangle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209" name="Content Placeholder 2"/>
          <p:cNvSpPr txBox="1">
            <a:spLocks/>
          </p:cNvSpPr>
          <p:nvPr/>
        </p:nvSpPr>
        <p:spPr bwMode="auto">
          <a:xfrm>
            <a:off x="147892" y="856146"/>
            <a:ext cx="3604382" cy="1372127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BC is to compute the number of pairs 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-{v},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</a:t>
            </a:r>
            <a:r>
              <a:rPr lang="en-US" sz="2000" dirty="0" err="1">
                <a:latin typeface="Century Gothic"/>
                <a:cs typeface="Century Gothic"/>
              </a:rPr>
              <a:t>≠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t</a:t>
            </a:r>
            <a:r>
              <a:rPr lang="en-US" sz="2000" b="1" baseline="-25000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so that 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)=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s,v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)+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v,t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5662621" y="1885615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674909" y="1834678"/>
            <a:ext cx="3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z</a:t>
            </a:r>
            <a:r>
              <a:rPr lang="en-US" baseline="-25000" dirty="0" smtClean="0">
                <a:latin typeface="Century Gothic"/>
                <a:cs typeface="Century Gothic"/>
              </a:rPr>
              <a:t>1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977835" y="1082063"/>
            <a:ext cx="42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o</a:t>
            </a:r>
            <a:r>
              <a:rPr lang="en-US" baseline="-250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39" name="Oval 138"/>
          <p:cNvSpPr/>
          <p:nvPr/>
        </p:nvSpPr>
        <p:spPr>
          <a:xfrm>
            <a:off x="6963518" y="1883376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0" name="Oval 139"/>
          <p:cNvSpPr/>
          <p:nvPr/>
        </p:nvSpPr>
        <p:spPr>
          <a:xfrm>
            <a:off x="6982886" y="112361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1" name="Oval 140"/>
          <p:cNvSpPr/>
          <p:nvPr/>
        </p:nvSpPr>
        <p:spPr>
          <a:xfrm>
            <a:off x="5660740" y="1149443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5667494" y="1108372"/>
            <a:ext cx="42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o</a:t>
            </a:r>
            <a:r>
              <a:rPr lang="en-US" baseline="-25000" dirty="0" smtClean="0">
                <a:latin typeface="Century Gothic"/>
                <a:cs typeface="Century Gothic"/>
              </a:rPr>
              <a:t>1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85161" y="1846773"/>
            <a:ext cx="3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z</a:t>
            </a:r>
            <a:r>
              <a:rPr lang="en-US" baseline="-25000" dirty="0" smtClean="0">
                <a:latin typeface="Century Gothic"/>
                <a:cs typeface="Century Gothic"/>
              </a:rPr>
              <a:t>2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cxnSp>
        <p:nvCxnSpPr>
          <p:cNvPr id="146" name="Straight Connector 145"/>
          <p:cNvCxnSpPr>
            <a:stCxn id="140" idx="4"/>
            <a:endCxn id="139" idx="0"/>
          </p:cNvCxnSpPr>
          <p:nvPr/>
        </p:nvCxnSpPr>
        <p:spPr>
          <a:xfrm flipH="1">
            <a:off x="7151379" y="1496844"/>
            <a:ext cx="19368" cy="386532"/>
          </a:xfrm>
          <a:prstGeom prst="line">
            <a:avLst/>
          </a:prstGeom>
          <a:ln>
            <a:solidFill>
              <a:srgbClr val="7097D3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41" idx="4"/>
            <a:endCxn id="136" idx="0"/>
          </p:cNvCxnSpPr>
          <p:nvPr/>
        </p:nvCxnSpPr>
        <p:spPr>
          <a:xfrm>
            <a:off x="5848601" y="1522673"/>
            <a:ext cx="1881" cy="362942"/>
          </a:xfrm>
          <a:prstGeom prst="line">
            <a:avLst/>
          </a:prstGeom>
          <a:ln>
            <a:solidFill>
              <a:srgbClr val="7097D3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5609597" y="1502711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7128343" y="1508823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90" name="Curved Connector 189"/>
          <p:cNvCxnSpPr>
            <a:endCxn id="144" idx="1"/>
          </p:cNvCxnSpPr>
          <p:nvPr/>
        </p:nvCxnSpPr>
        <p:spPr>
          <a:xfrm rot="10800000" flipH="1">
            <a:off x="4335484" y="1293038"/>
            <a:ext cx="1332009" cy="2114798"/>
          </a:xfrm>
          <a:prstGeom prst="curvedConnector3">
            <a:avLst>
              <a:gd name="adj1" fmla="val -17162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/>
          <p:cNvCxnSpPr>
            <a:endCxn id="139" idx="1"/>
          </p:cNvCxnSpPr>
          <p:nvPr/>
        </p:nvCxnSpPr>
        <p:spPr>
          <a:xfrm rot="10800000" flipH="1">
            <a:off x="4366539" y="1938035"/>
            <a:ext cx="2652002" cy="1443103"/>
          </a:xfrm>
          <a:prstGeom prst="curvedConnector4">
            <a:avLst>
              <a:gd name="adj1" fmla="val -8620"/>
              <a:gd name="adj2" fmla="val 119628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Curved Connector 191"/>
          <p:cNvCxnSpPr>
            <a:stCxn id="141" idx="0"/>
          </p:cNvCxnSpPr>
          <p:nvPr/>
        </p:nvCxnSpPr>
        <p:spPr>
          <a:xfrm rot="16200000" flipH="1">
            <a:off x="6575448" y="422595"/>
            <a:ext cx="1238461" cy="2692157"/>
          </a:xfrm>
          <a:prstGeom prst="curvedConnector3">
            <a:avLst>
              <a:gd name="adj1" fmla="val -18458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Curved Connector 198"/>
          <p:cNvCxnSpPr>
            <a:stCxn id="140" idx="6"/>
          </p:cNvCxnSpPr>
          <p:nvPr/>
        </p:nvCxnSpPr>
        <p:spPr>
          <a:xfrm>
            <a:off x="7358608" y="1310229"/>
            <a:ext cx="1182150" cy="1077675"/>
          </a:xfrm>
          <a:prstGeom prst="curvedConnector2">
            <a:avLst/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endCxn id="139" idx="1"/>
          </p:cNvCxnSpPr>
          <p:nvPr/>
        </p:nvCxnSpPr>
        <p:spPr>
          <a:xfrm rot="10800000" flipH="1">
            <a:off x="4335485" y="1938035"/>
            <a:ext cx="2683056" cy="661235"/>
          </a:xfrm>
          <a:prstGeom prst="curvedConnector4">
            <a:avLst>
              <a:gd name="adj1" fmla="val -8520"/>
              <a:gd name="adj2" fmla="val 142838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>
            <a:endCxn id="136" idx="2"/>
          </p:cNvCxnSpPr>
          <p:nvPr/>
        </p:nvCxnSpPr>
        <p:spPr>
          <a:xfrm rot="10800000" flipH="1">
            <a:off x="4335485" y="2072231"/>
            <a:ext cx="1327136" cy="527039"/>
          </a:xfrm>
          <a:prstGeom prst="curvedConnector3">
            <a:avLst>
              <a:gd name="adj1" fmla="val -17225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53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7" grpId="0"/>
      <p:bldP spid="138" grpId="0"/>
      <p:bldP spid="139" grpId="0" animBg="1"/>
      <p:bldP spid="140" grpId="0" animBg="1"/>
      <p:bldP spid="141" grpId="0" animBg="1"/>
      <p:bldP spid="144" grpId="0"/>
      <p:bldP spid="145" grpId="0"/>
      <p:bldP spid="188" grpId="0"/>
      <p:bldP spid="1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011680"/>
            <a:ext cx="9144000" cy="234696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Approximating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err="1" smtClean="0">
                <a:ea typeface="+mj-ea"/>
                <a:cs typeface="+mj-cs"/>
              </a:rPr>
              <a:t>Betwenness</a:t>
            </a:r>
            <a:r>
              <a:rPr lang="en-US" dirty="0" smtClean="0">
                <a:ea typeface="+mj-ea"/>
                <a:cs typeface="+mj-cs"/>
              </a:rPr>
              <a:t>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Centrality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253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BC Reductions</a:t>
            </a:r>
            <a:endParaRPr lang="en-US" sz="4800" dirty="0">
              <a:ea typeface="+mj-ea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54961" y="1189369"/>
            <a:ext cx="1993698" cy="810381"/>
            <a:chOff x="1731636" y="1753809"/>
            <a:chExt cx="1993698" cy="810381"/>
          </a:xfrm>
          <a:effectLst/>
        </p:grpSpPr>
        <p:sp>
          <p:nvSpPr>
            <p:cNvPr id="67" name="Oval 66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239236" y="1922121"/>
              <a:ext cx="9454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APSP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742261" y="1189369"/>
            <a:ext cx="1993698" cy="810381"/>
            <a:chOff x="4318936" y="1753809"/>
            <a:chExt cx="1993698" cy="810381"/>
          </a:xfrm>
          <a:effectLst/>
        </p:grpSpPr>
        <p:sp>
          <p:nvSpPr>
            <p:cNvPr id="69" name="Oval 68"/>
            <p:cNvSpPr/>
            <p:nvPr/>
          </p:nvSpPr>
          <p:spPr>
            <a:xfrm>
              <a:off x="43189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35714" y="1920077"/>
              <a:ext cx="1735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Diameter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71" name="Freeform 70"/>
          <p:cNvSpPr/>
          <p:nvPr/>
        </p:nvSpPr>
        <p:spPr>
          <a:xfrm>
            <a:off x="3797906" y="1905618"/>
            <a:ext cx="1307214" cy="188263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6" name="Oval 75"/>
          <p:cNvSpPr/>
          <p:nvPr/>
        </p:nvSpPr>
        <p:spPr>
          <a:xfrm>
            <a:off x="1310512" y="2491843"/>
            <a:ext cx="1993698" cy="810381"/>
          </a:xfrm>
          <a:prstGeom prst="ellipse">
            <a:avLst/>
          </a:prstGeom>
          <a:solidFill>
            <a:srgbClr val="FFFD2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rot="17704265">
            <a:off x="2910056" y="2292943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3" name="Freeform 82"/>
          <p:cNvSpPr/>
          <p:nvPr/>
        </p:nvSpPr>
        <p:spPr>
          <a:xfrm rot="7073622">
            <a:off x="1787186" y="2148343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22611" y="2005070"/>
            <a:ext cx="11671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[V&amp;W’10]</a:t>
            </a:r>
            <a:endParaRPr lang="en-US" b="1" dirty="0">
              <a:latin typeface="Century Gothic"/>
              <a:cs typeface="Century Gothic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331055" y="3808939"/>
            <a:ext cx="2139932" cy="810381"/>
            <a:chOff x="1731636" y="1753809"/>
            <a:chExt cx="2139932" cy="810381"/>
          </a:xfrm>
          <a:effectLst/>
        </p:grpSpPr>
        <p:sp>
          <p:nvSpPr>
            <p:cNvPr id="59" name="Oval 58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FFF17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FF17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88392" y="1922121"/>
              <a:ext cx="1483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BC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65" name="Freeform 64"/>
          <p:cNvSpPr/>
          <p:nvPr/>
        </p:nvSpPr>
        <p:spPr>
          <a:xfrm rot="14770384" flipV="1">
            <a:off x="1399460" y="3490988"/>
            <a:ext cx="699513" cy="116171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422959" y="1083142"/>
            <a:ext cx="639207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074882" y="842032"/>
            <a:ext cx="6386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[</a:t>
            </a:r>
            <a:r>
              <a:rPr lang="en-US" b="1" dirty="0" err="1" smtClean="0">
                <a:latin typeface="Century Gothic"/>
                <a:cs typeface="Century Gothic"/>
              </a:rPr>
              <a:t>flk</a:t>
            </a:r>
            <a:r>
              <a:rPr lang="en-US" b="1" dirty="0" smtClean="0">
                <a:latin typeface="Century Gothic"/>
                <a:cs typeface="Century Gothic"/>
              </a:rPr>
              <a:t>]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87" name="Freeform 86"/>
          <p:cNvSpPr/>
          <p:nvPr/>
        </p:nvSpPr>
        <p:spPr>
          <a:xfrm rot="17441537">
            <a:off x="2319742" y="2839287"/>
            <a:ext cx="2061598" cy="25663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54789" y="2521615"/>
            <a:ext cx="160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Negative Triangle</a:t>
            </a:r>
            <a:endParaRPr lang="en-US" sz="20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081184" y="2474271"/>
            <a:ext cx="1993698" cy="810381"/>
          </a:xfrm>
          <a:prstGeom prst="ellipse">
            <a:avLst/>
          </a:prstGeom>
          <a:solidFill>
            <a:srgbClr val="FFFD2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4258006">
            <a:off x="6356195" y="2112270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5" name="Freeform 54"/>
          <p:cNvSpPr/>
          <p:nvPr/>
        </p:nvSpPr>
        <p:spPr>
          <a:xfrm rot="3880502">
            <a:off x="5704268" y="2292892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058563" y="3979740"/>
            <a:ext cx="2012064" cy="810381"/>
            <a:chOff x="1731636" y="1753809"/>
            <a:chExt cx="2012064" cy="810381"/>
          </a:xfrm>
          <a:effectLst/>
        </p:grpSpPr>
        <p:sp>
          <p:nvSpPr>
            <p:cNvPr id="57" name="Oval 56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FF17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61152" y="1922121"/>
              <a:ext cx="1682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Apx</a:t>
              </a:r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 BC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61" name="Freeform 60"/>
          <p:cNvSpPr/>
          <p:nvPr/>
        </p:nvSpPr>
        <p:spPr>
          <a:xfrm rot="5240212">
            <a:off x="6109753" y="3603201"/>
            <a:ext cx="842731" cy="5534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3" name="Freeform 62"/>
          <p:cNvSpPr/>
          <p:nvPr/>
        </p:nvSpPr>
        <p:spPr>
          <a:xfrm rot="16200000">
            <a:off x="7249923" y="3586269"/>
            <a:ext cx="842731" cy="5534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61999" y="2631038"/>
            <a:ext cx="1885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Positive BC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72" name="Content Placeholder 2"/>
          <p:cNvSpPr txBox="1">
            <a:spLocks/>
          </p:cNvSpPr>
          <p:nvPr/>
        </p:nvSpPr>
        <p:spPr bwMode="auto">
          <a:xfrm>
            <a:off x="341411" y="5231374"/>
            <a:ext cx="4324945" cy="1407255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Positive BC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problem is to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determine whether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BC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(v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)&gt;0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(i.e., whether some shortest path has v as an intermediate node)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73" name="Content Placeholder 2"/>
          <p:cNvSpPr txBox="1">
            <a:spLocks/>
          </p:cNvSpPr>
          <p:nvPr/>
        </p:nvSpPr>
        <p:spPr bwMode="auto">
          <a:xfrm>
            <a:off x="4995611" y="5405571"/>
            <a:ext cx="3767382" cy="1106060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Rem: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any (multiplicative) approximation for BC trivially solves Positive BC</a:t>
            </a:r>
          </a:p>
        </p:txBody>
      </p:sp>
    </p:spTree>
    <p:extLst>
      <p:ext uri="{BB962C8B-B14F-4D97-AF65-F5344CB8AC3E}">
        <p14:creationId xmlns:p14="http://schemas.microsoft.com/office/powerpoint/2010/main" val="250269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61" grpId="0" animBg="1"/>
      <p:bldP spid="63" grpId="0" animBg="1"/>
      <p:bldP spid="64" grpId="0"/>
      <p:bldP spid="72" grpId="0" animBg="1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err="1" smtClean="0">
                <a:ea typeface="+mj-ea"/>
                <a:cs typeface="+mj-cs"/>
              </a:rPr>
              <a:t>Diameter</a:t>
            </a:r>
            <a:r>
              <a:rPr lang="en-US" sz="48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800" dirty="0" err="1" smtClean="0">
                <a:ea typeface="+mj-ea"/>
                <a:cs typeface="+mj-cs"/>
              </a:rPr>
              <a:t>Positive</a:t>
            </a:r>
            <a:r>
              <a:rPr lang="en-US" sz="4800" dirty="0" smtClean="0">
                <a:ea typeface="+mj-ea"/>
                <a:cs typeface="+mj-cs"/>
              </a:rPr>
              <a:t> BC</a:t>
            </a:r>
            <a:endParaRPr lang="en-US" sz="4800" dirty="0">
              <a:ea typeface="+mj-ea"/>
              <a:cs typeface="+mj-cs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1070667" y="3428868"/>
            <a:ext cx="375722" cy="388349"/>
            <a:chOff x="6615325" y="4786694"/>
            <a:chExt cx="375722" cy="388349"/>
          </a:xfrm>
        </p:grpSpPr>
        <p:sp>
          <p:nvSpPr>
            <p:cNvPr id="96" name="Oval 95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653391" y="4786694"/>
              <a:ext cx="31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100" name="Oval 99"/>
          <p:cNvSpPr/>
          <p:nvPr/>
        </p:nvSpPr>
        <p:spPr>
          <a:xfrm>
            <a:off x="1074722" y="4230069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096659" y="4209072"/>
            <a:ext cx="31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1074722" y="5003316"/>
            <a:ext cx="375722" cy="395405"/>
            <a:chOff x="6615325" y="4779638"/>
            <a:chExt cx="375722" cy="395405"/>
          </a:xfrm>
        </p:grpSpPr>
        <p:sp>
          <p:nvSpPr>
            <p:cNvPr id="123" name="Oval 122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646335" y="4779638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</a:p>
          </p:txBody>
        </p:sp>
      </p:grpSp>
      <p:cxnSp>
        <p:nvCxnSpPr>
          <p:cNvPr id="144" name="Straight Connector 143"/>
          <p:cNvCxnSpPr>
            <a:stCxn id="100" idx="4"/>
            <a:endCxn id="123" idx="0"/>
          </p:cNvCxnSpPr>
          <p:nvPr/>
        </p:nvCxnSpPr>
        <p:spPr>
          <a:xfrm>
            <a:off x="1262583" y="4603299"/>
            <a:ext cx="0" cy="422192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Freeform 144"/>
          <p:cNvSpPr/>
          <p:nvPr/>
        </p:nvSpPr>
        <p:spPr>
          <a:xfrm rot="5400000">
            <a:off x="861668" y="3950982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 rot="16200000">
            <a:off x="1153562" y="3975536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 rot="16200000">
            <a:off x="805668" y="4297135"/>
            <a:ext cx="1526624" cy="218331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1710476" y="4184166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77889" y="380887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170306" y="381721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212642" y="457840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3861546" y="3394955"/>
            <a:ext cx="375722" cy="388349"/>
            <a:chOff x="6615325" y="4786694"/>
            <a:chExt cx="375722" cy="388349"/>
          </a:xfrm>
        </p:grpSpPr>
        <p:sp>
          <p:nvSpPr>
            <p:cNvPr id="174" name="Oval 173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6653391" y="4786694"/>
              <a:ext cx="31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176" name="Oval 175"/>
          <p:cNvSpPr/>
          <p:nvPr/>
        </p:nvSpPr>
        <p:spPr>
          <a:xfrm>
            <a:off x="3865601" y="4196156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3887538" y="4175159"/>
            <a:ext cx="31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3865601" y="4969403"/>
            <a:ext cx="375722" cy="395405"/>
            <a:chOff x="6615325" y="4779638"/>
            <a:chExt cx="375722" cy="395405"/>
          </a:xfrm>
        </p:grpSpPr>
        <p:sp>
          <p:nvSpPr>
            <p:cNvPr id="199" name="Oval 198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646335" y="4779638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</a:p>
          </p:txBody>
        </p:sp>
      </p:grpSp>
      <p:cxnSp>
        <p:nvCxnSpPr>
          <p:cNvPr id="201" name="Straight Connector 200"/>
          <p:cNvCxnSpPr>
            <a:stCxn id="176" idx="4"/>
            <a:endCxn id="199" idx="0"/>
          </p:cNvCxnSpPr>
          <p:nvPr/>
        </p:nvCxnSpPr>
        <p:spPr>
          <a:xfrm>
            <a:off x="4053462" y="4569386"/>
            <a:ext cx="0" cy="422192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Freeform 201"/>
          <p:cNvSpPr/>
          <p:nvPr/>
        </p:nvSpPr>
        <p:spPr>
          <a:xfrm rot="5400000">
            <a:off x="3652547" y="3917069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 rot="16200000">
            <a:off x="3944441" y="3941623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 rot="16200000">
            <a:off x="3596547" y="4263222"/>
            <a:ext cx="1526624" cy="218331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TextBox 204"/>
          <p:cNvSpPr txBox="1"/>
          <p:nvPr/>
        </p:nvSpPr>
        <p:spPr>
          <a:xfrm>
            <a:off x="4408995" y="415025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568768" y="3774961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3961185" y="378330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003521" y="4544491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209" name="Oval 208"/>
          <p:cNvSpPr/>
          <p:nvPr/>
        </p:nvSpPr>
        <p:spPr>
          <a:xfrm>
            <a:off x="2651239" y="4196156"/>
            <a:ext cx="375722" cy="37323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2688825" y="4181010"/>
            <a:ext cx="34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b</a:t>
            </a:r>
            <a:endParaRPr lang="en-US" dirty="0">
              <a:latin typeface="Century Gothic"/>
              <a:cs typeface="Century Gothic"/>
            </a:endParaRPr>
          </a:p>
        </p:txBody>
      </p:sp>
      <p:cxnSp>
        <p:nvCxnSpPr>
          <p:cNvPr id="211" name="Straight Connector 210"/>
          <p:cNvCxnSpPr>
            <a:stCxn id="174" idx="2"/>
            <a:endCxn id="209" idx="7"/>
          </p:cNvCxnSpPr>
          <p:nvPr/>
        </p:nvCxnSpPr>
        <p:spPr>
          <a:xfrm flipH="1">
            <a:off x="2971938" y="3596689"/>
            <a:ext cx="889608" cy="654125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9" idx="2"/>
            <a:endCxn id="209" idx="5"/>
          </p:cNvCxnSpPr>
          <p:nvPr/>
        </p:nvCxnSpPr>
        <p:spPr>
          <a:xfrm flipH="1" flipV="1">
            <a:off x="2971938" y="4514728"/>
            <a:ext cx="893663" cy="663465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176" idx="2"/>
            <a:endCxn id="209" idx="6"/>
          </p:cNvCxnSpPr>
          <p:nvPr/>
        </p:nvCxnSpPr>
        <p:spPr>
          <a:xfrm flipH="1">
            <a:off x="3026961" y="4382771"/>
            <a:ext cx="838640" cy="0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2556753" y="5616383"/>
            <a:ext cx="722584" cy="1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2651239" y="5214055"/>
            <a:ext cx="5817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D/2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217" name="Content Placeholder 2"/>
          <p:cNvSpPr txBox="1">
            <a:spLocks/>
          </p:cNvSpPr>
          <p:nvPr/>
        </p:nvSpPr>
        <p:spPr bwMode="auto">
          <a:xfrm>
            <a:off x="5069305" y="3728604"/>
            <a:ext cx="3762968" cy="1654030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diameter is the largest value of D such that BC(b)&gt;0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We can perform a binary search on D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218" name="Content Placeholder 2"/>
          <p:cNvSpPr txBox="1">
            <a:spLocks/>
          </p:cNvSpPr>
          <p:nvPr/>
        </p:nvSpPr>
        <p:spPr bwMode="auto">
          <a:xfrm>
            <a:off x="147891" y="725245"/>
            <a:ext cx="8875155" cy="458765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Century Gothic" charset="0"/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iameter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problem is to compute the largest s-t distance</a:t>
            </a:r>
          </a:p>
        </p:txBody>
      </p:sp>
      <p:sp>
        <p:nvSpPr>
          <p:cNvPr id="219" name="Content Placeholder 2"/>
          <p:cNvSpPr txBox="1">
            <a:spLocks/>
          </p:cNvSpPr>
          <p:nvPr/>
        </p:nvSpPr>
        <p:spPr bwMode="auto">
          <a:xfrm>
            <a:off x="147892" y="1259968"/>
            <a:ext cx="8875155" cy="794158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Positive BC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problem is to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determine whether some shortest path uses a given node v as an intermediate node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220" name="Content Placeholder 2"/>
          <p:cNvSpPr txBox="1">
            <a:spLocks/>
          </p:cNvSpPr>
          <p:nvPr/>
        </p:nvSpPr>
        <p:spPr bwMode="auto">
          <a:xfrm>
            <a:off x="147890" y="2156990"/>
            <a:ext cx="8875156" cy="806344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Lem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Given a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time algorithm for Positive BC, there is a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 algorithm for Diameter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12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1" grpId="0"/>
      <p:bldP spid="145" grpId="0" animBg="1"/>
      <p:bldP spid="158" grpId="0" animBg="1"/>
      <p:bldP spid="159" grpId="0" animBg="1"/>
      <p:bldP spid="160" grpId="0"/>
      <p:bldP spid="161" grpId="0"/>
      <p:bldP spid="162" grpId="0"/>
      <p:bldP spid="163" grpId="0"/>
      <p:bldP spid="176" grpId="0" animBg="1"/>
      <p:bldP spid="177" grpId="0"/>
      <p:bldP spid="202" grpId="0" animBg="1"/>
      <p:bldP spid="203" grpId="0" animBg="1"/>
      <p:bldP spid="204" grpId="0" animBg="1"/>
      <p:bldP spid="205" grpId="0"/>
      <p:bldP spid="206" grpId="0"/>
      <p:bldP spid="207" grpId="0"/>
      <p:bldP spid="208" grpId="0"/>
      <p:bldP spid="209" grpId="0" animBg="1"/>
      <p:bldP spid="210" grpId="0"/>
      <p:bldP spid="216" grpId="0"/>
      <p:bldP spid="217" grpId="0" animBg="1"/>
      <p:bldP spid="2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Positive </a:t>
            </a:r>
            <a:r>
              <a:rPr lang="en-US" sz="4800" dirty="0" err="1" smtClean="0"/>
              <a:t>BC</a:t>
            </a:r>
            <a:r>
              <a:rPr lang="en-US" sz="48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800" dirty="0" err="1" smtClean="0">
                <a:ea typeface="+mj-ea"/>
                <a:cs typeface="+mj-cs"/>
              </a:rPr>
              <a:t>Diameter</a:t>
            </a:r>
            <a:endParaRPr lang="en-US" sz="4800" dirty="0">
              <a:ea typeface="+mj-ea"/>
              <a:cs typeface="+mj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1204802" y="3494006"/>
            <a:ext cx="375722" cy="37323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1242869" y="3478887"/>
            <a:ext cx="30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00" name="Oval 99"/>
          <p:cNvSpPr/>
          <p:nvPr/>
        </p:nvSpPr>
        <p:spPr>
          <a:xfrm>
            <a:off x="1208857" y="428008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230794" y="4259091"/>
            <a:ext cx="31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1208857" y="5053335"/>
            <a:ext cx="375722" cy="395405"/>
            <a:chOff x="6615325" y="4779638"/>
            <a:chExt cx="375722" cy="395405"/>
          </a:xfrm>
        </p:grpSpPr>
        <p:sp>
          <p:nvSpPr>
            <p:cNvPr id="123" name="Oval 122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646335" y="4779638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</a:p>
          </p:txBody>
        </p:sp>
      </p:grpSp>
      <p:cxnSp>
        <p:nvCxnSpPr>
          <p:cNvPr id="144" name="Straight Connector 143"/>
          <p:cNvCxnSpPr>
            <a:stCxn id="100" idx="4"/>
            <a:endCxn id="123" idx="0"/>
          </p:cNvCxnSpPr>
          <p:nvPr/>
        </p:nvCxnSpPr>
        <p:spPr>
          <a:xfrm>
            <a:off x="1396718" y="4653318"/>
            <a:ext cx="0" cy="422192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Freeform 144"/>
          <p:cNvSpPr/>
          <p:nvPr/>
        </p:nvSpPr>
        <p:spPr>
          <a:xfrm rot="5400000">
            <a:off x="995803" y="4001001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 rot="16200000">
            <a:off x="1287697" y="4025555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 rot="16200000">
            <a:off x="939803" y="4347154"/>
            <a:ext cx="1526624" cy="218331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1701449" y="462366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912024" y="385889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304441" y="3867236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346777" y="462842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5346626" y="3498832"/>
            <a:ext cx="380189" cy="388349"/>
            <a:chOff x="6615325" y="4786694"/>
            <a:chExt cx="380189" cy="388349"/>
          </a:xfrm>
        </p:grpSpPr>
        <p:sp>
          <p:nvSpPr>
            <p:cNvPr id="174" name="Oval 173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6653391" y="4786694"/>
              <a:ext cx="34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b</a:t>
              </a:r>
            </a:p>
          </p:txBody>
        </p:sp>
      </p:grpSp>
      <p:sp>
        <p:nvSpPr>
          <p:cNvPr id="176" name="Oval 175"/>
          <p:cNvSpPr/>
          <p:nvPr/>
        </p:nvSpPr>
        <p:spPr>
          <a:xfrm>
            <a:off x="5350681" y="4300033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5372618" y="4279036"/>
            <a:ext cx="31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5350681" y="5073280"/>
            <a:ext cx="375722" cy="395405"/>
            <a:chOff x="6615325" y="4779638"/>
            <a:chExt cx="375722" cy="395405"/>
          </a:xfrm>
        </p:grpSpPr>
        <p:sp>
          <p:nvSpPr>
            <p:cNvPr id="199" name="Oval 198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646335" y="4779638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</a:p>
          </p:txBody>
        </p:sp>
      </p:grpSp>
      <p:cxnSp>
        <p:nvCxnSpPr>
          <p:cNvPr id="201" name="Straight Connector 200"/>
          <p:cNvCxnSpPr>
            <a:stCxn id="176" idx="4"/>
            <a:endCxn id="199" idx="0"/>
          </p:cNvCxnSpPr>
          <p:nvPr/>
        </p:nvCxnSpPr>
        <p:spPr>
          <a:xfrm>
            <a:off x="5538542" y="4673263"/>
            <a:ext cx="0" cy="422192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Freeform 201"/>
          <p:cNvSpPr/>
          <p:nvPr/>
        </p:nvSpPr>
        <p:spPr>
          <a:xfrm rot="5400000">
            <a:off x="5137627" y="4020946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 rot="16200000">
            <a:off x="5429521" y="4045500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 rot="16200000">
            <a:off x="5081627" y="4367099"/>
            <a:ext cx="1526624" cy="218331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TextBox 204"/>
          <p:cNvSpPr txBox="1"/>
          <p:nvPr/>
        </p:nvSpPr>
        <p:spPr>
          <a:xfrm>
            <a:off x="5843273" y="4643612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053848" y="3878838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446265" y="3887181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488601" y="4648368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218" name="Content Placeholder 2"/>
          <p:cNvSpPr txBox="1">
            <a:spLocks/>
          </p:cNvSpPr>
          <p:nvPr/>
        </p:nvSpPr>
        <p:spPr bwMode="auto">
          <a:xfrm>
            <a:off x="147891" y="725245"/>
            <a:ext cx="8875155" cy="458765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Century Gothic" charset="0"/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iameter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problem is to compute the largest distance D*</a:t>
            </a:r>
          </a:p>
        </p:txBody>
      </p:sp>
      <p:sp>
        <p:nvSpPr>
          <p:cNvPr id="219" name="Content Placeholder 2"/>
          <p:cNvSpPr txBox="1">
            <a:spLocks/>
          </p:cNvSpPr>
          <p:nvPr/>
        </p:nvSpPr>
        <p:spPr bwMode="auto">
          <a:xfrm>
            <a:off x="147892" y="1259968"/>
            <a:ext cx="8875155" cy="794158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Positive BC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problem is to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determine whether some shortest path uses a given node v as an intermediate node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143696" y="2144085"/>
            <a:ext cx="8875156" cy="806344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Lem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Given a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time algorithm for 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Diameter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, there is a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 algorithm for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Positive BC 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067871" y="350791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42488" y="3473565"/>
            <a:ext cx="45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entury Gothic"/>
                <a:cs typeface="Century Gothic"/>
              </a:rPr>
              <a:t>b</a:t>
            </a:r>
            <a:r>
              <a:rPr lang="en-US" baseline="-25000" dirty="0" err="1" smtClean="0">
                <a:latin typeface="Century Gothic"/>
                <a:cs typeface="Century Gothic"/>
              </a:rPr>
              <a:t>A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071926" y="4293996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63459" y="425663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 smtClean="0">
                <a:latin typeface="Century Gothic"/>
                <a:cs typeface="Century Gothic"/>
              </a:rPr>
              <a:t>A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071926" y="508941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046525" y="504968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 smtClean="0">
                <a:latin typeface="Century Gothic"/>
                <a:cs typeface="Century Gothic"/>
              </a:rPr>
              <a:t>A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689481" y="3478887"/>
            <a:ext cx="430489" cy="424634"/>
            <a:chOff x="6592916" y="4750409"/>
            <a:chExt cx="430489" cy="424634"/>
          </a:xfrm>
        </p:grpSpPr>
        <p:sp>
          <p:nvSpPr>
            <p:cNvPr id="81" name="Oval 80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592916" y="4750409"/>
              <a:ext cx="430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entury Gothic"/>
                  <a:cs typeface="Century Gothic"/>
                </a:rPr>
                <a:t>b</a:t>
              </a:r>
              <a:r>
                <a:rPr lang="en-US" baseline="-25000" dirty="0" err="1">
                  <a:latin typeface="Century Gothic"/>
                  <a:cs typeface="Century Gothic"/>
                </a:rPr>
                <a:t>B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</p:grpSp>
      <p:sp>
        <p:nvSpPr>
          <p:cNvPr id="83" name="Oval 82"/>
          <p:cNvSpPr/>
          <p:nvPr/>
        </p:nvSpPr>
        <p:spPr>
          <a:xfrm>
            <a:off x="6715945" y="4316373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701597" y="4271186"/>
            <a:ext cx="400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B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6698575" y="5065430"/>
            <a:ext cx="400959" cy="419595"/>
            <a:chOff x="6597955" y="4755448"/>
            <a:chExt cx="400959" cy="419595"/>
          </a:xfrm>
        </p:grpSpPr>
        <p:sp>
          <p:nvSpPr>
            <p:cNvPr id="86" name="Oval 85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597955" y="4755448"/>
              <a:ext cx="40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2</a:t>
              </a:r>
              <a:r>
                <a:rPr lang="en-US" baseline="-25000" dirty="0">
                  <a:latin typeface="Century Gothic"/>
                  <a:cs typeface="Century Gothic"/>
                </a:rPr>
                <a:t>B</a:t>
              </a:r>
            </a:p>
          </p:txBody>
        </p:sp>
      </p:grpSp>
      <p:cxnSp>
        <p:nvCxnSpPr>
          <p:cNvPr id="88" name="Straight Connector 87"/>
          <p:cNvCxnSpPr>
            <a:stCxn id="49" idx="6"/>
            <a:endCxn id="174" idx="2"/>
          </p:cNvCxnSpPr>
          <p:nvPr/>
        </p:nvCxnSpPr>
        <p:spPr>
          <a:xfrm>
            <a:off x="4443593" y="3694529"/>
            <a:ext cx="903033" cy="6037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51" idx="6"/>
            <a:endCxn id="176" idx="2"/>
          </p:cNvCxnSpPr>
          <p:nvPr/>
        </p:nvCxnSpPr>
        <p:spPr>
          <a:xfrm>
            <a:off x="4447648" y="4480611"/>
            <a:ext cx="903033" cy="6037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4" idx="6"/>
            <a:endCxn id="199" idx="2"/>
          </p:cNvCxnSpPr>
          <p:nvPr/>
        </p:nvCxnSpPr>
        <p:spPr>
          <a:xfrm>
            <a:off x="4447648" y="5276033"/>
            <a:ext cx="903033" cy="6037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204" idx="2"/>
            <a:endCxn id="81" idx="2"/>
          </p:cNvCxnSpPr>
          <p:nvPr/>
        </p:nvCxnSpPr>
        <p:spPr>
          <a:xfrm>
            <a:off x="5747264" y="3712953"/>
            <a:ext cx="964626" cy="3953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176" idx="6"/>
            <a:endCxn id="83" idx="2"/>
          </p:cNvCxnSpPr>
          <p:nvPr/>
        </p:nvCxnSpPr>
        <p:spPr>
          <a:xfrm>
            <a:off x="5726403" y="4486648"/>
            <a:ext cx="989542" cy="16340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99" idx="6"/>
            <a:endCxn id="86" idx="2"/>
          </p:cNvCxnSpPr>
          <p:nvPr/>
        </p:nvCxnSpPr>
        <p:spPr>
          <a:xfrm>
            <a:off x="5726403" y="5282070"/>
            <a:ext cx="989542" cy="16340"/>
          </a:xfrm>
          <a:prstGeom prst="line">
            <a:avLst/>
          </a:prstGeom>
          <a:ln>
            <a:solidFill>
              <a:srgbClr val="FF66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7422444" y="3863601"/>
            <a:ext cx="1596409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D’&gt;</a:t>
            </a:r>
            <a:r>
              <a:rPr lang="en-US" b="1" dirty="0" err="1" smtClean="0">
                <a:latin typeface="Century Gothic"/>
                <a:cs typeface="Century Gothic"/>
              </a:rPr>
              <a:t>diam</a:t>
            </a:r>
            <a:r>
              <a:rPr lang="en-US" b="1" dirty="0" smtClean="0">
                <a:latin typeface="Century Gothic"/>
                <a:cs typeface="Century Gothic"/>
              </a:rPr>
              <a:t>(G)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491781" y="4111279"/>
            <a:ext cx="6577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D’-3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491781" y="4911866"/>
            <a:ext cx="6577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D’-4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355288" y="3347574"/>
            <a:ext cx="85453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0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954105" y="4114114"/>
            <a:ext cx="6577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D’-2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884835" y="3371752"/>
            <a:ext cx="7618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0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843274" y="4931811"/>
            <a:ext cx="8462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0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7" name="Content Placeholder 2"/>
          <p:cNvSpPr txBox="1">
            <a:spLocks/>
          </p:cNvSpPr>
          <p:nvPr/>
        </p:nvSpPr>
        <p:spPr bwMode="auto">
          <a:xfrm>
            <a:off x="143696" y="5647758"/>
            <a:ext cx="5658851" cy="1098482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D*=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s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A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,t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B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)=2D’-w(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sb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)-w(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bt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)+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≤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2D’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and = holds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iff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sbt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is a shortest path (i.e.,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iff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BC(b)&gt;0)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29" name="Freeform 128"/>
          <p:cNvSpPr/>
          <p:nvPr/>
        </p:nvSpPr>
        <p:spPr>
          <a:xfrm rot="5400000">
            <a:off x="982379" y="4001000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rot="16200000">
            <a:off x="926379" y="4347153"/>
            <a:ext cx="1526624" cy="218331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 rot="16200000">
            <a:off x="5078995" y="4354712"/>
            <a:ext cx="1526624" cy="218331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 w="57150" cmpd="sng"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4469585" y="5289872"/>
            <a:ext cx="903033" cy="6037"/>
          </a:xfrm>
          <a:prstGeom prst="line">
            <a:avLst/>
          </a:prstGeom>
          <a:ln w="57150" cmpd="sng"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767912" y="4494818"/>
            <a:ext cx="989542" cy="16340"/>
          </a:xfrm>
          <a:prstGeom prst="line">
            <a:avLst/>
          </a:prstGeom>
          <a:ln w="57150" cmpd="sng"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Freeform 134"/>
          <p:cNvSpPr/>
          <p:nvPr/>
        </p:nvSpPr>
        <p:spPr>
          <a:xfrm rot="5196832">
            <a:off x="5135416" y="4021824"/>
            <a:ext cx="477655" cy="116109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 w="57150" cmpd="sng"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 bwMode="auto">
          <a:xfrm>
            <a:off x="5960391" y="5652580"/>
            <a:ext cx="2924106" cy="1093660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We can enforce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diam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(G)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≤3M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 without changing the answer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3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/>
      <p:bldP spid="100" grpId="0" animBg="1"/>
      <p:bldP spid="101" grpId="0"/>
      <p:bldP spid="145" grpId="0" animBg="1"/>
      <p:bldP spid="158" grpId="0" animBg="1"/>
      <p:bldP spid="159" grpId="0" animBg="1"/>
      <p:bldP spid="160" grpId="0"/>
      <p:bldP spid="161" grpId="0"/>
      <p:bldP spid="162" grpId="0"/>
      <p:bldP spid="163" grpId="0"/>
      <p:bldP spid="176" grpId="0" animBg="1"/>
      <p:bldP spid="177" grpId="0"/>
      <p:bldP spid="202" grpId="0" animBg="1"/>
      <p:bldP spid="203" grpId="0" animBg="1"/>
      <p:bldP spid="204" grpId="0" animBg="1"/>
      <p:bldP spid="205" grpId="0"/>
      <p:bldP spid="206" grpId="0"/>
      <p:bldP spid="207" grpId="0"/>
      <p:bldP spid="208" grpId="0"/>
      <p:bldP spid="47" grpId="0" animBg="1"/>
      <p:bldP spid="49" grpId="0" animBg="1"/>
      <p:bldP spid="50" grpId="0"/>
      <p:bldP spid="51" grpId="0" animBg="1"/>
      <p:bldP spid="52" grpId="0"/>
      <p:bldP spid="54" grpId="0" animBg="1"/>
      <p:bldP spid="55" grpId="0"/>
      <p:bldP spid="83" grpId="0" animBg="1"/>
      <p:bldP spid="84" grpId="0"/>
      <p:bldP spid="118" grpId="0" animBg="1"/>
      <p:bldP spid="119" grpId="0"/>
      <p:bldP spid="120" grpId="0"/>
      <p:bldP spid="121" grpId="0"/>
      <p:bldP spid="122" grpId="0"/>
      <p:bldP spid="124" grpId="0"/>
      <p:bldP spid="125" grpId="0"/>
      <p:bldP spid="127" grpId="0" animBg="1"/>
      <p:bldP spid="129" grpId="0" animBg="1"/>
      <p:bldP spid="130" grpId="0" animBg="1"/>
      <p:bldP spid="132" grpId="0" animBg="1"/>
      <p:bldP spid="135" grpId="0" animBg="1"/>
      <p:bldP spid="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err="1" smtClean="0"/>
              <a:t>Apx</a:t>
            </a:r>
            <a:r>
              <a:rPr lang="en-US" sz="4800" dirty="0" smtClean="0"/>
              <a:t> </a:t>
            </a:r>
            <a:r>
              <a:rPr lang="en-US" sz="4800" dirty="0" err="1" smtClean="0"/>
              <a:t>BC</a:t>
            </a:r>
            <a:r>
              <a:rPr lang="en-US" sz="48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800" dirty="0" err="1" smtClean="0">
                <a:ea typeface="+mj-ea"/>
                <a:cs typeface="+mj-cs"/>
              </a:rPr>
              <a:t>Positive</a:t>
            </a:r>
            <a:r>
              <a:rPr lang="en-US" sz="4800" dirty="0" smtClean="0">
                <a:ea typeface="+mj-ea"/>
                <a:cs typeface="+mj-cs"/>
              </a:rPr>
              <a:t> BC</a:t>
            </a:r>
            <a:endParaRPr lang="en-US" sz="4800" dirty="0">
              <a:ea typeface="+mj-ea"/>
              <a:cs typeface="+mj-cs"/>
            </a:endParaRPr>
          </a:p>
        </p:txBody>
      </p:sp>
      <p:sp>
        <p:nvSpPr>
          <p:cNvPr id="128" name="Content Placeholder 2"/>
          <p:cNvSpPr txBox="1">
            <a:spLocks/>
          </p:cNvSpPr>
          <p:nvPr/>
        </p:nvSpPr>
        <p:spPr bwMode="auto">
          <a:xfrm>
            <a:off x="143089" y="1948604"/>
            <a:ext cx="8875156" cy="2126941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We choose a threshold value B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If B*=BC(v)&gt;B, we can use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random sampling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(with some technicalities...) to estimate B* within a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factor 1+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w.h.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.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in time </a:t>
            </a:r>
            <a:r>
              <a:rPr lang="en-US" sz="2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(n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cs typeface="Century Gothic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/(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2</a:t>
            </a:r>
            <a:r>
              <a:rPr lang="en-US" sz="2000" b="1" dirty="0">
                <a:latin typeface="Century Gothic"/>
                <a:cs typeface="Century Gothic"/>
              </a:rPr>
              <a:t>√B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))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Otherwise, we can compute B*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exactly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using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recursion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and O(B) many calls to Positive BC in time  </a:t>
            </a:r>
            <a:r>
              <a:rPr lang="en-US" sz="2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(B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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n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/>
                <a:cs typeface="Century Gothic"/>
              </a:rPr>
              <a:t>3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cs typeface="Century Gothic"/>
              </a:rPr>
              <a:t>-</a:t>
            </a:r>
            <a:r>
              <a:rPr lang="en-US" sz="2000" baseline="30000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δ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72" name="Content Placeholder 2"/>
          <p:cNvSpPr txBox="1">
            <a:spLocks/>
          </p:cNvSpPr>
          <p:nvPr/>
        </p:nvSpPr>
        <p:spPr bwMode="auto">
          <a:xfrm>
            <a:off x="143089" y="858979"/>
            <a:ext cx="8875156" cy="780475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Lem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If Positive BC can be solved in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(n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/>
                <a:cs typeface="Century Gothic"/>
              </a:rPr>
              <a:t>3-</a:t>
            </a:r>
            <a:r>
              <a:rPr lang="en-US" sz="2000" baseline="30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δ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time, then a 1+</a:t>
            </a:r>
            <a:r>
              <a:rPr lang="en-US" sz="2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approximation of BC can be computed in </a:t>
            </a:r>
            <a:r>
              <a:rPr lang="en-US" sz="2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(n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cs typeface="Century Gothic"/>
              </a:rPr>
              <a:t>3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/>
                <a:cs typeface="Century Gothic"/>
              </a:rPr>
              <a:t>-</a:t>
            </a:r>
            <a:r>
              <a:rPr lang="en-US" sz="2000" baseline="30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δ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/3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/</a:t>
            </a:r>
            <a:r>
              <a:rPr lang="en-US" sz="2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4/3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8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BC Reductions</a:t>
            </a:r>
            <a:endParaRPr lang="en-US" sz="4800" dirty="0">
              <a:ea typeface="+mj-ea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59206" y="2782579"/>
            <a:ext cx="1993698" cy="810381"/>
            <a:chOff x="1731636" y="1753809"/>
            <a:chExt cx="1993698" cy="810381"/>
          </a:xfrm>
          <a:effectLst/>
        </p:grpSpPr>
        <p:sp>
          <p:nvSpPr>
            <p:cNvPr id="67" name="Oval 66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239236" y="1922121"/>
              <a:ext cx="9454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APSP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46506" y="2782579"/>
            <a:ext cx="1993698" cy="810381"/>
            <a:chOff x="4318936" y="1753809"/>
            <a:chExt cx="1993698" cy="810381"/>
          </a:xfrm>
          <a:effectLst/>
        </p:grpSpPr>
        <p:sp>
          <p:nvSpPr>
            <p:cNvPr id="69" name="Oval 68"/>
            <p:cNvSpPr/>
            <p:nvPr/>
          </p:nvSpPr>
          <p:spPr>
            <a:xfrm>
              <a:off x="43189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35714" y="1920077"/>
              <a:ext cx="1735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Diameter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71" name="Freeform 70"/>
          <p:cNvSpPr/>
          <p:nvPr/>
        </p:nvSpPr>
        <p:spPr>
          <a:xfrm>
            <a:off x="4502151" y="3498828"/>
            <a:ext cx="1307214" cy="188263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6" name="Oval 75"/>
          <p:cNvSpPr/>
          <p:nvPr/>
        </p:nvSpPr>
        <p:spPr>
          <a:xfrm>
            <a:off x="2014757" y="4085053"/>
            <a:ext cx="1993698" cy="810381"/>
          </a:xfrm>
          <a:prstGeom prst="ellipse">
            <a:avLst/>
          </a:prstGeom>
          <a:solidFill>
            <a:srgbClr val="FFFD2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rot="17704265">
            <a:off x="3614301" y="3886153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3" name="Freeform 82"/>
          <p:cNvSpPr/>
          <p:nvPr/>
        </p:nvSpPr>
        <p:spPr>
          <a:xfrm rot="7073622">
            <a:off x="2491431" y="3741553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26856" y="3598280"/>
            <a:ext cx="11671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[V&amp;W’10]</a:t>
            </a:r>
            <a:endParaRPr lang="en-US" b="1" dirty="0">
              <a:latin typeface="Century Gothic"/>
              <a:cs typeface="Century Gothic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035300" y="5402149"/>
            <a:ext cx="2139932" cy="810381"/>
            <a:chOff x="1731636" y="1753809"/>
            <a:chExt cx="2139932" cy="810381"/>
          </a:xfrm>
          <a:effectLst/>
        </p:grpSpPr>
        <p:sp>
          <p:nvSpPr>
            <p:cNvPr id="59" name="Oval 58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FFF17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FF17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88392" y="1922121"/>
              <a:ext cx="1483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BC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65" name="Freeform 64"/>
          <p:cNvSpPr/>
          <p:nvPr/>
        </p:nvSpPr>
        <p:spPr>
          <a:xfrm rot="14770384" flipV="1">
            <a:off x="2103705" y="5084198"/>
            <a:ext cx="699513" cy="116171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411414" y="2491632"/>
            <a:ext cx="639207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063337" y="2250522"/>
            <a:ext cx="6386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[</a:t>
            </a:r>
            <a:r>
              <a:rPr lang="en-US" b="1" dirty="0" err="1" smtClean="0">
                <a:latin typeface="Century Gothic"/>
                <a:cs typeface="Century Gothic"/>
              </a:rPr>
              <a:t>flk</a:t>
            </a:r>
            <a:r>
              <a:rPr lang="en-US" b="1" dirty="0" smtClean="0">
                <a:latin typeface="Century Gothic"/>
                <a:cs typeface="Century Gothic"/>
              </a:rPr>
              <a:t>]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87" name="Freeform 86"/>
          <p:cNvSpPr/>
          <p:nvPr/>
        </p:nvSpPr>
        <p:spPr>
          <a:xfrm rot="17441537">
            <a:off x="3023987" y="4432497"/>
            <a:ext cx="2061598" cy="25663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59034" y="4114825"/>
            <a:ext cx="160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Negative Triangle</a:t>
            </a:r>
            <a:endParaRPr lang="en-US" sz="20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785429" y="4067481"/>
            <a:ext cx="1993698" cy="810381"/>
          </a:xfrm>
          <a:prstGeom prst="ellipse">
            <a:avLst/>
          </a:prstGeom>
          <a:solidFill>
            <a:srgbClr val="FFFD2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4258006">
            <a:off x="7060440" y="3705480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5" name="Freeform 54"/>
          <p:cNvSpPr/>
          <p:nvPr/>
        </p:nvSpPr>
        <p:spPr>
          <a:xfrm rot="3880502">
            <a:off x="6408513" y="3886102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762808" y="5572950"/>
            <a:ext cx="2012064" cy="810381"/>
            <a:chOff x="1731636" y="1753809"/>
            <a:chExt cx="2012064" cy="810381"/>
          </a:xfrm>
          <a:effectLst/>
        </p:grpSpPr>
        <p:sp>
          <p:nvSpPr>
            <p:cNvPr id="57" name="Oval 56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FF17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61152" y="1922121"/>
              <a:ext cx="1682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Apx</a:t>
              </a:r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 BC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61" name="Freeform 60"/>
          <p:cNvSpPr/>
          <p:nvPr/>
        </p:nvSpPr>
        <p:spPr>
          <a:xfrm rot="5240212">
            <a:off x="6813998" y="5196411"/>
            <a:ext cx="842731" cy="5534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3" name="Freeform 62"/>
          <p:cNvSpPr/>
          <p:nvPr/>
        </p:nvSpPr>
        <p:spPr>
          <a:xfrm rot="16200000">
            <a:off x="7954168" y="5179479"/>
            <a:ext cx="842731" cy="5534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00879" y="4224248"/>
            <a:ext cx="209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Positive BC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125774" y="1342597"/>
            <a:ext cx="1993698" cy="810381"/>
            <a:chOff x="1731636" y="1753809"/>
            <a:chExt cx="1993698" cy="810381"/>
          </a:xfrm>
          <a:effectLst/>
        </p:grpSpPr>
        <p:sp>
          <p:nvSpPr>
            <p:cNvPr id="38" name="Oval 37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FFFD29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51240" y="1761705"/>
              <a:ext cx="1744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All-Nodes </a:t>
              </a:r>
            </a:p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Positive BC</a:t>
              </a:r>
              <a:endParaRPr lang="en-US" sz="20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40" name="Freeform 39"/>
          <p:cNvSpPr/>
          <p:nvPr/>
        </p:nvSpPr>
        <p:spPr>
          <a:xfrm rot="6801070">
            <a:off x="1310175" y="2838625"/>
            <a:ext cx="2528119" cy="347004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1" name="Freeform 40"/>
          <p:cNvSpPr/>
          <p:nvPr/>
        </p:nvSpPr>
        <p:spPr>
          <a:xfrm rot="16370175">
            <a:off x="3863701" y="2422648"/>
            <a:ext cx="693157" cy="157384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459164" y="1298660"/>
            <a:ext cx="2061395" cy="999681"/>
            <a:chOff x="1713403" y="1753809"/>
            <a:chExt cx="2061395" cy="810381"/>
          </a:xfrm>
          <a:effectLst/>
        </p:grpSpPr>
        <p:sp>
          <p:nvSpPr>
            <p:cNvPr id="43" name="Oval 42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FF17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13403" y="1831788"/>
              <a:ext cx="2061395" cy="573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All-Nodes </a:t>
              </a:r>
            </a:p>
            <a:p>
              <a:pPr algn="ctr"/>
              <a:r>
                <a:rPr lang="en-US" sz="2000" dirty="0" err="1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Apx</a:t>
              </a:r>
              <a:r>
                <a:rPr lang="en-US" sz="20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 BC</a:t>
              </a:r>
              <a:endParaRPr lang="en-US" sz="20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45" name="Freeform 44"/>
          <p:cNvSpPr/>
          <p:nvPr/>
        </p:nvSpPr>
        <p:spPr>
          <a:xfrm rot="10800000">
            <a:off x="4984546" y="1488430"/>
            <a:ext cx="609716" cy="66186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158714" y="980009"/>
            <a:ext cx="2381286" cy="1122730"/>
          </a:xfrm>
          <a:prstGeom prst="rect">
            <a:avLst/>
          </a:prstGeom>
          <a:noFill/>
          <a:ln w="28575" cmpd="sng">
            <a:solidFill>
              <a:srgbClr val="BC0E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BC0EF3"/>
                </a:solidFill>
                <a:latin typeface="Century Gothic" charset="0"/>
              </a:rPr>
              <a:t>Prb</a:t>
            </a:r>
            <a:r>
              <a:rPr lang="en-US" sz="2000" b="1" dirty="0" smtClean="0">
                <a:solidFill>
                  <a:srgbClr val="BC0EF3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What about approximating BC for all nodes?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5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19908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Sparse Graphs</a:t>
            </a:r>
            <a:endParaRPr lang="en-US" sz="4800" dirty="0"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53368" y="1927968"/>
            <a:ext cx="8875156" cy="737807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[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Strong Exponential Time Hypothesis </a:t>
            </a:r>
            <a:r>
              <a:rPr lang="en-US" sz="2000" dirty="0" smtClean="0">
                <a:latin typeface="Century Gothic" charset="0"/>
              </a:rPr>
              <a:t>(</a:t>
            </a:r>
            <a:r>
              <a:rPr lang="en-US" sz="2000" b="1" dirty="0" smtClean="0">
                <a:latin typeface="Century Gothic" charset="0"/>
              </a:rPr>
              <a:t>SETH</a:t>
            </a:r>
            <a:r>
              <a:rPr lang="en-US" sz="2000" dirty="0" smtClean="0"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] SAT on n variables cannot be solved in time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O((2-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 charset="0"/>
              </a:rPr>
              <a:t>n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for any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constant </a:t>
            </a:r>
            <a:r>
              <a:rPr lang="en-US" sz="2000" b="1" dirty="0" err="1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&gt;0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86" name="Content Placeholder 2"/>
          <p:cNvSpPr txBox="1">
            <a:spLocks/>
          </p:cNvSpPr>
          <p:nvPr/>
        </p:nvSpPr>
        <p:spPr bwMode="auto">
          <a:xfrm>
            <a:off x="153368" y="976774"/>
            <a:ext cx="8875156" cy="778129"/>
          </a:xfrm>
          <a:prstGeom prst="rect">
            <a:avLst/>
          </a:prstGeom>
          <a:noFill/>
          <a:ln w="28575" cmpd="sng">
            <a:solidFill>
              <a:srgbClr val="BC0E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BC0EF3"/>
                </a:solidFill>
                <a:latin typeface="Century Gothic" charset="0"/>
              </a:rPr>
              <a:t>Prb</a:t>
            </a:r>
            <a:r>
              <a:rPr lang="en-US" sz="2000" b="1" dirty="0" smtClean="0">
                <a:solidFill>
                  <a:srgbClr val="BC0EF3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What about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sparse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graphs (with m=O(n))? Here APSP can be solved in O(n</a:t>
            </a:r>
            <a:r>
              <a:rPr lang="en-US" sz="2000" baseline="30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) time. Can we achieve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subquadratic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time for BC?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33156" y="2964633"/>
            <a:ext cx="8819053" cy="475907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Thr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An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O(m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 charset="0"/>
              </a:rPr>
              <a:t>2</a:t>
            </a:r>
            <a:r>
              <a:rPr lang="en-US" sz="2000" b="1" baseline="30000" dirty="0">
                <a:solidFill>
                  <a:srgbClr val="000000"/>
                </a:solidFill>
                <a:latin typeface="Century Gothic" charset="0"/>
              </a:rPr>
              <a:t>-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time algorithm for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Positive BC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would contradict SETH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3157" y="3621114"/>
            <a:ext cx="8819052" cy="442882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Cor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An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O(m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 charset="0"/>
              </a:rPr>
              <a:t>2</a:t>
            </a:r>
            <a:r>
              <a:rPr lang="en-US" sz="2000" b="1" baseline="30000" dirty="0">
                <a:solidFill>
                  <a:srgbClr val="000000"/>
                </a:solidFill>
                <a:latin typeface="Century Gothic" charset="0"/>
              </a:rPr>
              <a:t>-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time 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α-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apx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algorithm for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BC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would contradict SETH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1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6" grpId="0" animBg="1"/>
      <p:bldP spid="7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19908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Sparse Graphs</a:t>
            </a:r>
            <a:endParaRPr lang="en-US" sz="4800" dirty="0">
              <a:ea typeface="+mj-ea"/>
              <a:cs typeface="+mj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777917" y="3168186"/>
            <a:ext cx="52135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63847" y="3246249"/>
            <a:ext cx="582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XY</a:t>
            </a:r>
            <a:r>
              <a:rPr lang="en-US" sz="1600" b="1" baseline="-25000" dirty="0" smtClean="0">
                <a:latin typeface="Century Gothic"/>
                <a:cs typeface="Century Gothic"/>
              </a:rPr>
              <a:t>FF</a:t>
            </a:r>
            <a:endParaRPr lang="en-US" sz="1600" b="1" baseline="-25000" dirty="0">
              <a:latin typeface="Century Gothic"/>
              <a:cs typeface="Century Gothic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73135" y="3168186"/>
            <a:ext cx="52135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59065" y="3246249"/>
            <a:ext cx="574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XY</a:t>
            </a:r>
            <a:r>
              <a:rPr lang="en-US" sz="1600" b="1" baseline="-25000" dirty="0">
                <a:latin typeface="Century Gothic"/>
                <a:cs typeface="Century Gothic"/>
              </a:rPr>
              <a:t>T</a:t>
            </a:r>
            <a:r>
              <a:rPr lang="en-US" sz="1600" b="1" baseline="-25000" dirty="0" smtClean="0">
                <a:latin typeface="Century Gothic"/>
                <a:cs typeface="Century Gothic"/>
              </a:rPr>
              <a:t>F</a:t>
            </a:r>
            <a:endParaRPr lang="en-US" sz="1600" b="1" baseline="-25000" dirty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89135" y="3168186"/>
            <a:ext cx="52135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75065" y="3246249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XY</a:t>
            </a:r>
            <a:r>
              <a:rPr lang="en-US" sz="1600" b="1" baseline="-25000" dirty="0" smtClean="0">
                <a:latin typeface="Century Gothic"/>
                <a:cs typeface="Century Gothic"/>
              </a:rPr>
              <a:t>FT</a:t>
            </a:r>
            <a:endParaRPr lang="en-US" sz="1600" b="1" baseline="-25000" dirty="0">
              <a:latin typeface="Century Gothic"/>
              <a:cs typeface="Century Gothic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62863" y="3168186"/>
            <a:ext cx="52135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48793" y="3246249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XY</a:t>
            </a:r>
            <a:r>
              <a:rPr lang="en-US" sz="1600" b="1" baseline="-25000" dirty="0" smtClean="0">
                <a:latin typeface="Century Gothic"/>
                <a:cs typeface="Century Gothic"/>
              </a:rPr>
              <a:t>T</a:t>
            </a:r>
            <a:r>
              <a:rPr lang="en-US" sz="1600" b="1" baseline="-25000" dirty="0">
                <a:latin typeface="Century Gothic"/>
                <a:cs typeface="Century Gothic"/>
              </a:rPr>
              <a:t>T</a:t>
            </a:r>
          </a:p>
        </p:txBody>
      </p:sp>
      <p:sp>
        <p:nvSpPr>
          <p:cNvPr id="22" name="Oval 21"/>
          <p:cNvSpPr/>
          <p:nvPr/>
        </p:nvSpPr>
        <p:spPr>
          <a:xfrm>
            <a:off x="4133680" y="4036404"/>
            <a:ext cx="102713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80861" y="4124472"/>
            <a:ext cx="9812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X</a:t>
            </a:r>
            <a:r>
              <a:rPr lang="en-US" sz="1600" b="1" dirty="0" smtClean="0">
                <a:latin typeface="Century Gothic"/>
                <a:ea typeface="ＭＳ ゴシック"/>
                <a:cs typeface="Century Gothic"/>
              </a:rPr>
              <a:t>∨Y∨Z</a:t>
            </a:r>
            <a:endParaRPr lang="en-US" sz="1600" b="1" dirty="0">
              <a:latin typeface="Century Gothic"/>
              <a:cs typeface="Century Gothic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71358" y="4036404"/>
            <a:ext cx="102713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613844" y="4036404"/>
            <a:ext cx="102713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943686" y="4029498"/>
            <a:ext cx="102713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78875" y="4119140"/>
            <a:ext cx="69027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Z</a:t>
            </a:r>
            <a:r>
              <a:rPr lang="en-US" sz="1600" b="1" dirty="0" smtClean="0">
                <a:latin typeface="Century Gothic"/>
                <a:ea typeface="ＭＳ ゴシック"/>
                <a:cs typeface="Century Gothic"/>
              </a:rPr>
              <a:t>∨Y</a:t>
            </a:r>
            <a:endParaRPr lang="en-US" sz="1600" b="1" dirty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48185" y="4120246"/>
            <a:ext cx="108724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X</a:t>
            </a:r>
            <a:r>
              <a:rPr lang="en-US" sz="1600" b="1" dirty="0" smtClean="0">
                <a:latin typeface="Century Gothic"/>
                <a:ea typeface="ＭＳ ゴシック"/>
                <a:cs typeface="Century Gothic"/>
              </a:rPr>
              <a:t>∨Y∨Q</a:t>
            </a:r>
            <a:endParaRPr lang="en-US" sz="1600" b="1" dirty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54937" y="4147562"/>
            <a:ext cx="107358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X</a:t>
            </a:r>
            <a:r>
              <a:rPr lang="en-US" sz="1600" b="1" dirty="0" smtClean="0">
                <a:latin typeface="Century Gothic"/>
                <a:ea typeface="ＭＳ ゴシック"/>
                <a:cs typeface="Century Gothic"/>
              </a:rPr>
              <a:t>∨Z∨</a:t>
            </a:r>
            <a:r>
              <a:rPr lang="en-US" sz="1600" b="1" dirty="0">
                <a:latin typeface="Century Gothic"/>
                <a:ea typeface="ＭＳ ゴシック"/>
                <a:cs typeface="Century Gothic"/>
              </a:rPr>
              <a:t>Q</a:t>
            </a:r>
            <a:endParaRPr lang="en-US" sz="1600" b="1" dirty="0">
              <a:latin typeface="Century Gothic"/>
              <a:cs typeface="Century Gothic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48480" y="3795947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80347" y="3784402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54352" y="3824369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09584" y="3812824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78503" y="3808598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777917" y="4889578"/>
            <a:ext cx="52135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763847" y="496764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Z</a:t>
            </a:r>
            <a:r>
              <a:rPr lang="en-US" sz="1600" b="1" dirty="0">
                <a:latin typeface="Century Gothic"/>
                <a:cs typeface="Century Gothic"/>
              </a:rPr>
              <a:t>Q</a:t>
            </a:r>
            <a:r>
              <a:rPr lang="en-US" sz="1600" b="1" baseline="-25000" dirty="0" smtClean="0">
                <a:latin typeface="Century Gothic"/>
                <a:cs typeface="Century Gothic"/>
              </a:rPr>
              <a:t>FF</a:t>
            </a:r>
            <a:endParaRPr lang="en-US" sz="1600" b="1" baseline="-25000" dirty="0">
              <a:latin typeface="Century Gothic"/>
              <a:cs typeface="Century Gothic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773135" y="4889578"/>
            <a:ext cx="52135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759065" y="4967641"/>
            <a:ext cx="582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Z</a:t>
            </a:r>
            <a:r>
              <a:rPr lang="en-US" sz="1600" b="1" dirty="0">
                <a:latin typeface="Century Gothic"/>
                <a:cs typeface="Century Gothic"/>
              </a:rPr>
              <a:t>Q</a:t>
            </a:r>
            <a:r>
              <a:rPr lang="en-US" sz="1600" b="1" baseline="-25000" dirty="0" smtClean="0">
                <a:latin typeface="Century Gothic"/>
                <a:cs typeface="Century Gothic"/>
              </a:rPr>
              <a:t>TF</a:t>
            </a:r>
            <a:endParaRPr lang="en-US" sz="1600" b="1" baseline="-25000" dirty="0"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789135" y="4889578"/>
            <a:ext cx="52135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775065" y="496764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Z</a:t>
            </a:r>
            <a:r>
              <a:rPr lang="en-US" sz="1600" b="1" dirty="0">
                <a:latin typeface="Century Gothic"/>
                <a:cs typeface="Century Gothic"/>
              </a:rPr>
              <a:t>Q</a:t>
            </a:r>
            <a:r>
              <a:rPr lang="en-US" sz="1600" b="1" baseline="-25000" dirty="0" smtClean="0">
                <a:latin typeface="Century Gothic"/>
                <a:cs typeface="Century Gothic"/>
              </a:rPr>
              <a:t>FT</a:t>
            </a:r>
            <a:endParaRPr lang="en-US" sz="1600" b="1" baseline="-25000" dirty="0"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862863" y="4889578"/>
            <a:ext cx="521359" cy="526421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848793" y="4967641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entury Gothic"/>
                <a:cs typeface="Century Gothic"/>
              </a:rPr>
              <a:t>Z</a:t>
            </a:r>
            <a:r>
              <a:rPr lang="en-US" sz="1600" b="1" dirty="0">
                <a:latin typeface="Century Gothic"/>
                <a:cs typeface="Century Gothic"/>
              </a:rPr>
              <a:t>Q</a:t>
            </a:r>
            <a:r>
              <a:rPr lang="en-US" sz="1600" b="1" baseline="-25000" dirty="0" smtClean="0">
                <a:latin typeface="Century Gothic"/>
                <a:cs typeface="Century Gothic"/>
              </a:rPr>
              <a:t>TT</a:t>
            </a:r>
            <a:endParaRPr lang="en-US" sz="1600" b="1" baseline="-25000" dirty="0">
              <a:latin typeface="Century Gothic"/>
              <a:cs typeface="Century Gothic"/>
            </a:endParaRPr>
          </a:p>
        </p:txBody>
      </p:sp>
      <p:cxnSp>
        <p:nvCxnSpPr>
          <p:cNvPr id="50" name="Straight Connector 49"/>
          <p:cNvCxnSpPr>
            <a:stCxn id="14" idx="4"/>
            <a:endCxn id="22" idx="0"/>
          </p:cNvCxnSpPr>
          <p:nvPr/>
        </p:nvCxnSpPr>
        <p:spPr>
          <a:xfrm flipH="1">
            <a:off x="4647250" y="3694607"/>
            <a:ext cx="391347" cy="34179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4"/>
          </p:cNvCxnSpPr>
          <p:nvPr/>
        </p:nvCxnSpPr>
        <p:spPr>
          <a:xfrm>
            <a:off x="6033815" y="3694607"/>
            <a:ext cx="2397189" cy="33489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4"/>
            <a:endCxn id="25" idx="0"/>
          </p:cNvCxnSpPr>
          <p:nvPr/>
        </p:nvCxnSpPr>
        <p:spPr>
          <a:xfrm>
            <a:off x="6033815" y="3694607"/>
            <a:ext cx="1093599" cy="34179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8" idx="4"/>
            <a:endCxn id="37" idx="1"/>
          </p:cNvCxnSpPr>
          <p:nvPr/>
        </p:nvCxnSpPr>
        <p:spPr>
          <a:xfrm flipH="1">
            <a:off x="5880347" y="3694607"/>
            <a:ext cx="1169468" cy="32062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0" idx="4"/>
            <a:endCxn id="37" idx="1"/>
          </p:cNvCxnSpPr>
          <p:nvPr/>
        </p:nvCxnSpPr>
        <p:spPr>
          <a:xfrm flipH="1">
            <a:off x="5880347" y="3694607"/>
            <a:ext cx="2243196" cy="32062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2" idx="4"/>
            <a:endCxn id="46" idx="0"/>
          </p:cNvCxnSpPr>
          <p:nvPr/>
        </p:nvCxnSpPr>
        <p:spPr>
          <a:xfrm>
            <a:off x="4647250" y="4562825"/>
            <a:ext cx="2402565" cy="32675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6" idx="4"/>
            <a:endCxn id="48" idx="0"/>
          </p:cNvCxnSpPr>
          <p:nvPr/>
        </p:nvCxnSpPr>
        <p:spPr>
          <a:xfrm flipH="1">
            <a:off x="8123543" y="4555919"/>
            <a:ext cx="333713" cy="33365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4" idx="4"/>
            <a:endCxn id="46" idx="0"/>
          </p:cNvCxnSpPr>
          <p:nvPr/>
        </p:nvCxnSpPr>
        <p:spPr>
          <a:xfrm>
            <a:off x="5884928" y="4562825"/>
            <a:ext cx="1164887" cy="32675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1" idx="0"/>
            <a:endCxn id="22" idx="4"/>
          </p:cNvCxnSpPr>
          <p:nvPr/>
        </p:nvCxnSpPr>
        <p:spPr>
          <a:xfrm flipH="1" flipV="1">
            <a:off x="4647250" y="4562825"/>
            <a:ext cx="391347" cy="32675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4" idx="4"/>
            <a:endCxn id="41" idx="0"/>
          </p:cNvCxnSpPr>
          <p:nvPr/>
        </p:nvCxnSpPr>
        <p:spPr>
          <a:xfrm flipH="1">
            <a:off x="5038597" y="4562825"/>
            <a:ext cx="846331" cy="32675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25" idx="4"/>
            <a:endCxn id="44" idx="0"/>
          </p:cNvCxnSpPr>
          <p:nvPr/>
        </p:nvCxnSpPr>
        <p:spPr>
          <a:xfrm flipH="1">
            <a:off x="6033815" y="4562825"/>
            <a:ext cx="1093599" cy="32675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5" idx="4"/>
            <a:endCxn id="41" idx="0"/>
          </p:cNvCxnSpPr>
          <p:nvPr/>
        </p:nvCxnSpPr>
        <p:spPr>
          <a:xfrm flipH="1">
            <a:off x="5038597" y="4562825"/>
            <a:ext cx="2088817" cy="32675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0" idx="4"/>
          </p:cNvCxnSpPr>
          <p:nvPr/>
        </p:nvCxnSpPr>
        <p:spPr>
          <a:xfrm>
            <a:off x="8123543" y="3694607"/>
            <a:ext cx="307461" cy="32062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6333628" y="2563837"/>
            <a:ext cx="386045" cy="410618"/>
            <a:chOff x="6615325" y="4764425"/>
            <a:chExt cx="386045" cy="410618"/>
          </a:xfrm>
        </p:grpSpPr>
        <p:sp>
          <p:nvSpPr>
            <p:cNvPr id="89" name="Oval 88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24344" y="4764425"/>
              <a:ext cx="3770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entury Gothic"/>
                  <a:cs typeface="Century Gothic"/>
                </a:rPr>
                <a:t>A</a:t>
              </a:r>
              <a:endParaRPr lang="en-US" sz="2000" b="1" dirty="0">
                <a:latin typeface="Century Gothic"/>
                <a:cs typeface="Century Gothic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333628" y="5598683"/>
            <a:ext cx="375722" cy="400110"/>
            <a:chOff x="6615325" y="4775970"/>
            <a:chExt cx="375722" cy="400110"/>
          </a:xfrm>
        </p:grpSpPr>
        <p:sp>
          <p:nvSpPr>
            <p:cNvPr id="92" name="Oval 91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635889" y="4775970"/>
              <a:ext cx="3334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Century Gothic"/>
                  <a:cs typeface="Century Gothic"/>
                </a:rPr>
                <a:t>B</a:t>
              </a:r>
            </a:p>
          </p:txBody>
        </p:sp>
      </p:grpSp>
      <p:cxnSp>
        <p:nvCxnSpPr>
          <p:cNvPr id="94" name="Straight Connector 93"/>
          <p:cNvCxnSpPr>
            <a:stCxn id="89" idx="3"/>
            <a:endCxn id="14" idx="0"/>
          </p:cNvCxnSpPr>
          <p:nvPr/>
        </p:nvCxnSpPr>
        <p:spPr>
          <a:xfrm flipH="1">
            <a:off x="5038597" y="2919797"/>
            <a:ext cx="1350054" cy="24838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9" idx="4"/>
            <a:endCxn id="16" idx="0"/>
          </p:cNvCxnSpPr>
          <p:nvPr/>
        </p:nvCxnSpPr>
        <p:spPr>
          <a:xfrm flipH="1">
            <a:off x="6033815" y="2974455"/>
            <a:ext cx="487674" cy="19373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9" idx="4"/>
            <a:endCxn id="18" idx="0"/>
          </p:cNvCxnSpPr>
          <p:nvPr/>
        </p:nvCxnSpPr>
        <p:spPr>
          <a:xfrm>
            <a:off x="6521489" y="2974455"/>
            <a:ext cx="528326" cy="19373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9" idx="5"/>
            <a:endCxn id="20" idx="0"/>
          </p:cNvCxnSpPr>
          <p:nvPr/>
        </p:nvCxnSpPr>
        <p:spPr>
          <a:xfrm>
            <a:off x="6654327" y="2919797"/>
            <a:ext cx="1469216" cy="24838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48" idx="4"/>
            <a:endCxn id="92" idx="7"/>
          </p:cNvCxnSpPr>
          <p:nvPr/>
        </p:nvCxnSpPr>
        <p:spPr>
          <a:xfrm flipH="1">
            <a:off x="6654327" y="5415999"/>
            <a:ext cx="1469216" cy="26318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46" idx="4"/>
            <a:endCxn id="92" idx="0"/>
          </p:cNvCxnSpPr>
          <p:nvPr/>
        </p:nvCxnSpPr>
        <p:spPr>
          <a:xfrm flipH="1">
            <a:off x="6521489" y="5415999"/>
            <a:ext cx="528326" cy="2085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44" idx="4"/>
            <a:endCxn id="92" idx="0"/>
          </p:cNvCxnSpPr>
          <p:nvPr/>
        </p:nvCxnSpPr>
        <p:spPr>
          <a:xfrm>
            <a:off x="6033815" y="5415999"/>
            <a:ext cx="487674" cy="2085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41" idx="4"/>
            <a:endCxn id="92" idx="1"/>
          </p:cNvCxnSpPr>
          <p:nvPr/>
        </p:nvCxnSpPr>
        <p:spPr>
          <a:xfrm>
            <a:off x="5038597" y="5415999"/>
            <a:ext cx="1350054" cy="26318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3518829" y="4088759"/>
            <a:ext cx="375722" cy="37323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3565094" y="4045729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entury Gothic"/>
                <a:cs typeface="Century Gothic"/>
              </a:rPr>
              <a:t>r</a:t>
            </a:r>
            <a:endParaRPr lang="en-US" sz="2000" b="1" dirty="0">
              <a:latin typeface="Century Gothic"/>
              <a:cs typeface="Century Gothic"/>
            </a:endParaRPr>
          </a:p>
        </p:txBody>
      </p:sp>
      <p:cxnSp>
        <p:nvCxnSpPr>
          <p:cNvPr id="123" name="Curved Connector 122"/>
          <p:cNvCxnSpPr>
            <a:stCxn id="18" idx="1"/>
            <a:endCxn id="121" idx="0"/>
          </p:cNvCxnSpPr>
          <p:nvPr/>
        </p:nvCxnSpPr>
        <p:spPr>
          <a:xfrm rot="16200000" flipH="1" flipV="1">
            <a:off x="4864348" y="2087621"/>
            <a:ext cx="843480" cy="3158796"/>
          </a:xfrm>
          <a:prstGeom prst="curvedConnector3">
            <a:avLst>
              <a:gd name="adj1" fmla="val -36242"/>
            </a:avLst>
          </a:prstGeom>
          <a:ln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4" idx="4"/>
            <a:endCxn id="121" idx="0"/>
          </p:cNvCxnSpPr>
          <p:nvPr/>
        </p:nvCxnSpPr>
        <p:spPr>
          <a:xfrm flipH="1">
            <a:off x="3706690" y="3694607"/>
            <a:ext cx="1331907" cy="394152"/>
          </a:xfrm>
          <a:prstGeom prst="line">
            <a:avLst/>
          </a:prstGeom>
          <a:ln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6" idx="3"/>
            <a:endCxn id="121" idx="7"/>
          </p:cNvCxnSpPr>
          <p:nvPr/>
        </p:nvCxnSpPr>
        <p:spPr>
          <a:xfrm flipH="1">
            <a:off x="3839528" y="3617514"/>
            <a:ext cx="2009958" cy="525903"/>
          </a:xfrm>
          <a:prstGeom prst="line">
            <a:avLst/>
          </a:prstGeom>
          <a:ln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813736" y="1822271"/>
            <a:ext cx="49377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(X</a:t>
            </a:r>
            <a:r>
              <a:rPr lang="en-US" b="1" dirty="0" smtClean="0">
                <a:latin typeface="Century Gothic"/>
                <a:ea typeface="ＭＳ ゴシック"/>
                <a:cs typeface="Century Gothic"/>
              </a:rPr>
              <a:t>∨Y∨Z)∧</a:t>
            </a:r>
            <a:r>
              <a:rPr lang="en-US" b="1" dirty="0" smtClean="0">
                <a:latin typeface="Century Gothic"/>
                <a:cs typeface="Century Gothic"/>
              </a:rPr>
              <a:t>(Z</a:t>
            </a:r>
            <a:r>
              <a:rPr lang="en-US" b="1" dirty="0" smtClean="0">
                <a:latin typeface="Century Gothic"/>
                <a:ea typeface="ＭＳ ゴシック"/>
                <a:cs typeface="Century Gothic"/>
              </a:rPr>
              <a:t>∨Y)∧</a:t>
            </a:r>
            <a:r>
              <a:rPr lang="en-US" b="1" dirty="0" smtClean="0">
                <a:latin typeface="Century Gothic"/>
                <a:cs typeface="Century Gothic"/>
              </a:rPr>
              <a:t>(</a:t>
            </a:r>
            <a:r>
              <a:rPr lang="en-US" b="1" dirty="0">
                <a:latin typeface="Century Gothic"/>
                <a:cs typeface="Century Gothic"/>
              </a:rPr>
              <a:t>X</a:t>
            </a:r>
            <a:r>
              <a:rPr lang="en-US" b="1" dirty="0">
                <a:latin typeface="Century Gothic"/>
                <a:ea typeface="ＭＳ ゴシック"/>
                <a:cs typeface="Century Gothic"/>
              </a:rPr>
              <a:t>∨Y</a:t>
            </a:r>
            <a:r>
              <a:rPr lang="en-US" b="1" dirty="0" smtClean="0">
                <a:latin typeface="Century Gothic"/>
                <a:ea typeface="ＭＳ ゴシック"/>
                <a:cs typeface="Century Gothic"/>
              </a:rPr>
              <a:t>∨Q)∧</a:t>
            </a:r>
            <a:r>
              <a:rPr lang="en-US" b="1" dirty="0" smtClean="0">
                <a:latin typeface="Century Gothic"/>
                <a:cs typeface="Century Gothic"/>
              </a:rPr>
              <a:t>(</a:t>
            </a:r>
            <a:r>
              <a:rPr lang="en-US" b="1" dirty="0">
                <a:latin typeface="Century Gothic"/>
                <a:cs typeface="Century Gothic"/>
              </a:rPr>
              <a:t>X</a:t>
            </a:r>
            <a:r>
              <a:rPr lang="en-US" b="1" dirty="0" smtClean="0">
                <a:latin typeface="Century Gothic"/>
                <a:ea typeface="ＭＳ ゴシック"/>
                <a:cs typeface="Century Gothic"/>
              </a:rPr>
              <a:t>∨Z∨Q)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777661" y="1510623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504998" y="1510623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411945" y="1510623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146893" y="1499078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053911" y="1522168"/>
            <a:ext cx="3426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_</a:t>
            </a:r>
            <a:endParaRPr lang="en-US" sz="2400" b="1" dirty="0">
              <a:latin typeface="Century Gothic"/>
              <a:cs typeface="Century Gothic"/>
            </a:endParaRPr>
          </a:p>
        </p:txBody>
      </p:sp>
      <p:cxnSp>
        <p:nvCxnSpPr>
          <p:cNvPr id="144" name="Curved Connector 143"/>
          <p:cNvCxnSpPr>
            <a:stCxn id="20" idx="0"/>
            <a:endCxn id="122" idx="0"/>
          </p:cNvCxnSpPr>
          <p:nvPr/>
        </p:nvCxnSpPr>
        <p:spPr>
          <a:xfrm rot="16200000" flipH="1" flipV="1">
            <a:off x="5474155" y="1396341"/>
            <a:ext cx="877543" cy="4421232"/>
          </a:xfrm>
          <a:prstGeom prst="curvedConnector3">
            <a:avLst>
              <a:gd name="adj1" fmla="val -76045"/>
            </a:avLst>
          </a:prstGeom>
          <a:ln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44" idx="1"/>
            <a:endCxn id="121" idx="5"/>
          </p:cNvCxnSpPr>
          <p:nvPr/>
        </p:nvCxnSpPr>
        <p:spPr>
          <a:xfrm flipH="1" flipV="1">
            <a:off x="3839528" y="4407331"/>
            <a:ext cx="2009958" cy="559340"/>
          </a:xfrm>
          <a:prstGeom prst="line">
            <a:avLst/>
          </a:prstGeom>
          <a:ln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41" idx="0"/>
            <a:endCxn id="121" idx="4"/>
          </p:cNvCxnSpPr>
          <p:nvPr/>
        </p:nvCxnSpPr>
        <p:spPr>
          <a:xfrm flipH="1" flipV="1">
            <a:off x="3706690" y="4461989"/>
            <a:ext cx="1331907" cy="427589"/>
          </a:xfrm>
          <a:prstGeom prst="line">
            <a:avLst/>
          </a:prstGeom>
          <a:ln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>
            <a:stCxn id="46" idx="3"/>
            <a:endCxn id="121" idx="4"/>
          </p:cNvCxnSpPr>
          <p:nvPr/>
        </p:nvCxnSpPr>
        <p:spPr>
          <a:xfrm rot="5400000" flipH="1">
            <a:off x="4847629" y="3321050"/>
            <a:ext cx="876917" cy="3158796"/>
          </a:xfrm>
          <a:prstGeom prst="curvedConnector3">
            <a:avLst>
              <a:gd name="adj1" fmla="val -34860"/>
            </a:avLst>
          </a:prstGeom>
          <a:ln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Curved Connector 156"/>
          <p:cNvCxnSpPr>
            <a:stCxn id="48" idx="4"/>
            <a:endCxn id="122" idx="2"/>
          </p:cNvCxnSpPr>
          <p:nvPr/>
        </p:nvCxnSpPr>
        <p:spPr>
          <a:xfrm rot="5400000" flipH="1">
            <a:off x="5427847" y="2720303"/>
            <a:ext cx="970160" cy="4421232"/>
          </a:xfrm>
          <a:prstGeom prst="curvedConnector3">
            <a:avLst>
              <a:gd name="adj1" fmla="val -69975"/>
            </a:avLst>
          </a:prstGeom>
          <a:ln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8064103" y="6261542"/>
            <a:ext cx="722584" cy="1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8285584" y="585921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1</a:t>
            </a:r>
          </a:p>
        </p:txBody>
      </p:sp>
      <p:cxnSp>
        <p:nvCxnSpPr>
          <p:cNvPr id="163" name="Straight Connector 162"/>
          <p:cNvCxnSpPr/>
          <p:nvPr/>
        </p:nvCxnSpPr>
        <p:spPr>
          <a:xfrm flipH="1">
            <a:off x="3759233" y="6280201"/>
            <a:ext cx="722584" cy="1"/>
          </a:xfrm>
          <a:prstGeom prst="line">
            <a:avLst/>
          </a:prstGeom>
          <a:ln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3969169" y="587787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65" name="Content Placeholder 2"/>
          <p:cNvSpPr txBox="1">
            <a:spLocks/>
          </p:cNvSpPr>
          <p:nvPr/>
        </p:nvSpPr>
        <p:spPr bwMode="auto">
          <a:xfrm>
            <a:off x="133157" y="1972356"/>
            <a:ext cx="3142106" cy="4026437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 </a:t>
            </a:r>
            <a:r>
              <a:rPr lang="en-US" sz="2000" dirty="0" err="1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W.l.o.g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. 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O(n)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clauses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, thus 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O*((2</a:t>
            </a:r>
            <a:r>
              <a:rPr lang="en-US" sz="2000" b="1" baseline="30000" dirty="0">
                <a:solidFill>
                  <a:srgbClr val="000000"/>
                </a:solidFill>
                <a:latin typeface="Century Gothic" charset="0"/>
              </a:rPr>
              <a:t>n/2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)) edges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 By contradiction, we compute BC(r) in time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O*((2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 charset="0"/>
              </a:rPr>
              <a:t>n/2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)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 charset="0"/>
              </a:rPr>
              <a:t>2</a:t>
            </a:r>
            <a:r>
              <a:rPr lang="en-US" sz="2000" b="1" baseline="30000" dirty="0">
                <a:solidFill>
                  <a:srgbClr val="000000"/>
                </a:solidFill>
                <a:latin typeface="Century Gothic" charset="0"/>
              </a:rPr>
              <a:t>-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)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 BC(r)&gt;0 </a:t>
            </a:r>
            <a:r>
              <a:rPr lang="en-US" sz="2000" dirty="0" err="1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iff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 there exists an assignment v of XY and w of ZQ such that no clause c is adjacent to v and w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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ea typeface="Wingdings"/>
                <a:cs typeface="Century Gothic"/>
                <a:sym typeface="Wingdings"/>
              </a:rPr>
              <a:t>This implies that v and w satisfy the formula</a:t>
            </a:r>
            <a:endParaRPr lang="en-US" sz="2000" dirty="0" smtClean="0">
              <a:solidFill>
                <a:srgbClr val="000000"/>
              </a:solidFill>
              <a:latin typeface="Century Gothic" charset="0"/>
            </a:endParaRPr>
          </a:p>
        </p:txBody>
      </p:sp>
      <p:cxnSp>
        <p:nvCxnSpPr>
          <p:cNvPr id="167" name="Straight Connector 166"/>
          <p:cNvCxnSpPr/>
          <p:nvPr/>
        </p:nvCxnSpPr>
        <p:spPr>
          <a:xfrm flipH="1">
            <a:off x="3692089" y="3694607"/>
            <a:ext cx="1331907" cy="394152"/>
          </a:xfrm>
          <a:prstGeom prst="line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/>
          <p:nvPr/>
        </p:nvCxnSpPr>
        <p:spPr>
          <a:xfrm rot="5400000" flipH="1">
            <a:off x="5413246" y="2720303"/>
            <a:ext cx="970160" cy="4421232"/>
          </a:xfrm>
          <a:prstGeom prst="curvedConnector3">
            <a:avLst>
              <a:gd name="adj1" fmla="val -69975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Content Placeholder 2"/>
          <p:cNvSpPr txBox="1">
            <a:spLocks/>
          </p:cNvSpPr>
          <p:nvPr/>
        </p:nvSpPr>
        <p:spPr bwMode="auto">
          <a:xfrm>
            <a:off x="151772" y="874910"/>
            <a:ext cx="8819053" cy="475907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Thr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An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O(m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 charset="0"/>
              </a:rPr>
              <a:t>2</a:t>
            </a:r>
            <a:r>
              <a:rPr lang="en-US" sz="2000" b="1" baseline="30000" dirty="0">
                <a:solidFill>
                  <a:srgbClr val="000000"/>
                </a:solidFill>
                <a:latin typeface="Century Gothic" charset="0"/>
              </a:rPr>
              <a:t>-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time algorithm for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Positive BC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would contradict SETH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6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8" grpId="0"/>
      <p:bldP spid="30" grpId="0"/>
      <p:bldP spid="35" grpId="0"/>
      <p:bldP spid="37" grpId="0"/>
      <p:bldP spid="38" grpId="0"/>
      <p:bldP spid="39" grpId="0"/>
      <p:bldP spid="40" grpId="0"/>
      <p:bldP spid="41" grpId="0" animBg="1"/>
      <p:bldP spid="42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121" grpId="0" animBg="1"/>
      <p:bldP spid="122" grpId="0"/>
      <p:bldP spid="138" grpId="0"/>
      <p:bldP spid="139" grpId="0"/>
      <p:bldP spid="140" grpId="0"/>
      <p:bldP spid="141" grpId="0"/>
      <p:bldP spid="142" grpId="0"/>
      <p:bldP spid="143" grpId="0"/>
      <p:bldP spid="162" grpId="0"/>
      <p:bldP spid="164" grpId="0"/>
      <p:bldP spid="1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436080"/>
            <a:ext cx="9144000" cy="16163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Other </a:t>
            </a:r>
            <a:r>
              <a:rPr lang="en-US" dirty="0" err="1" smtClean="0">
                <a:ea typeface="+mj-ea"/>
                <a:cs typeface="+mj-cs"/>
              </a:rPr>
              <a:t>Subcubic</a:t>
            </a:r>
            <a:r>
              <a:rPr lang="en-US" dirty="0" smtClean="0">
                <a:ea typeface="+mj-ea"/>
                <a:cs typeface="+mj-cs"/>
              </a:rPr>
              <a:t>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Reductions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14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Graph Centrality Measures</a:t>
            </a:r>
            <a:endParaRPr lang="en-US" sz="4800" dirty="0"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47892" y="874161"/>
            <a:ext cx="4774870" cy="1622410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We are given a directed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undirected 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n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-node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-edge graph G=(V,E), 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with non-negative integer 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edge weights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w:E</a:t>
            </a:r>
            <a:r>
              <a:rPr lang="en-US" sz="2000" dirty="0" smtClean="0">
                <a:latin typeface="Century Gothic"/>
                <a:cs typeface="Century Gothic"/>
                <a:sym typeface="Symbol"/>
              </a:rPr>
              <a:t>{0,1,...,</a:t>
            </a:r>
            <a:r>
              <a:rPr lang="en-US" sz="2000" b="1" dirty="0" smtClean="0">
                <a:latin typeface="Century Gothic"/>
                <a:cs typeface="Century Gothic"/>
                <a:sym typeface="Symbol"/>
              </a:rPr>
              <a:t>M</a:t>
            </a:r>
            <a:r>
              <a:rPr lang="en-US" sz="2000" dirty="0" smtClean="0">
                <a:latin typeface="Century Gothic"/>
                <a:cs typeface="Century Gothic"/>
                <a:sym typeface="Symbol"/>
              </a:rPr>
              <a:t>}</a:t>
            </a:r>
          </a:p>
        </p:txBody>
      </p:sp>
      <p:sp>
        <p:nvSpPr>
          <p:cNvPr id="166" name="Content Placeholder 2"/>
          <p:cNvSpPr txBox="1">
            <a:spLocks/>
          </p:cNvSpPr>
          <p:nvPr/>
        </p:nvSpPr>
        <p:spPr bwMode="auto">
          <a:xfrm>
            <a:off x="147892" y="2787464"/>
            <a:ext cx="4774870" cy="840631"/>
          </a:xfrm>
          <a:prstGeom prst="rect">
            <a:avLst/>
          </a:prstGeom>
          <a:noFill/>
          <a:ln w="28575" cmpd="sng">
            <a:solidFill>
              <a:srgbClr val="BC0E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BC0EF3"/>
                </a:solidFill>
                <a:latin typeface="Century Gothic" charset="0"/>
              </a:rPr>
              <a:t>Prb</a:t>
            </a:r>
            <a:r>
              <a:rPr lang="en-US" sz="2000" b="1" dirty="0" smtClean="0">
                <a:solidFill>
                  <a:srgbClr val="BC0EF3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How “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central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” / “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important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” is some node v in G?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80" name="Content Placeholder 2"/>
          <p:cNvSpPr txBox="1">
            <a:spLocks/>
          </p:cNvSpPr>
          <p:nvPr/>
        </p:nvSpPr>
        <p:spPr bwMode="auto">
          <a:xfrm>
            <a:off x="147892" y="3840753"/>
            <a:ext cx="8875156" cy="2243150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Rem: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Measuring the importance of nodes is a crucial goal in the analysis/management of networks, and in particular of: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Social networks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(recommendation networks, terrorist networks...)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Biological systems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(protein networks, sexual networks...)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Computer networks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(Internet, peer-to-peer networks...)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Transportation networks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(public transportation, road networks...)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 flipV="1">
            <a:off x="6044324" y="2981871"/>
            <a:ext cx="2011282" cy="188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6898742" y="2582689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83" name="Freeform 182"/>
          <p:cNvSpPr/>
          <p:nvPr/>
        </p:nvSpPr>
        <p:spPr>
          <a:xfrm>
            <a:off x="5902906" y="3170369"/>
            <a:ext cx="2307620" cy="364386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6901268" y="856147"/>
            <a:ext cx="375722" cy="433708"/>
            <a:chOff x="6615325" y="4741335"/>
            <a:chExt cx="375722" cy="433708"/>
          </a:xfrm>
        </p:grpSpPr>
        <p:sp>
          <p:nvSpPr>
            <p:cNvPr id="185" name="Oval 184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6670524" y="4741335"/>
              <a:ext cx="26360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f</a:t>
              </a: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8055606" y="1570633"/>
            <a:ext cx="382165" cy="447819"/>
            <a:chOff x="6615325" y="4727224"/>
            <a:chExt cx="382165" cy="447819"/>
          </a:xfrm>
        </p:grpSpPr>
        <p:sp>
          <p:nvSpPr>
            <p:cNvPr id="188" name="Oval 187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6632223" y="4727224"/>
              <a:ext cx="3652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e</a:t>
              </a: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5653521" y="1597131"/>
            <a:ext cx="375722" cy="430887"/>
            <a:chOff x="6615325" y="4753430"/>
            <a:chExt cx="375722" cy="430887"/>
          </a:xfrm>
        </p:grpSpPr>
        <p:sp>
          <p:nvSpPr>
            <p:cNvPr id="191" name="Oval 190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618112" y="4753430"/>
              <a:ext cx="37091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d</a:t>
              </a: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6892240" y="2089299"/>
            <a:ext cx="380998" cy="461930"/>
            <a:chOff x="6610049" y="4713113"/>
            <a:chExt cx="380998" cy="461930"/>
          </a:xfrm>
        </p:grpSpPr>
        <p:sp>
          <p:nvSpPr>
            <p:cNvPr id="194" name="Oval 193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6610049" y="4713113"/>
              <a:ext cx="37091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a</a:t>
              </a:r>
            </a:p>
          </p:txBody>
        </p:sp>
      </p:grpSp>
      <p:sp>
        <p:nvSpPr>
          <p:cNvPr id="196" name="Oval 195"/>
          <p:cNvSpPr/>
          <p:nvPr/>
        </p:nvSpPr>
        <p:spPr>
          <a:xfrm>
            <a:off x="5668602" y="2797139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5699611" y="2748756"/>
            <a:ext cx="3709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Century Gothic"/>
                <a:cs typeface="Century Gothic"/>
              </a:rPr>
              <a:t>b</a:t>
            </a:r>
          </a:p>
        </p:txBody>
      </p:sp>
      <p:grpSp>
        <p:nvGrpSpPr>
          <p:cNvPr id="198" name="Group 197"/>
          <p:cNvGrpSpPr/>
          <p:nvPr/>
        </p:nvGrpSpPr>
        <p:grpSpPr>
          <a:xfrm>
            <a:off x="8055606" y="2730746"/>
            <a:ext cx="384181" cy="437740"/>
            <a:chOff x="6615325" y="4737303"/>
            <a:chExt cx="384181" cy="437740"/>
          </a:xfrm>
        </p:grpSpPr>
        <p:sp>
          <p:nvSpPr>
            <p:cNvPr id="199" name="Oval 198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634239" y="4737303"/>
              <a:ext cx="3652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latin typeface="Century Gothic"/>
                  <a:cs typeface="Century Gothic"/>
                </a:rPr>
                <a:t>c</a:t>
              </a:r>
              <a:endParaRPr lang="en-US" sz="2200" b="1" dirty="0">
                <a:latin typeface="Century Gothic"/>
                <a:cs typeface="Century Gothic"/>
              </a:endParaRP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6907065" y="314415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02" name="Straight Connector 201"/>
          <p:cNvCxnSpPr>
            <a:endCxn id="194" idx="3"/>
          </p:cNvCxnSpPr>
          <p:nvPr/>
        </p:nvCxnSpPr>
        <p:spPr>
          <a:xfrm flipV="1">
            <a:off x="5936366" y="2496571"/>
            <a:ext cx="1016173" cy="35297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948461" y="238237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04" name="Straight Connector 203"/>
          <p:cNvCxnSpPr>
            <a:stCxn id="194" idx="5"/>
            <a:endCxn id="199" idx="1"/>
          </p:cNvCxnSpPr>
          <p:nvPr/>
        </p:nvCxnSpPr>
        <p:spPr>
          <a:xfrm>
            <a:off x="7230310" y="2496571"/>
            <a:ext cx="892414" cy="35334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7687543" y="234810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5962125" y="1964086"/>
            <a:ext cx="978319" cy="26857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5950477" y="194789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08" name="Straight Connector 207"/>
          <p:cNvCxnSpPr>
            <a:stCxn id="194" idx="7"/>
            <a:endCxn id="188" idx="3"/>
          </p:cNvCxnSpPr>
          <p:nvPr/>
        </p:nvCxnSpPr>
        <p:spPr>
          <a:xfrm flipV="1">
            <a:off x="7218215" y="1963794"/>
            <a:ext cx="892414" cy="26886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7701654" y="195852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10" name="Straight Connector 209"/>
          <p:cNvCxnSpPr>
            <a:stCxn id="191" idx="6"/>
            <a:endCxn id="188" idx="2"/>
          </p:cNvCxnSpPr>
          <p:nvPr/>
        </p:nvCxnSpPr>
        <p:spPr>
          <a:xfrm flipV="1">
            <a:off x="6041338" y="1831837"/>
            <a:ext cx="2026363" cy="292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6889561" y="144175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12" name="Straight Connector 211"/>
          <p:cNvCxnSpPr>
            <a:endCxn id="185" idx="5"/>
          </p:cNvCxnSpPr>
          <p:nvPr/>
        </p:nvCxnSpPr>
        <p:spPr>
          <a:xfrm flipH="1" flipV="1">
            <a:off x="7221967" y="1235197"/>
            <a:ext cx="888662" cy="46497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7598854" y="109921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0</a:t>
            </a:r>
          </a:p>
        </p:txBody>
      </p:sp>
      <p:cxnSp>
        <p:nvCxnSpPr>
          <p:cNvPr id="214" name="Straight Connector 213"/>
          <p:cNvCxnSpPr>
            <a:stCxn id="185" idx="3"/>
            <a:endCxn id="191" idx="7"/>
          </p:cNvCxnSpPr>
          <p:nvPr/>
        </p:nvCxnSpPr>
        <p:spPr>
          <a:xfrm flipH="1">
            <a:off x="5986316" y="1235197"/>
            <a:ext cx="982071" cy="46497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6243424" y="108845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16" name="Straight Connector 215"/>
          <p:cNvCxnSpPr>
            <a:stCxn id="191" idx="4"/>
            <a:endCxn id="196" idx="0"/>
          </p:cNvCxnSpPr>
          <p:nvPr/>
        </p:nvCxnSpPr>
        <p:spPr>
          <a:xfrm>
            <a:off x="5841382" y="2018744"/>
            <a:ext cx="15081" cy="77839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5568304" y="2145870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1608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Other </a:t>
            </a:r>
            <a:r>
              <a:rPr lang="en-US" sz="4800" dirty="0" err="1" smtClean="0">
                <a:ea typeface="+mj-ea"/>
                <a:cs typeface="+mj-cs"/>
              </a:rPr>
              <a:t>Subcubic</a:t>
            </a:r>
            <a:r>
              <a:rPr lang="en-US" sz="4800" dirty="0" smtClean="0">
                <a:ea typeface="+mj-ea"/>
                <a:cs typeface="+mj-cs"/>
              </a:rPr>
              <a:t> Reductions</a:t>
            </a:r>
            <a:endParaRPr lang="en-US" sz="4800" dirty="0">
              <a:ea typeface="+mj-ea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54961" y="935379"/>
            <a:ext cx="1993698" cy="810381"/>
            <a:chOff x="1731636" y="1753809"/>
            <a:chExt cx="1993698" cy="810381"/>
          </a:xfrm>
          <a:effectLst/>
        </p:grpSpPr>
        <p:sp>
          <p:nvSpPr>
            <p:cNvPr id="67" name="Oval 66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239236" y="1922121"/>
              <a:ext cx="9454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APSP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742261" y="935379"/>
            <a:ext cx="1993698" cy="810381"/>
            <a:chOff x="4318936" y="1753809"/>
            <a:chExt cx="1993698" cy="810381"/>
          </a:xfrm>
          <a:effectLst/>
        </p:grpSpPr>
        <p:sp>
          <p:nvSpPr>
            <p:cNvPr id="69" name="Oval 68"/>
            <p:cNvSpPr/>
            <p:nvPr/>
          </p:nvSpPr>
          <p:spPr>
            <a:xfrm>
              <a:off x="43189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35714" y="1920077"/>
              <a:ext cx="1735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Diameter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71" name="Freeform 70"/>
          <p:cNvSpPr/>
          <p:nvPr/>
        </p:nvSpPr>
        <p:spPr>
          <a:xfrm>
            <a:off x="3797906" y="1651628"/>
            <a:ext cx="1307214" cy="188263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6" name="Oval 75"/>
          <p:cNvSpPr/>
          <p:nvPr/>
        </p:nvSpPr>
        <p:spPr>
          <a:xfrm>
            <a:off x="1310512" y="2237853"/>
            <a:ext cx="1993698" cy="810381"/>
          </a:xfrm>
          <a:prstGeom prst="ellipse">
            <a:avLst/>
          </a:prstGeom>
          <a:solidFill>
            <a:srgbClr val="FFFD2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rot="17704265">
            <a:off x="2910056" y="2038953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3" name="Freeform 82"/>
          <p:cNvSpPr/>
          <p:nvPr/>
        </p:nvSpPr>
        <p:spPr>
          <a:xfrm rot="7073622">
            <a:off x="1787186" y="1894353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22611" y="1751080"/>
            <a:ext cx="11671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[V&amp;W’10]</a:t>
            </a:r>
            <a:endParaRPr lang="en-US" b="1" dirty="0">
              <a:latin typeface="Century Gothic"/>
              <a:cs typeface="Century Gothic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61263" y="3394930"/>
            <a:ext cx="1993698" cy="810381"/>
            <a:chOff x="1731636" y="1753809"/>
            <a:chExt cx="1993698" cy="810381"/>
          </a:xfrm>
          <a:effectLst/>
        </p:grpSpPr>
        <p:sp>
          <p:nvSpPr>
            <p:cNvPr id="50" name="Oval 49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FFF17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FF17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4245" y="1922121"/>
              <a:ext cx="11756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Radius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394241" y="3443626"/>
            <a:ext cx="1993698" cy="810381"/>
            <a:chOff x="1731636" y="1753809"/>
            <a:chExt cx="1993698" cy="810381"/>
          </a:xfrm>
          <a:effectLst/>
        </p:grpSpPr>
        <p:sp>
          <p:nvSpPr>
            <p:cNvPr id="53" name="Oval 52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FFF17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FF17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072826" y="1922121"/>
              <a:ext cx="1336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Median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63" name="Freeform 62"/>
          <p:cNvSpPr/>
          <p:nvPr/>
        </p:nvSpPr>
        <p:spPr>
          <a:xfrm rot="7073622">
            <a:off x="728953" y="3042188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4" name="Freeform 63"/>
          <p:cNvSpPr/>
          <p:nvPr/>
        </p:nvSpPr>
        <p:spPr>
          <a:xfrm rot="15987906" flipV="1">
            <a:off x="2345087" y="3244146"/>
            <a:ext cx="577145" cy="143646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422959" y="829152"/>
            <a:ext cx="639207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074882" y="842032"/>
            <a:ext cx="6386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[</a:t>
            </a:r>
            <a:r>
              <a:rPr lang="en-US" b="1" dirty="0" err="1" smtClean="0">
                <a:latin typeface="Century Gothic"/>
                <a:cs typeface="Century Gothic"/>
              </a:rPr>
              <a:t>flk</a:t>
            </a:r>
            <a:r>
              <a:rPr lang="en-US" b="1" dirty="0" smtClean="0">
                <a:latin typeface="Century Gothic"/>
                <a:cs typeface="Century Gothic"/>
              </a:rPr>
              <a:t>]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86" name="Freeform 85"/>
          <p:cNvSpPr/>
          <p:nvPr/>
        </p:nvSpPr>
        <p:spPr>
          <a:xfrm rot="17118182">
            <a:off x="2473863" y="2502523"/>
            <a:ext cx="1845768" cy="85675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8" name="Freeform 87"/>
          <p:cNvSpPr/>
          <p:nvPr/>
        </p:nvSpPr>
        <p:spPr>
          <a:xfrm rot="7453814">
            <a:off x="85002" y="2274193"/>
            <a:ext cx="2531229" cy="176666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4" name="Oval 33"/>
          <p:cNvSpPr/>
          <p:nvPr/>
        </p:nvSpPr>
        <p:spPr>
          <a:xfrm>
            <a:off x="6081184" y="2220281"/>
            <a:ext cx="1993698" cy="810381"/>
          </a:xfrm>
          <a:prstGeom prst="ellipse">
            <a:avLst/>
          </a:prstGeom>
          <a:solidFill>
            <a:srgbClr val="FFFD2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4258006">
            <a:off x="6356195" y="1858280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8" name="Freeform 37"/>
          <p:cNvSpPr/>
          <p:nvPr/>
        </p:nvSpPr>
        <p:spPr>
          <a:xfrm rot="3880502">
            <a:off x="5704268" y="2038902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289463" y="3437125"/>
            <a:ext cx="1993698" cy="810381"/>
            <a:chOff x="1731636" y="1753809"/>
            <a:chExt cx="1993698" cy="810381"/>
          </a:xfrm>
          <a:effectLst/>
        </p:grpSpPr>
        <p:sp>
          <p:nvSpPr>
            <p:cNvPr id="40" name="Oval 39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FFF17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FF17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87977" y="1760491"/>
              <a:ext cx="16825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Reach </a:t>
              </a:r>
            </a:p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Centrality</a:t>
              </a:r>
              <a:endParaRPr lang="en-US" sz="20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42" name="Freeform 41"/>
          <p:cNvSpPr/>
          <p:nvPr/>
        </p:nvSpPr>
        <p:spPr>
          <a:xfrm rot="5240212">
            <a:off x="6222063" y="3231029"/>
            <a:ext cx="606613" cy="55873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7411280" y="3170922"/>
            <a:ext cx="520018" cy="5534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61999" y="2377048"/>
            <a:ext cx="209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Positive BC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77229" y="2289136"/>
            <a:ext cx="160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Negative Triangle</a:t>
            </a:r>
            <a:endParaRPr lang="en-US" sz="20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 bwMode="auto">
          <a:xfrm>
            <a:off x="200607" y="4370800"/>
            <a:ext cx="3871646" cy="1251860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Radius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problem is to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compute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R*:=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min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 charset="0"/>
              </a:rPr>
              <a:t>v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V</a:t>
            </a:r>
            <a:r>
              <a:rPr lang="en-US" sz="2000" b="1" dirty="0" err="1">
                <a:solidFill>
                  <a:srgbClr val="000000"/>
                </a:solidFill>
                <a:latin typeface="Century Gothic" charset="0"/>
              </a:rPr>
              <a:t>max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 charset="0"/>
              </a:rPr>
              <a:t>w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V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entury Gothic" charset="0"/>
              </a:rPr>
              <a:t>v,w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4327331" y="4787783"/>
            <a:ext cx="4424158" cy="827314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Median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problem is to compute 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*:=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min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 charset="0"/>
              </a:rPr>
              <a:t>v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V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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 charset="0"/>
              </a:rPr>
              <a:t>w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V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entury Gothic" charset="0"/>
              </a:rPr>
              <a:t>v,w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183550" y="5736531"/>
            <a:ext cx="7713902" cy="959834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Century Gothic" charset="0"/>
              </a:rPr>
              <a:t>Reach Centrality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 problem is to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compute, for given v,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RC(v) =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max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V:dist</a:t>
            </a:r>
            <a:r>
              <a:rPr lang="en-US" sz="2000" b="1" baseline="-25000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b="1" baseline="-25000" dirty="0" smtClean="0">
                <a:solidFill>
                  <a:srgbClr val="000000"/>
                </a:solidFill>
                <a:latin typeface="Century Gothic" charset="0"/>
              </a:rPr>
              <a:t>)=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b="1" baseline="-25000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s,v</a:t>
            </a:r>
            <a:r>
              <a:rPr lang="en-US" sz="2000" b="1" baseline="-25000" dirty="0" smtClean="0">
                <a:solidFill>
                  <a:srgbClr val="000000"/>
                </a:solidFill>
                <a:latin typeface="Century Gothic" charset="0"/>
              </a:rPr>
              <a:t>)+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b="1" baseline="-25000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 charset="0"/>
              </a:rPr>
              <a:t>v,t</a:t>
            </a:r>
            <a:r>
              <a:rPr lang="en-US" sz="2000" b="1" baseline="-25000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 { min{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s,v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),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v,t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 } }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02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86" grpId="0" animBg="1"/>
      <p:bldP spid="88" grpId="0" animBg="1"/>
      <p:bldP spid="42" grpId="0" animBg="1"/>
      <p:bldP spid="43" grpId="0" animBg="1"/>
      <p:bldP spid="54" grpId="0" animBg="1"/>
      <p:bldP spid="55" grpId="0" animBg="1"/>
      <p:bldP spid="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traight Connector 91"/>
          <p:cNvCxnSpPr>
            <a:stCxn id="200" idx="1"/>
            <a:endCxn id="213" idx="3"/>
          </p:cNvCxnSpPr>
          <p:nvPr/>
        </p:nvCxnSpPr>
        <p:spPr>
          <a:xfrm flipH="1" flipV="1">
            <a:off x="6149941" y="236954"/>
            <a:ext cx="576002" cy="205559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Median</a:t>
            </a:r>
            <a:endParaRPr lang="en-US" sz="4800" dirty="0">
              <a:ea typeface="+mj-ea"/>
              <a:cs typeface="+mj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654939" y="2194331"/>
            <a:ext cx="428322" cy="416794"/>
            <a:chOff x="3478143" y="1479068"/>
            <a:chExt cx="428322" cy="416794"/>
          </a:xfrm>
        </p:grpSpPr>
        <p:sp>
          <p:nvSpPr>
            <p:cNvPr id="199" name="TextBox 198"/>
            <p:cNvSpPr txBox="1"/>
            <p:nvPr/>
          </p:nvSpPr>
          <p:spPr>
            <a:xfrm>
              <a:off x="3478143" y="147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r>
                <a:rPr lang="en-US" baseline="-25000" dirty="0">
                  <a:latin typeface="Century Gothic"/>
                  <a:cs typeface="Century Gothic"/>
                </a:rPr>
                <a:t>A</a:t>
              </a:r>
            </a:p>
          </p:txBody>
        </p:sp>
        <p:sp>
          <p:nvSpPr>
            <p:cNvPr id="200" name="Oval 199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6654939" y="2720423"/>
            <a:ext cx="428322" cy="416794"/>
            <a:chOff x="3478143" y="1479068"/>
            <a:chExt cx="428322" cy="416794"/>
          </a:xfrm>
        </p:grpSpPr>
        <p:sp>
          <p:nvSpPr>
            <p:cNvPr id="202" name="TextBox 201"/>
            <p:cNvSpPr txBox="1"/>
            <p:nvPr/>
          </p:nvSpPr>
          <p:spPr>
            <a:xfrm>
              <a:off x="3478143" y="147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1</a:t>
              </a:r>
              <a:r>
                <a:rPr lang="en-US" baseline="-25000" dirty="0" smtClean="0">
                  <a:latin typeface="Century Gothic"/>
                  <a:cs typeface="Century Gothic"/>
                </a:rPr>
                <a:t>A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6654939" y="3276709"/>
            <a:ext cx="428322" cy="416794"/>
            <a:chOff x="3478143" y="1479068"/>
            <a:chExt cx="428322" cy="416794"/>
          </a:xfrm>
        </p:grpSpPr>
        <p:sp>
          <p:nvSpPr>
            <p:cNvPr id="206" name="TextBox 205"/>
            <p:cNvSpPr txBox="1"/>
            <p:nvPr/>
          </p:nvSpPr>
          <p:spPr>
            <a:xfrm>
              <a:off x="3478143" y="147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2</a:t>
              </a:r>
              <a:r>
                <a:rPr lang="en-US" baseline="-25000" dirty="0" smtClean="0">
                  <a:latin typeface="Century Gothic"/>
                  <a:cs typeface="Century Gothic"/>
                </a:rPr>
                <a:t>A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6654939" y="3845903"/>
            <a:ext cx="428322" cy="416794"/>
            <a:chOff x="3478143" y="1479068"/>
            <a:chExt cx="428322" cy="416794"/>
          </a:xfrm>
        </p:grpSpPr>
        <p:sp>
          <p:nvSpPr>
            <p:cNvPr id="210" name="TextBox 209"/>
            <p:cNvSpPr txBox="1"/>
            <p:nvPr/>
          </p:nvSpPr>
          <p:spPr>
            <a:xfrm>
              <a:off x="3478143" y="147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3</a:t>
              </a:r>
              <a:r>
                <a:rPr lang="en-US" baseline="-25000" dirty="0" smtClean="0">
                  <a:latin typeface="Century Gothic"/>
                  <a:cs typeface="Century Gothic"/>
                </a:rPr>
                <a:t>A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11" name="Oval 210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5748982" y="52288"/>
            <a:ext cx="400959" cy="416794"/>
            <a:chOff x="3478143" y="1479068"/>
            <a:chExt cx="400959" cy="416794"/>
          </a:xfrm>
        </p:grpSpPr>
        <p:sp>
          <p:nvSpPr>
            <p:cNvPr id="213" name="TextBox 212"/>
            <p:cNvSpPr txBox="1"/>
            <p:nvPr/>
          </p:nvSpPr>
          <p:spPr>
            <a:xfrm>
              <a:off x="3478143" y="1479068"/>
              <a:ext cx="40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r>
                <a:rPr lang="en-US" baseline="-25000" dirty="0" smtClean="0">
                  <a:latin typeface="Century Gothic"/>
                  <a:cs typeface="Century Gothic"/>
                </a:rPr>
                <a:t>B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14" name="Oval 213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560842" y="578380"/>
            <a:ext cx="400959" cy="416794"/>
            <a:chOff x="3478143" y="1479068"/>
            <a:chExt cx="400959" cy="416794"/>
          </a:xfrm>
        </p:grpSpPr>
        <p:sp>
          <p:nvSpPr>
            <p:cNvPr id="217" name="TextBox 216"/>
            <p:cNvSpPr txBox="1"/>
            <p:nvPr/>
          </p:nvSpPr>
          <p:spPr>
            <a:xfrm>
              <a:off x="3478143" y="1479068"/>
              <a:ext cx="40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1</a:t>
              </a:r>
              <a:r>
                <a:rPr lang="en-US" baseline="-25000" dirty="0">
                  <a:latin typeface="Century Gothic"/>
                  <a:cs typeface="Century Gothic"/>
                </a:rPr>
                <a:t>B</a:t>
              </a:r>
            </a:p>
          </p:txBody>
        </p:sp>
        <p:sp>
          <p:nvSpPr>
            <p:cNvPr id="219" name="Oval 218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353888" y="1134666"/>
            <a:ext cx="400959" cy="416794"/>
            <a:chOff x="3478143" y="1479068"/>
            <a:chExt cx="400959" cy="416794"/>
          </a:xfrm>
        </p:grpSpPr>
        <p:sp>
          <p:nvSpPr>
            <p:cNvPr id="221" name="TextBox 220"/>
            <p:cNvSpPr txBox="1"/>
            <p:nvPr/>
          </p:nvSpPr>
          <p:spPr>
            <a:xfrm>
              <a:off x="3478143" y="1479068"/>
              <a:ext cx="40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2</a:t>
              </a:r>
              <a:r>
                <a:rPr lang="en-US" baseline="-25000" dirty="0">
                  <a:latin typeface="Century Gothic"/>
                  <a:cs typeface="Century Gothic"/>
                </a:rPr>
                <a:t>B</a:t>
              </a:r>
            </a:p>
          </p:txBody>
        </p:sp>
        <p:sp>
          <p:nvSpPr>
            <p:cNvPr id="223" name="Oval 222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5109306" y="1703860"/>
            <a:ext cx="400959" cy="416794"/>
            <a:chOff x="3478143" y="1479068"/>
            <a:chExt cx="400959" cy="416794"/>
          </a:xfrm>
        </p:grpSpPr>
        <p:sp>
          <p:nvSpPr>
            <p:cNvPr id="225" name="TextBox 224"/>
            <p:cNvSpPr txBox="1"/>
            <p:nvPr/>
          </p:nvSpPr>
          <p:spPr>
            <a:xfrm>
              <a:off x="3478143" y="1479068"/>
              <a:ext cx="40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3</a:t>
              </a:r>
              <a:r>
                <a:rPr lang="en-US" baseline="-25000" dirty="0">
                  <a:latin typeface="Century Gothic"/>
                  <a:cs typeface="Century Gothic"/>
                </a:rPr>
                <a:t>B</a:t>
              </a:r>
            </a:p>
          </p:txBody>
        </p:sp>
        <p:sp>
          <p:nvSpPr>
            <p:cNvPr id="227" name="Oval 226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7470576" y="48927"/>
            <a:ext cx="454985" cy="416794"/>
            <a:chOff x="3478143" y="1479068"/>
            <a:chExt cx="454985" cy="416794"/>
          </a:xfrm>
        </p:grpSpPr>
        <p:sp>
          <p:nvSpPr>
            <p:cNvPr id="229" name="TextBox 228"/>
            <p:cNvSpPr txBox="1"/>
            <p:nvPr/>
          </p:nvSpPr>
          <p:spPr>
            <a:xfrm>
              <a:off x="3478143" y="1479068"/>
              <a:ext cx="454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r>
                <a:rPr lang="en-US" baseline="-25000" dirty="0" smtClean="0">
                  <a:latin typeface="Century Gothic"/>
                  <a:cs typeface="Century Gothic"/>
                </a:rPr>
                <a:t>B’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7705751" y="575019"/>
            <a:ext cx="454985" cy="416794"/>
            <a:chOff x="3478143" y="1479068"/>
            <a:chExt cx="454985" cy="416794"/>
          </a:xfrm>
        </p:grpSpPr>
        <p:sp>
          <p:nvSpPr>
            <p:cNvPr id="233" name="TextBox 232"/>
            <p:cNvSpPr txBox="1"/>
            <p:nvPr/>
          </p:nvSpPr>
          <p:spPr>
            <a:xfrm>
              <a:off x="3478143" y="1479068"/>
              <a:ext cx="454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1</a:t>
              </a:r>
              <a:r>
                <a:rPr lang="en-US" baseline="-25000" dirty="0" smtClean="0">
                  <a:latin typeface="Century Gothic"/>
                  <a:cs typeface="Century Gothic"/>
                </a:rPr>
                <a:t>B’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46" name="Oval 245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7978554" y="1131305"/>
            <a:ext cx="454985" cy="416794"/>
            <a:chOff x="3478143" y="1479068"/>
            <a:chExt cx="454985" cy="416794"/>
          </a:xfrm>
        </p:grpSpPr>
        <p:sp>
          <p:nvSpPr>
            <p:cNvPr id="248" name="TextBox 247"/>
            <p:cNvSpPr txBox="1"/>
            <p:nvPr/>
          </p:nvSpPr>
          <p:spPr>
            <a:xfrm>
              <a:off x="3478143" y="1479068"/>
              <a:ext cx="454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2</a:t>
              </a:r>
              <a:r>
                <a:rPr lang="en-US" baseline="-25000" dirty="0" smtClean="0">
                  <a:latin typeface="Century Gothic"/>
                  <a:cs typeface="Century Gothic"/>
                </a:rPr>
                <a:t>B’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8232543" y="1700499"/>
            <a:ext cx="454985" cy="416794"/>
            <a:chOff x="3478143" y="1479068"/>
            <a:chExt cx="454985" cy="416794"/>
          </a:xfrm>
        </p:grpSpPr>
        <p:sp>
          <p:nvSpPr>
            <p:cNvPr id="252" name="TextBox 251"/>
            <p:cNvSpPr txBox="1"/>
            <p:nvPr/>
          </p:nvSpPr>
          <p:spPr>
            <a:xfrm>
              <a:off x="3478143" y="1479068"/>
              <a:ext cx="454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3</a:t>
              </a:r>
              <a:r>
                <a:rPr lang="en-US" baseline="-25000" dirty="0" smtClean="0">
                  <a:latin typeface="Century Gothic"/>
                  <a:cs typeface="Century Gothic"/>
                </a:rPr>
                <a:t>B’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4619596" y="3372752"/>
            <a:ext cx="437702" cy="416794"/>
            <a:chOff x="3478143" y="1479068"/>
            <a:chExt cx="437702" cy="416794"/>
          </a:xfrm>
        </p:grpSpPr>
        <p:sp>
          <p:nvSpPr>
            <p:cNvPr id="265" name="TextBox 264"/>
            <p:cNvSpPr txBox="1"/>
            <p:nvPr/>
          </p:nvSpPr>
          <p:spPr>
            <a:xfrm>
              <a:off x="3478143" y="1479068"/>
              <a:ext cx="4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r>
                <a:rPr lang="en-US" baseline="-25000" dirty="0" smtClean="0">
                  <a:latin typeface="Century Gothic"/>
                  <a:cs typeface="Century Gothic"/>
                </a:rPr>
                <a:t>C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66" name="Oval 265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4798285" y="3929766"/>
            <a:ext cx="4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C</a:t>
            </a:r>
          </a:p>
        </p:txBody>
      </p:sp>
      <p:sp>
        <p:nvSpPr>
          <p:cNvPr id="272" name="Oval 271"/>
          <p:cNvSpPr/>
          <p:nvPr/>
        </p:nvSpPr>
        <p:spPr>
          <a:xfrm>
            <a:off x="4844978" y="3982515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74" name="Group 273"/>
          <p:cNvGrpSpPr/>
          <p:nvPr/>
        </p:nvGrpSpPr>
        <p:grpSpPr>
          <a:xfrm>
            <a:off x="5099899" y="4495237"/>
            <a:ext cx="437702" cy="416794"/>
            <a:chOff x="3478143" y="1479068"/>
            <a:chExt cx="437702" cy="416794"/>
          </a:xfrm>
        </p:grpSpPr>
        <p:sp>
          <p:nvSpPr>
            <p:cNvPr id="275" name="TextBox 274"/>
            <p:cNvSpPr txBox="1"/>
            <p:nvPr/>
          </p:nvSpPr>
          <p:spPr>
            <a:xfrm>
              <a:off x="3478143" y="1479068"/>
              <a:ext cx="4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2</a:t>
              </a:r>
              <a:r>
                <a:rPr lang="en-US" baseline="-25000" dirty="0">
                  <a:latin typeface="Century Gothic"/>
                  <a:cs typeface="Century Gothic"/>
                </a:rPr>
                <a:t>C</a:t>
              </a:r>
            </a:p>
          </p:txBody>
        </p:sp>
        <p:sp>
          <p:nvSpPr>
            <p:cNvPr id="276" name="Oval 275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5300821" y="5063702"/>
            <a:ext cx="437702" cy="416794"/>
            <a:chOff x="3478143" y="1479068"/>
            <a:chExt cx="437702" cy="416794"/>
          </a:xfrm>
        </p:grpSpPr>
        <p:sp>
          <p:nvSpPr>
            <p:cNvPr id="278" name="TextBox 277"/>
            <p:cNvSpPr txBox="1"/>
            <p:nvPr/>
          </p:nvSpPr>
          <p:spPr>
            <a:xfrm>
              <a:off x="3478143" y="1479068"/>
              <a:ext cx="4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3</a:t>
              </a:r>
              <a:r>
                <a:rPr lang="en-US" baseline="-25000" dirty="0">
                  <a:latin typeface="Century Gothic"/>
                  <a:cs typeface="Century Gothic"/>
                </a:rPr>
                <a:t>C</a:t>
              </a:r>
            </a:p>
          </p:txBody>
        </p:sp>
        <p:sp>
          <p:nvSpPr>
            <p:cNvPr id="279" name="Oval 278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8668716" y="3408519"/>
            <a:ext cx="491729" cy="397980"/>
            <a:chOff x="3459329" y="1497882"/>
            <a:chExt cx="491729" cy="397980"/>
          </a:xfrm>
        </p:grpSpPr>
        <p:sp>
          <p:nvSpPr>
            <p:cNvPr id="281" name="TextBox 280"/>
            <p:cNvSpPr txBox="1"/>
            <p:nvPr/>
          </p:nvSpPr>
          <p:spPr>
            <a:xfrm>
              <a:off x="3459329" y="1497882"/>
              <a:ext cx="491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r>
                <a:rPr lang="en-US" baseline="-25000" dirty="0" smtClean="0">
                  <a:latin typeface="Century Gothic"/>
                  <a:cs typeface="Century Gothic"/>
                </a:rPr>
                <a:t>C’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82" name="Oval 281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8402448" y="3953716"/>
            <a:ext cx="491729" cy="407387"/>
            <a:chOff x="3459329" y="1488475"/>
            <a:chExt cx="491729" cy="407387"/>
          </a:xfrm>
        </p:grpSpPr>
        <p:sp>
          <p:nvSpPr>
            <p:cNvPr id="285" name="TextBox 284"/>
            <p:cNvSpPr txBox="1"/>
            <p:nvPr/>
          </p:nvSpPr>
          <p:spPr>
            <a:xfrm>
              <a:off x="3459329" y="1488475"/>
              <a:ext cx="491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1</a:t>
              </a:r>
              <a:r>
                <a:rPr lang="en-US" baseline="-25000" dirty="0" smtClean="0">
                  <a:latin typeface="Century Gothic"/>
                  <a:cs typeface="Century Gothic"/>
                </a:rPr>
                <a:t>C’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87" name="Oval 286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8126233" y="4510002"/>
            <a:ext cx="491729" cy="407387"/>
            <a:chOff x="3459329" y="1488475"/>
            <a:chExt cx="491729" cy="407387"/>
          </a:xfrm>
        </p:grpSpPr>
        <p:sp>
          <p:nvSpPr>
            <p:cNvPr id="289" name="TextBox 288"/>
            <p:cNvSpPr txBox="1"/>
            <p:nvPr/>
          </p:nvSpPr>
          <p:spPr>
            <a:xfrm>
              <a:off x="3459329" y="1488475"/>
              <a:ext cx="491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2</a:t>
              </a:r>
              <a:r>
                <a:rPr lang="en-US" baseline="-25000" dirty="0" smtClean="0">
                  <a:latin typeface="Century Gothic"/>
                  <a:cs typeface="Century Gothic"/>
                </a:rPr>
                <a:t>C’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90" name="Oval 289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7891326" y="5113353"/>
            <a:ext cx="491729" cy="416794"/>
            <a:chOff x="3459329" y="1479068"/>
            <a:chExt cx="491729" cy="416794"/>
          </a:xfrm>
        </p:grpSpPr>
        <p:sp>
          <p:nvSpPr>
            <p:cNvPr id="292" name="TextBox 291"/>
            <p:cNvSpPr txBox="1"/>
            <p:nvPr/>
          </p:nvSpPr>
          <p:spPr>
            <a:xfrm>
              <a:off x="3459329" y="1479068"/>
              <a:ext cx="491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3</a:t>
              </a:r>
              <a:r>
                <a:rPr lang="en-US" baseline="-25000" dirty="0" smtClean="0">
                  <a:latin typeface="Century Gothic"/>
                  <a:cs typeface="Century Gothic"/>
                </a:rPr>
                <a:t>C’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293" name="Oval 292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cxnSp>
        <p:nvCxnSpPr>
          <p:cNvPr id="318" name="Straight Connector 317"/>
          <p:cNvCxnSpPr>
            <a:stCxn id="200" idx="1"/>
            <a:endCxn id="219" idx="6"/>
          </p:cNvCxnSpPr>
          <p:nvPr/>
        </p:nvCxnSpPr>
        <p:spPr>
          <a:xfrm flipH="1" flipV="1">
            <a:off x="5952545" y="808559"/>
            <a:ext cx="773398" cy="1483994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200" idx="1"/>
            <a:endCxn id="223" idx="6"/>
          </p:cNvCxnSpPr>
          <p:nvPr/>
        </p:nvCxnSpPr>
        <p:spPr>
          <a:xfrm flipH="1" flipV="1">
            <a:off x="5745591" y="1364845"/>
            <a:ext cx="980352" cy="92770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stCxn id="200" idx="1"/>
            <a:endCxn id="227" idx="6"/>
          </p:cNvCxnSpPr>
          <p:nvPr/>
        </p:nvCxnSpPr>
        <p:spPr>
          <a:xfrm flipH="1" flipV="1">
            <a:off x="5501009" y="1934039"/>
            <a:ext cx="1224934" cy="358514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6140244" y="276135"/>
            <a:ext cx="64428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Q+16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5703949" y="1062096"/>
            <a:ext cx="51139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Q-8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5580618" y="1558588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Q+4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5708828" y="2055500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Q+6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4157019" y="99750"/>
            <a:ext cx="1108785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Q=O(M)</a:t>
            </a:r>
            <a:endParaRPr lang="en-US" dirty="0">
              <a:latin typeface="Century Gothic"/>
              <a:cs typeface="Century Gothic"/>
            </a:endParaRPr>
          </a:p>
        </p:txBody>
      </p:sp>
      <p:cxnSp>
        <p:nvCxnSpPr>
          <p:cNvPr id="327" name="Straight Connector 326"/>
          <p:cNvCxnSpPr>
            <a:stCxn id="200" idx="7"/>
            <a:endCxn id="230" idx="2"/>
          </p:cNvCxnSpPr>
          <p:nvPr/>
        </p:nvCxnSpPr>
        <p:spPr>
          <a:xfrm flipV="1">
            <a:off x="6991619" y="279106"/>
            <a:ext cx="494938" cy="201344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>
            <a:stCxn id="200" idx="7"/>
            <a:endCxn id="246" idx="2"/>
          </p:cNvCxnSpPr>
          <p:nvPr/>
        </p:nvCxnSpPr>
        <p:spPr>
          <a:xfrm flipV="1">
            <a:off x="6991619" y="805198"/>
            <a:ext cx="730113" cy="148735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200" idx="7"/>
            <a:endCxn id="250" idx="2"/>
          </p:cNvCxnSpPr>
          <p:nvPr/>
        </p:nvCxnSpPr>
        <p:spPr>
          <a:xfrm flipV="1">
            <a:off x="6991619" y="1361484"/>
            <a:ext cx="1002916" cy="93106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>
            <a:stCxn id="200" idx="7"/>
            <a:endCxn id="253" idx="2"/>
          </p:cNvCxnSpPr>
          <p:nvPr/>
        </p:nvCxnSpPr>
        <p:spPr>
          <a:xfrm flipV="1">
            <a:off x="6991619" y="1930678"/>
            <a:ext cx="1256905" cy="36187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7486557" y="2072971"/>
            <a:ext cx="51139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Q-6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7519208" y="1633246"/>
            <a:ext cx="51139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Q-4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7432311" y="1110897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Q+8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6872821" y="273178"/>
            <a:ext cx="61194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Q-16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342" name="Straight Connector 341"/>
          <p:cNvCxnSpPr>
            <a:stCxn id="200" idx="3"/>
            <a:endCxn id="266" idx="6"/>
          </p:cNvCxnSpPr>
          <p:nvPr/>
        </p:nvCxnSpPr>
        <p:spPr>
          <a:xfrm flipH="1">
            <a:off x="5011299" y="2556467"/>
            <a:ext cx="1714644" cy="1046464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7245443" y="4917389"/>
            <a:ext cx="64428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2Q+6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347" name="Straight Connector 346"/>
          <p:cNvCxnSpPr>
            <a:stCxn id="200" idx="3"/>
            <a:endCxn id="272" idx="6"/>
          </p:cNvCxnSpPr>
          <p:nvPr/>
        </p:nvCxnSpPr>
        <p:spPr>
          <a:xfrm flipH="1">
            <a:off x="5220700" y="2556467"/>
            <a:ext cx="1505243" cy="161266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>
            <a:stCxn id="200" idx="3"/>
            <a:endCxn id="276" idx="6"/>
          </p:cNvCxnSpPr>
          <p:nvPr/>
        </p:nvCxnSpPr>
        <p:spPr>
          <a:xfrm flipH="1">
            <a:off x="5491602" y="2556467"/>
            <a:ext cx="1234341" cy="216894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>
            <a:stCxn id="200" idx="3"/>
            <a:endCxn id="279" idx="6"/>
          </p:cNvCxnSpPr>
          <p:nvPr/>
        </p:nvCxnSpPr>
        <p:spPr>
          <a:xfrm flipH="1">
            <a:off x="5692524" y="2556467"/>
            <a:ext cx="1033419" cy="2737414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>
            <a:stCxn id="200" idx="5"/>
            <a:endCxn id="282" idx="2"/>
          </p:cNvCxnSpPr>
          <p:nvPr/>
        </p:nvCxnSpPr>
        <p:spPr>
          <a:xfrm>
            <a:off x="6991619" y="2556467"/>
            <a:ext cx="1711892" cy="10634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>
            <a:stCxn id="200" idx="5"/>
            <a:endCxn id="287" idx="2"/>
          </p:cNvCxnSpPr>
          <p:nvPr/>
        </p:nvCxnSpPr>
        <p:spPr>
          <a:xfrm>
            <a:off x="6991619" y="2556467"/>
            <a:ext cx="1445624" cy="161802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>
            <a:stCxn id="200" idx="5"/>
            <a:endCxn id="290" idx="2"/>
          </p:cNvCxnSpPr>
          <p:nvPr/>
        </p:nvCxnSpPr>
        <p:spPr>
          <a:xfrm>
            <a:off x="6991619" y="2556467"/>
            <a:ext cx="1169409" cy="217430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>
            <a:stCxn id="200" idx="5"/>
            <a:endCxn id="293" idx="2"/>
          </p:cNvCxnSpPr>
          <p:nvPr/>
        </p:nvCxnSpPr>
        <p:spPr>
          <a:xfrm>
            <a:off x="6991619" y="2556467"/>
            <a:ext cx="934502" cy="278706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7" name="TextBox 356"/>
          <p:cNvSpPr txBox="1"/>
          <p:nvPr/>
        </p:nvSpPr>
        <p:spPr>
          <a:xfrm>
            <a:off x="8002539" y="4271374"/>
            <a:ext cx="64428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2Q+4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8217178" y="3675733"/>
            <a:ext cx="61194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2Q-8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635577" y="3048572"/>
            <a:ext cx="71249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2Q-16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5725418" y="4917389"/>
            <a:ext cx="61194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2Q-6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5039275" y="4231901"/>
            <a:ext cx="61194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2Q-4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4829855" y="3667915"/>
            <a:ext cx="64428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2Q+8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8264526" y="3114039"/>
            <a:ext cx="74484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2Q+16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364" name="Straight Connector 363"/>
          <p:cNvCxnSpPr>
            <a:stCxn id="211" idx="6"/>
            <a:endCxn id="367" idx="3"/>
          </p:cNvCxnSpPr>
          <p:nvPr/>
        </p:nvCxnSpPr>
        <p:spPr>
          <a:xfrm flipV="1">
            <a:off x="7046642" y="2764266"/>
            <a:ext cx="1203575" cy="1311816"/>
          </a:xfrm>
          <a:prstGeom prst="line">
            <a:avLst/>
          </a:prstGeom>
          <a:ln>
            <a:solidFill>
              <a:srgbClr val="1FFF17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5" name="Group 364"/>
          <p:cNvGrpSpPr/>
          <p:nvPr/>
        </p:nvGrpSpPr>
        <p:grpSpPr>
          <a:xfrm>
            <a:off x="8195194" y="2414225"/>
            <a:ext cx="375722" cy="404699"/>
            <a:chOff x="3494124" y="1491163"/>
            <a:chExt cx="375722" cy="404699"/>
          </a:xfrm>
        </p:grpSpPr>
        <p:sp>
          <p:nvSpPr>
            <p:cNvPr id="366" name="TextBox 365"/>
            <p:cNvSpPr txBox="1"/>
            <p:nvPr/>
          </p:nvSpPr>
          <p:spPr>
            <a:xfrm>
              <a:off x="3550713" y="1491163"/>
              <a:ext cx="2540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r</a:t>
              </a:r>
              <a:endParaRPr lang="en-US" baseline="-25000" dirty="0">
                <a:latin typeface="Century Gothic"/>
                <a:cs typeface="Century Gothic"/>
              </a:endParaRPr>
            </a:p>
          </p:txBody>
        </p:sp>
        <p:sp>
          <p:nvSpPr>
            <p:cNvPr id="367" name="Oval 366"/>
            <p:cNvSpPr/>
            <p:nvPr/>
          </p:nvSpPr>
          <p:spPr>
            <a:xfrm>
              <a:off x="3494124" y="1522632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cxnSp>
        <p:nvCxnSpPr>
          <p:cNvPr id="368" name="Straight Connector 367"/>
          <p:cNvCxnSpPr>
            <a:stCxn id="207" idx="6"/>
            <a:endCxn id="367" idx="2"/>
          </p:cNvCxnSpPr>
          <p:nvPr/>
        </p:nvCxnSpPr>
        <p:spPr>
          <a:xfrm flipV="1">
            <a:off x="7046642" y="2632309"/>
            <a:ext cx="1148552" cy="874579"/>
          </a:xfrm>
          <a:prstGeom prst="line">
            <a:avLst/>
          </a:prstGeom>
          <a:ln>
            <a:solidFill>
              <a:srgbClr val="1FFF17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>
            <a:stCxn id="203" idx="6"/>
            <a:endCxn id="367" idx="2"/>
          </p:cNvCxnSpPr>
          <p:nvPr/>
        </p:nvCxnSpPr>
        <p:spPr>
          <a:xfrm flipV="1">
            <a:off x="7046642" y="2632309"/>
            <a:ext cx="1148552" cy="318293"/>
          </a:xfrm>
          <a:prstGeom prst="line">
            <a:avLst/>
          </a:prstGeom>
          <a:ln>
            <a:solidFill>
              <a:srgbClr val="1FFF17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>
            <a:stCxn id="200" idx="6"/>
            <a:endCxn id="367" idx="1"/>
          </p:cNvCxnSpPr>
          <p:nvPr/>
        </p:nvCxnSpPr>
        <p:spPr>
          <a:xfrm>
            <a:off x="7046642" y="2424510"/>
            <a:ext cx="1203575" cy="75842"/>
          </a:xfrm>
          <a:prstGeom prst="line">
            <a:avLst/>
          </a:prstGeom>
          <a:ln>
            <a:solidFill>
              <a:srgbClr val="1FFF17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>
          <a:xfrm>
            <a:off x="8123806" y="431336"/>
            <a:ext cx="941053" cy="0"/>
          </a:xfrm>
          <a:prstGeom prst="line">
            <a:avLst/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6" name="TextBox 385"/>
          <p:cNvSpPr txBox="1"/>
          <p:nvPr/>
        </p:nvSpPr>
        <p:spPr>
          <a:xfrm>
            <a:off x="8261340" y="48927"/>
            <a:ext cx="6139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Q/4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387" name="Curved Connector 386"/>
          <p:cNvCxnSpPr>
            <a:stCxn id="223" idx="2"/>
            <a:endCxn id="272" idx="2"/>
          </p:cNvCxnSpPr>
          <p:nvPr/>
        </p:nvCxnSpPr>
        <p:spPr>
          <a:xfrm rot="10800000" flipV="1">
            <a:off x="4844979" y="1364844"/>
            <a:ext cx="524891" cy="2804285"/>
          </a:xfrm>
          <a:prstGeom prst="curvedConnector3">
            <a:avLst>
              <a:gd name="adj1" fmla="val 169947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>
            <a:off x="4263990" y="1360280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Q+2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393" name="Straight Connector 392"/>
          <p:cNvCxnSpPr/>
          <p:nvPr/>
        </p:nvCxnSpPr>
        <p:spPr>
          <a:xfrm flipH="1" flipV="1">
            <a:off x="5738065" y="1358018"/>
            <a:ext cx="980352" cy="92770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Content Placeholder 2"/>
          <p:cNvSpPr txBox="1">
            <a:spLocks/>
          </p:cNvSpPr>
          <p:nvPr/>
        </p:nvSpPr>
        <p:spPr bwMode="auto">
          <a:xfrm>
            <a:off x="67404" y="732057"/>
            <a:ext cx="3661778" cy="1231361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Median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problem is to compute 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M*:=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min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 charset="0"/>
              </a:rPr>
              <a:t>v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V</a:t>
            </a:r>
            <a:r>
              <a:rPr lang="en-US" sz="2000" b="1" baseline="-25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{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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 charset="0"/>
              </a:rPr>
              <a:t>w</a:t>
            </a:r>
            <a:r>
              <a:rPr lang="en-US" sz="2000" b="1" baseline="-25000" dirty="0" err="1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V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entury Gothic" charset="0"/>
              </a:rPr>
              <a:t>v,w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 }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cxnSp>
        <p:nvCxnSpPr>
          <p:cNvPr id="155" name="Curved Connector 154"/>
          <p:cNvCxnSpPr>
            <a:stCxn id="223" idx="2"/>
            <a:endCxn id="272" idx="2"/>
          </p:cNvCxnSpPr>
          <p:nvPr/>
        </p:nvCxnSpPr>
        <p:spPr>
          <a:xfrm rot="10800000" flipV="1">
            <a:off x="4844979" y="1364844"/>
            <a:ext cx="524891" cy="2804285"/>
          </a:xfrm>
          <a:prstGeom prst="curvedConnector3">
            <a:avLst>
              <a:gd name="adj1" fmla="val 169947"/>
            </a:avLst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Content Placeholder 2"/>
          <p:cNvSpPr txBox="1">
            <a:spLocks/>
          </p:cNvSpPr>
          <p:nvPr/>
        </p:nvSpPr>
        <p:spPr bwMode="auto">
          <a:xfrm>
            <a:off x="3990479" y="2358609"/>
            <a:ext cx="2126188" cy="718953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1FFF17"/>
            </a:solidFill>
            <a:miter lim="800000"/>
            <a:headEnd/>
            <a:tailEnd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Century Gothic" charset="0"/>
              </a:rPr>
              <a:t>Q+w</a:t>
            </a:r>
            <a:r>
              <a:rPr lang="en-US" sz="1600" b="1" dirty="0" smtClean="0">
                <a:solidFill>
                  <a:srgbClr val="000000"/>
                </a:solidFill>
                <a:latin typeface="Century Gothic" charset="0"/>
              </a:rPr>
              <a:t>(0,</a:t>
            </a:r>
            <a:r>
              <a:rPr lang="en-US" sz="1600" b="1" dirty="0">
                <a:solidFill>
                  <a:srgbClr val="000000"/>
                </a:solidFill>
                <a:latin typeface="Century Gothic" charset="0"/>
              </a:rPr>
              <a:t>2</a:t>
            </a:r>
            <a:r>
              <a:rPr lang="en-US" sz="1600" b="1" dirty="0" smtClean="0">
                <a:solidFill>
                  <a:srgbClr val="000000"/>
                </a:solidFill>
                <a:latin typeface="Century Gothic" charset="0"/>
              </a:rPr>
              <a:t>)+</a:t>
            </a:r>
            <a:r>
              <a:rPr lang="en-US" sz="1600" b="1" dirty="0" err="1" smtClean="0">
                <a:solidFill>
                  <a:srgbClr val="000000"/>
                </a:solidFill>
                <a:latin typeface="Century Gothic" charset="0"/>
              </a:rPr>
              <a:t>Q+w</a:t>
            </a:r>
            <a:r>
              <a:rPr lang="en-US" sz="1600" b="1" dirty="0" smtClean="0">
                <a:solidFill>
                  <a:srgbClr val="000000"/>
                </a:solidFill>
                <a:latin typeface="Century Gothic" charset="0"/>
              </a:rPr>
              <a:t>(2,</a:t>
            </a:r>
            <a:r>
              <a:rPr lang="en-US" sz="1600" b="1" dirty="0">
                <a:solidFill>
                  <a:srgbClr val="000000"/>
                </a:solidFill>
                <a:latin typeface="Century Gothic" charset="0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entury Gothic" charset="0"/>
              </a:rPr>
              <a:t>&lt; 2Q-w(0,1)</a:t>
            </a:r>
          </a:p>
        </p:txBody>
      </p:sp>
      <p:cxnSp>
        <p:nvCxnSpPr>
          <p:cNvPr id="8" name="Straight Connector 7"/>
          <p:cNvCxnSpPr>
            <a:stCxn id="16" idx="6"/>
            <a:endCxn id="18" idx="2"/>
          </p:cNvCxnSpPr>
          <p:nvPr/>
        </p:nvCxnSpPr>
        <p:spPr>
          <a:xfrm>
            <a:off x="1029918" y="5373194"/>
            <a:ext cx="952221" cy="122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1097" y="5311575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21689" y="3850350"/>
            <a:ext cx="375722" cy="379278"/>
            <a:chOff x="6615325" y="4795765"/>
            <a:chExt cx="375722" cy="379278"/>
          </a:xfrm>
        </p:grpSpPr>
        <p:sp>
          <p:nvSpPr>
            <p:cNvPr id="11" name="Oval 10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9078" y="4795765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3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17937" y="4603719"/>
            <a:ext cx="375722" cy="397980"/>
            <a:chOff x="6615325" y="4777063"/>
            <a:chExt cx="375722" cy="397980"/>
          </a:xfrm>
        </p:grpSpPr>
        <p:sp>
          <p:nvSpPr>
            <p:cNvPr id="14" name="Oval 13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46379" y="4777063"/>
              <a:ext cx="31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54196" y="5186579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982139" y="5168164"/>
            <a:ext cx="375722" cy="403872"/>
            <a:chOff x="6615325" y="4771171"/>
            <a:chExt cx="375722" cy="403872"/>
          </a:xfrm>
        </p:grpSpPr>
        <p:sp>
          <p:nvSpPr>
            <p:cNvPr id="18" name="Oval 17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43917" y="4771171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</a:p>
          </p:txBody>
        </p:sp>
      </p:grpSp>
      <p:cxnSp>
        <p:nvCxnSpPr>
          <p:cNvPr id="20" name="Straight Connector 19"/>
          <p:cNvCxnSpPr>
            <a:stCxn id="16" idx="7"/>
            <a:endCxn id="14" idx="3"/>
          </p:cNvCxnSpPr>
          <p:nvPr/>
        </p:nvCxnSpPr>
        <p:spPr>
          <a:xfrm flipV="1">
            <a:off x="974895" y="4947041"/>
            <a:ext cx="398065" cy="29419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7868" y="4762375"/>
            <a:ext cx="41087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-8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4" name="Straight Connector 23"/>
          <p:cNvCxnSpPr>
            <a:stCxn id="14" idx="5"/>
            <a:endCxn id="18" idx="1"/>
          </p:cNvCxnSpPr>
          <p:nvPr/>
        </p:nvCxnSpPr>
        <p:spPr>
          <a:xfrm>
            <a:off x="1638636" y="4947041"/>
            <a:ext cx="398526" cy="30642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30809" y="4781480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53921" y="422296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31" name="Straight Connector 30"/>
          <p:cNvCxnSpPr>
            <a:stCxn id="14" idx="0"/>
            <a:endCxn id="11" idx="4"/>
          </p:cNvCxnSpPr>
          <p:nvPr/>
        </p:nvCxnSpPr>
        <p:spPr>
          <a:xfrm flipV="1">
            <a:off x="1505798" y="4229628"/>
            <a:ext cx="3752" cy="39884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3"/>
            <a:endCxn id="16" idx="0"/>
          </p:cNvCxnSpPr>
          <p:nvPr/>
        </p:nvCxnSpPr>
        <p:spPr>
          <a:xfrm flipH="1">
            <a:off x="842057" y="4174970"/>
            <a:ext cx="534655" cy="101160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20958" y="4441968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4234" y="5171480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171489" y="5745497"/>
            <a:ext cx="3642363" cy="1032296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Losing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sparsity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, add missing edges with weight 2M (no new neg.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riangles)</a:t>
            </a:r>
          </a:p>
        </p:txBody>
      </p:sp>
      <p:cxnSp>
        <p:nvCxnSpPr>
          <p:cNvPr id="195" name="Straight Connector 194"/>
          <p:cNvCxnSpPr>
            <a:stCxn id="11" idx="5"/>
            <a:endCxn id="18" idx="0"/>
          </p:cNvCxnSpPr>
          <p:nvPr/>
        </p:nvCxnSpPr>
        <p:spPr>
          <a:xfrm>
            <a:off x="1642388" y="4174970"/>
            <a:ext cx="527612" cy="102383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1324993" y="3440109"/>
            <a:ext cx="38576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16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298" name="Curved Connector 297"/>
          <p:cNvCxnSpPr>
            <a:stCxn id="11" idx="1"/>
            <a:endCxn id="11" idx="7"/>
          </p:cNvCxnSpPr>
          <p:nvPr/>
        </p:nvCxnSpPr>
        <p:spPr>
          <a:xfrm rot="5400000" flipH="1" flipV="1">
            <a:off x="1509550" y="3778218"/>
            <a:ext cx="12700" cy="265676"/>
          </a:xfrm>
          <a:prstGeom prst="curvedConnector3">
            <a:avLst>
              <a:gd name="adj1" fmla="val 1619268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Curved Connector 301"/>
          <p:cNvCxnSpPr/>
          <p:nvPr/>
        </p:nvCxnSpPr>
        <p:spPr>
          <a:xfrm rot="5400000" flipH="1" flipV="1">
            <a:off x="1497977" y="4824409"/>
            <a:ext cx="12700" cy="265676"/>
          </a:xfrm>
          <a:prstGeom prst="curvedConnector3">
            <a:avLst>
              <a:gd name="adj1" fmla="val -1491843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2461941" y="5217170"/>
            <a:ext cx="38576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16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127686" y="5204615"/>
            <a:ext cx="38576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16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306" name="Curved Connector 305"/>
          <p:cNvCxnSpPr>
            <a:stCxn id="18" idx="7"/>
            <a:endCxn id="18" idx="5"/>
          </p:cNvCxnSpPr>
          <p:nvPr/>
        </p:nvCxnSpPr>
        <p:spPr>
          <a:xfrm rot="16200000" flipH="1">
            <a:off x="2170881" y="5385421"/>
            <a:ext cx="263914" cy="12700"/>
          </a:xfrm>
          <a:prstGeom prst="curvedConnector5">
            <a:avLst>
              <a:gd name="adj1" fmla="val -9090"/>
              <a:gd name="adj2" fmla="val 1936299"/>
              <a:gd name="adj3" fmla="val 109090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Curved Connector 312"/>
          <p:cNvCxnSpPr/>
          <p:nvPr/>
        </p:nvCxnSpPr>
        <p:spPr>
          <a:xfrm rot="16200000" flipH="1">
            <a:off x="555927" y="5368983"/>
            <a:ext cx="263914" cy="12700"/>
          </a:xfrm>
          <a:prstGeom prst="curvedConnector5">
            <a:avLst>
              <a:gd name="adj1" fmla="val -9090"/>
              <a:gd name="adj2" fmla="val -1897039"/>
              <a:gd name="adj3" fmla="val 109090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1314842" y="5076395"/>
            <a:ext cx="38576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16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1826876" y="4416189"/>
            <a:ext cx="38576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16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44" name="Content Placeholder 2"/>
          <p:cNvSpPr txBox="1">
            <a:spLocks/>
          </p:cNvSpPr>
          <p:nvPr/>
        </p:nvSpPr>
        <p:spPr bwMode="auto">
          <a:xfrm>
            <a:off x="66832" y="2053963"/>
            <a:ext cx="3662350" cy="1358443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Lem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Given a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-time algorithm for Median, there is a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>
                <a:solidFill>
                  <a:srgbClr val="000000"/>
                </a:solidFill>
                <a:latin typeface="Century Gothic" charset="0"/>
              </a:rPr>
              <a:t>n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,M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-time algorithm for Neg. Triangle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45" name="Content Placeholder 2"/>
          <p:cNvSpPr txBox="1">
            <a:spLocks/>
          </p:cNvSpPr>
          <p:nvPr/>
        </p:nvSpPr>
        <p:spPr bwMode="auto">
          <a:xfrm>
            <a:off x="2383930" y="4460235"/>
            <a:ext cx="2637452" cy="663070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entury Gothic" charset="0"/>
              </a:rPr>
              <a:t>Med(</a:t>
            </a:r>
            <a:r>
              <a:rPr lang="en-US" sz="1600" b="1" dirty="0" err="1" smtClean="0">
                <a:solidFill>
                  <a:srgbClr val="000000"/>
                </a:solidFill>
                <a:latin typeface="Century Gothic" charset="0"/>
              </a:rPr>
              <a:t>i</a:t>
            </a:r>
            <a:r>
              <a:rPr lang="en-US" sz="1600" b="1" baseline="-25000" dirty="0" err="1" smtClean="0">
                <a:solidFill>
                  <a:srgbClr val="000000"/>
                </a:solidFill>
                <a:latin typeface="Century Gothic" charset="0"/>
              </a:rPr>
              <a:t>A</a:t>
            </a:r>
            <a:r>
              <a:rPr lang="en-US" sz="1600" b="1" dirty="0" smtClean="0">
                <a:solidFill>
                  <a:srgbClr val="000000"/>
                </a:solidFill>
                <a:latin typeface="Century Gothic" charset="0"/>
              </a:rPr>
              <a:t>)=26Qn/4-Q/4=M’ 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entury Gothic" charset="0"/>
              </a:rPr>
              <a:t>Med(r) </a:t>
            </a:r>
            <a:r>
              <a:rPr lang="en-US" sz="1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≥</a:t>
            </a:r>
            <a:r>
              <a:rPr lang="en-US" sz="1600" b="1" dirty="0" smtClean="0">
                <a:solidFill>
                  <a:srgbClr val="000000"/>
                </a:solidFill>
                <a:latin typeface="Century Gothic" charset="0"/>
              </a:rPr>
              <a:t>29Qn/4-8Mn&gt;M’</a:t>
            </a:r>
          </a:p>
        </p:txBody>
      </p:sp>
      <p:sp>
        <p:nvSpPr>
          <p:cNvPr id="170" name="Content Placeholder 2"/>
          <p:cNvSpPr txBox="1">
            <a:spLocks/>
          </p:cNvSpPr>
          <p:nvPr/>
        </p:nvSpPr>
        <p:spPr bwMode="auto">
          <a:xfrm>
            <a:off x="4000977" y="6006624"/>
            <a:ext cx="4251431" cy="771169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M*=M’ if there is no neg. triangle and M*&lt;M’ otherwise</a:t>
            </a:r>
          </a:p>
        </p:txBody>
      </p:sp>
    </p:spTree>
    <p:extLst>
      <p:ext uri="{BB962C8B-B14F-4D97-AF65-F5344CB8AC3E}">
        <p14:creationId xmlns:p14="http://schemas.microsoft.com/office/powerpoint/2010/main" val="34964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4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2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/>
      <p:bldP spid="272" grpId="0" animBg="1"/>
      <p:bldP spid="322" grpId="0"/>
      <p:bldP spid="323" grpId="0"/>
      <p:bldP spid="324" grpId="0"/>
      <p:bldP spid="325" grpId="0"/>
      <p:bldP spid="326" grpId="0" animBg="1"/>
      <p:bldP spid="338" grpId="0"/>
      <p:bldP spid="339" grpId="0"/>
      <p:bldP spid="340" grpId="0"/>
      <p:bldP spid="341" grpId="0"/>
      <p:bldP spid="343" grpId="0"/>
      <p:bldP spid="357" grpId="0"/>
      <p:bldP spid="358" grpId="0"/>
      <p:bldP spid="359" grpId="0"/>
      <p:bldP spid="360" grpId="0"/>
      <p:bldP spid="361" grpId="0"/>
      <p:bldP spid="362" grpId="0"/>
      <p:bldP spid="363" grpId="0"/>
      <p:bldP spid="386" grpId="0"/>
      <p:bldP spid="392" grpId="0"/>
      <p:bldP spid="146" grpId="0" animBg="1"/>
      <p:bldP spid="9" grpId="0"/>
      <p:bldP spid="16" grpId="0" animBg="1"/>
      <p:bldP spid="21" grpId="0"/>
      <p:bldP spid="25" grpId="0"/>
      <p:bldP spid="30" grpId="0"/>
      <p:bldP spid="33" grpId="0"/>
      <p:bldP spid="34" grpId="0"/>
      <p:bldP spid="113" grpId="0" animBg="1"/>
      <p:bldP spid="196" grpId="0"/>
      <p:bldP spid="304" grpId="0"/>
      <p:bldP spid="305" grpId="0"/>
      <p:bldP spid="316" grpId="0"/>
      <p:bldP spid="317" grpId="0"/>
      <p:bldP spid="144" grpId="0" animBg="1"/>
      <p:bldP spid="145" grpId="0" animBg="1"/>
      <p:bldP spid="1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Content Placeholder 2"/>
          <p:cNvSpPr>
            <a:spLocks noGrp="1"/>
          </p:cNvSpPr>
          <p:nvPr>
            <p:ph idx="1"/>
          </p:nvPr>
        </p:nvSpPr>
        <p:spPr>
          <a:xfrm>
            <a:off x="0" y="4571249"/>
            <a:ext cx="9144000" cy="100647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5400" dirty="0" smtClean="0">
                <a:solidFill>
                  <a:srgbClr val="FF0000"/>
                </a:solidFill>
                <a:latin typeface="Century Gothic" charset="0"/>
              </a:rPr>
              <a:t>Thanks! Questions?</a:t>
            </a:r>
            <a:endParaRPr lang="en-US" sz="5400" dirty="0">
              <a:solidFill>
                <a:srgbClr val="FF0000"/>
              </a:solidFill>
              <a:latin typeface="Century Gothic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Open Problems</a:t>
            </a:r>
            <a:endParaRPr lang="en-US" sz="4800" dirty="0"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47892" y="1062891"/>
            <a:ext cx="8778394" cy="514537"/>
          </a:xfrm>
          <a:prstGeom prst="rect">
            <a:avLst/>
          </a:prstGeom>
          <a:noFill/>
          <a:ln w="28575" cmpd="sng">
            <a:solidFill>
              <a:srgbClr val="BC0E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BC0EF3"/>
                </a:solidFill>
                <a:latin typeface="Century Gothic" charset="0"/>
              </a:rPr>
              <a:t>Prb</a:t>
            </a:r>
            <a:r>
              <a:rPr lang="en-US" sz="2000" b="1" dirty="0" smtClean="0">
                <a:solidFill>
                  <a:srgbClr val="BC0EF3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Is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Diameter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equivalent to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APSP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under </a:t>
            </a:r>
            <a:r>
              <a:rPr lang="en-US" sz="2000" dirty="0" err="1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subcubic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reductions?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47892" y="1937696"/>
            <a:ext cx="8778394" cy="1930956"/>
          </a:xfrm>
          <a:prstGeom prst="rect">
            <a:avLst/>
          </a:prstGeom>
          <a:noFill/>
          <a:ln w="28575" cmpd="sng">
            <a:solidFill>
              <a:srgbClr val="BC0E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BC0EF3"/>
                </a:solidFill>
                <a:latin typeface="Century Gothic" charset="0"/>
              </a:rPr>
              <a:t>Prb</a:t>
            </a:r>
            <a:r>
              <a:rPr lang="en-US" sz="2000" b="1" dirty="0" smtClean="0">
                <a:solidFill>
                  <a:srgbClr val="BC0EF3"/>
                </a:solidFill>
                <a:latin typeface="Century Gothic" charset="0"/>
              </a:rPr>
              <a:t>:</a:t>
            </a:r>
            <a:r>
              <a:rPr lang="en-US" sz="2000" dirty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APSP can be solved in time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M</a:t>
            </a:r>
            <a:r>
              <a:rPr lang="en-US" sz="2000" b="1" baseline="30000" dirty="0" smtClean="0">
                <a:solidFill>
                  <a:srgbClr val="000000"/>
                </a:solidFill>
                <a:latin typeface="Century Gothic" charset="0"/>
              </a:rPr>
              <a:t>0.69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n</a:t>
            </a:r>
            <a:r>
              <a:rPr lang="en-US" sz="2000" b="1" baseline="30000" dirty="0" smtClean="0">
                <a:latin typeface="Lucida Grande"/>
                <a:ea typeface="Lucida Grande"/>
                <a:cs typeface="Lucida Grande"/>
                <a:sym typeface="Symbol"/>
              </a:rPr>
              <a:t>2.58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/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Mn</a:t>
            </a:r>
            <a:r>
              <a:rPr lang="en-US" sz="2000" b="1" baseline="30000" dirty="0" smtClean="0">
                <a:latin typeface="Lucida Grande"/>
                <a:ea typeface="Lucida Grande"/>
                <a:cs typeface="Lucida Grande"/>
                <a:sym typeface="Symbol"/>
              </a:rPr>
              <a:t>2.38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in directed/undirected graphs. But in directed graphs we can solve:  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Radius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in </a:t>
            </a:r>
            <a:r>
              <a:rPr lang="en-US" sz="2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(Mn</a:t>
            </a:r>
            <a:r>
              <a:rPr lang="en-US" sz="2000" b="1" baseline="30000" dirty="0" smtClean="0">
                <a:latin typeface="Lucida Grande"/>
                <a:ea typeface="Lucida Grande"/>
                <a:cs typeface="Lucida Grande"/>
                <a:sym typeface="Symbol"/>
              </a:rPr>
              <a:t>2.38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time [Cygan,Gabow,Sankowski-FOCS’12]</a:t>
            </a:r>
            <a:endParaRPr lang="en-US" sz="2000" dirty="0">
              <a:solidFill>
                <a:srgbClr val="000000"/>
              </a:solidFill>
              <a:latin typeface="Century Gothic"/>
              <a:cs typeface="Century Gothic"/>
              <a:sym typeface="Symbol"/>
            </a:endParaRP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Reach Centrality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in </a:t>
            </a:r>
            <a:r>
              <a:rPr lang="en-US" sz="2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Mn</a:t>
            </a:r>
            <a:r>
              <a:rPr lang="en-US" sz="2000" b="1" baseline="30000" dirty="0" smtClean="0">
                <a:latin typeface="Lucida Grande"/>
                <a:ea typeface="Lucida Grande"/>
                <a:cs typeface="Lucida Grande"/>
                <a:sym typeface="Symbol"/>
              </a:rPr>
              <a:t>2.38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time [this work]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Can we also do that for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Median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and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BC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(in directed graphs)?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95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1" grpId="0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736278"/>
            <a:ext cx="9144000" cy="158172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Betwenness</a:t>
            </a:r>
            <a:r>
              <a:rPr lang="en-US" dirty="0" smtClean="0">
                <a:ea typeface="+mj-ea"/>
                <a:cs typeface="+mj-cs"/>
              </a:rPr>
              <a:t>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Centrality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397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err="1" smtClean="0">
                <a:ea typeface="+mj-ea"/>
                <a:cs typeface="+mj-cs"/>
              </a:rPr>
              <a:t>Betweenness</a:t>
            </a:r>
            <a:r>
              <a:rPr lang="en-US" sz="4800" dirty="0" smtClean="0">
                <a:ea typeface="+mj-ea"/>
                <a:cs typeface="+mj-cs"/>
              </a:rPr>
              <a:t> Centrality</a:t>
            </a:r>
            <a:endParaRPr lang="en-US" sz="4800" dirty="0">
              <a:ea typeface="+mj-ea"/>
              <a:cs typeface="+mj-cs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6044324" y="2981871"/>
            <a:ext cx="2011282" cy="188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898742" y="2582689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02" name="Freeform 101"/>
          <p:cNvSpPr/>
          <p:nvPr/>
        </p:nvSpPr>
        <p:spPr>
          <a:xfrm>
            <a:off x="5902906" y="3170369"/>
            <a:ext cx="2307620" cy="364386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901268" y="856147"/>
            <a:ext cx="375722" cy="433708"/>
            <a:chOff x="6615325" y="4741335"/>
            <a:chExt cx="375722" cy="433708"/>
          </a:xfrm>
        </p:grpSpPr>
        <p:sp>
          <p:nvSpPr>
            <p:cNvPr id="103" name="Oval 102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70524" y="4741335"/>
              <a:ext cx="26360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f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8055606" y="1570633"/>
            <a:ext cx="382165" cy="447819"/>
            <a:chOff x="6615325" y="4727224"/>
            <a:chExt cx="382165" cy="447819"/>
          </a:xfrm>
        </p:grpSpPr>
        <p:sp>
          <p:nvSpPr>
            <p:cNvPr id="105" name="Oval 104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632223" y="4727224"/>
              <a:ext cx="3652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e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53521" y="1597131"/>
            <a:ext cx="375722" cy="430887"/>
            <a:chOff x="6615325" y="4753430"/>
            <a:chExt cx="375722" cy="430887"/>
          </a:xfrm>
        </p:grpSpPr>
        <p:sp>
          <p:nvSpPr>
            <p:cNvPr id="108" name="Oval 107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618112" y="4753430"/>
              <a:ext cx="37091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d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892240" y="2089299"/>
            <a:ext cx="380998" cy="461930"/>
            <a:chOff x="6610049" y="4713113"/>
            <a:chExt cx="380998" cy="461930"/>
          </a:xfrm>
        </p:grpSpPr>
        <p:sp>
          <p:nvSpPr>
            <p:cNvPr id="111" name="Oval 110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610049" y="4713113"/>
              <a:ext cx="37091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a</a:t>
              </a:r>
            </a:p>
          </p:txBody>
        </p:sp>
      </p:grpSp>
      <p:sp>
        <p:nvSpPr>
          <p:cNvPr id="114" name="Oval 113"/>
          <p:cNvSpPr/>
          <p:nvPr/>
        </p:nvSpPr>
        <p:spPr>
          <a:xfrm>
            <a:off x="5668602" y="2797139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5699611" y="2748756"/>
            <a:ext cx="3709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Century Gothic"/>
                <a:cs typeface="Century Gothic"/>
              </a:rPr>
              <a:t>b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8055606" y="2730746"/>
            <a:ext cx="384181" cy="437740"/>
            <a:chOff x="6615325" y="4737303"/>
            <a:chExt cx="384181" cy="437740"/>
          </a:xfrm>
        </p:grpSpPr>
        <p:sp>
          <p:nvSpPr>
            <p:cNvPr id="117" name="Oval 116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634239" y="4737303"/>
              <a:ext cx="3652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latin typeface="Century Gothic"/>
                  <a:cs typeface="Century Gothic"/>
                </a:rPr>
                <a:t>c</a:t>
              </a:r>
              <a:endParaRPr lang="en-US" sz="2200" b="1" dirty="0">
                <a:latin typeface="Century Gothic"/>
                <a:cs typeface="Century Gothic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6907065" y="314415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121" name="Straight Connector 120"/>
          <p:cNvCxnSpPr>
            <a:endCxn id="111" idx="3"/>
          </p:cNvCxnSpPr>
          <p:nvPr/>
        </p:nvCxnSpPr>
        <p:spPr>
          <a:xfrm flipV="1">
            <a:off x="5936366" y="2496571"/>
            <a:ext cx="1016173" cy="35297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5948461" y="238237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124" name="Straight Connector 123"/>
          <p:cNvCxnSpPr>
            <a:stCxn id="111" idx="5"/>
            <a:endCxn id="117" idx="1"/>
          </p:cNvCxnSpPr>
          <p:nvPr/>
        </p:nvCxnSpPr>
        <p:spPr>
          <a:xfrm>
            <a:off x="7230310" y="2496571"/>
            <a:ext cx="892414" cy="35334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687543" y="234810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5962125" y="1964086"/>
            <a:ext cx="978319" cy="26857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950477" y="194789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132" name="Straight Connector 131"/>
          <p:cNvCxnSpPr>
            <a:stCxn id="111" idx="7"/>
            <a:endCxn id="105" idx="3"/>
          </p:cNvCxnSpPr>
          <p:nvPr/>
        </p:nvCxnSpPr>
        <p:spPr>
          <a:xfrm flipV="1">
            <a:off x="7218215" y="1963794"/>
            <a:ext cx="892414" cy="26886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701654" y="195852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137" name="Straight Connector 136"/>
          <p:cNvCxnSpPr>
            <a:stCxn id="108" idx="6"/>
            <a:endCxn id="105" idx="2"/>
          </p:cNvCxnSpPr>
          <p:nvPr/>
        </p:nvCxnSpPr>
        <p:spPr>
          <a:xfrm flipV="1">
            <a:off x="6041338" y="1831837"/>
            <a:ext cx="2026363" cy="292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6889561" y="144175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142" name="Straight Connector 141"/>
          <p:cNvCxnSpPr>
            <a:endCxn id="103" idx="5"/>
          </p:cNvCxnSpPr>
          <p:nvPr/>
        </p:nvCxnSpPr>
        <p:spPr>
          <a:xfrm flipH="1" flipV="1">
            <a:off x="7221967" y="1235197"/>
            <a:ext cx="888662" cy="46497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7598854" y="1099214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0</a:t>
            </a:r>
          </a:p>
        </p:txBody>
      </p:sp>
      <p:cxnSp>
        <p:nvCxnSpPr>
          <p:cNvPr id="150" name="Straight Connector 149"/>
          <p:cNvCxnSpPr>
            <a:stCxn id="103" idx="3"/>
            <a:endCxn id="108" idx="7"/>
          </p:cNvCxnSpPr>
          <p:nvPr/>
        </p:nvCxnSpPr>
        <p:spPr>
          <a:xfrm flipH="1">
            <a:off x="5986316" y="1235197"/>
            <a:ext cx="982071" cy="46497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6243424" y="108845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156" name="Straight Connector 155"/>
          <p:cNvCxnSpPr>
            <a:stCxn id="108" idx="4"/>
            <a:endCxn id="114" idx="0"/>
          </p:cNvCxnSpPr>
          <p:nvPr/>
        </p:nvCxnSpPr>
        <p:spPr>
          <a:xfrm>
            <a:off x="5841382" y="2018744"/>
            <a:ext cx="15081" cy="77839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568304" y="2145870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147891" y="706061"/>
            <a:ext cx="5290017" cy="1676316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given a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directed/undirected graph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G and a node v, the </a:t>
            </a:r>
            <a:r>
              <a:rPr lang="en-US" sz="2000" b="1" dirty="0" err="1">
                <a:solidFill>
                  <a:srgbClr val="FF0000"/>
                </a:solidFill>
                <a:latin typeface="Century Gothic" charset="0"/>
              </a:rPr>
              <a:t>B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etweenness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entury Gothic" charset="0"/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entrality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problem (BC) is to compute the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#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of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pairs 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-{v},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</a:t>
            </a:r>
            <a:r>
              <a:rPr lang="en-US" sz="2000" dirty="0" err="1">
                <a:latin typeface="Century Gothic"/>
                <a:cs typeface="Century Gothic"/>
              </a:rPr>
              <a:t>≠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t</a:t>
            </a:r>
            <a:r>
              <a:rPr lang="en-US" sz="2000" b="1" baseline="-25000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so that 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)=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s,v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)+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v,t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892240" y="2183667"/>
            <a:ext cx="375722" cy="37323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65143" y="3534755"/>
            <a:ext cx="1209523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B</a:t>
            </a:r>
            <a:r>
              <a:rPr lang="en-US" dirty="0" smtClean="0">
                <a:latin typeface="Century Gothic"/>
                <a:cs typeface="Century Gothic"/>
              </a:rPr>
              <a:t>C(a)=6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5899154" y="3170369"/>
            <a:ext cx="2307620" cy="364386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5932614" y="2496571"/>
            <a:ext cx="1016173" cy="35297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214463" y="1963794"/>
            <a:ext cx="892414" cy="268863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7218215" y="1235197"/>
            <a:ext cx="888662" cy="464975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982564" y="1235197"/>
            <a:ext cx="982071" cy="464975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147891" y="3637043"/>
            <a:ext cx="5290017" cy="3093943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fastest known algorithm to solve BC first solves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APSP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and then checks how often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)=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s,v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)+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v,t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) 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This takes O(T(APSP)+n</a:t>
            </a:r>
            <a:r>
              <a:rPr lang="en-US" sz="2000" baseline="30000" dirty="0" smtClean="0">
                <a:solidFill>
                  <a:srgbClr val="000000"/>
                </a:solidFill>
                <a:latin typeface="Century Gothic" charset="0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) time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Solving APSP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takes </a:t>
            </a:r>
            <a:r>
              <a:rPr lang="en-US" sz="2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(n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cs typeface="Century Gothic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) 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time, where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suppresses </a:t>
            </a:r>
            <a:r>
              <a:rPr lang="en-US" sz="2000" u="sng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subpoly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 factors</a:t>
            </a:r>
          </a:p>
          <a:p>
            <a:pPr marL="342900" indent="-3429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A big open problem is to solve APSP in </a:t>
            </a:r>
            <a:r>
              <a:rPr lang="en-US" sz="2000" b="1" dirty="0">
                <a:solidFill>
                  <a:srgbClr val="FF0000"/>
                </a:solidFill>
                <a:latin typeface="Century Gothic"/>
                <a:cs typeface="Century Gothic"/>
                <a:sym typeface="Symbol"/>
              </a:rPr>
              <a:t>truly </a:t>
            </a:r>
            <a:r>
              <a:rPr lang="en-US" sz="2000" b="1" dirty="0" err="1">
                <a:solidFill>
                  <a:srgbClr val="FF0000"/>
                </a:solidFill>
                <a:latin typeface="Century Gothic"/>
                <a:cs typeface="Century Gothic"/>
                <a:sym typeface="Symbol"/>
              </a:rPr>
              <a:t>subcubic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time, i.e. in time </a:t>
            </a:r>
            <a:r>
              <a:rPr lang="en-US" sz="2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(n</a:t>
            </a:r>
            <a:r>
              <a:rPr lang="en-US" sz="2000" b="1" baseline="30000" dirty="0">
                <a:solidFill>
                  <a:srgbClr val="000000"/>
                </a:solidFill>
                <a:latin typeface="Century Gothic" charset="0"/>
              </a:rPr>
              <a:t>3-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 for some 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constant </a:t>
            </a:r>
            <a:r>
              <a:rPr lang="en-US" sz="2000" b="1" dirty="0" err="1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&gt;0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 bwMode="auto">
          <a:xfrm>
            <a:off x="5629235" y="4230645"/>
            <a:ext cx="3379342" cy="1415086"/>
          </a:xfrm>
          <a:prstGeom prst="rect">
            <a:avLst/>
          </a:prstGeom>
          <a:noFill/>
          <a:ln w="28575" cmpd="sng">
            <a:solidFill>
              <a:srgbClr val="BC0E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err="1" smtClean="0">
                <a:solidFill>
                  <a:srgbClr val="BC0EF3"/>
                </a:solidFill>
                <a:latin typeface="Century Gothic" charset="0"/>
              </a:rPr>
              <a:t>Prb</a:t>
            </a:r>
            <a:r>
              <a:rPr lang="en-US" sz="2000" b="1" dirty="0" smtClean="0">
                <a:solidFill>
                  <a:srgbClr val="BC0EF3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Can we solve BC in truly </a:t>
            </a:r>
            <a:r>
              <a:rPr lang="en-US" sz="2000" dirty="0" err="1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subcubic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 time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(without doing that for APSP as well)?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 bwMode="auto">
          <a:xfrm>
            <a:off x="5633182" y="5874316"/>
            <a:ext cx="3375396" cy="845140"/>
          </a:xfrm>
          <a:prstGeom prst="rect">
            <a:avLst/>
          </a:prstGeom>
          <a:noFill/>
          <a:ln w="28575" cmpd="sng">
            <a:solidFill>
              <a:srgbClr val="BC0E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err="1" smtClean="0">
                <a:solidFill>
                  <a:srgbClr val="BC0EF3"/>
                </a:solidFill>
                <a:latin typeface="Century Gothic" charset="0"/>
              </a:rPr>
              <a:t>Prb</a:t>
            </a:r>
            <a:r>
              <a:rPr lang="en-US" sz="2000" b="1" dirty="0" smtClean="0">
                <a:solidFill>
                  <a:srgbClr val="BC0EF3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What about  approximate solutions?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147891" y="2641455"/>
            <a:ext cx="5290017" cy="437025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Rem: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BC(v)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{0,...,(n-1)(n-2)}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6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  <p:bldP spid="50" grpId="0" animBg="1"/>
      <p:bldP spid="51" grpId="0" animBg="1"/>
      <p:bldP spid="61" grpId="0" animBg="1"/>
      <p:bldP spid="62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err="1" smtClean="0">
                <a:ea typeface="+mj-ea"/>
                <a:cs typeface="+mj-cs"/>
              </a:rPr>
              <a:t>Subcubic</a:t>
            </a:r>
            <a:r>
              <a:rPr lang="en-US" sz="4800" dirty="0" smtClean="0">
                <a:ea typeface="+mj-ea"/>
                <a:cs typeface="+mj-cs"/>
              </a:rPr>
              <a:t> Reduction</a:t>
            </a:r>
            <a:endParaRPr lang="en-US" sz="4800" dirty="0"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47892" y="700985"/>
            <a:ext cx="8851718" cy="1377197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A </a:t>
            </a: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subcubic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 reduction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[Vassilevska,Williams-FOCS’10] from problem A to problem B is an algorithm that, given a black-box access to a procedure solving B in truly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subcubic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time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, solves A in truly </a:t>
            </a:r>
            <a:r>
              <a:rPr lang="en-US" sz="2000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subcubic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 time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2637" y="2270022"/>
            <a:ext cx="12343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A,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|A|=n </a:t>
            </a:r>
            <a:endParaRPr lang="en-US" sz="22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79267" y="2362691"/>
            <a:ext cx="709080" cy="5790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49803" y="2225444"/>
            <a:ext cx="1775290" cy="769441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rgbClr val="000000"/>
                </a:solidFill>
                <a:latin typeface="Century Gothic"/>
                <a:cs typeface="Century Gothic"/>
              </a:rPr>
              <a:t>s</a:t>
            </a:r>
            <a:r>
              <a:rPr lang="en-US" sz="2200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ubcubic</a:t>
            </a:r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entury Gothic"/>
                <a:cs typeface="Century Gothic"/>
              </a:rPr>
              <a:t>r</a:t>
            </a:r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eduction</a:t>
            </a:r>
            <a:endParaRPr lang="en-US" sz="22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45754" y="4887094"/>
            <a:ext cx="8753856" cy="1047274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Rem: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We can think of A as a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prototypical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(very well studied) problem, for which the fastest known algorithm takes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n</a:t>
            </a:r>
            <a:r>
              <a:rPr lang="en-US" sz="2000" b="1" baseline="30000" dirty="0">
                <a:solidFill>
                  <a:srgbClr val="000000"/>
                </a:solidFill>
                <a:latin typeface="Century Gothic" charset="0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 time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. This gives an evidence that B might not admit a truly </a:t>
            </a:r>
            <a:r>
              <a:rPr lang="en-US" sz="2000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subcubic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 algorithm</a:t>
            </a:r>
            <a:endParaRPr lang="en-US" sz="2000" dirty="0" smtClean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49803" y="3914142"/>
            <a:ext cx="1775290" cy="769441"/>
          </a:xfrm>
          <a:prstGeom prst="rect">
            <a:avLst/>
          </a:prstGeom>
          <a:noFill/>
          <a:ln w="38100" cmpd="sng">
            <a:solidFill>
              <a:srgbClr val="1FFF1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procedure </a:t>
            </a:r>
          </a:p>
          <a:p>
            <a:pPr algn="ctr"/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to solve B</a:t>
            </a:r>
            <a:endParaRPr lang="en-US" sz="22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560919" y="2362691"/>
            <a:ext cx="743676" cy="5790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195938" y="2245660"/>
            <a:ext cx="2197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Sol. A in </a:t>
            </a:r>
          </a:p>
          <a:p>
            <a:pPr algn="ctr"/>
            <a:r>
              <a:rPr lang="en-US" sz="2200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(n</a:t>
            </a:r>
            <a:r>
              <a:rPr lang="en-US" sz="2200" b="1" baseline="30000" dirty="0" smtClean="0">
                <a:solidFill>
                  <a:srgbClr val="000000"/>
                </a:solidFill>
                <a:latin typeface="Century Gothic" charset="0"/>
              </a:rPr>
              <a:t>3-</a:t>
            </a:r>
            <a:r>
              <a:rPr lang="en-US" sz="2200" b="1" baseline="30000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f(</a:t>
            </a:r>
            <a:r>
              <a:rPr lang="en-US" sz="2200" b="1" baseline="30000" dirty="0" err="1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200" b="1" baseline="30000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)</a:t>
            </a:r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) time</a:t>
            </a:r>
            <a:endParaRPr lang="en-US" sz="22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7417" y="3080211"/>
            <a:ext cx="2069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Sol. B in </a:t>
            </a:r>
          </a:p>
          <a:p>
            <a:pPr algn="ctr"/>
            <a:r>
              <a:rPr lang="en-US" sz="2200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(N</a:t>
            </a:r>
            <a:r>
              <a:rPr lang="en-US" sz="2200" b="1" baseline="30000" dirty="0" smtClean="0">
                <a:solidFill>
                  <a:srgbClr val="000000"/>
                </a:solidFill>
                <a:latin typeface="Century Gothic" charset="0"/>
              </a:rPr>
              <a:t>3-</a:t>
            </a:r>
            <a:r>
              <a:rPr lang="en-US" sz="2200" b="1" baseline="30000" dirty="0" smtClean="0">
                <a:solidFill>
                  <a:srgbClr val="000000"/>
                </a:solidFill>
                <a:latin typeface="Century Gothic"/>
                <a:ea typeface="Lucida Grande"/>
                <a:cs typeface="Century Gothic"/>
              </a:rPr>
              <a:t>ε</a:t>
            </a:r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) time</a:t>
            </a:r>
            <a:endParaRPr lang="en-US" sz="22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245754" y="6052288"/>
            <a:ext cx="8753856" cy="664703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1FFF17"/>
                </a:solidFill>
                <a:latin typeface="Century Gothic" charset="0"/>
              </a:rPr>
              <a:t>Rem</a:t>
            </a: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V&amp;W use APSP as their prototypical problem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We will use both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APSP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 and 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Diameter</a:t>
            </a:r>
            <a:endParaRPr lang="en-US" sz="2000" b="1" dirty="0" smtClean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3696485" y="3145244"/>
            <a:ext cx="709080" cy="5790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6200000">
            <a:off x="4252870" y="3145243"/>
            <a:ext cx="709080" cy="5790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407093" y="3247859"/>
            <a:ext cx="1539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entury Gothic"/>
                <a:cs typeface="Century Gothic"/>
              </a:rPr>
              <a:t>B</a:t>
            </a:r>
            <a:r>
              <a:rPr lang="en-US" sz="2200" dirty="0" smtClean="0">
                <a:solidFill>
                  <a:srgbClr val="000000"/>
                </a:solidFill>
                <a:latin typeface="Century Gothic"/>
                <a:cs typeface="Century Gothic"/>
              </a:rPr>
              <a:t>,|B|=N </a:t>
            </a:r>
            <a:endParaRPr lang="en-US" sz="22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8737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6" grpId="0" animBg="1"/>
      <p:bldP spid="21" grpId="0" animBg="1"/>
      <p:bldP spid="22" grpId="0" animBg="1"/>
      <p:bldP spid="23" grpId="0" animBg="1"/>
      <p:bldP spid="24" grpId="0"/>
      <p:bldP spid="25" grpId="0"/>
      <p:bldP spid="28" grpId="0" animBg="1"/>
      <p:bldP spid="17" grpId="0" animBg="1"/>
      <p:bldP spid="18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BC Reductions</a:t>
            </a:r>
            <a:endParaRPr lang="en-US" sz="4800" dirty="0">
              <a:ea typeface="+mj-ea"/>
              <a:cs typeface="+mj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147892" y="2854984"/>
            <a:ext cx="5282870" cy="817084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Century Gothic" charset="0"/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iameter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problem is to compute the largest distance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D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* in a graph G. 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274337" y="4623470"/>
            <a:ext cx="2011282" cy="188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28755" y="4224288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25" name="Freeform 24"/>
          <p:cNvSpPr/>
          <p:nvPr/>
        </p:nvSpPr>
        <p:spPr>
          <a:xfrm>
            <a:off x="6132919" y="4811968"/>
            <a:ext cx="2307620" cy="364386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7131281" y="2497746"/>
            <a:ext cx="375722" cy="433708"/>
            <a:chOff x="6615325" y="4741335"/>
            <a:chExt cx="375722" cy="433708"/>
          </a:xfrm>
        </p:grpSpPr>
        <p:sp>
          <p:nvSpPr>
            <p:cNvPr id="27" name="Oval 26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70524" y="4741335"/>
              <a:ext cx="26360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f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285619" y="3212232"/>
            <a:ext cx="382165" cy="447819"/>
            <a:chOff x="6615325" y="4727224"/>
            <a:chExt cx="382165" cy="447819"/>
          </a:xfrm>
        </p:grpSpPr>
        <p:sp>
          <p:nvSpPr>
            <p:cNvPr id="31" name="Oval 30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32223" y="4727224"/>
              <a:ext cx="3652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83534" y="3238730"/>
            <a:ext cx="375722" cy="430887"/>
            <a:chOff x="6615325" y="4753430"/>
            <a:chExt cx="375722" cy="430887"/>
          </a:xfrm>
        </p:grpSpPr>
        <p:sp>
          <p:nvSpPr>
            <p:cNvPr id="34" name="Oval 33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18112" y="4753430"/>
              <a:ext cx="37091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d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22253" y="3730898"/>
            <a:ext cx="380998" cy="461930"/>
            <a:chOff x="6610049" y="4713113"/>
            <a:chExt cx="380998" cy="461930"/>
          </a:xfrm>
        </p:grpSpPr>
        <p:sp>
          <p:nvSpPr>
            <p:cNvPr id="37" name="Oval 36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610049" y="4713113"/>
              <a:ext cx="37091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Century Gothic"/>
                  <a:cs typeface="Century Gothic"/>
                </a:rPr>
                <a:t>a</a:t>
              </a:r>
            </a:p>
          </p:txBody>
        </p:sp>
      </p:grpSp>
      <p:sp>
        <p:nvSpPr>
          <p:cNvPr id="39" name="Oval 38"/>
          <p:cNvSpPr/>
          <p:nvPr/>
        </p:nvSpPr>
        <p:spPr>
          <a:xfrm>
            <a:off x="5898615" y="443873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929624" y="4390355"/>
            <a:ext cx="3709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Century Gothic"/>
                <a:cs typeface="Century Gothic"/>
              </a:rPr>
              <a:t>b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8285619" y="4372345"/>
            <a:ext cx="384181" cy="437740"/>
            <a:chOff x="6615325" y="4737303"/>
            <a:chExt cx="384181" cy="437740"/>
          </a:xfrm>
        </p:grpSpPr>
        <p:sp>
          <p:nvSpPr>
            <p:cNvPr id="42" name="Oval 41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34239" y="4737303"/>
              <a:ext cx="3652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latin typeface="Century Gothic"/>
                  <a:cs typeface="Century Gothic"/>
                </a:rPr>
                <a:t>c</a:t>
              </a:r>
              <a:endParaRPr lang="en-US" sz="2200" b="1" dirty="0">
                <a:latin typeface="Century Gothic"/>
                <a:cs typeface="Century Gothic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137078" y="478575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45" name="Straight Connector 44"/>
          <p:cNvCxnSpPr>
            <a:endCxn id="37" idx="3"/>
          </p:cNvCxnSpPr>
          <p:nvPr/>
        </p:nvCxnSpPr>
        <p:spPr>
          <a:xfrm flipV="1">
            <a:off x="6166379" y="4138170"/>
            <a:ext cx="1016173" cy="35297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78474" y="4023976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47" name="Straight Connector 46"/>
          <p:cNvCxnSpPr>
            <a:stCxn id="37" idx="5"/>
            <a:endCxn id="42" idx="1"/>
          </p:cNvCxnSpPr>
          <p:nvPr/>
        </p:nvCxnSpPr>
        <p:spPr>
          <a:xfrm>
            <a:off x="7460323" y="4138170"/>
            <a:ext cx="892414" cy="35334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17556" y="3989706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192138" y="3605685"/>
            <a:ext cx="978319" cy="26857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180490" y="3589492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51" name="Straight Connector 50"/>
          <p:cNvCxnSpPr>
            <a:stCxn id="37" idx="7"/>
            <a:endCxn id="31" idx="3"/>
          </p:cNvCxnSpPr>
          <p:nvPr/>
        </p:nvCxnSpPr>
        <p:spPr>
          <a:xfrm flipV="1">
            <a:off x="7448228" y="3605393"/>
            <a:ext cx="892414" cy="26886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931667" y="3600122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53" name="Straight Connector 52"/>
          <p:cNvCxnSpPr>
            <a:stCxn id="34" idx="6"/>
            <a:endCxn id="31" idx="2"/>
          </p:cNvCxnSpPr>
          <p:nvPr/>
        </p:nvCxnSpPr>
        <p:spPr>
          <a:xfrm flipV="1">
            <a:off x="6271351" y="3473436"/>
            <a:ext cx="2026363" cy="292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19574" y="308335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55" name="Straight Connector 54"/>
          <p:cNvCxnSpPr>
            <a:endCxn id="27" idx="5"/>
          </p:cNvCxnSpPr>
          <p:nvPr/>
        </p:nvCxnSpPr>
        <p:spPr>
          <a:xfrm flipH="1" flipV="1">
            <a:off x="7451980" y="2876796"/>
            <a:ext cx="888662" cy="46497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828867" y="274081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0</a:t>
            </a:r>
          </a:p>
        </p:txBody>
      </p:sp>
      <p:cxnSp>
        <p:nvCxnSpPr>
          <p:cNvPr id="57" name="Straight Connector 56"/>
          <p:cNvCxnSpPr>
            <a:stCxn id="27" idx="3"/>
            <a:endCxn id="34" idx="7"/>
          </p:cNvCxnSpPr>
          <p:nvPr/>
        </p:nvCxnSpPr>
        <p:spPr>
          <a:xfrm flipH="1">
            <a:off x="6216329" y="2876796"/>
            <a:ext cx="982071" cy="46497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73437" y="2730052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59" name="Straight Connector 58"/>
          <p:cNvCxnSpPr>
            <a:stCxn id="34" idx="4"/>
            <a:endCxn id="39" idx="0"/>
          </p:cNvCxnSpPr>
          <p:nvPr/>
        </p:nvCxnSpPr>
        <p:spPr>
          <a:xfrm>
            <a:off x="6071395" y="3660343"/>
            <a:ext cx="15081" cy="778395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798317" y="3787469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6132919" y="4820918"/>
            <a:ext cx="2307620" cy="364386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6166379" y="4147120"/>
            <a:ext cx="1016173" cy="35297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48228" y="3614343"/>
            <a:ext cx="892414" cy="268863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7451980" y="2885746"/>
            <a:ext cx="888662" cy="464975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216329" y="2885746"/>
            <a:ext cx="982071" cy="464975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154961" y="1189369"/>
            <a:ext cx="1993698" cy="810381"/>
            <a:chOff x="1731636" y="1753809"/>
            <a:chExt cx="1993698" cy="810381"/>
          </a:xfrm>
          <a:effectLst/>
        </p:grpSpPr>
        <p:sp>
          <p:nvSpPr>
            <p:cNvPr id="67" name="Oval 66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239236" y="1928168"/>
              <a:ext cx="9454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APSP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742261" y="1189369"/>
            <a:ext cx="1993698" cy="810381"/>
            <a:chOff x="4318936" y="1753809"/>
            <a:chExt cx="1993698" cy="810381"/>
          </a:xfrm>
          <a:effectLst/>
        </p:grpSpPr>
        <p:sp>
          <p:nvSpPr>
            <p:cNvPr id="69" name="Oval 68"/>
            <p:cNvSpPr/>
            <p:nvPr/>
          </p:nvSpPr>
          <p:spPr>
            <a:xfrm>
              <a:off x="43189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35714" y="1920077"/>
              <a:ext cx="1735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Diameter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71" name="Freeform 70"/>
          <p:cNvSpPr/>
          <p:nvPr/>
        </p:nvSpPr>
        <p:spPr>
          <a:xfrm>
            <a:off x="3797906" y="1905618"/>
            <a:ext cx="1307214" cy="188263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2" name="Freeform 71"/>
          <p:cNvSpPr/>
          <p:nvPr/>
        </p:nvSpPr>
        <p:spPr>
          <a:xfrm rot="10800000">
            <a:off x="3797906" y="1083142"/>
            <a:ext cx="1307214" cy="188263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309318" y="624618"/>
            <a:ext cx="35703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entury Gothic"/>
                <a:cs typeface="Century Gothic"/>
              </a:rPr>
              <a:t>?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7422959" y="1083142"/>
            <a:ext cx="639207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074882" y="842032"/>
            <a:ext cx="6386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[</a:t>
            </a:r>
            <a:r>
              <a:rPr lang="en-US" b="1" dirty="0" err="1" smtClean="0">
                <a:latin typeface="Century Gothic"/>
                <a:cs typeface="Century Gothic"/>
              </a:rPr>
              <a:t>flk</a:t>
            </a:r>
            <a:r>
              <a:rPr lang="en-US" b="1" dirty="0" smtClean="0">
                <a:latin typeface="Century Gothic"/>
                <a:cs typeface="Century Gothic"/>
              </a:rPr>
              <a:t>]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78" name="Content Placeholder 2"/>
          <p:cNvSpPr txBox="1">
            <a:spLocks/>
          </p:cNvSpPr>
          <p:nvPr/>
        </p:nvSpPr>
        <p:spPr bwMode="auto">
          <a:xfrm>
            <a:off x="147343" y="3962402"/>
            <a:ext cx="5282870" cy="1094508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Rem: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fastest known Diameter algorithm solves APSP and outputs the largest distance in </a:t>
            </a:r>
            <a:r>
              <a:rPr lang="en-US" sz="2000" b="1" dirty="0">
                <a:solidFill>
                  <a:srgbClr val="000000"/>
                </a:solidFill>
                <a:latin typeface="Century Gothic"/>
                <a:cs typeface="Century Gothic"/>
              </a:rPr>
              <a:t>O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(T(APSP)+n</a:t>
            </a:r>
            <a:r>
              <a:rPr lang="en-US" sz="2000" b="1" baseline="30000" dirty="0">
                <a:solidFill>
                  <a:srgbClr val="000000"/>
                </a:solidFill>
                <a:latin typeface="Century Gothic"/>
                <a:cs typeface="Century Gothic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time. </a:t>
            </a:r>
            <a:endParaRPr lang="en-US" sz="2000" dirty="0" smtClean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 bwMode="auto">
          <a:xfrm>
            <a:off x="147342" y="5472555"/>
            <a:ext cx="6640041" cy="1108357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Rem: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Finding a truly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subcubic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algorithm for Diameter or (possibly) show its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subcubic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 equivalence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with APSP is another big open problem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933917" y="2188892"/>
            <a:ext cx="792778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D*=6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978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 animBg="1"/>
      <p:bldP spid="39" grpId="0" animBg="1"/>
      <p:bldP spid="40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60" grpId="0"/>
      <p:bldP spid="62" grpId="0" animBg="1"/>
      <p:bldP spid="71" grpId="0" animBg="1"/>
      <p:bldP spid="72" grpId="0" animBg="1"/>
      <p:bldP spid="73" grpId="0"/>
      <p:bldP spid="77" grpId="0"/>
      <p:bldP spid="78" grpId="0" animBg="1"/>
      <p:bldP spid="61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BC Reductions</a:t>
            </a:r>
            <a:endParaRPr lang="en-US" sz="4800" dirty="0">
              <a:ea typeface="+mj-ea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54961" y="1189369"/>
            <a:ext cx="1993698" cy="810381"/>
            <a:chOff x="1731636" y="1753809"/>
            <a:chExt cx="1993698" cy="810381"/>
          </a:xfrm>
          <a:effectLst/>
        </p:grpSpPr>
        <p:sp>
          <p:nvSpPr>
            <p:cNvPr id="67" name="Oval 66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239236" y="1922121"/>
              <a:ext cx="9454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APSP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742261" y="1189369"/>
            <a:ext cx="1993698" cy="810381"/>
            <a:chOff x="4318936" y="1753809"/>
            <a:chExt cx="1993698" cy="810381"/>
          </a:xfrm>
          <a:effectLst/>
        </p:grpSpPr>
        <p:sp>
          <p:nvSpPr>
            <p:cNvPr id="69" name="Oval 68"/>
            <p:cNvSpPr/>
            <p:nvPr/>
          </p:nvSpPr>
          <p:spPr>
            <a:xfrm>
              <a:off x="4318936" y="1753809"/>
              <a:ext cx="1993698" cy="810381"/>
            </a:xfrm>
            <a:prstGeom prst="ellipse">
              <a:avLst/>
            </a:prstGeom>
            <a:solidFill>
              <a:srgbClr val="1BF9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35714" y="1920077"/>
              <a:ext cx="1735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Diameter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71" name="Freeform 70"/>
          <p:cNvSpPr/>
          <p:nvPr/>
        </p:nvSpPr>
        <p:spPr>
          <a:xfrm>
            <a:off x="3797906" y="1905618"/>
            <a:ext cx="1307214" cy="188263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6" name="Oval 75"/>
          <p:cNvSpPr/>
          <p:nvPr/>
        </p:nvSpPr>
        <p:spPr>
          <a:xfrm>
            <a:off x="1310512" y="2491843"/>
            <a:ext cx="1993698" cy="810381"/>
          </a:xfrm>
          <a:prstGeom prst="ellipse">
            <a:avLst/>
          </a:prstGeom>
          <a:solidFill>
            <a:srgbClr val="FFFD2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rot="17704265">
            <a:off x="2910056" y="2292943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3" name="Freeform 82"/>
          <p:cNvSpPr/>
          <p:nvPr/>
        </p:nvSpPr>
        <p:spPr>
          <a:xfrm rot="7073622">
            <a:off x="1787186" y="2148343"/>
            <a:ext cx="761625" cy="5111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22611" y="2005070"/>
            <a:ext cx="11671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[V&amp;W’10]</a:t>
            </a:r>
            <a:endParaRPr lang="en-US" b="1" dirty="0">
              <a:latin typeface="Century Gothic"/>
              <a:cs typeface="Century Gothic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331055" y="3808939"/>
            <a:ext cx="2139932" cy="810381"/>
            <a:chOff x="1731636" y="1753809"/>
            <a:chExt cx="2139932" cy="810381"/>
          </a:xfrm>
          <a:effectLst/>
        </p:grpSpPr>
        <p:sp>
          <p:nvSpPr>
            <p:cNvPr id="59" name="Oval 58"/>
            <p:cNvSpPr/>
            <p:nvPr/>
          </p:nvSpPr>
          <p:spPr>
            <a:xfrm>
              <a:off x="1731636" y="1753809"/>
              <a:ext cx="1993698" cy="810381"/>
            </a:xfrm>
            <a:prstGeom prst="ellipse">
              <a:avLst/>
            </a:prstGeom>
            <a:solidFill>
              <a:srgbClr val="1FFF17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FF17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88392" y="1922121"/>
              <a:ext cx="1483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BC</a:t>
              </a:r>
              <a:endParaRPr lang="en-US" sz="2400" dirty="0">
                <a:solidFill>
                  <a:srgbClr val="000000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65" name="Freeform 64"/>
          <p:cNvSpPr/>
          <p:nvPr/>
        </p:nvSpPr>
        <p:spPr>
          <a:xfrm rot="14770384" flipV="1">
            <a:off x="1399460" y="3490988"/>
            <a:ext cx="699513" cy="116171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422959" y="1083142"/>
            <a:ext cx="639207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074882" y="842032"/>
            <a:ext cx="6386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[</a:t>
            </a:r>
            <a:r>
              <a:rPr lang="en-US" b="1" dirty="0" err="1" smtClean="0">
                <a:latin typeface="Century Gothic"/>
                <a:cs typeface="Century Gothic"/>
              </a:rPr>
              <a:t>flk</a:t>
            </a:r>
            <a:r>
              <a:rPr lang="en-US" b="1" dirty="0" smtClean="0">
                <a:latin typeface="Century Gothic"/>
                <a:cs typeface="Century Gothic"/>
              </a:rPr>
              <a:t>]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87" name="Freeform 86"/>
          <p:cNvSpPr/>
          <p:nvPr/>
        </p:nvSpPr>
        <p:spPr>
          <a:xfrm rot="17441537">
            <a:off x="2319742" y="2839287"/>
            <a:ext cx="2061598" cy="256637"/>
          </a:xfrm>
          <a:custGeom>
            <a:avLst/>
            <a:gdLst>
              <a:gd name="connsiteX0" fmla="*/ 0 w 1037167"/>
              <a:gd name="connsiteY0" fmla="*/ 0 h 201095"/>
              <a:gd name="connsiteX1" fmla="*/ 529167 w 1037167"/>
              <a:gd name="connsiteY1" fmla="*/ 201083 h 201095"/>
              <a:gd name="connsiteX2" fmla="*/ 1037167 w 1037167"/>
              <a:gd name="connsiteY2" fmla="*/ 10583 h 20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7" h="201095">
                <a:moveTo>
                  <a:pt x="0" y="0"/>
                </a:moveTo>
                <a:cubicBezTo>
                  <a:pt x="178153" y="99659"/>
                  <a:pt x="356306" y="199319"/>
                  <a:pt x="529167" y="201083"/>
                </a:cubicBezTo>
                <a:cubicBezTo>
                  <a:pt x="702028" y="202847"/>
                  <a:pt x="1037167" y="10583"/>
                  <a:pt x="1037167" y="10583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54789" y="2521615"/>
            <a:ext cx="160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Negative Triangle</a:t>
            </a:r>
            <a:endParaRPr lang="en-US" sz="20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17300" y="4964557"/>
            <a:ext cx="5016699" cy="1476615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Century Gothic" charset="0"/>
              </a:rPr>
              <a:t>Negative Triangle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 problem is to determine whether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an undirected graph G with edge weights in {-M,...,M}contains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a triangle of 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negative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weight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  <p:cxnSp>
        <p:nvCxnSpPr>
          <p:cNvPr id="25" name="Straight Connector 24"/>
          <p:cNvCxnSpPr>
            <a:stCxn id="37" idx="6"/>
          </p:cNvCxnSpPr>
          <p:nvPr/>
        </p:nvCxnSpPr>
        <p:spPr>
          <a:xfrm flipV="1">
            <a:off x="6431572" y="6441172"/>
            <a:ext cx="1854047" cy="1882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59143" y="646995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131281" y="4369877"/>
            <a:ext cx="375722" cy="379278"/>
            <a:chOff x="6615325" y="4795765"/>
            <a:chExt cx="375722" cy="379278"/>
          </a:xfrm>
        </p:grpSpPr>
        <p:sp>
          <p:nvSpPr>
            <p:cNvPr id="28" name="Oval 27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39078" y="4795765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3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127529" y="5347420"/>
            <a:ext cx="375722" cy="397019"/>
            <a:chOff x="6615325" y="4778024"/>
            <a:chExt cx="375722" cy="397019"/>
          </a:xfrm>
        </p:grpSpPr>
        <p:sp>
          <p:nvSpPr>
            <p:cNvPr id="32" name="Oval 31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46379" y="4778024"/>
              <a:ext cx="31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37" name="Oval 36"/>
          <p:cNvSpPr/>
          <p:nvPr/>
        </p:nvSpPr>
        <p:spPr>
          <a:xfrm>
            <a:off x="6055850" y="6256439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8285619" y="6223914"/>
            <a:ext cx="375722" cy="403872"/>
            <a:chOff x="6615325" y="4771171"/>
            <a:chExt cx="375722" cy="403872"/>
          </a:xfrm>
        </p:grpSpPr>
        <p:sp>
          <p:nvSpPr>
            <p:cNvPr id="39" name="Oval 38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43917" y="4771171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</a:p>
          </p:txBody>
        </p:sp>
      </p:grpSp>
      <p:cxnSp>
        <p:nvCxnSpPr>
          <p:cNvPr id="41" name="Straight Connector 40"/>
          <p:cNvCxnSpPr>
            <a:stCxn id="37" idx="7"/>
            <a:endCxn id="32" idx="3"/>
          </p:cNvCxnSpPr>
          <p:nvPr/>
        </p:nvCxnSpPr>
        <p:spPr>
          <a:xfrm flipV="1">
            <a:off x="6376549" y="5689781"/>
            <a:ext cx="806003" cy="62131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690495" y="5891191"/>
            <a:ext cx="41087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-8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43" name="Straight Connector 42"/>
          <p:cNvCxnSpPr>
            <a:stCxn id="32" idx="5"/>
            <a:endCxn id="39" idx="1"/>
          </p:cNvCxnSpPr>
          <p:nvPr/>
        </p:nvCxnSpPr>
        <p:spPr>
          <a:xfrm>
            <a:off x="7448228" y="5689781"/>
            <a:ext cx="892414" cy="61943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48220" y="5639675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63513" y="4850252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46" name="Straight Connector 45"/>
          <p:cNvCxnSpPr>
            <a:stCxn id="32" idx="0"/>
            <a:endCxn id="28" idx="4"/>
          </p:cNvCxnSpPr>
          <p:nvPr/>
        </p:nvCxnSpPr>
        <p:spPr>
          <a:xfrm flipV="1">
            <a:off x="7315390" y="4749155"/>
            <a:ext cx="3752" cy="622054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8" idx="3"/>
            <a:endCxn id="37" idx="0"/>
          </p:cNvCxnSpPr>
          <p:nvPr/>
        </p:nvCxnSpPr>
        <p:spPr>
          <a:xfrm flipH="1">
            <a:off x="6243711" y="4694497"/>
            <a:ext cx="942593" cy="1561942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76549" y="5146223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93144" y="6244544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431572" y="6449740"/>
            <a:ext cx="1854047" cy="1882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376549" y="5698349"/>
            <a:ext cx="806003" cy="621316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48228" y="5698349"/>
            <a:ext cx="892414" cy="619433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91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1" grpId="0" animBg="1"/>
      <p:bldP spid="83" grpId="0" animBg="1"/>
      <p:bldP spid="84" grpId="0"/>
      <p:bldP spid="65" grpId="0" animBg="1"/>
      <p:bldP spid="87" grpId="0" animBg="1"/>
      <p:bldP spid="34" grpId="0"/>
      <p:bldP spid="24" grpId="0" animBg="1"/>
      <p:bldP spid="26" grpId="0"/>
      <p:bldP spid="37" grpId="0" animBg="1"/>
      <p:bldP spid="42" grpId="0"/>
      <p:bldP spid="44" grpId="0"/>
      <p:bldP spid="45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Box 193"/>
          <p:cNvSpPr txBox="1"/>
          <p:nvPr/>
        </p:nvSpPr>
        <p:spPr>
          <a:xfrm>
            <a:off x="6285247" y="6001032"/>
            <a:ext cx="34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b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6251648" y="6020218"/>
            <a:ext cx="375722" cy="37323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366539" y="3150291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51343" y="2341724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 smtClean="0">
                <a:latin typeface="Century Gothic"/>
                <a:cs typeface="Century Gothic"/>
              </a:rPr>
              <a:t>J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60774" y="4957924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3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50926" y="49149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66539" y="2341724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51343" y="4054108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51343" y="3150291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56161" y="4957924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3</a:t>
            </a:r>
            <a:r>
              <a:rPr lang="en-US" baseline="-25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6539" y="4054108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335485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4335485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329720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662621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5662621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662621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656856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335485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2" name="Straight Connector 91"/>
          <p:cNvCxnSpPr>
            <a:stCxn id="45" idx="7"/>
            <a:endCxn id="60" idx="1"/>
          </p:cNvCxnSpPr>
          <p:nvPr/>
        </p:nvCxnSpPr>
        <p:spPr>
          <a:xfrm>
            <a:off x="4656184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682593" y="2273756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96" name="Straight Connector 95"/>
          <p:cNvCxnSpPr>
            <a:stCxn id="45" idx="6"/>
            <a:endCxn id="63" idx="1"/>
          </p:cNvCxnSpPr>
          <p:nvPr/>
        </p:nvCxnSpPr>
        <p:spPr>
          <a:xfrm>
            <a:off x="4711207" y="2553089"/>
            <a:ext cx="1006437" cy="15804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45" idx="5"/>
            <a:endCxn id="66" idx="1"/>
          </p:cNvCxnSpPr>
          <p:nvPr/>
        </p:nvCxnSpPr>
        <p:spPr>
          <a:xfrm>
            <a:off x="4656184" y="2685046"/>
            <a:ext cx="105569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48" idx="7"/>
            <a:endCxn id="57" idx="1"/>
          </p:cNvCxnSpPr>
          <p:nvPr/>
        </p:nvCxnSpPr>
        <p:spPr>
          <a:xfrm flipV="1">
            <a:off x="4656184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296185" y="2244354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555933" y="374687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553638" y="4611076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109" name="Straight Connector 108"/>
          <p:cNvCxnSpPr>
            <a:stCxn id="49" idx="3"/>
            <a:endCxn id="64" idx="1"/>
          </p:cNvCxnSpPr>
          <p:nvPr/>
        </p:nvCxnSpPr>
        <p:spPr>
          <a:xfrm>
            <a:off x="4713922" y="3334957"/>
            <a:ext cx="937421" cy="9038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408735" y="41532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14" name="Straight Connector 113"/>
          <p:cNvCxnSpPr>
            <a:stCxn id="48" idx="5"/>
            <a:endCxn id="66" idx="2"/>
          </p:cNvCxnSpPr>
          <p:nvPr/>
        </p:nvCxnSpPr>
        <p:spPr>
          <a:xfrm>
            <a:off x="4656184" y="3493613"/>
            <a:ext cx="100067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 flipH="1">
            <a:off x="5306155" y="4813023"/>
            <a:ext cx="342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18" name="Straight Connector 117"/>
          <p:cNvCxnSpPr>
            <a:stCxn id="52" idx="3"/>
            <a:endCxn id="60" idx="2"/>
          </p:cNvCxnSpPr>
          <p:nvPr/>
        </p:nvCxnSpPr>
        <p:spPr>
          <a:xfrm flipV="1">
            <a:off x="4713922" y="3361656"/>
            <a:ext cx="948699" cy="87711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688165" y="4097628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22" name="Straight Connector 121"/>
          <p:cNvCxnSpPr>
            <a:stCxn id="51" idx="7"/>
            <a:endCxn id="58" idx="1"/>
          </p:cNvCxnSpPr>
          <p:nvPr/>
        </p:nvCxnSpPr>
        <p:spPr>
          <a:xfrm flipV="1">
            <a:off x="4656184" y="2526390"/>
            <a:ext cx="995159" cy="160712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4" idx="6"/>
            <a:endCxn id="60" idx="3"/>
          </p:cNvCxnSpPr>
          <p:nvPr/>
        </p:nvCxnSpPr>
        <p:spPr>
          <a:xfrm flipV="1">
            <a:off x="4705442" y="3493613"/>
            <a:ext cx="101220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4" idx="7"/>
            <a:endCxn id="57" idx="3"/>
          </p:cNvCxnSpPr>
          <p:nvPr/>
        </p:nvCxnSpPr>
        <p:spPr>
          <a:xfrm flipV="1">
            <a:off x="4650419" y="2685046"/>
            <a:ext cx="106722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358533" y="315029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67901" y="2341724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 smtClean="0">
                <a:latin typeface="Century Gothic"/>
                <a:cs typeface="Century Gothic"/>
              </a:rPr>
              <a:t>K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345833" y="23417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311137" y="49579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3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35955" y="405410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62136" y="4957924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3</a:t>
            </a:r>
            <a:r>
              <a:rPr lang="en-US" baseline="-250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86951" y="4054108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965785" y="3150291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69" name="Oval 68"/>
          <p:cNvSpPr/>
          <p:nvPr/>
        </p:nvSpPr>
        <p:spPr>
          <a:xfrm>
            <a:off x="6996113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6996113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6996113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990348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8342294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8350761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8325360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319595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Negative </a:t>
            </a:r>
            <a:r>
              <a:rPr lang="en-US" sz="4800" dirty="0" err="1" smtClean="0"/>
              <a:t>Triangle</a:t>
            </a:r>
            <a:r>
              <a:rPr lang="en-US" sz="48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800" dirty="0" err="1"/>
              <a:t>BC</a:t>
            </a:r>
            <a:endParaRPr lang="en-US" sz="4800" dirty="0">
              <a:ea typeface="+mj-ea"/>
              <a:cs typeface="+mj-cs"/>
            </a:endParaRPr>
          </a:p>
        </p:txBody>
      </p:sp>
      <p:cxnSp>
        <p:nvCxnSpPr>
          <p:cNvPr id="8" name="Straight Connector 7"/>
          <p:cNvCxnSpPr>
            <a:stCxn id="16" idx="6"/>
            <a:endCxn id="18" idx="2"/>
          </p:cNvCxnSpPr>
          <p:nvPr/>
        </p:nvCxnSpPr>
        <p:spPr>
          <a:xfrm>
            <a:off x="1583126" y="5588506"/>
            <a:ext cx="952221" cy="122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14305" y="552688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874897" y="4065662"/>
            <a:ext cx="375722" cy="379278"/>
            <a:chOff x="6615325" y="4795765"/>
            <a:chExt cx="375722" cy="379278"/>
          </a:xfrm>
        </p:grpSpPr>
        <p:sp>
          <p:nvSpPr>
            <p:cNvPr id="11" name="Oval 10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9078" y="4795765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3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71145" y="4819031"/>
            <a:ext cx="375722" cy="397980"/>
            <a:chOff x="6615325" y="4777063"/>
            <a:chExt cx="375722" cy="397980"/>
          </a:xfrm>
        </p:grpSpPr>
        <p:sp>
          <p:nvSpPr>
            <p:cNvPr id="14" name="Oval 13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46379" y="4777063"/>
              <a:ext cx="31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1207404" y="540189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35347" y="5383476"/>
            <a:ext cx="375722" cy="403872"/>
            <a:chOff x="6615325" y="4771171"/>
            <a:chExt cx="375722" cy="403872"/>
          </a:xfrm>
        </p:grpSpPr>
        <p:sp>
          <p:nvSpPr>
            <p:cNvPr id="18" name="Oval 17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43917" y="4771171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</a:p>
          </p:txBody>
        </p:sp>
      </p:grpSp>
      <p:cxnSp>
        <p:nvCxnSpPr>
          <p:cNvPr id="20" name="Straight Connector 19"/>
          <p:cNvCxnSpPr>
            <a:stCxn id="16" idx="7"/>
            <a:endCxn id="14" idx="3"/>
          </p:cNvCxnSpPr>
          <p:nvPr/>
        </p:nvCxnSpPr>
        <p:spPr>
          <a:xfrm flipV="1">
            <a:off x="1528103" y="5162353"/>
            <a:ext cx="398065" cy="29419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8051" y="5186732"/>
            <a:ext cx="41087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-4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4" name="Straight Connector 23"/>
          <p:cNvCxnSpPr>
            <a:stCxn id="14" idx="5"/>
            <a:endCxn id="18" idx="1"/>
          </p:cNvCxnSpPr>
          <p:nvPr/>
        </p:nvCxnSpPr>
        <p:spPr>
          <a:xfrm>
            <a:off x="2191844" y="5162353"/>
            <a:ext cx="398526" cy="30642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4017" y="4996792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07129" y="4438279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3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31" name="Straight Connector 30"/>
          <p:cNvCxnSpPr>
            <a:stCxn id="14" idx="0"/>
            <a:endCxn id="11" idx="4"/>
          </p:cNvCxnSpPr>
          <p:nvPr/>
        </p:nvCxnSpPr>
        <p:spPr>
          <a:xfrm flipV="1">
            <a:off x="2059006" y="4444940"/>
            <a:ext cx="3752" cy="39884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3"/>
            <a:endCxn id="16" idx="0"/>
          </p:cNvCxnSpPr>
          <p:nvPr/>
        </p:nvCxnSpPr>
        <p:spPr>
          <a:xfrm flipH="1">
            <a:off x="1395265" y="4390282"/>
            <a:ext cx="534655" cy="101160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74166" y="4657280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47442" y="538679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150338" y="6093083"/>
            <a:ext cx="3601935" cy="522457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Rem: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w.l.o.g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even weights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492838" y="4664667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519504" y="376541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073466" y="489548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48" name="Straight Connector 147"/>
          <p:cNvCxnSpPr/>
          <p:nvPr/>
        </p:nvCxnSpPr>
        <p:spPr>
          <a:xfrm>
            <a:off x="5978724" y="2401638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6005133" y="2254262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6033747" y="2533595"/>
            <a:ext cx="1006437" cy="15804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978724" y="2665552"/>
            <a:ext cx="105569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5978724" y="2401638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6618725" y="2224860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878473" y="3727381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876178" y="4591582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156" name="Straight Connector 155"/>
          <p:cNvCxnSpPr/>
          <p:nvPr/>
        </p:nvCxnSpPr>
        <p:spPr>
          <a:xfrm>
            <a:off x="6036462" y="3315463"/>
            <a:ext cx="937421" cy="9038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6731275" y="413378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5978724" y="3474119"/>
            <a:ext cx="100067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 flipH="1">
            <a:off x="6628695" y="4793529"/>
            <a:ext cx="342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6036462" y="3342162"/>
            <a:ext cx="948699" cy="87711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6010705" y="4078134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5978724" y="2506896"/>
            <a:ext cx="995159" cy="160712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6027982" y="3474119"/>
            <a:ext cx="101220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5972959" y="2665552"/>
            <a:ext cx="106722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5815378" y="4645173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842044" y="374592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7433982" y="49149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68" name="Straight Connector 167"/>
          <p:cNvCxnSpPr/>
          <p:nvPr/>
        </p:nvCxnSpPr>
        <p:spPr>
          <a:xfrm>
            <a:off x="7339240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7365649" y="2273756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>
            <a:off x="7394263" y="2553089"/>
            <a:ext cx="1006437" cy="15804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7339240" y="2685046"/>
            <a:ext cx="105569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V="1">
            <a:off x="7339240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7979241" y="2244354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238989" y="374687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236694" y="4611076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176" name="Straight Connector 175"/>
          <p:cNvCxnSpPr/>
          <p:nvPr/>
        </p:nvCxnSpPr>
        <p:spPr>
          <a:xfrm>
            <a:off x="7396978" y="3334957"/>
            <a:ext cx="937421" cy="9038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8091791" y="41532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7339240" y="3493613"/>
            <a:ext cx="100067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 flipH="1">
            <a:off x="7989211" y="4813023"/>
            <a:ext cx="342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80" name="Straight Connector 179"/>
          <p:cNvCxnSpPr/>
          <p:nvPr/>
        </p:nvCxnSpPr>
        <p:spPr>
          <a:xfrm flipV="1">
            <a:off x="7396978" y="3361656"/>
            <a:ext cx="948699" cy="87711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7371221" y="4097628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 flipV="1">
            <a:off x="7339240" y="2526390"/>
            <a:ext cx="995159" cy="160712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7388498" y="3493613"/>
            <a:ext cx="101220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7333475" y="2685046"/>
            <a:ext cx="106722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7175894" y="4664667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202560" y="376541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87" name="Straight Connector 186"/>
          <p:cNvCxnSpPr/>
          <p:nvPr/>
        </p:nvCxnSpPr>
        <p:spPr>
          <a:xfrm>
            <a:off x="4665187" y="2422042"/>
            <a:ext cx="1061460" cy="808567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6045465" y="3316373"/>
            <a:ext cx="937421" cy="903817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7348243" y="2527300"/>
            <a:ext cx="995159" cy="1607126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1587463" y="5588506"/>
            <a:ext cx="952221" cy="12227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1532440" y="5162353"/>
            <a:ext cx="398065" cy="294196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2196181" y="5162353"/>
            <a:ext cx="398526" cy="306423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>
            <a:stCxn id="54" idx="2"/>
            <a:endCxn id="193" idx="2"/>
          </p:cNvCxnSpPr>
          <p:nvPr/>
        </p:nvCxnSpPr>
        <p:spPr>
          <a:xfrm rot="10800000" flipH="1" flipV="1">
            <a:off x="4329720" y="5169289"/>
            <a:ext cx="1921928" cy="1037544"/>
          </a:xfrm>
          <a:prstGeom prst="curvedConnector3">
            <a:avLst>
              <a:gd name="adj1" fmla="val -11894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51" idx="2"/>
            <a:endCxn id="193" idx="2"/>
          </p:cNvCxnSpPr>
          <p:nvPr/>
        </p:nvCxnSpPr>
        <p:spPr>
          <a:xfrm rot="10800000" flipH="1" flipV="1">
            <a:off x="4335484" y="4265473"/>
            <a:ext cx="1916163" cy="1941360"/>
          </a:xfrm>
          <a:prstGeom prst="curvedConnector3">
            <a:avLst>
              <a:gd name="adj1" fmla="val -11930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Curved Connector 203"/>
          <p:cNvCxnSpPr>
            <a:stCxn id="48" idx="2"/>
            <a:endCxn id="193" idx="2"/>
          </p:cNvCxnSpPr>
          <p:nvPr/>
        </p:nvCxnSpPr>
        <p:spPr>
          <a:xfrm rot="10800000" flipH="1" flipV="1">
            <a:off x="4335484" y="3361655"/>
            <a:ext cx="1916163" cy="2845177"/>
          </a:xfrm>
          <a:prstGeom prst="curvedConnector3">
            <a:avLst>
              <a:gd name="adj1" fmla="val -11930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Curved Connector 207"/>
          <p:cNvCxnSpPr>
            <a:stCxn id="46" idx="1"/>
            <a:endCxn id="193" idx="2"/>
          </p:cNvCxnSpPr>
          <p:nvPr/>
        </p:nvCxnSpPr>
        <p:spPr>
          <a:xfrm rot="10800000" flipH="1" flipV="1">
            <a:off x="4366538" y="2526389"/>
            <a:ext cx="1885109" cy="3680443"/>
          </a:xfrm>
          <a:prstGeom prst="curvedConnector3">
            <a:avLst>
              <a:gd name="adj1" fmla="val -12127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Curved Connector 214"/>
          <p:cNvCxnSpPr>
            <a:stCxn id="194" idx="3"/>
            <a:endCxn id="91" idx="3"/>
          </p:cNvCxnSpPr>
          <p:nvPr/>
        </p:nvCxnSpPr>
        <p:spPr>
          <a:xfrm flipV="1">
            <a:off x="6627370" y="5142590"/>
            <a:ext cx="2073617" cy="1043108"/>
          </a:xfrm>
          <a:prstGeom prst="curvedConnector3">
            <a:avLst>
              <a:gd name="adj1" fmla="val 111024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Curved Connector 217"/>
          <p:cNvCxnSpPr>
            <a:stCxn id="194" idx="3"/>
            <a:endCxn id="88" idx="3"/>
          </p:cNvCxnSpPr>
          <p:nvPr/>
        </p:nvCxnSpPr>
        <p:spPr>
          <a:xfrm flipV="1">
            <a:off x="6627370" y="4238774"/>
            <a:ext cx="2098435" cy="1946924"/>
          </a:xfrm>
          <a:prstGeom prst="curvedConnector3">
            <a:avLst>
              <a:gd name="adj1" fmla="val 110894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Curved Connector 221"/>
          <p:cNvCxnSpPr>
            <a:stCxn id="194" idx="3"/>
            <a:endCxn id="85" idx="3"/>
          </p:cNvCxnSpPr>
          <p:nvPr/>
        </p:nvCxnSpPr>
        <p:spPr>
          <a:xfrm flipV="1">
            <a:off x="6627370" y="3334957"/>
            <a:ext cx="2121013" cy="2850741"/>
          </a:xfrm>
          <a:prstGeom prst="curvedConnector3">
            <a:avLst>
              <a:gd name="adj1" fmla="val 110778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Curved Connector 225"/>
          <p:cNvCxnSpPr>
            <a:stCxn id="194" idx="3"/>
            <a:endCxn id="82" idx="3"/>
          </p:cNvCxnSpPr>
          <p:nvPr/>
        </p:nvCxnSpPr>
        <p:spPr>
          <a:xfrm flipV="1">
            <a:off x="6627370" y="2526390"/>
            <a:ext cx="2108313" cy="3659308"/>
          </a:xfrm>
          <a:prstGeom prst="curvedConnector3">
            <a:avLst>
              <a:gd name="adj1" fmla="val 110843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4033405" y="6460617"/>
            <a:ext cx="882146" cy="0"/>
          </a:xfrm>
          <a:prstGeom prst="line">
            <a:avLst/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4339680" y="6155837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0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235" name="Straight Connector 234"/>
          <p:cNvCxnSpPr/>
          <p:nvPr/>
        </p:nvCxnSpPr>
        <p:spPr>
          <a:xfrm>
            <a:off x="8078189" y="6460617"/>
            <a:ext cx="882146" cy="0"/>
          </a:xfrm>
          <a:prstGeom prst="line">
            <a:avLst/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8384464" y="6155837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-1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237" name="Straight Connector 236"/>
          <p:cNvCxnSpPr/>
          <p:nvPr/>
        </p:nvCxnSpPr>
        <p:spPr>
          <a:xfrm flipV="1">
            <a:off x="4653739" y="2669452"/>
            <a:ext cx="1067225" cy="2352286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5967933" y="2386044"/>
            <a:ext cx="1061460" cy="808567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>
            <a:off x="7328449" y="3478019"/>
            <a:ext cx="1000672" cy="1675676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2066892" y="4427927"/>
            <a:ext cx="3752" cy="39884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>
            <a:off x="1403151" y="4373269"/>
            <a:ext cx="534655" cy="101160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4704573" y="3329149"/>
            <a:ext cx="937421" cy="903817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V="1">
            <a:off x="6027113" y="3336354"/>
            <a:ext cx="948699" cy="8771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7329891" y="2415324"/>
            <a:ext cx="1061460" cy="808567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Curved Connector 244"/>
          <p:cNvCxnSpPr>
            <a:stCxn id="48" idx="2"/>
            <a:endCxn id="82" idx="3"/>
          </p:cNvCxnSpPr>
          <p:nvPr/>
        </p:nvCxnSpPr>
        <p:spPr>
          <a:xfrm rot="10800000" flipH="1">
            <a:off x="4335485" y="2526390"/>
            <a:ext cx="4400198" cy="835266"/>
          </a:xfrm>
          <a:prstGeom prst="curvedConnector5">
            <a:avLst>
              <a:gd name="adj1" fmla="val -5195"/>
              <a:gd name="adj2" fmla="val 175749"/>
              <a:gd name="adj3" fmla="val 105195"/>
            </a:avLst>
          </a:prstGeom>
          <a:ln>
            <a:solidFill>
              <a:srgbClr val="BC0EF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6268087" y="1917083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96" name="Content Placeholder 2"/>
          <p:cNvSpPr txBox="1">
            <a:spLocks/>
          </p:cNvSpPr>
          <p:nvPr/>
        </p:nvSpPr>
        <p:spPr bwMode="auto">
          <a:xfrm>
            <a:off x="136240" y="2483196"/>
            <a:ext cx="3616034" cy="1396329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Lem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Given a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-time algorithm for BC there is a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-time algorithm for Negative Triangle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99" name="Content Placeholder 2"/>
          <p:cNvSpPr txBox="1">
            <a:spLocks/>
          </p:cNvSpPr>
          <p:nvPr/>
        </p:nvSpPr>
        <p:spPr bwMode="auto">
          <a:xfrm>
            <a:off x="4330703" y="944600"/>
            <a:ext cx="4364925" cy="741821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BC(b) is n minus the # of nodes contained in a negative triangle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364903" y="4647282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000236" y="4439526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2274895" y="4989900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4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582189" y="5189897"/>
            <a:ext cx="41087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-8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928264" y="5525278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209" name="Content Placeholder 2"/>
          <p:cNvSpPr txBox="1">
            <a:spLocks/>
          </p:cNvSpPr>
          <p:nvPr/>
        </p:nvSpPr>
        <p:spPr bwMode="auto">
          <a:xfrm>
            <a:off x="147892" y="856146"/>
            <a:ext cx="3604382" cy="1372127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BC is to compute the number of pairs 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-{v},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</a:t>
            </a:r>
            <a:r>
              <a:rPr lang="en-US" sz="2000" dirty="0" err="1">
                <a:latin typeface="Century Gothic"/>
                <a:cs typeface="Century Gothic"/>
              </a:rPr>
              <a:t>≠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t</a:t>
            </a:r>
            <a:r>
              <a:rPr lang="en-US" sz="2000" b="1" baseline="-25000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so that 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)=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s,v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)+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v,t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  <p:bldP spid="193" grpId="0" animBg="1"/>
      <p:bldP spid="49" grpId="0"/>
      <p:bldP spid="58" grpId="0"/>
      <p:bldP spid="55" grpId="0"/>
      <p:bldP spid="125" grpId="0"/>
      <p:bldP spid="46" grpId="0"/>
      <p:bldP spid="64" grpId="0"/>
      <p:bldP spid="61" grpId="0"/>
      <p:bldP spid="67" grpId="0"/>
      <p:bldP spid="52" grpId="0"/>
      <p:bldP spid="45" grpId="0" animBg="1"/>
      <p:bldP spid="48" grpId="0" animBg="1"/>
      <p:bldP spid="54" grpId="0" animBg="1"/>
      <p:bldP spid="57" grpId="0" animBg="1"/>
      <p:bldP spid="60" grpId="0" animBg="1"/>
      <p:bldP spid="63" grpId="0" animBg="1"/>
      <p:bldP spid="66" grpId="0" animBg="1"/>
      <p:bldP spid="51" grpId="0" animBg="1"/>
      <p:bldP spid="95" grpId="0"/>
      <p:bldP spid="106" grpId="0"/>
      <p:bldP spid="107" grpId="0"/>
      <p:bldP spid="108" grpId="0"/>
      <p:bldP spid="112" grpId="0"/>
      <p:bldP spid="117" grpId="0"/>
      <p:bldP spid="121" grpId="0"/>
      <p:bldP spid="85" grpId="0"/>
      <p:bldP spid="70" grpId="0"/>
      <p:bldP spid="82" grpId="0"/>
      <p:bldP spid="91" grpId="0"/>
      <p:bldP spid="88" grpId="0"/>
      <p:bldP spid="79" grpId="0"/>
      <p:bldP spid="76" grpId="0"/>
      <p:bldP spid="73" grpId="0"/>
      <p:bldP spid="69" grpId="0" animBg="1"/>
      <p:bldP spid="72" grpId="0" animBg="1"/>
      <p:bldP spid="75" grpId="0" animBg="1"/>
      <p:bldP spid="78" grpId="0" animBg="1"/>
      <p:bldP spid="81" grpId="0" animBg="1"/>
      <p:bldP spid="84" grpId="0" animBg="1"/>
      <p:bldP spid="87" grpId="0" animBg="1"/>
      <p:bldP spid="90" grpId="0" animBg="1"/>
      <p:bldP spid="9" grpId="0"/>
      <p:bldP spid="9" grpId="1"/>
      <p:bldP spid="16" grpId="0" animBg="1"/>
      <p:bldP spid="21" grpId="0"/>
      <p:bldP spid="21" grpId="1"/>
      <p:bldP spid="25" grpId="0"/>
      <p:bldP spid="25" grpId="1"/>
      <p:bldP spid="30" grpId="0"/>
      <p:bldP spid="30" grpId="1"/>
      <p:bldP spid="33" grpId="0"/>
      <p:bldP spid="33" grpId="1"/>
      <p:bldP spid="34" grpId="0"/>
      <p:bldP spid="113" grpId="0" animBg="1"/>
      <p:bldP spid="142" grpId="0"/>
      <p:bldP spid="143" grpId="0"/>
      <p:bldP spid="147" grpId="0"/>
      <p:bldP spid="149" grpId="0"/>
      <p:bldP spid="153" grpId="0"/>
      <p:bldP spid="154" grpId="0"/>
      <p:bldP spid="155" grpId="0"/>
      <p:bldP spid="157" grpId="0"/>
      <p:bldP spid="159" grpId="0"/>
      <p:bldP spid="161" grpId="0"/>
      <p:bldP spid="165" grpId="0"/>
      <p:bldP spid="166" grpId="0"/>
      <p:bldP spid="167" grpId="0"/>
      <p:bldP spid="169" grpId="0"/>
      <p:bldP spid="173" grpId="0"/>
      <p:bldP spid="174" grpId="0"/>
      <p:bldP spid="175" grpId="0"/>
      <p:bldP spid="177" grpId="0"/>
      <p:bldP spid="179" grpId="0"/>
      <p:bldP spid="181" grpId="0"/>
      <p:bldP spid="185" grpId="0"/>
      <p:bldP spid="186" grpId="0"/>
      <p:bldP spid="234" grpId="0"/>
      <p:bldP spid="236" grpId="0"/>
      <p:bldP spid="249" grpId="0"/>
      <p:bldP spid="196" grpId="0" animBg="1"/>
      <p:bldP spid="199" grpId="0" animBg="1"/>
      <p:bldP spid="202" grpId="0"/>
      <p:bldP spid="203" grpId="0"/>
      <p:bldP spid="205" grpId="0"/>
      <p:bldP spid="206" grpId="0"/>
      <p:bldP spid="2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Box 193"/>
          <p:cNvSpPr txBox="1"/>
          <p:nvPr/>
        </p:nvSpPr>
        <p:spPr>
          <a:xfrm>
            <a:off x="6285247" y="6001032"/>
            <a:ext cx="34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b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6251648" y="6020218"/>
            <a:ext cx="375722" cy="37323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366539" y="3150291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51343" y="2341724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 smtClean="0">
                <a:latin typeface="Century Gothic"/>
                <a:cs typeface="Century Gothic"/>
              </a:rPr>
              <a:t>J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60774" y="4957924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3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50926" y="49149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66539" y="2341724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51343" y="4054108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51343" y="3150291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56161" y="4957924"/>
            <a:ext cx="38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3</a:t>
            </a:r>
            <a:r>
              <a:rPr lang="en-US" baseline="-25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6539" y="4054108"/>
            <a:ext cx="3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335485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4335485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329720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662621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5662621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662621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656856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335485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2" name="Straight Connector 91"/>
          <p:cNvCxnSpPr>
            <a:stCxn id="45" idx="7"/>
            <a:endCxn id="60" idx="1"/>
          </p:cNvCxnSpPr>
          <p:nvPr/>
        </p:nvCxnSpPr>
        <p:spPr>
          <a:xfrm>
            <a:off x="4656184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682593" y="2273756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96" name="Straight Connector 95"/>
          <p:cNvCxnSpPr>
            <a:stCxn id="45" idx="6"/>
            <a:endCxn id="63" idx="1"/>
          </p:cNvCxnSpPr>
          <p:nvPr/>
        </p:nvCxnSpPr>
        <p:spPr>
          <a:xfrm>
            <a:off x="4711207" y="2553089"/>
            <a:ext cx="1006437" cy="15804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45" idx="5"/>
            <a:endCxn id="66" idx="1"/>
          </p:cNvCxnSpPr>
          <p:nvPr/>
        </p:nvCxnSpPr>
        <p:spPr>
          <a:xfrm>
            <a:off x="4656184" y="2685046"/>
            <a:ext cx="105569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48" idx="7"/>
            <a:endCxn id="57" idx="1"/>
          </p:cNvCxnSpPr>
          <p:nvPr/>
        </p:nvCxnSpPr>
        <p:spPr>
          <a:xfrm flipV="1">
            <a:off x="4656184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296185" y="2244354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555933" y="374687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553638" y="4611076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109" name="Straight Connector 108"/>
          <p:cNvCxnSpPr>
            <a:stCxn id="49" idx="3"/>
            <a:endCxn id="64" idx="1"/>
          </p:cNvCxnSpPr>
          <p:nvPr/>
        </p:nvCxnSpPr>
        <p:spPr>
          <a:xfrm>
            <a:off x="4713922" y="3334957"/>
            <a:ext cx="937421" cy="9038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408735" y="41532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14" name="Straight Connector 113"/>
          <p:cNvCxnSpPr>
            <a:stCxn id="48" idx="5"/>
            <a:endCxn id="66" idx="2"/>
          </p:cNvCxnSpPr>
          <p:nvPr/>
        </p:nvCxnSpPr>
        <p:spPr>
          <a:xfrm>
            <a:off x="4656184" y="3493613"/>
            <a:ext cx="100067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 flipH="1">
            <a:off x="5306155" y="4813023"/>
            <a:ext cx="342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18" name="Straight Connector 117"/>
          <p:cNvCxnSpPr>
            <a:stCxn id="52" idx="3"/>
            <a:endCxn id="60" idx="2"/>
          </p:cNvCxnSpPr>
          <p:nvPr/>
        </p:nvCxnSpPr>
        <p:spPr>
          <a:xfrm flipV="1">
            <a:off x="4713922" y="3361656"/>
            <a:ext cx="948699" cy="87711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688165" y="4097628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22" name="Straight Connector 121"/>
          <p:cNvCxnSpPr>
            <a:stCxn id="51" idx="7"/>
            <a:endCxn id="58" idx="1"/>
          </p:cNvCxnSpPr>
          <p:nvPr/>
        </p:nvCxnSpPr>
        <p:spPr>
          <a:xfrm flipV="1">
            <a:off x="4656184" y="2526390"/>
            <a:ext cx="995159" cy="160712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4" idx="6"/>
            <a:endCxn id="60" idx="3"/>
          </p:cNvCxnSpPr>
          <p:nvPr/>
        </p:nvCxnSpPr>
        <p:spPr>
          <a:xfrm flipV="1">
            <a:off x="4705442" y="3493613"/>
            <a:ext cx="101220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4" idx="7"/>
            <a:endCxn id="57" idx="3"/>
          </p:cNvCxnSpPr>
          <p:nvPr/>
        </p:nvCxnSpPr>
        <p:spPr>
          <a:xfrm flipV="1">
            <a:off x="4650419" y="2685046"/>
            <a:ext cx="106722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358533" y="315029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67901" y="2341724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 smtClean="0">
                <a:latin typeface="Century Gothic"/>
                <a:cs typeface="Century Gothic"/>
              </a:rPr>
              <a:t>K</a:t>
            </a:r>
            <a:endParaRPr lang="en-US" baseline="-25000" dirty="0">
              <a:latin typeface="Century Gothic"/>
              <a:cs typeface="Century Gothic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345833" y="23417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311137" y="49579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3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35955" y="405410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62136" y="4957924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3</a:t>
            </a:r>
            <a:r>
              <a:rPr lang="en-US" baseline="-250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86951" y="4054108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</a:t>
            </a:r>
            <a:r>
              <a:rPr lang="en-US" baseline="-250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965785" y="3150291"/>
            <a:ext cx="40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</a:t>
            </a:r>
            <a:r>
              <a:rPr lang="en-US" baseline="-250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69" name="Oval 68"/>
          <p:cNvSpPr/>
          <p:nvPr/>
        </p:nvSpPr>
        <p:spPr>
          <a:xfrm>
            <a:off x="6996113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6996113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6996113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990348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8342294" y="23664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8350761" y="317504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8325360" y="4078858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8319595" y="4982674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8363"/>
            <a:ext cx="9144000" cy="7168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Negative </a:t>
            </a:r>
            <a:r>
              <a:rPr lang="en-US" sz="4800" dirty="0" err="1" smtClean="0"/>
              <a:t>Triangle</a:t>
            </a:r>
            <a:r>
              <a:rPr lang="en-US" sz="48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800" dirty="0" err="1"/>
              <a:t>BC</a:t>
            </a:r>
            <a:endParaRPr lang="en-US" sz="4800" dirty="0">
              <a:ea typeface="+mj-ea"/>
              <a:cs typeface="+mj-cs"/>
            </a:endParaRPr>
          </a:p>
        </p:txBody>
      </p:sp>
      <p:cxnSp>
        <p:nvCxnSpPr>
          <p:cNvPr id="8" name="Straight Connector 7"/>
          <p:cNvCxnSpPr>
            <a:stCxn id="16" idx="6"/>
            <a:endCxn id="18" idx="2"/>
          </p:cNvCxnSpPr>
          <p:nvPr/>
        </p:nvCxnSpPr>
        <p:spPr>
          <a:xfrm>
            <a:off x="1583126" y="5588506"/>
            <a:ext cx="952221" cy="122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14305" y="5526887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874897" y="4065662"/>
            <a:ext cx="375722" cy="379278"/>
            <a:chOff x="6615325" y="4795765"/>
            <a:chExt cx="375722" cy="379278"/>
          </a:xfrm>
        </p:grpSpPr>
        <p:sp>
          <p:nvSpPr>
            <p:cNvPr id="11" name="Oval 10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9078" y="4795765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3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71145" y="4819031"/>
            <a:ext cx="375722" cy="397980"/>
            <a:chOff x="6615325" y="4777063"/>
            <a:chExt cx="375722" cy="397980"/>
          </a:xfrm>
        </p:grpSpPr>
        <p:sp>
          <p:nvSpPr>
            <p:cNvPr id="14" name="Oval 13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46379" y="4777063"/>
              <a:ext cx="31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0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1207404" y="5401891"/>
            <a:ext cx="375722" cy="373230"/>
          </a:xfrm>
          <a:prstGeom prst="ellipse">
            <a:avLst/>
          </a:prstGeom>
          <a:noFill/>
          <a:ln w="28575" cmpd="sng">
            <a:solidFill>
              <a:srgbClr val="7097D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35347" y="5383476"/>
            <a:ext cx="375722" cy="403872"/>
            <a:chOff x="6615325" y="4771171"/>
            <a:chExt cx="375722" cy="403872"/>
          </a:xfrm>
        </p:grpSpPr>
        <p:sp>
          <p:nvSpPr>
            <p:cNvPr id="18" name="Oval 17"/>
            <p:cNvSpPr/>
            <p:nvPr/>
          </p:nvSpPr>
          <p:spPr>
            <a:xfrm>
              <a:off x="6615325" y="4801813"/>
              <a:ext cx="375722" cy="373230"/>
            </a:xfrm>
            <a:prstGeom prst="ellipse">
              <a:avLst/>
            </a:prstGeom>
            <a:noFill/>
            <a:ln w="28575" cmpd="sng">
              <a:solidFill>
                <a:srgbClr val="7097D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43917" y="4771171"/>
              <a:ext cx="313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</a:p>
          </p:txBody>
        </p:sp>
      </p:grpSp>
      <p:cxnSp>
        <p:nvCxnSpPr>
          <p:cNvPr id="20" name="Straight Connector 19"/>
          <p:cNvCxnSpPr>
            <a:stCxn id="16" idx="7"/>
            <a:endCxn id="14" idx="3"/>
          </p:cNvCxnSpPr>
          <p:nvPr/>
        </p:nvCxnSpPr>
        <p:spPr>
          <a:xfrm flipV="1">
            <a:off x="1528103" y="5162353"/>
            <a:ext cx="398065" cy="29419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8051" y="5186732"/>
            <a:ext cx="41087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-8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4" name="Straight Connector 23"/>
          <p:cNvCxnSpPr>
            <a:stCxn id="14" idx="5"/>
            <a:endCxn id="18" idx="1"/>
          </p:cNvCxnSpPr>
          <p:nvPr/>
        </p:nvCxnSpPr>
        <p:spPr>
          <a:xfrm>
            <a:off x="2191844" y="5162353"/>
            <a:ext cx="398526" cy="306423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4017" y="4996792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07129" y="4438279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31" name="Straight Connector 30"/>
          <p:cNvCxnSpPr>
            <a:stCxn id="14" idx="0"/>
            <a:endCxn id="11" idx="4"/>
          </p:cNvCxnSpPr>
          <p:nvPr/>
        </p:nvCxnSpPr>
        <p:spPr>
          <a:xfrm flipV="1">
            <a:off x="2059006" y="4444940"/>
            <a:ext cx="3752" cy="398841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3"/>
            <a:endCxn id="16" idx="0"/>
          </p:cNvCxnSpPr>
          <p:nvPr/>
        </p:nvCxnSpPr>
        <p:spPr>
          <a:xfrm flipH="1">
            <a:off x="1395265" y="4390282"/>
            <a:ext cx="534655" cy="1011609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74166" y="4657280"/>
            <a:ext cx="3139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47442" y="538679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150338" y="6093083"/>
            <a:ext cx="3601935" cy="522457"/>
          </a:xfrm>
          <a:prstGeom prst="rect">
            <a:avLst/>
          </a:prstGeom>
          <a:noFill/>
          <a:ln w="28575" cmpd="sng">
            <a:solidFill>
              <a:srgbClr val="1FFF1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solidFill>
                  <a:srgbClr val="1FFF17"/>
                </a:solidFill>
                <a:latin typeface="Century Gothic" charset="0"/>
              </a:rPr>
              <a:t>Rem: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entury Gothic" charset="0"/>
              </a:rPr>
              <a:t>w.l.o.g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even weights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492838" y="4664667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519504" y="376541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073466" y="489548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48" name="Straight Connector 147"/>
          <p:cNvCxnSpPr/>
          <p:nvPr/>
        </p:nvCxnSpPr>
        <p:spPr>
          <a:xfrm>
            <a:off x="5978724" y="2401638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6005133" y="2254262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6033747" y="2533595"/>
            <a:ext cx="1006437" cy="15804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978724" y="2665552"/>
            <a:ext cx="105569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5978724" y="2401638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6618725" y="2224860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878473" y="3727381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876178" y="4591582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156" name="Straight Connector 155"/>
          <p:cNvCxnSpPr/>
          <p:nvPr/>
        </p:nvCxnSpPr>
        <p:spPr>
          <a:xfrm>
            <a:off x="6036462" y="3315463"/>
            <a:ext cx="937421" cy="9038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6731275" y="413378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5978724" y="3474119"/>
            <a:ext cx="100067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 flipH="1">
            <a:off x="6628695" y="4793529"/>
            <a:ext cx="342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6036462" y="3342162"/>
            <a:ext cx="948699" cy="87711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6010705" y="4078134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5978724" y="2506896"/>
            <a:ext cx="995159" cy="160712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6027982" y="3474119"/>
            <a:ext cx="101220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5972959" y="2665552"/>
            <a:ext cx="106722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5815378" y="4645173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842044" y="374592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7433982" y="49149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68" name="Straight Connector 167"/>
          <p:cNvCxnSpPr/>
          <p:nvPr/>
        </p:nvCxnSpPr>
        <p:spPr>
          <a:xfrm>
            <a:off x="7339240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7365649" y="2273756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>
            <a:off x="7394263" y="2553089"/>
            <a:ext cx="1006437" cy="158042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7339240" y="2685046"/>
            <a:ext cx="105569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V="1">
            <a:off x="7339240" y="2421132"/>
            <a:ext cx="1061460" cy="80856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7979241" y="2244354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-8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238989" y="3746875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236694" y="4611076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6</a:t>
            </a:r>
          </a:p>
        </p:txBody>
      </p:sp>
      <p:cxnSp>
        <p:nvCxnSpPr>
          <p:cNvPr id="176" name="Straight Connector 175"/>
          <p:cNvCxnSpPr/>
          <p:nvPr/>
        </p:nvCxnSpPr>
        <p:spPr>
          <a:xfrm>
            <a:off x="7396978" y="3334957"/>
            <a:ext cx="937421" cy="903817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8091791" y="415327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7339240" y="3493613"/>
            <a:ext cx="100067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 flipH="1">
            <a:off x="7989211" y="4813023"/>
            <a:ext cx="342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4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80" name="Straight Connector 179"/>
          <p:cNvCxnSpPr/>
          <p:nvPr/>
        </p:nvCxnSpPr>
        <p:spPr>
          <a:xfrm flipV="1">
            <a:off x="7396978" y="3361656"/>
            <a:ext cx="948699" cy="877118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7371221" y="4097628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 flipV="1">
            <a:off x="7339240" y="2526390"/>
            <a:ext cx="995159" cy="160712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7388498" y="3493613"/>
            <a:ext cx="1012202" cy="167567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7333475" y="2685046"/>
            <a:ext cx="1067225" cy="2352286"/>
          </a:xfrm>
          <a:prstGeom prst="line">
            <a:avLst/>
          </a:prstGeom>
          <a:ln>
            <a:solidFill>
              <a:srgbClr val="7097D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7175894" y="4664667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6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202560" y="3765419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197" name="Curved Connector 196"/>
          <p:cNvCxnSpPr>
            <a:stCxn id="54" idx="2"/>
            <a:endCxn id="193" idx="2"/>
          </p:cNvCxnSpPr>
          <p:nvPr/>
        </p:nvCxnSpPr>
        <p:spPr>
          <a:xfrm rot="10800000" flipH="1" flipV="1">
            <a:off x="4329720" y="5169289"/>
            <a:ext cx="1921928" cy="1037544"/>
          </a:xfrm>
          <a:prstGeom prst="curvedConnector3">
            <a:avLst>
              <a:gd name="adj1" fmla="val -11894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51" idx="2"/>
            <a:endCxn id="193" idx="2"/>
          </p:cNvCxnSpPr>
          <p:nvPr/>
        </p:nvCxnSpPr>
        <p:spPr>
          <a:xfrm rot="10800000" flipH="1" flipV="1">
            <a:off x="4335484" y="4265473"/>
            <a:ext cx="1916163" cy="1941360"/>
          </a:xfrm>
          <a:prstGeom prst="curvedConnector3">
            <a:avLst>
              <a:gd name="adj1" fmla="val -11930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Curved Connector 203"/>
          <p:cNvCxnSpPr>
            <a:stCxn id="48" idx="2"/>
            <a:endCxn id="193" idx="2"/>
          </p:cNvCxnSpPr>
          <p:nvPr/>
        </p:nvCxnSpPr>
        <p:spPr>
          <a:xfrm rot="10800000" flipH="1" flipV="1">
            <a:off x="4335484" y="3361655"/>
            <a:ext cx="1916163" cy="2845177"/>
          </a:xfrm>
          <a:prstGeom prst="curvedConnector3">
            <a:avLst>
              <a:gd name="adj1" fmla="val -11930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Curved Connector 207"/>
          <p:cNvCxnSpPr>
            <a:stCxn id="46" idx="1"/>
            <a:endCxn id="193" idx="2"/>
          </p:cNvCxnSpPr>
          <p:nvPr/>
        </p:nvCxnSpPr>
        <p:spPr>
          <a:xfrm rot="10800000" flipH="1" flipV="1">
            <a:off x="4366538" y="2526389"/>
            <a:ext cx="1885109" cy="3680443"/>
          </a:xfrm>
          <a:prstGeom prst="curvedConnector3">
            <a:avLst>
              <a:gd name="adj1" fmla="val -12127"/>
            </a:avLst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Curved Connector 214"/>
          <p:cNvCxnSpPr>
            <a:stCxn id="194" idx="3"/>
            <a:endCxn id="91" idx="3"/>
          </p:cNvCxnSpPr>
          <p:nvPr/>
        </p:nvCxnSpPr>
        <p:spPr>
          <a:xfrm flipV="1">
            <a:off x="6627370" y="5142590"/>
            <a:ext cx="2073617" cy="1043108"/>
          </a:xfrm>
          <a:prstGeom prst="curvedConnector3">
            <a:avLst>
              <a:gd name="adj1" fmla="val 111024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Curved Connector 217"/>
          <p:cNvCxnSpPr>
            <a:stCxn id="194" idx="3"/>
            <a:endCxn id="88" idx="3"/>
          </p:cNvCxnSpPr>
          <p:nvPr/>
        </p:nvCxnSpPr>
        <p:spPr>
          <a:xfrm flipV="1">
            <a:off x="6627370" y="4238774"/>
            <a:ext cx="2098435" cy="1946924"/>
          </a:xfrm>
          <a:prstGeom prst="curvedConnector3">
            <a:avLst>
              <a:gd name="adj1" fmla="val 110894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Curved Connector 221"/>
          <p:cNvCxnSpPr>
            <a:stCxn id="194" idx="3"/>
            <a:endCxn id="85" idx="3"/>
          </p:cNvCxnSpPr>
          <p:nvPr/>
        </p:nvCxnSpPr>
        <p:spPr>
          <a:xfrm flipV="1">
            <a:off x="6627370" y="3334957"/>
            <a:ext cx="2121013" cy="2850741"/>
          </a:xfrm>
          <a:prstGeom prst="curvedConnector3">
            <a:avLst>
              <a:gd name="adj1" fmla="val 110778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Curved Connector 225"/>
          <p:cNvCxnSpPr>
            <a:stCxn id="194" idx="3"/>
            <a:endCxn id="82" idx="3"/>
          </p:cNvCxnSpPr>
          <p:nvPr/>
        </p:nvCxnSpPr>
        <p:spPr>
          <a:xfrm flipV="1">
            <a:off x="6627370" y="2526390"/>
            <a:ext cx="2108313" cy="3659308"/>
          </a:xfrm>
          <a:prstGeom prst="curvedConnector3">
            <a:avLst>
              <a:gd name="adj1" fmla="val 110843"/>
            </a:avLst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4033405" y="6460617"/>
            <a:ext cx="882146" cy="0"/>
          </a:xfrm>
          <a:prstGeom prst="line">
            <a:avLst/>
          </a:prstGeom>
          <a:ln>
            <a:solidFill>
              <a:srgbClr val="1FFF17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4339680" y="6155837"/>
            <a:ext cx="285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0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235" name="Straight Connector 234"/>
          <p:cNvCxnSpPr/>
          <p:nvPr/>
        </p:nvCxnSpPr>
        <p:spPr>
          <a:xfrm>
            <a:off x="8078189" y="6460617"/>
            <a:ext cx="882146" cy="0"/>
          </a:xfrm>
          <a:prstGeom prst="line">
            <a:avLst/>
          </a:prstGeom>
          <a:ln>
            <a:solidFill>
              <a:srgbClr val="FF66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8384464" y="6155837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-1</a:t>
            </a:r>
            <a:endParaRPr lang="en-US" sz="1400" b="1" dirty="0">
              <a:latin typeface="Century Gothic"/>
              <a:cs typeface="Century Gothic"/>
            </a:endParaRPr>
          </a:p>
        </p:txBody>
      </p:sp>
      <p:cxnSp>
        <p:nvCxnSpPr>
          <p:cNvPr id="245" name="Curved Connector 244"/>
          <p:cNvCxnSpPr>
            <a:stCxn id="48" idx="2"/>
            <a:endCxn id="82" idx="3"/>
          </p:cNvCxnSpPr>
          <p:nvPr/>
        </p:nvCxnSpPr>
        <p:spPr>
          <a:xfrm rot="10800000" flipH="1">
            <a:off x="4335485" y="2526390"/>
            <a:ext cx="4400198" cy="835266"/>
          </a:xfrm>
          <a:prstGeom prst="curvedConnector5">
            <a:avLst>
              <a:gd name="adj1" fmla="val -5195"/>
              <a:gd name="adj2" fmla="val 175749"/>
              <a:gd name="adj3" fmla="val 105195"/>
            </a:avLst>
          </a:prstGeom>
          <a:ln>
            <a:solidFill>
              <a:srgbClr val="BC0EF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6268087" y="1917083"/>
            <a:ext cx="3606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-2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96" name="Content Placeholder 2"/>
          <p:cNvSpPr txBox="1">
            <a:spLocks/>
          </p:cNvSpPr>
          <p:nvPr/>
        </p:nvSpPr>
        <p:spPr bwMode="auto">
          <a:xfrm>
            <a:off x="136240" y="2483196"/>
            <a:ext cx="3616034" cy="1396329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Lem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Given a 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-time algorithm for BC there is a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Õ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Century Gothic" charset="0"/>
              </a:rPr>
              <a:t>T(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charset="0"/>
              </a:rPr>
              <a:t>n,m,M</a:t>
            </a:r>
            <a:r>
              <a:rPr lang="en-US" sz="2000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</a:rPr>
              <a:t>-time algorithm for Negative Triangle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209" name="Content Placeholder 2"/>
          <p:cNvSpPr txBox="1">
            <a:spLocks/>
          </p:cNvSpPr>
          <p:nvPr/>
        </p:nvSpPr>
        <p:spPr bwMode="auto">
          <a:xfrm>
            <a:off x="147892" y="856146"/>
            <a:ext cx="3604382" cy="1372127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 Gothic" charset="0"/>
              </a:rPr>
              <a:t>Def</a:t>
            </a:r>
            <a:r>
              <a:rPr lang="en-US" sz="2000" b="1" dirty="0" smtClean="0">
                <a:solidFill>
                  <a:srgbClr val="FF0000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BC is to compute the number of pairs 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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-{v},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</a:t>
            </a:r>
            <a:r>
              <a:rPr lang="en-US" sz="2000" dirty="0" err="1">
                <a:latin typeface="Century Gothic"/>
                <a:cs typeface="Century Gothic"/>
              </a:rPr>
              <a:t>≠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t</a:t>
            </a:r>
            <a:r>
              <a:rPr lang="en-US" sz="2000" b="1" baseline="-25000" dirty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so that 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)=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s,v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)+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entury Gothic" charset="0"/>
              </a:rPr>
              <a:t>v,t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endParaRPr lang="en-US" sz="2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195" name="Content Placeholder 2"/>
          <p:cNvSpPr txBox="1">
            <a:spLocks/>
          </p:cNvSpPr>
          <p:nvPr/>
        </p:nvSpPr>
        <p:spPr bwMode="auto">
          <a:xfrm>
            <a:off x="4102952" y="798421"/>
            <a:ext cx="4857383" cy="968036"/>
          </a:xfrm>
          <a:prstGeom prst="rect">
            <a:avLst/>
          </a:prstGeom>
          <a:noFill/>
          <a:ln w="28575" cmpd="sng">
            <a:solidFill>
              <a:srgbClr val="BC0E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b="1" dirty="0" err="1" smtClean="0">
                <a:solidFill>
                  <a:srgbClr val="BC0EF3"/>
                </a:solidFill>
                <a:latin typeface="Century Gothic" charset="0"/>
              </a:rPr>
              <a:t>Prb</a:t>
            </a:r>
            <a:r>
              <a:rPr lang="en-US" sz="2000" b="1" dirty="0" smtClean="0">
                <a:solidFill>
                  <a:srgbClr val="BC0EF3"/>
                </a:solidFill>
                <a:latin typeface="Century Gothic" charset="0"/>
              </a:rPr>
              <a:t>:</a:t>
            </a:r>
            <a:r>
              <a:rPr lang="en-US" sz="2000" dirty="0" smtClean="0">
                <a:solidFill>
                  <a:srgbClr val="7F7F7F"/>
                </a:solidFill>
                <a:latin typeface="Century Gothic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we can enforce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non-negative </a:t>
            </a:r>
            <a:r>
              <a:rPr lang="en-US" sz="2000" dirty="0">
                <a:solidFill>
                  <a:srgbClr val="000000"/>
                </a:solidFill>
                <a:latin typeface="Century Gothic" charset="0"/>
              </a:rPr>
              <a:t>weights by adding O(M) </a:t>
            </a:r>
            <a:r>
              <a:rPr lang="en-US" sz="2000" dirty="0" smtClean="0">
                <a:solidFill>
                  <a:srgbClr val="000000"/>
                </a:solidFill>
                <a:latin typeface="Century Gothic" charset="0"/>
              </a:rPr>
              <a:t>offsets. </a:t>
            </a:r>
            <a:r>
              <a:rPr lang="en-US" sz="2000" dirty="0" smtClean="0">
                <a:solidFill>
                  <a:srgbClr val="000000"/>
                </a:solidFill>
                <a:latin typeface="Century Gothic"/>
                <a:cs typeface="Century Gothic"/>
                <a:sym typeface="Symbol"/>
              </a:rPr>
              <a:t>How to preserve m?</a:t>
            </a:r>
            <a:endParaRPr lang="en-US" sz="2000" b="1" dirty="0">
              <a:solidFill>
                <a:srgbClr val="000000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4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86133</TotalTime>
  <Words>2563</Words>
  <Application>Microsoft Macintosh PowerPoint</Application>
  <PresentationFormat>On-screen Show (4:3)</PresentationFormat>
  <Paragraphs>554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Subcubic Equivalences Between Graph Centrality Problems,  APSP and Diameter </vt:lpstr>
      <vt:lpstr>Graph Centrality Measures</vt:lpstr>
      <vt:lpstr>Betwenness  Centrality</vt:lpstr>
      <vt:lpstr>Betweenness Centrality</vt:lpstr>
      <vt:lpstr>Subcubic Reduction</vt:lpstr>
      <vt:lpstr>BC Reductions</vt:lpstr>
      <vt:lpstr>BC Reductions</vt:lpstr>
      <vt:lpstr>Negative TriangleBC</vt:lpstr>
      <vt:lpstr>Negative TriangleBC</vt:lpstr>
      <vt:lpstr>Negative TriangleBC</vt:lpstr>
      <vt:lpstr>Approximating  Betwenness  Centrality</vt:lpstr>
      <vt:lpstr>BC Reductions</vt:lpstr>
      <vt:lpstr>DiameterPositive BC</vt:lpstr>
      <vt:lpstr>Positive BCDiameter</vt:lpstr>
      <vt:lpstr>Apx BCPositive BC</vt:lpstr>
      <vt:lpstr>BC Reductions</vt:lpstr>
      <vt:lpstr>Sparse Graphs</vt:lpstr>
      <vt:lpstr>Sparse Graphs</vt:lpstr>
      <vt:lpstr>Other Subcubic  Reductions</vt:lpstr>
      <vt:lpstr>Other Subcubic Reductions</vt:lpstr>
      <vt:lpstr>Median</vt:lpstr>
      <vt:lpstr>Open Problems</vt:lpstr>
    </vt:vector>
  </TitlesOfParts>
  <Company>獫票楧栮捯洀鉭曮㞱Û뜰⠲쎔딁烊皭〼፥ᙼ䕸忤઱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Approaches to Network Design (NEWNET)</dc:title>
  <dc:creator>乩歫椠䱡畳椀㸲㻸ꔿ㌋䬮ꍰ䞮誀圇짗꾬钒붤鏊꣊㥊揤鞁</dc:creator>
  <cp:lastModifiedBy>Fabrizio grandoni</cp:lastModifiedBy>
  <cp:revision>863</cp:revision>
  <dcterms:created xsi:type="dcterms:W3CDTF">2011-02-28T13:15:08Z</dcterms:created>
  <dcterms:modified xsi:type="dcterms:W3CDTF">2015-12-06T19:40:21Z</dcterms:modified>
</cp:coreProperties>
</file>