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584" r:id="rId2"/>
    <p:sldId id="530" r:id="rId3"/>
    <p:sldId id="509" r:id="rId4"/>
    <p:sldId id="508" r:id="rId5"/>
    <p:sldId id="558" r:id="rId6"/>
    <p:sldId id="535" r:id="rId7"/>
    <p:sldId id="486" r:id="rId8"/>
    <p:sldId id="476" r:id="rId9"/>
    <p:sldId id="507" r:id="rId10"/>
    <p:sldId id="520" r:id="rId11"/>
    <p:sldId id="477" r:id="rId12"/>
    <p:sldId id="594" r:id="rId13"/>
    <p:sldId id="596" r:id="rId14"/>
    <p:sldId id="597" r:id="rId15"/>
    <p:sldId id="569" r:id="rId16"/>
    <p:sldId id="598" r:id="rId17"/>
    <p:sldId id="595" r:id="rId18"/>
    <p:sldId id="571" r:id="rId19"/>
    <p:sldId id="575" r:id="rId20"/>
    <p:sldId id="606" r:id="rId21"/>
    <p:sldId id="576" r:id="rId22"/>
    <p:sldId id="573" r:id="rId23"/>
    <p:sldId id="577" r:id="rId24"/>
    <p:sldId id="578" r:id="rId25"/>
    <p:sldId id="579" r:id="rId26"/>
    <p:sldId id="581" r:id="rId27"/>
    <p:sldId id="600" r:id="rId28"/>
    <p:sldId id="599" r:id="rId29"/>
    <p:sldId id="604" r:id="rId30"/>
    <p:sldId id="602" r:id="rId31"/>
    <p:sldId id="543" r:id="rId32"/>
    <p:sldId id="555" r:id="rId33"/>
    <p:sldId id="605" r:id="rId34"/>
    <p:sldId id="607" r:id="rId35"/>
    <p:sldId id="49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800080"/>
    <a:srgbClr val="CC3300"/>
    <a:srgbClr val="B5B5B5"/>
    <a:srgbClr val="7C7C7C"/>
    <a:srgbClr val="FFCC00"/>
    <a:srgbClr val="CCB900"/>
    <a:srgbClr val="CAC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62" autoAdjust="0"/>
  </p:normalViewPr>
  <p:slideViewPr>
    <p:cSldViewPr snapToGrid="0" snapToObjects="1">
      <p:cViewPr varScale="1">
        <p:scale>
          <a:sx n="114" d="100"/>
          <a:sy n="114" d="100"/>
        </p:scale>
        <p:origin x="7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9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058"/>
    </p:cViewPr>
  </p:sorterViewPr>
  <p:notesViewPr>
    <p:cSldViewPr snapToGrid="0" snapToObjects="1">
      <p:cViewPr varScale="1">
        <p:scale>
          <a:sx n="82" d="100"/>
          <a:sy n="82" d="100"/>
        </p:scale>
        <p:origin x="-221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5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E5FAC86E-E561-46B9-BCD3-FF2516574E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91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40E9A1-3DDA-4F59-BB17-0C8927AE4660}" type="slidenum">
              <a:rPr lang="en-US"/>
              <a:pPr/>
              <a:t>3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53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405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228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AC86E-E561-46B9-BCD3-FF2516574E3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3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AC86E-E561-46B9-BCD3-FF2516574E3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93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AC86E-E561-46B9-BCD3-FF2516574E3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16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400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76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333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67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AC86E-E561-46B9-BCD3-FF2516574E3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37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01BDA73-58E0-4644-8950-DF0D2AF7FC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C8753-20AB-4989-BF0D-C0A41084C5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59CCC-9DC2-4B4C-9A3F-540275EC1E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2218C1-B289-4FBB-9F0E-0DECFC73F4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3AC565-F893-4DF1-A41F-0FAA1CAB7A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100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3E70651-642C-4D20-93FC-BF14ABDC74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A7C94E8-6B89-4991-B232-007DF60E8C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</a:defRPr>
            </a:lvl1pPr>
            <a:lvl2pPr>
              <a:defRPr baseline="0">
                <a:latin typeface="Calibri" pitchFamily="34" charset="0"/>
              </a:defRPr>
            </a:lvl2pPr>
            <a:lvl3pPr>
              <a:defRPr baseline="0">
                <a:latin typeface="Calibri" pitchFamily="34" charset="0"/>
              </a:defRPr>
            </a:lvl3pPr>
            <a:lvl4pPr>
              <a:defRPr baseline="0">
                <a:latin typeface="Calibri" pitchFamily="34" charset="0"/>
              </a:defRPr>
            </a:lvl4pPr>
            <a:lvl5pPr>
              <a:defRPr baseline="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02547-C1D2-47CE-80F9-C1C68BE62D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6F01A-F9E2-42AF-9F0E-092E9DBFCA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B7076-A2AC-4067-8E05-75B5A1CDB1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1B919-2A44-4E58-A8FE-E6B9D00710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CFF67-7BED-4DAB-BD3D-B31D78A326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BEBDA-37A2-4835-A16F-3C327C8948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8A812-0C00-41AF-A38D-78CE373DFD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55B74-5187-400D-8D08-E24CE546B1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CBD89505-6958-4E72-AADD-F51279DA13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9900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990099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990099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990099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990099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990099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990099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990099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990099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Times New Roman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>
                <a:latin typeface="Calibri" panose="020F0502020204030204" pitchFamily="34" charset="0"/>
              </a:rPr>
              <a:t>Does bad logic make better cells?</a:t>
            </a:r>
            <a:endParaRPr lang="en-US" sz="4400" dirty="0">
              <a:latin typeface="Calibri" panose="020F0502020204030204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David Dill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Department of Computer Science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Stanford University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602547-C1D2-47CE-80F9-C1C68BE62D5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update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Asynchronous update rule</a:t>
            </a:r>
            <a:r>
              <a:rPr lang="en-US" dirty="0" smtClean="0"/>
              <a:t>:  When several updates are possible, choose one arbitrarily.</a:t>
            </a:r>
          </a:p>
          <a:p>
            <a:r>
              <a:rPr lang="en-US" dirty="0" smtClean="0"/>
              <a:t>I.e., models “interleaving concurrency.”</a:t>
            </a:r>
          </a:p>
          <a:p>
            <a:r>
              <a:rPr lang="en-US" dirty="0" smtClean="0"/>
              <a:t>Models </a:t>
            </a:r>
            <a:r>
              <a:rPr lang="en-US" i="1" dirty="0" smtClean="0"/>
              <a:t>arbitrary</a:t>
            </a:r>
            <a:r>
              <a:rPr lang="en-US" dirty="0" smtClean="0"/>
              <a:t> timing variation.</a:t>
            </a:r>
          </a:p>
          <a:p>
            <a:r>
              <a:rPr lang="en-US" dirty="0" smtClean="0"/>
              <a:t>Model checking can analyze </a:t>
            </a:r>
            <a:r>
              <a:rPr lang="en-US" i="1" dirty="0" smtClean="0"/>
              <a:t>all possible choices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System is </a:t>
            </a:r>
            <a:r>
              <a:rPr lang="en-US" i="1" dirty="0" smtClean="0"/>
              <a:t>speed-independent</a:t>
            </a:r>
            <a:r>
              <a:rPr lang="en-US" dirty="0" smtClean="0"/>
              <a:t> if it meets requirements for all possible delays.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2547-C1D2-47CE-80F9-C1C68BE62D5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speed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1743075"/>
          </a:xfrm>
        </p:spPr>
        <p:txBody>
          <a:bodyPr/>
          <a:lstStyle/>
          <a:p>
            <a:r>
              <a:rPr lang="en-US" sz="2000" dirty="0" smtClean="0"/>
              <a:t>Model checking automatically answers queries about state graphs.</a:t>
            </a:r>
          </a:p>
          <a:p>
            <a:r>
              <a:rPr lang="en-US" sz="2000" dirty="0" smtClean="0"/>
              <a:t>Used extensively for analyzing hardware, software, protocol behavior.</a:t>
            </a:r>
          </a:p>
          <a:p>
            <a:r>
              <a:rPr lang="en-US" sz="2000" dirty="0" smtClean="0"/>
              <a:t>Model checkers can see whether circuit satisfies property </a:t>
            </a:r>
            <a:r>
              <a:rPr lang="en-US" sz="2000" i="1" dirty="0" smtClean="0"/>
              <a:t>for all possible delays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2547-C1D2-47CE-80F9-C1C68BE62D5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391075" y="3482340"/>
            <a:ext cx="1066800" cy="9144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Calibri" pitchFamily="34" charset="0"/>
              </a:rPr>
              <a:t>Ad hoc translator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791200" y="4091940"/>
            <a:ext cx="1371600" cy="16764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NuSMV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model checker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04800" y="3520440"/>
            <a:ext cx="1524000" cy="8382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Calibri" pitchFamily="34" charset="0"/>
              </a:rPr>
              <a:t>System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Calibri" pitchFamily="34" charset="0"/>
              </a:rPr>
              <a:t> description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828800" y="393874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4038600" y="3939540"/>
            <a:ext cx="1295400" cy="8382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SMV modeling language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Straight Arrow Connector 17"/>
          <p:cNvCxnSpPr>
            <a:stCxn id="5" idx="3"/>
          </p:cNvCxnSpPr>
          <p:nvPr/>
        </p:nvCxnSpPr>
        <p:spPr bwMode="auto">
          <a:xfrm>
            <a:off x="3457875" y="3939540"/>
            <a:ext cx="580725" cy="3040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5257800" y="4549140"/>
            <a:ext cx="5334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3886200" y="5158740"/>
            <a:ext cx="1371600" cy="8382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Temporal logic properties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5257800" y="5311140"/>
            <a:ext cx="5334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8" idx="3"/>
          </p:cNvCxnSpPr>
          <p:nvPr/>
        </p:nvCxnSpPr>
        <p:spPr bwMode="auto">
          <a:xfrm>
            <a:off x="7162800" y="4930140"/>
            <a:ext cx="457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7620000" y="4428213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“OK” or counter-example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57200" y="130175"/>
            <a:ext cx="8229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Core cell cycle transcription factors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71948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93966"/>
            <a:ext cx="81470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4335100" y="3921123"/>
            <a:ext cx="0" cy="14364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4272268" y="3911598"/>
            <a:ext cx="133579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434779" y="5371544"/>
            <a:ext cx="2355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alibri" panose="020F0502020204030204" pitchFamily="34" charset="0"/>
              </a:rPr>
              <a:t>ctrA</a:t>
            </a:r>
            <a:r>
              <a:rPr lang="en-US" sz="2000" dirty="0" smtClean="0">
                <a:latin typeface="Calibri" panose="020F0502020204030204" pitchFamily="34" charset="0"/>
              </a:rPr>
              <a:t> gene not copied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40918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checking the Caulobacter cell cycle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319350"/>
            <a:ext cx="7772400" cy="4177322"/>
          </a:xfrm>
        </p:spPr>
        <p:txBody>
          <a:bodyPr/>
          <a:lstStyle/>
          <a:p>
            <a:r>
              <a:rPr lang="en-US" dirty="0" smtClean="0"/>
              <a:t>Checked Boolean asynchronous model of cell cycle control.</a:t>
            </a:r>
          </a:p>
          <a:p>
            <a:pPr lvl="1"/>
            <a:r>
              <a:rPr lang="en-US" dirty="0" smtClean="0"/>
              <a:t>Arbitrary delays except for some 0-delay events (e.g. physical cell partition).</a:t>
            </a:r>
          </a:p>
          <a:p>
            <a:r>
              <a:rPr lang="en-US" dirty="0" smtClean="0"/>
              <a:t>Cell cycle “worked” for (almost) all delay variations.</a:t>
            </a:r>
          </a:p>
          <a:p>
            <a:r>
              <a:rPr lang="en-US" dirty="0" smtClean="0"/>
              <a:t>... except: </a:t>
            </a:r>
            <a:r>
              <a:rPr lang="en-US" dirty="0" err="1" smtClean="0"/>
              <a:t>GcrA</a:t>
            </a:r>
            <a:r>
              <a:rPr lang="en-US" dirty="0" smtClean="0"/>
              <a:t> can be degraded before </a:t>
            </a:r>
            <a:r>
              <a:rPr lang="en-US" dirty="0" err="1" smtClean="0"/>
              <a:t>ctrA</a:t>
            </a:r>
            <a:r>
              <a:rPr lang="en-US" dirty="0" smtClean="0"/>
              <a:t> gene is copied (very slow copy, fast </a:t>
            </a:r>
            <a:r>
              <a:rPr lang="en-US" dirty="0" err="1" smtClean="0"/>
              <a:t>GcrA</a:t>
            </a:r>
            <a:r>
              <a:rPr lang="en-US" dirty="0" smtClean="0"/>
              <a:t> degradation).</a:t>
            </a:r>
          </a:p>
          <a:p>
            <a:r>
              <a:rPr lang="en-US" dirty="0" smtClean="0"/>
              <a:t>Cell cycle gets “stuck” in this 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F01A-F9E2-42AF-9F0E-092E9DBFCA5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flipH="1">
            <a:off x="286555" y="577797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800" b="1" kern="0" dirty="0">
                <a:solidFill>
                  <a:srgbClr val="0033CC"/>
                </a:solidFill>
                <a:latin typeface="Calibri" pitchFamily="34" charset="0"/>
              </a:rPr>
              <a:t>Architecture and inherent robustness of a bacterial cell-cycle control system, </a:t>
            </a:r>
            <a:r>
              <a:rPr lang="en-US" sz="1800" kern="0" dirty="0">
                <a:solidFill>
                  <a:srgbClr val="0033CC"/>
                </a:solidFill>
                <a:latin typeface="Calibri" pitchFamily="34" charset="0"/>
              </a:rPr>
              <a:t>Shen, X., Collier, J., Dill, D., Shapiro, L., Horowitz, M., McAdams, H. H., PNAS, 2008</a:t>
            </a:r>
            <a:endParaRPr lang="en-US" sz="1800" kern="0" dirty="0">
              <a:solidFill>
                <a:srgbClr val="0033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9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57200" y="130175"/>
            <a:ext cx="8229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Stuck cell cycle</a:t>
            </a:r>
            <a:endParaRPr lang="en-US" altLang="en-US" sz="4400" dirty="0">
              <a:solidFill>
                <a:srgbClr val="000000"/>
              </a:solidFill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71948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93966"/>
            <a:ext cx="81470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4335100" y="3921123"/>
            <a:ext cx="0" cy="14364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4272268" y="3911598"/>
            <a:ext cx="133579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434779" y="5371544"/>
            <a:ext cx="2355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alibri" panose="020F0502020204030204" pitchFamily="34" charset="0"/>
              </a:rPr>
              <a:t>ctrA</a:t>
            </a:r>
            <a:r>
              <a:rPr lang="en-US" sz="2000" dirty="0" smtClean="0">
                <a:latin typeface="Calibri" panose="020F0502020204030204" pitchFamily="34" charset="0"/>
              </a:rPr>
              <a:t> gene not copied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2756" y="1905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alibri" panose="020F0502020204030204" pitchFamily="34" charset="0"/>
              </a:rPr>
              <a:t>0</a:t>
            </a:r>
            <a:endParaRPr lang="en-US" sz="1800" b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5319" y="25486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alibri" panose="020F0502020204030204" pitchFamily="34" charset="0"/>
              </a:rPr>
              <a:t>0</a:t>
            </a:r>
            <a:endParaRPr lang="en-US" sz="18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0638" y="3247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alibri" panose="020F0502020204030204" pitchFamily="34" charset="0"/>
              </a:rPr>
              <a:t>0</a:t>
            </a:r>
            <a:endParaRPr lang="en-US" sz="1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5807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Leaky Signals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2547-C1D2-47CE-80F9-C1C68BE62D5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7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57200" y="130175"/>
            <a:ext cx="8229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Leaky </a:t>
            </a:r>
            <a:r>
              <a:rPr lang="en-US" altLang="en-US" sz="4400" dirty="0" err="1" smtClean="0">
                <a:solidFill>
                  <a:srgbClr val="000000"/>
                </a:solidFill>
              </a:rPr>
              <a:t>DnaA</a:t>
            </a:r>
            <a:r>
              <a:rPr lang="en-US" altLang="en-US" sz="4400" dirty="0" smtClean="0">
                <a:solidFill>
                  <a:srgbClr val="000000"/>
                </a:solidFill>
              </a:rPr>
              <a:t> can build up, restarting cell cycle</a:t>
            </a:r>
            <a:endParaRPr lang="en-US" altLang="en-US" sz="4400" dirty="0">
              <a:solidFill>
                <a:srgbClr val="000000"/>
              </a:solidFill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71948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93966"/>
            <a:ext cx="81470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4335100" y="3921123"/>
            <a:ext cx="0" cy="1436488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4272268" y="3911598"/>
            <a:ext cx="133579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434779" y="5371544"/>
            <a:ext cx="2355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alibri" panose="020F0502020204030204" pitchFamily="34" charset="0"/>
              </a:rPr>
              <a:t>ctrA</a:t>
            </a:r>
            <a:r>
              <a:rPr lang="en-US" sz="2000" dirty="0" smtClean="0">
                <a:latin typeface="Calibri" panose="020F0502020204030204" pitchFamily="34" charset="0"/>
              </a:rPr>
              <a:t> gene not copied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2756" y="1905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alibri" panose="020F0502020204030204" pitchFamily="34" charset="0"/>
              </a:rPr>
              <a:t>0</a:t>
            </a:r>
            <a:endParaRPr lang="en-US" sz="1800" b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5319" y="25486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alibri" panose="020F0502020204030204" pitchFamily="34" charset="0"/>
              </a:rPr>
              <a:t>0</a:t>
            </a:r>
            <a:endParaRPr lang="en-US" sz="18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0638" y="3247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alibri" panose="020F0502020204030204" pitchFamily="34" charset="0"/>
              </a:rPr>
              <a:t>0</a:t>
            </a:r>
            <a:endParaRPr lang="en-US" sz="1800" b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0130" y="1635120"/>
            <a:ext cx="560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low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7871" y="1905232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X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350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Evidence of leakiness in the dnaA promoter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>
                <a:solidFill>
                  <a:srgbClr val="000000"/>
                </a:solidFill>
              </a:rPr>
              <a:t>DnaA (and subsequent) protein present in unhemimethylated strains 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457200" y="5771129"/>
            <a:ext cx="8453438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/>
            <a:r>
              <a:rPr lang="en-US" altLang="en-US" sz="2000" i="1" dirty="0">
                <a:solidFill>
                  <a:srgbClr val="000000"/>
                </a:solidFill>
              </a:rPr>
              <a:t>Collier et al </a:t>
            </a:r>
            <a:r>
              <a:rPr lang="en-US" altLang="en-US" sz="2000" dirty="0">
                <a:solidFill>
                  <a:srgbClr val="000000"/>
                </a:solidFill>
              </a:rPr>
              <a:t>A DNA methylation ratchet governs progression through a bacterial cell cycle. </a:t>
            </a:r>
            <a:r>
              <a:rPr lang="en-US" altLang="en-US" sz="2000" i="1" dirty="0" err="1">
                <a:solidFill>
                  <a:srgbClr val="000000"/>
                </a:solidFill>
              </a:rPr>
              <a:t>Proc</a:t>
            </a:r>
            <a:r>
              <a:rPr lang="en-US" altLang="en-US" sz="2000" i="1" dirty="0">
                <a:solidFill>
                  <a:srgbClr val="000000"/>
                </a:solidFill>
              </a:rPr>
              <a:t> Natl </a:t>
            </a:r>
            <a:r>
              <a:rPr lang="en-US" altLang="en-US" sz="2000" i="1" dirty="0" err="1">
                <a:solidFill>
                  <a:srgbClr val="000000"/>
                </a:solidFill>
              </a:rPr>
              <a:t>Acad</a:t>
            </a:r>
            <a:r>
              <a:rPr lang="en-US" altLang="en-US" sz="2000" i="1" dirty="0">
                <a:solidFill>
                  <a:srgbClr val="000000"/>
                </a:solidFill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</a:rPr>
              <a:t>Sci</a:t>
            </a:r>
            <a:r>
              <a:rPr lang="en-US" altLang="en-US" sz="2000" i="1" dirty="0">
                <a:solidFill>
                  <a:srgbClr val="000000"/>
                </a:solidFill>
              </a:rPr>
              <a:t> USA. 2007;104(43):17111-6. 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3124200"/>
            <a:ext cx="46132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22638"/>
            <a:ext cx="279082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18960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</a:t>
            </a:r>
            <a:r>
              <a:rPr lang="en-US" dirty="0" err="1" smtClean="0"/>
              <a:t>CtrA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35969"/>
            <a:ext cx="6858000" cy="27860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7406" y="5242158"/>
            <a:ext cx="8261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McAdams, H. H., &amp; Shapiro, L. (2009) System-level design of bacterial cell cycle control. </a:t>
            </a:r>
            <a:r>
              <a:rPr lang="en-US" sz="1800" i="1" dirty="0"/>
              <a:t>FEBS Letters</a:t>
            </a:r>
            <a:r>
              <a:rPr lang="en-US" sz="1800" dirty="0"/>
              <a:t>, 583(24):3984-3991.</a:t>
            </a:r>
          </a:p>
        </p:txBody>
      </p:sp>
    </p:spTree>
    <p:extLst>
      <p:ext uri="{BB962C8B-B14F-4D97-AF65-F5344CB8AC3E}">
        <p14:creationId xmlns:p14="http://schemas.microsoft.com/office/powerpoint/2010/main" val="42121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cell cycle of </a:t>
            </a:r>
            <a:r>
              <a:rPr lang="en-US" dirty="0" err="1" smtClean="0"/>
              <a:t>Caulobacter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941" y="2105459"/>
            <a:ext cx="40005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7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and Background</a:t>
            </a:r>
          </a:p>
          <a:p>
            <a:r>
              <a:rPr lang="en-US" dirty="0" smtClean="0"/>
              <a:t>Timing Robustness</a:t>
            </a:r>
            <a:endParaRPr lang="en-US" dirty="0" smtClean="0"/>
          </a:p>
          <a:p>
            <a:r>
              <a:rPr lang="en-US" dirty="0" smtClean="0"/>
              <a:t>Leaky Signals</a:t>
            </a:r>
          </a:p>
          <a:p>
            <a:r>
              <a:rPr lang="en-US" dirty="0" smtClean="0"/>
              <a:t>Conclusions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2547-C1D2-47CE-80F9-C1C68BE62D5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</a:t>
            </a:r>
            <a:r>
              <a:rPr lang="en-US" dirty="0" err="1" smtClean="0"/>
              <a:t>CtrA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35969"/>
            <a:ext cx="6858000" cy="27860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7406" y="5242158"/>
            <a:ext cx="8261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McAdams, H. H., &amp; Shapiro, L. (2009) System-level design of bacterial cell cycle control. </a:t>
            </a:r>
            <a:r>
              <a:rPr lang="en-US" sz="1800" i="1" dirty="0"/>
              <a:t>FEBS Letters</a:t>
            </a:r>
            <a:r>
              <a:rPr lang="en-US" sz="1800" dirty="0"/>
              <a:t>, 583(24):3984-3991.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158584" y="2398426"/>
            <a:ext cx="539646" cy="7195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2158584" y="2424659"/>
            <a:ext cx="539646" cy="7195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679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r>
              <a:rPr lang="en-US" dirty="0" smtClean="0"/>
              <a:t>: </a:t>
            </a:r>
            <a:r>
              <a:rPr lang="en-US" dirty="0" err="1" smtClean="0"/>
              <a:t>GcrA</a:t>
            </a:r>
            <a:r>
              <a:rPr lang="en-US" dirty="0" smtClean="0"/>
              <a:t> deletion stops cell cycle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147021"/>
            <a:ext cx="40005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58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857" y="76200"/>
            <a:ext cx="7772400" cy="990600"/>
          </a:xfrm>
        </p:spPr>
        <p:txBody>
          <a:bodyPr/>
          <a:lstStyle/>
          <a:p>
            <a:r>
              <a:rPr lang="en-US" dirty="0" smtClean="0"/>
              <a:t>Experimental </a:t>
            </a:r>
            <a:r>
              <a:rPr lang="en-US" dirty="0" err="1" smtClean="0"/>
              <a:t>GcrA</a:t>
            </a:r>
            <a:r>
              <a:rPr lang="en-US" dirty="0" smtClean="0"/>
              <a:t> deletion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28" y="949939"/>
            <a:ext cx="3914775" cy="46362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306" y="5934670"/>
            <a:ext cx="8413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Murray, S. M., Panis, G., </a:t>
            </a:r>
            <a:r>
              <a:rPr lang="en-US" sz="1800" dirty="0" err="1"/>
              <a:t>Fumeaux</a:t>
            </a:r>
            <a:r>
              <a:rPr lang="en-US" sz="1800" dirty="0"/>
              <a:t>, C., </a:t>
            </a:r>
            <a:r>
              <a:rPr lang="en-US" sz="1800" dirty="0" err="1"/>
              <a:t>Viollier</a:t>
            </a:r>
            <a:r>
              <a:rPr lang="en-US" sz="1800" dirty="0"/>
              <a:t>, P. H., &amp; Howard, M. (2013). Computational and Genetic Reduction of a Cell Cycle to Its Simplest, Primordial Components. </a:t>
            </a:r>
            <a:r>
              <a:rPr lang="en-US" sz="1800" i="1" dirty="0" err="1"/>
              <a:t>PLoS</a:t>
            </a:r>
            <a:r>
              <a:rPr lang="en-US" sz="1800" i="1" dirty="0"/>
              <a:t> Biology</a:t>
            </a:r>
            <a:r>
              <a:rPr lang="en-US" sz="1800" dirty="0"/>
              <a:t>, </a:t>
            </a:r>
            <a:r>
              <a:rPr lang="en-US" sz="1800" i="1" dirty="0"/>
              <a:t>11</a:t>
            </a:r>
            <a:r>
              <a:rPr lang="en-US" sz="1800" dirty="0"/>
              <a:t>(12), e1001749.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77719" y="2674961"/>
            <a:ext cx="19399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Cell cycle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restarts?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06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76200"/>
            <a:ext cx="8188377" cy="990600"/>
          </a:xfrm>
        </p:spPr>
        <p:txBody>
          <a:bodyPr/>
          <a:lstStyle/>
          <a:p>
            <a:r>
              <a:rPr lang="en-US" dirty="0" smtClean="0"/>
              <a:t>Cell </a:t>
            </a:r>
            <a:r>
              <a:rPr lang="en-US" dirty="0" smtClean="0"/>
              <a:t>cycle </a:t>
            </a:r>
            <a:r>
              <a:rPr lang="en-US" dirty="0" smtClean="0"/>
              <a:t>can restart after some time if </a:t>
            </a:r>
            <a:r>
              <a:rPr lang="en-US" dirty="0" smtClean="0"/>
              <a:t>the </a:t>
            </a:r>
            <a:r>
              <a:rPr lang="en-US" dirty="0" err="1"/>
              <a:t>c</a:t>
            </a:r>
            <a:r>
              <a:rPr lang="en-US" dirty="0" err="1" smtClean="0"/>
              <a:t>trA</a:t>
            </a:r>
            <a:r>
              <a:rPr lang="en-US" dirty="0" smtClean="0"/>
              <a:t> promoter </a:t>
            </a:r>
            <a:r>
              <a:rPr lang="en-US" dirty="0" smtClean="0"/>
              <a:t>is ‘leaky’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406794"/>
            <a:ext cx="40005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7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Bistability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1" y="2062502"/>
            <a:ext cx="6365081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28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Bistability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055157"/>
            <a:ext cx="6365081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30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‘Leaky’ Promoter model has only one high stable equilibrium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867" y="2058287"/>
            <a:ext cx="6365081" cy="361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35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Leakiness and robustness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“Leaky” 0 signals may provide a “timeout” mechanism</a:t>
            </a:r>
          </a:p>
          <a:p>
            <a:pPr lvl="1"/>
            <a:r>
              <a:rPr lang="en-US" dirty="0" smtClean="0"/>
              <a:t>Normally, output waits for input.</a:t>
            </a:r>
          </a:p>
          <a:p>
            <a:pPr lvl="1"/>
            <a:r>
              <a:rPr lang="en-US" dirty="0" smtClean="0"/>
              <a:t>If input arrives quickly, leaky output signal doesn’t matter.</a:t>
            </a:r>
          </a:p>
          <a:p>
            <a:pPr lvl="1"/>
            <a:r>
              <a:rPr lang="en-US" dirty="0" smtClean="0"/>
              <a:t>If input does not array, leaky output builds up to “1” after a long delay.</a:t>
            </a:r>
          </a:p>
          <a:p>
            <a:pPr lvl="1"/>
            <a:r>
              <a:rPr lang="en-US" dirty="0" smtClean="0"/>
              <a:t>This can restart a “stuck” cell cycle.</a:t>
            </a:r>
            <a:endParaRPr lang="en-US" dirty="0"/>
          </a:p>
          <a:p>
            <a:r>
              <a:rPr lang="en-US" dirty="0" smtClean="0"/>
              <a:t>But, sometimes, the cell cycle should not restart!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2547-C1D2-47CE-80F9-C1C68BE62D5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9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08000" y="6126163"/>
            <a:ext cx="8453438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/>
            <a:r>
              <a:rPr lang="en-US" altLang="en-US" sz="1600" i="1" dirty="0" smtClean="0">
                <a:solidFill>
                  <a:srgbClr val="000000"/>
                </a:solidFill>
              </a:rPr>
              <a:t>from</a:t>
            </a:r>
            <a:r>
              <a:rPr lang="en-US" altLang="en-US" sz="1600" i="1" dirty="0">
                <a:solidFill>
                  <a:srgbClr val="000000"/>
                </a:solidFill>
              </a:rPr>
              <a:t>: http://people.cs.vt.edu/~</a:t>
            </a:r>
            <a:r>
              <a:rPr lang="en-US" altLang="en-US" sz="1600" i="1" dirty="0" smtClean="0">
                <a:solidFill>
                  <a:srgbClr val="000000"/>
                </a:solidFill>
              </a:rPr>
              <a:t>ycao/Caulobactor/CCindex.html5 </a:t>
            </a:r>
            <a:endParaRPr lang="en-US" altLang="en-US" sz="1600" i="1" dirty="0">
              <a:solidFill>
                <a:srgbClr val="000000"/>
              </a:solidFill>
            </a:endParaRP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5"/>
          <a:stretch/>
        </p:blipFill>
        <p:spPr bwMode="auto">
          <a:xfrm>
            <a:off x="1143000" y="1109272"/>
            <a:ext cx="6629400" cy="492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76200"/>
            <a:ext cx="7772400" cy="9906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99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99"/>
                </a:solidFill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99"/>
                </a:solidFill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99"/>
                </a:solidFill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99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99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99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99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990099"/>
                </a:solidFill>
                <a:latin typeface="Comic Sans MS" pitchFamily="66" charset="0"/>
              </a:defRPr>
            </a:lvl9pPr>
          </a:lstStyle>
          <a:p>
            <a:r>
              <a:rPr lang="en-US" kern="0" dirty="0" smtClean="0">
                <a:latin typeface="Calibri" panose="020F0502020204030204" pitchFamily="34" charset="0"/>
              </a:rPr>
              <a:t>Checkpoint</a:t>
            </a:r>
            <a:endParaRPr lang="en-US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2112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Conjecture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There is a special mechanism to prevent restarting during a checkpoint.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E.g., perhaps there is active degradation of the “leaky” signal so it’s not so leaky.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BEBDA-37A2-4835-A16F-3C327C8948E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3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CE537-7B14-40ED-A94C-3D053C22520C}" type="slidenum">
              <a:rPr lang="en-US"/>
              <a:pPr/>
              <a:t>3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of Boolean Modeling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Boolean </a:t>
            </a:r>
            <a:r>
              <a:rPr lang="en-US" dirty="0"/>
              <a:t>systems are well understood from digital circuit design.</a:t>
            </a:r>
          </a:p>
          <a:p>
            <a:pPr lvl="1"/>
            <a:r>
              <a:rPr lang="en-US" dirty="0"/>
              <a:t>Mathematics: Boolean algebra, logic, automata theory</a:t>
            </a:r>
          </a:p>
          <a:p>
            <a:pPr lvl="1"/>
            <a:r>
              <a:rPr lang="en-US" dirty="0"/>
              <a:t>Engineering knowledge</a:t>
            </a:r>
          </a:p>
          <a:p>
            <a:pPr lvl="1"/>
            <a:r>
              <a:rPr lang="en-US" dirty="0"/>
              <a:t>Software tools</a:t>
            </a:r>
          </a:p>
          <a:p>
            <a:r>
              <a:rPr lang="en-US" dirty="0"/>
              <a:t>Larger scale systems can be simulated/analyzed.</a:t>
            </a:r>
          </a:p>
          <a:p>
            <a:r>
              <a:rPr lang="en-US" dirty="0"/>
              <a:t>High-dimensional dynamics are tractable.</a:t>
            </a:r>
          </a:p>
          <a:p>
            <a:r>
              <a:rPr lang="en-US" dirty="0"/>
              <a:t>“Design principles” may emerge.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2262188"/>
            <a:ext cx="561022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82563" y="-30163"/>
            <a:ext cx="8909050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000000"/>
                </a:solidFill>
              </a:rPr>
              <a:t>DnaA is rapidly proteolyzed in carbon and nitrogen starvation modes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471253" y="5286167"/>
            <a:ext cx="867274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9pPr>
          </a:lstStyle>
          <a:p>
            <a:pPr eaLnBrk="1" hangingPunct="1"/>
            <a:r>
              <a:rPr lang="en-US" altLang="en-US" sz="2000" i="1" dirty="0" err="1">
                <a:solidFill>
                  <a:srgbClr val="000000"/>
                </a:solidFill>
              </a:rPr>
              <a:t>Gorbatyuk</a:t>
            </a:r>
            <a:r>
              <a:rPr lang="en-US" altLang="en-US" sz="2000" i="1" dirty="0">
                <a:solidFill>
                  <a:srgbClr val="000000"/>
                </a:solidFill>
              </a:rPr>
              <a:t> et al </a:t>
            </a:r>
            <a:r>
              <a:rPr lang="en-US" altLang="en-US" sz="2000" dirty="0">
                <a:solidFill>
                  <a:srgbClr val="000000"/>
                </a:solidFill>
              </a:rPr>
              <a:t>Regulated degradation of chromosome replication proteins </a:t>
            </a:r>
            <a:r>
              <a:rPr lang="en-US" altLang="en-US" sz="2000" dirty="0" err="1">
                <a:solidFill>
                  <a:srgbClr val="000000"/>
                </a:solidFill>
              </a:rPr>
              <a:t>DnaA</a:t>
            </a:r>
            <a:r>
              <a:rPr lang="en-US" altLang="en-US" sz="2000" dirty="0">
                <a:solidFill>
                  <a:srgbClr val="000000"/>
                </a:solidFill>
              </a:rPr>
              <a:t> and </a:t>
            </a:r>
            <a:r>
              <a:rPr lang="en-US" altLang="en-US" sz="2000" dirty="0" err="1">
                <a:solidFill>
                  <a:srgbClr val="000000"/>
                </a:solidFill>
              </a:rPr>
              <a:t>CtrA</a:t>
            </a:r>
            <a:r>
              <a:rPr lang="en-US" altLang="en-US" sz="2000" dirty="0">
                <a:solidFill>
                  <a:srgbClr val="000000"/>
                </a:solidFill>
              </a:rPr>
              <a:t> in Caulobacter </a:t>
            </a:r>
            <a:r>
              <a:rPr lang="en-US" altLang="en-US" sz="2000" dirty="0" err="1">
                <a:solidFill>
                  <a:srgbClr val="000000"/>
                </a:solidFill>
              </a:rPr>
              <a:t>crescentus</a:t>
            </a:r>
            <a:r>
              <a:rPr lang="en-US" altLang="en-US" sz="2000" dirty="0">
                <a:solidFill>
                  <a:srgbClr val="000000"/>
                </a:solidFill>
              </a:rPr>
              <a:t>. </a:t>
            </a:r>
            <a:r>
              <a:rPr lang="en-US" altLang="en-US" sz="2000" i="1" dirty="0" err="1">
                <a:solidFill>
                  <a:srgbClr val="000000"/>
                </a:solidFill>
              </a:rPr>
              <a:t>Mol</a:t>
            </a:r>
            <a:r>
              <a:rPr lang="en-US" altLang="en-US" sz="2000" i="1" dirty="0">
                <a:solidFill>
                  <a:srgbClr val="000000"/>
                </a:solidFill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</a:rPr>
              <a:t>Microbiol</a:t>
            </a:r>
            <a:r>
              <a:rPr lang="en-US" altLang="en-US" sz="2000" i="1" dirty="0">
                <a:solidFill>
                  <a:srgbClr val="000000"/>
                </a:solidFill>
              </a:rPr>
              <a:t>. 2005;55(4):1233-45.</a:t>
            </a:r>
          </a:p>
        </p:txBody>
      </p:sp>
    </p:spTree>
    <p:extLst>
      <p:ext uri="{BB962C8B-B14F-4D97-AF65-F5344CB8AC3E}">
        <p14:creationId xmlns:p14="http://schemas.microsoft.com/office/powerpoint/2010/main" val="198688257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2547-C1D2-47CE-80F9-C1C68BE62D5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Major points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Timing robustness may be a “design principle” of biological state machines.</a:t>
            </a:r>
          </a:p>
          <a:p>
            <a:r>
              <a:rPr lang="en-US" dirty="0" smtClean="0"/>
              <a:t>Aspects of models that violate timing robustness merit closer scrutiny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smtClean="0"/>
              <a:t>Leakiness</a:t>
            </a:r>
            <a:r>
              <a:rPr lang="en-US" dirty="0" smtClean="0"/>
              <a:t>” of </a:t>
            </a:r>
            <a:r>
              <a:rPr lang="en-US" dirty="0" smtClean="0"/>
              <a:t>promoters are not “digital” – but they may </a:t>
            </a:r>
            <a:r>
              <a:rPr lang="en-US" dirty="0" smtClean="0"/>
              <a:t>create a timeout mechanism that increases robustness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Leakiness may help cells recover from failures of timing robustness.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FF67-7BED-4DAB-BD3D-B31D78A3266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mechanism actually correct?</a:t>
            </a:r>
          </a:p>
          <a:p>
            <a:r>
              <a:rPr lang="en-US" dirty="0" smtClean="0"/>
              <a:t>Can the cell cycle get “stuck”?</a:t>
            </a:r>
          </a:p>
          <a:p>
            <a:pPr lvl="1"/>
            <a:r>
              <a:rPr lang="en-US" dirty="0" smtClean="0"/>
              <a:t>Timing problems?</a:t>
            </a:r>
          </a:p>
          <a:p>
            <a:pPr lvl="1"/>
            <a:r>
              <a:rPr lang="en-US" dirty="0" smtClean="0"/>
              <a:t>Noise?</a:t>
            </a:r>
          </a:p>
          <a:p>
            <a:pPr lvl="1"/>
            <a:r>
              <a:rPr lang="en-US" dirty="0" smtClean="0"/>
              <a:t>Infection?</a:t>
            </a:r>
          </a:p>
          <a:p>
            <a:r>
              <a:rPr lang="en-US" dirty="0" smtClean="0"/>
              <a:t>Does restarting provide a competitive advantage?</a:t>
            </a:r>
          </a:p>
          <a:p>
            <a:r>
              <a:rPr lang="en-US" dirty="0" smtClean="0"/>
              <a:t>Does the cell prevent undesirable restarting?</a:t>
            </a:r>
          </a:p>
          <a:p>
            <a:r>
              <a:rPr lang="en-US" dirty="0" smtClean="0"/>
              <a:t>Does the cell restart at the best cell cycle stage?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2547-C1D2-47CE-80F9-C1C68BE62D5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Project members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>Dill Lab</a:t>
            </a: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Zoey Cui</a:t>
            </a: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Dante Ricci</a:t>
            </a:r>
          </a:p>
          <a:p>
            <a:pPr marL="0" indent="0">
              <a:buNone/>
            </a:pPr>
            <a:r>
              <a:rPr lang="en-US" dirty="0" err="1" smtClean="0">
                <a:latin typeface="Calibri" panose="020F0502020204030204" pitchFamily="34" charset="0"/>
              </a:rPr>
              <a:t>Yifei</a:t>
            </a:r>
            <a:r>
              <a:rPr lang="en-US" dirty="0" smtClean="0">
                <a:latin typeface="Calibri" panose="020F0502020204030204" pitchFamily="34" charset="0"/>
              </a:rPr>
              <a:t> Men</a:t>
            </a: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James Pham</a:t>
            </a: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David Dill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926048" y="1371600"/>
            <a:ext cx="4532152" cy="4724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>Shapiro &amp; McAdams Labs</a:t>
            </a: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Dante Ricci</a:t>
            </a: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Virginia </a:t>
            </a:r>
            <a:r>
              <a:rPr lang="en-US" dirty="0" err="1" smtClean="0">
                <a:latin typeface="Calibri" panose="020F0502020204030204" pitchFamily="34" charset="0"/>
              </a:rPr>
              <a:t>Kolageraki</a:t>
            </a: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Harley McAdams</a:t>
            </a: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Lucy Shapiro</a:t>
            </a: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(and various others)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2547-C1D2-47CE-80F9-C1C68BE62D5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latin typeface="Arial" pitchFamily="34" charset="0"/>
                <a:cs typeface="Arial" pitchFamily="34" charset="0"/>
              </a:rPr>
              <a:t>The end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602547-C1D2-47CE-80F9-C1C68BE62D5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Is biology Boolean?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Maybe, some of the time.</a:t>
            </a:r>
          </a:p>
          <a:p>
            <a:r>
              <a:rPr lang="en-US" dirty="0" smtClean="0"/>
              <a:t>Many biologists use Boolean models informally.</a:t>
            </a:r>
          </a:p>
          <a:p>
            <a:pPr lvl="0"/>
            <a:r>
              <a:rPr lang="en-US" dirty="0" smtClean="0"/>
              <a:t>Many phenotypes are Boolean.</a:t>
            </a:r>
          </a:p>
          <a:p>
            <a:pPr lvl="1"/>
            <a:r>
              <a:rPr lang="en-US" dirty="0" smtClean="0"/>
              <a:t>Alive vs. dead.</a:t>
            </a:r>
          </a:p>
          <a:p>
            <a:pPr lvl="1"/>
            <a:r>
              <a:rPr lang="en-US" dirty="0" smtClean="0"/>
              <a:t>Cell is dividing or not.</a:t>
            </a:r>
          </a:p>
          <a:p>
            <a:pPr lvl="1"/>
            <a:r>
              <a:rPr lang="en-US" dirty="0" smtClean="0"/>
              <a:t>Cells are of discrete types (encoded by gene expression).</a:t>
            </a:r>
          </a:p>
          <a:p>
            <a:pPr lvl="0"/>
            <a:r>
              <a:rPr lang="en-US" dirty="0" smtClean="0"/>
              <a:t>Engineering arguments.</a:t>
            </a:r>
          </a:p>
          <a:p>
            <a:pPr lvl="1"/>
            <a:r>
              <a:rPr lang="en-US" dirty="0" smtClean="0"/>
              <a:t>Boolean gates limit error propagation (why we use digital computers)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2547-C1D2-47CE-80F9-C1C68BE62D5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several events are enabled at once, update rule says what to do.</a:t>
            </a:r>
          </a:p>
          <a:p>
            <a:r>
              <a:rPr lang="en-US" dirty="0" smtClean="0"/>
              <a:t>Many Boolean models of biology in the past have used the </a:t>
            </a:r>
            <a:r>
              <a:rPr lang="en-US" i="1" dirty="0" smtClean="0"/>
              <a:t>synchronous update rule</a:t>
            </a:r>
            <a:r>
              <a:rPr lang="en-US" dirty="0" smtClean="0"/>
              <a:t>:  update all enabled actions in next time-step.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It is easy to work with.</a:t>
            </a:r>
          </a:p>
          <a:p>
            <a:pPr lvl="1"/>
            <a:r>
              <a:rPr lang="en-US" dirty="0" smtClean="0"/>
              <a:t>It is deterministic – it says exactly what to update.</a:t>
            </a:r>
          </a:p>
          <a:p>
            <a:pPr lvl="1"/>
            <a:r>
              <a:rPr lang="en-US" dirty="0" smtClean="0"/>
              <a:t>It is usually efficient.</a:t>
            </a:r>
          </a:p>
          <a:p>
            <a:r>
              <a:rPr lang="en-US" dirty="0" smtClean="0"/>
              <a:t>Disadvantage: Not biologically realistic.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2547-C1D2-47CE-80F9-C1C68BE62D5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ROBUSTNESS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2547-C1D2-47CE-80F9-C1C68BE62D5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robustness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Hypothesis:  Cellular processes will perform function in spite of </a:t>
            </a:r>
            <a:r>
              <a:rPr lang="en-US" sz="3200" i="1" dirty="0" smtClean="0"/>
              <a:t>significant variations in reaction speeds.</a:t>
            </a:r>
          </a:p>
          <a:p>
            <a:pPr lvl="1"/>
            <a:r>
              <a:rPr lang="en-US" dirty="0" smtClean="0"/>
              <a:t>In a Boolean model, reaction rates become </a:t>
            </a:r>
            <a:r>
              <a:rPr lang="en-US" i="1" dirty="0" smtClean="0"/>
              <a:t>delays </a:t>
            </a:r>
            <a:r>
              <a:rPr lang="en-US" dirty="0" smtClean="0"/>
              <a:t>between events.</a:t>
            </a:r>
          </a:p>
          <a:p>
            <a:pPr lvl="1"/>
            <a:r>
              <a:rPr lang="en-US" dirty="0" smtClean="0"/>
              <a:t>Noise from many sources = delay variation.</a:t>
            </a:r>
          </a:p>
          <a:p>
            <a:pPr lvl="1"/>
            <a:r>
              <a:rPr lang="en-US" dirty="0" smtClean="0"/>
              <a:t>Varying environmental conditions = delay variation.</a:t>
            </a:r>
          </a:p>
          <a:p>
            <a:pPr lvl="1"/>
            <a:r>
              <a:rPr lang="en-US" i="1" dirty="0" smtClean="0"/>
              <a:t>Timing robustness confers an evolutionary advantage</a:t>
            </a:r>
            <a:r>
              <a:rPr lang="en-US" dirty="0" smtClean="0"/>
              <a:t>.</a:t>
            </a:r>
          </a:p>
          <a:p>
            <a:pPr lvl="2">
              <a:buNone/>
            </a:pPr>
            <a:r>
              <a:rPr lang="en-US" dirty="0" smtClean="0"/>
              <a:t>(unless there is too much “overhead” cost.)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2547-C1D2-47CE-80F9-C1C68BE62D5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very conservative fully asynchronous model.</a:t>
            </a:r>
          </a:p>
          <a:p>
            <a:r>
              <a:rPr lang="en-US" dirty="0" smtClean="0"/>
              <a:t>Look for places it doesn’t work.</a:t>
            </a:r>
          </a:p>
          <a:p>
            <a:r>
              <a:rPr lang="en-US" dirty="0" smtClean="0"/>
              <a:t>Understand the problem.</a:t>
            </a:r>
          </a:p>
          <a:p>
            <a:r>
              <a:rPr lang="en-US" dirty="0" smtClean="0"/>
              <a:t>Try less conservative models when fully asynchronous model fails.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2547-C1D2-47CE-80F9-C1C68BE62D5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Synchronous Boolean models are useless for exploring timing robustness.  We need “sloppy timing”</a:t>
            </a:r>
          </a:p>
          <a:p>
            <a:r>
              <a:rPr lang="en-US" dirty="0" smtClean="0"/>
              <a:t>Update rule determines degree of synchrony in model.</a:t>
            </a:r>
          </a:p>
          <a:p>
            <a:r>
              <a:rPr lang="en-US" dirty="0" smtClean="0"/>
              <a:t>The traditional model uses a </a:t>
            </a:r>
            <a:r>
              <a:rPr lang="en-US" i="1" dirty="0" smtClean="0"/>
              <a:t>synchronous update rule</a:t>
            </a:r>
            <a:r>
              <a:rPr lang="en-US" dirty="0" smtClean="0"/>
              <a:t>:  update all enabled actions in next time-step.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02547-C1D2-47CE-80F9-C1C68BE62D5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34228</TotalTime>
  <Words>1106</Words>
  <Application>Microsoft Office PowerPoint</Application>
  <PresentationFormat>On-screen Show (4:3)</PresentationFormat>
  <Paragraphs>176</Paragraphs>
  <Slides>35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Comic Sans MS</vt:lpstr>
      <vt:lpstr>DejaVu Sans</vt:lpstr>
      <vt:lpstr>Times New Roman</vt:lpstr>
      <vt:lpstr>Default Design</vt:lpstr>
      <vt:lpstr>Does bad logic make better cells?</vt:lpstr>
      <vt:lpstr>Outline</vt:lpstr>
      <vt:lpstr>Potential of Boolean Modeling</vt:lpstr>
      <vt:lpstr>Is biology Boolean?</vt:lpstr>
      <vt:lpstr>Update rules</vt:lpstr>
      <vt:lpstr>TIMING ROBUSTNESS</vt:lpstr>
      <vt:lpstr>Timing robustness</vt:lpstr>
      <vt:lpstr>Research approach</vt:lpstr>
      <vt:lpstr>Asynchrony</vt:lpstr>
      <vt:lpstr>Asynchronous update rule</vt:lpstr>
      <vt:lpstr>Verifying speed independence</vt:lpstr>
      <vt:lpstr>PowerPoint Presentation</vt:lpstr>
      <vt:lpstr>Model checking the Caulobacter cell cycle</vt:lpstr>
      <vt:lpstr>PowerPoint Presentation</vt:lpstr>
      <vt:lpstr>Leaky Signals</vt:lpstr>
      <vt:lpstr>PowerPoint Presentation</vt:lpstr>
      <vt:lpstr>PowerPoint Presentation</vt:lpstr>
      <vt:lpstr>Regulation of CtrA</vt:lpstr>
      <vt:lpstr>Normal cell cycle of Caulobacter</vt:lpstr>
      <vt:lpstr>Regulation of CtrA</vt:lpstr>
      <vt:lpstr>Model: GcrA deletion stops cell cycle</vt:lpstr>
      <vt:lpstr>Experimental GcrA deletion</vt:lpstr>
      <vt:lpstr>Cell cycle can restart after some time if the ctrA promoter is ‘leaky’</vt:lpstr>
      <vt:lpstr>Bistability</vt:lpstr>
      <vt:lpstr>Bistability</vt:lpstr>
      <vt:lpstr>‘Leaky’ Promoter model has only one high stable equilibrium</vt:lpstr>
      <vt:lpstr>Leakiness and robustness</vt:lpstr>
      <vt:lpstr>PowerPoint Presentation</vt:lpstr>
      <vt:lpstr>Conjecture</vt:lpstr>
      <vt:lpstr>PowerPoint Presentation</vt:lpstr>
      <vt:lpstr>Conclusions</vt:lpstr>
      <vt:lpstr>Major points</vt:lpstr>
      <vt:lpstr>Open questions</vt:lpstr>
      <vt:lpstr>Project members</vt:lpstr>
      <vt:lpstr>The end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L. Dill</dc:creator>
  <cp:lastModifiedBy>dill</cp:lastModifiedBy>
  <cp:revision>470</cp:revision>
  <dcterms:created xsi:type="dcterms:W3CDTF">2003-04-01T11:27:49Z</dcterms:created>
  <dcterms:modified xsi:type="dcterms:W3CDTF">2015-08-14T21:45:55Z</dcterms:modified>
</cp:coreProperties>
</file>