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3" r:id="rId1"/>
  </p:sldMasterIdLst>
  <p:notesMasterIdLst>
    <p:notesMasterId r:id="rId28"/>
  </p:notesMasterIdLst>
  <p:sldIdLst>
    <p:sldId id="256" r:id="rId2"/>
    <p:sldId id="308" r:id="rId3"/>
    <p:sldId id="309" r:id="rId4"/>
    <p:sldId id="307" r:id="rId5"/>
    <p:sldId id="310" r:id="rId6"/>
    <p:sldId id="265" r:id="rId7"/>
    <p:sldId id="283" r:id="rId8"/>
    <p:sldId id="284" r:id="rId9"/>
    <p:sldId id="295" r:id="rId10"/>
    <p:sldId id="296" r:id="rId11"/>
    <p:sldId id="285" r:id="rId12"/>
    <p:sldId id="286" r:id="rId13"/>
    <p:sldId id="291" r:id="rId14"/>
    <p:sldId id="287" r:id="rId15"/>
    <p:sldId id="288" r:id="rId16"/>
    <p:sldId id="301" r:id="rId17"/>
    <p:sldId id="302" r:id="rId18"/>
    <p:sldId id="303" r:id="rId19"/>
    <p:sldId id="300" r:id="rId20"/>
    <p:sldId id="297" r:id="rId21"/>
    <p:sldId id="298" r:id="rId22"/>
    <p:sldId id="299" r:id="rId23"/>
    <p:sldId id="304" r:id="rId24"/>
    <p:sldId id="294" r:id="rId25"/>
    <p:sldId id="305" r:id="rId26"/>
    <p:sldId id="30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18" autoAdjust="0"/>
  </p:normalViewPr>
  <p:slideViewPr>
    <p:cSldViewPr snapToGrid="0">
      <p:cViewPr varScale="1">
        <p:scale>
          <a:sx n="64" d="100"/>
          <a:sy n="64" d="100"/>
        </p:scale>
        <p:origin x="7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5466F-61E9-4E64-8E4D-F6D064851A74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5FA33-AC7C-41DB-A78A-6B814AB37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879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5FA33-AC7C-41DB-A78A-6B814AB37D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22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43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86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1326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35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727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75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34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0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67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10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7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9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7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6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7CAD-3189-46E0-B3E6-6C236C8FBBC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15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27CAD-3189-46E0-B3E6-6C236C8FBBC2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100CAF3-CFD9-4F42-88AA-038B4366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19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5" r:id="rId12"/>
    <p:sldLayoutId id="2147483976" r:id="rId13"/>
    <p:sldLayoutId id="2147483977" r:id="rId14"/>
    <p:sldLayoutId id="2147483978" r:id="rId15"/>
    <p:sldLayoutId id="2147483979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8197" y="2362201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Coding for Modern Distributed Storage Systems: Part 2. </a:t>
            </a:r>
            <a:br>
              <a:rPr lang="en-US" sz="4900" dirty="0" smtClean="0"/>
            </a:br>
            <a:r>
              <a:rPr lang="en-US" sz="4900" dirty="0" smtClean="0">
                <a:solidFill>
                  <a:srgbClr val="C00000"/>
                </a:solidFill>
              </a:rPr>
              <a:t>Locally Repairable Codes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7152" y="4777379"/>
            <a:ext cx="8958943" cy="170764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Parikshit Gopalan</a:t>
            </a:r>
            <a:endParaRPr lang="en-US" sz="2800" dirty="0" smtClean="0"/>
          </a:p>
          <a:p>
            <a:r>
              <a:rPr lang="en-US" sz="2400" dirty="0" smtClean="0">
                <a:solidFill>
                  <a:srgbClr val="C00000"/>
                </a:solidFill>
              </a:rPr>
              <a:t>Windows Azure Storage, Microsoft.</a:t>
            </a:r>
          </a:p>
        </p:txBody>
      </p:sp>
    </p:spTree>
    <p:extLst>
      <p:ext uri="{BB962C8B-B14F-4D97-AF65-F5344CB8AC3E}">
        <p14:creationId xmlns:p14="http://schemas.microsoft.com/office/powerpoint/2010/main" val="224484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minimum distance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787741" y="2350244"/>
          <a:ext cx="5081340" cy="2024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890"/>
                <a:gridCol w="846890"/>
                <a:gridCol w="846890"/>
                <a:gridCol w="846890"/>
                <a:gridCol w="846890"/>
                <a:gridCol w="846890"/>
              </a:tblGrid>
              <a:tr h="5061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61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16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1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531709" y="2435590"/>
            <a:ext cx="24384" cy="1828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848701" y="4593574"/>
            <a:ext cx="4974336" cy="2438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92925" y="3252330"/>
            <a:ext cx="219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Racks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17965" y="4855579"/>
            <a:ext cx="3358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Machines per Rack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058434" y="5589870"/>
            <a:ext cx="7308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Want to tolerate 1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rack failure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+ 3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additional machine failures.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15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minimum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279956" cy="546195"/>
          </a:xfrm>
        </p:spPr>
        <p:txBody>
          <a:bodyPr>
            <a:normAutofit/>
          </a:bodyPr>
          <a:lstStyle/>
          <a:p>
            <a:r>
              <a:rPr lang="en-US" dirty="0" smtClean="0"/>
              <a:t>Want </a:t>
            </a:r>
            <a:r>
              <a:rPr lang="en-US" dirty="0"/>
              <a:t>to tolerate 1 rack + 3 more failures (9 total).</a:t>
            </a:r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438144" y="2938270"/>
          <a:ext cx="5081340" cy="2024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890"/>
                <a:gridCol w="846890"/>
                <a:gridCol w="846890"/>
                <a:gridCol w="846890"/>
                <a:gridCol w="846890"/>
                <a:gridCol w="846890"/>
              </a:tblGrid>
              <a:tr h="5061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16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16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1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Oval 14"/>
          <p:cNvSpPr/>
          <p:nvPr/>
        </p:nvSpPr>
        <p:spPr>
          <a:xfrm>
            <a:off x="3715750" y="3559833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540234" y="3565095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380196" y="3553506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721846" y="4077993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546330" y="4083255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386292" y="4071666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721846" y="4577865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546330" y="4583127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386292" y="4571538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6228826" y="3558999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234922" y="4077159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234922" y="4577031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0" name="Flowchart: Or 29"/>
          <p:cNvSpPr/>
          <p:nvPr/>
        </p:nvSpPr>
        <p:spPr>
          <a:xfrm>
            <a:off x="7916132" y="3495825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1" name="Flowchart: Or 30"/>
          <p:cNvSpPr/>
          <p:nvPr/>
        </p:nvSpPr>
        <p:spPr>
          <a:xfrm>
            <a:off x="7897844" y="3989601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2" name="Flowchart: Or 31"/>
          <p:cNvSpPr/>
          <p:nvPr/>
        </p:nvSpPr>
        <p:spPr>
          <a:xfrm>
            <a:off x="7897844" y="4513857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ontent Placeholder 2"/>
              <p:cNvSpPr txBox="1">
                <a:spLocks/>
              </p:cNvSpPr>
              <p:nvPr/>
            </p:nvSpPr>
            <p:spPr>
              <a:xfrm>
                <a:off x="2519108" y="5186631"/>
                <a:ext cx="8420164" cy="122811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>
                    <a:solidFill>
                      <a:srgbClr val="C00000"/>
                    </a:solidFill>
                  </a:rPr>
                  <a:t>Solution 1</a:t>
                </a:r>
                <a:r>
                  <a:rPr lang="en-US" dirty="0" smtClean="0"/>
                  <a:t>: Use a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[24,1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5,10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 smtClean="0"/>
                  <a:t> Reed-Solomon code.</a:t>
                </a:r>
              </a:p>
              <a:p>
                <a:pPr marL="0" indent="0">
                  <a:buNone/>
                </a:pPr>
                <a:r>
                  <a:rPr lang="en-US" dirty="0" smtClean="0"/>
                  <a:t>Corrects any 9 failures</a:t>
                </a:r>
                <a:r>
                  <a:rPr lang="en-US" dirty="0"/>
                  <a:t>.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Poor locality after a single failure. </a:t>
                </a:r>
              </a:p>
            </p:txBody>
          </p:sp>
        </mc:Choice>
        <mc:Fallback xmlns="">
          <p:sp>
            <p:nvSpPr>
              <p:cNvPr id="3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9108" y="5186631"/>
                <a:ext cx="8420164" cy="1228113"/>
              </a:xfrm>
              <a:prstGeom prst="rect">
                <a:avLst/>
              </a:prstGeom>
              <a:blipFill rotWithShape="0">
                <a:blip r:embed="rId2"/>
                <a:stretch>
                  <a:fillRect l="-579" t="-2985"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Flowchart: Or 34"/>
          <p:cNvSpPr/>
          <p:nvPr/>
        </p:nvSpPr>
        <p:spPr>
          <a:xfrm>
            <a:off x="7922228" y="2989857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0" name="Flowchart: Or 39"/>
          <p:cNvSpPr/>
          <p:nvPr/>
        </p:nvSpPr>
        <p:spPr>
          <a:xfrm>
            <a:off x="7084864" y="4531054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1" name="Flowchart: Or 40"/>
          <p:cNvSpPr/>
          <p:nvPr/>
        </p:nvSpPr>
        <p:spPr>
          <a:xfrm>
            <a:off x="7062692" y="3495825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2" name="Flowchart: Or 41"/>
          <p:cNvSpPr/>
          <p:nvPr/>
        </p:nvSpPr>
        <p:spPr>
          <a:xfrm>
            <a:off x="7062692" y="4041850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3" name="Flowchart: Or 42"/>
          <p:cNvSpPr/>
          <p:nvPr/>
        </p:nvSpPr>
        <p:spPr>
          <a:xfrm>
            <a:off x="7062692" y="2995953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4" name="Flowchart: Or 43"/>
          <p:cNvSpPr/>
          <p:nvPr/>
        </p:nvSpPr>
        <p:spPr>
          <a:xfrm>
            <a:off x="6178772" y="3002049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715750" y="3069336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499086" y="3046935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382917" y="304227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9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minimum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279956" cy="546195"/>
          </a:xfrm>
        </p:spPr>
        <p:txBody>
          <a:bodyPr>
            <a:normAutofit/>
          </a:bodyPr>
          <a:lstStyle/>
          <a:p>
            <a:r>
              <a:rPr lang="en-US" dirty="0" smtClean="0"/>
              <a:t>Want </a:t>
            </a:r>
            <a:r>
              <a:rPr lang="en-US" dirty="0"/>
              <a:t>to tolerate 1 rack + 3 more failures (9 total).</a:t>
            </a:r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438144" y="2938270"/>
          <a:ext cx="5081340" cy="2024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890"/>
                <a:gridCol w="846890"/>
                <a:gridCol w="846890"/>
                <a:gridCol w="846890"/>
                <a:gridCol w="846890"/>
                <a:gridCol w="846890"/>
              </a:tblGrid>
              <a:tr h="5061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1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16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1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Oval 14"/>
          <p:cNvSpPr/>
          <p:nvPr/>
        </p:nvSpPr>
        <p:spPr>
          <a:xfrm>
            <a:off x="3715750" y="3559833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540234" y="3565095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380196" y="3553506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721846" y="4051815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574320" y="4046876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392028" y="4046876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721846" y="4577865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546330" y="4583127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386292" y="4571538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6228826" y="3558999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237727" y="4046876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234922" y="4577031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0" name="Flowchart: Or 29"/>
          <p:cNvSpPr/>
          <p:nvPr/>
        </p:nvSpPr>
        <p:spPr>
          <a:xfrm>
            <a:off x="7916132" y="3495825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1" name="Flowchart: Or 30"/>
          <p:cNvSpPr/>
          <p:nvPr/>
        </p:nvSpPr>
        <p:spPr>
          <a:xfrm>
            <a:off x="7897844" y="3989601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2" name="Flowchart: Or 31"/>
          <p:cNvSpPr/>
          <p:nvPr/>
        </p:nvSpPr>
        <p:spPr>
          <a:xfrm>
            <a:off x="7897844" y="4513857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5" name="Flowchart: Or 34"/>
          <p:cNvSpPr/>
          <p:nvPr/>
        </p:nvSpPr>
        <p:spPr>
          <a:xfrm>
            <a:off x="7922228" y="2989857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3" name="Flowchart: Or 32"/>
          <p:cNvSpPr/>
          <p:nvPr/>
        </p:nvSpPr>
        <p:spPr>
          <a:xfrm>
            <a:off x="7088515" y="2986221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9" name="Flowchart: Or 38"/>
          <p:cNvSpPr/>
          <p:nvPr/>
        </p:nvSpPr>
        <p:spPr>
          <a:xfrm>
            <a:off x="5347625" y="2978499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5" name="Flowchart: Or 44"/>
          <p:cNvSpPr/>
          <p:nvPr/>
        </p:nvSpPr>
        <p:spPr>
          <a:xfrm>
            <a:off x="6187595" y="2987601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6" name="Flowchart: Or 45"/>
          <p:cNvSpPr/>
          <p:nvPr/>
        </p:nvSpPr>
        <p:spPr>
          <a:xfrm>
            <a:off x="4520660" y="2989857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7" name="Flowchart: Or 46"/>
          <p:cNvSpPr/>
          <p:nvPr/>
        </p:nvSpPr>
        <p:spPr>
          <a:xfrm>
            <a:off x="3636740" y="3008145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7143699" y="3519655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7143226" y="4034487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7143226" y="4534359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24436" y="2890224"/>
            <a:ext cx="31214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[Plank-Blaum-Hafner’13]: </a:t>
            </a:r>
            <a:r>
              <a:rPr lang="en-US" dirty="0"/>
              <a:t>Sector-Disk (SD) codes.</a:t>
            </a:r>
            <a:endParaRPr 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Content Placeholder 2"/>
              <p:cNvSpPr txBox="1">
                <a:spLocks/>
              </p:cNvSpPr>
              <p:nvPr/>
            </p:nvSpPr>
            <p:spPr>
              <a:xfrm>
                <a:off x="2519108" y="5186631"/>
                <a:ext cx="8420164" cy="122811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>
                    <a:solidFill>
                      <a:srgbClr val="C00000"/>
                    </a:solidFill>
                  </a:rPr>
                  <a:t>Solution 1</a:t>
                </a:r>
                <a:r>
                  <a:rPr lang="en-US" dirty="0" smtClean="0"/>
                  <a:t>: Use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[24, 15, 6]</m:t>
                    </m:r>
                  </m:oMath>
                </a14:m>
                <a:r>
                  <a:rPr lang="en-US" dirty="0"/>
                  <a:t> LRCs derived from </a:t>
                </a:r>
                <a:r>
                  <a:rPr lang="en-US" dirty="0" err="1"/>
                  <a:t>Gabidulin</a:t>
                </a:r>
                <a:r>
                  <a:rPr lang="en-US" dirty="0"/>
                  <a:t> codes.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Rack failure gives a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18, 15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 4</m:t>
                        </m:r>
                      </m:e>
                    </m:d>
                  </m:oMath>
                </a14:m>
                <a:r>
                  <a:rPr lang="en-US" dirty="0"/>
                  <a:t> MDS </a:t>
                </a:r>
                <a:r>
                  <a:rPr lang="en-US" dirty="0" smtClean="0"/>
                  <a:t>code.</a:t>
                </a:r>
              </a:p>
              <a:p>
                <a:pPr marL="0" indent="0">
                  <a:buNone/>
                </a:pPr>
                <a:r>
                  <a:rPr lang="en-US" dirty="0"/>
                  <a:t>S</a:t>
                </a:r>
                <a:r>
                  <a:rPr lang="en-US" dirty="0" smtClean="0"/>
                  <a:t>tronger </a:t>
                </a:r>
                <a:r>
                  <a:rPr lang="en-US" dirty="0"/>
                  <a:t>guarantee than </a:t>
                </a:r>
                <a:r>
                  <a:rPr lang="en-US" dirty="0" smtClean="0"/>
                  <a:t>minimum distance</a:t>
                </a:r>
                <a:r>
                  <a:rPr lang="en-US" dirty="0"/>
                  <a:t>.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7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9108" y="5186631"/>
                <a:ext cx="8420164" cy="1228113"/>
              </a:xfrm>
              <a:prstGeom prst="rect">
                <a:avLst/>
              </a:prstGeom>
              <a:blipFill rotWithShape="0">
                <a:blip r:embed="rId2"/>
                <a:stretch>
                  <a:fillRect l="-579" t="-2985"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366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minimum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279956" cy="546195"/>
          </a:xfrm>
        </p:spPr>
        <p:txBody>
          <a:bodyPr>
            <a:normAutofit/>
          </a:bodyPr>
          <a:lstStyle/>
          <a:p>
            <a:r>
              <a:rPr lang="en-US" dirty="0" smtClean="0"/>
              <a:t>Want </a:t>
            </a:r>
            <a:r>
              <a:rPr lang="en-US" dirty="0"/>
              <a:t>to tolerate 1 rack + 3 more failures (9 total).</a:t>
            </a:r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438144" y="2938270"/>
          <a:ext cx="5081340" cy="2024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890"/>
                <a:gridCol w="846890"/>
                <a:gridCol w="846890"/>
                <a:gridCol w="846890"/>
                <a:gridCol w="846890"/>
                <a:gridCol w="846890"/>
              </a:tblGrid>
              <a:tr h="5061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1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16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1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Oval 14"/>
          <p:cNvSpPr/>
          <p:nvPr/>
        </p:nvSpPr>
        <p:spPr>
          <a:xfrm>
            <a:off x="3715750" y="3559833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540234" y="3565095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380196" y="3553506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721846" y="4077993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546330" y="4083255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386292" y="4071666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721846" y="4577865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546330" y="4583127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386292" y="4571538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6228826" y="3558999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234922" y="4077159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234922" y="4577031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0" name="Flowchart: Or 29"/>
          <p:cNvSpPr/>
          <p:nvPr/>
        </p:nvSpPr>
        <p:spPr>
          <a:xfrm>
            <a:off x="7916132" y="3495825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1" name="Flowchart: Or 30"/>
          <p:cNvSpPr/>
          <p:nvPr/>
        </p:nvSpPr>
        <p:spPr>
          <a:xfrm>
            <a:off x="7897844" y="3989601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2" name="Flowchart: Or 31"/>
          <p:cNvSpPr/>
          <p:nvPr/>
        </p:nvSpPr>
        <p:spPr>
          <a:xfrm>
            <a:off x="7897844" y="4513857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5" name="Flowchart: Or 34"/>
          <p:cNvSpPr/>
          <p:nvPr/>
        </p:nvSpPr>
        <p:spPr>
          <a:xfrm>
            <a:off x="7922228" y="2989857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3" name="Flowchart: Or 32"/>
          <p:cNvSpPr/>
          <p:nvPr/>
        </p:nvSpPr>
        <p:spPr>
          <a:xfrm>
            <a:off x="7062692" y="2983761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9" name="Flowchart: Or 38"/>
          <p:cNvSpPr/>
          <p:nvPr/>
        </p:nvSpPr>
        <p:spPr>
          <a:xfrm>
            <a:off x="6178772" y="3002049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5" name="Flowchart: Or 44"/>
          <p:cNvSpPr/>
          <p:nvPr/>
        </p:nvSpPr>
        <p:spPr>
          <a:xfrm>
            <a:off x="5380196" y="2995953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6" name="Flowchart: Or 45"/>
          <p:cNvSpPr/>
          <p:nvPr/>
        </p:nvSpPr>
        <p:spPr>
          <a:xfrm>
            <a:off x="4520660" y="2989857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7" name="Flowchart: Or 46"/>
          <p:cNvSpPr/>
          <p:nvPr/>
        </p:nvSpPr>
        <p:spPr>
          <a:xfrm>
            <a:off x="3636740" y="3008145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7137130" y="3516327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7143226" y="4034487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7143226" y="4534359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24436" y="2890224"/>
            <a:ext cx="31214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[Plank-Blaum-Hafner’13]: </a:t>
            </a:r>
            <a:r>
              <a:rPr lang="en-US" dirty="0" smtClean="0"/>
              <a:t>Partial MDS </a:t>
            </a:r>
            <a:r>
              <a:rPr lang="en-US" dirty="0"/>
              <a:t>codes.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4" name="Multiply 33"/>
          <p:cNvSpPr/>
          <p:nvPr/>
        </p:nvSpPr>
        <p:spPr>
          <a:xfrm>
            <a:off x="3593917" y="3502738"/>
            <a:ext cx="501460" cy="44053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Multiply 35"/>
          <p:cNvSpPr/>
          <p:nvPr/>
        </p:nvSpPr>
        <p:spPr>
          <a:xfrm>
            <a:off x="4476464" y="3975761"/>
            <a:ext cx="501460" cy="44053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Multiply 36"/>
          <p:cNvSpPr/>
          <p:nvPr/>
        </p:nvSpPr>
        <p:spPr>
          <a:xfrm>
            <a:off x="5341302" y="2972279"/>
            <a:ext cx="501460" cy="44053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Multiply 37"/>
          <p:cNvSpPr/>
          <p:nvPr/>
        </p:nvSpPr>
        <p:spPr>
          <a:xfrm>
            <a:off x="6140910" y="4523171"/>
            <a:ext cx="501460" cy="44053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Multiply 39"/>
          <p:cNvSpPr/>
          <p:nvPr/>
        </p:nvSpPr>
        <p:spPr>
          <a:xfrm>
            <a:off x="7048768" y="3479354"/>
            <a:ext cx="501460" cy="44053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Multiply 40"/>
          <p:cNvSpPr/>
          <p:nvPr/>
        </p:nvSpPr>
        <p:spPr>
          <a:xfrm>
            <a:off x="7859328" y="3959831"/>
            <a:ext cx="501460" cy="44053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ontent Placeholder 2"/>
              <p:cNvSpPr txBox="1">
                <a:spLocks/>
              </p:cNvSpPr>
              <p:nvPr/>
            </p:nvSpPr>
            <p:spPr>
              <a:xfrm>
                <a:off x="2519108" y="5186631"/>
                <a:ext cx="8420164" cy="122811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>
                    <a:solidFill>
                      <a:srgbClr val="C00000"/>
                    </a:solidFill>
                  </a:rPr>
                  <a:t>Solution 1</a:t>
                </a:r>
                <a:r>
                  <a:rPr lang="en-US" dirty="0" smtClean="0"/>
                  <a:t>: Use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[24, 15, 6]</m:t>
                    </m:r>
                  </m:oMath>
                </a14:m>
                <a:r>
                  <a:rPr lang="en-US" dirty="0"/>
                  <a:t> LRCs derived from </a:t>
                </a:r>
                <a:r>
                  <a:rPr lang="en-US" dirty="0" err="1"/>
                  <a:t>Gabidulin</a:t>
                </a:r>
                <a:r>
                  <a:rPr lang="en-US" dirty="0"/>
                  <a:t> codes.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Rack failure gives a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18, 15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 4</m:t>
                        </m:r>
                      </m:e>
                    </m:d>
                  </m:oMath>
                </a14:m>
                <a:r>
                  <a:rPr lang="en-US" dirty="0"/>
                  <a:t> MDS </a:t>
                </a:r>
                <a:r>
                  <a:rPr lang="en-US" dirty="0" smtClean="0"/>
                  <a:t>code.</a:t>
                </a:r>
              </a:p>
              <a:p>
                <a:pPr marL="0" indent="0">
                  <a:buNone/>
                </a:pPr>
                <a:r>
                  <a:rPr lang="en-US" dirty="0"/>
                  <a:t>S</a:t>
                </a:r>
                <a:r>
                  <a:rPr lang="en-US" dirty="0" smtClean="0"/>
                  <a:t>tronger </a:t>
                </a:r>
                <a:r>
                  <a:rPr lang="en-US" dirty="0"/>
                  <a:t>guarantee than </a:t>
                </a:r>
                <a:r>
                  <a:rPr lang="en-US" dirty="0" smtClean="0"/>
                  <a:t>minimum distance</a:t>
                </a:r>
                <a:r>
                  <a:rPr lang="en-US" dirty="0"/>
                  <a:t>.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4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9108" y="5186631"/>
                <a:ext cx="8420164" cy="1228113"/>
              </a:xfrm>
              <a:prstGeom prst="rect">
                <a:avLst/>
              </a:prstGeom>
              <a:blipFill rotWithShape="0">
                <a:blip r:embed="rId2"/>
                <a:stretch>
                  <a:fillRect l="-579" t="-2985"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941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/>
          <p:cNvCxnSpPr>
            <a:endCxn id="10" idx="1"/>
          </p:cNvCxnSpPr>
          <p:nvPr/>
        </p:nvCxnSpPr>
        <p:spPr>
          <a:xfrm>
            <a:off x="10396492" y="3504447"/>
            <a:ext cx="845576" cy="939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10504255" y="3851610"/>
            <a:ext cx="880716" cy="631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0479532" y="3920806"/>
            <a:ext cx="759733" cy="107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0504255" y="3884877"/>
            <a:ext cx="806247" cy="12448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0504255" y="4565058"/>
            <a:ext cx="860147" cy="564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0429786" y="4090040"/>
            <a:ext cx="934616" cy="500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396492" y="3517234"/>
            <a:ext cx="967910" cy="367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Maximally Recoverable Codes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487062" y="3095830"/>
                <a:ext cx="7511978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  <a:latin typeface="Century Gothic" panose="020B0502020202020204" pitchFamily="34" charset="0"/>
                  </a:rPr>
                  <a:t>Reed-Solomon codes:</a:t>
                </a:r>
              </a:p>
              <a:p>
                <a:endPara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 symbols that satisfy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 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parity </a:t>
                </a:r>
                <a:r>
                  <a:rPr lang="en-US" dirty="0" smtClean="0"/>
                  <a:t>check equations.</a:t>
                </a:r>
                <a:endParaRPr lang="en-US" dirty="0"/>
              </a:p>
              <a:p>
                <a:endParaRPr lang="en-US" dirty="0" smtClean="0">
                  <a:solidFill>
                    <a:srgbClr val="C00000"/>
                  </a:solidFill>
                </a:endParaRPr>
              </a:p>
              <a:p>
                <a:r>
                  <a:rPr lang="en-US" dirty="0" smtClean="0">
                    <a:solidFill>
                      <a:srgbClr val="C00000"/>
                    </a:solidFill>
                  </a:rPr>
                  <a:t>MDS property: </a:t>
                </a:r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Any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symbols suffice for full data </a:t>
                </a:r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recovery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/>
                  <a:t>unkowns,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equations.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Any system with sufficiently many (independent) constraints is invertible.</a:t>
                </a:r>
                <a:endParaRPr lang="en-US" dirty="0"/>
              </a:p>
              <a:p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062" y="3095830"/>
                <a:ext cx="7511978" cy="2862322"/>
              </a:xfrm>
              <a:prstGeom prst="rect">
                <a:avLst/>
              </a:prstGeom>
              <a:blipFill rotWithShape="0">
                <a:blip r:embed="rId2"/>
                <a:stretch>
                  <a:fillRect l="-731" t="-1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10297974" y="5059427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0244092" y="442549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0262756" y="3873195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0266828" y="3382147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9" name="Flowchart: Or 8"/>
          <p:cNvSpPr/>
          <p:nvPr/>
        </p:nvSpPr>
        <p:spPr>
          <a:xfrm>
            <a:off x="11191396" y="3713425"/>
            <a:ext cx="346012" cy="342900"/>
          </a:xfrm>
          <a:prstGeom prst="flowChar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0" name="Flowchart: Or 9"/>
          <p:cNvSpPr/>
          <p:nvPr/>
        </p:nvSpPr>
        <p:spPr>
          <a:xfrm>
            <a:off x="11191396" y="4393608"/>
            <a:ext cx="346012" cy="342900"/>
          </a:xfrm>
          <a:prstGeom prst="flowChar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35" name="Straight Connector 34"/>
          <p:cNvCxnSpPr>
            <a:endCxn id="10" idx="2"/>
          </p:cNvCxnSpPr>
          <p:nvPr/>
        </p:nvCxnSpPr>
        <p:spPr>
          <a:xfrm flipV="1">
            <a:off x="10548892" y="4563830"/>
            <a:ext cx="642504" cy="27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589211" y="1384766"/>
            <a:ext cx="90453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Codes used for storage often have a fixed topology.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[</a:t>
            </a:r>
            <a:r>
              <a:rPr lang="en-US" dirty="0">
                <a:solidFill>
                  <a:srgbClr val="002060"/>
                </a:solidFill>
              </a:rPr>
              <a:t>Chen-Huang-Li’07, </a:t>
            </a:r>
            <a:r>
              <a:rPr lang="en-US" dirty="0" smtClean="0">
                <a:solidFill>
                  <a:srgbClr val="002060"/>
                </a:solidFill>
              </a:rPr>
              <a:t>G.-</a:t>
            </a:r>
            <a:r>
              <a:rPr lang="en-US" dirty="0">
                <a:solidFill>
                  <a:srgbClr val="002060"/>
                </a:solidFill>
              </a:rPr>
              <a:t>Huang-Jenkins-Yekhanin’14</a:t>
            </a:r>
            <a:r>
              <a:rPr lang="en-US" dirty="0" smtClean="0">
                <a:solidFill>
                  <a:srgbClr val="002060"/>
                </a:solidFill>
              </a:rPr>
              <a:t>]</a:t>
            </a:r>
          </a:p>
          <a:p>
            <a:r>
              <a:rPr lang="en-US" dirty="0" smtClean="0"/>
              <a:t>A code with a given topology should correct every pattern that its topology allows it to correct.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64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Maximally Recoverable Codes</a:t>
            </a:r>
            <a:br>
              <a:rPr lang="en-US" dirty="0" smtClean="0"/>
            </a:br>
            <a:r>
              <a:rPr lang="en-US" sz="2800" dirty="0">
                <a:solidFill>
                  <a:srgbClr val="002060"/>
                </a:solidFill>
              </a:rPr>
              <a:t>[Chen-Huang-Li’07, G.-Huang-Jenkins-Yekhanin’14</a:t>
            </a:r>
            <a:r>
              <a:rPr lang="en-US" sz="2800" dirty="0" smtClean="0">
                <a:solidFill>
                  <a:srgbClr val="002060"/>
                </a:solidFill>
              </a:rPr>
              <a:t>]</a:t>
            </a:r>
            <a:endParaRPr lang="en-US" sz="2700" dirty="0">
              <a:solidFill>
                <a:srgbClr val="C0000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9751707" y="8145388"/>
            <a:ext cx="1713470" cy="634216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01" idx="2"/>
          </p:cNvCxnSpPr>
          <p:nvPr/>
        </p:nvCxnSpPr>
        <p:spPr>
          <a:xfrm flipH="1">
            <a:off x="6904708" y="8104055"/>
            <a:ext cx="1610998" cy="675549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6588377" y="877960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7197977" y="877960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7807577" y="877960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893177" y="9182043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7350377" y="9182043"/>
            <a:ext cx="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7502777" y="9182043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lowchart: Or 47"/>
          <p:cNvSpPr/>
          <p:nvPr/>
        </p:nvSpPr>
        <p:spPr>
          <a:xfrm>
            <a:off x="7197977" y="9922604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8417177" y="877960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9026777" y="877960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9636377" y="877960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8721977" y="9182043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9179177" y="9182043"/>
            <a:ext cx="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>
            <a:off x="9331577" y="9182043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Flowchart: Or 88"/>
          <p:cNvSpPr/>
          <p:nvPr/>
        </p:nvSpPr>
        <p:spPr>
          <a:xfrm>
            <a:off x="9026777" y="9922604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10245977" y="877960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10855577" y="877960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11465177" y="877960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>
            <a:off x="10550777" y="9182043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11007977" y="9182043"/>
            <a:ext cx="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H="1">
            <a:off x="11160377" y="9182043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Flowchart: Or 95"/>
          <p:cNvSpPr/>
          <p:nvPr/>
        </p:nvSpPr>
        <p:spPr>
          <a:xfrm>
            <a:off x="10855577" y="9922604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 flipV="1">
            <a:off x="8739004" y="7329818"/>
            <a:ext cx="381001" cy="638069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9179177" y="7368230"/>
            <a:ext cx="11718" cy="661516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 flipV="1">
            <a:off x="9245064" y="7348178"/>
            <a:ext cx="422036" cy="649792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Flowchart: Or 99"/>
          <p:cNvSpPr/>
          <p:nvPr/>
        </p:nvSpPr>
        <p:spPr>
          <a:xfrm>
            <a:off x="9020920" y="7002388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01" name="Flowchart: Or 100"/>
          <p:cNvSpPr/>
          <p:nvPr/>
        </p:nvSpPr>
        <p:spPr>
          <a:xfrm>
            <a:off x="8515706" y="7932605"/>
            <a:ext cx="346012" cy="342900"/>
          </a:xfrm>
          <a:prstGeom prst="flowChar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02" name="Flowchart: Or 101"/>
          <p:cNvSpPr/>
          <p:nvPr/>
        </p:nvSpPr>
        <p:spPr>
          <a:xfrm>
            <a:off x="9021674" y="7950893"/>
            <a:ext cx="346012" cy="342900"/>
          </a:xfrm>
          <a:prstGeom prst="flowChar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03" name="Flowchart: Or 102"/>
          <p:cNvSpPr/>
          <p:nvPr/>
        </p:nvSpPr>
        <p:spPr>
          <a:xfrm>
            <a:off x="9503258" y="7944797"/>
            <a:ext cx="346012" cy="342900"/>
          </a:xfrm>
          <a:prstGeom prst="flowChar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H="1">
            <a:off x="9179177" y="8377587"/>
            <a:ext cx="15504" cy="325817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101" idx="3"/>
            <a:endCxn id="44" idx="0"/>
          </p:cNvCxnSpPr>
          <p:nvPr/>
        </p:nvCxnSpPr>
        <p:spPr>
          <a:xfrm flipH="1">
            <a:off x="7959977" y="8225288"/>
            <a:ext cx="606401" cy="554316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103" idx="5"/>
            <a:endCxn id="90" idx="0"/>
          </p:cNvCxnSpPr>
          <p:nvPr/>
        </p:nvCxnSpPr>
        <p:spPr>
          <a:xfrm>
            <a:off x="9798598" y="8237480"/>
            <a:ext cx="599779" cy="542124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44976" y="1869355"/>
                <a:ext cx="9220201" cy="480712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Code has a topology that </a:t>
                </a:r>
                <a:r>
                  <a:rPr lang="en-US" dirty="0" smtClean="0"/>
                  <a:t>decid</a:t>
                </a:r>
                <a:r>
                  <a:rPr lang="en-US" dirty="0" smtClean="0"/>
                  <a:t>es </a:t>
                </a:r>
                <a:r>
                  <a:rPr lang="en-US" dirty="0" smtClean="0"/>
                  <a:t>linear </a:t>
                </a:r>
                <a:r>
                  <a:rPr lang="en-US" dirty="0" smtClean="0"/>
                  <a:t>relations between symbols (</a:t>
                </a:r>
                <a:r>
                  <a:rPr lang="en-US" dirty="0" smtClean="0"/>
                  <a:t>locality).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Any </a:t>
                </a:r>
                <a:r>
                  <a:rPr lang="en-US" dirty="0" smtClean="0"/>
                  <a:t>erasure with </a:t>
                </a:r>
                <a:r>
                  <a:rPr lang="en-US" dirty="0"/>
                  <a:t>sufficiently many (independent) constraints is </a:t>
                </a:r>
                <a:r>
                  <a:rPr lang="en-US" dirty="0" smtClean="0"/>
                  <a:t>correctible.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2060"/>
                    </a:solidFill>
                  </a:rPr>
                  <a:t>[</a:t>
                </a:r>
                <a:r>
                  <a:rPr lang="en-US" dirty="0">
                    <a:solidFill>
                      <a:srgbClr val="002060"/>
                    </a:solidFill>
                  </a:rPr>
                  <a:t>G-Huang-Jenkins-Yekhanin’14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]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:</a:t>
                </a:r>
                <a:r>
                  <a:rPr lang="en-US" dirty="0"/>
                  <a:t> </a:t>
                </a:r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be variables. </a:t>
                </a:r>
                <a:endParaRPr lang="en-US" dirty="0" smtClean="0"/>
              </a:p>
              <a:p>
                <a:pPr>
                  <a:buFont typeface="+mj-lt"/>
                  <a:buAutoNum type="arabicPeriod"/>
                </a:pPr>
                <a:r>
                  <a:rPr lang="en-US" dirty="0" smtClean="0"/>
                  <a:t>Topology is given by a parity </a:t>
                </a:r>
                <a:r>
                  <a:rPr lang="en-US" dirty="0"/>
                  <a:t>check </a:t>
                </a:r>
                <a:r>
                  <a:rPr lang="en-US" dirty="0" smtClean="0"/>
                  <a:t>matrix, where each entry </a:t>
                </a:r>
                <a:r>
                  <a:rPr lang="en-US" dirty="0"/>
                  <a:t>is a linear function in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s. </a:t>
                </a:r>
                <a:endParaRPr lang="en-US" dirty="0" smtClean="0"/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A</a:t>
                </a:r>
                <a:r>
                  <a:rPr lang="en-US" dirty="0" smtClean="0"/>
                  <a:t> </a:t>
                </a:r>
                <a:r>
                  <a:rPr lang="en-US" dirty="0"/>
                  <a:t>code </a:t>
                </a:r>
                <a:r>
                  <a:rPr lang="en-US" dirty="0" smtClean="0"/>
                  <a:t>is specified </a:t>
                </a:r>
                <a:r>
                  <a:rPr lang="en-US" dirty="0"/>
                  <a:t>by choice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 dirty="0" err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s.</a:t>
                </a:r>
                <a:r>
                  <a:rPr lang="en-US" dirty="0"/>
                  <a:t> </a:t>
                </a:r>
                <a:endParaRPr lang="en-US" dirty="0" smtClean="0"/>
              </a:p>
              <a:p>
                <a:pPr>
                  <a:buFont typeface="+mj-lt"/>
                  <a:buAutoNum type="arabicPeriod"/>
                </a:pPr>
                <a:r>
                  <a:rPr lang="en-US" dirty="0" smtClean="0"/>
                  <a:t>The code </a:t>
                </a:r>
                <a:r>
                  <a:rPr lang="en-US" dirty="0"/>
                  <a:t>is Maximally Recoverable if it corrects every error pattern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that its topology permits</a:t>
                </a:r>
                <a:r>
                  <a:rPr lang="en-US" dirty="0" smtClean="0"/>
                  <a:t>.</a:t>
                </a:r>
              </a:p>
              <a:p>
                <a:pPr lvl="1"/>
                <a:r>
                  <a:rPr lang="en-US" sz="1800" dirty="0" smtClean="0"/>
                  <a:t>Relevant determinant is non-singular.</a:t>
                </a:r>
              </a:p>
              <a:p>
                <a:pPr lvl="1"/>
                <a:r>
                  <a:rPr lang="en-US" sz="1800" dirty="0" smtClean="0"/>
                  <a:t>There is some choice of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800" dirty="0" smtClean="0"/>
                  <a:t>s that corrects it.</a:t>
                </a:r>
              </a:p>
            </p:txBody>
          </p:sp>
        </mc:Choice>
        <mc:Fallback>
          <p:sp>
            <p:nvSpPr>
              <p:cNvPr id="10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44976" y="1869355"/>
                <a:ext cx="9220201" cy="4807128"/>
              </a:xfrm>
              <a:blipFill rotWithShape="0">
                <a:blip r:embed="rId2"/>
                <a:stretch>
                  <a:fillRect l="-529" t="-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7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MDS codes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 smtClean="0"/>
                  <a:t> global equations: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=0.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Reed-Solomon codes are Maximally Recoverable.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16" t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>
            <a:endCxn id="27" idx="1"/>
          </p:cNvCxnSpPr>
          <p:nvPr/>
        </p:nvCxnSpPr>
        <p:spPr>
          <a:xfrm>
            <a:off x="10203985" y="2193004"/>
            <a:ext cx="845576" cy="939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0311748" y="2540167"/>
            <a:ext cx="880716" cy="631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0287025" y="2609363"/>
            <a:ext cx="759733" cy="107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0311748" y="2573434"/>
            <a:ext cx="806247" cy="12448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0311748" y="3253615"/>
            <a:ext cx="860147" cy="564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0237279" y="2778597"/>
            <a:ext cx="934616" cy="500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0203985" y="2205791"/>
            <a:ext cx="967910" cy="367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10105467" y="374798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0051585" y="3114051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0070249" y="2561752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0074321" y="207070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6" name="Flowchart: Or 25"/>
          <p:cNvSpPr/>
          <p:nvPr/>
        </p:nvSpPr>
        <p:spPr>
          <a:xfrm>
            <a:off x="10998889" y="2401982"/>
            <a:ext cx="346012" cy="342900"/>
          </a:xfrm>
          <a:prstGeom prst="flowChar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7" name="Flowchart: Or 26"/>
          <p:cNvSpPr/>
          <p:nvPr/>
        </p:nvSpPr>
        <p:spPr>
          <a:xfrm>
            <a:off x="10998889" y="3082165"/>
            <a:ext cx="346012" cy="342900"/>
          </a:xfrm>
          <a:prstGeom prst="flowChar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28" name="Straight Connector 27"/>
          <p:cNvCxnSpPr>
            <a:endCxn id="27" idx="2"/>
          </p:cNvCxnSpPr>
          <p:nvPr/>
        </p:nvCxnSpPr>
        <p:spPr>
          <a:xfrm flipV="1">
            <a:off x="10356385" y="3252387"/>
            <a:ext cx="642504" cy="27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64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LRCs (PMDS codes)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438144" y="1819333"/>
          <a:ext cx="5081340" cy="2024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890"/>
                <a:gridCol w="846890"/>
                <a:gridCol w="846890"/>
                <a:gridCol w="846890"/>
                <a:gridCol w="846890"/>
                <a:gridCol w="846890"/>
              </a:tblGrid>
              <a:tr h="5061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1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16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1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3715750" y="2440896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540234" y="2446158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380196" y="2434569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721846" y="2959056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546330" y="2964318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386292" y="2952729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721846" y="3458928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546330" y="3464190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386292" y="3452601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228826" y="2440062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234922" y="2958222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234922" y="345809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8" name="Flowchart: Or 17"/>
          <p:cNvSpPr/>
          <p:nvPr/>
        </p:nvSpPr>
        <p:spPr>
          <a:xfrm>
            <a:off x="7916132" y="2376888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9" name="Flowchart: Or 18"/>
          <p:cNvSpPr/>
          <p:nvPr/>
        </p:nvSpPr>
        <p:spPr>
          <a:xfrm>
            <a:off x="7897844" y="2870664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0" name="Flowchart: Or 19"/>
          <p:cNvSpPr/>
          <p:nvPr/>
        </p:nvSpPr>
        <p:spPr>
          <a:xfrm>
            <a:off x="7897844" y="3394920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1" name="Flowchart: Or 20"/>
          <p:cNvSpPr/>
          <p:nvPr/>
        </p:nvSpPr>
        <p:spPr>
          <a:xfrm>
            <a:off x="7922228" y="1870920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2" name="Flowchart: Or 21"/>
          <p:cNvSpPr/>
          <p:nvPr/>
        </p:nvSpPr>
        <p:spPr>
          <a:xfrm>
            <a:off x="7062692" y="1864824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3" name="Flowchart: Or 22"/>
          <p:cNvSpPr/>
          <p:nvPr/>
        </p:nvSpPr>
        <p:spPr>
          <a:xfrm>
            <a:off x="6178772" y="1883112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4" name="Flowchart: Or 23"/>
          <p:cNvSpPr/>
          <p:nvPr/>
        </p:nvSpPr>
        <p:spPr>
          <a:xfrm>
            <a:off x="5380196" y="1877016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5" name="Flowchart: Or 24"/>
          <p:cNvSpPr/>
          <p:nvPr/>
        </p:nvSpPr>
        <p:spPr>
          <a:xfrm>
            <a:off x="4520660" y="1870920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6" name="Flowchart: Or 25"/>
          <p:cNvSpPr/>
          <p:nvPr/>
        </p:nvSpPr>
        <p:spPr>
          <a:xfrm>
            <a:off x="3636740" y="1889208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1" name="Flowchart: Or 30"/>
          <p:cNvSpPr/>
          <p:nvPr/>
        </p:nvSpPr>
        <p:spPr>
          <a:xfrm>
            <a:off x="7106003" y="2384905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2" name="Flowchart: Or 31"/>
          <p:cNvSpPr/>
          <p:nvPr/>
        </p:nvSpPr>
        <p:spPr>
          <a:xfrm>
            <a:off x="7087715" y="2878681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3" name="Flowchart: Or 32"/>
          <p:cNvSpPr/>
          <p:nvPr/>
        </p:nvSpPr>
        <p:spPr>
          <a:xfrm>
            <a:off x="7087715" y="3402937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71125" y="3979009"/>
                <a:ext cx="9959663" cy="386929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Assume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(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+1)|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 Want length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codes satisfying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Local constraints: Parity of each column is 0.</a:t>
                </a:r>
              </a:p>
              <a:p>
                <a:pP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Global constraints: Linear constraints over all symbols.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The </a:t>
                </a:r>
                <a:r>
                  <a:rPr lang="en-US" dirty="0"/>
                  <a:t>code is MR if puncturing one entry per column gives 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  <m:sub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dirty="0"/>
                  <a:t> MDS code</a:t>
                </a:r>
                <a:r>
                  <a:rPr lang="en-US" dirty="0" smtClean="0"/>
                  <a:t>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code is SD if puncturing any row gives 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  <m:sub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dirty="0"/>
                  <a:t> MDS code</a:t>
                </a:r>
                <a:r>
                  <a:rPr lang="en-US" dirty="0" smtClean="0"/>
                  <a:t>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Known constructions require fairly large field sizes.</a:t>
                </a:r>
                <a:endParaRPr lang="en-US" dirty="0"/>
              </a:p>
            </p:txBody>
          </p:sp>
        </mc:Choice>
        <mc:Fallback xmlns="">
          <p:sp>
            <p:nvSpPr>
              <p:cNvPr id="2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71125" y="3979009"/>
                <a:ext cx="9959663" cy="3869298"/>
              </a:xfrm>
              <a:blipFill rotWithShape="0">
                <a:blip r:embed="rId2"/>
                <a:stretch>
                  <a:fillRect l="-551" t="-9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711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Tensor Codes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438144" y="1819333"/>
          <a:ext cx="5081340" cy="2024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890"/>
                <a:gridCol w="846890"/>
                <a:gridCol w="846890"/>
                <a:gridCol w="846890"/>
                <a:gridCol w="846890"/>
                <a:gridCol w="846890"/>
              </a:tblGrid>
              <a:tr h="5061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1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16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1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3715750" y="2440896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540234" y="2446158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380196" y="2434569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721846" y="2959056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546330" y="2964318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386292" y="2952729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721846" y="3458928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546330" y="3464190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386292" y="3452601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228826" y="2440062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234922" y="2958222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234922" y="345809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8" name="Flowchart: Or 17"/>
          <p:cNvSpPr/>
          <p:nvPr/>
        </p:nvSpPr>
        <p:spPr>
          <a:xfrm>
            <a:off x="7916132" y="2376888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9" name="Flowchart: Or 18"/>
          <p:cNvSpPr/>
          <p:nvPr/>
        </p:nvSpPr>
        <p:spPr>
          <a:xfrm>
            <a:off x="7897844" y="2870664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0" name="Flowchart: Or 19"/>
          <p:cNvSpPr/>
          <p:nvPr/>
        </p:nvSpPr>
        <p:spPr>
          <a:xfrm>
            <a:off x="7897844" y="3394920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1" name="Flowchart: Or 20"/>
          <p:cNvSpPr/>
          <p:nvPr/>
        </p:nvSpPr>
        <p:spPr>
          <a:xfrm>
            <a:off x="7922228" y="1870920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2" name="Flowchart: Or 21"/>
          <p:cNvSpPr/>
          <p:nvPr/>
        </p:nvSpPr>
        <p:spPr>
          <a:xfrm>
            <a:off x="7062692" y="1864824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3" name="Flowchart: Or 22"/>
          <p:cNvSpPr/>
          <p:nvPr/>
        </p:nvSpPr>
        <p:spPr>
          <a:xfrm>
            <a:off x="6178772" y="1883112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4" name="Flowchart: Or 23"/>
          <p:cNvSpPr/>
          <p:nvPr/>
        </p:nvSpPr>
        <p:spPr>
          <a:xfrm>
            <a:off x="5380196" y="1877016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5" name="Flowchart: Or 24"/>
          <p:cNvSpPr/>
          <p:nvPr/>
        </p:nvSpPr>
        <p:spPr>
          <a:xfrm>
            <a:off x="4520660" y="1870920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6" name="Flowchart: Or 25"/>
          <p:cNvSpPr/>
          <p:nvPr/>
        </p:nvSpPr>
        <p:spPr>
          <a:xfrm>
            <a:off x="3636740" y="1889208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1" name="Flowchart: Or 30"/>
          <p:cNvSpPr/>
          <p:nvPr/>
        </p:nvSpPr>
        <p:spPr>
          <a:xfrm>
            <a:off x="7106003" y="2384905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2" name="Flowchart: Or 31"/>
          <p:cNvSpPr/>
          <p:nvPr/>
        </p:nvSpPr>
        <p:spPr>
          <a:xfrm>
            <a:off x="7087715" y="2878681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3" name="Flowchart: Or 32"/>
          <p:cNvSpPr/>
          <p:nvPr/>
        </p:nvSpPr>
        <p:spPr>
          <a:xfrm>
            <a:off x="7087715" y="3402937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71125" y="3979009"/>
                <a:ext cx="9959663" cy="386929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Assume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(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+1)|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 Want length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codes satisfying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 smtClean="0"/>
                  <a:t>Column constraints</a:t>
                </a:r>
                <a:r>
                  <a:rPr lang="en-US" dirty="0"/>
                  <a:t>: Parity of each column is 0.</a:t>
                </a:r>
              </a:p>
              <a:p>
                <a:pP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constraints per row: </a:t>
                </a:r>
                <a:r>
                  <a:rPr lang="en-US" dirty="0"/>
                  <a:t>Linear constraints over </a:t>
                </a:r>
                <a:r>
                  <a:rPr lang="en-US" dirty="0" smtClean="0"/>
                  <a:t>symbols in the row.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C00000"/>
                    </a:solidFill>
                  </a:rPr>
                  <a:t>Problem:</a:t>
                </a:r>
                <a:r>
                  <a:rPr lang="en-US" dirty="0" smtClean="0"/>
                  <a:t> When is an error pattern correctible?</a:t>
                </a:r>
              </a:p>
              <a:p>
                <a:pPr marL="0" indent="0">
                  <a:buNone/>
                </a:pPr>
                <a:r>
                  <a:rPr lang="en-US" dirty="0" smtClean="0"/>
                  <a:t>Tensor of Reed-Solomon with Parity is not necessarily MR.</a:t>
                </a:r>
                <a:endParaRPr lang="en-US" dirty="0"/>
              </a:p>
            </p:txBody>
          </p:sp>
        </mc:Choice>
        <mc:Fallback xmlns="">
          <p:sp>
            <p:nvSpPr>
              <p:cNvPr id="2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71125" y="3979009"/>
                <a:ext cx="9959663" cy="3869298"/>
              </a:xfrm>
              <a:blipFill rotWithShape="0">
                <a:blip r:embed="rId2"/>
                <a:stretch>
                  <a:fillRect l="-551" t="-9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/>
          <p:cNvSpPr/>
          <p:nvPr/>
        </p:nvSpPr>
        <p:spPr>
          <a:xfrm>
            <a:off x="3147646" y="2270208"/>
            <a:ext cx="5679831" cy="600456"/>
          </a:xfrm>
          <a:prstGeom prst="roundRect">
            <a:avLst/>
          </a:prstGeom>
          <a:solidFill>
            <a:srgbClr val="00B0F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7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Maximally Recoverable Codes</a:t>
            </a:r>
            <a:br>
              <a:rPr lang="en-US" dirty="0" smtClean="0"/>
            </a:br>
            <a:r>
              <a:rPr lang="en-US" sz="2800" dirty="0">
                <a:solidFill>
                  <a:srgbClr val="002060"/>
                </a:solidFill>
              </a:rPr>
              <a:t>[Chen-Huang-Li’07, G.-Huang-Jenkins-Yekhanin’14</a:t>
            </a:r>
            <a:r>
              <a:rPr lang="en-US" sz="2800" dirty="0" smtClean="0">
                <a:solidFill>
                  <a:srgbClr val="002060"/>
                </a:solidFill>
              </a:rPr>
              <a:t>]</a:t>
            </a:r>
            <a:endParaRPr lang="en-US" sz="2700" dirty="0">
              <a:solidFill>
                <a:srgbClr val="C0000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9751707" y="8145388"/>
            <a:ext cx="1713470" cy="634216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01" idx="2"/>
          </p:cNvCxnSpPr>
          <p:nvPr/>
        </p:nvCxnSpPr>
        <p:spPr>
          <a:xfrm flipH="1">
            <a:off x="6904708" y="8104055"/>
            <a:ext cx="1610998" cy="675549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6588377" y="877960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7197977" y="877960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7807577" y="877960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893177" y="9182043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7350377" y="9182043"/>
            <a:ext cx="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7502777" y="9182043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lowchart: Or 47"/>
          <p:cNvSpPr/>
          <p:nvPr/>
        </p:nvSpPr>
        <p:spPr>
          <a:xfrm>
            <a:off x="7197977" y="9922604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8417177" y="877960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9026777" y="877960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9636377" y="877960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8721977" y="9182043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9179177" y="9182043"/>
            <a:ext cx="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>
            <a:off x="9331577" y="9182043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Flowchart: Or 88"/>
          <p:cNvSpPr/>
          <p:nvPr/>
        </p:nvSpPr>
        <p:spPr>
          <a:xfrm>
            <a:off x="9026777" y="9922604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10245977" y="877960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10855577" y="877960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11465177" y="877960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>
            <a:off x="10550777" y="9182043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11007977" y="9182043"/>
            <a:ext cx="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H="1">
            <a:off x="11160377" y="9182043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Flowchart: Or 95"/>
          <p:cNvSpPr/>
          <p:nvPr/>
        </p:nvSpPr>
        <p:spPr>
          <a:xfrm>
            <a:off x="10855577" y="9922604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 flipV="1">
            <a:off x="8739004" y="7329818"/>
            <a:ext cx="381001" cy="638069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9179177" y="7368230"/>
            <a:ext cx="11718" cy="661516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 flipV="1">
            <a:off x="9245064" y="7348178"/>
            <a:ext cx="422036" cy="649792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Flowchart: Or 99"/>
          <p:cNvSpPr/>
          <p:nvPr/>
        </p:nvSpPr>
        <p:spPr>
          <a:xfrm>
            <a:off x="9020920" y="7002388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01" name="Flowchart: Or 100"/>
          <p:cNvSpPr/>
          <p:nvPr/>
        </p:nvSpPr>
        <p:spPr>
          <a:xfrm>
            <a:off x="8515706" y="7932605"/>
            <a:ext cx="346012" cy="342900"/>
          </a:xfrm>
          <a:prstGeom prst="flowChar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02" name="Flowchart: Or 101"/>
          <p:cNvSpPr/>
          <p:nvPr/>
        </p:nvSpPr>
        <p:spPr>
          <a:xfrm>
            <a:off x="9021674" y="7950893"/>
            <a:ext cx="346012" cy="342900"/>
          </a:xfrm>
          <a:prstGeom prst="flowChar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03" name="Flowchart: Or 102"/>
          <p:cNvSpPr/>
          <p:nvPr/>
        </p:nvSpPr>
        <p:spPr>
          <a:xfrm>
            <a:off x="9503258" y="7944797"/>
            <a:ext cx="346012" cy="342900"/>
          </a:xfrm>
          <a:prstGeom prst="flowChar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H="1">
            <a:off x="9179177" y="8377587"/>
            <a:ext cx="15504" cy="325817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101" idx="3"/>
            <a:endCxn id="44" idx="0"/>
          </p:cNvCxnSpPr>
          <p:nvPr/>
        </p:nvCxnSpPr>
        <p:spPr>
          <a:xfrm flipH="1">
            <a:off x="7959977" y="8225288"/>
            <a:ext cx="606401" cy="554316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103" idx="5"/>
            <a:endCxn id="90" idx="0"/>
          </p:cNvCxnSpPr>
          <p:nvPr/>
        </p:nvCxnSpPr>
        <p:spPr>
          <a:xfrm>
            <a:off x="9798598" y="8237480"/>
            <a:ext cx="599779" cy="542124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44976" y="1869354"/>
                <a:ext cx="9259635" cy="567909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be variables. </a:t>
                </a:r>
                <a:endParaRPr lang="en-US" dirty="0" smtClean="0"/>
              </a:p>
              <a:p>
                <a:pPr>
                  <a:buFont typeface="+mj-lt"/>
                  <a:buAutoNum type="arabicPeriod"/>
                </a:pPr>
                <a:r>
                  <a:rPr lang="en-US" dirty="0" smtClean="0"/>
                  <a:t>Each </a:t>
                </a:r>
                <a:r>
                  <a:rPr lang="en-US" dirty="0"/>
                  <a:t>entry in the parity check matrix is a linear function in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s. </a:t>
                </a:r>
                <a:endParaRPr lang="en-US" dirty="0" smtClean="0"/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A</a:t>
                </a:r>
                <a:r>
                  <a:rPr lang="en-US" dirty="0" smtClean="0"/>
                  <a:t> </a:t>
                </a:r>
                <a:r>
                  <a:rPr lang="en-US" dirty="0"/>
                  <a:t>code </a:t>
                </a:r>
                <a:r>
                  <a:rPr lang="en-US" dirty="0" smtClean="0"/>
                  <a:t>is specified </a:t>
                </a:r>
                <a:r>
                  <a:rPr lang="en-US" dirty="0"/>
                  <a:t>by choice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 dirty="0" err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s.</a:t>
                </a:r>
                <a:r>
                  <a:rPr lang="en-US" dirty="0"/>
                  <a:t> </a:t>
                </a:r>
                <a:endParaRPr lang="en-US" dirty="0" smtClean="0"/>
              </a:p>
              <a:p>
                <a:pPr>
                  <a:buFont typeface="+mj-lt"/>
                  <a:buAutoNum type="arabicPeriod"/>
                </a:pPr>
                <a:r>
                  <a:rPr lang="en-US" dirty="0" smtClean="0"/>
                  <a:t>The </a:t>
                </a:r>
                <a:r>
                  <a:rPr lang="en-US" dirty="0"/>
                  <a:t>code is Maximally Recoverable if it corrects every error pattern possible given its topology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2060"/>
                    </a:solidFill>
                  </a:rPr>
                  <a:t>[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G-Huang-Jenkins-Yekhanin’14]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/>
                  <a:t>For any topology, random </a:t>
                </a:r>
                <a:r>
                  <a:rPr lang="en-US" dirty="0"/>
                  <a:t>codes  over sufficiently large fields are MR codes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Do we need explicit constructions?</a:t>
                </a:r>
                <a:endParaRPr lang="en-US" dirty="0"/>
              </a:p>
              <a:p>
                <a:r>
                  <a:rPr lang="en-US" dirty="0"/>
                  <a:t>Verifying a given construction is good might be hard.</a:t>
                </a:r>
              </a:p>
              <a:p>
                <a:r>
                  <a:rPr lang="en-US" dirty="0"/>
                  <a:t>Large field size is undesirable.</a:t>
                </a:r>
              </a:p>
              <a:p>
                <a:endParaRPr lang="en-US" dirty="0">
                  <a:solidFill>
                    <a:srgbClr val="C00000"/>
                  </a:solidFill>
                </a:endParaRPr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 smtClean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0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44976" y="1869354"/>
                <a:ext cx="9259635" cy="5679099"/>
              </a:xfrm>
              <a:blipFill rotWithShape="0">
                <a:blip r:embed="rId2"/>
                <a:stretch>
                  <a:fillRect l="-527" t="-644" r="-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646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Rate-distance-locality tradeoffs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96219" y="1803817"/>
                <a:ext cx="9305097" cy="544906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rgbClr val="B73C26"/>
                    </a:solidFill>
                  </a:rPr>
                  <a:t>Def:</a:t>
                </a:r>
                <a:r>
                  <a:rPr lang="en-US" dirty="0">
                    <a:solidFill>
                      <a:prstClr val="black"/>
                    </a:solidFill>
                  </a:rPr>
                  <a:t> 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B73C2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 dirty="0">
                                <a:solidFill>
                                  <a:srgbClr val="B73C2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err="1">
                                <a:solidFill>
                                  <a:srgbClr val="B73C26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 dirty="0" err="1">
                                <a:solidFill>
                                  <a:srgbClr val="B73C26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 dirty="0" err="1">
                                <a:solidFill>
                                  <a:srgbClr val="B73C26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 dirty="0" err="1">
                                <a:solidFill>
                                  <a:srgbClr val="B73C26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 dirty="0" err="1">
                                <a:solidFill>
                                  <a:srgbClr val="B73C26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d>
                      </m:e>
                      <m:sub>
                        <m:r>
                          <a:rPr lang="en-US" i="1" dirty="0">
                            <a:solidFill>
                              <a:srgbClr val="B73C26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linear code has locality</a:t>
                </a:r>
                <a:r>
                  <a:rPr lang="en-US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US" b="1" dirty="0">
                    <a:solidFill>
                      <a:prstClr val="black"/>
                    </a:solidFill>
                  </a:rPr>
                  <a:t> </a:t>
                </a:r>
                <a:r>
                  <a:rPr lang="en-US" dirty="0">
                    <a:solidFill>
                      <a:prstClr val="black"/>
                    </a:solidFill>
                  </a:rPr>
                  <a:t>if each co-ordinate can be expressed as a linear combination of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other  coordinates.</a:t>
                </a:r>
                <a:br>
                  <a:rPr lang="en-US" dirty="0">
                    <a:solidFill>
                      <a:prstClr val="black"/>
                    </a:solidFill>
                  </a:rPr>
                </a:b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What are the tradeoffs between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/>
                  <a:t>?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2060"/>
                    </a:solidFill>
                  </a:rPr>
                  <a:t>[G.-Huang-Simitci-Yekhanin’12]</a:t>
                </a:r>
                <a:r>
                  <a:rPr lang="en-US" dirty="0" smtClean="0"/>
                  <a:t>: In any linear code with information locality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r</a:t>
                </a:r>
                <a:r>
                  <a:rPr lang="en-US" dirty="0" smtClean="0"/>
                  <a:t>,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≥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−2.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Algorithmic proof using linear algebra.</a:t>
                </a:r>
              </a:p>
              <a:p>
                <a:r>
                  <a:rPr lang="en-US" dirty="0" smtClean="0">
                    <a:solidFill>
                      <a:srgbClr val="002060"/>
                    </a:solidFill>
                  </a:rPr>
                  <a:t>[Papailiopoulus-Dimakis’12]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Replace rank with entropy.</a:t>
                </a:r>
              </a:p>
              <a:p>
                <a:r>
                  <a:rPr lang="en-US" dirty="0" smtClean="0">
                    <a:solidFill>
                      <a:srgbClr val="002060"/>
                    </a:solidFill>
                  </a:rPr>
                  <a:t>[Prakash-Lalitha-Kamath-Kumar’12]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Generalized Hamming weights.</a:t>
                </a:r>
              </a:p>
              <a:p>
                <a:r>
                  <a:rPr lang="en-US" dirty="0" smtClean="0">
                    <a:solidFill>
                      <a:srgbClr val="002060"/>
                    </a:solidFill>
                  </a:rPr>
                  <a:t>[Barg-Tamo’13]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Graph theoretic proof.</a:t>
                </a:r>
                <a:endParaRPr lang="en-US" dirty="0" smtClean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96219" y="1803817"/>
                <a:ext cx="9305097" cy="5449066"/>
              </a:xfrm>
              <a:blipFill rotWithShape="0">
                <a:blip r:embed="rId2"/>
                <a:stretch>
                  <a:fillRect l="-524" t="-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48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151436" y="4185135"/>
            <a:ext cx="539263" cy="2352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encoding works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44616" y="1570893"/>
                <a:ext cx="9636370" cy="543950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Encoding a file using 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err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 dirty="0" err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 dirty="0" err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  <m:sub>
                        <m:r>
                          <a:rPr lang="en-US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dirty="0" smtClean="0"/>
                  <a:t> code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Ideally field elements are byte vectors, so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=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dirty="0" smtClean="0"/>
                  <a:t>. 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 smtClean="0"/>
                  <a:t>Break file into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 equal sized parts.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 smtClean="0"/>
                  <a:t>Treat each part as a long stream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 smtClean="0"/>
                  <a:t>Encode each row (of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 elements) using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 smtClean="0"/>
                  <a:t> to create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− 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 more streams.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 smtClean="0"/>
                  <a:t>Distribute them to the right nodes.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44616" y="1570893"/>
                <a:ext cx="9636370" cy="5439508"/>
              </a:xfrm>
              <a:blipFill rotWithShape="0">
                <a:blip r:embed="rId2"/>
                <a:stretch>
                  <a:fillRect l="-570" t="-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3288322" y="4185135"/>
            <a:ext cx="539263" cy="2352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</a:p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204190" y="4290647"/>
            <a:ext cx="4337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z</a:t>
            </a:r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c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f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83535" y="4185135"/>
            <a:ext cx="539263" cy="2352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</a:p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236290" y="4314094"/>
            <a:ext cx="4337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g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v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x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957892" y="4138244"/>
            <a:ext cx="539263" cy="23521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</a:p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093562" y="4138244"/>
            <a:ext cx="539263" cy="23521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999658" y="4314094"/>
            <a:ext cx="4337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f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v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146316" y="4281856"/>
            <a:ext cx="4337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</a:t>
            </a:r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y</a:t>
            </a:r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>
            <a:off x="7502769" y="5005754"/>
            <a:ext cx="961293" cy="50866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46939" y="4281857"/>
            <a:ext cx="4337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b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b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g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58081" y="4169095"/>
            <a:ext cx="539263" cy="2352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</a:p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210834" y="4274607"/>
            <a:ext cx="4337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/>
              <a:t>d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/>
              <a:t>n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g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118337" y="4232029"/>
            <a:ext cx="7866185" cy="549650"/>
          </a:xfrm>
          <a:prstGeom prst="roundRect">
            <a:avLst/>
          </a:prstGeom>
          <a:solidFill>
            <a:srgbClr val="00B0F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6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 animBg="1"/>
      <p:bldP spid="15" grpId="0"/>
      <p:bldP spid="18" grpId="0" animBg="1"/>
      <p:bldP spid="19" grpId="0"/>
      <p:bldP spid="22" grpId="0" animBg="1"/>
      <p:bldP spid="23" grpId="0" animBg="1"/>
      <p:bldP spid="24" grpId="0"/>
      <p:bldP spid="25" grpId="0"/>
      <p:bldP spid="26" grpId="0" animBg="1"/>
      <p:bldP spid="12" grpId="0"/>
      <p:bldP spid="28" grpId="0" animBg="1"/>
      <p:bldP spid="29" grpId="0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encoding works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44616" y="1570893"/>
                <a:ext cx="9636370" cy="543950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Encoding a file using 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err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 dirty="0" err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 dirty="0" err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  <m:sub>
                        <m:r>
                          <a:rPr lang="en-US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dirty="0" smtClean="0"/>
                  <a:t> code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Ideally field elements are byte vectors, so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=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dirty="0" smtClean="0"/>
                  <a:t>. 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 smtClean="0"/>
                  <a:t>Break file into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 equal sized parts.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 smtClean="0"/>
                  <a:t>Treat each part as a long stream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 smtClean="0"/>
                  <a:t>Encode each row (of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 elements) using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 smtClean="0"/>
                  <a:t> to create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− 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 more streams.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 smtClean="0"/>
                  <a:t>Distribute them to the right nodes.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Step 3 requires finite field arithmetic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Can </a:t>
                </a:r>
                <a:r>
                  <a:rPr lang="en-US" dirty="0"/>
                  <a:t>use log tables </a:t>
                </a:r>
                <a:r>
                  <a:rPr lang="en-US" dirty="0" smtClean="0"/>
                  <a:t>up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r>
                  <a:rPr lang="en-US" dirty="0" smtClean="0"/>
                  <a:t> (a few Gb).</a:t>
                </a:r>
              </a:p>
              <a:p>
                <a:r>
                  <a:rPr lang="en-US" dirty="0" smtClean="0"/>
                  <a:t>Speed up via specialized CPU instructions.</a:t>
                </a:r>
              </a:p>
              <a:p>
                <a:r>
                  <a:rPr lang="en-US" dirty="0" smtClean="0"/>
                  <a:t>Beyond that, matrix vector multiplication (dimension = bit-length).</a:t>
                </a:r>
              </a:p>
              <a:p>
                <a:pPr marL="0" indent="0">
                  <a:buNone/>
                </a:pPr>
                <a:r>
                  <a:rPr lang="en-US" dirty="0" smtClean="0"/>
                  <a:t>Field size matters even at encoding time.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44616" y="1570893"/>
                <a:ext cx="9636370" cy="5439508"/>
              </a:xfrm>
              <a:blipFill rotWithShape="0">
                <a:blip r:embed="rId2"/>
                <a:stretch>
                  <a:fillRect l="-570" t="-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765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decoding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616" y="1570893"/>
            <a:ext cx="9636370" cy="5439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Decoding from erasures = solving a linear system of equations.</a:t>
            </a:r>
          </a:p>
          <a:p>
            <a:r>
              <a:rPr lang="en-US" dirty="0" smtClean="0"/>
              <a:t>Whether an erasure pattern  is correctible can be deduced from the generator matrix.</a:t>
            </a:r>
          </a:p>
          <a:p>
            <a:r>
              <a:rPr lang="en-US" dirty="0" smtClean="0"/>
              <a:t>If correctible, each missing stream is a linear combination of the available streams.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Random codes are as “good” as explicit codes for a given field size.</a:t>
            </a:r>
          </a:p>
        </p:txBody>
      </p:sp>
      <p:sp>
        <p:nvSpPr>
          <p:cNvPr id="4" name="Rectangle 3"/>
          <p:cNvSpPr/>
          <p:nvPr/>
        </p:nvSpPr>
        <p:spPr>
          <a:xfrm>
            <a:off x="3573922" y="4064819"/>
            <a:ext cx="539263" cy="2352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10808" y="4064819"/>
            <a:ext cx="539263" cy="2352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26675" y="4170331"/>
            <a:ext cx="4337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z</a:t>
            </a:r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c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f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g</a:t>
            </a:r>
          </a:p>
        </p:txBody>
      </p:sp>
      <p:sp>
        <p:nvSpPr>
          <p:cNvPr id="7" name="Rectangle 6"/>
          <p:cNvSpPr/>
          <p:nvPr/>
        </p:nvSpPr>
        <p:spPr>
          <a:xfrm>
            <a:off x="10310376" y="4040755"/>
            <a:ext cx="539263" cy="2352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363130" y="4193778"/>
            <a:ext cx="4337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g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v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x</a:t>
            </a:r>
          </a:p>
        </p:txBody>
      </p:sp>
      <p:sp>
        <p:nvSpPr>
          <p:cNvPr id="9" name="Rectangle 8"/>
          <p:cNvSpPr/>
          <p:nvPr/>
        </p:nvSpPr>
        <p:spPr>
          <a:xfrm>
            <a:off x="4566361" y="4090120"/>
            <a:ext cx="539263" cy="23521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</a:p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02031" y="4090120"/>
            <a:ext cx="539263" cy="23521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8126" y="4265970"/>
            <a:ext cx="4337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f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v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54784" y="4233732"/>
            <a:ext cx="4337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</a:t>
            </a:r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y</a:t>
            </a:r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6925254" y="4885438"/>
            <a:ext cx="961293" cy="50866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769425" y="4161541"/>
            <a:ext cx="4337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b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b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164605" y="4072839"/>
            <a:ext cx="539263" cy="2352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</a:p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217358" y="4178351"/>
            <a:ext cx="4337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/>
              <a:t>d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/>
              <a:t>n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73853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8" grpId="0"/>
      <p:bldP spid="9" grpId="0" animBg="1"/>
      <p:bldP spid="10" grpId="0" animBg="1"/>
      <p:bldP spid="11" grpId="0"/>
      <p:bldP spid="12" grpId="0"/>
      <p:bldP spid="13" grpId="0" animBg="1"/>
      <p:bldP spid="14" grpId="0"/>
      <p:bldP spid="15" grpId="0" animBg="1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Maximally Recoverable Codes</a:t>
            </a:r>
            <a:br>
              <a:rPr lang="en-US" dirty="0" smtClean="0"/>
            </a:br>
            <a:r>
              <a:rPr lang="en-US" sz="2800" dirty="0">
                <a:solidFill>
                  <a:srgbClr val="002060"/>
                </a:solidFill>
              </a:rPr>
              <a:t>[Chen-Huang-Li’07, G.-Huang-Jenkins-Yekhanin’14</a:t>
            </a:r>
            <a:r>
              <a:rPr lang="en-US" sz="2800" dirty="0" smtClean="0">
                <a:solidFill>
                  <a:srgbClr val="002060"/>
                </a:solidFill>
              </a:rPr>
              <a:t>]</a:t>
            </a:r>
            <a:endParaRPr lang="en-US" sz="2700" dirty="0">
              <a:solidFill>
                <a:srgbClr val="C0000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9751707" y="8145388"/>
            <a:ext cx="1713470" cy="634216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01" idx="2"/>
          </p:cNvCxnSpPr>
          <p:nvPr/>
        </p:nvCxnSpPr>
        <p:spPr>
          <a:xfrm flipH="1">
            <a:off x="6904708" y="8104055"/>
            <a:ext cx="1610998" cy="675549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6588377" y="877960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7197977" y="877960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7807577" y="877960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893177" y="9182043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7350377" y="9182043"/>
            <a:ext cx="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7502777" y="9182043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lowchart: Or 47"/>
          <p:cNvSpPr/>
          <p:nvPr/>
        </p:nvSpPr>
        <p:spPr>
          <a:xfrm>
            <a:off x="7197977" y="9922604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8417177" y="877960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9026777" y="877960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9636377" y="877960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8721977" y="9182043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9179177" y="9182043"/>
            <a:ext cx="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>
            <a:off x="9331577" y="9182043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Flowchart: Or 88"/>
          <p:cNvSpPr/>
          <p:nvPr/>
        </p:nvSpPr>
        <p:spPr>
          <a:xfrm>
            <a:off x="9026777" y="9922604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10245977" y="877960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10855577" y="877960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11465177" y="877960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>
            <a:off x="10550777" y="9182043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11007977" y="9182043"/>
            <a:ext cx="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H="1">
            <a:off x="11160377" y="9182043"/>
            <a:ext cx="304800" cy="6643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Flowchart: Or 95"/>
          <p:cNvSpPr/>
          <p:nvPr/>
        </p:nvSpPr>
        <p:spPr>
          <a:xfrm>
            <a:off x="10855577" y="9922604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 flipV="1">
            <a:off x="8739004" y="7329818"/>
            <a:ext cx="381001" cy="638069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9179177" y="7368230"/>
            <a:ext cx="11718" cy="661516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 flipV="1">
            <a:off x="9245064" y="7348178"/>
            <a:ext cx="422036" cy="649792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Flowchart: Or 99"/>
          <p:cNvSpPr/>
          <p:nvPr/>
        </p:nvSpPr>
        <p:spPr>
          <a:xfrm>
            <a:off x="9020920" y="7002388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01" name="Flowchart: Or 100"/>
          <p:cNvSpPr/>
          <p:nvPr/>
        </p:nvSpPr>
        <p:spPr>
          <a:xfrm>
            <a:off x="8515706" y="7932605"/>
            <a:ext cx="346012" cy="342900"/>
          </a:xfrm>
          <a:prstGeom prst="flowChar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02" name="Flowchart: Or 101"/>
          <p:cNvSpPr/>
          <p:nvPr/>
        </p:nvSpPr>
        <p:spPr>
          <a:xfrm>
            <a:off x="9021674" y="7950893"/>
            <a:ext cx="346012" cy="342900"/>
          </a:xfrm>
          <a:prstGeom prst="flowChar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03" name="Flowchart: Or 102"/>
          <p:cNvSpPr/>
          <p:nvPr/>
        </p:nvSpPr>
        <p:spPr>
          <a:xfrm>
            <a:off x="9503258" y="7944797"/>
            <a:ext cx="346012" cy="342900"/>
          </a:xfrm>
          <a:prstGeom prst="flowChar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H="1">
            <a:off x="9179177" y="8377587"/>
            <a:ext cx="15504" cy="325817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101" idx="3"/>
            <a:endCxn id="44" idx="0"/>
          </p:cNvCxnSpPr>
          <p:nvPr/>
        </p:nvCxnSpPr>
        <p:spPr>
          <a:xfrm flipH="1">
            <a:off x="7959977" y="8225288"/>
            <a:ext cx="606401" cy="554316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103" idx="5"/>
            <a:endCxn id="90" idx="0"/>
          </p:cNvCxnSpPr>
          <p:nvPr/>
        </p:nvCxnSpPr>
        <p:spPr>
          <a:xfrm>
            <a:off x="9798598" y="8237480"/>
            <a:ext cx="599779" cy="542124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44976" y="1869354"/>
                <a:ext cx="9259635" cy="567909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C00000"/>
                    </a:solidFill>
                  </a:rPr>
                  <a:t>Thm: </a:t>
                </a:r>
                <a:r>
                  <a:rPr lang="en-US" dirty="0"/>
                  <a:t>F</a:t>
                </a:r>
                <a:r>
                  <a:rPr lang="en-US" dirty="0" smtClean="0"/>
                  <a:t>or any topology, random </a:t>
                </a:r>
                <a:r>
                  <a:rPr lang="en-US" dirty="0"/>
                  <a:t>codes  over sufficiently large fields are MR codes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Large field size is </a:t>
                </a:r>
                <a:r>
                  <a:rPr lang="en-US" dirty="0" smtClean="0"/>
                  <a:t>undesirable.</a:t>
                </a:r>
                <a:endParaRPr lang="en-US" dirty="0"/>
              </a:p>
              <a:p>
                <a:r>
                  <a:rPr lang="en-US" sz="1800" dirty="0" smtClean="0"/>
                  <a:t>Is </a:t>
                </a:r>
                <a:r>
                  <a:rPr lang="en-US" sz="1800" dirty="0"/>
                  <a:t>there a better analysis of the random construction</a:t>
                </a:r>
                <a:r>
                  <a:rPr lang="en-US" sz="1800" dirty="0" smtClean="0"/>
                  <a:t>?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C00000"/>
                    </a:solidFill>
                  </a:rPr>
                  <a:t>	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[</a:t>
                </a:r>
                <a:r>
                  <a:rPr lang="en-US" dirty="0">
                    <a:solidFill>
                      <a:srgbClr val="C00000"/>
                    </a:solidFill>
                  </a:rPr>
                  <a:t>Kopparty-Meka’13]:</a:t>
                </a:r>
                <a:r>
                  <a:rPr lang="en-US" dirty="0"/>
                  <a:t> Random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−1,</m:t>
                            </m:r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  <m:sub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codes are MDS only with probability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Random </a:t>
                </a:r>
                <a:r>
                  <a:rPr lang="en-US" dirty="0"/>
                  <a:t>codes are MR with constant probability for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=</m:t>
                    </m:r>
                    <m:r>
                      <m:rPr>
                        <m:sty m:val="p"/>
                      </m:rPr>
                      <a:rPr lang="en-US" b="0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d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>
                  <a:solidFill>
                    <a:srgbClr val="C00000"/>
                  </a:solidFill>
                </a:endParaRPr>
              </a:p>
              <a:p>
                <a:pPr marL="57150" indent="0">
                  <a:buNone/>
                </a:pPr>
                <a:r>
                  <a:rPr lang="en-US" sz="2000" dirty="0" smtClean="0"/>
                  <a:t>Could </a:t>
                </a:r>
                <a:r>
                  <a:rPr lang="en-US" sz="2000" dirty="0"/>
                  <a:t>explicit constructions require smaller field size?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 smtClean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10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44976" y="1869354"/>
                <a:ext cx="9259635" cy="5679099"/>
              </a:xfrm>
              <a:blipFill rotWithShape="0">
                <a:blip r:embed="rId2"/>
                <a:stretch>
                  <a:fillRect l="-527" t="-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58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Maximally Recoverable LRCs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349286"/>
              </p:ext>
            </p:extLst>
          </p:nvPr>
        </p:nvGraphicFramePr>
        <p:xfrm>
          <a:off x="554266" y="1458385"/>
          <a:ext cx="5081340" cy="2024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890"/>
                <a:gridCol w="846890"/>
                <a:gridCol w="846890"/>
                <a:gridCol w="846890"/>
                <a:gridCol w="846890"/>
                <a:gridCol w="846890"/>
              </a:tblGrid>
              <a:tr h="5061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1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16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1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831872" y="2079948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56356" y="2085210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496318" y="2073621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7968" y="2598108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662452" y="2603370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502414" y="2591781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37968" y="3097980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662452" y="3103242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502414" y="3091653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344948" y="207911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351044" y="2597274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351044" y="3097146"/>
            <a:ext cx="304800" cy="3048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8" name="Flowchart: Or 17"/>
          <p:cNvSpPr/>
          <p:nvPr/>
        </p:nvSpPr>
        <p:spPr>
          <a:xfrm>
            <a:off x="5032254" y="2015940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9" name="Flowchart: Or 18"/>
          <p:cNvSpPr/>
          <p:nvPr/>
        </p:nvSpPr>
        <p:spPr>
          <a:xfrm>
            <a:off x="5013966" y="2509716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0" name="Flowchart: Or 19"/>
          <p:cNvSpPr/>
          <p:nvPr/>
        </p:nvSpPr>
        <p:spPr>
          <a:xfrm>
            <a:off x="5013966" y="3033972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1" name="Flowchart: Or 20"/>
          <p:cNvSpPr/>
          <p:nvPr/>
        </p:nvSpPr>
        <p:spPr>
          <a:xfrm>
            <a:off x="5038350" y="1509972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2" name="Flowchart: Or 21"/>
          <p:cNvSpPr/>
          <p:nvPr/>
        </p:nvSpPr>
        <p:spPr>
          <a:xfrm>
            <a:off x="4178814" y="1503876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3" name="Flowchart: Or 22"/>
          <p:cNvSpPr/>
          <p:nvPr/>
        </p:nvSpPr>
        <p:spPr>
          <a:xfrm>
            <a:off x="3294894" y="1522164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4" name="Flowchart: Or 23"/>
          <p:cNvSpPr/>
          <p:nvPr/>
        </p:nvSpPr>
        <p:spPr>
          <a:xfrm>
            <a:off x="2496318" y="1516068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5" name="Flowchart: Or 24"/>
          <p:cNvSpPr/>
          <p:nvPr/>
        </p:nvSpPr>
        <p:spPr>
          <a:xfrm>
            <a:off x="1636782" y="1509972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6" name="Flowchart: Or 25"/>
          <p:cNvSpPr/>
          <p:nvPr/>
        </p:nvSpPr>
        <p:spPr>
          <a:xfrm>
            <a:off x="752862" y="1528260"/>
            <a:ext cx="381000" cy="381000"/>
          </a:xfrm>
          <a:prstGeom prst="flowChar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1" name="Flowchart: Or 30"/>
          <p:cNvSpPr/>
          <p:nvPr/>
        </p:nvSpPr>
        <p:spPr>
          <a:xfrm>
            <a:off x="4222125" y="2023957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2" name="Flowchart: Or 31"/>
          <p:cNvSpPr/>
          <p:nvPr/>
        </p:nvSpPr>
        <p:spPr>
          <a:xfrm>
            <a:off x="4203837" y="2517733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33" name="Flowchart: Or 32"/>
          <p:cNvSpPr/>
          <p:nvPr/>
        </p:nvSpPr>
        <p:spPr>
          <a:xfrm>
            <a:off x="4203837" y="3041989"/>
            <a:ext cx="381000" cy="381000"/>
          </a:xfrm>
          <a:prstGeom prst="flowChar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24131" y="1536372"/>
                <a:ext cx="5577087" cy="2482078"/>
              </a:xfrm>
            </p:spPr>
            <p:txBody>
              <a:bodyPr/>
              <a:lstStyle/>
              <a:p>
                <a:pPr>
                  <a:buFont typeface="+mj-lt"/>
                  <a:buAutoNum type="arabicPeriod"/>
                </a:pPr>
                <a:r>
                  <a:rPr lang="en-US" dirty="0"/>
                  <a:t>Local constraints: Parity of each column is 0.</a:t>
                </a:r>
              </a:p>
              <a:p>
                <a:pP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Global </a:t>
                </a:r>
                <a:r>
                  <a:rPr lang="en-US" dirty="0" smtClean="0"/>
                  <a:t>constraints. </a:t>
                </a:r>
                <a:endParaRPr lang="en-US" dirty="0"/>
              </a:p>
              <a:p>
                <a:pPr marL="0" indent="0">
                  <a:buNone/>
                </a:pPr>
                <a:endParaRPr lang="en-US" dirty="0" smtClean="0">
                  <a:solidFill>
                    <a:schemeClr val="accent2"/>
                  </a:solidFill>
                </a:endParaRPr>
              </a:p>
              <a:p>
                <a:pPr marL="0" indent="0">
                  <a:buNone/>
                </a:pPr>
                <a:r>
                  <a:rPr lang="en-US" dirty="0"/>
                  <a:t>The code is MR if puncturing one entry per column gives 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  <m:sub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dirty="0"/>
                  <a:t> MDS code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24131" y="1536372"/>
                <a:ext cx="5577087" cy="2482078"/>
              </a:xfrm>
              <a:blipFill rotWithShape="0">
                <a:blip r:embed="rId2"/>
                <a:stretch>
                  <a:fillRect l="-874" t="-12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ontent Placeholder 2"/>
              <p:cNvSpPr txBox="1">
                <a:spLocks/>
              </p:cNvSpPr>
              <p:nvPr/>
            </p:nvSpPr>
            <p:spPr>
              <a:xfrm>
                <a:off x="1925654" y="3717660"/>
                <a:ext cx="9259635" cy="56790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+mj-lt"/>
                  <a:buAutoNum type="arabicPeriod"/>
                </a:pPr>
                <a:r>
                  <a:rPr lang="en-US" dirty="0" smtClean="0"/>
                  <a:t>Random gives MR LRCs for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sup>
                        </m:sSup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den>
                            </m:f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SD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q</m:t>
                    </m:r>
                    <m:r>
                      <a:rPr lang="en-US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>
                  <a:buFont typeface="+mj-lt"/>
                  <a:buAutoNum type="arabicPeriod"/>
                </a:pPr>
                <a:r>
                  <a:rPr lang="en-US" dirty="0">
                    <a:solidFill>
                      <a:srgbClr val="002060"/>
                    </a:solidFill>
                  </a:rPr>
                  <a:t>[Silberstein-Rawat-Koylouglu-Vishwanath’13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]</a:t>
                </a:r>
                <a:r>
                  <a:rPr lang="en-US" dirty="0" smtClean="0"/>
                  <a:t> Explicit MR LRCs with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= 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>
                  <a:solidFill>
                    <a:srgbClr val="C00000"/>
                  </a:solidFill>
                </a:endParaRPr>
              </a:p>
              <a:p>
                <a:endParaRPr lang="en-US" dirty="0"/>
              </a:p>
              <a:p>
                <a:pPr marL="0" indent="0">
                  <a:buFont typeface="Wingdings 3" charset="2"/>
                  <a:buNone/>
                </a:pPr>
                <a:r>
                  <a:rPr lang="en-US" dirty="0">
                    <a:solidFill>
                      <a:srgbClr val="002060"/>
                    </a:solidFill>
                  </a:rPr>
                  <a:t>[G.-Huang-Jenkins-Yekhanin]</a:t>
                </a:r>
              </a:p>
              <a:p>
                <a:r>
                  <a:rPr lang="en-US" dirty="0"/>
                  <a:t>Basic construction: Gives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sup>
                        </m:sSup>
                      </m:e>
                    </m:d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Product construction: Gives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en-US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</m:d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 for suitable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. </a:t>
                </a:r>
              </a:p>
              <a:p>
                <a:pPr marL="0" indent="0">
                  <a:buFont typeface="Wingdings 3" charset="2"/>
                  <a:buNone/>
                </a:pPr>
                <a:endParaRPr lang="en-US" dirty="0" smtClean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5654" y="3717660"/>
                <a:ext cx="9259635" cy="5679099"/>
              </a:xfrm>
              <a:prstGeom prst="rect">
                <a:avLst/>
              </a:prstGeom>
              <a:blipFill rotWithShape="0">
                <a:blip r:embed="rId3"/>
                <a:stretch>
                  <a:fillRect l="-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864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2133600"/>
                <a:ext cx="8792662" cy="2943726"/>
              </a:xfrm>
            </p:spPr>
            <p:txBody>
              <a:bodyPr/>
              <a:lstStyle/>
              <a:p>
                <a:r>
                  <a:rPr lang="en-US" dirty="0" smtClean="0"/>
                  <a:t>Are there MR LRCs over fields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 smtClean="0"/>
                  <a:t>?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When is a tensor code MR? Explicit constructions?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Are there natural topologies for which MR codes only exist over exponentially large fields? Super-linear sized fields?</a:t>
                </a:r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2133600"/>
                <a:ext cx="8792662" cy="2943726"/>
              </a:xfrm>
              <a:blipFill rotWithShape="0">
                <a:blip r:embed="rId2"/>
                <a:stretch>
                  <a:fillRect l="-485" t="-10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094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Simons institute, David Tse, </a:t>
            </a:r>
            <a:r>
              <a:rPr lang="en-US" dirty="0" err="1" smtClean="0"/>
              <a:t>Venkat</a:t>
            </a:r>
            <a:r>
              <a:rPr lang="en-US" dirty="0" smtClean="0"/>
              <a:t> Guruswami.</a:t>
            </a:r>
          </a:p>
          <a:p>
            <a:endParaRPr lang="en-US" dirty="0"/>
          </a:p>
          <a:p>
            <a:r>
              <a:rPr lang="en-US" dirty="0" smtClean="0"/>
              <a:t>Azure Storage + MSR: Brad </a:t>
            </a:r>
            <a:r>
              <a:rPr lang="en-US" dirty="0"/>
              <a:t>Calder, Cheng Huang, Aaron Ogus, Huseyin Simitci, Sergey Yekhanin.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My former colleagues at MSR-Silicon Valley.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86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911" y="2104293"/>
            <a:ext cx="9707714" cy="460408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Non-linear codes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[</a:t>
            </a:r>
            <a:r>
              <a:rPr lang="en-US" dirty="0" err="1" smtClean="0">
                <a:solidFill>
                  <a:srgbClr val="002060"/>
                </a:solidFill>
              </a:rPr>
              <a:t>Papailiopoulos</a:t>
            </a:r>
            <a:r>
              <a:rPr lang="en-US" dirty="0" smtClean="0">
                <a:solidFill>
                  <a:srgbClr val="002060"/>
                </a:solidFill>
              </a:rPr>
              <a:t>-Dimakis, Forbes-Yekhanin]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Vector </a:t>
            </a:r>
            <a:r>
              <a:rPr lang="en-US" dirty="0">
                <a:solidFill>
                  <a:schemeClr val="tx1"/>
                </a:solidFill>
              </a:rPr>
              <a:t>codes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[</a:t>
            </a:r>
            <a:r>
              <a:rPr lang="en-US" dirty="0" err="1" smtClean="0">
                <a:solidFill>
                  <a:srgbClr val="002060"/>
                </a:solidFill>
              </a:rPr>
              <a:t>Papailoupoulos</a:t>
            </a:r>
            <a:r>
              <a:rPr lang="en-US" dirty="0" smtClean="0">
                <a:solidFill>
                  <a:srgbClr val="002060"/>
                </a:solidFill>
              </a:rPr>
              <a:t>-Dimakis, Silberstein-</a:t>
            </a:r>
            <a:r>
              <a:rPr lang="en-US" dirty="0" err="1" smtClean="0">
                <a:solidFill>
                  <a:srgbClr val="002060"/>
                </a:solidFill>
              </a:rPr>
              <a:t>Rawat</a:t>
            </a:r>
            <a:r>
              <a:rPr lang="en-US" dirty="0" smtClean="0">
                <a:solidFill>
                  <a:srgbClr val="002060"/>
                </a:solidFill>
              </a:rPr>
              <a:t>-</a:t>
            </a:r>
            <a:r>
              <a:rPr lang="en-US" dirty="0" err="1" smtClean="0">
                <a:solidFill>
                  <a:srgbClr val="002060"/>
                </a:solidFill>
              </a:rPr>
              <a:t>Koyluoglu-Vishwanath</a:t>
            </a:r>
            <a:r>
              <a:rPr lang="en-US" dirty="0" smtClean="0">
                <a:solidFill>
                  <a:srgbClr val="002060"/>
                </a:solidFill>
              </a:rPr>
              <a:t>, Kamath-Prakash-Lalitha-Kumar]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Codes over bounded alphabets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[</a:t>
            </a:r>
            <a:r>
              <a:rPr lang="en-US" dirty="0" err="1" smtClean="0">
                <a:solidFill>
                  <a:srgbClr val="002060"/>
                </a:solidFill>
              </a:rPr>
              <a:t>Cadambe-Mazumdar</a:t>
            </a:r>
            <a:r>
              <a:rPr lang="en-US" dirty="0" smtClean="0">
                <a:solidFill>
                  <a:srgbClr val="002060"/>
                </a:solidFill>
              </a:rPr>
              <a:t>]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Codes </a:t>
            </a:r>
            <a:r>
              <a:rPr lang="en-US" dirty="0">
                <a:solidFill>
                  <a:schemeClr val="tx1"/>
                </a:solidFill>
              </a:rPr>
              <a:t>with short local MDS codes 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[Prakash-Lalitha-Kamath-Kumar, Silberstein-</a:t>
            </a:r>
            <a:r>
              <a:rPr lang="en-US" sz="1800" dirty="0" err="1" smtClean="0">
                <a:solidFill>
                  <a:srgbClr val="002060"/>
                </a:solidFill>
              </a:rPr>
              <a:t>Rawat</a:t>
            </a:r>
            <a:r>
              <a:rPr lang="en-US" sz="1800" dirty="0" smtClean="0">
                <a:solidFill>
                  <a:srgbClr val="002060"/>
                </a:solidFill>
              </a:rPr>
              <a:t>-</a:t>
            </a:r>
            <a:r>
              <a:rPr lang="en-US" sz="1800" dirty="0" err="1" smtClean="0">
                <a:solidFill>
                  <a:srgbClr val="002060"/>
                </a:solidFill>
              </a:rPr>
              <a:t>Koyluoglu-Vishwanath</a:t>
            </a:r>
            <a:r>
              <a:rPr lang="en-US" sz="1800" dirty="0" smtClean="0">
                <a:solidFill>
                  <a:srgbClr val="002060"/>
                </a:solidFill>
              </a:rPr>
              <a:t>]</a:t>
            </a:r>
            <a:endParaRPr lang="en-US" sz="16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01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codes with all-symbol locality.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1" y="1808746"/>
                <a:ext cx="9322051" cy="489284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rgbClr val="002060"/>
                    </a:solidFill>
                  </a:rPr>
                  <a:t>[Tamo-Papailiopoulos-Dimakis’13]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Optimal length codes with all-symbol locality for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exp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Construction based on RS code, analysis via </a:t>
                </a:r>
                <a:r>
                  <a:rPr lang="en-US" dirty="0" err="1">
                    <a:solidFill>
                      <a:schemeClr val="tx1"/>
                    </a:solidFill>
                  </a:rPr>
                  <a:t>matroid</a:t>
                </a:r>
                <a:r>
                  <a:rPr lang="en-US" dirty="0">
                    <a:solidFill>
                      <a:schemeClr val="tx1"/>
                    </a:solidFill>
                  </a:rPr>
                  <a:t> theory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.</a:t>
                </a:r>
                <a:endParaRPr lang="en-US" dirty="0" smtClean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US" dirty="0" smtClean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2060"/>
                    </a:solidFill>
                  </a:rPr>
                  <a:t>[Silberstein-Rawat-Koyluoglu-Vishwanath’13]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Optimal length codes with all-symbol locality for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Construction based on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Gabidulin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codes (aka linearized RS codes).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2060"/>
                    </a:solidFill>
                  </a:rPr>
                  <a:t>[</a:t>
                </a:r>
                <a:r>
                  <a:rPr lang="en-US" dirty="0" err="1" smtClean="0">
                    <a:solidFill>
                      <a:srgbClr val="002060"/>
                    </a:solidFill>
                  </a:rPr>
                  <a:t>Barg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-Tamo’</a:t>
                </a:r>
                <a:r>
                  <a:rPr lang="en-US" dirty="0">
                    <a:solidFill>
                      <a:srgbClr val="002060"/>
                    </a:solidFill>
                  </a:rPr>
                  <a:t> 14]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endParaRPr lang="en-US" dirty="0" smtClean="0">
                  <a:solidFill>
                    <a:srgbClr val="002060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Optimal length codes with all-symbol locality for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Construction based on Reed-Solomon codes.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1" y="1808746"/>
                <a:ext cx="9322051" cy="4892842"/>
              </a:xfrm>
              <a:blipFill rotWithShape="0">
                <a:blip r:embed="rId2"/>
                <a:stretch>
                  <a:fillRect l="-589" t="-7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242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Stronger notions of locality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92925" y="1592178"/>
                <a:ext cx="9053643" cy="4580022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Codes with local Regeneration 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	</a:t>
                </a:r>
                <a:r>
                  <a:rPr lang="en-US" dirty="0">
                    <a:solidFill>
                      <a:srgbClr val="002060"/>
                    </a:solidFill>
                  </a:rPr>
                  <a:t>[Silberstein-</a:t>
                </a:r>
                <a:r>
                  <a:rPr lang="en-US" dirty="0" err="1">
                    <a:solidFill>
                      <a:srgbClr val="002060"/>
                    </a:solidFill>
                  </a:rPr>
                  <a:t>Rawat</a:t>
                </a:r>
                <a:r>
                  <a:rPr lang="en-US" dirty="0">
                    <a:solidFill>
                      <a:srgbClr val="002060"/>
                    </a:solidFill>
                  </a:rPr>
                  <a:t>-</a:t>
                </a:r>
                <a:r>
                  <a:rPr lang="en-US" dirty="0" err="1">
                    <a:solidFill>
                      <a:srgbClr val="002060"/>
                    </a:solidFill>
                  </a:rPr>
                  <a:t>Koyluoglu-Vishwanath</a:t>
                </a:r>
                <a:r>
                  <a:rPr lang="en-US" dirty="0">
                    <a:solidFill>
                      <a:srgbClr val="002060"/>
                    </a:solidFill>
                  </a:rPr>
                  <a:t>, Kamath-Prakash-Lalitha-Kumar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…]</a:t>
                </a:r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Codes with short local MDS codes</a:t>
                </a:r>
                <a:r>
                  <a:rPr lang="en-US" dirty="0">
                    <a:solidFill>
                      <a:srgbClr val="002060"/>
                    </a:solidFill>
                  </a:rPr>
                  <a:t> [Prakash-Lalitha-Kamath-Kumar, Silberstein-</a:t>
                </a:r>
                <a:r>
                  <a:rPr lang="en-US" dirty="0" err="1">
                    <a:solidFill>
                      <a:srgbClr val="002060"/>
                    </a:solidFill>
                  </a:rPr>
                  <a:t>Rawat</a:t>
                </a:r>
                <a:r>
                  <a:rPr lang="en-US" dirty="0">
                    <a:solidFill>
                      <a:srgbClr val="002060"/>
                    </a:solidFill>
                  </a:rPr>
                  <a:t>-</a:t>
                </a:r>
                <a:r>
                  <a:rPr lang="en-US" dirty="0" err="1">
                    <a:solidFill>
                      <a:srgbClr val="002060"/>
                    </a:solidFill>
                  </a:rPr>
                  <a:t>Koyluoglu-Vishwanath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]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C00000"/>
                    </a:solidFill>
                  </a:rPr>
                  <a:t>	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Avoids the slowest node bottleneck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[Shah-Lee-Ramachandran]</a:t>
                </a:r>
                <a:endParaRPr lang="en-US" dirty="0">
                  <a:solidFill>
                    <a:srgbClr val="002060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Sequential local recovery </a:t>
                </a:r>
                <a:r>
                  <a:rPr lang="en-US" dirty="0">
                    <a:solidFill>
                      <a:srgbClr val="002060"/>
                    </a:solidFill>
                  </a:rPr>
                  <a:t>[Prakash-Lalitha-Kumar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]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Multiple </a:t>
                </a:r>
                <a:r>
                  <a:rPr lang="en-US" dirty="0">
                    <a:solidFill>
                      <a:schemeClr val="tx1"/>
                    </a:solidFill>
                  </a:rPr>
                  <a:t>disjoint local parities </a:t>
                </a:r>
                <a:r>
                  <a:rPr lang="en-US" dirty="0">
                    <a:solidFill>
                      <a:srgbClr val="002060"/>
                    </a:solidFill>
                  </a:rPr>
                  <a:t>[Wang-Zhang, </a:t>
                </a:r>
                <a:r>
                  <a:rPr lang="en-US" dirty="0" err="1">
                    <a:solidFill>
                      <a:srgbClr val="002060"/>
                    </a:solidFill>
                  </a:rPr>
                  <a:t>Barg</a:t>
                </a:r>
                <a:r>
                  <a:rPr lang="en-US" dirty="0">
                    <a:solidFill>
                      <a:srgbClr val="002060"/>
                    </a:solidFill>
                  </a:rPr>
                  <a:t>-Tamo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]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C00000"/>
                    </a:solidFill>
                  </a:rPr>
                  <a:t>	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Can serve multiple read requests in parallel.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C00000"/>
                    </a:solidFill>
                  </a:rPr>
                  <a:t>Problem: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Consider 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  <m:sub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linear code where even after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arbitrary failures, every (information) symbol has locality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. How large does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need to be?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2060"/>
                    </a:solidFill>
                  </a:rPr>
                  <a:t>[Barg-Tamo’14]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might be a good starting point.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92925" y="1592178"/>
                <a:ext cx="9053643" cy="4580022"/>
              </a:xfrm>
              <a:blipFill rotWithShape="0">
                <a:blip r:embed="rId3"/>
                <a:stretch>
                  <a:fillRect l="-538" t="-665" b="-13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456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</a:t>
            </a:r>
            <a:r>
              <a:rPr lang="en-US" dirty="0"/>
              <a:t> </a:t>
            </a:r>
            <a:r>
              <a:rPr lang="en-US" dirty="0" smtClean="0"/>
              <a:t>on LRCs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Part 1.1: Locality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Locality of </a:t>
            </a:r>
            <a:r>
              <a:rPr lang="en-US" dirty="0" err="1" smtClean="0">
                <a:solidFill>
                  <a:schemeClr val="tx1"/>
                </a:solidFill>
              </a:rPr>
              <a:t>codeword</a:t>
            </a:r>
            <a:r>
              <a:rPr lang="en-US" dirty="0" smtClean="0">
                <a:solidFill>
                  <a:schemeClr val="tx1"/>
                </a:solidFill>
              </a:rPr>
              <a:t> symbols.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Rate-distance-locality tradeoffs: lower bounds and constructions.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Part 1.2: Reliability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Beyond minimum distance: Maximum recoverability.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Constructions of Maximally Recoverable LRCs.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2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minimum distance?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9129546" cy="483268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Is minimum distance the right measure of reliability?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Two types of failures:</a:t>
            </a:r>
          </a:p>
          <a:p>
            <a:r>
              <a:rPr lang="en-US" dirty="0" smtClean="0"/>
              <a:t>Large correlated failures</a:t>
            </a:r>
          </a:p>
          <a:p>
            <a:pPr marL="0" indent="0">
              <a:buNone/>
            </a:pPr>
            <a:r>
              <a:rPr lang="en-US" dirty="0"/>
              <a:t>	P</a:t>
            </a:r>
            <a:r>
              <a:rPr lang="en-US" dirty="0" smtClean="0"/>
              <a:t>ower outage, upgrade.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Whole data center offline.</a:t>
            </a:r>
          </a:p>
          <a:p>
            <a:r>
              <a:rPr lang="en-US" dirty="0"/>
              <a:t>C</a:t>
            </a:r>
            <a:r>
              <a:rPr lang="en-US" dirty="0" smtClean="0"/>
              <a:t>an assume further failures are independent.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486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minimum distance?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71075"/>
              </p:ext>
            </p:extLst>
          </p:nvPr>
        </p:nvGraphicFramePr>
        <p:xfrm>
          <a:off x="3787741" y="2350244"/>
          <a:ext cx="5081340" cy="2024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890"/>
                <a:gridCol w="846890"/>
                <a:gridCol w="846890"/>
                <a:gridCol w="846890"/>
                <a:gridCol w="846890"/>
                <a:gridCol w="846890"/>
              </a:tblGrid>
              <a:tr h="5061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61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16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1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531709" y="2435590"/>
            <a:ext cx="24384" cy="1828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848701" y="4593574"/>
            <a:ext cx="4974336" cy="2438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92925" y="3252330"/>
            <a:ext cx="219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Racks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17965" y="4855579"/>
            <a:ext cx="3358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Machines per Rack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75066" y="5346036"/>
                <a:ext cx="9129546" cy="4832684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Machines fail independently with probability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Racks fail independently with probability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≈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Some </a:t>
                </a:r>
                <a:r>
                  <a:rPr lang="en-US" dirty="0"/>
                  <a:t>7 failure patterns are more likely than 5 </a:t>
                </a:r>
                <a:r>
                  <a:rPr lang="en-US" dirty="0" smtClean="0"/>
                  <a:t>failure patterns.</a:t>
                </a:r>
                <a:endParaRPr lang="en-US" dirty="0"/>
              </a:p>
            </p:txBody>
          </p:sp>
        </mc:Choice>
        <mc:Fallback xmlns="">
          <p:sp>
            <p:nvSpPr>
              <p:cNvPr id="1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75066" y="5346036"/>
                <a:ext cx="9129546" cy="4832684"/>
              </a:xfrm>
              <a:blipFill rotWithShape="0">
                <a:blip r:embed="rId2"/>
                <a:stretch>
                  <a:fillRect l="-468" t="-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116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minimum distance?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0537" y="1684421"/>
            <a:ext cx="9228221" cy="5281863"/>
          </a:xfrm>
        </p:spPr>
        <p:txBody>
          <a:bodyPr/>
          <a:lstStyle/>
          <a:p>
            <a:r>
              <a:rPr lang="en-US" dirty="0" smtClean="0"/>
              <a:t>Data locality and information locality.</a:t>
            </a:r>
          </a:p>
          <a:p>
            <a:r>
              <a:rPr lang="en-US" dirty="0" smtClean="0"/>
              <a:t>Lower bounds and explicit LRC constructions that achieve optimal length.</a:t>
            </a:r>
          </a:p>
          <a:p>
            <a:pPr marL="0" indent="0">
              <a:buNone/>
            </a:pPr>
            <a:r>
              <a:rPr lang="en-US" dirty="0" smtClean="0"/>
              <a:t>Is distance the right measure of reliability?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Two types of failures:</a:t>
            </a:r>
          </a:p>
          <a:p>
            <a:r>
              <a:rPr lang="en-US" dirty="0" smtClean="0"/>
              <a:t>Large correlated failures</a:t>
            </a:r>
          </a:p>
          <a:p>
            <a:pPr marL="0" indent="0">
              <a:buNone/>
            </a:pPr>
            <a:r>
              <a:rPr lang="en-US" dirty="0"/>
              <a:t>	P</a:t>
            </a:r>
            <a:r>
              <a:rPr lang="en-US" dirty="0" smtClean="0"/>
              <a:t>ower outage, upgrade, whole data center offline.</a:t>
            </a:r>
          </a:p>
          <a:p>
            <a:r>
              <a:rPr lang="en-US" dirty="0" smtClean="0"/>
              <a:t>Further failures are independent, small in number. </a:t>
            </a:r>
          </a:p>
          <a:p>
            <a:r>
              <a:rPr lang="en-US" dirty="0" smtClean="0"/>
              <a:t>Set of likely erasure patterns tied to the topology of the network.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487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4681</TotalTime>
  <Words>861</Words>
  <Application>Microsoft Office PowerPoint</Application>
  <PresentationFormat>Widescreen</PresentationFormat>
  <Paragraphs>304</Paragraphs>
  <Slides>26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Cambria Math</vt:lpstr>
      <vt:lpstr>Century Gothic</vt:lpstr>
      <vt:lpstr>Wingdings 3</vt:lpstr>
      <vt:lpstr>Wisp</vt:lpstr>
      <vt:lpstr>Coding for Modern Distributed Storage Systems: Part 2.  Locally Repairable Codes </vt:lpstr>
      <vt:lpstr>Rate-distance-locality tradeoffs</vt:lpstr>
      <vt:lpstr>Generalizations</vt:lpstr>
      <vt:lpstr>Explicit codes with all-symbol locality.</vt:lpstr>
      <vt:lpstr>Stronger notions of locality</vt:lpstr>
      <vt:lpstr>Tutorial on LRCs</vt:lpstr>
      <vt:lpstr>Beyond minimum distance?</vt:lpstr>
      <vt:lpstr>Beyond minimum distance?</vt:lpstr>
      <vt:lpstr>Beyond minimum distance?</vt:lpstr>
      <vt:lpstr>Beyond minimum distance</vt:lpstr>
      <vt:lpstr>Beyond minimum distance</vt:lpstr>
      <vt:lpstr>Beyond minimum distance</vt:lpstr>
      <vt:lpstr>Beyond minimum distance</vt:lpstr>
      <vt:lpstr>Maximally Recoverable Codes</vt:lpstr>
      <vt:lpstr>Maximally Recoverable Codes [Chen-Huang-Li’07, G.-Huang-Jenkins-Yekhanin’14]</vt:lpstr>
      <vt:lpstr>Example 1: MDS codes</vt:lpstr>
      <vt:lpstr>Example 2: LRCs (PMDS codes)</vt:lpstr>
      <vt:lpstr>Example 3: Tensor Codes</vt:lpstr>
      <vt:lpstr>Maximally Recoverable Codes [Chen-Huang-Li’07, G.-Huang-Jenkins-Yekhanin’14]</vt:lpstr>
      <vt:lpstr>How encoding works</vt:lpstr>
      <vt:lpstr>How encoding works</vt:lpstr>
      <vt:lpstr>How decoding works</vt:lpstr>
      <vt:lpstr>Maximally Recoverable Codes [Chen-Huang-Li’07, G.-Huang-Jenkins-Yekhanin’14]</vt:lpstr>
      <vt:lpstr>Maximally Recoverable LRCs</vt:lpstr>
      <vt:lpstr>Open Problems: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for Modern Distributed Storage Systems: Part 1.   Locally Repairable Codes </dc:title>
  <dc:creator>Parikshit Gopalan</dc:creator>
  <cp:lastModifiedBy>Parikshit Gopalan</cp:lastModifiedBy>
  <cp:revision>386</cp:revision>
  <dcterms:created xsi:type="dcterms:W3CDTF">2015-01-08T21:58:19Z</dcterms:created>
  <dcterms:modified xsi:type="dcterms:W3CDTF">2015-01-14T17:24:31Z</dcterms:modified>
</cp:coreProperties>
</file>