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4"/>
  </p:notesMasterIdLst>
  <p:sldIdLst>
    <p:sldId id="532" r:id="rId2"/>
    <p:sldId id="493" r:id="rId3"/>
    <p:sldId id="556" r:id="rId4"/>
    <p:sldId id="557" r:id="rId5"/>
    <p:sldId id="560" r:id="rId6"/>
    <p:sldId id="559" r:id="rId7"/>
    <p:sldId id="586" r:id="rId8"/>
    <p:sldId id="558" r:id="rId9"/>
    <p:sldId id="563" r:id="rId10"/>
    <p:sldId id="564" r:id="rId11"/>
    <p:sldId id="562" r:id="rId12"/>
    <p:sldId id="565" r:id="rId13"/>
    <p:sldId id="566" r:id="rId14"/>
    <p:sldId id="567" r:id="rId15"/>
    <p:sldId id="568" r:id="rId16"/>
    <p:sldId id="569" r:id="rId17"/>
    <p:sldId id="570" r:id="rId18"/>
    <p:sldId id="571" r:id="rId19"/>
    <p:sldId id="580" r:id="rId20"/>
    <p:sldId id="572" r:id="rId21"/>
    <p:sldId id="576" r:id="rId22"/>
    <p:sldId id="579" r:id="rId23"/>
    <p:sldId id="581" r:id="rId24"/>
    <p:sldId id="553" r:id="rId25"/>
    <p:sldId id="573" r:id="rId26"/>
    <p:sldId id="574" r:id="rId27"/>
    <p:sldId id="575" r:id="rId28"/>
    <p:sldId id="577" r:id="rId29"/>
    <p:sldId id="582" r:id="rId30"/>
    <p:sldId id="583" r:id="rId31"/>
    <p:sldId id="584" r:id="rId32"/>
    <p:sldId id="585" r:id="rId33"/>
  </p:sldIdLst>
  <p:sldSz cx="9144000" cy="6858000" type="screen4x3"/>
  <p:notesSz cx="6858000" cy="9144000"/>
  <p:embeddedFontLst>
    <p:embeddedFont>
      <p:font typeface="Cambria Math" panose="02040503050406030204" pitchFamily="18" charset="0"/>
      <p:regular r:id="rId35"/>
    </p:embeddedFont>
    <p:embeddedFont>
      <p:font typeface="Garamond" panose="02020404030301010803" pitchFamily="18" charset="0"/>
      <p:regular r:id="rId36"/>
      <p:bold r:id="rId37"/>
      <p:italic r:id="rId38"/>
    </p:embeddedFont>
    <p:embeddedFont>
      <p:font typeface="Gill Sans MT Condensed" panose="020B0506020104020203" pitchFamily="34" charset="0"/>
      <p:regular r:id="rId39"/>
    </p:embeddedFont>
    <p:embeddedFont>
      <p:font typeface="Calibri" panose="020F0502020204030204" pitchFamily="34" charset="0"/>
      <p:regular r:id="rId40"/>
      <p:bold r:id="rId41"/>
      <p:italic r:id="rId42"/>
      <p:boldItalic r:id="rId43"/>
    </p:embeddedFont>
  </p:embeddedFontLst>
  <p:custDataLst>
    <p:tags r:id="rId44"/>
  </p:custDataLst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sz="3000" u="sng" kern="1200">
        <a:solidFill>
          <a:schemeClr val="tx1"/>
        </a:solidFill>
        <a:latin typeface="Gill Sans MT Condensed" pitchFamily="34" charset="0"/>
        <a:ea typeface="+mn-ea"/>
        <a:cs typeface="Arial" charset="0"/>
      </a:defRPr>
    </a:lvl1pPr>
    <a:lvl2pPr marL="457200" algn="ctr" rtl="0" fontAlgn="base">
      <a:spcBef>
        <a:spcPct val="0"/>
      </a:spcBef>
      <a:spcAft>
        <a:spcPct val="0"/>
      </a:spcAft>
      <a:defRPr sz="3000" u="sng" kern="1200">
        <a:solidFill>
          <a:schemeClr val="tx1"/>
        </a:solidFill>
        <a:latin typeface="Gill Sans MT Condensed" pitchFamily="34" charset="0"/>
        <a:ea typeface="+mn-ea"/>
        <a:cs typeface="Arial" charset="0"/>
      </a:defRPr>
    </a:lvl2pPr>
    <a:lvl3pPr marL="914400" algn="ctr" rtl="0" fontAlgn="base">
      <a:spcBef>
        <a:spcPct val="0"/>
      </a:spcBef>
      <a:spcAft>
        <a:spcPct val="0"/>
      </a:spcAft>
      <a:defRPr sz="3000" u="sng" kern="1200">
        <a:solidFill>
          <a:schemeClr val="tx1"/>
        </a:solidFill>
        <a:latin typeface="Gill Sans MT Condensed" pitchFamily="34" charset="0"/>
        <a:ea typeface="+mn-ea"/>
        <a:cs typeface="Arial" charset="0"/>
      </a:defRPr>
    </a:lvl3pPr>
    <a:lvl4pPr marL="1371600" algn="ctr" rtl="0" fontAlgn="base">
      <a:spcBef>
        <a:spcPct val="0"/>
      </a:spcBef>
      <a:spcAft>
        <a:spcPct val="0"/>
      </a:spcAft>
      <a:defRPr sz="3000" u="sng" kern="1200">
        <a:solidFill>
          <a:schemeClr val="tx1"/>
        </a:solidFill>
        <a:latin typeface="Gill Sans MT Condensed" pitchFamily="34" charset="0"/>
        <a:ea typeface="+mn-ea"/>
        <a:cs typeface="Arial" charset="0"/>
      </a:defRPr>
    </a:lvl4pPr>
    <a:lvl5pPr marL="1828800" algn="ctr" rtl="0" fontAlgn="base">
      <a:spcBef>
        <a:spcPct val="0"/>
      </a:spcBef>
      <a:spcAft>
        <a:spcPct val="0"/>
      </a:spcAft>
      <a:defRPr sz="3000" u="sng" kern="1200">
        <a:solidFill>
          <a:schemeClr val="tx1"/>
        </a:solidFill>
        <a:latin typeface="Gill Sans MT Condensed" pitchFamily="34" charset="0"/>
        <a:ea typeface="+mn-ea"/>
        <a:cs typeface="Arial" charset="0"/>
      </a:defRPr>
    </a:lvl5pPr>
    <a:lvl6pPr marL="2286000" algn="l" defTabSz="914400" rtl="0" eaLnBrk="1" latinLnBrk="0" hangingPunct="1">
      <a:defRPr sz="3000" u="sng" kern="1200">
        <a:solidFill>
          <a:schemeClr val="tx1"/>
        </a:solidFill>
        <a:latin typeface="Gill Sans MT Condensed" pitchFamily="34" charset="0"/>
        <a:ea typeface="+mn-ea"/>
        <a:cs typeface="Arial" charset="0"/>
      </a:defRPr>
    </a:lvl6pPr>
    <a:lvl7pPr marL="2743200" algn="l" defTabSz="914400" rtl="0" eaLnBrk="1" latinLnBrk="0" hangingPunct="1">
      <a:defRPr sz="3000" u="sng" kern="1200">
        <a:solidFill>
          <a:schemeClr val="tx1"/>
        </a:solidFill>
        <a:latin typeface="Gill Sans MT Condensed" pitchFamily="34" charset="0"/>
        <a:ea typeface="+mn-ea"/>
        <a:cs typeface="Arial" charset="0"/>
      </a:defRPr>
    </a:lvl7pPr>
    <a:lvl8pPr marL="3200400" algn="l" defTabSz="914400" rtl="0" eaLnBrk="1" latinLnBrk="0" hangingPunct="1">
      <a:defRPr sz="3000" u="sng" kern="1200">
        <a:solidFill>
          <a:schemeClr val="tx1"/>
        </a:solidFill>
        <a:latin typeface="Gill Sans MT Condensed" pitchFamily="34" charset="0"/>
        <a:ea typeface="+mn-ea"/>
        <a:cs typeface="Arial" charset="0"/>
      </a:defRPr>
    </a:lvl8pPr>
    <a:lvl9pPr marL="3657600" algn="l" defTabSz="914400" rtl="0" eaLnBrk="1" latinLnBrk="0" hangingPunct="1">
      <a:defRPr sz="3000" u="sng" kern="1200">
        <a:solidFill>
          <a:schemeClr val="tx1"/>
        </a:solidFill>
        <a:latin typeface="Gill Sans MT Condensed" pitchFamily="34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98"/>
    <a:srgbClr val="FF5B5F"/>
    <a:srgbClr val="C80000"/>
    <a:srgbClr val="7A9CE0"/>
    <a:srgbClr val="3333FF"/>
    <a:srgbClr val="DA9C80"/>
    <a:srgbClr val="FF5050"/>
    <a:srgbClr val="5B5BFF"/>
    <a:srgbClr val="980000"/>
    <a:srgbClr val="00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319" autoAdjust="0"/>
    <p:restoredTop sz="92507" autoAdjust="0"/>
  </p:normalViewPr>
  <p:slideViewPr>
    <p:cSldViewPr>
      <p:cViewPr varScale="1">
        <p:scale>
          <a:sx n="95" d="100"/>
          <a:sy n="95" d="100"/>
        </p:scale>
        <p:origin x="488" y="10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57607" cy="57607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5.fntdata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42" Type="http://schemas.openxmlformats.org/officeDocument/2006/relationships/font" Target="fonts/font8.fntdata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3.fntdata"/><Relationship Id="rId40" Type="http://schemas.openxmlformats.org/officeDocument/2006/relationships/font" Target="fonts/font6.fntdata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2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1.fntdata"/><Relationship Id="rId43" Type="http://schemas.openxmlformats.org/officeDocument/2006/relationships/font" Target="fonts/font9.fntdata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4.fntdata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font" Target="fonts/font7.fntdata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256" units="dev"/>
          <inkml:channel name="T" type="integer" max="2.14748E9" units="dev"/>
        </inkml:traceFormat>
        <inkml:channelProperties>
          <inkml:channelProperty channel="X" name="resolution" value="377.95276" units="1/cm"/>
          <inkml:channelProperty channel="Y" name="resolution" value="425.2805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4-12-03T08:40:04.623"/>
    </inkml:context>
    <inkml:brush xml:id="br0">
      <inkml:brushProperty name="width" value="0.05292" units="cm"/>
      <inkml:brushProperty name="height" value="0.05292" units="cm"/>
      <inkml:brushProperty name="color" value="#002060"/>
    </inkml:brush>
    <inkml:brush xml:id="br1">
      <inkml:brushProperty name="width" value="0.05292" units="cm"/>
      <inkml:brushProperty name="height" value="0.05292" units="cm"/>
      <inkml:brushProperty name="color" value="#00B050"/>
    </inkml:brush>
    <inkml:brush xml:id="br2">
      <inkml:brushProperty name="width" value="0.05292" units="cm"/>
      <inkml:brushProperty name="height" value="0.05292" units="cm"/>
      <inkml:brushProperty name="color" value="#FFC000"/>
    </inkml:brush>
  </inkml:definitions>
  <inkml:trace contextRef="#ctx0" brushRef="#br0">2883 11938 11 0,'12'-5'5'0,"21"5"2"16,-24 0 5-16,3 0-10 15,2 0 0-15,1-3 2 0,6-2 1 16,6 2-6-16,6 0 1 15,5 1 4-15,1-1 1 16,9 1-2-16,5 2 1 16,-2-3-2-16,5 0 1 15,7 1-1-15,2-1 0 0,-2 3 0 16,5 0 0-16,4-5-1 16,8-1 1-16,1-7 0 15,-1 8 0-15,3-3-1 16,1-3 1-16,-1 1-1 15,12-1 0-15,-8 3 0 16,-1 3 1-16,6 2-1 16,3-2 0-16,-2-3 0 0,-1 3 0 15,12 5-1-15,-9 0 1 32,93-16 1-32,-24 5 0 15,-7-2 0-15,1 3 0 16,-12-1 0-16,6-2 0 15,0 2 0-15,-4-2 1 16,10 0-2-16,0-1 1 16,3-7-2-16,2 5 1 0,10-2-1 15,-3-1 1-15,-7 6-1 16,7 0 1-16,0 2-1 16,-7 6 0-16,4-8 1 15,3 0 0-15,5 7-1 16,-8-4 0-16,6 2 0 15,-45 2 0-15,59-4 0 32,-5 10 1-32,-13-3-1 15,10 1 0-15,-3 7 0 16,-10-5 1-16,10 0-1 0,-9 5 1 16,-4-5-1-16,4 5 1 15,3-5 0-15,2-5 0 16,-2 5-1-16,0-5 0 15,14 0 0-15,-5-3 1 16,2 5-1-16,7-2 0 0,-4 2 0 16,13 0 0-16,-1 1 0 15,10-4 0-15,-7-1 0 16,15 1 0-16,-8 4 0 16,8-4 0-16,-2 4 0 15,8-1 0-15,-3 3 0 16,3 0 0-16,4 0 0 15,8 0 1-15,6 3-1 16,9-3 1-16,9-3-1 16,0 3 0-16,-6-3 0 15,9 3 0-15,3-5 0 16,3 5 0-16,0 0 0 16,9 0 0-16,-13-5 0 15,-8-1 0-15,6 1 0 0,-17 5 1 16,5-5-1-16,-12 0 0 15,-3 5 0-15,-9 2 0 16,-20-2 0-16,-13 6 1 16,-11-1 0-16,-19 0 0 15,-2 0 0-15,-30-2 1 16,-15 2 0-16,-12-2 0 16,-20 0-1-16,-22-3 1 15,-11 2-1-15,-12-2 0 16,-7 3-3-16,-5 0 0 15,-6-1-5-15,-9 1 0 0,-3 0-12 16,0 4 1-16</inkml:trace>
  <inkml:trace contextRef="#ctx0" brushRef="#br0" timeOffset="1039.1081">22445 11102 13 0,'9'-16'6'0,"-9"-8"12"0,9 14-12 16,0-1-4-16,-3-2 1 16,-6 5 1-16,-3 0 0 15,-3 3-4-15,-9 5 0 16,3 10 4 0,-9 6 0-16,0 8 0 15,-5 10 0-15,-4 6 0 0,-3-3 0 16,3 11-1-16,4 2 0 15,8 0 0-15,9 0 0 16,12-2-1-16,9-3 1 16,5-5-1-16,7-8 1 15,9-14-1-15,9-15 0 16,-1-14 0-16,4-13 1 16,6-5-2-16,-10-21 0 0,-5 5 0 15,-6-16 0-15,-12-16-1 16,-9 1 1-16,-12 7-1 15,-15 13 0-15,-6 9-3 16,-15 10 1-16,3 13-10 16,4 13 1-16,14 6-4 15,18 13 1-15</inkml:trace>
  <inkml:trace contextRef="#ctx0" brushRef="#br0" timeOffset="3178.3603">2972 14515 18 0,'12'-5'9'0,"45"-3"-10"0,-33 5 10 0,8 1-10 16,7-4 0-16,3 6-6 15,2-5 0 1</inkml:trace>
  <inkml:trace contextRef="#ctx0" brushRef="#br0" timeOffset="3325.1365">3734 14518 26 0,'21'-3'13'0,"48"-13"-19"15,-49 11 25-15,4 0-28 32,-3-1 1-32,12-2-5 15,3 6 1-15</inkml:trace>
  <inkml:trace contextRef="#ctx0" brushRef="#br0" timeOffset="3450.106">4374 14520 18 0,'30'6'9'0,"27"-6"-9"0,-40-6 14 16,7 6-15-16,3-5 0 16,6 5-9-16,6 5 1 15</inkml:trace>
  <inkml:trace contextRef="#ctx0" brushRef="#br0" timeOffset="3592.8236">5255 14536 31 0,'42'-32'15'0,"9"25"-22"16,-31 1 29-16,10 1-34 15,6 0 1-15,9 5-4 16,-1-3 0-16</inkml:trace>
  <inkml:trace contextRef="#ctx0" brushRef="#br0" timeOffset="3733.5094">6095 14536 24 0,'35'-18'12'0,"28"20"-33"0,-48-2 22 16,12-5-5-16,5 2 1 15</inkml:trace>
  <inkml:trace contextRef="#ctx0" brushRef="#br0" timeOffset="3866.4551">6821 14483 28 0,'45'-21'14'0,"17"21"-20"0,-41 0 28 0,12-5-27 16,8 5 0-16,1-5-9 15,6-1 0-15</inkml:trace>
  <inkml:trace contextRef="#ctx0" brushRef="#br0" timeOffset="4007.2734">7628 14436 13 0,'32'-3'6'0,"25"11"-2"0,-39-5 5 16,12-1-9-16,-1 4 0 15,4-1 0-15,3 5 0 16,6-4-1-16,-1-1 0 15,1-5-3-15,8 8 0 16</inkml:trace>
  <inkml:trace contextRef="#ctx0" brushRef="#br0" timeOffset="4116.713">8533 14534 35 0,'23'-16'17'0,"25"-5"-28"16,-27 15 38-16,0 1-44 15,11 0 1-15</inkml:trace>
  <inkml:trace contextRef="#ctx0" brushRef="#br0" timeOffset="4274.8993">9521 14449 35 0,'30'-24'17'0,"62"19"-39"0,-68 5 34 16,2-3-23-16,16 6 1 16</inkml:trace>
  <inkml:trace contextRef="#ctx0" brushRef="#br0" timeOffset="4415.4869">10470 14417 33 0,'42'-3'16'0,"41"-12"-21"0,-62 12 33 0,6 0-31 16,9 1 1 0,8-1-8-16,4 0 1 0,8 1 6 15,4 2 0-15</inkml:trace>
  <inkml:trace contextRef="#ctx0" brushRef="#br0" timeOffset="4540.75">11521 14401 30 0,'45'8'15'0,"-4"-8"-19"16,-32 0 26-16,12 5-25 16,0-5 0-16,9 3-13 15,2 0 1-15</inkml:trace>
  <inkml:trace contextRef="#ctx0" brushRef="#br0" timeOffset="4681.3466">12426 14452 25 0,'33'-11'12'0,"11"14"-23"0,-32-3 17 15,6-3-14-15,9 6 1 16</inkml:trace>
  <inkml:trace contextRef="#ctx0" brushRef="#br0" timeOffset="4796.0036">13253 14372 19 0,'36'-18'9'0,"47"12"-32"15,-56 6 19-15</inkml:trace>
  <inkml:trace contextRef="#ctx0" brushRef="#br0" timeOffset="4944.9554">14483 14274 28 0,'65'0'14'0,"13"-5"-32"0,-52 5 29 16,10-3-20-16,9 3 1 0</inkml:trace>
  <inkml:trace contextRef="#ctx0" brushRef="#br0" timeOffset="5073.9726">15447 14280 24 0,'119'-3'12'0,"-38"-2"-13"15,-55 5 24 1,-2 0-24-16,6 0 1 16,6 0-11-16,11-6 1 15,1 6 8-15,8-5 1 0</inkml:trace>
  <inkml:trace contextRef="#ctx0" brushRef="#br0" timeOffset="5183.3516">16611 14237 17 0,'86'3'8'0,"-17"-3"-6"15,-45-3 13-15,2-2-16 16,7 2 1-16,3 1-10 16,11 2 1-16</inkml:trace>
  <inkml:trace contextRef="#ctx0" brushRef="#br0" timeOffset="5342.4001">18144 14147 25 0,'65'-2'12'0,"43"-6"-39"0,-82 5 20 16</inkml:trace>
  <inkml:trace contextRef="#ctx0" brushRef="#br0" timeOffset="5479.8595">19388 14145 23 0,'57'2'11'0,"-4"-2"-30"0,-44 0 23 0,18 3-9 15,9 0 1-15</inkml:trace>
  <inkml:trace contextRef="#ctx0" brushRef="#br0" timeOffset="5606.0294">20305 14155 20 0,'47'-2'10'0,"19"4"-15"16,-51 1 21-16,9-1-26 15,11 1 0-15</inkml:trace>
  <inkml:trace contextRef="#ctx0" brushRef="#br0" timeOffset="5762.2272">21016 14160 25 0,'33'-10'12'0,"9"-3"-8"0,-33 7 25 15,0 1-29-15,-1 2 1 16,1 1-5-16,6-1 0 15,3 1-2-15,9-1 1 16,9 6-4-16,-4 2 1 16</inkml:trace>
  <inkml:trace contextRef="#ctx0" brushRef="#br1" timeOffset="26874.845">3023 11906 6 0,'0'0'3'0,"3"-2"0"16,-3 2 4-16,3-3-5 16,3-2 0-16,0-1 2 15,0 1 0-15,3-3-5 16,3-2 1-16,5-6 3 15,-2 2 0-15,6-7-1 0,6-8 1 16,3 0-1-16,5-8 0 16,10-5 0-16,-3-9 0 0,8-1 0 15,-5-12 0-15,12 1 0 16,-4-9 0-16,19-10 0 16,-1-3 1-16,-3 1-2 15,13-9 1-15,-7-5 0 16,4 8 0-16,5-5-1 15,-3 5 1-15,7 0-1 32,-7-8 0-32,3 3 0 15,-5 2 0-15,5 9 0 16,-2 2 0-16,-1-8 0 16,0-3 0-16,-5 11 0 0,2 0 0 15,0 13-1-15,-8 11 1 16,-13 2-1-16,-8 6 1 15,-3 3-1-15,-10 7 0 16,4-2 0-16,-6 7 0 16,-6 6 0-16,-6 3 0 15,-1 2 0-15,-2 0 0 16,-3 8 0-16,0 0 0 16,0 6 0-16,-3-1 1 0,3 3-1 15,-3 0 0-15,-4 0 0 16,4-2 0-16,-3-1 0 15,0 3 0-15,0 0 0 16,0 6 1-16,0-6-1 16,-3 2 1-16,3 4-1 15,0-1 1-15,-3 0-1 16,0 1 0-16,0 2 0 16,0 0 1-16,0 0-1 15,0 0 1-15,0-6-1 16,2 6 1-16,1-2-1 15,-3-1 1-15,0 1-1 16,0-1 0-16,0 0 0 16,-6 3 0-16,6-2 0 15,-6 2 1-15,0 0-1 16,6 0 0-16,-6 0 0 0,6 0 1 16,-6 0-1-16,3 0 0 15,0 2 0-15,0 1 0 16,0 5-1-16,3 5 1 15,0 8 0-15,3 6 0 16,3 2 0-16,0 5 0 16,-1 6-1-16,1-3 1 15,3 8 0-15,3 3 1 0,3 10-2 16,9 5 1-16,2-2 0 16,1 0 0-16,0-8 0 15,-3-8 1-15,2 5-1 16,-2-8 0-16,3-5 1 15,-3-7 0-15,0-4-1 16,-7-7 1-16,-2-9 0 16,9-7 0-16,0-8 0 15,2-9 0-15,7 1 0 16,-3-8 0-16,-3-6 0 16,-1-7 0-16,4-11-1 15,9-8 1-15,-4 3-1 16,-2-8 0-16,-3 5 0 15,5 0 0-15,-2 5 0 16,3 11 0-16,-6 5 0 16,-4 9 0-16,1 7 0 0,0 13 0 15,-3 11 0-15,-1 8 1 16,7 16 0-16,0 10 0 31,20 53 0-31,-2-7 0 16,-1-4 0-16,-5 1 1 15,-6-6-1-15,-1-5 0 16,-5-10 0-16,-3-11 0 16,3-16 0-16,2-3 0 15,-2-15 0-15,0-11 1 0,-6-14-1 16,5-15 1-16,7-8-1 16,0-13 0-16,2-6 0 15,1-13 0-15,-6 0-1 16,-4-2 0-16,4-1 0 15,-3 6 1-15,-4 11-2 16,1 7 1-16,-3 5 0 16,0 6 0-16,-9 11-1 15,-1 7 0-15,1 6 0 16,0 8 1-16,3-1-1 16,0 17 1-16,-1 7-1 15,4 6 1-15,0 10-1 0,3 1 1 31,26 60 0-31,-2-8 0 16,-3 3 0-16,-7-8 0 16,7 3 0-16,-7 15 0 15,7-2 0-15,0 0 0 16,-4 0 0-16,7 13 0 16,-1 8-1-16,1-14 1 15,-15 6 0-15,5 3 1 16,4-3-1-16,-9-10 0 0,8-1 0 15,-5 3 0-15,-6 3 0 16,-1-16 1-16,-2 0-1 16,3 0 1-16,3-8-1 15,-4-8 0-15,-8-8 0 16,6-11 1-16,-6-10 0 16,-4-16 0-16,-2-2-1 15,9-12 1-15,-3-12 0 16,9-16 1-16,-1-14-1 15,4-20 0-15,0-14-1 16,5-8 1-16,-2-19-2 16,3-20 0-16,-4-1 0 0,4-7 0 15,-3-1 0-15,5 11 1 16,-2 6-1-16,-3 5 1 16,-4 20 0-16,1 7 1 15,0 9-1-15,2 9 0 16,1 8 0-16,-9 7 0 15,8 11 0-15,-5 14 0 16,0 4-1-16,0 25 0 16,-7 15 0-16,7 22 1 0,-6 10-1 15,6 16 1-15,-4-3 0 16,7 0 0-16,-3-5 0 16,-4-5 0-16,7-14 0 15,-9-10 0-15,3-16 0 16,2-8 1-16,4-5 0 15,6-13 0-15,5-16-1 16,7-11 1-16,-1-19-1 16,1-12 1-16,2-22-1 15,13-3 0-15,5-15 0 16,-2-19 0-16,5-7-1 16,-8-17 1-16,-1-10 0 15,0-3 0-15,-2 3 0 0,-1-6 0 16,-8 16-1-16,-1 19 1 15,4 5-1-15,-12 1 1 16,2 9-1-16,-2 12 0 16,2 7 0-16,-5 13 1 15,-3 14-1-15,-4 13 1 16,-5 11-1-16,-3 10 0 16,-4 16 0-16,7 13 0 15,-3 19 0-15,6 15 0 16,-10 12 0-16,1 12 1 0,-3 19 0 15,-3 13 0-15,5 11 0 16,-5 10 0-16,3 17 0 16,3-1 1-16,3 8-1 15,2 0 0-15,-2 0 0 16,-3 11 1-16,6 0-1 16,2 2 1-16,1 1-1 15,0 2 1-15,-4-6 0 16,7 9 1-16,-3-8-2 15,2 5 1-15,4 3-1 16,0-9 1-16,-7 4-1 16,4-1 0-16,6-7 0 15,2-6 1-15,-5 0-1 16,-3-3 0 0,20 41 0-16,-2-22 1 15,-10-29-1-15,-2-27 1 16,-12-10-1-16,2-11 1 15,7-15-1-15,-9-11 1 16,-4-11 0-16,-5-10 0 16,3-11-1-16,0-13 1 15,2-11 0-15,4-16 0 16,3-7 1-16,0-1 0 16,-4-13-1-16,-2-5 0 15,3-5 0-15,-4-6 1 16,1 9-1-16,-3-4 0 0,0 12-2 15,-3-4 1-15,-4 9-1 16,-2 5 0-16,6 13-1 16,-3 10 1-16,0 6-1 15,2 16 1-15,7 16-1 16,-3 2 1-16,0 0 1 16,5 3 0-16,-5-2 0 15,0 7 0-15,3-2 0 16,-4-6 0-16,1-2 0 15,-3-9 1-15,-3-4 0 16,3-9 1-16,-7-12-1 16,4-6 1-16,3-11-1 15,3-15 1-15,0-6-1 16,-7-13 1-16,1-13-1 16,3-16 1-16,-6-14-1 15,-6 1 0-15,-3-14-1 0,-6-15 1 16,2-3-1-16,-5-3 1 15,0-10-1-15,3-3 0 16,-3 8-1-16,0 5 1 16,0-2 0-16,-3 2 0 15,0 6 0-15,0 5 0 16,3-3 0-16,3 3 0 16,0 8 0-1,-3 2 0-15,3 3 0 16,0-2 0-16,0 4 0 15,0 9 0-15,0 18-1 16,-3 6 1-16,3 15-1 16,0 11 1-16,3 8-1 15,0 13 1-15,3 3-1 16,2 8 0-16,7 10 0 16,-6 3 1-16,6-3 0 15,-6 6 1-15,0 2-1 16,0-8 1-16,8-5 0 15,4-5 0-15,9-8 0 16,6-3 0-16,-4-13 0 0,-2-14 0 16,6-23-1-16,2-10 1 15,-2-12-2-15,-3-18 1 16,-1-21-1-16,4-2 1 16,-3-14-1-16,0 0 0 15,-1 11 0-15,-5 5 1 16,-3-3 0-16,-3 19 0 15,-4 5-1-15,1 24 1 16,-3 5-1-16,0 17 1 0,6 1-1 16,-4 17 1-16,4 8-1 15,-3 7 0-15,-3 9-1 16,3 15 1-16,-6 8 0 16,-1 14 1-16,1 18 0 15,6 21 0-15,3 16 0 16,-9 0 0-16,8 14 1 15,10 17 0-15,-12-4-1 16,9-3 0-16,-6 2 0 16,-1 1 0-16,4-3 1 15,0-11 0-15,0-13 0 16,-1-5 0-16,-2-16 0 0,0-11 1 16,6-13-1-16,2-18 1 15,13-19-1-15,0-21 1 16,-4-16 0-16,4-19 0 15,3-2-2-15,-4-11 1 0,-5-7-1 16,-3-3 1-16,-4 7-1 16,-5 17 0-16,-3 2-1 15,-9 13 1-15,3 6-1 16,-7 10 0-16,-2 11-1 16,-3 18 1-16,-6 3-1 15,0 19 1-15,-6 23-1 16,0 22 0-16,-3 12 0 15,-6 17 1-15,6 23 0 16,3 9 0-16,-2 15 1 16,5 11 0-16,0 2 0 15,0 14 1-15,2 2 0 16,4 6 0-16,3 2 0 16,3 6 0-16,6 2-1 15,9 0 1-15,0-16-1 0,2 3 1 16,-2-2-1-16,3-17 0 15,6 1 0-15,5-17 1 16,-2-12 0-16,-3-22 0 16,6-13 0-16,-1-11 0 15,4-15-1-15,2-14 1 16,1-13 0-16,0-16 1 16,2-10-1-16,-2-14 0 15,6 0-1-15,-16 1 0 16,16-1-1-16,-1 0 1 0,-2 9-1 15,-3 12 1-15,-10 9-1 16,-5 7 0-16,-3 14 0 16,3 10 0-16,-4 0 1 15,-5-13 0-15,3 0 0 16,-3-5 0-16,0-8 0 16,-4-9 1-16,4-9 0 15,3-12 0-15,6-2-1 16,5-21 1-16,4-19-1 15,3-20 1-15,-4-17-1 16,16-24 0-16,-6-10-1 16,-10-8 1-16,-5 8 0 15,-3 8 0-15,-7-6 0 16,-5 11 0-16,-3-2 0 0,-3 15 0 16,-3 3 0-16,-6 19 1 15,6-22-1-15,-6 6 0 0,3-9 0 16,0 27 0-16,6-26 0 15,-1-13 1-15,10-1-1 16,0-2 0-16,0-8 0 16,9-11 0-16,-13-8 0 15,10 3 1-15,9-13-1 16,0-5 0-16,-4 2-1 16,-2-3 1-16,3 3-1 15,-12 35 1-15,11-16 0 31,-8 31 0-31,9-18 0 16,0 13 0-16,-1 11 0 0,-5 15 0 31,9-5 0-31,-1 3 0 16,4 3-1-16,-3 5 1 16,-1 5 0-16,-8 5 0 15,3 6-2-15,-12 10 1 16,-3 9-4-16,-6 4 1 15,-4 6-6-15,-2 5 1 0,0 0-11 16,6-5 0-16</inkml:trace>
  <inkml:trace contextRef="#ctx0" brushRef="#br1" timeOffset="32775.6962">20222 10567 13 0,'0'24'6'0,"5"-3"-2"0,1-13 7 15,0 0-9-15,3 6 1 0,3 4 1 16,6 9 1-16,9-1-6 16,6-2 1-16,-1 10 3 15,4 3 1-15,3 3-2 16,-4 10 0-16,-5 3 0 15,-3 8 1-15,-6-8-2 16,-3 0 1-16,-3-3-1 16,-3-2 1-16,-1 2 0 15,1-8 0-15,6 1 0 16,6 2 0-16,6-3 0 16,8 3 0-16,-2 0-1 15,0-5 0-15,3-3 0 16,5-3 1-16,1 3-1 15,-6 0 0-15,-7 3 0 0,4-3 0 16,-9 3 0-16,0-1 1 16,5-2 0-16,-2 0 0 15,-3-2 0-15,0 4 1 16,-3-4-1-16,-1-1 1 16,-2-7-1-16,0-4 1 15,-3-1-2-15,-3-1 0 16,-3-3-2-16,0-2 1 0,-3-5-3 15,-4-1 1-15,1-2-4 16,-3-2 0-16,-3-1-8 16,0-5 0-16</inkml:trace>
  <inkml:trace contextRef="#ctx0" brushRef="#br0" timeOffset="46975.5015">21603 14123 25 0,'-18'0'12'0,"18"8"-7"16,3-5 14-16,3 0-17 0,9-1 1 15,2 1 0-15,10 0 0 16,6-1-5-16,3 1 1 16,2-3-5-16,4 0 1 15,3 0-4-15,-1 0 0 16</inkml:trace>
  <inkml:trace contextRef="#ctx0" brushRef="#br0" timeOffset="47667.4286">22528 14224 26 0,'-15'-5'13'0,"21"10"-8"0,-6-5 22 16,9 0-26-16,6-5 1 0,9 2 0 15,6 0 0-15,6-2-3 16,2 0 0-16,1 2 2 16,0 3 0-16,-1 0-5 0,1 3 1 15,-9 2-7-15,-3 0 1 16</inkml:trace>
  <inkml:trace contextRef="#ctx0" brushRef="#br0" timeOffset="48586.9906">23049 14459 28 0,'6'6'14'0,"6"10"-10"15,-6-8 19-15,-3 5-22 16,12 0 0-16,-6 8 1 16,6 3 0-16,-6 2-2 15,9 1 0-15,-4-6 2 16,-2 0 0-16,0-8 0 0,3-2 0 16,-3-6 0-16,-3-10 0 15,0-6-1-15,3-10 0 16,0 0-1-16,-3-16 1 0,-6-8-1 15,6-13 0-15,-7-8-1 16,-2-11 1-16,-2-10-2 16,-1-11 1-16,-3 11-1 15,6 5 1-15,-3 13 0 16,3 11 1-16,-6 10 0 16,6 6 0-16,0 7 1 15,0 14 0-15,0 0 0 16,0 5 1-16,0 5-1 15,0 3 1-15,0 0-1 16,0 3 0-16,6 0 0 16,-3 0 0-16,8 2-1 15,4 0 0-15,9 3 1 16,3 0 1-16,6 0 0 16,11 0 0-16,13-5 1 15,8 5 0-15,10 0-1 0,-7 0 1 16,4 0-1-16,-4-8 0 15,-5 3-1-15,-7 5 0 16,-8-3-1-16,-9 1 1 16,-7-1-1-16,10 0 1 0,-15-2-3 15,-3 2 1-15,-7-2-5 16,7 0 0-16,0-6-9 16,-9 8 0-16,-3 1 0 15,-3 4 0-15</inkml:trace>
  <inkml:trace contextRef="#ctx0" brushRef="#br0" timeOffset="49193.9995">23395 14200 34 0,'-24'0'17'0,"6"-10"-20"15,18 10 34-15,0-8-30 16,6 2 0-16,3 1 0 16,3 5 1-16,0-5-3 15,-1 5 1-15,13 0 1 16,0 5 1-16,3 0-1 15,-3 9 1-15,-3 1 0 16,-7 4 1-16,1 7-1 0,-12 4 0 0,-6 4 0 16,-12-2 0-16,4-1-1 15,-10 1 1-15,3-5-2 16,9-1 1-16,0-2 0 16,0-11 1-16,3-2-1 15,12 2 1-15,6-5 0 16,3-3 0-16,9-2 0 15,2 0 1-15,4-3-2 16,6 0 1-16,-9-6-2 16,11 1 1-16,-2 5-5 15,-9-8 0-15,6 5-9 16,-10 3 1-16,-2-2-4 16,-6-1 1-16</inkml:trace>
  <inkml:trace contextRef="#ctx0" brushRef="#br0" timeOffset="49916.3116">23841 14557 28 0,'-18'11'14'0,"27"-8"-11"0,0-3 20 15,0 0-22-15,0 0 1 16,-3-8 1-16,12-3 0 16,0-5-4-16,5-5 1 0,7-5 2 15,3-9 1 1,-3-5-2-16,2 1 1 15,1-6-1-15,-6-5 0 16,-12-1 0-16,-3 1 0 16,-6 5-1-16,-12 5 0 15,-15 24 2 1,-6 19 1-16,-3 13 1 16,-2 21 0-16,8 16 1 15,6 5 1-15,6 6 0 16,12-14 0-16,18-2-1 15,15-1 0-15,2-2-4 16,16-5 0-16,0-6-8 16,-4-5 1-16,-2-13-11 15,5-5 1-15</inkml:trace>
  <inkml:trace contextRef="#ctx0" brushRef="#br2" timeOffset="60528.1733">13849 14592 9 0,'-18'0'4'0,"18"-8"4"0,3 8 4 15,3 0-10-15,3 0 0 16,3-3 1-16,-3 1 1 0,11-9-5 16,7-5 0-16,9-2 3 15,-3-1 0-15,-1-2-2 31,-2-3 1-31,0 0-2 16,-6 6 1-16,2-1-5 16,-5 3 1-16,-6 8-2 15,-6 3 1-15</inkml:trace>
  <inkml:trace contextRef="#ctx0" brushRef="#br2" timeOffset="60735.4711">13873 14631 17 0,'-9'14'8'0,"26"-20"-6"16,-5 1 14-16,3-5-16 15,12-1 1-15,3 0-1 16,6-5 1-16,-1-5-2 16,4-5 1-16,6-3-1 15,5-3 1-15,1-2-6 16,-7-1 1-16,-2 11 0 15,-3 9 0-15</inkml:trace>
  <inkml:trace contextRef="#ctx0" brushRef="#br2" timeOffset="60941.0302">14003 14745 20 0,'15'0'10'0,"33"-24"-11"0,-33 14 21 0,3-6-21 16,9-5 1-16,8 2-1 15,7-5 1-15,0-7-2 16,8-1 1-16,-2 3-5 16,-4 10 1-16</inkml:trace>
  <inkml:trace contextRef="#ctx0" brushRef="#br2" timeOffset="61155.7574">14024 14973 22 0,'-15'-11'11'0,"36"9"-11"15,-9-4 18-15,6-4-17 0,3-9 0 0,9-7 0 16,8-6 0-16,10-5-2 31,3-5 1-31,-4 5-5 16,10 2 1-16,-16 11-3 15,-2 6 1-15</inkml:trace>
  <inkml:trace contextRef="#ctx0" brushRef="#br2" timeOffset="61328.1068">14155 15007 20 0,'-6'-10'10'0,"33"-9"-13"0,-15 8 16 15,6-7-14-15,9-6 1 16,8-8-4-16,4-5 1 16,15-5 0-16,-7-8 1 15</inkml:trace>
  <inkml:trace contextRef="#ctx0" brushRef="#br2" timeOffset="61533.0235">14373 14618 25 0,'-15'-2'12'0,"36"-6"-15"15,-13 2 24-15,7 1-21 16,12-6 0-16,3-7 1 15,0-6 0-15,5-2-2 16,4-6 0-16,0-2-5 16,-1-1 1-16,-5 6-2 15,-6 11 1-15</inkml:trace>
  <inkml:trace contextRef="#ctx0" brushRef="#br2" timeOffset="61704.908">14453 14586 22 0,'-6'-2'11'0,"48"4"-10"0,-27-7 20 16,5-8-21-16,4-3 1 15,3-8 0-15,12 0 0 16,2-2-2-16,4-3 0 16,-3 0-6-16,-1 5 1 0</inkml:trace>
  <inkml:trace contextRef="#ctx0" brushRef="#br2" timeOffset="61861.2352">14673 14597 23 0,'-15'8'11'0,"24"-5"-7"16,0-9 14-16,3 1-18 16,6-3 1-16,6-5-1 15,3-3 1-15,11-2-3 16,1-4 1-16,0 1-6 15,-1-3 1-15</inkml:trace>
  <inkml:trace contextRef="#ctx0" brushRef="#br2" timeOffset="62039.7752">14754 14706 27 0,'20'-11'13'0,"28"-29"-15"0,-33 27 21 16,9 2-19-16,5-7 0 0,7-6-2 16,-3 0 1-16,3 3-5 15,-7-3 0-15</inkml:trace>
  <inkml:trace contextRef="#ctx0" brushRef="#br2" timeOffset="62207.0563">14837 14809 24 0,'-3'16'12'0,"21"-27"-13"0,-9 6 16 31,23-19-19-15,4 0 0-16,-6 6-8 15,-3 7 0-15</inkml:trace>
  <inkml:trace contextRef="#ctx0" brushRef="#br2" timeOffset="62363.3117">14962 14922 44 0,'24'-2'22'0,"11"-19"-31"0,-26 13 45 15,6-5-38-15,6-9 0 16,9 4-21-16,6-9 0 15</inkml:trace>
  <inkml:trace contextRef="#ctx0" brushRef="#br2" timeOffset="63214.1056">17900 14420 23 0,'-15'0'11'0,"15"8"-5"0,3-11 11 16,3-2-17-16,3-3 1 0,3 0 0 15,9-8 0-15,5-2-2 16,4-1 0-16,0 0-4 16,3 4 1-16,-4-1-3 15,-2 5 0-15</inkml:trace>
  <inkml:trace contextRef="#ctx0" brushRef="#br2" timeOffset="63388.8031">18001 14473 27 0,'-18'-11'13'0,"27"16"-14"0,0-10 24 31,3 0-22-31,6-6 1 16,6 1-1-16,8-6 1 15,10-8-5-15,3-2 1 0,-1-4-3 16,4-1 0-16,-3 2-3 16,-4 5 0-16</inkml:trace>
  <inkml:trace contextRef="#ctx0" brushRef="#br2" timeOffset="63593.414">18144 14494 27 0,'-24'10'13'0,"45"-15"-15"0,-9 0 24 16,12-3-20-16,2-5 0 15,4-6 0-15,3-5 0 16,9-7-3-16,14-1 0 16,-5-3-1-16,8 4 1 15,-11-1-7-15,-3 11 0 16</inkml:trace>
  <inkml:trace contextRef="#ctx0" brushRef="#br2" timeOffset="63768.5787">18364 14502 30 0,'-36'16'15'0,"36"-8"-14"16,9-11 24-16,-3-5-24 15,9 0 1-15,9-5 0 16,9-8 0-16,5-8-4 15,7-3 1-15,9-3-1 16,-1 1 1-16,-5-3-9 16,-3 8 1-16</inkml:trace>
  <inkml:trace contextRef="#ctx0" brushRef="#br2" timeOffset="63958.2133">18495 14549 28 0,'-9'-7'14'0,"42"-4"-11"0,-21-2 18 16,9-3-21-16,8-3 0 15,13-5 1-15,-6-10 0 16,5 2-2-16,10-5 1 16,3 0-3-16,-7 6 0 15,-8 1-5-15,-9 12 0 0</inkml:trace>
  <inkml:trace contextRef="#ctx0" brushRef="#br2" timeOffset="64122.3085">18620 14584 31 0,'-18'5'15'0,"33"-15"-15"16,-3 10 26-16,9-8-26 15,3-3 0 1,5-5-1-16,7-10 1 15,6-1-3-15,-3 3 0 0,-1 3-6 16,-5 3 1-16</inkml:trace>
  <inkml:trace contextRef="#ctx0" brushRef="#br2" timeOffset="64313.1851">18665 14719 33 0,'-6'5'16'0,"53"-26"-16"16,-32 13 26-16,0-5-27 0,9-8 1 16,6 2-1-16,8-5 1 15,1 0-7-15,-6 1 0 16,-3 12-2-16,-9-2 0 16</inkml:trace>
  <inkml:trace contextRef="#ctx0" brushRef="#br2" timeOffset="64453.8022">18698 14862 34 0,'-9'21'17'0,"38"-29"-19"0,-17 0 32 0,3-5-30 16,6-6 0-16,6 1 0 16,3-1 0-16,5-5-10 15,-2 6 0-15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256" units="dev"/>
          <inkml:channel name="T" type="integer" max="2.14748E9" units="dev"/>
        </inkml:traceFormat>
        <inkml:channelProperties>
          <inkml:channelProperty channel="X" name="resolution" value="377.95276" units="1/cm"/>
          <inkml:channelProperty channel="Y" name="resolution" value="425.2805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4-12-03T08:49:12.557"/>
    </inkml:context>
    <inkml:brush xml:id="br0">
      <inkml:brushProperty name="width" value="0.05292" units="cm"/>
      <inkml:brushProperty name="height" value="0.05292" units="cm"/>
      <inkml:brushProperty name="color" value="#00B050"/>
    </inkml:brush>
  </inkml:definitions>
  <inkml:trace contextRef="#ctx0" brushRef="#br0">6919 7115 16 0,'0'-3'8'0,"-6"-2"-3"0,3 2 9 0,-3 3-12 16,0 0 0-16,0 3 3 16,4 2 0-16,-4-2-6 15,0 2 1-15,6 6 3 16,-3-1 1-16,3 3-1 15,3 1 1-15,3-1-2 0,0-3 0 16,2-4 0-16,4-6 0 16,0-6 0-1,0-2 0-15,-6-5-1 16,0-3 0-16,-3 6-1 16,3-1 1-16,-6 1-1 15,-6 2 1-15,-3 0-2 16,3 5 1-16,-9 0 0 15,0 3 0-15,3 6 0 16,-2 7 1-16,5 5-1 0,3 1 1 16,3 0 0-16,6-6 1 15,6-3 0-15,3-2 0 16,-1-5 0-16,4-6 0 0,-3-5 0 16,0-5 0-16,-3-3-1 15,-3 3 1-15,-6 2-2 16,-6-2 1-16,-3 3-1 15,-6 2 0-15,0 5-1 16,3 3 0-16,-2 0 0 16,-1 5 0-16,0 9 2 0,9 4 0 15,0 3 0-15,6-10 1 16,6 2 0-16,3-2 0 16,3-6 0-16,3-5 1 15,-1-5-2-15,-2-9 1 16,-3-1-1-16,-3-1 1 31,-6 2-2-31,-3 4 1 0,-9 2-1 16,0 0 0-16,-2 3 0 15,-1 7 0-15,0 12 0 16,0 4 0-16,3 1 0 16,3-6 1-16,6 0 0 15,3-2 1-15,3-6-1 16,6-5 0-16,3-8 0 15,3-5 1-15,-3-11-1 16,-6 13 0-16,-6-2-1 16,-3 3 1-16,-6 2-1 15,-6 5 1-15,0-2-4 16,-3 2 1-16,15 6-15 16,12-1 0-16</inkml:trace>
  <inkml:trace contextRef="#ctx0" brushRef="#br0" timeOffset="1350.178">13155 6189 20 0,'0'-3'10'0,"3"-8"-2"0,-3 9 10 0,-3-1-17 15,-3 0 0-15,0 1 3 16,-3 2 1-16,3 2-5 16,0 6 0-16,-3 3 3 15,4 2 1-15,-4-2-1 16,9 2 0-16,6-2-1 0,2-1 1 15,1-7-1-15,9-1 1 32,-9-15-2-32,0 3 1 15,3-4-1-15,-9-1 1 16,3 4-2-16,-6 0 1 0,-6 3-1 16,3 1 0-16,-9 1 1 15,-6 4 0-15,0-1 0 16,1 0 1-16,2 9 0 15,3 4 0-15,-3 3 0 16,9 1 1-16,3-1-1 16,6 0 0-16,12-2-1 0,6-3 1 15,-1-6-1-15,-5-4 0 16,0-1 0-16,-3-8 0 16,-3 1 0-16,-3-3 0 15,-3 5-1-15,-3-3 0 16,-3 6 0-16,-9-3 1 15,-6 5-2-15,-3 3 1 16,1 5 0-16,11 3 0 16,-3 6 0-16,-3-1 0 0,9 0 1 15,6 0 0-15,6-5 0 16,9 0 1-16,6-5 0 16,2-3 1-16,-11-8 0 15,3 3 1-15,-6-3-1 16,-3 0 0-16,-6 0 0 15,-6 0 1-15,-9 0-2 16,0 0 0-16,0 3-7 16,1 5 0-16,8 10-15 15,12-4 1-15</inkml:trace>
  <inkml:trace contextRef="#ctx0" brushRef="#br0" timeOffset="2681.4323">16721 7078 17 0,'0'-6'8'0,"0"12"-1"0,0-6 8 16,0 0-13-16,0 0 1 15,0 0 3-15,0 0 1 0,0-6-8 16,-6 6 1-16,0-5 5 16,-9 5 0-16,6 5-1 31,-6 3 1-31,10 3-3 16,5 5 1-16,0-3 1 15,3 0 0-15,8-2-1 16,-2-6 0-16,3 0 0 15,3-2 0-15,6-8-1 0,-6-3 1 16,0 0-2-16,0-8 0 16,-9 5 0-16,3 1 0 15,-9-3-1-15,-9-1 0 0,3 4 0 16,-9 4 1-16,0 4 0 16,-6 4 0-16,0-2 0 15,-3 11 0-15,4 2 1 16,14 3 0-1,-3-3-1-15,9 3 1 16,12-3-1-16,-1-2 1 0,4-8-1 16,-3-3 0-16,3-3 1 15,-9-8 0-15,3 4 0 16,-3-9 0-16,-6 8-1 16,0-8 0-16,0 11-1 15,-15-1 0-15,3 6 0 0,-3 6 0 16,-9 4 0-16,13 3 1 15,2-2 0-15,0 2 0 16,15-2 2-16,6-1 0 16,2-12 0-16,1-1 0 15,6-8-1-15,-9-2 1 16,3 3-1-16,0-4 1 16,-15-1-2-16,0-4 0 0,-6 8-3 15,-3 3 1-15,-6 14-11 16,9-4 0-16,0 9-10 15,12 8 1-15</inkml:trace>
  <inkml:trace contextRef="#ctx0" brushRef="#br0" timeOffset="4439.0332">13980 9348 21 0,'-6'-6'10'0,"6"-2"-2"16,0 8 11-1,-3 0-16-15,-3 0 1 0,6 3 3 16,-6 0 1 0,0 5-9-16,3 2 0 15,-3 6 6-15,6-5 0 16,0-6-1-16,6 0 1 16,0 1-2-16,0-1 1 0,6 0-1 15,3-2 0-15,-3-8-1 16,-1-6 1-16,-2 0-1 15,-3-2 0-15,-6 0-2 16,0 2 1-16,-12 1-1 16,-2 2 1-16,-1 8 0 15,-6 10 0-15,6 6 0 16,-6-2 1-16,0 1 0 0,12 4 0 16,3-1 0-16,6-2 0 15,6 0 0-15,3-5 1 0,0-6-1 16,3-5 1-16,3-5-1 15,3-6 0-15,-3 6 0 32,-6-11 0-32,-3 0-1 15,-3 0 0-15,-6 3-1 16,-3 2 0-16,-3 4-1 16,-3 7 0-16,-9 5 0 0,6 0 0 15,-6 6 1-15,6 2 0 16,12 3 1-16,3 0 0 15,3-3 1-15,12-5 0 16,0-5 0-16,0-6 0 16,0-2 0-16,-3-1 1 15,3-2-1-15,-9-2 0 16,-3-1 0-16,-9 3 1 0,-3 3-2 16,-6 8 1-16,-6-1-1 15,-3-2 0-15,3 3-4 16,6 2 1-16,12 3-15 15,6 3 0-15,21-6-5 16,3-13 0-16</inkml:trace>
  <inkml:trace contextRef="#ctx0" brushRef="#br0" timeOffset="5670.4878">16551 12094 25 0,'-3'0'12'0,"0"-3"-3"16,3 3 13-16,-3 0-20 0,1 3 1 15,-4 2 3-15,-3 3 1 16,0 3-6-16,0 7 0 15,3 4 5-15,0-7 1 16,3-1-2-16,3-4 0 16,3 1-1-16,6-6 1 15,3-2-3-15,3-1 1 16,-1 1-1-16,4-8 0 16,-3-6 0-16,-3-2 0 0,-6-3-1 15,-6-2 0-15,-6-1-1 16,-3 3 1-16,-6 6 0 15,-3 2 1-15,1 2 0 16,2 14 0-16,0 3 1 16,3 7 0-16,3 4 0 15,3-9 1-15,3 3-1 16,-3-3 1-16,12-2-2 16,3-4 1-16,3-4-1 15,3 0 1-15,3-1-2 16,-1-7 1-16,-2-5-1 15,-3-4 1-15,-6-2-2 16,-6-2 1-16,-3 5-1 16,-6 2 0-16,-3 6-1 0,-5 5 1 15,2 13 0-15,0 3 0 16,3 0 1-16,3 2 0 16,3 1 0-16,0-1 1 15,6-4 0-15,6-6 1 16,6-6 0-16,3-7 0 15,3 2-2-15,0-7 1 16,-4-9 0-16,-2-2 1 16,-9 0-1-16,-3-3 1 15,-6 5-2-15,-3 6 0 0,-3 5-1 16,1 0 1-16,2 8-6 16,0 0 0-16,3 6-12 15,6-1 1-15,9 8-10 16,6-13 0-16</inkml:trace>
  <inkml:trace contextRef="#ctx0" brushRef="#br0" timeOffset="7124.1747">10643 8652 24 0,'-3'0'12'0,"-3"-3"-3"15,6 3 13-15,-3 0-20 16,-3 0 1-16,0 6 2 15,-3 4 1-15,3 6-7 0,-3 3 0 16,9-4 5-16,0 1 0 16,0-3 0-16,6-5 0 15,3-2-1-15,0-6 0 16,3-6 0-16,3-7 1 16,-6 0-2-16,-3-3 1 15,0-2-2-15,-6-1 1 16,-3-2-1-16,-6 0 0 15,-3 5-1-15,-6 3 1 16,-3 7 0-16,-3 9 1 16,4 5-1-16,-1 8 1 0,0 10 0 15,12 1 0-15,3-3 0 16,6-3 0-16,6-3 0 16,9-5 0-16,0-2 0 15,6-6 1-15,-7-10-1 16,7-6 0-16,-6-2 0 15,0-3 0-15,-9 0-1 16,-6 6 0-16,-6-1-1 16,-9 3 0-16,0 0-1 15,0 8 1-15,-5 11-1 16,-1 5 0-16,0 5 0 16,12 0 1-16,0 0 0 15,3-2 0-15,15-6 2 16,6-8 0-16,-3-5 0 15,9-8 0-15,-3-2 0 16,-7-9 1-16,4-2-2 0,-6 5 0 16,-3 0-5-16,0 3 0 15,-6 8-15-15,0 8 0 32,0 2-2-32,-6 3 1 0</inkml:trace>
  <inkml:trace contextRef="#ctx0" brushRef="#br0" timeOffset="8176.1393">8065 11271 26 0,'-6'-10'13'0,"12"4"-4"16,-6 6 13-16,0-2-19 0,-6 2 0 16,0 0 2-16,0 2 0 15,-3 4-5-15,1 4 0 16,-1-4 4-16,3 4 1 16,3-2-1-16,3 3 0 15,3-1-1-15,6 3 0 16,2-7 0-16,-2-6 1 15,3 0-2-15,0-6 1 0,0 1 0 16,3-8 0-16,-6-6-2 16,-3-2 1-1,-12 0-2 1,3 0 1-16,-9 8-1 16,-9 7 0-16,3 6 0 15,-2 8 0-15,-1 8 0 16,3-3 0-16,3 6 1 15,6-1 0-15,6 4 1 16,9-9 0-16,3-3 1 16,6-4 0-16,0-6-1 15,3-6 1-15,-4 6-1 16,-5-13 1-16,0-3-2 16,0-7 1-16,-3 7-1 15,-6-3 0-15,-6 6-2 0,3 2 1 16,-9 11-1-16,3 6 1 15,-5 7-1-15,-1 3 0 16,3 0 1-16,9-1 0 16,3 7 0-16,6-12 1 15,0 3 1-15,6-7 0 16,-1-6 1-16,1-11 0 16,-3 6 0-16,0-3 0 15,-9 3-1-15,0-9 0 0,-9 4-8 16,3 5 1-16,6 12-17 15,9-1 1-15</inkml:trace>
  <inkml:trace contextRef="#ctx0" brushRef="#br0" timeOffset="9356.5296">11959 12409 28 0,'0'3'14'0,"0"-14"-4"0,0 6 15 16,0 2-22-16,-3-2 0 15,-3-1 4-15,-3 1 1 16,-3 3-8-16,0 2 0 16,-3 2 6-16,0 3 1 15,6 1-2-15,-6 2 1 0,9 5-2 16,0 3 0-16,3-3-1 15,3-2 0-15,9-3 0 16,-3-11 1-16,9-8-2 16,-6 1 1-16,6-6-1 15,-3-5 1-15,-3-6-2 16,-3 1 0-16,-6 2-1 16,-6 5 1-16,-6 4-2 15,-3 4 1-15,0 11 1 16,-3 5 0-16,6 11 0 15,-2 3 0-15,5-1 0 0,3 1 1 16,6-1 0-16,-6 1 1 16,6-6-1-16,6-5 0 15,3-11-1-15,2 3 1 0,4-5-1 16,0-3 0-16,0-8 0 16,-9-2 1-16,-3-1-2 15,-6 1 1-15,-3 4-1 16,-3 6 0-16,-6 8 0 15,3 3 0-15,3 8 0 16,-5 2 0-16,8 0 1 16,-3-2 0-16,6 2 1 15,3-5 0-15,3-3 1 16,6 0 0-16,-3-7 0 16,3-9 1-16,-1-5-1 15,-2-2 1-15,-6-1-1 16,-6 3 0-16,-2 6-1 15,2 5 0-15,-3 5-9 0,0 2 0 16,3 4-16-16,21 1 0 16,5-17-4-16,-2-9 0 15</inkml:trace>
  <inkml:trace contextRef="#ctx0" brushRef="#br0" timeOffset="13501.4695">6949 7149 9 0,'-6'0'4'0,"12"0"4"0,-6 0 5 15,0 0-11-15,0 0 1 16,0 0 0-16,0 0 1 0,0-5-5 16,6-3 1-16,0 3 3 15,3-9 0-15,6-7-2 16,0-8 1-16,5-3-1 15,10-15 0-15,-9 2-1 16,-6 0 0-16,6 5 0 16,-3 3 0-16,2 13 0 0,1 8 0 15,0 11 0-15,0 10 0 16,3 19 2-16,3 10 0 16,-4 14 0-16,4 5 0 15,0 11 0-15,6 25 1 16,2 1-1-16,1 3 0 15,0 0-1-15,-9-1 0 16,5 1 0-16,4-8 0 16,-6-14-1-16,3-10 1 15,-1-19 0-15,1-13 0 0,0-18 0 16,0-16 1-16,-4-22-2 16,4-13 0-16,3-13 0 15,3-10 0-15,-4-11-1 16,-2-8 1-16,0-3-1 15,-4 6 1-15,13-3-1 16,6 0 1-16,-4 0 0 16,1 10 1-16,-3 11-1 15,2 11 0-15,-5 18 0 16,-6 9 0-16,0 20 0 16,-1 16 1-16,-5 14-1 15,-3 15 0-15,3 16 0 16,2 16 1-16,4 16 0 15,0 6 1-15,3 9-1 16,-1 6 0-16,7-10 0 16,0-19 0-16,2-21 0 15,1-19 0-15,-6-15 0 16,-7-33 0-16,7-17 0 16,3-20 0-16,3-15-1 15,-7-19 1-15,-2-18-2 16,-3-8 1-16,-4-11-2 15,1-2 1-15,-3 23-1 16,9 11 1-16,-1 21-1 0,1 14 0 16,-3 20 1-16,-15 19 1 15,3 24 0-15,-1 11 1 16,1 7-1-16,-6 6 1 16,6-11 0-16,-6 0 0 15,6-11-1-15,2-4 1 16,-2-14-1-16,9-16 0 0,-3-13 0 15,-3-11 0-15,0-8-1 16,-4-13 1-16,-2-5-2 16,3-3 1-16,0 6-1 15,0 7 1-15,0 3-1 16,-1 11 1-16,1 18 1 16,-3 19 0-16,0 13 2 15,-3 16 0-15,-6 5 0 16,0 5 0-16,3 6 0 15,2-8 1-15,1-6-1 16,0-7 0-16,6-14-1 16,3-16 1-16,9 1-1 15,-4-14 0-15,1-5-1 16,-3-13 1-16,3-3-3 16,2-11 1-16,-2 1 0 0,3 7 0 15,-3 6-2-15,-6 15 1 16,-4 11 1-16,-2 16 1 15,0 13 0-15,3 14 1 16,0 7 0-16,-3 6 0 16,-1 2 1-16,1-2 0 15,3-8-1-15,0-11 0 16,3-3 0-16,-3-2 0 0,2-5 0 16,1-6 0-16,3-5-1 15,0-5 1-15,3-6-1 16,2-2 1-16,4 2-1 15,-9-4 0-15,3-1 0 16,5-3 1-16,-5 3-1 16,6-2 0-16,-3 2 0 15,11-8 0-15,-8 0-1 16,-3 3 1-16,-1 5 0 0,1 0 0 16,0 3 0-16,3-3 0 15,-4 0 0-15,-8-2 0 16,6-3 0-16,0-6 0 15,2 14 0-15,4-13 1 16,-3-9-1 0,6 6 0-16,-7-11-2 0,1-2 1 0,-3-6-2 15,0-4 1-15,-1-1-1 16,1 5 0-16,-3 14 0 16,-3 4 0-16,-3 12 1 15,-4 2 1-15,-2 19 1 16,-3 15 1-16,-3 22 0 15,-3 10 1-15,-6 16-1 16,-3 3 1-16,-3 8 0 16,0 13 0-16,-3 8-2 15,0-3 1-15,6-2-1 16,6 7 1-16,3-2-1 16,0-5 1-16,3-6-1 15,3-8 1-15,-3-2-1 16,3 0 1-16,-3-14-1 15,9-7 1-15,-3-14-1 16,8-15 1-16,-2-9 0 16,3-23 1-16,6-8-1 0,3-11 0 15,-4-5-1-15,10-8 1 16,0-6-2 0,2-2 0-16,-2-2-1 15,-6 2 1-15,-3 10-1 16,2 9 1-16,-5 7 0 15,-3 6 0-15,0 3 1 16,3-4 0-16,-4-2 0 0,7-2 0 16,6 5 0-16,-3-6 1 15,5-2-1-15,4-8 0 16,3 2 0-16,-10 1 0 16,10-3 0-1,-9-5 1-15,-4 4-1 16,-5 4 1-16,-3 2-1 15,0 3 1-15,-3 0 0 0,0-3 0 16,2-5-1-16,1-5 1 16,0 4-3-16,0-4 1 15,-3 2-6-15,0 8 0 16,-1 3-7-16,1-5 1 16</inkml:trace>
  <inkml:trace contextRef="#ctx0" brushRef="#br0" timeOffset="15925.6208">10634 8628 21 0,'-3'3'10'0,"21"-1"-4"0,-9 4 10 0,3-1-13 15,6 3 1-15,5 8 1 16,4 0 1-16,0-3-8 15,-3-5 0-15,0-8 5 16,-1-13 0-16,7-6-2 16,6-15 0-16,3-3-2 0,2-11 1 15,-8-5 0-15,-3 3 0 16,5 0-1-16,-2 5 0 16,0 10 1-16,0 14 1 15,2 21 0-15,-2 13 1 0,3 16 0 16,3 3 0-16,2 10 0 15,4 9 1-15,-3 2-1 16,-4-3 0-16,10-3-1 16,0-7 1-16,-1-8 0 15,-5-14 1-15,2-10-2 16,7-16 1-16,6-10-2 16,2-16 1-1,-8-6-1-15,-1-3 0 16,-2 1-2-16,-3 2 1 15,-1 14-1-15,-2 10 0 16,3 14 2-16,5 9 0 16,4 7 1-16,-1 9 0 15,1 7 1-15,0-7 0 16,2-4 0-16,-8-9 1 16,-4-12-1-16,4-14 0 0,-12 0-1 15,-1-18 1-15,-5-6-1 16,-9-10 1-16,-12-6-2 15,-6-10 1-15,-6 5-1 16,-6-13 1-16,-9-3-1 16,-3-10 1-16,-11 10-1 15,-4 1 1-15,-15 15-2 16,10 5 0-16,-7 17 1 16,9 9 0-16,12 9-1 15,10 5 1-15,8-2-1 16,12 2 1-16,9-3 0 15,2-4 0-15,16-6 0 16,6-9 1-16,3-1-1 16,-4-9 1-16,10 1 0 0,0-4 1 15,2 1 0-15,4 16 0 16,-9-1 0-16,8-4 0 16,-5 4-1-16,-6 3 1 15,-7 1-1-15,-8-4 0 16,-9 1 0-16,-9-8 0 15,-12-1 0-15,-6-7 0 16,-9 2-1-16,-6-5 1 16,-2 6-1-16,-4-6 0 0,3 10-1 15,3 6 1-15,9 3-1 16,7 0 1-16,8 5-1 16,6-1 0-16,6 1 0 15,5 6 1-15,4-1-3 16,0 5 1-16,-3-5-15 15,0 11 1-15</inkml:trace>
  <inkml:trace contextRef="#ctx0" brushRef="#br0" timeOffset="17894.6557">13140 6220 19 0,'-6'-21'9'0,"27"-18"-7"0,-18 33 9 0,9-7-10 16,-6 0 1-16,3 5 1 15,0 0 0-15,3 8-3 16,3 8 0-16,-3 0 3 16,5 13 1-16,4 8-1 15,3 11 0-15,0 15-1 0,0 3 0 16,-6-2-1-16,2-11 1 15,1-11 0-15,-3-2 0 16,0-5-1-16,6-9 1 16,6-13 0-16,5-20 0 15,-5-4 0-15,-3-26 0 16,-3 3-2-16,2-1 1 0,7 1-1 16,-6 10 0-16,0 11 0 15,-6 16 0-15,-4 21-1 16,-2 21 1-16,0 18 0 15,-9 14 1-15,6 24-1 16,-6 21 1-16,-3 7 0 16,3 12 1-16,0 1-1 15,3-4 0-15,3 2-1 16,0 1 1-16,5-6-1 16,7-27 1-16,6-12 0 15,6-22 1-15,-1-21-1 16,1-19 1-16,3-29 0 15,0-18 0-15,-1-18 0 16,7-22 1-16,-6-13-2 16,-1-8 0-16,-2-8-1 15,6-6 1-15,-1 9-1 16,7 0 0-16,-12-11 0 0,-1 8 0 16,-2 0-1-16,0 8 0 15,0 18 1-15,-1 9 0 16,-2-1-1-16,-6 17 0 15,-3 10-1-15,-3 13 1 16,0 8-1-16,2 18 1 16,-8 17 0-16,3 26 0 15,0 23 1-15,0 1 0 16,0 13 1-16,3 5 0 0,11-15 0 16,1-11 1-16,3-11-1 15,-6-19 1-15,0-12-1 16,2-17 1-16,1-15-1 15,3-19 1-15,3-15-3 16,-1-12 1-16,7-12-3 16,0-9 1-16,-4-7-2 15,7 16 1-15,-6 15 0 16,-4 8 0-16,1 14 1 16,0 28 1-16,-3 25 1 15,-1 15 1-15,1 1 0 16,3 10 0-16,-4-3 0 15,1 0 0-15,-3-10 0 16,6-8 0 0,20-25 1-1,-5-12 0-15,-6-16-1 0,5 8 0 16,-2-16 0-16,2 0 0 16,-5-1-2-16,-6 7 0 15,2-1-1 1,1 8 1-16,-3 5-1 15,-4 9 1-15,-5 12 0 16,-3 9 0-16,-6-9 2 16,3 4 0-16,5 1 0 15,13-1 1-15,3-1-2 16,5-2 0-16,1-11-8 16,5 10 1-16,4-5-6 15,-3-5 0-15</inkml:trace>
  <inkml:trace contextRef="#ctx0" brushRef="#br0" timeOffset="19504.4692">10807 8652 21 0,'6'-21'10'0,"6"-11"-5"0,-7 24 10 0,1 3-13 16,3 2 0-16,-3 6 4 15,0 7 0-15,3 17-7 16,3 15 1-16,3 11 4 15,0 8 0-15,6 5-2 16,11 11 1-16,-2 5-2 16,0 5 0-16,0-10-1 15,-1 2 1-15,4-5-1 16,3-16 1-16,6-15 0 0,-7-9 0 16,4-15 0-16,9-27 0 15,2-3-1-15,7-18 1 16,-4-19-1-16,1-4 0 15,8-7-1-15,-5-7 1 16,-3 13-1-16,5 0 0 16,7 6 1-16,-10 10 0 15,-2 5 0-15,-7 19 0 16,-5 10 1 0,-6 8 1-16,-9 19 0 15,-10 21 1-15,-5 13 0 16,-3 14 0-16,-6-6-1 15,0 13 1-15,3-7-1 16,6 2 0-16,0 0-1 16,0-16 1-16,3-8-1 15,6-7 0-15,-6-11 0 16,5-9 0-16,-2-7 0 0,9-11 0 16,3-7-1-16,5-11 1 15,10-14-1-15,3-5 0 16,11-5-1-16,-5-5 1 15,-1 5-1-15,7 0 0 16,-6 5 0-16,-7 11 0 16,-2 10 0-16,-9 6 0 15,-4 8 0-15,-2 15 1 16,-9 3 0-16,0 1 0 16,3 1 0-16,2-9 1 15,7-9 0-15,3-10 0 16,-1-9-1-16,10-12 0 0,3-6-1 15,-1-7 1-15,1-9-1 16,-3-8 1-16,-7 1-1 16,1 5 0-16,-3 7 0 15,-3 14 1-15,-4 3 0 16,-5 18 1-16,-6 8 0 16,-3 10 1-16,0 11 0 15,0 6 1-15,-1-1 0 16,1 3 0-16,3 1-1 15,6-4 1-15,6 0-1 16,3-10 1-16,2 6-2 16,-5-1 0-16,0 3-1 15,-9 2 1-15,-1 0-8 16,-5-4 1-16,-6-4-11 0,-12-2 0 16</inkml:trace>
  <inkml:trace contextRef="#ctx0" brushRef="#br0" timeOffset="23818.6944">14063 9342 7 0,'-12'3'3'0,"18"5"7"0,-6-8 3 0,0 3-10 16,0-1 0-16,0 4 2 16,0-1 0-16,3-2-6 31,-3-3 0-31,6-8 3 16,0-6 1-16,3-7-2 15,-3-5 1-15,3-9-2 0,-3-7 1 16,0-3-1-16,0-3 0 0,0-7 1 15,2-9 0-15,-2-15 0 16,0 13 0-16,9 0 1 16,-3 2 0-16,3 17 0 15,3 10 0-15,0 13 1 16,3 16 0-16,-1 10-1 16,7 9 1-16,-9 8-1 15,3 4 1-15,9-1-2 16,-6 1 1-16,-1-7-1 15,-2 3 0-15,3-14-1 16,-6-5 1-16,-3-13-1 16,-3-6 0-16,-3-5 0 15,2-5 0-15,-2-2-1 16,0-1 1-16,0 0-1 16,0 6 1-16,0 4-1 0,0 9 1 15,-3 5 0-15,0 3 0 16,3 8-1-16,0 5 1 15,3 2 0-15,0 3 0 0,0 1 0 16,2-1 1-16,1-5-1 16,3-8 0-16,0-8-1 15,3-8 1-15,3-5-2 16,-3-6 1-16,-1-10-1 16,1 3 1-16,-6 2-1 15,-3 0 0 1,-3 6 1-16,6 5 0 15,-3 10 0-15,-3 6 1 16,5 10 1-16,1 11 0 16,0 18 0-16,12 1 0 15,-3 7 1-15,-6 3 1 16,0 16-1-16,11-3 1 16,-5 11-1-16,0 5 0 15,12 8 0-15,-1 5 0 0,4 9-1 16,9-6 1-16,-1-6-1 15,7-7 0-15,-12-16 0 16,-4-16 0-16,-2-19 0 16,0-15 0-16,-4-8-1 15,-2-11 1-15,-3-11-1 16,-3-5 0-16,-3-7 0 16,-6-12 0-16,-4-2 0 15,1-5 0-15,0-6 0 16,-3-4 0-16,0-1-1 15,-3-5 1-15,0 7-1 16,-3 6 0-16,-6 1 0 16,6 1 1-16,-3 4 0 15,0 2 0-15,6 16 0 16,-6-1 1-16,9 7-1 0,-3 9 1 16,9-1 0-16,-3 12 0 15,-3 3 0-15,11 8 1 16,-5 2 0-16,9-2 0 15,-3-2-1-15,6-6 1 16,-3-8-2-16,-10-6 1 16,7-7-1-16,-3-8 1 0,-3-5-1 15,-3-6 0-15,-6-13 0 16,-3 0 0-16,0-10-1 16,-3-3 0-16,3 5-1 15,0 5 0-15,0 9 0 16,3 4 1-16,3 14 0 15,-3 5 1-15,3 8 1 16,5 9 1-16,1 1-1 16,3 6 1-16,0 6-1 15,3-4 1-15,3 3-1 16,2 1 0-16,7-6-1 16,6 0 1-16,0 0 0 15,-4-8 0-15,-2-3 0 16,-6-7 0-16,-3-6 0 15,-1-11 0-15,-8-2 0 16,6-10 0-16,-6-1-1 0,0-2 0 16,-3-3 0-16,-3-13 1 15,-3 2 0-15,0 11 0 16,-3 6-1-16,3 2 0 16,6 3 0-16,5-3 1 15,7 10-1-15,3 6 0 16,0 0-5-16,-3 5 1 31</inkml:trace>
  <inkml:trace contextRef="#ctx0" brushRef="#br0" timeOffset="26803.6769">16638 7197 25 0,'-30'-6'12'0,"21"12"-8"0,9-6 12 15,0 0-14-15,0 0 0 16,3 0 2-16,6 0 1 16,6 0-6-16,6 0 1 15,5 5 4-15,16 3 0 0,9 0-1 16,14 0 1-16,22 10-2 31,5 6 1-31,0-3-1 16,-3 6 0-16,4-6-2 15,-7 5 1-15,-9-4-1 16,-8 15 1-16,-13-14 0 16,-11 4 1-16,-18 2 0 15,-12-3 0-15,-15 3 0 16,-6 3 0-16,-18 5 0 15,-18 8 0-15,1 3-1 0,-13 5 0 0,-8 0-1 16,-7-6 0-16,-8 4 0 16,2 2 0-16,13-6-1 15,-1 1 1-15,4 5-1 16,2-6 0-16,7-7 1 16,2 8 0-16,15-11-1 15,6 0 1-15,13-3-1 16,-1-10 1-16,9 0 0 15,6-6 0-15,9 1-1 16,11-3 1-16,7-3-1 16,-6-3 1-16,3 4-1 15,6-1 0-15,-1 0 0 16,4 6 0-16,6-3 0 0,-3 5 0 16,-4 5 0-16,-2 3 1 15,0 3 0-15,-6 0 0 16,-4 0 0-16,-8 2 1 15,-6 3-1-15,-3-8 1 16,-12 3-1 0,-8 2 1-16,-7 1 0 15,-6-4 1-15,-3 4-1 16,0 4 0-16,4-7-1 16,-1 0 0-16,-6 0-1 15,-2-6 1-15,-7 1-1 16,0-4 1-16,-5 1-1 15,-4 5 1-15,3 0 0 16,10-2 0-16,2-6 0 16,6 3 0-16,12 0-1 15,4 0 0-15,2-1 0 16,3 1 1-16,6 0-1 16,3 0 0-16,6-6 1 15,3 3 0-15,15-2 0 16,2-3 1-16,4 2-1 15,3 1 0-15,0-3 0 0,3 2 1 0,-1 3 0 16,-5-2 0-16,0 0-1 16,-6 2 0-16,-6 0 1 15,-12 3 1-15,-9-6-2 16,-3 3 1-16,-12 0 0 16,-9 9 0-16,-9-1-1 15,1 0 0-15,-1 11-1 16,6-6 1-16,1 3-2 15,2-3 1-15,3-5-1 16,-3 1 1-16,9 7 0 16,6-6 0-16,10 1 1 15,10-3 1-15,4 0-1 16,6 0 1-16,15 0 0 16,12 3 1-16,-4-5-1 15,1-1 0-15,-3 6-1 0,-6 0 1 16,-1 5 0-1,-8-3 1-15,-6 6-1 0,-9-1 1 16,-3-1-1-16,-3 1 0 16,-15 6 0-16,9-13 1 15,-24 10-2-15,-11-7 1 16,5 7-2-16,3-5 1 16,-2 0-1-16,-1-3 1 15,-3-2-1-15,6 0 0 16,4-3 0-16,5 0 0 15,6 0 1-15,9-5 0 0,12-3 0 16,9 0 1-16,9 3 0 16,0-5 0-16,5-1 0 15,13 3 1-15,0 1-1 16,2-1 1-16,-2-3 0 16,-3 1 0-16,-6 2 1 15,-4 0 0-15,-2 6 0 16,0-4 0-16,-9 4-1 15,0-3 0-15,-9 2 0 16,-6 1 0-16,-3 2-1 16,-6 0 0-16,-12 8 0 15,-3 5 0-15,-6 1 0 16,1-4 1-16,2 1-2 16,6-8 1-16,3 2-4 0,6-10 1 15,6-6-7-15,3 4 0 16,3-4-11-16,6-2 1 15</inkml:trace>
  <inkml:trace contextRef="#ctx0" brushRef="#br0" timeOffset="28327.1045">16367 12091 30 0,'-21'6'15'0,"-6"10"-5"0,15-14 11 0,-3 4-19 15,-2-4 1-15,-4-2 2 16,-3 5 0-16,3-10-6 15,3 0 1-15,3-8 3 16,0-16 1-16,4-6-2 31,2-12 1-31,6-6-1 16,3-16 0-16,3-11-1 16,0-12 0-16,3-3 0 0,-6-14 1 15,0-5 0-15,-3 9 1 16,-3 1 0-16,-6 20 1 15,0-1 0-15,-3 22 0 16,-6 7-1-16,-3 11 1 16,-14 13-2-16,-7 8 1 15,-6 9-2-15,-8 4 0 0,-7 11-1 16,4 13 0-16,-4 0-1 16,-2 1 0-16,5 7 0 15,1 5 0-15,2 3 0 16,1 3 0-16,8 0 0 15,4 2 1-15,11-2-1 16,0 0 1-16,12-11 0 16,4-3 0-16,5-7 0 15,3-8 1-15,3-9 0 16,3-12 0-16,6-3 0 16,-6-19 0-16,3 3 0 15,3-13 1-15,-6-3-2 0,6-5 0 0,-6-6 0 16,0 3 0-16,6-2 0 15,3 7 0-15,0-5-1 16,-3 6 1-16,0 4 0 16,-3 6 0-16,0 6 0 15,-3-1 0-15,-9 3 0 16,-12 11 1-16,-2 7-2 16,-4 11 0-16,-3 3 0 15,-5 5 0-15,-1 5 0 16,0 0 1-16,-2 3-1 15,8 3 0-15,-9-8 1 0,6 5 1 16,-2-8 0-16,-1-8 0 16,0-6-1-16,4-4 0 15,5-9 0-15,3-2 0 16,3-5 0-16,7-3 0 16,2-3-1-16,0 11 1 15,6 0 1-15,0-3 0 16,3 3-1-16,-3 3 1 15,0-1-1-15,-6 6 0 16,1 3 0-16,-4 4 1 16,-3 4-1-16,-3-1 0 15,-9 1-1 1,-2 4 1-16,2-4 0 16,-6-11 1-16,7-1 0 15,-1-1 0-15,6-4-1 16,9 3 0-16,6 0-4 15,10 1 0-15,7-1-10 16,10 8 1-16,6 3-6 16,3-3 1-16</inkml:trace>
  <inkml:trace contextRef="#ctx0" brushRef="#br0" timeOffset="30283.5275">11816 12250 28 0,'-9'6'14'0,"9"-14"-8"16,0 8 14-16,0 0-19 15,6 0 0-15,9 0 2 16,5-6 1-16,19 6-3 16,3 0 0-16,14 3 3 15,10-3 1 1,8-3 0-16,13 1 0 15,8-1-1-15,-3 0 1 16,-6-10-1-16,-2-3 0 16,2-8 0-16,-11-10 0 15,-4 2-1-15,-9-2 1 0,-14 5 0 16,-6-8 0-16,-7 8-1 16,-11 0 1-16,-9-3-2 15,-12 0 1-15,-9 8-2 16,-12-2 1-16,-8-1-1 15,-7-10 0-15,-3 3-1 16,0-1 1-16,1-2-1 16,-1-2 0-16,0-4-1 15,3-2 1-15,4-5-1 16,5 8 1-16,9-14-1 16,9-2 0-16,3-13 0 15,12 2 1 1,18-26-1-16,6 15 1 15,8 6 0-15,7 11 0 16,11 10 0-16,7 5 1 16,-4 3 0-16,4 8 0 15,8 13-1-15,-2 6 1 0,-4 7-1 16,4 6 0-16,-7 0 0 16,-5-3 1-1,-4-3-1-15,-11 0 0 16,-4-2 1-16,-5-3 0 15,-12 3 0-15,-12-3 1 16,-3-8-2-16,-12-2 1 16,-3 0-1-16,-9 2 1 0,-6-5-1 15,-9-8 0 1,-2-1 0-16,-1-4 0 0,0 2 0 16,6-7 0-16,10-1-1 15,8-2 1-15,9-3-1 16,9 11 1-16,17-11-1 15,7 3 1-15,3-3 0 16,8-11 0-16,4 9 1 16,3 2 0-16,-7 0 0 15,-5 0 0-15,-9 13 0 16,-9-8 0-16,-15 6-4 16,-12 2 0-16,-3 6-7 15,-6 10 0-15,3 14-11 16,6 15 1-16</inkml:trace>
  <inkml:trace contextRef="#ctx0" brushRef="#br0" timeOffset="32480.2741">11953 12393 23 0,'-9'-8'11'0,"18"21"-1"15,-3-10 0-15,3 0-9 16,2-3 1-16,4 0-1 16,3-3 0-16,0-5-2 0,9-3 1 15,6-4 1-15,8-9 0 16,-2 3-1-16,3-3 0 16,2-8 1-16,-2 6 1 15,0 10-1-15,-4 8 1 16,-2 13 1-16,0 3 0 15,-4 21-1-15,-2 6 1 16,3 15-1-16,-3 0 0 16,-3 8-1-16,-1-2 1 15,1-9-1-15,-9-12 0 0,0-6-1 16,-3-8 1-16,0-8 0 16,2-2 0-16,4-11-1 15,6-13 1-15,0-6-1 16,0-5 1-16,2-5-1 15,1-5 0-15,0 2 0 16,0 6 0-16,-1 7 0 16,-2 6 1-16,-3 13 1 15,3 8 0-15,-3 8 0 16,2 2 1-16,-5-2-1 16,-3 8 0-16,0-6 0 15,0 1 0-15,0-6-2 16,0-5 1-16,-4-5-1 15,7-6 1-15,0-2-1 0,-6-8 0 16,6-1-1-16,-6-4 1 16,6-3-1-16,-7 2 1 15,-2 9-1-15,3-1 1 16,0 6 0-16,-3 2 0 16,0 8 0-16,0 3 1 31,9-2 0-31,0-4 1 15,2-4-1-15,1-9 1 16,0-7-1-16,3-9 1 16,-9-10-1-16,-1 0 0 0,-2-8-1 15,6-8 1-15,-9-2-1 16,-3-4 1-16,6-4-1 16,0-3 0-16,0 10 0 15,3 11 0-15,-4 5-1 16,1 6 1-16,0 10 0 15,-3 16 0-15,-3-2 0 16,3 20 1-16,-6 9-1 16,3 10 1-16,0 11-1 15,3 5 0-15,-3 5 0 16,2 0 1-16,7 0-1 16,-3 6 0-16,-3-3 0 15,6 0 0-15,-3 0 0 16,3-3 1-16,0-2-1 15,-4-9 0-15,1-7 1 16,0-3 0-16,-3-8-1 16,0-5 1-16,3-11 0 15,-3-2 0-15,0-8-1 0,0-3 1 16,0-11-1-16,-1 1 0 16,4-1 0-16,0-2 1 15,0 0-1-15,3 0 0 16,-3 2-1-16,6 3 1 15,-3 6-1-15,-1 2 0 16,1 8 0-16,0 5 1 16,0 6-1-16,-3 10 1 0,-3 13 0 15,3 3 1-15,3 8-1 16,-4 0 1-16,-2 8-1 16,0 0 1-16,6 8-1 15,6 8 1-15,-3 0-1 16,-3 2 0-16,2 6 0 15,-2 5 0-15,6 5 0 16,-3-10 1-16,0-8-1 16,0-9 1-16,2-12 1 15,-2-13 0-15,3-12 0 16,3-9 1-16,-6-14-1 16,3-11 1-16,2-10-1 15,-2-11 0-15,0-10-2 16,-3-9 0-16,3-1-1 15,-1-4 1-15,-2 11-2 16,3 11 1-16,0 10 0 16,-3 11 1-16,-3 15 0 15,-1 6 0-15,4 13 0 0,6 8 1 16,3 1 1-16,0-1 0 16,2 2-1-16,4-4 1 15,0-6-1-15,-6-5 0 16,-4-11 1-16,7-10 0 0,0-8-2 15,0-9 1-15,-10-7 0 16,7-5 0-16,-3-11-1 16,0-13 0-16,-1-3-3 15,1-13 1-15,0 2-1 16,0 17 1-16,6 2 0 16,-4 8 1-16,-5 8 0 15,3 13 1-15,-3 16 2 16,3 0 0-16,-1 11 0 15,10 7 1-15,0-2-1 16,-3 0 0-16,-4 0 0 16,10-8 0-16,3-10 0 15,2 2 0-15,7-11 1 16,-1-7 1-16,-5-6-1 0,6-10 1 16,-7-6-2-16,-8-7 1 15,-3-4-1-15,0 9 0 16,-7-6-4-16,-5 1 0 15,0-1-3-15,-9 6 0 16,0 8-7-16,-9 13 0 16,-3 10-12-16,6 9 1 15</inkml:trace>
  <inkml:trace contextRef="#ctx0" brushRef="#br0" timeOffset="35153.6951">7961 11337 24 0,'-12'-10'12'0,"21"-3"-12"0,-6 5 12 16,-3-6-12-16,0-1 1 15,0-4 1-15,0-2 0 16,6-3-1-16,0 0 1 31,3-8 1-31,12-2 1 0,0-3-1 16,-7-3 1-16,13 1 0 16,3 7 0-16,9 3-1 15,2 8 1-15,1 10-2 16,6 11 1-16,-1 11 0 15,1-1 1-15,-9 3-1 16,-1-2 0-16,-5-3-1 16,-6 0 1-16,-3-5-1 15,-4-9 1-15,1-7-2 16,-9-8 0-16,0 0-1 16,0-6 1-16,-6-10-1 15,0-2 0-15,-9-9-2 0,0-2 1 16,0 5 0-16,0 2 0 15,3 9 0-15,3 5 1 16,0 0 0-16,6 5 0 16,0 0 1-16,6 6 0 15,0 10 0-15,2 2 0 16,4 6 0-16,3 6 1 0,0-1-1 16,-3-2 0-16,14 7-1 15,4-5 1-15,-3 1 0 16,-3-4 0-16,-10-4 0 15,-2-6 0-15,-9-5-1 16,3-9 1-16,0 1 0 16,-6-13 1-16,-6-3-2 15,3-16 1-15,-6-8-2 16,-9-8 1-16,3 6 0 16,-3-3 0-16,-3-3-1 15,-3 3 1-15,-3 2 0 16,9 6 0-16,-2 2 0 15,5 11 0-15,-3 0-1 0,9 8 1 16,9 6 0-16,-3 2 0 16,8 5-1-16,1 8 1 15,0 5-1 1,0 9 0-16,3 7 0 0,6 5 1 0,0 12-1 16,2-6 1-16,4 2 1 15,0 1 0-15,0-4 0 16,-4-7 1-16,-2-2 0 15,0-14 0-15,3 2 0 16,-6-4 0-16,-3-14 0 16,-4 0 0-16,1-8-1 15,-6 1 1-15,3-6-1 16,-9-6 1-16,-3-10-1 16,-3 3 0-16,0-5-1 15,-3-1 1-15,3 0-1 16,-3-4 1-16,-3-14-2 15,3 2 1-15,-3-2 0 16,1 0 0-16,2 10-1 0,0 6 1 16,3 5-1-16,-3 3 1 15,3 0-1-15,3 2 1 16,6-2-2-16,0 2 1 16,9 1 0-16,2-4 0 15,7 4 0-15,3 7 1 16,-3 6-1-16,-3 2 1 15,-6 8 0-15,-1 6 0 16,1 12-1-16,-9 1 1 16,3 10-1-16,3 11 1 15,-3 5-1-15,6 3 1 0,3 5 0 16,6 8 0-16,-4-2 0 16,10 2 0-16,-3-3 0 15,3-2 0-15,-1 0 0 16,7-3 1-16,0-5-1 15,-6-6 0-15,5-7 0 16,-8 2 0-16,-3 5-1 16,-3 1 1-16,9 2 0 15,-1 3 0-15,4-6 0 16,-3-2 0-16,6-3 0 16,-7-2 1-16,1-3-1 15,0 0 1-15,-3 3 0 16,2 2 1-16,1 3 0 15,3 5 0-15,-3 0 0 16,-1-5 0-16,-5-3 0 16,12-8 0-16,-9-2-5 0,9-11 1 15,2-5-5-15,4 2 0 16,-6 1-6-16,-7 2 1 16,7 8-7-16,-15 5 0 15</inkml:trace>
  <inkml:trace contextRef="#ctx0" brushRef="#br0" timeOffset="37122.9029">7976 11324 25 0,'-24'0'12'0,"30"3"-11"15,3-6 12-15,6 3-13 16,9 0 0-16,0-8 2 16,5 8 0-16,13 0-1 0,3-2 1 15,5 2 1-15,7 0 0 16,-1 5 0-16,-2 3 1 15,-1 10-1-15,-8 6 0 32,6 63-1-32,-16 6 0 15,-8 8-1-15,-9 10 1 0,-3 2-1 16,-6-15 0-16,6-5 0 16,0-16 0-16,0 2-1 15,-1-5 0-15,1-13 0 16,3-8 1-16,6-11-1 15,12-7 1-15,2-11-1 16,10-11 1-16,-3-13-1 16,5-8 1-16,4-8-1 15,2-3 1-15,-2 4-1 16,0 7 1-16,-4 0-1 16,4 13 0-16,-7 11 0 15,-8 10 1-15,-3 1-1 16,-9 15 1-16,-7-5 0 0,-2 11 1 15,0 2 0-15,-3 8 0 16,0 3 0-16,6-8 1 16,-3-3-1-16,8 1 1 15,4-6-2-15,3-8 0 16,0-11 0-16,8-5 0 16,1-8-1-16,3-13 1 15,-4-15-1-15,1-4 1 16,3-5-1-16,-1-10 1 15,1-1-1-15,-3 6 0 16,-4 0 0-16,-2 5 0 0,-12 6 0 16,3 5 0-16,-1 7 0 15,-5 9 0-15,0 10 0 16,-3 11 0-16,3 5 0 16,-6 8 0-16,-6 6 0 15,2 4 1-15,-2 3-1 16,-3 6 0-16,9 2 0 15,-3 0 1-15,3-2 0 16,-6-3 0-16,3-3 0 16,0-8 0-16,3-2-1 15,5 2 1-15,4-2 0 16,6-3 0-16,6 6 0 16,-3-14 0-16,-4 0 0 15,4-3 0-15,0-2 1 16,-3-11 0-16,-1-7 0 0,1-6 0 15,-3-3-1-15,-3-5 1 16,2-8-1-16,1 0 0 16,-3-5-1-16,9 0 1 15,-3 5-1-15,2-5 0 16,-8-6 0-16,3-4 0 16,-3-6 0-16,-6-11 0 15,-4-2-2-15,-2-3 1 16,-3-3-1-16,-3 6 1 15,0 0-1-15,-6-3 1 0,6 8-1 16,-6 5 0-16,9 0 1 16,-3-2 1-16,9 8-1 15,-3-3 1-15,15 5 0 16,-4 5 0-16,10 1 0 16,-9-1 0-16,6 1 1 15,5 0 0-15,1-1-1 16,6 9 1-16,-6-6 0 15,-4-3 1-15,-2 1-1 16,-6-1 1-16,0-2-1 16,0-2 1-16,-7-4-1 15,-2-5 1-15,-3 1-1 16,-3-1 0-16,0 0-1 16,3 1 1-16,6 7 0 15,6 3 0-15,-4 0 0 16,1 2 1-16,0 9 0 0,-3 2 0 15,-3 3 0-15,0 2 0 16,-6 3-1-16,-3 6 1 16,-6 2-8-16,0 5 1 31,9 3-16-31,2-11 1 16</inkml:trace>
  <inkml:trace contextRef="#ctx0" brushRef="#br0" timeOffset="38771.8175">11658 12306 31 0,'-33'-13'15'0,"30"-9"-9"16,6 12 3-16,6-1-8 15,0-7 1-15,6-9 1 16,3-5 0-16,6-10-2 0,-1-3 0 16,1-5 3-16,3-11 0 15,6 11 0-15,0-8 0 16,2 2-1-16,1-5 0 16,-3 3 0-16,-4 5 0 15,-2 0 0-15,-6 3 0 16,-12 2 0-16,-3 6 1 15,-12 10-1 1,-9 6 0-16,-6-1-1 16,-8 3 1-16,-1-7-2 15,0 7 0-15,-6 0-1 16,-5 3 1-16,-4 2-1 16,3-4 0-16,-2 4 0 15,2 0 1-15,-6-2-1 16,1-3 1-16,5 6-1 15,-9-1 0-15,1-2 0 16,-7 3 0-16,10-9 0 16,5 4 0-16,0 1 0 15,7-1 0-15,-4 1 0 16,-3 6 0-16,12 3-1 16,1-5 1-16,8-3 0 0,3 2 0 0,9-2-1 15,0 0 1-15,-3-6 0 16,9 1 0-16,-3-9 0 15,6-2 0-15,6 0-1 16,6-5 1-16,6 0 0 16,3 2 0-16,0 3 0 15,0 0 0-15,2 5 0 16,4 3 0-16,-6 0 0 16,-6 5 1-16,3 3-1 15,-12 0 1-15,3 2-1 16,-9-2 1-16,-6 0 0 15,-3 0 0-15,0 2-1 16,-12 3 0-16,-6 8-1 16,-9 3 1-16,1 8-1 0,-1 2 1 15,0 3-1-15,1 0 0 16,5-3 1-16,6-2 0 16,3-3 0-16,3-5 0 15,6-1 0-15,6-12 0 16,6-1 0-16,3 3 0 15,3-2 0-15,0-1 0 0,0 3 0 16,0-2 0-16,-6-6 0 16,-3 6 1-16,-3 2-2 15,-3 3 1-15,-8-1 0 16,-7 4 0-16,-6 2 0 16,-6 8 0-16,-11 5-1 15,-7 6 0-15,3 5 1 31,-8-1 0-31,-1-1-1 16,10-4 1-16,-1-2 0 0,9 3 1 0,-2-6-1 16,2-2 0-16,3-3 0 15,1-3 1-15,2-2-1 16,0-9 1-16,10-1-1 16,2-4 0-16,6 3 0 15,3-2 0-15,6-11 0 16,3 5 1-16,0-8-1 15,3-5 0-15,0-3-1 16,6-5 1-16,3 6 0 16,9-6 0-16,9 0 0 15,6 8 1-15,5-8-1 16,7-8 1-16,6 8-1 16,2-11 1-16,-5 3-1 15,-6 6 1-15,-4-4-1 16,-5 9 1-16,-6 2-1 0,-6 1 1 15,-6 10 0-15,-6-1 0 16,-3-9 0-16,-9 7 0 16,-6-2-1-16,-6-3 0 15,-6 0 0-15,-3 5 0 16,3 5-7-16,7 14 1 16,11 5-11-16,15-2 0 15</inkml:trace>
  <inkml:trace contextRef="#ctx0" brushRef="#br0" timeOffset="40684.1449">6788 7154 23 0,'-9'0'11'0,"-6"14"-8"0,10-6 12 0,-7 5-15 16,0 3 1-16,-6 7 1 16,-3 14 0-16,0 0-1 0,0 8 0 15,3 0 2-15,7 0 0 16,-1 8-1-16,12 0 1 15,9 3 0-15,8-3 0 16,19-6-1-16,15-4 0 0,8-4 0 16,19-10 0-16,-7-2 1 15,1-6 1-15,-4-2-1 16,9-6 1-16,-11 0-1 16,-4-2 1-16,-8-1-1 15,-9 9 0-15,-16-1-2 16,-11 1 0-16,-15 7 0 15,-6 14 0-15,-9 2-1 16,-5 6 1-16,-4 2-1 16,-12 3 1-16,-6 5-1 15,1-2 1-15,-16 2-1 16,0-2 1-16,-8 2-1 16,5 0 0-16,4-2 0 15,2-6 0-15,12-8-1 0,7 1 1 16,2-1 0-16,18-8 0 15,6-10-1-15,12-5 1 16,3 2-1-16,18 0 1 16,0 0 1-16,8 3 0 15,13-3-1-15,0 3 1 16,8-6 0-16,13-2 1 16,-1 0-1-16,3 0 0 15,-2 0-1-15,-10 2 1 16,-2 4 0-16,-9-4 0 15,-4 6 0-15,1 2 1 0,-18 1-1 16,-6 7 0-16,-10 3 0 16,-5-8 0-16,-9 8 1 15,-3 3 0-15,1 0-1 16,-7 5 1-16,-9 5-1 16,-6-2 1-16,3 2-1 15,-9 0 0-15,10-7-1 16,-1 2 0-16,3-3 0 15,3-2 0-15,6-3-2 16,3-3 1-16,9-10 1 16,9-6 1-16,12-4-1 15,12-1 1-15,-6-5 0 16,-1 5 0-16,7-8 0 16,0 1 1-16,0 2-2 0,-1-3 0 15,-5 11 0-15,0 2 1 16,-9 1-1-16,-6 5 0 15,-6 5 1-15,-9 5 0 16,-6 3-1-16,-6-10 1 16,0 12-1-16,-6 1 1 15,9 2-1-15,-3-2 0 16,0 8-1-16,7-6 1 16,5 3-1-16,-6-11 0 15,9-2-2-15,-3-3 1 16,3-8 1-16,0 0 0 0,3 1-1 15,0-4 0-15,3 3 2 16,2 0 0-16,1 9 0 16,6-1 0-16,3 0-2 15,0 5 1-15,6-10 4 16,6 0 0-16,8-6 0 16,13 6 0-16,-1 0 1 15,-2 2 1-15,9-2-6 16,-7-5 1-16,4 2-18 15,8-18 0-15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256" units="dev"/>
          <inkml:channel name="T" type="integer" max="2.14748E9" units="dev"/>
        </inkml:traceFormat>
        <inkml:channelProperties>
          <inkml:channelProperty channel="X" name="resolution" value="377.95276" units="1/cm"/>
          <inkml:channelProperty channel="Y" name="resolution" value="425.2805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4-12-03T08:49:12.557"/>
    </inkml:context>
    <inkml:brush xml:id="br0">
      <inkml:brushProperty name="width" value="0.05292" units="cm"/>
      <inkml:brushProperty name="height" value="0.05292" units="cm"/>
      <inkml:brushProperty name="color" value="#00B050"/>
    </inkml:brush>
  </inkml:definitions>
  <inkml:trace contextRef="#ctx0" brushRef="#br0">6919 7115 16 0,'0'-3'8'0,"-6"-2"-3"0,3 2 9 0,-3 3-12 16,0 0 0-16,0 3 3 16,4 2 0-16,-4-2-6 15,0 2 1-15,6 6 3 16,-3-1 1-16,3 3-1 15,3 1 1-15,3-1-2 0,0-3 0 16,2-4 0-16,4-6 0 16,0-6 0-1,0-2 0-15,-6-5-1 16,0-3 0-16,-3 6-1 16,3-1 1-16,-6 1-1 15,-6 2 1-15,-3 0-2 16,3 5 1-16,-9 0 0 15,0 3 0-15,3 6 0 16,-2 7 1-16,5 5-1 0,3 1 1 16,3 0 0-16,6-6 1 15,6-3 0-15,3-2 0 16,-1-5 0-16,4-6 0 0,-3-5 0 16,0-5 0-16,-3-3-1 15,-3 3 1-15,-6 2-2 16,-6-2 1-16,-3 3-1 15,-6 2 0-15,0 5-1 16,3 3 0-16,-2 0 0 16,-1 5 0-16,0 9 2 0,9 4 0 15,0 3 0-15,6-10 1 16,6 2 0-16,3-2 0 16,3-6 0-16,3-5 1 15,-1-5-2-15,-2-9 1 16,-3-1-1-16,-3-1 1 31,-6 2-2-31,-3 4 1 0,-9 2-1 16,0 0 0-16,-2 3 0 15,-1 7 0-15,0 12 0 16,0 4 0-16,3 1 0 16,3-6 1-16,6 0 0 15,3-2 1-15,3-6-1 16,6-5 0-16,3-8 0 15,3-5 1-15,-3-11-1 16,-6 13 0-16,-6-2-1 16,-3 3 1-16,-6 2-1 15,-6 5 1-15,0-2-4 16,-3 2 1-16,15 6-15 16,12-1 0-16</inkml:trace>
  <inkml:trace contextRef="#ctx0" brushRef="#br0" timeOffset="1350.178">13155 6189 20 0,'0'-3'10'0,"3"-8"-2"0,-3 9 10 0,-3-1-17 15,-3 0 0-15,0 1 3 16,-3 2 1-16,3 2-5 16,0 6 0-16,-3 3 3 15,4 2 1-15,-4-2-1 16,9 2 0-16,6-2-1 0,2-1 1 15,1-7-1-15,9-1 1 32,-9-15-2-32,0 3 1 15,3-4-1-15,-9-1 1 16,3 4-2-16,-6 0 1 0,-6 3-1 16,3 1 0-16,-9 1 1 15,-6 4 0-15,0-1 0 16,1 0 1-16,2 9 0 15,3 4 0-15,-3 3 0 16,9 1 1-16,3-1-1 16,6 0 0-16,12-2-1 0,6-3 1 15,-1-6-1-15,-5-4 0 16,0-1 0-16,-3-8 0 16,-3 1 0-16,-3-3 0 15,-3 5-1-15,-3-3 0 16,-3 6 0-16,-9-3 1 15,-6 5-2-15,-3 3 1 16,1 5 0-16,11 3 0 16,-3 6 0-16,-3-1 0 0,9 0 1 15,6 0 0-15,6-5 0 16,9 0 1-16,6-5 0 16,2-3 1-16,-11-8 0 15,3 3 1-15,-6-3-1 16,-3 0 0-16,-6 0 0 15,-6 0 1-15,-9 0-2 16,0 0 0-16,0 3-7 16,1 5 0-16,8 10-15 15,12-4 1-15</inkml:trace>
  <inkml:trace contextRef="#ctx0" brushRef="#br0" timeOffset="2681.4323">16721 7078 17 0,'0'-6'8'0,"0"12"-1"0,0-6 8 16,0 0-13-16,0 0 1 15,0 0 3-15,0 0 1 0,0-6-8 16,-6 6 1-16,0-5 5 16,-9 5 0-16,6 5-1 31,-6 3 1-31,10 3-3 16,5 5 1-16,0-3 1 15,3 0 0-15,8-2-1 16,-2-6 0-16,3 0 0 15,3-2 0-15,6-8-1 0,-6-3 1 16,0 0-2-16,0-8 0 16,-9 5 0-16,3 1 0 15,-9-3-1-15,-9-1 0 0,3 4 0 16,-9 4 1-16,0 4 0 16,-6 4 0-16,0-2 0 15,-3 11 0-15,4 2 1 16,14 3 0-1,-3-3-1-15,9 3 1 16,12-3-1-16,-1-2 1 0,4-8-1 16,-3-3 0-16,3-3 1 15,-9-8 0-15,3 4 0 16,-3-9 0-16,-6 8-1 16,0-8 0-16,0 11-1 15,-15-1 0-15,3 6 0 0,-3 6 0 16,-9 4 0-16,13 3 1 15,2-2 0-15,0 2 0 16,15-2 2-16,6-1 0 16,2-12 0-16,1-1 0 15,6-8-1-15,-9-2 1 16,3 3-1-16,0-4 1 16,-15-1-2-16,0-4 0 0,-6 8-3 15,-3 3 1-15,-6 14-11 16,9-4 0-16,0 9-10 15,12 8 1-15</inkml:trace>
  <inkml:trace contextRef="#ctx0" brushRef="#br0" timeOffset="4439.0332">13980 9348 21 0,'-6'-6'10'0,"6"-2"-2"16,0 8 11-1,-3 0-16-15,-3 0 1 0,6 3 3 16,-6 0 1 0,0 5-9-16,3 2 0 15,-3 6 6-15,6-5 0 16,0-6-1-16,6 0 1 16,0 1-2-16,0-1 1 0,6 0-1 15,3-2 0-15,-3-8-1 16,-1-6 1-16,-2 0-1 15,-3-2 0-15,-6 0-2 16,0 2 1-16,-12 1-1 16,-2 2 1-16,-1 8 0 15,-6 10 0-15,6 6 0 16,-6-2 1-16,0 1 0 0,12 4 0 16,3-1 0-16,6-2 0 15,6 0 0-15,3-5 1 0,0-6-1 16,3-5 1-16,3-5-1 15,3-6 0-15,-3 6 0 32,-6-11 0-32,-3 0-1 15,-3 0 0-15,-6 3-1 16,-3 2 0-16,-3 4-1 16,-3 7 0-16,-9 5 0 0,6 0 0 15,-6 6 1-15,6 2 0 16,12 3 1-16,3 0 0 15,3-3 1-15,12-5 0 16,0-5 0-16,0-6 0 16,0-2 0-16,-3-1 1 15,3-2-1-15,-9-2 0 16,-3-1 0-16,-9 3 1 0,-3 3-2 16,-6 8 1-16,-6-1-1 15,-3-2 0-15,3 3-4 16,6 2 1-16,12 3-15 15,6 3 0-15,21-6-5 16,3-13 0-16</inkml:trace>
  <inkml:trace contextRef="#ctx0" brushRef="#br0" timeOffset="5670.4878">16551 12094 25 0,'-3'0'12'0,"0"-3"-3"16,3 3 13-16,-3 0-20 0,1 3 1 15,-4 2 3-15,-3 3 1 16,0 3-6-16,0 7 0 15,3 4 5-15,0-7 1 16,3-1-2-16,3-4 0 16,3 1-1-16,6-6 1 15,3-2-3-15,3-1 1 16,-1 1-1-16,4-8 0 16,-3-6 0-16,-3-2 0 0,-6-3-1 15,-6-2 0-15,-6-1-1 16,-3 3 1-16,-6 6 0 15,-3 2 1-15,1 2 0 16,2 14 0-16,0 3 1 16,3 7 0-16,3 4 0 15,3-9 1-15,3 3-1 16,-3-3 1-16,12-2-2 16,3-4 1-16,3-4-1 15,3 0 1-15,3-1-2 16,-1-7 1-16,-2-5-1 15,-3-4 1-15,-6-2-2 16,-6-2 1-16,-3 5-1 16,-6 2 0-16,-3 6-1 0,-5 5 1 15,2 13 0-15,0 3 0 16,3 0 1-16,3 2 0 16,3 1 0-16,0-1 1 15,6-4 0-15,6-6 1 16,6-6 0-16,3-7 0 15,3 2-2-15,0-7 1 16,-4-9 0-16,-2-2 1 16,-9 0-1-16,-3-3 1 15,-6 5-2-15,-3 6 0 0,-3 5-1 16,1 0 1-16,2 8-6 16,0 0 0-16,3 6-12 15,6-1 1-15,9 8-10 16,6-13 0-16</inkml:trace>
  <inkml:trace contextRef="#ctx0" brushRef="#br0" timeOffset="7124.1747">10643 8652 24 0,'-3'0'12'0,"-3"-3"-3"15,6 3 13-15,-3 0-20 16,-3 0 1-16,0 6 2 15,-3 4 1-15,3 6-7 0,-3 3 0 16,9-4 5-16,0 1 0 16,0-3 0-16,6-5 0 15,3-2-1-15,0-6 0 16,3-6 0-16,3-7 1 16,-6 0-2-16,-3-3 1 15,0-2-2-15,-6-1 1 16,-3-2-1-16,-6 0 0 15,-3 5-1-15,-6 3 1 16,-3 7 0-16,-3 9 1 16,4 5-1-16,-1 8 1 0,0 10 0 15,12 1 0-15,3-3 0 16,6-3 0-16,6-3 0 16,9-5 0-16,0-2 0 15,6-6 1-15,-7-10-1 16,7-6 0-16,-6-2 0 15,0-3 0-15,-9 0-1 16,-6 6 0-16,-6-1-1 16,-9 3 0-16,0 0-1 15,0 8 1-15,-5 11-1 16,-1 5 0-16,0 5 0 16,12 0 1-16,0 0 0 15,3-2 0-15,15-6 2 16,6-8 0-16,-3-5 0 15,9-8 0-15,-3-2 0 16,-7-9 1-16,4-2-2 0,-6 5 0 16,-3 0-5-16,0 3 0 15,-6 8-15-15,0 8 0 32,0 2-2-32,-6 3 1 0</inkml:trace>
  <inkml:trace contextRef="#ctx0" brushRef="#br0" timeOffset="8176.1393">8065 11271 26 0,'-6'-10'13'0,"12"4"-4"16,-6 6 13-16,0-2-19 0,-6 2 0 16,0 0 2-16,0 2 0 15,-3 4-5-15,1 4 0 16,-1-4 4-16,3 4 1 16,3-2-1-16,3 3 0 15,3-1-1-15,6 3 0 16,2-7 0-16,-2-6 1 15,3 0-2-15,0-6 1 0,0 1 0 16,3-8 0-16,-6-6-2 16,-3-2 1-1,-12 0-2 1,3 0 1-16,-9 8-1 16,-9 7 0-16,3 6 0 15,-2 8 0-15,-1 8 0 16,3-3 0-16,3 6 1 15,6-1 0-15,6 4 1 16,9-9 0-16,3-3 1 16,6-4 0-16,0-6-1 15,3-6 1-15,-4 6-1 16,-5-13 1-16,0-3-2 16,0-7 1-16,-3 7-1 15,-6-3 0-15,-6 6-2 0,3 2 1 16,-9 11-1-16,3 6 1 15,-5 7-1-15,-1 3 0 16,3 0 1-16,9-1 0 16,3 7 0-16,6-12 1 15,0 3 1-15,6-7 0 16,-1-6 1-16,1-11 0 16,-3 6 0-16,0-3 0 15,-9 3-1-15,0-9 0 0,-9 4-8 16,3 5 1-16,6 12-17 15,9-1 1-15</inkml:trace>
  <inkml:trace contextRef="#ctx0" brushRef="#br0" timeOffset="9356.5296">11959 12409 28 0,'0'3'14'0,"0"-14"-4"0,0 6 15 16,0 2-22-16,-3-2 0 15,-3-1 4-15,-3 1 1 16,-3 3-8-16,0 2 0 16,-3 2 6-16,0 3 1 15,6 1-2-15,-6 2 1 0,9 5-2 16,0 3 0-16,3-3-1 15,3-2 0-15,9-3 0 16,-3-11 1-16,9-8-2 16,-6 1 1-16,6-6-1 15,-3-5 1-15,-3-6-2 16,-3 1 0-16,-6 2-1 16,-6 5 1-16,-6 4-2 15,-3 4 1-15,0 11 1 16,-3 5 0-16,6 11 0 15,-2 3 0-15,5-1 0 0,3 1 1 16,6-1 0-16,-6 1 1 16,6-6-1-16,6-5 0 15,3-11-1-15,2 3 1 0,4-5-1 16,0-3 0-16,0-8 0 16,-9-2 1-16,-3-1-2 15,-6 1 1-15,-3 4-1 16,-3 6 0-16,-6 8 0 15,3 3 0-15,3 8 0 16,-5 2 0-16,8 0 1 16,-3-2 0-16,6 2 1 15,3-5 0-15,3-3 1 16,6 0 0-16,-3-7 0 16,3-9 1-16,-1-5-1 15,-2-2 1-15,-6-1-1 16,-6 3 0-16,-2 6-1 15,2 5 0-15,-3 5-9 0,0 2 0 16,3 4-16-16,21 1 0 16,5-17-4-16,-2-9 0 15</inkml:trace>
  <inkml:trace contextRef="#ctx0" brushRef="#br0" timeOffset="13501.4695">6949 7149 9 0,'-6'0'4'0,"12"0"4"0,-6 0 5 15,0 0-11-15,0 0 1 16,0 0 0-16,0 0 1 0,0-5-5 16,6-3 1-16,0 3 3 15,3-9 0-15,6-7-2 16,0-8 1-16,5-3-1 15,10-15 0-15,-9 2-1 16,-6 0 0-16,6 5 0 16,-3 3 0-16,2 13 0 0,1 8 0 15,0 11 0-15,0 10 0 16,3 19 2-16,3 10 0 16,-4 14 0-16,4 5 0 15,0 11 0-15,6 25 1 16,2 1-1-16,1 3 0 15,0 0-1-15,-9-1 0 16,5 1 0-16,4-8 0 16,-6-14-1-16,3-10 1 15,-1-19 0-15,1-13 0 0,0-18 0 16,0-16 1-16,-4-22-2 16,4-13 0-16,3-13 0 15,3-10 0-15,-4-11-1 16,-2-8 1-16,0-3-1 15,-4 6 1-15,13-3-1 16,6 0 1-16,-4 0 0 16,1 10 1-16,-3 11-1 15,2 11 0-15,-5 18 0 16,-6 9 0-16,0 20 0 16,-1 16 1-16,-5 14-1 15,-3 15 0-15,3 16 0 16,2 16 1-16,4 16 0 15,0 6 1-15,3 9-1 16,-1 6 0-16,7-10 0 16,0-19 0-16,2-21 0 15,1-19 0-15,-6-15 0 16,-7-33 0-16,7-17 0 16,3-20 0-16,3-15-1 15,-7-19 1-15,-2-18-2 16,-3-8 1-16,-4-11-2 15,1-2 1-15,-3 23-1 16,9 11 1-16,-1 21-1 0,1 14 0 16,-3 20 1-16,-15 19 1 15,3 24 0-15,-1 11 1 16,1 7-1-16,-6 6 1 16,6-11 0-16,-6 0 0 15,6-11-1-15,2-4 1 16,-2-14-1-16,9-16 0 0,-3-13 0 15,-3-11 0-15,0-8-1 16,-4-13 1-16,-2-5-2 16,3-3 1-16,0 6-1 15,0 7 1-15,0 3-1 16,-1 11 1-16,1 18 1 16,-3 19 0-16,0 13 2 15,-3 16 0-15,-6 5 0 16,0 5 0-16,3 6 0 15,2-8 1-15,1-6-1 16,0-7 0-16,6-14-1 16,3-16 1-16,9 1-1 15,-4-14 0-15,1-5-1 16,-3-13 1-16,3-3-3 16,2-11 1-16,-2 1 0 0,3 7 0 15,-3 6-2-15,-6 15 1 16,-4 11 1-16,-2 16 1 15,0 13 0-15,3 14 1 16,0 7 0-16,-3 6 0 16,-1 2 1-16,1-2 0 15,3-8-1-15,0-11 0 16,3-3 0-16,-3-2 0 0,2-5 0 16,1-6 0-16,3-5-1 15,0-5 1-15,3-6-1 16,2-2 1-16,4 2-1 15,-9-4 0-15,3-1 0 16,5-3 1-16,-5 3-1 16,6-2 0-16,-3 2 0 15,11-8 0-15,-8 0-1 16,-3 3 1-16,-1 5 0 0,1 0 0 16,0 3 0-16,3-3 0 15,-4 0 0-15,-8-2 0 16,6-3 0-16,0-6 0 15,2 14 0-15,4-13 1 16,-3-9-1 0,6 6 0-16,-7-11-2 0,1-2 1 0,-3-6-2 15,0-4 1-15,-1-1-1 16,1 5 0-16,-3 14 0 16,-3 4 0-16,-3 12 1 15,-4 2 1-15,-2 19 1 16,-3 15 1-16,-3 22 0 15,-3 10 1-15,-6 16-1 16,-3 3 1-16,-3 8 0 16,0 13 0-16,-3 8-2 15,0-3 1-15,6-2-1 16,6 7 1-16,3-2-1 16,0-5 1-16,3-6-1 15,3-8 1-15,-3-2-1 16,3 0 1-16,-3-14-1 15,9-7 1-15,-3-14-1 16,8-15 1-16,-2-9 0 16,3-23 1-16,6-8-1 0,3-11 0 15,-4-5-1-15,10-8 1 16,0-6-2 0,2-2 0-16,-2-2-1 15,-6 2 1-15,-3 10-1 16,2 9 1-16,-5 7 0 15,-3 6 0-15,0 3 1 16,3-4 0-16,-4-2 0 0,7-2 0 16,6 5 0-16,-3-6 1 15,5-2-1-15,4-8 0 16,3 2 0-16,-10 1 0 16,10-3 0-1,-9-5 1-15,-4 4-1 16,-5 4 1-16,-3 2-1 15,0 3 1-15,-3 0 0 0,0-3 0 16,2-5-1-16,1-5 1 16,0 4-3-16,0-4 1 15,-3 2-6-15,0 8 0 16,-1 3-7-16,1-5 1 16</inkml:trace>
  <inkml:trace contextRef="#ctx0" brushRef="#br0" timeOffset="15925.6208">10634 8628 21 0,'-3'3'10'0,"21"-1"-4"0,-9 4 10 0,3-1-13 15,6 3 1-15,5 8 1 16,4 0 1-16,0-3-8 15,-3-5 0-15,0-8 5 16,-1-13 0-16,7-6-2 16,6-15 0-16,3-3-2 0,2-11 1 15,-8-5 0-15,-3 3 0 16,5 0-1-16,-2 5 0 16,0 10 1-16,0 14 1 15,2 21 0-15,-2 13 1 0,3 16 0 16,3 3 0-16,2 10 0 15,4 9 1-15,-3 2-1 16,-4-3 0-16,10-3-1 16,0-7 1-16,-1-8 0 15,-5-14 1-15,2-10-2 16,7-16 1-16,6-10-2 16,2-16 1-1,-8-6-1-15,-1-3 0 16,-2 1-2-16,-3 2 1 15,-1 14-1-15,-2 10 0 16,3 14 2-16,5 9 0 16,4 7 1-16,-1 9 0 15,1 7 1-15,0-7 0 16,2-4 0-16,-8-9 1 16,-4-12-1-16,4-14 0 0,-12 0-1 15,-1-18 1-15,-5-6-1 16,-9-10 1-16,-12-6-2 15,-6-10 1-15,-6 5-1 16,-6-13 1-16,-9-3-1 16,-3-10 1-16,-11 10-1 15,-4 1 1-15,-15 15-2 16,10 5 0-16,-7 17 1 16,9 9 0-16,12 9-1 15,10 5 1-15,8-2-1 16,12 2 1-16,9-3 0 15,2-4 0-15,16-6 0 16,6-9 1-16,3-1-1 16,-4-9 1-16,10 1 0 0,0-4 1 15,2 1 0-15,4 16 0 16,-9-1 0-16,8-4 0 16,-5 4-1-16,-6 3 1 15,-7 1-1-15,-8-4 0 16,-9 1 0-16,-9-8 0 15,-12-1 0-15,-6-7 0 16,-9 2-1-16,-6-5 1 16,-2 6-1-16,-4-6 0 0,3 10-1 15,3 6 1-15,9 3-1 16,7 0 1-16,8 5-1 16,6-1 0-16,6 1 0 15,5 6 1-15,4-1-3 16,0 5 1-16,-3-5-15 15,0 11 1-15</inkml:trace>
  <inkml:trace contextRef="#ctx0" brushRef="#br0" timeOffset="17894.6557">13140 6220 19 0,'-6'-21'9'0,"27"-18"-7"0,-18 33 9 0,9-7-10 16,-6 0 1-16,3 5 1 15,0 0 0-15,3 8-3 16,3 8 0-16,-3 0 3 16,5 13 1-16,4 8-1 15,3 11 0-15,0 15-1 0,0 3 0 16,-6-2-1-16,2-11 1 15,1-11 0-15,-3-2 0 16,0-5-1-16,6-9 1 16,6-13 0-16,5-20 0 15,-5-4 0-15,-3-26 0 16,-3 3-2-16,2-1 1 0,7 1-1 16,-6 10 0-16,0 11 0 15,-6 16 0-15,-4 21-1 16,-2 21 1-16,0 18 0 15,-9 14 1-15,6 24-1 16,-6 21 1-16,-3 7 0 16,3 12 1-16,0 1-1 15,3-4 0-15,3 2-1 16,0 1 1-16,5-6-1 16,7-27 1-16,6-12 0 15,6-22 1-15,-1-21-1 16,1-19 1-16,3-29 0 15,0-18 0-15,-1-18 0 16,7-22 1-16,-6-13-2 16,-1-8 0-16,-2-8-1 15,6-6 1-15,-1 9-1 16,7 0 0-16,-12-11 0 0,-1 8 0 16,-2 0-1-16,0 8 0 15,0 18 1-15,-1 9 0 16,-2-1-1-16,-6 17 0 15,-3 10-1-15,-3 13 1 16,0 8-1-16,2 18 1 16,-8 17 0-16,3 26 0 15,0 23 1-15,0 1 0 16,0 13 1-16,3 5 0 0,11-15 0 16,1-11 1-16,3-11-1 15,-6-19 1-15,0-12-1 16,2-17 1-16,1-15-1 15,3-19 1-15,3-15-3 16,-1-12 1-16,7-12-3 16,0-9 1-16,-4-7-2 15,7 16 1-15,-6 15 0 16,-4 8 0-16,1 14 1 16,0 28 1-16,-3 25 1 15,-1 15 1-15,1 1 0 16,3 10 0-16,-4-3 0 15,1 0 0-15,-3-10 0 16,6-8 0 0,20-25 1-1,-5-12 0-15,-6-16-1 0,5 8 0 16,-2-16 0-16,2 0 0 16,-5-1-2-16,-6 7 0 15,2-1-1 1,1 8 1-16,-3 5-1 15,-4 9 1-15,-5 12 0 16,-3 9 0-16,-6-9 2 16,3 4 0-16,5 1 0 15,13-1 1-15,3-1-2 16,5-2 0-16,1-11-8 16,5 10 1-16,4-5-6 15,-3-5 0-15</inkml:trace>
  <inkml:trace contextRef="#ctx0" brushRef="#br0" timeOffset="19504.4692">10807 8652 21 0,'6'-21'10'0,"6"-11"-5"0,-7 24 10 0,1 3-13 16,3 2 0-16,-3 6 4 15,0 7 0-15,3 17-7 16,3 15 1-16,3 11 4 15,0 8 0-15,6 5-2 16,11 11 1-16,-2 5-2 16,0 5 0-16,0-10-1 15,-1 2 1-15,4-5-1 16,3-16 1-16,6-15 0 0,-7-9 0 16,4-15 0-16,9-27 0 15,2-3-1-15,7-18 1 16,-4-19-1-16,1-4 0 15,8-7-1-15,-5-7 1 16,-3 13-1-16,5 0 0 16,7 6 1-16,-10 10 0 15,-2 5 0-15,-7 19 0 16,-5 10 1 0,-6 8 1-16,-9 19 0 15,-10 21 1-15,-5 13 0 16,-3 14 0-16,-6-6-1 15,0 13 1-15,3-7-1 16,6 2 0-16,0 0-1 16,0-16 1-16,3-8-1 15,6-7 0-15,-6-11 0 16,5-9 0-16,-2-7 0 0,9-11 0 16,3-7-1-16,5-11 1 15,10-14-1-15,3-5 0 16,11-5-1-16,-5-5 1 15,-1 5-1-15,7 0 0 16,-6 5 0-16,-7 11 0 16,-2 10 0-16,-9 6 0 15,-4 8 0-15,-2 15 1 16,-9 3 0-16,0 1 0 16,3 1 0-16,2-9 1 15,7-9 0-15,3-10 0 16,-1-9-1-16,10-12 0 0,3-6-1 15,-1-7 1-15,1-9-1 16,-3-8 1-16,-7 1-1 16,1 5 0-16,-3 7 0 15,-3 14 1-15,-4 3 0 16,-5 18 1-16,-6 8 0 16,-3 10 1-16,0 11 0 15,0 6 1-15,-1-1 0 16,1 3 0-16,3 1-1 15,6-4 1-15,6 0-1 16,3-10 1-16,2 6-2 16,-5-1 0-16,0 3-1 15,-9 2 1-15,-1 0-8 16,-5-4 1-16,-6-4-11 0,-12-2 0 16</inkml:trace>
  <inkml:trace contextRef="#ctx0" brushRef="#br0" timeOffset="23818.6944">14063 9342 7 0,'-12'3'3'0,"18"5"7"0,-6-8 3 0,0 3-10 16,0-1 0-16,0 4 2 16,0-1 0-16,3-2-6 31,-3-3 0-31,6-8 3 16,0-6 1-16,3-7-2 15,-3-5 1-15,3-9-2 0,-3-7 1 16,0-3-1-16,0-3 0 0,0-7 1 15,2-9 0-15,-2-15 0 16,0 13 0-16,9 0 1 16,-3 2 0-16,3 17 0 15,3 10 0-15,0 13 1 16,3 16 0-16,-1 10-1 16,7 9 1-16,-9 8-1 15,3 4 1-15,9-1-2 16,-6 1 1-16,-1-7-1 15,-2 3 0-15,3-14-1 16,-6-5 1-16,-3-13-1 16,-3-6 0-16,-3-5 0 15,2-5 0-15,-2-2-1 16,0-1 1-16,0 0-1 16,0 6 1-16,0 4-1 0,0 9 1 15,-3 5 0-15,0 3 0 16,3 8-1-16,0 5 1 15,3 2 0-15,0 3 0 0,0 1 0 16,2-1 1-16,1-5-1 16,3-8 0-16,0-8-1 15,3-8 1-15,3-5-2 16,-3-6 1-16,-1-10-1 16,1 3 1-16,-6 2-1 15,-3 0 0 1,-3 6 1-16,6 5 0 15,-3 10 0-15,-3 6 1 16,5 10 1-16,1 11 0 16,0 18 0-16,12 1 0 15,-3 7 1-15,-6 3 1 16,0 16-1-16,11-3 1 16,-5 11-1-16,0 5 0 15,12 8 0-15,-1 5 0 0,4 9-1 16,9-6 1-16,-1-6-1 15,7-7 0-15,-12-16 0 16,-4-16 0-16,-2-19 0 16,0-15 0-16,-4-8-1 15,-2-11 1-15,-3-11-1 16,-3-5 0-16,-3-7 0 16,-6-12 0-16,-4-2 0 15,1-5 0-15,0-6 0 16,-3-4 0-16,0-1-1 15,-3-5 1-15,0 7-1 16,-3 6 0-16,-6 1 0 16,6 1 1-16,-3 4 0 15,0 2 0-15,6 16 0 16,-6-1 1-16,9 7-1 0,-3 9 1 16,9-1 0-16,-3 12 0 15,-3 3 0-15,11 8 1 16,-5 2 0-16,9-2 0 15,-3-2-1-15,6-6 1 16,-3-8-2-16,-10-6 1 16,7-7-1-16,-3-8 1 0,-3-5-1 15,-3-6 0-15,-6-13 0 16,-3 0 0-16,0-10-1 16,-3-3 0-16,3 5-1 15,0 5 0-15,0 9 0 16,3 4 1-16,3 14 0 15,-3 5 1-15,3 8 1 16,5 9 1-16,1 1-1 16,3 6 1-16,0 6-1 15,3-4 1-15,3 3-1 16,2 1 0-16,7-6-1 16,6 0 1-16,0 0 0 15,-4-8 0-15,-2-3 0 16,-6-7 0-16,-3-6 0 15,-1-11 0-15,-8-2 0 16,6-10 0-16,-6-1-1 0,0-2 0 16,-3-3 0-16,-3-13 1 15,-3 2 0-15,0 11 0 16,-3 6-1-16,3 2 0 16,6 3 0-16,5-3 1 15,7 10-1-15,3 6 0 16,0 0-5-16,-3 5 1 31</inkml:trace>
  <inkml:trace contextRef="#ctx0" brushRef="#br0" timeOffset="26803.6769">16638 7197 25 0,'-30'-6'12'0,"21"12"-8"0,9-6 12 15,0 0-14-15,0 0 0 16,3 0 2-16,6 0 1 16,6 0-6-16,6 0 1 15,5 5 4-15,16 3 0 0,9 0-1 16,14 0 1-16,22 10-2 31,5 6 1-31,0-3-1 16,-3 6 0-16,4-6-2 15,-7 5 1-15,-9-4-1 16,-8 15 1-16,-13-14 0 16,-11 4 1-16,-18 2 0 15,-12-3 0-15,-15 3 0 16,-6 3 0-16,-18 5 0 15,-18 8 0-15,1 3-1 0,-13 5 0 0,-8 0-1 16,-7-6 0-16,-8 4 0 16,2 2 0-16,13-6-1 15,-1 1 1-15,4 5-1 16,2-6 0-16,7-7 1 16,2 8 0-16,15-11-1 15,6 0 1-15,13-3-1 16,-1-10 1-16,9 0 0 15,6-6 0-15,9 1-1 16,11-3 1-16,7-3-1 16,-6-3 1-16,3 4-1 15,6-1 0-15,-1 0 0 16,4 6 0-16,6-3 0 0,-3 5 0 16,-4 5 0-16,-2 3 1 15,0 3 0-15,-6 0 0 16,-4 0 0-16,-8 2 1 15,-6 3-1-15,-3-8 1 16,-12 3-1 0,-8 2 1-16,-7 1 0 15,-6-4 1-15,-3 4-1 16,0 4 0-16,4-7-1 16,-1 0 0-16,-6 0-1 15,-2-6 1-15,-7 1-1 16,0-4 1-16,-5 1-1 15,-4 5 1-15,3 0 0 16,10-2 0-16,2-6 0 16,6 3 0-16,12 0-1 15,4 0 0-15,2-1 0 16,3 1 1-16,6 0-1 16,3 0 0-16,6-6 1 15,3 3 0-15,15-2 0 16,2-3 1-16,4 2-1 15,3 1 0-15,0-3 0 0,3 2 1 0,-1 3 0 16,-5-2 0-16,0 0-1 16,-6 2 0-16,-6 0 1 15,-12 3 1-15,-9-6-2 16,-3 3 1-16,-12 0 0 16,-9 9 0-16,-9-1-1 15,1 0 0-15,-1 11-1 16,6-6 1-16,1 3-2 15,2-3 1-15,3-5-1 16,-3 1 1-16,9 7 0 16,6-6 0-16,10 1 1 15,10-3 1-15,4 0-1 16,6 0 1-16,15 0 0 16,12 3 1-16,-4-5-1 15,1-1 0-15,-3 6-1 0,-6 0 1 16,-1 5 0-1,-8-3 1-15,-6 6-1 0,-9-1 1 16,-3-1-1-16,-3 1 0 16,-15 6 0-16,9-13 1 15,-24 10-2-15,-11-7 1 16,5 7-2-16,3-5 1 16,-2 0-1-16,-1-3 1 15,-3-2-1-15,6 0 0 16,4-3 0-16,5 0 0 15,6 0 1-15,9-5 0 0,12-3 0 16,9 0 1-16,9 3 0 16,0-5 0-16,5-1 0 15,13 3 1-15,0 1-1 16,2-1 1-16,-2-3 0 16,-3 1 0-16,-6 2 1 15,-4 0 0-15,-2 6 0 16,0-4 0-16,-9 4-1 15,0-3 0-15,-9 2 0 16,-6 1 0-16,-3 2-1 16,-6 0 0-16,-12 8 0 15,-3 5 0-15,-6 1 0 16,1-4 1-16,2 1-2 16,6-8 1-16,3 2-4 0,6-10 1 15,6-6-7-15,3 4 0 16,3-4-11-16,6-2 1 15</inkml:trace>
  <inkml:trace contextRef="#ctx0" brushRef="#br0" timeOffset="28327.1045">16367 12091 30 0,'-21'6'15'0,"-6"10"-5"0,15-14 11 0,-3 4-19 15,-2-4 1-15,-4-2 2 16,-3 5 0-16,3-10-6 15,3 0 1-15,3-8 3 16,0-16 1-16,4-6-2 31,2-12 1-31,6-6-1 16,3-16 0-16,3-11-1 16,0-12 0-16,3-3 0 0,-6-14 1 15,0-5 0-15,-3 9 1 16,-3 1 0-16,-6 20 1 15,0-1 0-15,-3 22 0 16,-6 7-1-16,-3 11 1 16,-14 13-2-16,-7 8 1 15,-6 9-2-15,-8 4 0 0,-7 11-1 16,4 13 0-16,-4 0-1 16,-2 1 0-16,5 7 0 15,1 5 0-15,2 3 0 16,1 3 0-16,8 0 0 15,4 2 1-15,11-2-1 16,0 0 1-16,12-11 0 16,4-3 0-16,5-7 0 15,3-8 1-15,3-9 0 16,3-12 0-16,6-3 0 16,-6-19 0-16,3 3 0 15,3-13 1-15,-6-3-2 0,6-5 0 0,-6-6 0 16,0 3 0-16,6-2 0 15,3 7 0-15,0-5-1 16,-3 6 1-16,0 4 0 16,-3 6 0-16,0 6 0 15,-3-1 0-15,-9 3 0 16,-12 11 1-16,-2 7-2 16,-4 11 0-16,-3 3 0 15,-5 5 0-15,-1 5 0 16,0 0 1-16,-2 3-1 15,8 3 0-15,-9-8 1 0,6 5 1 16,-2-8 0-16,-1-8 0 16,0-6-1-16,4-4 0 15,5-9 0-15,3-2 0 16,3-5 0-16,7-3 0 16,2-3-1-16,0 11 1 15,6 0 1-15,0-3 0 16,3 3-1-16,-3 3 1 15,0-1-1-15,-6 6 0 16,1 3 0-16,-4 4 1 16,-3 4-1-16,-3-1 0 15,-9 1-1 1,-2 4 1-16,2-4 0 16,-6-11 1-16,7-1 0 15,-1-1 0-15,6-4-1 16,9 3 0-16,6 0-4 15,10 1 0-15,7-1-10 16,10 8 1-16,6 3-6 16,3-3 1-16</inkml:trace>
  <inkml:trace contextRef="#ctx0" brushRef="#br0" timeOffset="30283.5275">11816 12250 28 0,'-9'6'14'0,"9"-14"-8"16,0 8 14-16,0 0-19 15,6 0 0-15,9 0 2 16,5-6 1-16,19 6-3 16,3 0 0-16,14 3 3 15,10-3 1 1,8-3 0-16,13 1 0 15,8-1-1-15,-3 0 1 16,-6-10-1-16,-2-3 0 16,2-8 0-16,-11-10 0 15,-4 2-1-15,-9-2 1 0,-14 5 0 16,-6-8 0-16,-7 8-1 16,-11 0 1-16,-9-3-2 15,-12 0 1-15,-9 8-2 16,-12-2 1-16,-8-1-1 15,-7-10 0-15,-3 3-1 16,0-1 1-16,1-2-1 16,-1-2 0-16,0-4-1 15,3-2 1-15,4-5-1 16,5 8 1-16,9-14-1 16,9-2 0-16,3-13 0 15,12 2 1 1,18-26-1-16,6 15 1 15,8 6 0-15,7 11 0 16,11 10 0-16,7 5 1 16,-4 3 0-16,4 8 0 15,8 13-1-15,-2 6 1 0,-4 7-1 16,4 6 0-16,-7 0 0 16,-5-3 1-1,-4-3-1-15,-11 0 0 16,-4-2 1-16,-5-3 0 15,-12 3 0-15,-12-3 1 16,-3-8-2-16,-12-2 1 16,-3 0-1-16,-9 2 1 0,-6-5-1 15,-9-8 0 1,-2-1 0-16,-1-4 0 0,0 2 0 16,6-7 0-16,10-1-1 15,8-2 1-15,9-3-1 16,9 11 1-16,17-11-1 15,7 3 1-15,3-3 0 16,8-11 0-16,4 9 1 16,3 2 0-16,-7 0 0 15,-5 0 0-15,-9 13 0 16,-9-8 0-16,-15 6-4 16,-12 2 0-16,-3 6-7 15,-6 10 0-15,3 14-11 16,6 15 1-16</inkml:trace>
  <inkml:trace contextRef="#ctx0" brushRef="#br0" timeOffset="32480.2741">11953 12393 23 0,'-9'-8'11'0,"18"21"-1"15,-3-10 0-15,3 0-9 16,2-3 1-16,4 0-1 16,3-3 0-16,0-5-2 0,9-3 1 15,6-4 1-15,8-9 0 16,-2 3-1-16,3-3 0 16,2-8 1-16,-2 6 1 15,0 10-1-15,-4 8 1 16,-2 13 1-16,0 3 0 15,-4 21-1-15,-2 6 1 16,3 15-1-16,-3 0 0 16,-3 8-1-16,-1-2 1 15,1-9-1-15,-9-12 0 0,0-6-1 16,-3-8 1-16,0-8 0 16,2-2 0-16,4-11-1 15,6-13 1-15,0-6-1 16,0-5 1-16,2-5-1 15,1-5 0-15,0 2 0 16,0 6 0-16,-1 7 0 16,-2 6 1-16,-3 13 1 15,3 8 0-15,-3 8 0 16,2 2 1-16,-5-2-1 16,-3 8 0-16,0-6 0 15,0 1 0-15,0-6-2 16,0-5 1-16,-4-5-1 15,7-6 1-15,0-2-1 0,-6-8 0 16,6-1-1-16,-6-4 1 16,6-3-1-16,-7 2 1 15,-2 9-1-15,3-1 1 16,0 6 0-16,-3 2 0 16,0 8 0-16,0 3 1 31,9-2 0-31,0-4 1 15,2-4-1-15,1-9 1 16,0-7-1-16,3-9 1 16,-9-10-1-16,-1 0 0 0,-2-8-1 15,6-8 1-15,-9-2-1 16,-3-4 1-16,6-4-1 16,0-3 0-16,0 10 0 15,3 11 0-15,-4 5-1 16,1 6 1-16,0 10 0 15,-3 16 0-15,-3-2 0 16,3 20 1-16,-6 9-1 16,3 10 1-16,0 11-1 15,3 5 0-15,-3 5 0 16,2 0 1-16,7 0-1 16,-3 6 0-16,-3-3 0 15,6 0 0-15,-3 0 0 16,3-3 1-16,0-2-1 15,-4-9 0-15,1-7 1 16,0-3 0-16,-3-8-1 16,0-5 1-16,3-11 0 15,-3-2 0-15,0-8-1 0,0-3 1 16,0-11-1-16,-1 1 0 16,4-1 0-16,0-2 1 15,0 0-1-15,3 0 0 16,-3 2-1-16,6 3 1 15,-3 6-1-15,-1 2 0 16,1 8 0-16,0 5 1 16,0 6-1-16,-3 10 1 0,-3 13 0 15,3 3 1-15,3 8-1 16,-4 0 1-16,-2 8-1 16,0 0 1-16,6 8-1 15,6 8 1-15,-3 0-1 16,-3 2 0-16,2 6 0 15,-2 5 0-15,6 5 0 16,-3-10 1-16,0-8-1 16,0-9 1-16,2-12 1 15,-2-13 0-15,3-12 0 16,3-9 1-16,-6-14-1 16,3-11 1-16,2-10-1 15,-2-11 0-15,0-10-2 16,-3-9 0-16,3-1-1 15,-1-4 1-15,-2 11-2 16,3 11 1-16,0 10 0 16,-3 11 1-16,-3 15 0 15,-1 6 0-15,4 13 0 0,6 8 1 16,3 1 1-16,0-1 0 16,2 2-1-16,4-4 1 15,0-6-1-15,-6-5 0 16,-4-11 1-16,7-10 0 0,0-8-2 15,0-9 1-15,-10-7 0 16,7-5 0-16,-3-11-1 16,0-13 0-16,-1-3-3 15,1-13 1-15,0 2-1 16,0 17 1-16,6 2 0 16,-4 8 1-16,-5 8 0 15,3 13 1-15,-3 16 2 16,3 0 0-16,-1 11 0 15,10 7 1-15,0-2-1 16,-3 0 0-16,-4 0 0 16,10-8 0-16,3-10 0 15,2 2 0-15,7-11 1 16,-1-7 1-16,-5-6-1 0,6-10 1 16,-7-6-2-16,-8-7 1 15,-3-4-1-15,0 9 0 16,-7-6-4-16,-5 1 0 15,0-1-3-15,-9 6 0 16,0 8-7-16,-9 13 0 16,-3 10-12-16,6 9 1 15</inkml:trace>
  <inkml:trace contextRef="#ctx0" brushRef="#br0" timeOffset="35153.6951">7961 11337 24 0,'-12'-10'12'0,"21"-3"-12"0,-6 5 12 16,-3-6-12-16,0-1 1 15,0-4 1-15,0-2 0 16,6-3-1-16,0 0 1 31,3-8 1-31,12-2 1 0,0-3-1 16,-7-3 1-16,13 1 0 16,3 7 0-16,9 3-1 15,2 8 1-15,1 10-2 16,6 11 1-16,-1 11 0 15,1-1 1-15,-9 3-1 16,-1-2 0-16,-5-3-1 16,-6 0 1-16,-3-5-1 15,-4-9 1-15,1-7-2 16,-9-8 0-16,0 0-1 16,0-6 1-16,-6-10-1 15,0-2 0-15,-9-9-2 0,0-2 1 16,0 5 0-16,0 2 0 15,3 9 0-15,3 5 1 16,0 0 0-16,6 5 0 16,0 0 1-16,6 6 0 15,0 10 0-15,2 2 0 16,4 6 0-16,3 6 1 0,0-1-1 16,-3-2 0-16,14 7-1 15,4-5 1-15,-3 1 0 16,-3-4 0-16,-10-4 0 15,-2-6 0-15,-9-5-1 16,3-9 1-16,0 1 0 16,-6-13 1-16,-6-3-2 15,3-16 1-15,-6-8-2 16,-9-8 1-16,3 6 0 16,-3-3 0-16,-3-3-1 15,-3 3 1-15,-3 2 0 16,9 6 0-16,-2 2 0 15,5 11 0-15,-3 0-1 0,9 8 1 16,9 6 0-16,-3 2 0 16,8 5-1-16,1 8 1 15,0 5-1 1,0 9 0-16,3 7 0 0,6 5 1 0,0 12-1 16,2-6 1-16,4 2 1 15,0 1 0-15,0-4 0 16,-4-7 1-16,-2-2 0 15,0-14 0-15,3 2 0 16,-6-4 0-16,-3-14 0 16,-4 0 0-16,1-8-1 15,-6 1 1-15,3-6-1 16,-9-6 1-16,-3-10-1 16,-3 3 0-16,0-5-1 15,-3-1 1-15,3 0-1 16,-3-4 1-16,-3-14-2 15,3 2 1-15,-3-2 0 16,1 0 0-16,2 10-1 0,0 6 1 16,3 5-1-16,-3 3 1 15,3 0-1-15,3 2 1 16,6-2-2-16,0 2 1 16,9 1 0-16,2-4 0 15,7 4 0-15,3 7 1 16,-3 6-1-16,-3 2 1 15,-6 8 0-15,-1 6 0 16,1 12-1-16,-9 1 1 16,3 10-1-16,3 11 1 15,-3 5-1-15,6 3 1 0,3 5 0 16,6 8 0-16,-4-2 0 16,10 2 0-16,-3-3 0 15,3-2 0-15,-1 0 0 16,7-3 1-16,0-5-1 15,-6-6 0-15,5-7 0 16,-8 2 0-16,-3 5-1 16,-3 1 1-16,9 2 0 15,-1 3 0-15,4-6 0 16,-3-2 0-16,6-3 0 16,-7-2 1-16,1-3-1 15,0 0 1-15,-3 3 0 16,2 2 1-16,1 3 0 15,3 5 0-15,-3 0 0 16,-1-5 0-16,-5-3 0 16,12-8 0-16,-9-2-5 0,9-11 1 15,2-5-5-15,4 2 0 16,-6 1-6-16,-7 2 1 16,7 8-7-16,-15 5 0 15</inkml:trace>
  <inkml:trace contextRef="#ctx0" brushRef="#br0" timeOffset="37122.9029">7976 11324 25 0,'-24'0'12'0,"30"3"-11"15,3-6 12-15,6 3-13 16,9 0 0-16,0-8 2 16,5 8 0-16,13 0-1 0,3-2 1 15,5 2 1-15,7 0 0 16,-1 5 0-16,-2 3 1 15,-1 10-1-15,-8 6 0 32,6 63-1-32,-16 6 0 15,-8 8-1-15,-9 10 1 0,-3 2-1 16,-6-15 0-16,6-5 0 16,0-16 0-16,0 2-1 15,-1-5 0-15,1-13 0 16,3-8 1-16,6-11-1 15,12-7 1-15,2-11-1 16,10-11 1-16,-3-13-1 16,5-8 1-16,4-8-1 15,2-3 1-15,-2 4-1 16,0 7 1-16,-4 0-1 16,4 13 0-16,-7 11 0 15,-8 10 1-15,-3 1-1 16,-9 15 1-16,-7-5 0 0,-2 11 1 15,0 2 0-15,-3 8 0 16,0 3 0-16,6-8 1 16,-3-3-1-16,8 1 1 15,4-6-2-15,3-8 0 16,0-11 0-16,8-5 0 16,1-8-1-16,3-13 1 15,-4-15-1-15,1-4 1 16,3-5-1-16,-1-10 1 15,1-1-1-15,-3 6 0 16,-4 0 0-16,-2 5 0 0,-12 6 0 16,3 5 0-16,-1 7 0 15,-5 9 0-15,0 10 0 16,-3 11 0-16,3 5 0 16,-6 8 0-16,-6 6 0 15,2 4 1-15,-2 3-1 16,-3 6 0-16,9 2 0 15,-3 0 1-15,3-2 0 16,-6-3 0-16,3-3 0 16,0-8 0-16,3-2-1 15,5 2 1-15,4-2 0 16,6-3 0-16,6 6 0 16,-3-14 0-16,-4 0 0 15,4-3 0-15,0-2 1 16,-3-11 0-16,-1-7 0 0,1-6 0 15,-3-3-1-15,-3-5 1 16,2-8-1-16,1 0 0 16,-3-5-1-16,9 0 1 15,-3 5-1-15,2-5 0 16,-8-6 0-16,3-4 0 16,-3-6 0-16,-6-11 0 15,-4-2-2-15,-2-3 1 16,-3-3-1-16,-3 6 1 15,0 0-1-15,-6-3 1 0,6 8-1 16,-6 5 0-16,9 0 1 16,-3-2 1-16,9 8-1 15,-3-3 1-15,15 5 0 16,-4 5 0-16,10 1 0 16,-9-1 0-16,6 1 1 15,5 0 0-15,1-1-1 16,6 9 1-16,-6-6 0 15,-4-3 1-15,-2 1-1 16,-6-1 1-16,0-2-1 16,0-2 1-16,-7-4-1 15,-2-5 1-15,-3 1-1 16,-3-1 0-16,0 0-1 16,3 1 1-16,6 7 0 15,6 3 0-15,-4 0 0 16,1 2 1-16,0 9 0 0,-3 2 0 15,-3 3 0-15,0 2 0 16,-6 3-1-16,-3 6 1 16,-6 2-8-16,0 5 1 31,9 3-16-31,2-11 1 16</inkml:trace>
  <inkml:trace contextRef="#ctx0" brushRef="#br0" timeOffset="38771.8175">11658 12306 31 0,'-33'-13'15'0,"30"-9"-9"16,6 12 3-16,6-1-8 15,0-7 1-15,6-9 1 16,3-5 0-16,6-10-2 0,-1-3 0 16,1-5 3-16,3-11 0 15,6 11 0-15,0-8 0 16,2 2-1-16,1-5 0 16,-3 3 0-16,-4 5 0 15,-2 0 0-15,-6 3 0 16,-12 2 0-16,-3 6 1 15,-12 10-1 1,-9 6 0-16,-6-1-1 16,-8 3 1-16,-1-7-2 15,0 7 0-15,-6 0-1 16,-5 3 1-16,-4 2-1 16,3-4 0-16,-2 4 0 15,2 0 1-15,-6-2-1 16,1-3 1-16,5 6-1 15,-9-1 0-15,1-2 0 16,-7 3 0-16,10-9 0 16,5 4 0-16,0 1 0 15,7-1 0-15,-4 1 0 16,-3 6 0-16,12 3-1 16,1-5 1-16,8-3 0 0,3 2 0 0,9-2-1 15,0 0 1-15,-3-6 0 16,9 1 0-16,-3-9 0 15,6-2 0-15,6 0-1 16,6-5 1-16,6 0 0 16,3 2 0-16,0 3 0 15,0 0 0-15,2 5 0 16,4 3 0-16,-6 0 0 16,-6 5 1-16,3 3-1 15,-12 0 1-15,3 2-1 16,-9-2 1-16,-6 0 0 15,-3 0 0-15,0 2-1 16,-12 3 0-16,-6 8-1 16,-9 3 1-16,1 8-1 0,-1 2 1 15,0 3-1-15,1 0 0 16,5-3 1-16,6-2 0 16,3-3 0-16,3-5 0 15,6-1 0-15,6-12 0 16,6-1 0-16,3 3 0 15,3-2 0-15,0-1 0 0,0 3 0 16,0-2 0-16,-6-6 0 16,-3 6 1-16,-3 2-2 15,-3 3 1-15,-8-1 0 16,-7 4 0-16,-6 2 0 16,-6 8 0-16,-11 5-1 15,-7 6 0-15,3 5 1 31,-8-1 0-31,-1-1-1 16,10-4 1-16,-1-2 0 0,9 3 1 0,-2-6-1 16,2-2 0-16,3-3 0 15,1-3 1-15,2-2-1 16,0-9 1-16,10-1-1 16,2-4 0-16,6 3 0 15,3-2 0-15,6-11 0 16,3 5 1-16,0-8-1 15,3-5 0-15,0-3-1 16,6-5 1-16,3 6 0 16,9-6 0-16,9 0 0 15,6 8 1-15,5-8-1 16,7-8 1-16,6 8-1 16,2-11 1-16,-5 3-1 15,-6 6 1-15,-4-4-1 16,-5 9 1-16,-6 2-1 0,-6 1 1 15,-6 10 0-15,-6-1 0 16,-3-9 0-16,-9 7 0 16,-6-2-1-16,-6-3 0 15,-6 0 0-15,-3 5 0 16,3 5-7-16,7 14 1 16,11 5-11-16,15-2 0 15</inkml:trace>
  <inkml:trace contextRef="#ctx0" brushRef="#br0" timeOffset="40684.1449">6788 7154 23 0,'-9'0'11'0,"-6"14"-8"0,10-6 12 0,-7 5-15 16,0 3 1-16,-6 7 1 16,-3 14 0-16,0 0-1 0,0 8 0 15,3 0 2-15,7 0 0 16,-1 8-1-16,12 0 1 15,9 3 0-15,8-3 0 16,19-6-1-16,15-4 0 0,8-4 0 16,19-10 0-16,-7-2 1 15,1-6 1-15,-4-2-1 16,9-6 1-16,-11 0-1 16,-4-2 1-16,-8-1-1 15,-9 9 0-15,-16-1-2 16,-11 1 0-16,-15 7 0 15,-6 14 0-15,-9 2-1 16,-5 6 1-16,-4 2-1 16,-12 3 1-16,-6 5-1 15,1-2 1-15,-16 2-1 16,0-2 1-16,-8 2-1 16,5 0 0-16,4-2 0 15,2-6 0-15,12-8-1 0,7 1 1 16,2-1 0-16,18-8 0 15,6-10-1-15,12-5 1 16,3 2-1-16,18 0 1 16,0 0 1-16,8 3 0 15,13-3-1-15,0 3 1 16,8-6 0-16,13-2 1 16,-1 0-1-16,3 0 0 15,-2 0-1-15,-10 2 1 16,-2 4 0-16,-9-4 0 15,-4 6 0-15,1 2 1 0,-18 1-1 16,-6 7 0-16,-10 3 0 16,-5-8 0-16,-9 8 1 15,-3 3 0-15,1 0-1 16,-7 5 1-16,-9 5-1 16,-6-2 1-16,3 2-1 15,-9 0 0-15,10-7-1 16,-1 2 0-16,3-3 0 15,3-2 0-15,6-3-2 16,3-3 1-16,9-10 1 16,9-6 1-16,12-4-1 15,12-1 1-15,-6-5 0 16,-1 5 0-16,7-8 0 16,0 1 1-16,0 2-2 0,-1-3 0 15,-5 11 0-15,0 2 1 16,-9 1-1-16,-6 5 0 15,-6 5 1-15,-9 5 0 16,-6 3-1-16,-6-10 1 16,0 12-1-16,-6 1 1 15,9 2-1-15,-3-2 0 16,0 8-1-16,7-6 1 16,5 3-1-16,-6-11 0 15,9-2-2-15,-3-3 1 16,3-8 1-16,0 0 0 0,3 1-1 15,0-4 0-15,3 3 2 16,2 0 0-16,1 9 0 16,6-1 0-16,3 0-2 15,0 5 1-15,6-10 4 16,6 0 0-16,8-6 0 16,13 6 0-16,-1 0 1 15,-2 2 1-15,9-2-6 16,-7-5 1-16,4 2-18 15,8-18 0-15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4F2D7B-A79C-4CC8-8C72-CCA274C94F21}" type="datetimeFigureOut">
              <a:rPr lang="en-US" smtClean="0"/>
              <a:t>12/10/2014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411E2D-0795-41CA-ABC0-EAB270295C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00972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3490322-DFC3-46FB-ABBA-7D48D546F36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52D4273-3361-4C0E-8993-5D31E43144E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EE4AAAA-277C-4292-A4C2-8C628297C28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F311A1B-E5F7-4E80-B98A-86C3100F401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3EBB3A7-AAE4-46CE-9273-8457A77D71E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C0FAD07-2589-4EF6-BC85-4D0C326D747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D2A09A1-652D-42E3-BBFF-5DE243228FE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FD69F36-1906-4302-B90F-20B27DF2B3D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E26E45A-B4F2-4340-9A40-B6ED8C5B062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FF025BA-89EC-4CDF-BC7F-7D99C331999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1638069-295B-4DE0-8520-46C63E4DEED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 u="none"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u="none"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u="none">
                <a:latin typeface="+mn-lt"/>
              </a:defRPr>
            </a:lvl1pPr>
          </a:lstStyle>
          <a:p>
            <a:fld id="{58F0E033-3CEB-4A51-A57A-201A13BBB4B2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7" Type="http://schemas.openxmlformats.org/officeDocument/2006/relationships/image" Target="../media/image2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7" Type="http://schemas.openxmlformats.org/officeDocument/2006/relationships/image" Target="../media/image2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50.png"/><Relationship Id="rId7" Type="http://schemas.openxmlformats.org/officeDocument/2006/relationships/image" Target="../media/image2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5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image" Target="../media/image39.jpe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0.png"/><Relationship Id="rId11" Type="http://schemas.openxmlformats.org/officeDocument/2006/relationships/image" Target="../media/image65.png"/><Relationship Id="rId5" Type="http://schemas.openxmlformats.org/officeDocument/2006/relationships/image" Target="../media/image59.png"/><Relationship Id="rId10" Type="http://schemas.openxmlformats.org/officeDocument/2006/relationships/image" Target="../media/image64.png"/><Relationship Id="rId4" Type="http://schemas.openxmlformats.org/officeDocument/2006/relationships/image" Target="../media/image58.png"/><Relationship Id="rId9" Type="http://schemas.openxmlformats.org/officeDocument/2006/relationships/image" Target="../media/image6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2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4.emf"/><Relationship Id="rId4" Type="http://schemas.openxmlformats.org/officeDocument/2006/relationships/customXml" Target="../ink/ink2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75.png"/><Relationship Id="rId7" Type="http://schemas.openxmlformats.org/officeDocument/2006/relationships/image" Target="../media/image77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6.png"/><Relationship Id="rId5" Type="http://schemas.openxmlformats.org/officeDocument/2006/relationships/image" Target="../media/image74.emf"/><Relationship Id="rId10" Type="http://schemas.openxmlformats.org/officeDocument/2006/relationships/image" Target="../media/image72.png"/><Relationship Id="rId4" Type="http://schemas.openxmlformats.org/officeDocument/2006/relationships/customXml" Target="../ink/ink3.xml"/><Relationship Id="rId9" Type="http://schemas.openxmlformats.org/officeDocument/2006/relationships/image" Target="../media/image5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7" Type="http://schemas.openxmlformats.org/officeDocument/2006/relationships/image" Target="../media/image1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7" Type="http://schemas.openxmlformats.org/officeDocument/2006/relationships/image" Target="../media/image2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000367" y="1124721"/>
            <a:ext cx="3917276" cy="2995564"/>
            <a:chOff x="2399316" y="3256179"/>
            <a:chExt cx="4282355" cy="3501801"/>
          </a:xfrm>
        </p:grpSpPr>
        <p:pic>
          <p:nvPicPr>
            <p:cNvPr id="12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99316" y="3256179"/>
              <a:ext cx="4282355" cy="350180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3" name="Oval 12"/>
            <p:cNvSpPr/>
            <p:nvPr/>
          </p:nvSpPr>
          <p:spPr bwMode="auto">
            <a:xfrm>
              <a:off x="4722042" y="3580218"/>
              <a:ext cx="172699" cy="170993"/>
            </a:xfrm>
            <a:prstGeom prst="ellipse">
              <a:avLst/>
            </a:prstGeom>
            <a:solidFill>
              <a:srgbClr val="FFC000">
                <a:alpha val="47000"/>
              </a:srgbClr>
            </a:solidFill>
            <a:ln w="285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000" b="0" i="0" u="sng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Gill Sans MT Condensed" pitchFamily="34" charset="0"/>
                <a:cs typeface="Arial" charset="0"/>
              </a:endParaRPr>
            </a:p>
          </p:txBody>
        </p:sp>
      </p:grpSp>
      <p:sp>
        <p:nvSpPr>
          <p:cNvPr id="4" name="Rectangle 3"/>
          <p:cNvSpPr>
            <a:spLocks noGrp="1" noChangeArrowheads="1"/>
          </p:cNvSpPr>
          <p:nvPr>
            <p:ph type="ctrTitle"/>
          </p:nvPr>
        </p:nvSpPr>
        <p:spPr>
          <a:xfrm>
            <a:off x="76200" y="-200241"/>
            <a:ext cx="8720138" cy="1470025"/>
          </a:xfrm>
        </p:spPr>
        <p:txBody>
          <a:bodyPr>
            <a:normAutofit/>
          </a:bodyPr>
          <a:lstStyle/>
          <a:p>
            <a:pPr algn="r"/>
            <a:r>
              <a:rPr lang="en-US" sz="3000" b="1" dirty="0">
                <a:solidFill>
                  <a:srgbClr val="000098"/>
                </a:solidFill>
                <a:latin typeface="Garamond" pitchFamily="18" charset="0"/>
              </a:rPr>
              <a:t>t</a:t>
            </a:r>
            <a:r>
              <a:rPr lang="en-US" sz="3000" b="1" dirty="0" smtClean="0">
                <a:solidFill>
                  <a:srgbClr val="000098"/>
                </a:solidFill>
                <a:latin typeface="Garamond" pitchFamily="18" charset="0"/>
              </a:rPr>
              <a:t>he Gaussian free field and cover times of graphs</a:t>
            </a:r>
            <a:endParaRPr lang="en-US" sz="3000" b="1" i="1" baseline="30000" dirty="0">
              <a:solidFill>
                <a:srgbClr val="000098"/>
              </a:solidFill>
              <a:latin typeface="Garamond" pitchFamily="18" charset="0"/>
            </a:endParaRPr>
          </a:p>
        </p:txBody>
      </p:sp>
      <p:sp>
        <p:nvSpPr>
          <p:cNvPr id="5" name="Line 5"/>
          <p:cNvSpPr>
            <a:spLocks noChangeShapeType="1"/>
          </p:cNvSpPr>
          <p:nvPr/>
        </p:nvSpPr>
        <p:spPr bwMode="auto">
          <a:xfrm>
            <a:off x="597117" y="836685"/>
            <a:ext cx="8115083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5802207" y="1499046"/>
            <a:ext cx="275857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800" b="1" u="none" dirty="0">
                <a:solidFill>
                  <a:srgbClr val="980000"/>
                </a:solidFill>
                <a:latin typeface="Gill Sans MT Condensed" pitchFamily="34" charset="0"/>
              </a:rPr>
              <a:t>University of Washington</a:t>
            </a:r>
          </a:p>
        </p:txBody>
      </p:sp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7026025" y="1124720"/>
            <a:ext cx="150964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800" b="1" u="none" dirty="0" smtClean="0">
                <a:latin typeface="Gill Sans MT Condensed" pitchFamily="34" charset="0"/>
              </a:rPr>
              <a:t>James R. Lee</a:t>
            </a:r>
            <a:endParaRPr lang="en-US" sz="2800" b="1" u="none" dirty="0">
              <a:latin typeface="Gill Sans MT Condensed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0794" y="4434280"/>
            <a:ext cx="2937957" cy="1912492"/>
          </a:xfrm>
          <a:prstGeom prst="rect">
            <a:avLst/>
          </a:prstGeom>
          <a:ln w="28575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17642" y="4429474"/>
            <a:ext cx="3085791" cy="1942297"/>
          </a:xfrm>
          <a:prstGeom prst="rect">
            <a:avLst/>
          </a:prstGeom>
          <a:ln w="28575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026" name="Picture 2" descr="https://newfaculty.uchicago.edu/sites/newfaculty.uchicago.edu/files/styles/columnwidth-wider/public/uploads/images/Ding,%20Jian2.jpg?itok=UECPorAi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7613" y="2266740"/>
            <a:ext cx="1168441" cy="124958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upload.wikimedia.org/wikipedia/commons/c/cc/Yuval_Peres.jpe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8056" y="2293522"/>
            <a:ext cx="1839254" cy="125069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3595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90550" y="-346075"/>
            <a:ext cx="8186738" cy="1470025"/>
          </a:xfrm>
        </p:spPr>
        <p:txBody>
          <a:bodyPr/>
          <a:lstStyle/>
          <a:p>
            <a:pPr algn="r"/>
            <a:r>
              <a:rPr lang="en-US" sz="3400" b="1" dirty="0" smtClean="0">
                <a:solidFill>
                  <a:srgbClr val="000098"/>
                </a:solidFill>
                <a:latin typeface="Garamond" pitchFamily="18" charset="0"/>
              </a:rPr>
              <a:t>on to other things…</a:t>
            </a:r>
            <a:endParaRPr lang="en-US" sz="3400" b="1" dirty="0">
              <a:solidFill>
                <a:srgbClr val="000098"/>
              </a:solidFill>
              <a:latin typeface="Garamond" pitchFamily="18" charset="0"/>
            </a:endParaRPr>
          </a:p>
        </p:txBody>
      </p:sp>
      <p:sp>
        <p:nvSpPr>
          <p:cNvPr id="205828" name="Line 4"/>
          <p:cNvSpPr>
            <a:spLocks noChangeShapeType="1"/>
          </p:cNvSpPr>
          <p:nvPr/>
        </p:nvSpPr>
        <p:spPr bwMode="auto">
          <a:xfrm>
            <a:off x="654050" y="712788"/>
            <a:ext cx="80645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90463" y="1119706"/>
            <a:ext cx="2707529" cy="1704207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 Box 7"/>
              <p:cNvSpPr txBox="1">
                <a:spLocks noChangeArrowheads="1"/>
              </p:cNvSpPr>
              <p:nvPr/>
            </p:nvSpPr>
            <p:spPr bwMode="auto">
              <a:xfrm>
                <a:off x="1224805" y="1518282"/>
                <a:ext cx="2199000" cy="90178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b="0" i="1" u="none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0" i="1" u="none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800" b="0" i="1" u="none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</m:den>
                      </m:f>
                      <m:r>
                        <a:rPr lang="en-US" sz="2800" b="0" i="1" u="none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800" b="0" i="1" u="none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𝑁</m:t>
                      </m:r>
                      <m:sSup>
                        <m:sSupPr>
                          <m:ctrlPr>
                            <a:rPr lang="en-US" sz="2800" b="0" i="1" u="none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800" b="0" i="1" u="none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unc>
                                <m:funcPr>
                                  <m:ctrlPr>
                                    <a:rPr lang="en-US" sz="2800" b="0" i="1" u="none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sz="2800" b="0" i="0" u="none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log</m:t>
                                  </m:r>
                                </m:fName>
                                <m:e>
                                  <m:r>
                                    <a:rPr lang="en-US" sz="2800" b="0" i="1" u="none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e>
                              </m:func>
                            </m:e>
                          </m:d>
                        </m:e>
                        <m:sup>
                          <m:r>
                            <a:rPr lang="en-US" sz="2800" b="0" i="1" u="none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2800" u="none" dirty="0" smtClean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6" name="Text 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24805" y="1518282"/>
                <a:ext cx="2199000" cy="901785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 Box 7"/>
              <p:cNvSpPr txBox="1">
                <a:spLocks noChangeArrowheads="1"/>
              </p:cNvSpPr>
              <p:nvPr/>
            </p:nvSpPr>
            <p:spPr bwMode="auto">
              <a:xfrm>
                <a:off x="424296" y="974303"/>
                <a:ext cx="2710824" cy="5232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 lvl="1" algn="l"/>
                <a:r>
                  <a:rPr lang="en-US" sz="2800" u="none" dirty="0" smtClean="0">
                    <a:solidFill>
                      <a:srgbClr val="000098"/>
                    </a:solidFill>
                  </a:rPr>
                  <a:t>Cover time of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800" b="0" i="1" u="none" smtClean="0">
                            <a:solidFill>
                              <a:srgbClr val="000098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800" b="0" i="1" u="none" smtClean="0">
                            <a:solidFill>
                              <a:srgbClr val="000098"/>
                            </a:solidFill>
                            <a:latin typeface="Cambria Math" panose="02040503050406030204" pitchFamily="18" charset="0"/>
                          </a:rPr>
                          <m:t>ℤ</m:t>
                        </m:r>
                      </m:e>
                      <m:sub>
                        <m:r>
                          <a:rPr lang="en-US" sz="2800" b="0" i="1" u="none" smtClean="0">
                            <a:solidFill>
                              <a:srgbClr val="000098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  <m:sup>
                        <m:r>
                          <a:rPr lang="en-US" sz="2800" b="0" i="1" u="none" smtClean="0">
                            <a:solidFill>
                              <a:srgbClr val="000098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r>
                  <a:rPr lang="en-US" sz="2800" u="none" dirty="0" smtClean="0">
                    <a:solidFill>
                      <a:srgbClr val="000098"/>
                    </a:solidFill>
                  </a:rPr>
                  <a:t>:</a:t>
                </a:r>
              </a:p>
            </p:txBody>
          </p:sp>
        </mc:Choice>
        <mc:Fallback xmlns="">
          <p:sp>
            <p:nvSpPr>
              <p:cNvPr id="7" name="Text 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24296" y="974303"/>
                <a:ext cx="2710824" cy="523220"/>
              </a:xfrm>
              <a:prstGeom prst="rect">
                <a:avLst/>
              </a:prstGeom>
              <a:blipFill rotWithShape="0">
                <a:blip r:embed="rId4"/>
                <a:stretch>
                  <a:fillRect t="-11628" r="-1802" b="-32558"/>
                </a:stretch>
              </a:blip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424296" y="2506479"/>
            <a:ext cx="395916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lvl="1" algn="l"/>
            <a:r>
              <a:rPr lang="en-US" sz="2400" u="none" dirty="0" smtClean="0"/>
              <a:t>[</a:t>
            </a:r>
            <a:r>
              <a:rPr lang="en-US" sz="2400" u="none" dirty="0" err="1" smtClean="0"/>
              <a:t>Dembo</a:t>
            </a:r>
            <a:r>
              <a:rPr lang="en-US" sz="2400" u="none" dirty="0" smtClean="0"/>
              <a:t>-Peres-Rosen-</a:t>
            </a:r>
            <a:r>
              <a:rPr lang="en-US" sz="2400" u="none" dirty="0" err="1" smtClean="0"/>
              <a:t>Zeitouni</a:t>
            </a:r>
            <a:r>
              <a:rPr lang="en-US" sz="2400" u="none" dirty="0" smtClean="0"/>
              <a:t> 2004]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 Box 7"/>
              <p:cNvSpPr txBox="1">
                <a:spLocks noChangeArrowheads="1"/>
              </p:cNvSpPr>
              <p:nvPr/>
            </p:nvSpPr>
            <p:spPr bwMode="auto">
              <a:xfrm>
                <a:off x="424296" y="3093351"/>
                <a:ext cx="8122587" cy="49244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 lvl="1" algn="l"/>
                <a14:m>
                  <m:oMath xmlns:m="http://schemas.openxmlformats.org/officeDocument/2006/math">
                    <m:r>
                      <a:rPr lang="en-US" sz="2600" b="0" i="1" u="none" smtClean="0">
                        <a:solidFill>
                          <a:srgbClr val="000098"/>
                        </a:solidFill>
                        <a:latin typeface="Cambria Math" panose="02040503050406030204" pitchFamily="18" charset="0"/>
                      </a:rPr>
                      <m:t>𝐿</m:t>
                    </m:r>
                    <m:r>
                      <a:rPr lang="en-US" sz="2600" b="0" i="1" u="none" smtClean="0">
                        <a:solidFill>
                          <a:srgbClr val="000098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600" b="0" i="1" u="none" smtClean="0">
                        <a:solidFill>
                          <a:srgbClr val="000098"/>
                        </a:solidFill>
                        <a:latin typeface="Cambria Math" panose="02040503050406030204" pitchFamily="18" charset="0"/>
                      </a:rPr>
                      <m:t>𝐷</m:t>
                    </m:r>
                    <m:r>
                      <a:rPr lang="en-US" sz="2600" b="0" i="1" u="none" smtClean="0">
                        <a:solidFill>
                          <a:srgbClr val="000098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2600" b="0" i="1" u="none" smtClean="0">
                        <a:solidFill>
                          <a:srgbClr val="000098"/>
                        </a:solidFill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en-US" sz="2600" u="none" dirty="0" smtClean="0">
                    <a:solidFill>
                      <a:srgbClr val="000098"/>
                    </a:solidFill>
                  </a:rPr>
                  <a:t>   </a:t>
                </a:r>
                <a:r>
                  <a:rPr lang="en-US" sz="2600" u="none" dirty="0" smtClean="0"/>
                  <a:t>the combinatorial </a:t>
                </a:r>
                <a:r>
                  <a:rPr lang="en-US" sz="2600" u="none" dirty="0" err="1" smtClean="0"/>
                  <a:t>Laplacian</a:t>
                </a:r>
                <a:r>
                  <a:rPr lang="en-US" sz="2600" u="none" dirty="0" smtClean="0"/>
                  <a:t> of </a:t>
                </a:r>
                <a14:m>
                  <m:oMath xmlns:m="http://schemas.openxmlformats.org/officeDocument/2006/math">
                    <m:r>
                      <a:rPr lang="en-US" sz="2600" b="0" i="1" u="none" smtClean="0">
                        <a:latin typeface="Cambria Math" panose="02040503050406030204" pitchFamily="18" charset="0"/>
                      </a:rPr>
                      <m:t>𝐺</m:t>
                    </m:r>
                  </m:oMath>
                </a14:m>
                <a:r>
                  <a:rPr lang="en-US" sz="2600" u="none" dirty="0" smtClean="0"/>
                  <a:t>.</a:t>
                </a:r>
              </a:p>
            </p:txBody>
          </p:sp>
        </mc:Choice>
        <mc:Fallback xmlns="">
          <p:sp>
            <p:nvSpPr>
              <p:cNvPr id="9" name="Text 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24296" y="3093351"/>
                <a:ext cx="8122587" cy="492443"/>
              </a:xfrm>
              <a:prstGeom prst="rect">
                <a:avLst/>
              </a:prstGeom>
              <a:blipFill rotWithShape="0">
                <a:blip r:embed="rId5"/>
                <a:stretch>
                  <a:fillRect t="-9877" b="-32099"/>
                </a:stretch>
              </a:blip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 Box 7"/>
              <p:cNvSpPr txBox="1">
                <a:spLocks noChangeArrowheads="1"/>
              </p:cNvSpPr>
              <p:nvPr/>
            </p:nvSpPr>
            <p:spPr bwMode="auto">
              <a:xfrm>
                <a:off x="424296" y="3554207"/>
                <a:ext cx="8122587" cy="129266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 lvl="1" algn="l"/>
                <a14:m>
                  <m:oMath xmlns:m="http://schemas.openxmlformats.org/officeDocument/2006/math">
                    <m:sSub>
                      <m:sSubPr>
                        <m:ctrlPr>
                          <a:rPr lang="en-US" sz="2600" b="0" i="1" u="none" smtClean="0">
                            <a:solidFill>
                              <a:srgbClr val="000098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600" b="0" i="1" u="none" smtClean="0">
                            <a:solidFill>
                              <a:srgbClr val="000098"/>
                            </a:solidFill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sz="2600" b="0" i="1" u="none" smtClean="0">
                            <a:solidFill>
                              <a:srgbClr val="000098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600" b="0" i="1" u="none" smtClean="0">
                        <a:solidFill>
                          <a:srgbClr val="000098"/>
                        </a:solidFill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sz="2600" b="0" i="1" u="none" smtClean="0">
                            <a:solidFill>
                              <a:srgbClr val="000098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600" b="0" i="1" u="none" smtClean="0">
                            <a:solidFill>
                              <a:srgbClr val="000098"/>
                            </a:solidFill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sz="2600" b="0" i="1" u="none" smtClean="0">
                            <a:solidFill>
                              <a:srgbClr val="000098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2600" b="0" i="1" u="none" smtClean="0">
                        <a:solidFill>
                          <a:srgbClr val="000098"/>
                        </a:solidFill>
                        <a:latin typeface="Cambria Math" panose="02040503050406030204" pitchFamily="18" charset="0"/>
                      </a:rPr>
                      <m:t>,…, </m:t>
                    </m:r>
                    <m:sSub>
                      <m:sSubPr>
                        <m:ctrlPr>
                          <a:rPr lang="en-US" sz="2600" b="0" i="1" u="none" smtClean="0">
                            <a:solidFill>
                              <a:srgbClr val="000098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600" b="0" i="1" u="none" smtClean="0">
                            <a:solidFill>
                              <a:srgbClr val="000098"/>
                            </a:solidFill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sz="2600" b="0" i="1" u="none" smtClean="0">
                            <a:solidFill>
                              <a:srgbClr val="000098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sub>
                    </m:sSub>
                  </m:oMath>
                </a14:m>
                <a:r>
                  <a:rPr lang="en-US" sz="2600" u="none" dirty="0" smtClean="0"/>
                  <a:t> the (unit) eigenvectors of </a:t>
                </a:r>
                <a14:m>
                  <m:oMath xmlns:m="http://schemas.openxmlformats.org/officeDocument/2006/math">
                    <m:r>
                      <a:rPr lang="en-US" sz="2600" b="0" i="1" u="none" smtClean="0">
                        <a:latin typeface="Cambria Math" panose="02040503050406030204" pitchFamily="18" charset="0"/>
                      </a:rPr>
                      <m:t>𝐿</m:t>
                    </m:r>
                  </m:oMath>
                </a14:m>
                <a:r>
                  <a:rPr lang="en-US" sz="2600" u="none" dirty="0" smtClean="0"/>
                  <a:t>, and</a:t>
                </a:r>
              </a:p>
              <a:p>
                <a:pPr lvl="1" algn="l"/>
                <a14:m>
                  <m:oMath xmlns:m="http://schemas.openxmlformats.org/officeDocument/2006/math">
                    <m:sSub>
                      <m:sSubPr>
                        <m:ctrlPr>
                          <a:rPr lang="en-US" sz="2600" b="0" i="1" u="none" smtClean="0">
                            <a:solidFill>
                              <a:srgbClr val="000098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600" b="0" i="1" u="none" smtClean="0">
                            <a:solidFill>
                              <a:srgbClr val="000098"/>
                            </a:solidFill>
                            <a:latin typeface="Cambria Math" panose="02040503050406030204" pitchFamily="18" charset="0"/>
                          </a:rPr>
                          <m:t>𝜆</m:t>
                        </m:r>
                      </m:e>
                      <m:sub>
                        <m:r>
                          <a:rPr lang="en-US" sz="2600" b="0" i="1" u="none" smtClean="0">
                            <a:solidFill>
                              <a:srgbClr val="000098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600" b="0" i="1" u="none" smtClean="0">
                        <a:solidFill>
                          <a:srgbClr val="000098"/>
                        </a:solidFill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sz="2600" b="0" i="1" u="none" smtClean="0">
                            <a:solidFill>
                              <a:srgbClr val="000098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600" b="0" i="1" u="none" smtClean="0">
                            <a:solidFill>
                              <a:srgbClr val="000098"/>
                            </a:solidFill>
                            <a:latin typeface="Cambria Math" panose="02040503050406030204" pitchFamily="18" charset="0"/>
                          </a:rPr>
                          <m:t>𝜆</m:t>
                        </m:r>
                      </m:e>
                      <m:sub>
                        <m:r>
                          <a:rPr lang="en-US" sz="2600" b="0" i="1" u="none" smtClean="0">
                            <a:solidFill>
                              <a:srgbClr val="000098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2600" b="0" i="1" u="none" smtClean="0">
                        <a:solidFill>
                          <a:srgbClr val="000098"/>
                        </a:solidFill>
                        <a:latin typeface="Cambria Math" panose="02040503050406030204" pitchFamily="18" charset="0"/>
                      </a:rPr>
                      <m:t>,…, </m:t>
                    </m:r>
                    <m:sSub>
                      <m:sSubPr>
                        <m:ctrlPr>
                          <a:rPr lang="en-US" sz="2600" b="0" i="1" u="none" smtClean="0">
                            <a:solidFill>
                              <a:srgbClr val="000098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600" b="0" i="1" u="none" smtClean="0">
                            <a:solidFill>
                              <a:srgbClr val="000098"/>
                            </a:solidFill>
                            <a:latin typeface="Cambria Math" panose="02040503050406030204" pitchFamily="18" charset="0"/>
                          </a:rPr>
                          <m:t>𝜆</m:t>
                        </m:r>
                      </m:e>
                      <m:sub>
                        <m:r>
                          <a:rPr lang="en-US" sz="2600" b="0" i="1" u="none" smtClean="0">
                            <a:solidFill>
                              <a:srgbClr val="000098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sub>
                    </m:sSub>
                  </m:oMath>
                </a14:m>
                <a:r>
                  <a:rPr lang="en-US" sz="2600" u="none" dirty="0" smtClean="0"/>
                  <a:t> the eigenvalues</a:t>
                </a:r>
              </a:p>
              <a:p>
                <a:pPr lvl="1" algn="l"/>
                <a14:m>
                  <m:oMath xmlns:m="http://schemas.openxmlformats.org/officeDocument/2006/math">
                    <m:sSub>
                      <m:sSubPr>
                        <m:ctrlPr>
                          <a:rPr lang="en-US" sz="2600" b="0" i="1" u="none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600" b="0" i="1" u="none" smtClean="0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en-US" sz="2600" b="0" i="1" u="none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600" b="0" i="1" u="none" smtClean="0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sz="2600" b="0" i="1" u="none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600" b="0" i="1" u="none" smtClean="0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en-US" sz="2600" b="0" i="1" u="none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2600" b="0" i="1" u="none" smtClean="0">
                        <a:latin typeface="Cambria Math" panose="02040503050406030204" pitchFamily="18" charset="0"/>
                      </a:rPr>
                      <m:t>,…, </m:t>
                    </m:r>
                    <m:sSub>
                      <m:sSubPr>
                        <m:ctrlPr>
                          <a:rPr lang="en-US" sz="2600" b="0" i="1" u="none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600" b="0" i="1" u="none" smtClean="0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en-US" sz="2600" b="0" i="1" u="none" smtClean="0">
                            <a:latin typeface="Cambria Math" panose="02040503050406030204" pitchFamily="18" charset="0"/>
                          </a:rPr>
                          <m:t>𝑁</m:t>
                        </m:r>
                      </m:sub>
                    </m:sSub>
                  </m:oMath>
                </a14:m>
                <a:r>
                  <a:rPr lang="en-US" sz="2600" u="none" dirty="0" smtClean="0"/>
                  <a:t> are </a:t>
                </a:r>
                <a:r>
                  <a:rPr lang="en-US" sz="2600" u="none" dirty="0" err="1" smtClean="0"/>
                  <a:t>i.i.d</a:t>
                </a:r>
                <a:r>
                  <a:rPr lang="en-US" sz="2600" u="none" dirty="0" smtClean="0"/>
                  <a:t>. </a:t>
                </a:r>
                <a14:m>
                  <m:oMath xmlns:m="http://schemas.openxmlformats.org/officeDocument/2006/math">
                    <m:r>
                      <a:rPr lang="en-US" sz="2600" b="0" i="1" u="none" smtClean="0">
                        <a:latin typeface="Cambria Math" panose="02040503050406030204" pitchFamily="18" charset="0"/>
                      </a:rPr>
                      <m:t>𝑁</m:t>
                    </m:r>
                    <m:r>
                      <a:rPr lang="en-US" sz="2600" b="0" i="1" u="none" smtClean="0">
                        <a:latin typeface="Cambria Math" panose="02040503050406030204" pitchFamily="18" charset="0"/>
                      </a:rPr>
                      <m:t>(0,1)</m:t>
                    </m:r>
                  </m:oMath>
                </a14:m>
                <a:r>
                  <a:rPr lang="en-US" sz="2600" u="none" dirty="0" smtClean="0"/>
                  <a:t> random variables</a:t>
                </a:r>
              </a:p>
            </p:txBody>
          </p:sp>
        </mc:Choice>
        <mc:Fallback xmlns="">
          <p:sp>
            <p:nvSpPr>
              <p:cNvPr id="10" name="Text 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24296" y="3554207"/>
                <a:ext cx="8122587" cy="1292662"/>
              </a:xfrm>
              <a:prstGeom prst="rect">
                <a:avLst/>
              </a:prstGeom>
              <a:blipFill rotWithShape="0">
                <a:blip r:embed="rId6"/>
                <a:stretch>
                  <a:fillRect t="-3774" b="-11792"/>
                </a:stretch>
              </a:blip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 Box 7"/>
              <p:cNvSpPr txBox="1">
                <a:spLocks noChangeArrowheads="1"/>
              </p:cNvSpPr>
              <p:nvPr/>
            </p:nvSpPr>
            <p:spPr bwMode="auto">
              <a:xfrm>
                <a:off x="-1188700" y="4966042"/>
                <a:ext cx="8122587" cy="160300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 lvl="1"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800" b="0" i="1" u="none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800" b="0" i="1" u="none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      </m:t>
                          </m:r>
                          <m:d>
                            <m:dPr>
                              <m:begChr m:val="‖"/>
                              <m:endChr m:val="‖"/>
                              <m:ctrlPr>
                                <a:rPr lang="en-US" sz="2800" b="0" i="1" u="none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nary>
                                <m:naryPr>
                                  <m:chr m:val="∑"/>
                                  <m:ctrlPr>
                                    <a:rPr lang="en-US" sz="2800" b="0" i="1" u="none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a:rPr lang="en-US" sz="2800" b="0" i="1" u="none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en-US" sz="2800" b="0" i="1" u="none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=2</m:t>
                                  </m:r>
                                </m:sub>
                                <m:sup>
                                  <m:r>
                                    <a:rPr lang="en-US" sz="2800" b="0" i="1" u="none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sup>
                                <m:e>
                                  <m:f>
                                    <m:fPr>
                                      <m:ctrlPr>
                                        <a:rPr lang="en-US" sz="2800" i="1" u="none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sSub>
                                        <m:sSubPr>
                                          <m:ctrlPr>
                                            <a:rPr lang="en-US" sz="2800" i="1" u="none">
                                              <a:solidFill>
                                                <a:srgbClr val="C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800" i="1" u="none">
                                              <a:solidFill>
                                                <a:srgbClr val="C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𝑔</m:t>
                                          </m:r>
                                        </m:e>
                                        <m:sub>
                                          <m:r>
                                            <a:rPr lang="en-US" sz="2800" i="1" u="none">
                                              <a:solidFill>
                                                <a:srgbClr val="C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  <m:sSub>
                                        <m:sSubPr>
                                          <m:ctrlPr>
                                            <a:rPr lang="en-US" sz="2800" i="1" u="none">
                                              <a:solidFill>
                                                <a:srgbClr val="C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800" i="1" u="none">
                                              <a:solidFill>
                                                <a:srgbClr val="C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𝑣</m:t>
                                          </m:r>
                                        </m:e>
                                        <m:sub>
                                          <m:r>
                                            <a:rPr lang="en-US" sz="2800" i="1" u="none">
                                              <a:solidFill>
                                                <a:srgbClr val="C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</m:num>
                                    <m:den>
                                      <m:rad>
                                        <m:radPr>
                                          <m:degHide m:val="on"/>
                                          <m:ctrlPr>
                                            <a:rPr lang="en-US" sz="2800" i="1" u="none">
                                              <a:solidFill>
                                                <a:srgbClr val="C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radPr>
                                        <m:deg/>
                                        <m:e>
                                          <m:sSub>
                                            <m:sSubPr>
                                              <m:ctrlPr>
                                                <a:rPr lang="en-US" sz="2800" i="1" u="none">
                                                  <a:solidFill>
                                                    <a:srgbClr val="C0000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2800" i="1" u="none">
                                                  <a:solidFill>
                                                    <a:srgbClr val="C0000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𝜆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2800" i="1" u="none">
                                                  <a:solidFill>
                                                    <a:srgbClr val="C0000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𝑖</m:t>
                                              </m:r>
                                            </m:sub>
                                          </m:sSub>
                                        </m:e>
                                      </m:rad>
                                    </m:den>
                                  </m:f>
                                </m:e>
                              </m:nary>
                            </m:e>
                          </m:d>
                        </m:e>
                        <m:sub>
                          <m:r>
                            <a:rPr lang="en-US" sz="2800" b="0" i="1" u="none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∞</m:t>
                          </m:r>
                        </m:sub>
                        <m:sup>
                          <m:r>
                            <a:rPr lang="en-US" sz="2800" b="0" i="1" u="none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</m:oMath>
                  </m:oMathPara>
                </a14:m>
                <a:endParaRPr lang="en-US" sz="2800" u="none" dirty="0" smtClean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2" name="Text 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-1188700" y="4966042"/>
                <a:ext cx="8122587" cy="1603003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2640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90550" y="-346075"/>
            <a:ext cx="8186738" cy="1470025"/>
          </a:xfrm>
        </p:spPr>
        <p:txBody>
          <a:bodyPr/>
          <a:lstStyle/>
          <a:p>
            <a:pPr algn="r"/>
            <a:r>
              <a:rPr lang="en-US" sz="3400" b="1" dirty="0" smtClean="0">
                <a:solidFill>
                  <a:srgbClr val="000098"/>
                </a:solidFill>
                <a:latin typeface="Garamond" pitchFamily="18" charset="0"/>
              </a:rPr>
              <a:t>on to other things…</a:t>
            </a:r>
            <a:endParaRPr lang="en-US" sz="3400" b="1" dirty="0">
              <a:solidFill>
                <a:srgbClr val="000098"/>
              </a:solidFill>
              <a:latin typeface="Garamond" pitchFamily="18" charset="0"/>
            </a:endParaRPr>
          </a:p>
        </p:txBody>
      </p:sp>
      <p:sp>
        <p:nvSpPr>
          <p:cNvPr id="205828" name="Line 4"/>
          <p:cNvSpPr>
            <a:spLocks noChangeShapeType="1"/>
          </p:cNvSpPr>
          <p:nvPr/>
        </p:nvSpPr>
        <p:spPr bwMode="auto">
          <a:xfrm>
            <a:off x="654050" y="712788"/>
            <a:ext cx="80645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90463" y="1119706"/>
            <a:ext cx="2707529" cy="1704207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 Box 7"/>
              <p:cNvSpPr txBox="1">
                <a:spLocks noChangeArrowheads="1"/>
              </p:cNvSpPr>
              <p:nvPr/>
            </p:nvSpPr>
            <p:spPr bwMode="auto">
              <a:xfrm>
                <a:off x="1224805" y="1518282"/>
                <a:ext cx="2199000" cy="90178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b="0" i="1" u="none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0" i="1" u="none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800" b="0" i="1" u="none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</m:den>
                      </m:f>
                      <m:r>
                        <a:rPr lang="en-US" sz="2800" b="0" i="1" u="none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800" b="0" i="1" u="none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𝑁</m:t>
                      </m:r>
                      <m:sSup>
                        <m:sSupPr>
                          <m:ctrlPr>
                            <a:rPr lang="en-US" sz="2800" b="0" i="1" u="none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800" b="0" i="1" u="none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unc>
                                <m:funcPr>
                                  <m:ctrlPr>
                                    <a:rPr lang="en-US" sz="2800" b="0" i="1" u="none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sz="2800" b="0" i="0" u="none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log</m:t>
                                  </m:r>
                                </m:fName>
                                <m:e>
                                  <m:r>
                                    <a:rPr lang="en-US" sz="2800" b="0" i="1" u="none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e>
                              </m:func>
                            </m:e>
                          </m:d>
                        </m:e>
                        <m:sup>
                          <m:r>
                            <a:rPr lang="en-US" sz="2800" b="0" i="1" u="none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2800" u="none" dirty="0" smtClean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6" name="Text 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24805" y="1518282"/>
                <a:ext cx="2199000" cy="901785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 Box 7"/>
              <p:cNvSpPr txBox="1">
                <a:spLocks noChangeArrowheads="1"/>
              </p:cNvSpPr>
              <p:nvPr/>
            </p:nvSpPr>
            <p:spPr bwMode="auto">
              <a:xfrm>
                <a:off x="424296" y="974303"/>
                <a:ext cx="2710824" cy="5232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 lvl="1" algn="l"/>
                <a:r>
                  <a:rPr lang="en-US" sz="2800" u="none" dirty="0" smtClean="0">
                    <a:solidFill>
                      <a:srgbClr val="000098"/>
                    </a:solidFill>
                  </a:rPr>
                  <a:t>Cover time of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800" b="0" i="1" u="none" smtClean="0">
                            <a:solidFill>
                              <a:srgbClr val="000098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800" b="0" i="1" u="none" smtClean="0">
                            <a:solidFill>
                              <a:srgbClr val="000098"/>
                            </a:solidFill>
                            <a:latin typeface="Cambria Math" panose="02040503050406030204" pitchFamily="18" charset="0"/>
                          </a:rPr>
                          <m:t>ℤ</m:t>
                        </m:r>
                      </m:e>
                      <m:sub>
                        <m:r>
                          <a:rPr lang="en-US" sz="2800" b="0" i="1" u="none" smtClean="0">
                            <a:solidFill>
                              <a:srgbClr val="000098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  <m:sup>
                        <m:r>
                          <a:rPr lang="en-US" sz="2800" b="0" i="1" u="none" smtClean="0">
                            <a:solidFill>
                              <a:srgbClr val="000098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r>
                  <a:rPr lang="en-US" sz="2800" u="none" dirty="0" smtClean="0">
                    <a:solidFill>
                      <a:srgbClr val="000098"/>
                    </a:solidFill>
                  </a:rPr>
                  <a:t>:</a:t>
                </a:r>
              </a:p>
            </p:txBody>
          </p:sp>
        </mc:Choice>
        <mc:Fallback xmlns="">
          <p:sp>
            <p:nvSpPr>
              <p:cNvPr id="7" name="Text 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24296" y="974303"/>
                <a:ext cx="2710824" cy="523220"/>
              </a:xfrm>
              <a:prstGeom prst="rect">
                <a:avLst/>
              </a:prstGeom>
              <a:blipFill rotWithShape="0">
                <a:blip r:embed="rId4"/>
                <a:stretch>
                  <a:fillRect t="-11628" r="-1802" b="-32558"/>
                </a:stretch>
              </a:blip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424296" y="2506479"/>
            <a:ext cx="395916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lvl="1" algn="l"/>
            <a:r>
              <a:rPr lang="en-US" sz="2400" u="none" dirty="0" smtClean="0"/>
              <a:t>[</a:t>
            </a:r>
            <a:r>
              <a:rPr lang="en-US" sz="2400" u="none" dirty="0" err="1" smtClean="0"/>
              <a:t>Dembo</a:t>
            </a:r>
            <a:r>
              <a:rPr lang="en-US" sz="2400" u="none" dirty="0" smtClean="0"/>
              <a:t>-Peres-Rosen-</a:t>
            </a:r>
            <a:r>
              <a:rPr lang="en-US" sz="2400" u="none" dirty="0" err="1" smtClean="0"/>
              <a:t>Zeitouni</a:t>
            </a:r>
            <a:r>
              <a:rPr lang="en-US" sz="2400" u="none" dirty="0" smtClean="0"/>
              <a:t> 2004]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 Box 7"/>
              <p:cNvSpPr txBox="1">
                <a:spLocks noChangeArrowheads="1"/>
              </p:cNvSpPr>
              <p:nvPr/>
            </p:nvSpPr>
            <p:spPr bwMode="auto">
              <a:xfrm>
                <a:off x="424296" y="3093351"/>
                <a:ext cx="8122587" cy="49244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 lvl="1" algn="l"/>
                <a14:m>
                  <m:oMath xmlns:m="http://schemas.openxmlformats.org/officeDocument/2006/math">
                    <m:r>
                      <a:rPr lang="en-US" sz="2600" b="0" i="1" u="none" smtClean="0">
                        <a:solidFill>
                          <a:srgbClr val="000098"/>
                        </a:solidFill>
                        <a:latin typeface="Cambria Math" panose="02040503050406030204" pitchFamily="18" charset="0"/>
                      </a:rPr>
                      <m:t>𝐿</m:t>
                    </m:r>
                    <m:r>
                      <a:rPr lang="en-US" sz="2600" b="0" i="1" u="none" smtClean="0">
                        <a:solidFill>
                          <a:srgbClr val="000098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600" b="0" i="1" u="none" smtClean="0">
                        <a:solidFill>
                          <a:srgbClr val="000098"/>
                        </a:solidFill>
                        <a:latin typeface="Cambria Math" panose="02040503050406030204" pitchFamily="18" charset="0"/>
                      </a:rPr>
                      <m:t>𝐷</m:t>
                    </m:r>
                    <m:r>
                      <a:rPr lang="en-US" sz="2600" b="0" i="1" u="none" smtClean="0">
                        <a:solidFill>
                          <a:srgbClr val="000098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2600" b="0" i="1" u="none" smtClean="0">
                        <a:solidFill>
                          <a:srgbClr val="000098"/>
                        </a:solidFill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en-US" sz="2600" u="none" dirty="0" smtClean="0">
                    <a:solidFill>
                      <a:srgbClr val="000098"/>
                    </a:solidFill>
                  </a:rPr>
                  <a:t>   </a:t>
                </a:r>
                <a:r>
                  <a:rPr lang="en-US" sz="2600" u="none" dirty="0" smtClean="0"/>
                  <a:t>the combinatorial </a:t>
                </a:r>
                <a:r>
                  <a:rPr lang="en-US" sz="2600" u="none" dirty="0" err="1" smtClean="0"/>
                  <a:t>Laplacian</a:t>
                </a:r>
                <a:r>
                  <a:rPr lang="en-US" sz="2600" u="none" dirty="0" smtClean="0"/>
                  <a:t> of </a:t>
                </a:r>
                <a14:m>
                  <m:oMath xmlns:m="http://schemas.openxmlformats.org/officeDocument/2006/math">
                    <m:r>
                      <a:rPr lang="en-US" sz="2600" b="0" i="1" u="none" smtClean="0">
                        <a:latin typeface="Cambria Math" panose="02040503050406030204" pitchFamily="18" charset="0"/>
                      </a:rPr>
                      <m:t>𝐺</m:t>
                    </m:r>
                  </m:oMath>
                </a14:m>
                <a:r>
                  <a:rPr lang="en-US" sz="2600" u="none" dirty="0" smtClean="0"/>
                  <a:t>.</a:t>
                </a:r>
              </a:p>
            </p:txBody>
          </p:sp>
        </mc:Choice>
        <mc:Fallback xmlns="">
          <p:sp>
            <p:nvSpPr>
              <p:cNvPr id="9" name="Text 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24296" y="3093351"/>
                <a:ext cx="8122587" cy="492443"/>
              </a:xfrm>
              <a:prstGeom prst="rect">
                <a:avLst/>
              </a:prstGeom>
              <a:blipFill rotWithShape="0">
                <a:blip r:embed="rId5"/>
                <a:stretch>
                  <a:fillRect t="-9877" b="-32099"/>
                </a:stretch>
              </a:blip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 Box 7"/>
              <p:cNvSpPr txBox="1">
                <a:spLocks noChangeArrowheads="1"/>
              </p:cNvSpPr>
              <p:nvPr/>
            </p:nvSpPr>
            <p:spPr bwMode="auto">
              <a:xfrm>
                <a:off x="424296" y="3554207"/>
                <a:ext cx="8122587" cy="129266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 lvl="1" algn="l"/>
                <a14:m>
                  <m:oMath xmlns:m="http://schemas.openxmlformats.org/officeDocument/2006/math">
                    <m:sSub>
                      <m:sSubPr>
                        <m:ctrlPr>
                          <a:rPr lang="en-US" sz="2600" b="0" i="1" u="none" smtClean="0">
                            <a:solidFill>
                              <a:srgbClr val="000098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600" b="0" i="1" u="none" smtClean="0">
                            <a:solidFill>
                              <a:srgbClr val="000098"/>
                            </a:solidFill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sz="2600" b="0" i="1" u="none" smtClean="0">
                            <a:solidFill>
                              <a:srgbClr val="000098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600" b="0" i="1" u="none" smtClean="0">
                        <a:solidFill>
                          <a:srgbClr val="000098"/>
                        </a:solidFill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sz="2600" b="0" i="1" u="none" smtClean="0">
                            <a:solidFill>
                              <a:srgbClr val="000098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600" b="0" i="1" u="none" smtClean="0">
                            <a:solidFill>
                              <a:srgbClr val="000098"/>
                            </a:solidFill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sz="2600" b="0" i="1" u="none" smtClean="0">
                            <a:solidFill>
                              <a:srgbClr val="000098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2600" b="0" i="1" u="none" smtClean="0">
                        <a:solidFill>
                          <a:srgbClr val="000098"/>
                        </a:solidFill>
                        <a:latin typeface="Cambria Math" panose="02040503050406030204" pitchFamily="18" charset="0"/>
                      </a:rPr>
                      <m:t>,…, </m:t>
                    </m:r>
                    <m:sSub>
                      <m:sSubPr>
                        <m:ctrlPr>
                          <a:rPr lang="en-US" sz="2600" b="0" i="1" u="none" smtClean="0">
                            <a:solidFill>
                              <a:srgbClr val="000098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600" b="0" i="1" u="none" smtClean="0">
                            <a:solidFill>
                              <a:srgbClr val="000098"/>
                            </a:solidFill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sz="2600" b="0" i="1" u="none" smtClean="0">
                            <a:solidFill>
                              <a:srgbClr val="000098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sub>
                    </m:sSub>
                  </m:oMath>
                </a14:m>
                <a:r>
                  <a:rPr lang="en-US" sz="2600" u="none" dirty="0" smtClean="0"/>
                  <a:t> the (unit) eigenvectors of </a:t>
                </a:r>
                <a14:m>
                  <m:oMath xmlns:m="http://schemas.openxmlformats.org/officeDocument/2006/math">
                    <m:r>
                      <a:rPr lang="en-US" sz="2600" b="0" i="1" u="none" smtClean="0">
                        <a:latin typeface="Cambria Math" panose="02040503050406030204" pitchFamily="18" charset="0"/>
                      </a:rPr>
                      <m:t>𝐿</m:t>
                    </m:r>
                  </m:oMath>
                </a14:m>
                <a:r>
                  <a:rPr lang="en-US" sz="2600" u="none" dirty="0" smtClean="0"/>
                  <a:t>, and</a:t>
                </a:r>
              </a:p>
              <a:p>
                <a:pPr lvl="1" algn="l"/>
                <a14:m>
                  <m:oMath xmlns:m="http://schemas.openxmlformats.org/officeDocument/2006/math">
                    <m:sSub>
                      <m:sSubPr>
                        <m:ctrlPr>
                          <a:rPr lang="en-US" sz="2600" b="0" i="1" u="none" smtClean="0">
                            <a:solidFill>
                              <a:srgbClr val="000098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600" b="0" i="1" u="none" smtClean="0">
                            <a:solidFill>
                              <a:srgbClr val="000098"/>
                            </a:solidFill>
                            <a:latin typeface="Cambria Math" panose="02040503050406030204" pitchFamily="18" charset="0"/>
                          </a:rPr>
                          <m:t>𝜆</m:t>
                        </m:r>
                      </m:e>
                      <m:sub>
                        <m:r>
                          <a:rPr lang="en-US" sz="2600" b="0" i="1" u="none" smtClean="0">
                            <a:solidFill>
                              <a:srgbClr val="000098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600" b="0" i="1" u="none" smtClean="0">
                        <a:solidFill>
                          <a:srgbClr val="000098"/>
                        </a:solidFill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sz="2600" b="0" i="1" u="none" smtClean="0">
                            <a:solidFill>
                              <a:srgbClr val="000098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600" b="0" i="1" u="none" smtClean="0">
                            <a:solidFill>
                              <a:srgbClr val="000098"/>
                            </a:solidFill>
                            <a:latin typeface="Cambria Math" panose="02040503050406030204" pitchFamily="18" charset="0"/>
                          </a:rPr>
                          <m:t>𝜆</m:t>
                        </m:r>
                      </m:e>
                      <m:sub>
                        <m:r>
                          <a:rPr lang="en-US" sz="2600" b="0" i="1" u="none" smtClean="0">
                            <a:solidFill>
                              <a:srgbClr val="000098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2600" b="0" i="1" u="none" smtClean="0">
                        <a:solidFill>
                          <a:srgbClr val="000098"/>
                        </a:solidFill>
                        <a:latin typeface="Cambria Math" panose="02040503050406030204" pitchFamily="18" charset="0"/>
                      </a:rPr>
                      <m:t>,…, </m:t>
                    </m:r>
                    <m:sSub>
                      <m:sSubPr>
                        <m:ctrlPr>
                          <a:rPr lang="en-US" sz="2600" b="0" i="1" u="none" smtClean="0">
                            <a:solidFill>
                              <a:srgbClr val="000098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600" b="0" i="1" u="none" smtClean="0">
                            <a:solidFill>
                              <a:srgbClr val="000098"/>
                            </a:solidFill>
                            <a:latin typeface="Cambria Math" panose="02040503050406030204" pitchFamily="18" charset="0"/>
                          </a:rPr>
                          <m:t>𝜆</m:t>
                        </m:r>
                      </m:e>
                      <m:sub>
                        <m:r>
                          <a:rPr lang="en-US" sz="2600" b="0" i="1" u="none" smtClean="0">
                            <a:solidFill>
                              <a:srgbClr val="000098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sub>
                    </m:sSub>
                  </m:oMath>
                </a14:m>
                <a:r>
                  <a:rPr lang="en-US" sz="2600" u="none" dirty="0" smtClean="0"/>
                  <a:t> the eigenvalues</a:t>
                </a:r>
              </a:p>
              <a:p>
                <a:pPr lvl="1" algn="l"/>
                <a14:m>
                  <m:oMath xmlns:m="http://schemas.openxmlformats.org/officeDocument/2006/math">
                    <m:sSub>
                      <m:sSubPr>
                        <m:ctrlPr>
                          <a:rPr lang="en-US" sz="2600" b="0" i="1" u="none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600" b="0" i="1" u="none" smtClean="0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en-US" sz="2600" b="0" i="1" u="none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600" b="0" i="1" u="none" smtClean="0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sz="2600" b="0" i="1" u="none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600" b="0" i="1" u="none" smtClean="0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en-US" sz="2600" b="0" i="1" u="none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2600" b="0" i="1" u="none" smtClean="0">
                        <a:latin typeface="Cambria Math" panose="02040503050406030204" pitchFamily="18" charset="0"/>
                      </a:rPr>
                      <m:t>,…, </m:t>
                    </m:r>
                    <m:sSub>
                      <m:sSubPr>
                        <m:ctrlPr>
                          <a:rPr lang="en-US" sz="2600" b="0" i="1" u="none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600" b="0" i="1" u="none" smtClean="0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en-US" sz="2600" b="0" i="1" u="none" smtClean="0">
                            <a:latin typeface="Cambria Math" panose="02040503050406030204" pitchFamily="18" charset="0"/>
                          </a:rPr>
                          <m:t>𝑁</m:t>
                        </m:r>
                      </m:sub>
                    </m:sSub>
                  </m:oMath>
                </a14:m>
                <a:r>
                  <a:rPr lang="en-US" sz="2600" u="none" dirty="0" smtClean="0"/>
                  <a:t> are </a:t>
                </a:r>
                <a:r>
                  <a:rPr lang="en-US" sz="2600" u="none" dirty="0" err="1" smtClean="0"/>
                  <a:t>i.i.d</a:t>
                </a:r>
                <a:r>
                  <a:rPr lang="en-US" sz="2600" u="none" dirty="0" smtClean="0"/>
                  <a:t>. </a:t>
                </a:r>
                <a14:m>
                  <m:oMath xmlns:m="http://schemas.openxmlformats.org/officeDocument/2006/math">
                    <m:r>
                      <a:rPr lang="en-US" sz="2600" b="0" i="1" u="none" smtClean="0">
                        <a:latin typeface="Cambria Math" panose="02040503050406030204" pitchFamily="18" charset="0"/>
                      </a:rPr>
                      <m:t>𝑁</m:t>
                    </m:r>
                    <m:r>
                      <a:rPr lang="en-US" sz="2600" b="0" i="1" u="none" smtClean="0">
                        <a:latin typeface="Cambria Math" panose="02040503050406030204" pitchFamily="18" charset="0"/>
                      </a:rPr>
                      <m:t>(0,1)</m:t>
                    </m:r>
                  </m:oMath>
                </a14:m>
                <a:r>
                  <a:rPr lang="en-US" sz="2600" u="none" dirty="0" smtClean="0"/>
                  <a:t> random variables</a:t>
                </a:r>
              </a:p>
            </p:txBody>
          </p:sp>
        </mc:Choice>
        <mc:Fallback xmlns="">
          <p:sp>
            <p:nvSpPr>
              <p:cNvPr id="10" name="Text 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24296" y="3554207"/>
                <a:ext cx="8122587" cy="1292662"/>
              </a:xfrm>
              <a:prstGeom prst="rect">
                <a:avLst/>
              </a:prstGeom>
              <a:blipFill rotWithShape="0">
                <a:blip r:embed="rId6"/>
                <a:stretch>
                  <a:fillRect t="-3774" b="-11792"/>
                </a:stretch>
              </a:blip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 Box 7"/>
              <p:cNvSpPr txBox="1">
                <a:spLocks noChangeArrowheads="1"/>
              </p:cNvSpPr>
              <p:nvPr/>
            </p:nvSpPr>
            <p:spPr bwMode="auto">
              <a:xfrm>
                <a:off x="-1188700" y="4966042"/>
                <a:ext cx="8122587" cy="160300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 lvl="1"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800" b="0" i="1" u="none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800" b="0" i="1" u="none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|</m:t>
                          </m:r>
                          <m:r>
                            <a:rPr lang="en-US" sz="2800" b="0" i="1" u="none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  <m:r>
                            <a:rPr lang="en-US" sz="2800" b="0" i="1" u="none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|</m:t>
                          </m:r>
                          <m:d>
                            <m:dPr>
                              <m:begChr m:val="‖"/>
                              <m:endChr m:val="‖"/>
                              <m:ctrlPr>
                                <a:rPr lang="en-US" sz="2800" b="0" i="1" u="none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nary>
                                <m:naryPr>
                                  <m:chr m:val="∑"/>
                                  <m:ctrlPr>
                                    <a:rPr lang="en-US" sz="2800" b="0" i="1" u="none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a:rPr lang="en-US" sz="2800" b="0" i="1" u="none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en-US" sz="2800" b="0" i="1" u="none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=2</m:t>
                                  </m:r>
                                </m:sub>
                                <m:sup>
                                  <m:r>
                                    <a:rPr lang="en-US" sz="2800" b="0" i="1" u="none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sup>
                                <m:e>
                                  <m:f>
                                    <m:fPr>
                                      <m:ctrlPr>
                                        <a:rPr lang="en-US" sz="2800" i="1" u="none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sSub>
                                        <m:sSubPr>
                                          <m:ctrlPr>
                                            <a:rPr lang="en-US" sz="2800" i="1" u="none">
                                              <a:solidFill>
                                                <a:srgbClr val="C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800" i="1" u="none">
                                              <a:solidFill>
                                                <a:srgbClr val="C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𝑔</m:t>
                                          </m:r>
                                        </m:e>
                                        <m:sub>
                                          <m:r>
                                            <a:rPr lang="en-US" sz="2800" i="1" u="none">
                                              <a:solidFill>
                                                <a:srgbClr val="C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  <m:sSub>
                                        <m:sSubPr>
                                          <m:ctrlPr>
                                            <a:rPr lang="en-US" sz="2800" i="1" u="none">
                                              <a:solidFill>
                                                <a:srgbClr val="C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800" i="1" u="none">
                                              <a:solidFill>
                                                <a:srgbClr val="C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𝑣</m:t>
                                          </m:r>
                                        </m:e>
                                        <m:sub>
                                          <m:r>
                                            <a:rPr lang="en-US" sz="2800" i="1" u="none">
                                              <a:solidFill>
                                                <a:srgbClr val="C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</m:num>
                                    <m:den>
                                      <m:rad>
                                        <m:radPr>
                                          <m:degHide m:val="on"/>
                                          <m:ctrlPr>
                                            <a:rPr lang="en-US" sz="2800" i="1" u="none">
                                              <a:solidFill>
                                                <a:srgbClr val="C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radPr>
                                        <m:deg/>
                                        <m:e>
                                          <m:sSub>
                                            <m:sSubPr>
                                              <m:ctrlPr>
                                                <a:rPr lang="en-US" sz="2800" i="1" u="none">
                                                  <a:solidFill>
                                                    <a:srgbClr val="C0000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2800" i="1" u="none">
                                                  <a:solidFill>
                                                    <a:srgbClr val="C0000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𝜆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2800" i="1" u="none">
                                                  <a:solidFill>
                                                    <a:srgbClr val="C0000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𝑖</m:t>
                                              </m:r>
                                            </m:sub>
                                          </m:sSub>
                                        </m:e>
                                      </m:rad>
                                    </m:den>
                                  </m:f>
                                </m:e>
                              </m:nary>
                            </m:e>
                          </m:d>
                        </m:e>
                        <m:sub>
                          <m:r>
                            <a:rPr lang="en-US" sz="2800" b="0" i="1" u="none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∞</m:t>
                          </m:r>
                        </m:sub>
                        <m:sup>
                          <m:r>
                            <a:rPr lang="en-US" sz="2800" b="0" i="1" u="none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</m:oMath>
                  </m:oMathPara>
                </a14:m>
                <a:endParaRPr lang="en-US" sz="2800" u="none" dirty="0" smtClean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2" name="Text 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-1188700" y="4966042"/>
                <a:ext cx="8122587" cy="1603003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38744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90550" y="-346075"/>
            <a:ext cx="8186738" cy="1470025"/>
          </a:xfrm>
        </p:spPr>
        <p:txBody>
          <a:bodyPr/>
          <a:lstStyle/>
          <a:p>
            <a:pPr algn="r"/>
            <a:r>
              <a:rPr lang="en-US" sz="3400" b="1" dirty="0" smtClean="0">
                <a:solidFill>
                  <a:srgbClr val="000098"/>
                </a:solidFill>
                <a:latin typeface="Garamond" pitchFamily="18" charset="0"/>
              </a:rPr>
              <a:t>on to other things…</a:t>
            </a:r>
            <a:endParaRPr lang="en-US" sz="3400" b="1" dirty="0">
              <a:solidFill>
                <a:srgbClr val="000098"/>
              </a:solidFill>
              <a:latin typeface="Garamond" pitchFamily="18" charset="0"/>
            </a:endParaRPr>
          </a:p>
        </p:txBody>
      </p:sp>
      <p:sp>
        <p:nvSpPr>
          <p:cNvPr id="205828" name="Line 4"/>
          <p:cNvSpPr>
            <a:spLocks noChangeShapeType="1"/>
          </p:cNvSpPr>
          <p:nvPr/>
        </p:nvSpPr>
        <p:spPr bwMode="auto">
          <a:xfrm>
            <a:off x="654050" y="712788"/>
            <a:ext cx="80645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90463" y="1119706"/>
            <a:ext cx="2707529" cy="1704207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 Box 7"/>
              <p:cNvSpPr txBox="1">
                <a:spLocks noChangeArrowheads="1"/>
              </p:cNvSpPr>
              <p:nvPr/>
            </p:nvSpPr>
            <p:spPr bwMode="auto">
              <a:xfrm>
                <a:off x="1224805" y="1518282"/>
                <a:ext cx="2199000" cy="90178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b="0" i="1" u="none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0" i="1" u="none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800" b="0" i="1" u="none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</m:den>
                      </m:f>
                      <m:r>
                        <a:rPr lang="en-US" sz="2800" b="0" i="1" u="none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800" b="0" i="1" u="none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𝑁</m:t>
                      </m:r>
                      <m:sSup>
                        <m:sSupPr>
                          <m:ctrlPr>
                            <a:rPr lang="en-US" sz="2800" b="0" i="1" u="none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800" b="0" i="1" u="none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unc>
                                <m:funcPr>
                                  <m:ctrlPr>
                                    <a:rPr lang="en-US" sz="2800" b="0" i="1" u="none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sz="2800" b="0" i="0" u="none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log</m:t>
                                  </m:r>
                                </m:fName>
                                <m:e>
                                  <m:r>
                                    <a:rPr lang="en-US" sz="2800" b="0" i="1" u="none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e>
                              </m:func>
                            </m:e>
                          </m:d>
                        </m:e>
                        <m:sup>
                          <m:r>
                            <a:rPr lang="en-US" sz="2800" b="0" i="1" u="none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2800" u="none" dirty="0" smtClean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6" name="Text 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24805" y="1518282"/>
                <a:ext cx="2199000" cy="901785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 Box 7"/>
              <p:cNvSpPr txBox="1">
                <a:spLocks noChangeArrowheads="1"/>
              </p:cNvSpPr>
              <p:nvPr/>
            </p:nvSpPr>
            <p:spPr bwMode="auto">
              <a:xfrm>
                <a:off x="424296" y="974303"/>
                <a:ext cx="2710824" cy="5232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 lvl="1" algn="l"/>
                <a:r>
                  <a:rPr lang="en-US" sz="2800" u="none" dirty="0" smtClean="0">
                    <a:solidFill>
                      <a:srgbClr val="000098"/>
                    </a:solidFill>
                  </a:rPr>
                  <a:t>Cover time of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800" b="0" i="1" u="none" smtClean="0">
                            <a:solidFill>
                              <a:srgbClr val="000098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800" b="0" i="1" u="none" smtClean="0">
                            <a:solidFill>
                              <a:srgbClr val="000098"/>
                            </a:solidFill>
                            <a:latin typeface="Cambria Math" panose="02040503050406030204" pitchFamily="18" charset="0"/>
                          </a:rPr>
                          <m:t>ℤ</m:t>
                        </m:r>
                      </m:e>
                      <m:sub>
                        <m:r>
                          <a:rPr lang="en-US" sz="2800" b="0" i="1" u="none" smtClean="0">
                            <a:solidFill>
                              <a:srgbClr val="000098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  <m:sup>
                        <m:r>
                          <a:rPr lang="en-US" sz="2800" b="0" i="1" u="none" smtClean="0">
                            <a:solidFill>
                              <a:srgbClr val="000098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r>
                  <a:rPr lang="en-US" sz="2800" u="none" dirty="0" smtClean="0">
                    <a:solidFill>
                      <a:srgbClr val="000098"/>
                    </a:solidFill>
                  </a:rPr>
                  <a:t>:</a:t>
                </a:r>
              </a:p>
            </p:txBody>
          </p:sp>
        </mc:Choice>
        <mc:Fallback xmlns="">
          <p:sp>
            <p:nvSpPr>
              <p:cNvPr id="7" name="Text 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24296" y="974303"/>
                <a:ext cx="2710824" cy="523220"/>
              </a:xfrm>
              <a:prstGeom prst="rect">
                <a:avLst/>
              </a:prstGeom>
              <a:blipFill rotWithShape="0">
                <a:blip r:embed="rId4"/>
                <a:stretch>
                  <a:fillRect t="-11628" r="-1802" b="-32558"/>
                </a:stretch>
              </a:blip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424296" y="2506479"/>
            <a:ext cx="395916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lvl="1" algn="l"/>
            <a:r>
              <a:rPr lang="en-US" sz="2400" u="none" dirty="0" smtClean="0"/>
              <a:t>[</a:t>
            </a:r>
            <a:r>
              <a:rPr lang="en-US" sz="2400" u="none" dirty="0" err="1" smtClean="0"/>
              <a:t>Dembo</a:t>
            </a:r>
            <a:r>
              <a:rPr lang="en-US" sz="2400" u="none" dirty="0" smtClean="0"/>
              <a:t>-Peres-Rosen-</a:t>
            </a:r>
            <a:r>
              <a:rPr lang="en-US" sz="2400" u="none" dirty="0" err="1" smtClean="0"/>
              <a:t>Zeitouni</a:t>
            </a:r>
            <a:r>
              <a:rPr lang="en-US" sz="2400" u="none" dirty="0" smtClean="0"/>
              <a:t> 2004]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 Box 7"/>
              <p:cNvSpPr txBox="1">
                <a:spLocks noChangeArrowheads="1"/>
              </p:cNvSpPr>
              <p:nvPr/>
            </p:nvSpPr>
            <p:spPr bwMode="auto">
              <a:xfrm>
                <a:off x="424296" y="3093351"/>
                <a:ext cx="8122587" cy="49244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 lvl="1" algn="l"/>
                <a14:m>
                  <m:oMath xmlns:m="http://schemas.openxmlformats.org/officeDocument/2006/math">
                    <m:r>
                      <a:rPr lang="en-US" sz="2600" b="0" i="1" u="none" smtClean="0">
                        <a:solidFill>
                          <a:srgbClr val="000098"/>
                        </a:solidFill>
                        <a:latin typeface="Cambria Math" panose="02040503050406030204" pitchFamily="18" charset="0"/>
                      </a:rPr>
                      <m:t>𝐿</m:t>
                    </m:r>
                    <m:r>
                      <a:rPr lang="en-US" sz="2600" b="0" i="1" u="none" smtClean="0">
                        <a:solidFill>
                          <a:srgbClr val="000098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600" b="0" i="1" u="none" smtClean="0">
                        <a:solidFill>
                          <a:srgbClr val="000098"/>
                        </a:solidFill>
                        <a:latin typeface="Cambria Math" panose="02040503050406030204" pitchFamily="18" charset="0"/>
                      </a:rPr>
                      <m:t>𝐷</m:t>
                    </m:r>
                    <m:r>
                      <a:rPr lang="en-US" sz="2600" b="0" i="1" u="none" smtClean="0">
                        <a:solidFill>
                          <a:srgbClr val="000098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2600" b="0" i="1" u="none" smtClean="0">
                        <a:solidFill>
                          <a:srgbClr val="000098"/>
                        </a:solidFill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en-US" sz="2600" u="none" dirty="0" smtClean="0">
                    <a:solidFill>
                      <a:srgbClr val="000098"/>
                    </a:solidFill>
                  </a:rPr>
                  <a:t>   </a:t>
                </a:r>
                <a:r>
                  <a:rPr lang="en-US" sz="2600" u="none" dirty="0" smtClean="0"/>
                  <a:t>the combinatorial </a:t>
                </a:r>
                <a:r>
                  <a:rPr lang="en-US" sz="2600" u="none" dirty="0" err="1" smtClean="0"/>
                  <a:t>Laplacian</a:t>
                </a:r>
                <a:r>
                  <a:rPr lang="en-US" sz="2600" u="none" dirty="0" smtClean="0"/>
                  <a:t> of </a:t>
                </a:r>
                <a14:m>
                  <m:oMath xmlns:m="http://schemas.openxmlformats.org/officeDocument/2006/math">
                    <m:r>
                      <a:rPr lang="en-US" sz="2600" b="0" i="1" u="none" smtClean="0">
                        <a:latin typeface="Cambria Math" panose="02040503050406030204" pitchFamily="18" charset="0"/>
                      </a:rPr>
                      <m:t>𝐺</m:t>
                    </m:r>
                  </m:oMath>
                </a14:m>
                <a:r>
                  <a:rPr lang="en-US" sz="2600" u="none" dirty="0" smtClean="0"/>
                  <a:t>.</a:t>
                </a:r>
              </a:p>
            </p:txBody>
          </p:sp>
        </mc:Choice>
        <mc:Fallback xmlns="">
          <p:sp>
            <p:nvSpPr>
              <p:cNvPr id="9" name="Text 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24296" y="3093351"/>
                <a:ext cx="8122587" cy="492443"/>
              </a:xfrm>
              <a:prstGeom prst="rect">
                <a:avLst/>
              </a:prstGeom>
              <a:blipFill rotWithShape="0">
                <a:blip r:embed="rId5"/>
                <a:stretch>
                  <a:fillRect t="-9877" b="-32099"/>
                </a:stretch>
              </a:blip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 Box 7"/>
              <p:cNvSpPr txBox="1">
                <a:spLocks noChangeArrowheads="1"/>
              </p:cNvSpPr>
              <p:nvPr/>
            </p:nvSpPr>
            <p:spPr bwMode="auto">
              <a:xfrm>
                <a:off x="424296" y="3554207"/>
                <a:ext cx="8122587" cy="129266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 lvl="1" algn="l"/>
                <a14:m>
                  <m:oMath xmlns:m="http://schemas.openxmlformats.org/officeDocument/2006/math">
                    <m:sSub>
                      <m:sSubPr>
                        <m:ctrlPr>
                          <a:rPr lang="en-US" sz="2600" b="0" i="1" u="none" smtClean="0">
                            <a:solidFill>
                              <a:srgbClr val="000098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600" b="0" i="1" u="none" smtClean="0">
                            <a:solidFill>
                              <a:srgbClr val="000098"/>
                            </a:solidFill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sz="2600" b="0" i="1" u="none" smtClean="0">
                            <a:solidFill>
                              <a:srgbClr val="000098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600" b="0" i="1" u="none" smtClean="0">
                        <a:solidFill>
                          <a:srgbClr val="000098"/>
                        </a:solidFill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sz="2600" b="0" i="1" u="none" smtClean="0">
                            <a:solidFill>
                              <a:srgbClr val="000098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600" b="0" i="1" u="none" smtClean="0">
                            <a:solidFill>
                              <a:srgbClr val="000098"/>
                            </a:solidFill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sz="2600" b="0" i="1" u="none" smtClean="0">
                            <a:solidFill>
                              <a:srgbClr val="000098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2600" b="0" i="1" u="none" smtClean="0">
                        <a:solidFill>
                          <a:srgbClr val="000098"/>
                        </a:solidFill>
                        <a:latin typeface="Cambria Math" panose="02040503050406030204" pitchFamily="18" charset="0"/>
                      </a:rPr>
                      <m:t>,…, </m:t>
                    </m:r>
                    <m:sSub>
                      <m:sSubPr>
                        <m:ctrlPr>
                          <a:rPr lang="en-US" sz="2600" b="0" i="1" u="none" smtClean="0">
                            <a:solidFill>
                              <a:srgbClr val="000098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600" b="0" i="1" u="none" smtClean="0">
                            <a:solidFill>
                              <a:srgbClr val="000098"/>
                            </a:solidFill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sz="2600" b="0" i="1" u="none" smtClean="0">
                            <a:solidFill>
                              <a:srgbClr val="000098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sub>
                    </m:sSub>
                  </m:oMath>
                </a14:m>
                <a:r>
                  <a:rPr lang="en-US" sz="2600" u="none" dirty="0" smtClean="0"/>
                  <a:t> the (unit) eigenvectors of </a:t>
                </a:r>
                <a14:m>
                  <m:oMath xmlns:m="http://schemas.openxmlformats.org/officeDocument/2006/math">
                    <m:r>
                      <a:rPr lang="en-US" sz="2600" b="0" i="1" u="none" smtClean="0">
                        <a:latin typeface="Cambria Math" panose="02040503050406030204" pitchFamily="18" charset="0"/>
                      </a:rPr>
                      <m:t>𝐿</m:t>
                    </m:r>
                  </m:oMath>
                </a14:m>
                <a:r>
                  <a:rPr lang="en-US" sz="2600" u="none" dirty="0" smtClean="0"/>
                  <a:t>, and</a:t>
                </a:r>
              </a:p>
              <a:p>
                <a:pPr lvl="1" algn="l"/>
                <a14:m>
                  <m:oMath xmlns:m="http://schemas.openxmlformats.org/officeDocument/2006/math">
                    <m:sSub>
                      <m:sSubPr>
                        <m:ctrlPr>
                          <a:rPr lang="en-US" sz="2600" b="0" i="1" u="none" smtClean="0">
                            <a:solidFill>
                              <a:srgbClr val="000098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600" b="0" i="1" u="none" smtClean="0">
                            <a:solidFill>
                              <a:srgbClr val="000098"/>
                            </a:solidFill>
                            <a:latin typeface="Cambria Math" panose="02040503050406030204" pitchFamily="18" charset="0"/>
                          </a:rPr>
                          <m:t>𝜆</m:t>
                        </m:r>
                      </m:e>
                      <m:sub>
                        <m:r>
                          <a:rPr lang="en-US" sz="2600" b="0" i="1" u="none" smtClean="0">
                            <a:solidFill>
                              <a:srgbClr val="000098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600" b="0" i="1" u="none" smtClean="0">
                        <a:solidFill>
                          <a:srgbClr val="000098"/>
                        </a:solidFill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sz="2600" b="0" i="1" u="none" smtClean="0">
                            <a:solidFill>
                              <a:srgbClr val="000098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600" b="0" i="1" u="none" smtClean="0">
                            <a:solidFill>
                              <a:srgbClr val="000098"/>
                            </a:solidFill>
                            <a:latin typeface="Cambria Math" panose="02040503050406030204" pitchFamily="18" charset="0"/>
                          </a:rPr>
                          <m:t>𝜆</m:t>
                        </m:r>
                      </m:e>
                      <m:sub>
                        <m:r>
                          <a:rPr lang="en-US" sz="2600" b="0" i="1" u="none" smtClean="0">
                            <a:solidFill>
                              <a:srgbClr val="000098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2600" b="0" i="1" u="none" smtClean="0">
                        <a:solidFill>
                          <a:srgbClr val="000098"/>
                        </a:solidFill>
                        <a:latin typeface="Cambria Math" panose="02040503050406030204" pitchFamily="18" charset="0"/>
                      </a:rPr>
                      <m:t>,…, </m:t>
                    </m:r>
                    <m:sSub>
                      <m:sSubPr>
                        <m:ctrlPr>
                          <a:rPr lang="en-US" sz="2600" b="0" i="1" u="none" smtClean="0">
                            <a:solidFill>
                              <a:srgbClr val="000098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600" b="0" i="1" u="none" smtClean="0">
                            <a:solidFill>
                              <a:srgbClr val="000098"/>
                            </a:solidFill>
                            <a:latin typeface="Cambria Math" panose="02040503050406030204" pitchFamily="18" charset="0"/>
                          </a:rPr>
                          <m:t>𝜆</m:t>
                        </m:r>
                      </m:e>
                      <m:sub>
                        <m:r>
                          <a:rPr lang="en-US" sz="2600" b="0" i="1" u="none" smtClean="0">
                            <a:solidFill>
                              <a:srgbClr val="000098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sub>
                    </m:sSub>
                  </m:oMath>
                </a14:m>
                <a:r>
                  <a:rPr lang="en-US" sz="2600" u="none" dirty="0" smtClean="0"/>
                  <a:t> the eigenvalues</a:t>
                </a:r>
              </a:p>
              <a:p>
                <a:pPr lvl="1" algn="l"/>
                <a14:m>
                  <m:oMath xmlns:m="http://schemas.openxmlformats.org/officeDocument/2006/math">
                    <m:sSub>
                      <m:sSubPr>
                        <m:ctrlPr>
                          <a:rPr lang="en-US" sz="2600" b="0" i="1" u="none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600" b="0" i="1" u="none" smtClean="0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en-US" sz="2600" b="0" i="1" u="none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600" b="0" i="1" u="none" smtClean="0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sz="2600" b="0" i="1" u="none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600" b="0" i="1" u="none" smtClean="0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en-US" sz="2600" b="0" i="1" u="none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2600" b="0" i="1" u="none" smtClean="0">
                        <a:latin typeface="Cambria Math" panose="02040503050406030204" pitchFamily="18" charset="0"/>
                      </a:rPr>
                      <m:t>,…, </m:t>
                    </m:r>
                    <m:sSub>
                      <m:sSubPr>
                        <m:ctrlPr>
                          <a:rPr lang="en-US" sz="2600" b="0" i="1" u="none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600" b="0" i="1" u="none" smtClean="0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en-US" sz="2600" b="0" i="1" u="none" smtClean="0">
                            <a:latin typeface="Cambria Math" panose="02040503050406030204" pitchFamily="18" charset="0"/>
                          </a:rPr>
                          <m:t>𝑁</m:t>
                        </m:r>
                      </m:sub>
                    </m:sSub>
                  </m:oMath>
                </a14:m>
                <a:r>
                  <a:rPr lang="en-US" sz="2600" u="none" dirty="0" smtClean="0"/>
                  <a:t> are </a:t>
                </a:r>
                <a:r>
                  <a:rPr lang="en-US" sz="2600" u="none" dirty="0" err="1" smtClean="0"/>
                  <a:t>i.i.d</a:t>
                </a:r>
                <a:r>
                  <a:rPr lang="en-US" sz="2600" u="none" dirty="0" smtClean="0"/>
                  <a:t>. </a:t>
                </a:r>
                <a14:m>
                  <m:oMath xmlns:m="http://schemas.openxmlformats.org/officeDocument/2006/math">
                    <m:r>
                      <a:rPr lang="en-US" sz="2600" b="0" i="1" u="none" smtClean="0">
                        <a:latin typeface="Cambria Math" panose="02040503050406030204" pitchFamily="18" charset="0"/>
                      </a:rPr>
                      <m:t>𝑁</m:t>
                    </m:r>
                    <m:r>
                      <a:rPr lang="en-US" sz="2600" b="0" i="1" u="none" smtClean="0">
                        <a:latin typeface="Cambria Math" panose="02040503050406030204" pitchFamily="18" charset="0"/>
                      </a:rPr>
                      <m:t>(0,1)</m:t>
                    </m:r>
                  </m:oMath>
                </a14:m>
                <a:r>
                  <a:rPr lang="en-US" sz="2600" u="none" dirty="0" smtClean="0"/>
                  <a:t> random variables</a:t>
                </a:r>
              </a:p>
            </p:txBody>
          </p:sp>
        </mc:Choice>
        <mc:Fallback xmlns="">
          <p:sp>
            <p:nvSpPr>
              <p:cNvPr id="10" name="Text 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24296" y="3554207"/>
                <a:ext cx="8122587" cy="1292662"/>
              </a:xfrm>
              <a:prstGeom prst="rect">
                <a:avLst/>
              </a:prstGeom>
              <a:blipFill rotWithShape="0">
                <a:blip r:embed="rId6"/>
                <a:stretch>
                  <a:fillRect t="-3774" b="-11792"/>
                </a:stretch>
              </a:blip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 Box 7"/>
              <p:cNvSpPr txBox="1">
                <a:spLocks noChangeArrowheads="1"/>
              </p:cNvSpPr>
              <p:nvPr/>
            </p:nvSpPr>
            <p:spPr bwMode="auto">
              <a:xfrm>
                <a:off x="-1188700" y="4966042"/>
                <a:ext cx="8122587" cy="160300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 lvl="1"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800" b="0" i="1" u="none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800" b="0" i="1" u="none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|</m:t>
                          </m:r>
                          <m:r>
                            <a:rPr lang="en-US" sz="2800" b="0" i="1" u="none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  <m:r>
                            <a:rPr lang="en-US" sz="2800" b="0" i="1" u="none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|</m:t>
                          </m:r>
                          <m:d>
                            <m:dPr>
                              <m:begChr m:val="‖"/>
                              <m:endChr m:val="‖"/>
                              <m:ctrlPr>
                                <a:rPr lang="en-US" sz="2800" b="0" i="1" u="none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nary>
                                <m:naryPr>
                                  <m:chr m:val="∑"/>
                                  <m:ctrlPr>
                                    <a:rPr lang="en-US" sz="2800" b="0" i="1" u="none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a:rPr lang="en-US" sz="2800" b="0" i="1" u="none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en-US" sz="2800" b="0" i="1" u="none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=2</m:t>
                                  </m:r>
                                </m:sub>
                                <m:sup>
                                  <m:r>
                                    <a:rPr lang="en-US" sz="2800" b="0" i="1" u="none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sup>
                                <m:e>
                                  <m:f>
                                    <m:fPr>
                                      <m:ctrlPr>
                                        <a:rPr lang="en-US" sz="2800" i="1" u="none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sSub>
                                        <m:sSubPr>
                                          <m:ctrlPr>
                                            <a:rPr lang="en-US" sz="2800" i="1" u="none">
                                              <a:solidFill>
                                                <a:srgbClr val="C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800" i="1" u="none">
                                              <a:solidFill>
                                                <a:srgbClr val="C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𝑔</m:t>
                                          </m:r>
                                        </m:e>
                                        <m:sub>
                                          <m:r>
                                            <a:rPr lang="en-US" sz="2800" i="1" u="none">
                                              <a:solidFill>
                                                <a:srgbClr val="C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  <m:sSub>
                                        <m:sSubPr>
                                          <m:ctrlPr>
                                            <a:rPr lang="en-US" sz="2800" i="1" u="none">
                                              <a:solidFill>
                                                <a:srgbClr val="C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800" i="1" u="none">
                                              <a:solidFill>
                                                <a:srgbClr val="C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𝑣</m:t>
                                          </m:r>
                                        </m:e>
                                        <m:sub>
                                          <m:r>
                                            <a:rPr lang="en-US" sz="2800" i="1" u="none">
                                              <a:solidFill>
                                                <a:srgbClr val="C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</m:num>
                                    <m:den>
                                      <m:rad>
                                        <m:radPr>
                                          <m:degHide m:val="on"/>
                                          <m:ctrlPr>
                                            <a:rPr lang="en-US" sz="2800" i="1" u="none">
                                              <a:solidFill>
                                                <a:srgbClr val="C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radPr>
                                        <m:deg/>
                                        <m:e>
                                          <m:sSub>
                                            <m:sSubPr>
                                              <m:ctrlPr>
                                                <a:rPr lang="en-US" sz="2800" i="1" u="none">
                                                  <a:solidFill>
                                                    <a:srgbClr val="C0000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2800" i="1" u="none">
                                                  <a:solidFill>
                                                    <a:srgbClr val="C0000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𝜆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2800" i="1" u="none">
                                                  <a:solidFill>
                                                    <a:srgbClr val="C0000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𝑖</m:t>
                                              </m:r>
                                            </m:sub>
                                          </m:sSub>
                                        </m:e>
                                      </m:rad>
                                    </m:den>
                                  </m:f>
                                </m:e>
                              </m:nary>
                            </m:e>
                          </m:d>
                        </m:e>
                        <m:sub>
                          <m:r>
                            <a:rPr lang="en-US" sz="2800" b="0" i="1" u="none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∞</m:t>
                          </m:r>
                        </m:sub>
                        <m:sup>
                          <m:r>
                            <a:rPr lang="en-US" sz="2800" b="0" i="1" u="none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</m:oMath>
                  </m:oMathPara>
                </a14:m>
                <a:endParaRPr lang="en-US" sz="2800" u="none" dirty="0" smtClean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2" name="Text 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-1188700" y="4966042"/>
                <a:ext cx="8122587" cy="1603003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 Box 7"/>
              <p:cNvSpPr txBox="1">
                <a:spLocks noChangeArrowheads="1"/>
              </p:cNvSpPr>
              <p:nvPr/>
            </p:nvSpPr>
            <p:spPr bwMode="auto">
              <a:xfrm>
                <a:off x="3419860" y="5272424"/>
                <a:ext cx="5329803" cy="90178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 lvl="1"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u="none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  </m:t>
                      </m:r>
                      <m:f>
                        <m:fPr>
                          <m:ctrlPr>
                            <a:rPr lang="en-US" sz="2800" b="0" i="1" u="none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0" i="1" u="none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800" b="0" i="1" u="none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</m:den>
                      </m:f>
                      <m:r>
                        <a:rPr lang="en-US" sz="2800" b="0" i="1" u="none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𝑁</m:t>
                      </m:r>
                      <m:r>
                        <a:rPr lang="en-US" sz="2800" b="0" i="1" u="none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p>
                        <m:sSupPr>
                          <m:ctrlPr>
                            <a:rPr lang="en-US" sz="2800" b="0" i="1" u="none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func>
                            <m:funcPr>
                              <m:ctrlPr>
                                <a:rPr lang="en-US" sz="2800" b="0" i="1" u="none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2800" b="0" i="0" u="none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log</m:t>
                              </m:r>
                            </m:fName>
                            <m:e>
                              <m:r>
                                <a:rPr lang="en-US" sz="2800" b="0" i="1" u="none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  <m:r>
                                <a:rPr lang="en-US" sz="2800" b="0" i="1" u="none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</m:func>
                        </m:e>
                        <m:sup>
                          <m:r>
                            <a:rPr lang="en-US" sz="2800" b="0" i="1" u="none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d>
                        <m:dPr>
                          <m:ctrlPr>
                            <a:rPr lang="en-US" sz="2800" b="0" i="1" u="none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u="none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1+</m:t>
                          </m:r>
                          <m:r>
                            <a:rPr lang="en-US" sz="2800" b="0" i="1" u="none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𝑜</m:t>
                          </m:r>
                          <m:d>
                            <m:dPr>
                              <m:ctrlPr>
                                <a:rPr lang="en-US" sz="2800" b="0" i="1" u="none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b="0" i="1" u="none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en-US" sz="2800" u="none" dirty="0" smtClean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3" name="Text 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419860" y="5272424"/>
                <a:ext cx="5329803" cy="901785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39151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90550" y="-346075"/>
            <a:ext cx="8186738" cy="1470025"/>
          </a:xfrm>
        </p:spPr>
        <p:txBody>
          <a:bodyPr/>
          <a:lstStyle/>
          <a:p>
            <a:pPr algn="r"/>
            <a:r>
              <a:rPr lang="en-US" sz="3400" b="1" dirty="0" smtClean="0">
                <a:solidFill>
                  <a:srgbClr val="000098"/>
                </a:solidFill>
                <a:latin typeface="Garamond" pitchFamily="18" charset="0"/>
              </a:rPr>
              <a:t>DLP theorem</a:t>
            </a:r>
            <a:endParaRPr lang="en-US" sz="3400" b="1" dirty="0">
              <a:solidFill>
                <a:srgbClr val="000098"/>
              </a:solidFill>
              <a:latin typeface="Garamond" pitchFamily="18" charset="0"/>
            </a:endParaRPr>
          </a:p>
        </p:txBody>
      </p:sp>
      <p:sp>
        <p:nvSpPr>
          <p:cNvPr id="205828" name="Line 4"/>
          <p:cNvSpPr>
            <a:spLocks noChangeShapeType="1"/>
          </p:cNvSpPr>
          <p:nvPr/>
        </p:nvSpPr>
        <p:spPr bwMode="auto">
          <a:xfrm>
            <a:off x="654050" y="712788"/>
            <a:ext cx="80645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 Box 7"/>
              <p:cNvSpPr txBox="1">
                <a:spLocks noChangeArrowheads="1"/>
              </p:cNvSpPr>
              <p:nvPr/>
            </p:nvSpPr>
            <p:spPr bwMode="auto">
              <a:xfrm>
                <a:off x="827545" y="2084765"/>
                <a:ext cx="8122587" cy="49244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 lvl="1" algn="l"/>
                <a14:m>
                  <m:oMath xmlns:m="http://schemas.openxmlformats.org/officeDocument/2006/math">
                    <m:r>
                      <a:rPr lang="en-US" sz="2600" b="0" i="1" u="none" smtClean="0">
                        <a:solidFill>
                          <a:srgbClr val="000098"/>
                        </a:solidFill>
                        <a:latin typeface="Cambria Math" panose="02040503050406030204" pitchFamily="18" charset="0"/>
                      </a:rPr>
                      <m:t>𝐿</m:t>
                    </m:r>
                    <m:r>
                      <a:rPr lang="en-US" sz="2600" b="0" i="1" u="none" smtClean="0">
                        <a:solidFill>
                          <a:srgbClr val="000098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600" b="0" i="1" u="none" smtClean="0">
                        <a:solidFill>
                          <a:srgbClr val="000098"/>
                        </a:solidFill>
                        <a:latin typeface="Cambria Math" panose="02040503050406030204" pitchFamily="18" charset="0"/>
                      </a:rPr>
                      <m:t>𝐷</m:t>
                    </m:r>
                    <m:r>
                      <a:rPr lang="en-US" sz="2600" b="0" i="1" u="none" smtClean="0">
                        <a:solidFill>
                          <a:srgbClr val="000098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2600" b="0" i="1" u="none" smtClean="0">
                        <a:solidFill>
                          <a:srgbClr val="000098"/>
                        </a:solidFill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en-US" sz="2600" u="none" dirty="0" smtClean="0">
                    <a:solidFill>
                      <a:srgbClr val="000098"/>
                    </a:solidFill>
                  </a:rPr>
                  <a:t>   </a:t>
                </a:r>
                <a:r>
                  <a:rPr lang="en-US" sz="2600" u="none" dirty="0" smtClean="0"/>
                  <a:t>the combinatorial </a:t>
                </a:r>
                <a:r>
                  <a:rPr lang="en-US" sz="2600" u="none" dirty="0" err="1" smtClean="0"/>
                  <a:t>Laplacian</a:t>
                </a:r>
                <a:r>
                  <a:rPr lang="en-US" sz="2600" u="none" dirty="0" smtClean="0"/>
                  <a:t> of </a:t>
                </a:r>
                <a14:m>
                  <m:oMath xmlns:m="http://schemas.openxmlformats.org/officeDocument/2006/math">
                    <m:r>
                      <a:rPr lang="en-US" sz="2600" b="0" i="1" u="none" smtClean="0">
                        <a:latin typeface="Cambria Math" panose="02040503050406030204" pitchFamily="18" charset="0"/>
                      </a:rPr>
                      <m:t>𝐺</m:t>
                    </m:r>
                  </m:oMath>
                </a14:m>
                <a:r>
                  <a:rPr lang="en-US" sz="2600" u="none" dirty="0" smtClean="0"/>
                  <a:t>.</a:t>
                </a:r>
              </a:p>
            </p:txBody>
          </p:sp>
        </mc:Choice>
        <mc:Fallback xmlns="">
          <p:sp>
            <p:nvSpPr>
              <p:cNvPr id="9" name="Text 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27545" y="2084765"/>
                <a:ext cx="8122587" cy="492443"/>
              </a:xfrm>
              <a:prstGeom prst="rect">
                <a:avLst/>
              </a:prstGeom>
              <a:blipFill rotWithShape="0">
                <a:blip r:embed="rId2"/>
                <a:stretch>
                  <a:fillRect t="-9877" b="-30864"/>
                </a:stretch>
              </a:blip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 Box 7"/>
              <p:cNvSpPr txBox="1">
                <a:spLocks noChangeArrowheads="1"/>
              </p:cNvSpPr>
              <p:nvPr/>
            </p:nvSpPr>
            <p:spPr bwMode="auto">
              <a:xfrm>
                <a:off x="827545" y="2597194"/>
                <a:ext cx="8122587" cy="129266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 lvl="1" algn="l"/>
                <a14:m>
                  <m:oMath xmlns:m="http://schemas.openxmlformats.org/officeDocument/2006/math">
                    <m:sSub>
                      <m:sSubPr>
                        <m:ctrlPr>
                          <a:rPr lang="en-US" sz="2600" b="0" i="1" u="none" smtClean="0">
                            <a:solidFill>
                              <a:srgbClr val="000098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600" b="0" i="1" u="none" smtClean="0">
                            <a:solidFill>
                              <a:srgbClr val="000098"/>
                            </a:solidFill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sz="2600" b="0" i="1" u="none" smtClean="0">
                            <a:solidFill>
                              <a:srgbClr val="000098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600" b="0" i="1" u="none" smtClean="0">
                        <a:solidFill>
                          <a:srgbClr val="000098"/>
                        </a:solidFill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sz="2600" b="0" i="1" u="none" smtClean="0">
                            <a:solidFill>
                              <a:srgbClr val="000098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600" b="0" i="1" u="none" smtClean="0">
                            <a:solidFill>
                              <a:srgbClr val="000098"/>
                            </a:solidFill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sz="2600" b="0" i="1" u="none" smtClean="0">
                            <a:solidFill>
                              <a:srgbClr val="000098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2600" b="0" i="1" u="none" smtClean="0">
                        <a:solidFill>
                          <a:srgbClr val="000098"/>
                        </a:solidFill>
                        <a:latin typeface="Cambria Math" panose="02040503050406030204" pitchFamily="18" charset="0"/>
                      </a:rPr>
                      <m:t>,…, </m:t>
                    </m:r>
                    <m:sSub>
                      <m:sSubPr>
                        <m:ctrlPr>
                          <a:rPr lang="en-US" sz="2600" b="0" i="1" u="none" smtClean="0">
                            <a:solidFill>
                              <a:srgbClr val="000098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600" b="0" i="1" u="none" smtClean="0">
                            <a:solidFill>
                              <a:srgbClr val="000098"/>
                            </a:solidFill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sz="2600" b="0" i="1" u="none" smtClean="0">
                            <a:solidFill>
                              <a:srgbClr val="000098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sub>
                    </m:sSub>
                  </m:oMath>
                </a14:m>
                <a:r>
                  <a:rPr lang="en-US" sz="2600" u="none" dirty="0" smtClean="0"/>
                  <a:t> the (unit) eigenvectors of </a:t>
                </a:r>
                <a14:m>
                  <m:oMath xmlns:m="http://schemas.openxmlformats.org/officeDocument/2006/math">
                    <m:r>
                      <a:rPr lang="en-US" sz="2600" b="0" i="1" u="none" smtClean="0">
                        <a:latin typeface="Cambria Math" panose="02040503050406030204" pitchFamily="18" charset="0"/>
                      </a:rPr>
                      <m:t>𝐿</m:t>
                    </m:r>
                  </m:oMath>
                </a14:m>
                <a:r>
                  <a:rPr lang="en-US" sz="2600" u="none" dirty="0" smtClean="0"/>
                  <a:t>, and</a:t>
                </a:r>
              </a:p>
              <a:p>
                <a:pPr lvl="1" algn="l"/>
                <a14:m>
                  <m:oMath xmlns:m="http://schemas.openxmlformats.org/officeDocument/2006/math">
                    <m:sSub>
                      <m:sSubPr>
                        <m:ctrlPr>
                          <a:rPr lang="en-US" sz="2600" b="0" i="1" u="none" smtClean="0">
                            <a:solidFill>
                              <a:srgbClr val="000098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600" b="0" i="1" u="none" smtClean="0">
                            <a:solidFill>
                              <a:srgbClr val="000098"/>
                            </a:solidFill>
                            <a:latin typeface="Cambria Math" panose="02040503050406030204" pitchFamily="18" charset="0"/>
                          </a:rPr>
                          <m:t>𝜆</m:t>
                        </m:r>
                      </m:e>
                      <m:sub>
                        <m:r>
                          <a:rPr lang="en-US" sz="2600" b="0" i="1" u="none" smtClean="0">
                            <a:solidFill>
                              <a:srgbClr val="000098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600" b="0" i="1" u="none" smtClean="0">
                        <a:solidFill>
                          <a:srgbClr val="000098"/>
                        </a:solidFill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sz="2600" b="0" i="1" u="none" smtClean="0">
                            <a:solidFill>
                              <a:srgbClr val="000098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600" b="0" i="1" u="none" smtClean="0">
                            <a:solidFill>
                              <a:srgbClr val="000098"/>
                            </a:solidFill>
                            <a:latin typeface="Cambria Math" panose="02040503050406030204" pitchFamily="18" charset="0"/>
                          </a:rPr>
                          <m:t>𝜆</m:t>
                        </m:r>
                      </m:e>
                      <m:sub>
                        <m:r>
                          <a:rPr lang="en-US" sz="2600" b="0" i="1" u="none" smtClean="0">
                            <a:solidFill>
                              <a:srgbClr val="000098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2600" b="0" i="1" u="none" smtClean="0">
                        <a:solidFill>
                          <a:srgbClr val="000098"/>
                        </a:solidFill>
                        <a:latin typeface="Cambria Math" panose="02040503050406030204" pitchFamily="18" charset="0"/>
                      </a:rPr>
                      <m:t>,…, </m:t>
                    </m:r>
                    <m:sSub>
                      <m:sSubPr>
                        <m:ctrlPr>
                          <a:rPr lang="en-US" sz="2600" b="0" i="1" u="none" smtClean="0">
                            <a:solidFill>
                              <a:srgbClr val="000098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600" b="0" i="1" u="none" smtClean="0">
                            <a:solidFill>
                              <a:srgbClr val="000098"/>
                            </a:solidFill>
                            <a:latin typeface="Cambria Math" panose="02040503050406030204" pitchFamily="18" charset="0"/>
                          </a:rPr>
                          <m:t>𝜆</m:t>
                        </m:r>
                      </m:e>
                      <m:sub>
                        <m:r>
                          <a:rPr lang="en-US" sz="2600" b="0" i="1" u="none" smtClean="0">
                            <a:solidFill>
                              <a:srgbClr val="000098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sub>
                    </m:sSub>
                  </m:oMath>
                </a14:m>
                <a:r>
                  <a:rPr lang="en-US" sz="2600" u="none" dirty="0" smtClean="0"/>
                  <a:t> the eigenvalues</a:t>
                </a:r>
              </a:p>
              <a:p>
                <a:pPr lvl="1" algn="l"/>
                <a14:m>
                  <m:oMath xmlns:m="http://schemas.openxmlformats.org/officeDocument/2006/math">
                    <m:sSub>
                      <m:sSubPr>
                        <m:ctrlPr>
                          <a:rPr lang="en-US" sz="2600" b="0" i="1" u="none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600" b="0" i="1" u="none" smtClean="0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en-US" sz="2600" b="0" i="1" u="none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600" b="0" i="1" u="none" smtClean="0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sz="2600" b="0" i="1" u="none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600" b="0" i="1" u="none" smtClean="0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en-US" sz="2600" b="0" i="1" u="none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2600" b="0" i="1" u="none" smtClean="0">
                        <a:latin typeface="Cambria Math" panose="02040503050406030204" pitchFamily="18" charset="0"/>
                      </a:rPr>
                      <m:t>,…, </m:t>
                    </m:r>
                    <m:sSub>
                      <m:sSubPr>
                        <m:ctrlPr>
                          <a:rPr lang="en-US" sz="2600" b="0" i="1" u="none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600" b="0" i="1" u="none" smtClean="0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en-US" sz="2600" b="0" i="1" u="none" smtClean="0">
                            <a:latin typeface="Cambria Math" panose="02040503050406030204" pitchFamily="18" charset="0"/>
                          </a:rPr>
                          <m:t>𝑁</m:t>
                        </m:r>
                      </m:sub>
                    </m:sSub>
                  </m:oMath>
                </a14:m>
                <a:r>
                  <a:rPr lang="en-US" sz="2600" u="none" dirty="0" smtClean="0"/>
                  <a:t> are </a:t>
                </a:r>
                <a:r>
                  <a:rPr lang="en-US" sz="2600" u="none" dirty="0" err="1" smtClean="0"/>
                  <a:t>i.i.d</a:t>
                </a:r>
                <a:r>
                  <a:rPr lang="en-US" sz="2600" u="none" dirty="0" smtClean="0"/>
                  <a:t>. </a:t>
                </a:r>
                <a14:m>
                  <m:oMath xmlns:m="http://schemas.openxmlformats.org/officeDocument/2006/math">
                    <m:r>
                      <a:rPr lang="en-US" sz="2600" b="0" i="1" u="none" smtClean="0">
                        <a:latin typeface="Cambria Math" panose="02040503050406030204" pitchFamily="18" charset="0"/>
                      </a:rPr>
                      <m:t>𝑁</m:t>
                    </m:r>
                    <m:r>
                      <a:rPr lang="en-US" sz="2600" b="0" i="1" u="none" smtClean="0">
                        <a:latin typeface="Cambria Math" panose="02040503050406030204" pitchFamily="18" charset="0"/>
                      </a:rPr>
                      <m:t>(0,1)</m:t>
                    </m:r>
                  </m:oMath>
                </a14:m>
                <a:r>
                  <a:rPr lang="en-US" sz="2600" u="none" dirty="0" smtClean="0"/>
                  <a:t> random variables</a:t>
                </a:r>
              </a:p>
            </p:txBody>
          </p:sp>
        </mc:Choice>
        <mc:Fallback xmlns="">
          <p:sp>
            <p:nvSpPr>
              <p:cNvPr id="10" name="Text 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27545" y="2597194"/>
                <a:ext cx="8122587" cy="1292662"/>
              </a:xfrm>
              <a:prstGeom prst="rect">
                <a:avLst/>
              </a:prstGeom>
              <a:blipFill rotWithShape="0">
                <a:blip r:embed="rId3"/>
                <a:stretch>
                  <a:fillRect t="-3774" b="-11792"/>
                </a:stretch>
              </a:blip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 Box 7"/>
              <p:cNvSpPr txBox="1">
                <a:spLocks noChangeArrowheads="1"/>
              </p:cNvSpPr>
              <p:nvPr/>
            </p:nvSpPr>
            <p:spPr bwMode="auto">
              <a:xfrm>
                <a:off x="1461222" y="3957456"/>
                <a:ext cx="6740019" cy="160300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 lvl="1"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800" b="0" i="1" u="none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sz="2800" b="0" i="1" u="none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b="0" i="1" u="none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</m:d>
                          <m:r>
                            <a:rPr lang="en-US" sz="2800" b="0" i="1" u="none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⋅</m:t>
                          </m:r>
                          <m:r>
                            <a:rPr lang="en-US" sz="2800" b="0" i="1" u="none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𝔼</m:t>
                          </m:r>
                          <m:d>
                            <m:dPr>
                              <m:begChr m:val="‖"/>
                              <m:endChr m:val="‖"/>
                              <m:ctrlPr>
                                <a:rPr lang="en-US" sz="2800" b="0" i="1" u="none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nary>
                                <m:naryPr>
                                  <m:chr m:val="∑"/>
                                  <m:ctrlPr>
                                    <a:rPr lang="en-US" sz="2800" b="0" i="1" u="none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a:rPr lang="en-US" sz="2800" b="0" i="1" u="none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en-US" sz="2800" b="0" i="1" u="none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=2</m:t>
                                  </m:r>
                                </m:sub>
                                <m:sup>
                                  <m:r>
                                    <a:rPr lang="en-US" sz="2800" b="0" i="1" u="none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sup>
                                <m:e>
                                  <m:f>
                                    <m:fPr>
                                      <m:ctrlPr>
                                        <a:rPr lang="en-US" sz="2800" i="1" u="none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sSub>
                                        <m:sSubPr>
                                          <m:ctrlPr>
                                            <a:rPr lang="en-US" sz="2800" i="1" u="none">
                                              <a:solidFill>
                                                <a:srgbClr val="C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800" i="1" u="none">
                                              <a:solidFill>
                                                <a:srgbClr val="C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𝑔</m:t>
                                          </m:r>
                                        </m:e>
                                        <m:sub>
                                          <m:r>
                                            <a:rPr lang="en-US" sz="2800" i="1" u="none">
                                              <a:solidFill>
                                                <a:srgbClr val="C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  <m:sSub>
                                        <m:sSubPr>
                                          <m:ctrlPr>
                                            <a:rPr lang="en-US" sz="2800" i="1" u="none">
                                              <a:solidFill>
                                                <a:srgbClr val="C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800" i="1" u="none">
                                              <a:solidFill>
                                                <a:srgbClr val="C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𝑣</m:t>
                                          </m:r>
                                        </m:e>
                                        <m:sub>
                                          <m:r>
                                            <a:rPr lang="en-US" sz="2800" i="1" u="none">
                                              <a:solidFill>
                                                <a:srgbClr val="C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</m:num>
                                    <m:den>
                                      <m:rad>
                                        <m:radPr>
                                          <m:degHide m:val="on"/>
                                          <m:ctrlPr>
                                            <a:rPr lang="en-US" sz="2800" i="1" u="none">
                                              <a:solidFill>
                                                <a:srgbClr val="C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radPr>
                                        <m:deg/>
                                        <m:e>
                                          <m:sSub>
                                            <m:sSubPr>
                                              <m:ctrlPr>
                                                <a:rPr lang="en-US" sz="2800" i="1" u="none">
                                                  <a:solidFill>
                                                    <a:srgbClr val="C0000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2800" i="1" u="none">
                                                  <a:solidFill>
                                                    <a:srgbClr val="C0000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𝜆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2800" i="1" u="none">
                                                  <a:solidFill>
                                                    <a:srgbClr val="C0000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𝑖</m:t>
                                              </m:r>
                                            </m:sub>
                                          </m:sSub>
                                        </m:e>
                                      </m:rad>
                                    </m:den>
                                  </m:f>
                                </m:e>
                              </m:nary>
                            </m:e>
                          </m:d>
                        </m:e>
                        <m:sub>
                          <m:r>
                            <a:rPr lang="en-US" sz="2800" b="0" i="1" u="none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∞</m:t>
                          </m:r>
                        </m:sub>
                        <m:sup>
                          <m:r>
                            <a:rPr lang="en-US" sz="2800" b="0" i="1" u="none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en-US" sz="2800" b="0" i="1" u="none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≍</m:t>
                      </m:r>
                      <m:sSub>
                        <m:sSubPr>
                          <m:ctrlPr>
                            <a:rPr lang="en-US" sz="2800" b="0" i="1" u="none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u="none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800" b="0" i="0" u="none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cov</m:t>
                          </m:r>
                        </m:sub>
                      </m:sSub>
                      <m:r>
                        <a:rPr lang="en-US" sz="2800" b="0" i="1" u="none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800" b="0" i="1" u="none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𝐺</m:t>
                      </m:r>
                      <m:r>
                        <a:rPr lang="en-US" sz="2800" b="0" i="1" u="none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800" u="none" dirty="0" smtClean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2" name="Text 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461222" y="3957456"/>
                <a:ext cx="6740019" cy="1603003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 Box 7"/>
          <p:cNvSpPr txBox="1">
            <a:spLocks noChangeArrowheads="1"/>
          </p:cNvSpPr>
          <p:nvPr/>
        </p:nvSpPr>
        <p:spPr bwMode="auto">
          <a:xfrm>
            <a:off x="366689" y="951899"/>
            <a:ext cx="8122587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lvl="1" algn="l"/>
            <a:r>
              <a:rPr lang="en-US" sz="2600" b="1" u="none" dirty="0" smtClean="0"/>
              <a:t>Theorem [Ding-L-Peres 2011]: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 Box 7"/>
              <p:cNvSpPr txBox="1">
                <a:spLocks noChangeArrowheads="1"/>
              </p:cNvSpPr>
              <p:nvPr/>
            </p:nvSpPr>
            <p:spPr bwMode="auto">
              <a:xfrm>
                <a:off x="827545" y="1496382"/>
                <a:ext cx="8122587" cy="49244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 lvl="1" algn="l"/>
                <a:r>
                  <a:rPr lang="en-US" sz="2600" u="none" dirty="0" smtClean="0"/>
                  <a:t>For any graph </a:t>
                </a:r>
                <a14:m>
                  <m:oMath xmlns:m="http://schemas.openxmlformats.org/officeDocument/2006/math">
                    <m:r>
                      <a:rPr lang="en-US" sz="2600" b="0" i="1" u="none" smtClean="0">
                        <a:latin typeface="Cambria Math" panose="02040503050406030204" pitchFamily="18" charset="0"/>
                      </a:rPr>
                      <m:t>𝐺</m:t>
                    </m:r>
                    <m:r>
                      <a:rPr lang="en-US" sz="2600" b="0" i="1" u="none" smtClean="0">
                        <a:latin typeface="Cambria Math" panose="02040503050406030204" pitchFamily="18" charset="0"/>
                      </a:rPr>
                      <m:t>=(</m:t>
                    </m:r>
                    <m:r>
                      <a:rPr lang="en-US" sz="2600" b="0" i="1" u="none" smtClean="0">
                        <a:latin typeface="Cambria Math" panose="02040503050406030204" pitchFamily="18" charset="0"/>
                      </a:rPr>
                      <m:t>𝑉</m:t>
                    </m:r>
                    <m:r>
                      <a:rPr lang="en-US" sz="2600" b="0" i="1" u="none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2600" b="0" i="1" u="none" smtClean="0">
                        <a:latin typeface="Cambria Math" panose="02040503050406030204" pitchFamily="18" charset="0"/>
                      </a:rPr>
                      <m:t>𝐸</m:t>
                    </m:r>
                    <m:r>
                      <a:rPr lang="en-US" sz="2600" b="0" i="1" u="none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600" u="none" dirty="0" smtClean="0"/>
                  <a:t>.</a:t>
                </a:r>
              </a:p>
            </p:txBody>
          </p:sp>
        </mc:Choice>
        <mc:Fallback xmlns="">
          <p:sp>
            <p:nvSpPr>
              <p:cNvPr id="15" name="Text 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27545" y="1496382"/>
                <a:ext cx="8122587" cy="492443"/>
              </a:xfrm>
              <a:prstGeom prst="rect">
                <a:avLst/>
              </a:prstGeom>
              <a:blipFill rotWithShape="0">
                <a:blip r:embed="rId5"/>
                <a:stretch>
                  <a:fillRect t="-9877" b="-32099"/>
                </a:stretch>
              </a:blip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 Box 7"/>
              <p:cNvSpPr txBox="1">
                <a:spLocks noChangeArrowheads="1"/>
              </p:cNvSpPr>
              <p:nvPr/>
            </p:nvSpPr>
            <p:spPr bwMode="auto">
              <a:xfrm>
                <a:off x="851433" y="5679632"/>
                <a:ext cx="8122587" cy="49244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 lvl="1" algn="l"/>
                <a:r>
                  <a:rPr lang="en-US" sz="2600" b="0" u="none" dirty="0" smtClean="0"/>
                  <a:t>where </a:t>
                </a:r>
                <a14:m>
                  <m:oMath xmlns:m="http://schemas.openxmlformats.org/officeDocument/2006/math">
                    <m:r>
                      <a:rPr lang="en-US" sz="2600" b="0" i="1" u="none" smtClean="0">
                        <a:latin typeface="Cambria Math" panose="02040503050406030204" pitchFamily="18" charset="0"/>
                      </a:rPr>
                      <m:t>≍</m:t>
                    </m:r>
                  </m:oMath>
                </a14:m>
                <a:r>
                  <a:rPr lang="en-US" sz="2600" u="none" dirty="0" smtClean="0"/>
                  <a:t> means “up to universal constant factor”</a:t>
                </a:r>
              </a:p>
            </p:txBody>
          </p:sp>
        </mc:Choice>
        <mc:Fallback xmlns="">
          <p:sp>
            <p:nvSpPr>
              <p:cNvPr id="16" name="Text 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51433" y="5679632"/>
                <a:ext cx="8122587" cy="492443"/>
              </a:xfrm>
              <a:prstGeom prst="rect">
                <a:avLst/>
              </a:prstGeom>
              <a:blipFill rotWithShape="0">
                <a:blip r:embed="rId6"/>
                <a:stretch>
                  <a:fillRect t="-11250" b="-32500"/>
                </a:stretch>
              </a:blip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78706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90550" y="-346075"/>
            <a:ext cx="8186738" cy="1470025"/>
          </a:xfrm>
        </p:spPr>
        <p:txBody>
          <a:bodyPr/>
          <a:lstStyle/>
          <a:p>
            <a:pPr algn="r"/>
            <a:r>
              <a:rPr lang="en-US" sz="3400" b="1" dirty="0" smtClean="0">
                <a:solidFill>
                  <a:srgbClr val="000098"/>
                </a:solidFill>
                <a:latin typeface="Garamond" pitchFamily="18" charset="0"/>
              </a:rPr>
              <a:t>a question and a conjecture</a:t>
            </a:r>
            <a:endParaRPr lang="en-US" sz="3400" b="1" dirty="0">
              <a:solidFill>
                <a:srgbClr val="000098"/>
              </a:solidFill>
              <a:latin typeface="Garamond" pitchFamily="18" charset="0"/>
            </a:endParaRPr>
          </a:p>
        </p:txBody>
      </p:sp>
      <p:sp>
        <p:nvSpPr>
          <p:cNvPr id="205828" name="Line 4"/>
          <p:cNvSpPr>
            <a:spLocks noChangeShapeType="1"/>
          </p:cNvSpPr>
          <p:nvPr/>
        </p:nvSpPr>
        <p:spPr bwMode="auto">
          <a:xfrm>
            <a:off x="654050" y="712788"/>
            <a:ext cx="80645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485133" y="951899"/>
            <a:ext cx="8122587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lvl="1" algn="l"/>
            <a:r>
              <a:rPr lang="en-US" sz="2800" u="none" dirty="0" smtClean="0">
                <a:solidFill>
                  <a:srgbClr val="C00000"/>
                </a:solidFill>
              </a:rPr>
              <a:t>Aldous &amp; Fill 1994:</a:t>
            </a:r>
          </a:p>
          <a:p>
            <a:pPr lvl="1" algn="l"/>
            <a:r>
              <a:rPr lang="en-US" sz="2800" u="none" dirty="0" smtClean="0"/>
              <a:t>Is there a deterministic polynomial-time algorithm that approximates</a:t>
            </a:r>
          </a:p>
          <a:p>
            <a:pPr lvl="1" algn="l"/>
            <a:r>
              <a:rPr lang="en-US" sz="2800" u="none" dirty="0"/>
              <a:t>t</a:t>
            </a:r>
            <a:r>
              <a:rPr lang="en-US" sz="2800" u="none" dirty="0" smtClean="0"/>
              <a:t>he cover time?  </a:t>
            </a:r>
            <a:r>
              <a:rPr lang="en-US" sz="2800" u="none" dirty="0" smtClean="0">
                <a:solidFill>
                  <a:srgbClr val="000098"/>
                </a:solidFill>
              </a:rPr>
              <a:t>Yes.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 Box 7"/>
              <p:cNvSpPr txBox="1">
                <a:spLocks noChangeArrowheads="1"/>
              </p:cNvSpPr>
              <p:nvPr/>
            </p:nvSpPr>
            <p:spPr bwMode="auto">
              <a:xfrm>
                <a:off x="481903" y="2795227"/>
                <a:ext cx="8122587" cy="138499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 lvl="1" algn="l"/>
                <a:r>
                  <a:rPr lang="en-US" sz="2800" u="none" dirty="0" smtClean="0">
                    <a:solidFill>
                      <a:srgbClr val="C00000"/>
                    </a:solidFill>
                  </a:rPr>
                  <a:t>Winkler &amp; Zuckerman 1996:</a:t>
                </a:r>
              </a:p>
              <a:p>
                <a:pPr lvl="1" algn="l"/>
                <a:r>
                  <a:rPr lang="en-US" sz="2800" b="1" u="none" dirty="0" smtClean="0"/>
                  <a:t>Conjecture:  </a:t>
                </a:r>
                <a:r>
                  <a:rPr lang="en-US" sz="2800" u="none" dirty="0" smtClean="0"/>
                  <a:t>For every graph </a:t>
                </a:r>
                <a14:m>
                  <m:oMath xmlns:m="http://schemas.openxmlformats.org/officeDocument/2006/math">
                    <m:r>
                      <a:rPr lang="en-US" sz="2800" b="0" i="1" u="none" smtClean="0">
                        <a:latin typeface="Cambria Math" panose="02040503050406030204" pitchFamily="18" charset="0"/>
                      </a:rPr>
                      <m:t>𝐺</m:t>
                    </m:r>
                  </m:oMath>
                </a14:m>
                <a:r>
                  <a:rPr lang="en-US" sz="2800" u="none" dirty="0" smtClean="0"/>
                  <a:t>, the </a:t>
                </a:r>
                <a:r>
                  <a:rPr lang="en-US" sz="2800" b="1" u="none" dirty="0" smtClean="0"/>
                  <a:t>blanket time</a:t>
                </a:r>
                <a:r>
                  <a:rPr lang="en-US" sz="2800" u="none" dirty="0" smtClean="0"/>
                  <a:t> and cover time are within an </a:t>
                </a:r>
                <a14:m>
                  <m:oMath xmlns:m="http://schemas.openxmlformats.org/officeDocument/2006/math">
                    <m:r>
                      <a:rPr lang="en-US" sz="2800" b="0" i="1" u="none" smtClean="0">
                        <a:latin typeface="Cambria Math" panose="02040503050406030204" pitchFamily="18" charset="0"/>
                      </a:rPr>
                      <m:t>𝑂</m:t>
                    </m:r>
                    <m:r>
                      <a:rPr lang="en-US" sz="2800" b="0" i="1" u="none" smtClean="0">
                        <a:latin typeface="Cambria Math" panose="02040503050406030204" pitchFamily="18" charset="0"/>
                      </a:rPr>
                      <m:t>(1)</m:t>
                    </m:r>
                  </m:oMath>
                </a14:m>
                <a:r>
                  <a:rPr lang="en-US" sz="2800" u="none" dirty="0" smtClean="0"/>
                  <a:t> factor.</a:t>
                </a:r>
                <a:r>
                  <a:rPr lang="en-US" sz="2800" u="none" dirty="0"/>
                  <a:t> </a:t>
                </a:r>
                <a:r>
                  <a:rPr lang="en-US" sz="2800" u="none" dirty="0" smtClean="0"/>
                  <a:t> </a:t>
                </a:r>
                <a:r>
                  <a:rPr lang="en-US" sz="2800" u="none" dirty="0" smtClean="0">
                    <a:solidFill>
                      <a:srgbClr val="000098"/>
                    </a:solidFill>
                  </a:rPr>
                  <a:t>True.</a:t>
                </a:r>
              </a:p>
            </p:txBody>
          </p:sp>
        </mc:Choice>
        <mc:Fallback xmlns="">
          <p:sp>
            <p:nvSpPr>
              <p:cNvPr id="13" name="Text 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81903" y="2795227"/>
                <a:ext cx="8122587" cy="1384995"/>
              </a:xfrm>
              <a:prstGeom prst="rect">
                <a:avLst/>
              </a:prstGeom>
              <a:blipFill rotWithShape="0">
                <a:blip r:embed="rId2"/>
                <a:stretch>
                  <a:fillRect t="-4846" r="-1502" b="-11894"/>
                </a:stretch>
              </a:blip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 Box 7"/>
              <p:cNvSpPr txBox="1">
                <a:spLocks noChangeArrowheads="1"/>
              </p:cNvSpPr>
              <p:nvPr/>
            </p:nvSpPr>
            <p:spPr bwMode="auto">
              <a:xfrm>
                <a:off x="481903" y="4523533"/>
                <a:ext cx="8122587" cy="95410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 lvl="1" algn="l"/>
                <a:r>
                  <a:rPr lang="en-US" sz="2800" u="none" dirty="0" smtClean="0"/>
                  <a:t>Best previous bounds were </a:t>
                </a:r>
                <a14:m>
                  <m:oMath xmlns:m="http://schemas.openxmlformats.org/officeDocument/2006/math">
                    <m:r>
                      <a:rPr lang="en-US" sz="2800" b="0" i="1" u="none" smtClean="0">
                        <a:latin typeface="Cambria Math" panose="02040503050406030204" pitchFamily="18" charset="0"/>
                      </a:rPr>
                      <m:t>𝑂</m:t>
                    </m:r>
                    <m:d>
                      <m:dPr>
                        <m:ctrlPr>
                          <a:rPr lang="en-US" sz="2800" b="0" i="1" u="none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unc>
                          <m:funcPr>
                            <m:ctrlPr>
                              <a:rPr lang="en-US" sz="2800" b="0" i="1" u="none" smtClean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sz="2800" b="0" i="0" u="none" smtClean="0">
                                <a:latin typeface="Cambria Math" panose="02040503050406030204" pitchFamily="18" charset="0"/>
                              </a:rPr>
                              <m:t>log</m:t>
                            </m:r>
                          </m:fName>
                          <m:e>
                            <m:func>
                              <m:funcPr>
                                <m:ctrlPr>
                                  <a:rPr lang="en-US" sz="2800" b="0" i="1" u="none" smtClean="0">
                                    <a:latin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r>
                                  <m:rPr>
                                    <m:sty m:val="p"/>
                                  </m:rPr>
                                  <a:rPr lang="en-US" sz="2800" b="0" i="0" u="none" smtClean="0">
                                    <a:latin typeface="Cambria Math" panose="02040503050406030204" pitchFamily="18" charset="0"/>
                                  </a:rPr>
                                  <m:t>log</m:t>
                                </m:r>
                              </m:fName>
                              <m:e>
                                <m:r>
                                  <a:rPr lang="en-US" sz="2800" b="0" i="1" u="none" smtClean="0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e>
                            </m:func>
                          </m:e>
                        </m:func>
                      </m:e>
                    </m:d>
                  </m:oMath>
                </a14:m>
                <a:r>
                  <a:rPr lang="en-US" sz="2800" u="none" dirty="0" smtClean="0"/>
                  <a:t>.</a:t>
                </a:r>
              </a:p>
              <a:p>
                <a:pPr lvl="1" algn="l"/>
                <a:r>
                  <a:rPr lang="en-US" sz="2800" u="none" dirty="0" smtClean="0">
                    <a:solidFill>
                      <a:srgbClr val="000098"/>
                    </a:solidFill>
                  </a:rPr>
                  <a:t>[Kahn-Kim-</a:t>
                </a:r>
                <a:r>
                  <a:rPr lang="en-US" sz="2800" u="none" dirty="0" err="1" smtClean="0">
                    <a:solidFill>
                      <a:srgbClr val="000098"/>
                    </a:solidFill>
                  </a:rPr>
                  <a:t>Lovasz</a:t>
                </a:r>
                <a:r>
                  <a:rPr lang="en-US" sz="2800" u="none" dirty="0" smtClean="0">
                    <a:solidFill>
                      <a:srgbClr val="000098"/>
                    </a:solidFill>
                  </a:rPr>
                  <a:t>-Vu 1999]</a:t>
                </a:r>
              </a:p>
            </p:txBody>
          </p:sp>
        </mc:Choice>
        <mc:Fallback xmlns="">
          <p:sp>
            <p:nvSpPr>
              <p:cNvPr id="6" name="Text 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81903" y="4523533"/>
                <a:ext cx="8122587" cy="954107"/>
              </a:xfrm>
              <a:prstGeom prst="rect">
                <a:avLst/>
              </a:prstGeom>
              <a:blipFill rotWithShape="0">
                <a:blip r:embed="rId3"/>
                <a:stretch>
                  <a:fillRect t="-5732" b="-16561"/>
                </a:stretch>
              </a:blip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74992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90550" y="-346075"/>
            <a:ext cx="8186738" cy="1470025"/>
          </a:xfrm>
        </p:spPr>
        <p:txBody>
          <a:bodyPr/>
          <a:lstStyle/>
          <a:p>
            <a:pPr algn="r"/>
            <a:r>
              <a:rPr lang="en-US" sz="3400" b="1" dirty="0" err="1" smtClean="0">
                <a:solidFill>
                  <a:srgbClr val="000098"/>
                </a:solidFill>
                <a:latin typeface="Garamond" pitchFamily="18" charset="0"/>
              </a:rPr>
              <a:t>asymptotics</a:t>
            </a:r>
            <a:endParaRPr lang="en-US" sz="3400" b="1" dirty="0">
              <a:solidFill>
                <a:srgbClr val="000098"/>
              </a:solidFill>
              <a:latin typeface="Garamond" pitchFamily="18" charset="0"/>
            </a:endParaRPr>
          </a:p>
        </p:txBody>
      </p:sp>
      <p:sp>
        <p:nvSpPr>
          <p:cNvPr id="205828" name="Line 4"/>
          <p:cNvSpPr>
            <a:spLocks noChangeShapeType="1"/>
          </p:cNvSpPr>
          <p:nvPr/>
        </p:nvSpPr>
        <p:spPr bwMode="auto">
          <a:xfrm>
            <a:off x="654050" y="712788"/>
            <a:ext cx="80645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 Box 7"/>
              <p:cNvSpPr txBox="1">
                <a:spLocks noChangeArrowheads="1"/>
              </p:cNvSpPr>
              <p:nvPr/>
            </p:nvSpPr>
            <p:spPr bwMode="auto">
              <a:xfrm>
                <a:off x="481903" y="1703419"/>
                <a:ext cx="8180194" cy="139903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 lvl="1"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u="none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 u="none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400" u="none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cov</m:t>
                          </m:r>
                        </m:sub>
                      </m:sSub>
                      <m:d>
                        <m:dPr>
                          <m:ctrlPr>
                            <a:rPr lang="en-US" sz="2400" i="1" u="none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i="1" u="none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𝐺</m:t>
                          </m:r>
                        </m:e>
                      </m:d>
                      <m:r>
                        <a:rPr lang="en-US" sz="2400" b="0" i="1" u="none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≤</m:t>
                      </m:r>
                      <m:sSubSup>
                        <m:sSubSupPr>
                          <m:ctrlPr>
                            <a:rPr lang="en-US" sz="2400" b="0" i="1" u="none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sz="2400" b="0" i="1" u="none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u="none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</m:d>
                          <m:r>
                            <a:rPr lang="en-US" sz="2400" b="0" i="1" u="none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⋅</m:t>
                          </m:r>
                          <m:r>
                            <a:rPr lang="en-US" sz="2400" b="0" i="1" u="none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𝔼</m:t>
                          </m:r>
                          <m:d>
                            <m:dPr>
                              <m:begChr m:val="‖"/>
                              <m:endChr m:val="‖"/>
                              <m:ctrlPr>
                                <a:rPr lang="en-US" sz="2400" b="0" i="1" u="none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nary>
                                <m:naryPr>
                                  <m:chr m:val="∑"/>
                                  <m:ctrlPr>
                                    <a:rPr lang="en-US" sz="2400" b="0" i="1" u="none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a:rPr lang="en-US" sz="2400" b="0" i="1" u="none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en-US" sz="2400" b="0" i="1" u="none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=2</m:t>
                                  </m:r>
                                </m:sub>
                                <m:sup>
                                  <m:r>
                                    <a:rPr lang="en-US" sz="2400" b="0" i="1" u="none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sup>
                                <m:e>
                                  <m:f>
                                    <m:fPr>
                                      <m:ctrlPr>
                                        <a:rPr lang="en-US" sz="2400" i="1" u="none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sSub>
                                        <m:sSubPr>
                                          <m:ctrlPr>
                                            <a:rPr lang="en-US" sz="2400" i="1" u="none">
                                              <a:solidFill>
                                                <a:srgbClr val="C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400" i="1" u="none">
                                              <a:solidFill>
                                                <a:srgbClr val="C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𝑔</m:t>
                                          </m:r>
                                        </m:e>
                                        <m:sub>
                                          <m:r>
                                            <a:rPr lang="en-US" sz="2400" i="1" u="none">
                                              <a:solidFill>
                                                <a:srgbClr val="C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  <m:sSub>
                                        <m:sSubPr>
                                          <m:ctrlPr>
                                            <a:rPr lang="en-US" sz="2400" i="1" u="none">
                                              <a:solidFill>
                                                <a:srgbClr val="C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400" i="1" u="none">
                                              <a:solidFill>
                                                <a:srgbClr val="C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𝑣</m:t>
                                          </m:r>
                                        </m:e>
                                        <m:sub>
                                          <m:r>
                                            <a:rPr lang="en-US" sz="2400" i="1" u="none">
                                              <a:solidFill>
                                                <a:srgbClr val="C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</m:num>
                                    <m:den>
                                      <m:rad>
                                        <m:radPr>
                                          <m:degHide m:val="on"/>
                                          <m:ctrlPr>
                                            <a:rPr lang="en-US" sz="2400" i="1" u="none">
                                              <a:solidFill>
                                                <a:srgbClr val="C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radPr>
                                        <m:deg/>
                                        <m:e>
                                          <m:sSub>
                                            <m:sSubPr>
                                              <m:ctrlPr>
                                                <a:rPr lang="en-US" sz="2400" i="1" u="none">
                                                  <a:solidFill>
                                                    <a:srgbClr val="C0000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2400" i="1" u="none">
                                                  <a:solidFill>
                                                    <a:srgbClr val="C0000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𝜆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2400" i="1" u="none">
                                                  <a:solidFill>
                                                    <a:srgbClr val="C0000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𝑖</m:t>
                                              </m:r>
                                            </m:sub>
                                          </m:sSub>
                                        </m:e>
                                      </m:rad>
                                    </m:den>
                                  </m:f>
                                </m:e>
                              </m:nary>
                            </m:e>
                          </m:d>
                        </m:e>
                        <m:sub>
                          <m:r>
                            <a:rPr lang="en-US" sz="2400" b="0" i="1" u="none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∞</m:t>
                          </m:r>
                        </m:sub>
                        <m:sup>
                          <m:r>
                            <a:rPr lang="en-US" sz="2400" b="0" i="1" u="none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en-US" sz="2400" b="0" i="1" u="none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400" b="0" i="1" u="none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𝐶</m:t>
                      </m:r>
                      <m:rad>
                        <m:radPr>
                          <m:degHide m:val="on"/>
                          <m:ctrlPr>
                            <a:rPr lang="en-US" sz="2400" b="0" i="1" u="none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sSub>
                            <m:sSubPr>
                              <m:ctrlPr>
                                <a:rPr lang="en-US" sz="2400" b="0" i="1" u="none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u="none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sz="2400" b="0" i="0" u="none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cov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2400" b="0" i="1" u="none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u="none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𝐺</m:t>
                              </m:r>
                            </m:e>
                          </m:d>
                          <m:sSub>
                            <m:sSubPr>
                              <m:ctrlPr>
                                <a:rPr lang="en-US" sz="2400" b="0" i="1" u="none" smtClean="0">
                                  <a:solidFill>
                                    <a:srgbClr val="000098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u="none" smtClean="0">
                                  <a:solidFill>
                                    <a:srgbClr val="000098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2400" b="0" i="1" u="none" smtClean="0">
                                  <a:solidFill>
                                    <a:srgbClr val="000098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sz="2400" b="0" i="0" u="none" smtClean="0">
                                  <a:solidFill>
                                    <a:srgbClr val="000098"/>
                                  </a:solidFill>
                                  <a:latin typeface="Cambria Math" panose="02040503050406030204" pitchFamily="18" charset="0"/>
                                </a:rPr>
                                <m:t>hit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2400" b="0" i="1" u="none" smtClean="0">
                                  <a:solidFill>
                                    <a:srgbClr val="000098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u="none" smtClean="0">
                                  <a:solidFill>
                                    <a:srgbClr val="000098"/>
                                  </a:solidFill>
                                  <a:latin typeface="Cambria Math" panose="02040503050406030204" pitchFamily="18" charset="0"/>
                                </a:rPr>
                                <m:t>𝐺</m:t>
                              </m:r>
                            </m:e>
                          </m:d>
                        </m:e>
                      </m:rad>
                    </m:oMath>
                  </m:oMathPara>
                </a14:m>
                <a:endParaRPr lang="en-US" sz="2600" u="none" dirty="0" smtClean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2" name="Text 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81903" y="1703419"/>
                <a:ext cx="8180194" cy="1399037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 Box 7"/>
          <p:cNvSpPr txBox="1">
            <a:spLocks noChangeArrowheads="1"/>
          </p:cNvSpPr>
          <p:nvPr/>
        </p:nvSpPr>
        <p:spPr bwMode="auto">
          <a:xfrm>
            <a:off x="193868" y="1069742"/>
            <a:ext cx="8122587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lvl="1" algn="l"/>
            <a:r>
              <a:rPr lang="en-US" sz="2600" b="1" u="none" dirty="0" smtClean="0"/>
              <a:t>[Ding-L-Peres 2011]: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 Box 7"/>
              <p:cNvSpPr txBox="1">
                <a:spLocks noChangeArrowheads="1"/>
              </p:cNvSpPr>
              <p:nvPr/>
            </p:nvSpPr>
            <p:spPr bwMode="auto">
              <a:xfrm>
                <a:off x="220825" y="3483823"/>
                <a:ext cx="8122587" cy="28931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 lvl="1" algn="l"/>
                <a:r>
                  <a:rPr lang="en-US" sz="2600" b="1" u="none" dirty="0" smtClean="0"/>
                  <a:t>[Ding 2012]:  </a:t>
                </a:r>
                <a:r>
                  <a:rPr lang="en-US" sz="2600" u="none" dirty="0" smtClean="0"/>
                  <a:t>For trees and bounded-degree graphs:</a:t>
                </a:r>
              </a:p>
              <a:p>
                <a:pPr lvl="1" algn="l"/>
                <a:endParaRPr lang="en-US" sz="2600" b="1" u="none" dirty="0"/>
              </a:p>
              <a:p>
                <a:pPr lvl="1" algn="l"/>
                <a:endParaRPr lang="en-US" sz="2600" b="1" u="none" dirty="0" smtClean="0"/>
              </a:p>
              <a:p>
                <a:pPr lvl="1" algn="l"/>
                <a:endParaRPr lang="en-US" sz="2600" b="1" u="none" dirty="0"/>
              </a:p>
              <a:p>
                <a:pPr lvl="1" algn="l"/>
                <a:endParaRPr lang="en-US" sz="2600" b="1" u="none" dirty="0" smtClean="0"/>
              </a:p>
              <a:p>
                <a:pPr lvl="1" algn="l"/>
                <a:endParaRPr lang="en-US" sz="2600" b="1" u="none" dirty="0"/>
              </a:p>
              <a:p>
                <a:pPr lvl="1" algn="l"/>
                <a:r>
                  <a:rPr lang="en-US" sz="2600" u="none" dirty="0" smtClean="0"/>
                  <a:t>             where</a:t>
                </a:r>
                <a:r>
                  <a:rPr lang="en-US" sz="2600" b="1" u="none" dirty="0" smtClean="0"/>
                  <a:t> </a:t>
                </a:r>
                <a14:m>
                  <m:oMath xmlns:m="http://schemas.openxmlformats.org/officeDocument/2006/math">
                    <m:r>
                      <a:rPr lang="en-US" sz="2600" b="0" i="1" u="none" smtClean="0">
                        <a:latin typeface="Cambria Math" panose="02040503050406030204" pitchFamily="18" charset="0"/>
                      </a:rPr>
                      <m:t>𝐶</m:t>
                    </m:r>
                  </m:oMath>
                </a14:m>
                <a:r>
                  <a:rPr lang="en-US" sz="2600" u="none" dirty="0" smtClean="0"/>
                  <a:t> depends on the maximum degree of </a:t>
                </a:r>
                <a14:m>
                  <m:oMath xmlns:m="http://schemas.openxmlformats.org/officeDocument/2006/math">
                    <m:r>
                      <a:rPr lang="en-US" sz="2600" b="0" i="1" u="none" smtClean="0">
                        <a:latin typeface="Cambria Math" panose="02040503050406030204" pitchFamily="18" charset="0"/>
                      </a:rPr>
                      <m:t>𝐺</m:t>
                    </m:r>
                  </m:oMath>
                </a14:m>
                <a:r>
                  <a:rPr lang="en-US" sz="2600" u="none" dirty="0" smtClean="0"/>
                  <a:t>.</a:t>
                </a:r>
              </a:p>
            </p:txBody>
          </p:sp>
        </mc:Choice>
        <mc:Fallback xmlns="">
          <p:sp>
            <p:nvSpPr>
              <p:cNvPr id="11" name="Text 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20825" y="3483823"/>
                <a:ext cx="8122587" cy="2893100"/>
              </a:xfrm>
              <a:prstGeom prst="rect">
                <a:avLst/>
              </a:prstGeom>
              <a:blipFill rotWithShape="0">
                <a:blip r:embed="rId3"/>
                <a:stretch>
                  <a:fillRect t="-1895" b="-4632"/>
                </a:stretch>
              </a:blip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 Box 7"/>
              <p:cNvSpPr txBox="1">
                <a:spLocks noChangeArrowheads="1"/>
              </p:cNvSpPr>
              <p:nvPr/>
            </p:nvSpPr>
            <p:spPr bwMode="auto">
              <a:xfrm>
                <a:off x="1346008" y="4120284"/>
                <a:ext cx="8180194" cy="139903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 lvl="1"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u="none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≥</m:t>
                      </m:r>
                      <m:sSubSup>
                        <m:sSubSupPr>
                          <m:ctrlPr>
                            <a:rPr lang="en-US" sz="2400" b="0" i="1" u="none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sz="2400" b="0" i="1" u="none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u="none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</m:d>
                          <m:r>
                            <a:rPr lang="en-US" sz="2400" i="1" u="none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⋅</m:t>
                          </m:r>
                          <m:r>
                            <a:rPr lang="en-US" sz="2400" i="1" u="none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𝔼</m:t>
                          </m:r>
                          <m:d>
                            <m:dPr>
                              <m:begChr m:val="‖"/>
                              <m:endChr m:val="‖"/>
                              <m:ctrlPr>
                                <a:rPr lang="en-US" sz="2400" b="0" i="1" u="none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nary>
                                <m:naryPr>
                                  <m:chr m:val="∑"/>
                                  <m:ctrlPr>
                                    <a:rPr lang="en-US" sz="2400" b="0" i="1" u="none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a:rPr lang="en-US" sz="2400" b="0" i="1" u="none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en-US" sz="2400" b="0" i="1" u="none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=2</m:t>
                                  </m:r>
                                </m:sub>
                                <m:sup>
                                  <m:r>
                                    <a:rPr lang="en-US" sz="2400" b="0" i="1" u="none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sup>
                                <m:e>
                                  <m:f>
                                    <m:fPr>
                                      <m:ctrlPr>
                                        <a:rPr lang="en-US" sz="2400" i="1" u="none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sSub>
                                        <m:sSubPr>
                                          <m:ctrlPr>
                                            <a:rPr lang="en-US" sz="2400" i="1" u="none">
                                              <a:solidFill>
                                                <a:srgbClr val="C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400" i="1" u="none">
                                              <a:solidFill>
                                                <a:srgbClr val="C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𝑔</m:t>
                                          </m:r>
                                        </m:e>
                                        <m:sub>
                                          <m:r>
                                            <a:rPr lang="en-US" sz="2400" i="1" u="none">
                                              <a:solidFill>
                                                <a:srgbClr val="C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  <m:sSub>
                                        <m:sSubPr>
                                          <m:ctrlPr>
                                            <a:rPr lang="en-US" sz="2400" i="1" u="none">
                                              <a:solidFill>
                                                <a:srgbClr val="C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400" i="1" u="none">
                                              <a:solidFill>
                                                <a:srgbClr val="C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𝑣</m:t>
                                          </m:r>
                                        </m:e>
                                        <m:sub>
                                          <m:r>
                                            <a:rPr lang="en-US" sz="2400" i="1" u="none">
                                              <a:solidFill>
                                                <a:srgbClr val="C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</m:num>
                                    <m:den>
                                      <m:rad>
                                        <m:radPr>
                                          <m:degHide m:val="on"/>
                                          <m:ctrlPr>
                                            <a:rPr lang="en-US" sz="2400" i="1" u="none">
                                              <a:solidFill>
                                                <a:srgbClr val="C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radPr>
                                        <m:deg/>
                                        <m:e>
                                          <m:sSub>
                                            <m:sSubPr>
                                              <m:ctrlPr>
                                                <a:rPr lang="en-US" sz="2400" i="1" u="none">
                                                  <a:solidFill>
                                                    <a:srgbClr val="C0000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2400" i="1" u="none">
                                                  <a:solidFill>
                                                    <a:srgbClr val="C0000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𝜆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2400" i="1" u="none">
                                                  <a:solidFill>
                                                    <a:srgbClr val="C0000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𝑖</m:t>
                                              </m:r>
                                            </m:sub>
                                          </m:sSub>
                                        </m:e>
                                      </m:rad>
                                    </m:den>
                                  </m:f>
                                </m:e>
                              </m:nary>
                            </m:e>
                          </m:d>
                        </m:e>
                        <m:sub>
                          <m:r>
                            <a:rPr lang="en-US" sz="2400" b="0" i="1" u="none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∞</m:t>
                          </m:r>
                        </m:sub>
                        <m:sup>
                          <m:r>
                            <a:rPr lang="en-US" sz="2400" b="0" i="1" u="none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en-US" sz="2400" b="0" i="1" u="none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2400" b="0" i="1" u="none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𝐶</m:t>
                      </m:r>
                      <m:rad>
                        <m:radPr>
                          <m:degHide m:val="on"/>
                          <m:ctrlPr>
                            <a:rPr lang="en-US" sz="2400" b="0" i="1" u="none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sSub>
                            <m:sSubPr>
                              <m:ctrlPr>
                                <a:rPr lang="en-US" sz="2400" b="0" i="1" u="none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u="none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sz="2400" b="0" i="0" u="none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cov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2400" b="0" i="1" u="none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u="none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𝐺</m:t>
                              </m:r>
                            </m:e>
                          </m:d>
                          <m:sSub>
                            <m:sSubPr>
                              <m:ctrlPr>
                                <a:rPr lang="en-US" sz="2400" b="0" i="1" u="none" smtClean="0">
                                  <a:solidFill>
                                    <a:srgbClr val="000098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u="none" smtClean="0">
                                  <a:solidFill>
                                    <a:srgbClr val="000098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2400" b="0" i="1" u="none" smtClean="0">
                                  <a:solidFill>
                                    <a:srgbClr val="000098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sz="2400" b="0" i="0" u="none" smtClean="0">
                                  <a:solidFill>
                                    <a:srgbClr val="000098"/>
                                  </a:solidFill>
                                  <a:latin typeface="Cambria Math" panose="02040503050406030204" pitchFamily="18" charset="0"/>
                                </a:rPr>
                                <m:t>hit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2400" b="0" i="1" u="none" smtClean="0">
                                  <a:solidFill>
                                    <a:srgbClr val="000098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u="none" smtClean="0">
                                  <a:solidFill>
                                    <a:srgbClr val="000098"/>
                                  </a:solidFill>
                                  <a:latin typeface="Cambria Math" panose="02040503050406030204" pitchFamily="18" charset="0"/>
                                </a:rPr>
                                <m:t>𝐺</m:t>
                              </m:r>
                            </m:e>
                          </m:d>
                        </m:e>
                      </m:rad>
                    </m:oMath>
                  </m:oMathPara>
                </a14:m>
                <a:endParaRPr lang="en-US" sz="2600" u="none" dirty="0" smtClean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3" name="Text 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346008" y="4120284"/>
                <a:ext cx="8180194" cy="1399037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7526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90550" y="-346075"/>
            <a:ext cx="8186738" cy="1470025"/>
          </a:xfrm>
        </p:spPr>
        <p:txBody>
          <a:bodyPr/>
          <a:lstStyle/>
          <a:p>
            <a:pPr algn="r"/>
            <a:r>
              <a:rPr lang="en-US" sz="3400" b="1" dirty="0" err="1" smtClean="0">
                <a:solidFill>
                  <a:srgbClr val="000098"/>
                </a:solidFill>
                <a:latin typeface="Garamond" pitchFamily="18" charset="0"/>
              </a:rPr>
              <a:t>asymptotics</a:t>
            </a:r>
            <a:endParaRPr lang="en-US" sz="3400" b="1" dirty="0">
              <a:solidFill>
                <a:srgbClr val="000098"/>
              </a:solidFill>
              <a:latin typeface="Garamond" pitchFamily="18" charset="0"/>
            </a:endParaRPr>
          </a:p>
        </p:txBody>
      </p:sp>
      <p:sp>
        <p:nvSpPr>
          <p:cNvPr id="205828" name="Line 4"/>
          <p:cNvSpPr>
            <a:spLocks noChangeShapeType="1"/>
          </p:cNvSpPr>
          <p:nvPr/>
        </p:nvSpPr>
        <p:spPr bwMode="auto">
          <a:xfrm>
            <a:off x="654050" y="712788"/>
            <a:ext cx="80645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 Box 7"/>
              <p:cNvSpPr txBox="1">
                <a:spLocks noChangeArrowheads="1"/>
              </p:cNvSpPr>
              <p:nvPr/>
            </p:nvSpPr>
            <p:spPr bwMode="auto">
              <a:xfrm>
                <a:off x="481903" y="1703419"/>
                <a:ext cx="8180194" cy="139903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 lvl="1"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u="none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 u="none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400" u="none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cov</m:t>
                          </m:r>
                        </m:sub>
                      </m:sSub>
                      <m:d>
                        <m:dPr>
                          <m:ctrlPr>
                            <a:rPr lang="en-US" sz="2400" i="1" u="none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i="1" u="none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𝐺</m:t>
                          </m:r>
                        </m:e>
                      </m:d>
                      <m:r>
                        <a:rPr lang="en-US" sz="2400" b="0" i="1" u="none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en-US" sz="2400" b="0" i="1" u="none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sz="2400" b="0" i="1" u="none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u="none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</m:d>
                          <m:r>
                            <a:rPr lang="en-US" sz="2400" i="1" u="none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⋅</m:t>
                          </m:r>
                          <m:r>
                            <a:rPr lang="en-US" sz="2400" i="1" u="none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𝔼</m:t>
                          </m:r>
                          <m:d>
                            <m:dPr>
                              <m:begChr m:val="‖"/>
                              <m:endChr m:val="‖"/>
                              <m:ctrlPr>
                                <a:rPr lang="en-US" sz="2400" b="0" i="1" u="none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nary>
                                <m:naryPr>
                                  <m:chr m:val="∑"/>
                                  <m:ctrlPr>
                                    <a:rPr lang="en-US" sz="2400" b="0" i="1" u="none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a:rPr lang="en-US" sz="2400" b="0" i="1" u="none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en-US" sz="2400" b="0" i="1" u="none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=2</m:t>
                                  </m:r>
                                </m:sub>
                                <m:sup>
                                  <m:r>
                                    <a:rPr lang="en-US" sz="2400" b="0" i="1" u="none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sup>
                                <m:e>
                                  <m:f>
                                    <m:fPr>
                                      <m:ctrlPr>
                                        <a:rPr lang="en-US" sz="2400" i="1" u="none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sSub>
                                        <m:sSubPr>
                                          <m:ctrlPr>
                                            <a:rPr lang="en-US" sz="2400" i="1" u="none">
                                              <a:solidFill>
                                                <a:srgbClr val="C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400" i="1" u="none">
                                              <a:solidFill>
                                                <a:srgbClr val="C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𝑔</m:t>
                                          </m:r>
                                        </m:e>
                                        <m:sub>
                                          <m:r>
                                            <a:rPr lang="en-US" sz="2400" i="1" u="none">
                                              <a:solidFill>
                                                <a:srgbClr val="C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  <m:sSub>
                                        <m:sSubPr>
                                          <m:ctrlPr>
                                            <a:rPr lang="en-US" sz="2400" i="1" u="none">
                                              <a:solidFill>
                                                <a:srgbClr val="C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400" i="1" u="none">
                                              <a:solidFill>
                                                <a:srgbClr val="C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𝑣</m:t>
                                          </m:r>
                                        </m:e>
                                        <m:sub>
                                          <m:r>
                                            <a:rPr lang="en-US" sz="2400" i="1" u="none">
                                              <a:solidFill>
                                                <a:srgbClr val="C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</m:num>
                                    <m:den>
                                      <m:rad>
                                        <m:radPr>
                                          <m:degHide m:val="on"/>
                                          <m:ctrlPr>
                                            <a:rPr lang="en-US" sz="2400" i="1" u="none">
                                              <a:solidFill>
                                                <a:srgbClr val="C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radPr>
                                        <m:deg/>
                                        <m:e>
                                          <m:sSub>
                                            <m:sSubPr>
                                              <m:ctrlPr>
                                                <a:rPr lang="en-US" sz="2400" i="1" u="none">
                                                  <a:solidFill>
                                                    <a:srgbClr val="C0000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2400" i="1" u="none">
                                                  <a:solidFill>
                                                    <a:srgbClr val="C0000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𝜆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2400" i="1" u="none">
                                                  <a:solidFill>
                                                    <a:srgbClr val="C0000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𝑖</m:t>
                                              </m:r>
                                            </m:sub>
                                          </m:sSub>
                                        </m:e>
                                      </m:rad>
                                    </m:den>
                                  </m:f>
                                </m:e>
                              </m:nary>
                            </m:e>
                          </m:d>
                        </m:e>
                        <m:sub>
                          <m:r>
                            <a:rPr lang="en-US" sz="2400" b="0" i="1" u="none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∞</m:t>
                          </m:r>
                        </m:sub>
                        <m:sup>
                          <m:r>
                            <a:rPr lang="en-US" sz="2400" b="0" i="1" u="none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en-US" sz="2400" b="0" i="1" u="none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±</m:t>
                      </m:r>
                      <m:r>
                        <a:rPr lang="en-US" sz="2400" b="0" i="1" u="none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𝐶</m:t>
                      </m:r>
                      <m:rad>
                        <m:radPr>
                          <m:degHide m:val="on"/>
                          <m:ctrlPr>
                            <a:rPr lang="en-US" sz="2400" b="0" i="1" u="none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sSub>
                            <m:sSubPr>
                              <m:ctrlPr>
                                <a:rPr lang="en-US" sz="2400" b="0" i="1" u="none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u="none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sz="2400" b="0" i="0" u="none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cov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2400" b="0" i="1" u="none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u="none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𝐺</m:t>
                              </m:r>
                            </m:e>
                          </m:d>
                          <m:sSub>
                            <m:sSubPr>
                              <m:ctrlPr>
                                <a:rPr lang="en-US" sz="2400" b="0" i="1" u="none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u="none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2400" b="0" i="1" u="none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sz="2400" b="0" i="0" u="none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hit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2400" b="0" i="1" u="none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u="none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𝐺</m:t>
                              </m:r>
                            </m:e>
                          </m:d>
                        </m:e>
                      </m:rad>
                    </m:oMath>
                  </m:oMathPara>
                </a14:m>
                <a:endParaRPr lang="en-US" sz="2600" u="none" dirty="0" smtClean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2" name="Text 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81903" y="1703419"/>
                <a:ext cx="8180194" cy="1399037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 Box 7"/>
          <p:cNvSpPr txBox="1">
            <a:spLocks noChangeArrowheads="1"/>
          </p:cNvSpPr>
          <p:nvPr/>
        </p:nvSpPr>
        <p:spPr bwMode="auto">
          <a:xfrm>
            <a:off x="193868" y="1069742"/>
            <a:ext cx="8122587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lvl="1" algn="l"/>
            <a:r>
              <a:rPr lang="en-US" sz="2600" b="1" u="none" dirty="0" smtClean="0"/>
              <a:t>[Alex </a:t>
            </a:r>
            <a:r>
              <a:rPr lang="en-US" sz="2600" b="1" u="none" dirty="0" err="1" smtClean="0"/>
              <a:t>Zhai</a:t>
            </a:r>
            <a:r>
              <a:rPr lang="en-US" sz="2600" b="1" u="none" dirty="0" smtClean="0"/>
              <a:t> 2014]:</a:t>
            </a:r>
          </a:p>
        </p:txBody>
      </p:sp>
      <p:pic>
        <p:nvPicPr>
          <p:cNvPr id="3074" name="Picture 2" descr="http://3.bp.blogspot.com/-_LPzTuEn9HU/Tdjy3Oy8roI/AAAAAAAACOw/V1fJ-dJl0Xs/s400/HomerLevitatin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9" y="4005070"/>
            <a:ext cx="3168385" cy="2547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0483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90550" y="-346075"/>
            <a:ext cx="8186738" cy="1470025"/>
          </a:xfrm>
        </p:spPr>
        <p:txBody>
          <a:bodyPr/>
          <a:lstStyle/>
          <a:p>
            <a:pPr algn="r"/>
            <a:r>
              <a:rPr lang="en-US" sz="3400" b="1" dirty="0" smtClean="0">
                <a:solidFill>
                  <a:srgbClr val="000098"/>
                </a:solidFill>
                <a:latin typeface="Garamond" pitchFamily="18" charset="0"/>
              </a:rPr>
              <a:t>the Gaussian free field</a:t>
            </a:r>
            <a:endParaRPr lang="en-US" sz="3400" b="1" dirty="0">
              <a:solidFill>
                <a:srgbClr val="000098"/>
              </a:solidFill>
              <a:latin typeface="Garamond" pitchFamily="18" charset="0"/>
            </a:endParaRPr>
          </a:p>
        </p:txBody>
      </p:sp>
      <p:sp>
        <p:nvSpPr>
          <p:cNvPr id="205828" name="Line 4"/>
          <p:cNvSpPr>
            <a:spLocks noChangeShapeType="1"/>
          </p:cNvSpPr>
          <p:nvPr/>
        </p:nvSpPr>
        <p:spPr bwMode="auto">
          <a:xfrm>
            <a:off x="654050" y="712788"/>
            <a:ext cx="80645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1689741" y="1145431"/>
                <a:ext cx="1754648" cy="165006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ctrlPr>
                            <a:rPr lang="en-US" sz="3600" i="1" u="none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3600" i="1" u="none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3600" i="1" u="none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=2</m:t>
                          </m:r>
                        </m:sub>
                        <m:sup>
                          <m:r>
                            <a:rPr lang="en-US" sz="3600" i="1" u="none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</m:sup>
                        <m:e>
                          <m:f>
                            <m:fPr>
                              <m:ctrlPr>
                                <a:rPr lang="en-US" sz="3200" i="1" u="none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sz="3200" i="1" u="none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3200" i="1" u="none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𝑔</m:t>
                                  </m:r>
                                </m:e>
                                <m:sub>
                                  <m:r>
                                    <a:rPr lang="en-US" sz="3200" i="1" u="none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sz="3200" i="1" u="none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3200" i="1" u="none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  <m:sub>
                                  <m:r>
                                    <a:rPr lang="en-US" sz="3200" i="1" u="none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num>
                            <m:den>
                              <m:rad>
                                <m:radPr>
                                  <m:degHide m:val="on"/>
                                  <m:ctrlPr>
                                    <a:rPr lang="en-US" sz="3200" i="1" u="none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sSub>
                                    <m:sSubPr>
                                      <m:ctrlPr>
                                        <a:rPr lang="en-US" sz="3200" i="1" u="none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3200" i="1" u="none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𝜆</m:t>
                                      </m:r>
                                    </m:e>
                                    <m:sub>
                                      <m:r>
                                        <a:rPr lang="en-US" sz="3200" i="1" u="none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</m:rad>
                            </m:den>
                          </m:f>
                        </m:e>
                      </m:nary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89741" y="1145431"/>
                <a:ext cx="1754648" cy="1650067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3880716" y="1659593"/>
            <a:ext cx="3859669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lvl="1" algn="l"/>
            <a:r>
              <a:rPr lang="en-US" sz="2800" u="none" dirty="0" smtClean="0"/>
              <a:t>What the hell is this thing?</a:t>
            </a:r>
            <a:endParaRPr lang="en-US" sz="2800" u="none" dirty="0" smtClean="0">
              <a:solidFill>
                <a:srgbClr val="00009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6618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366" y="3824187"/>
            <a:ext cx="3320898" cy="27155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5278" y="3782156"/>
            <a:ext cx="3611177" cy="27000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582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90550" y="-346075"/>
            <a:ext cx="8186738" cy="1470025"/>
          </a:xfrm>
        </p:spPr>
        <p:txBody>
          <a:bodyPr/>
          <a:lstStyle/>
          <a:p>
            <a:pPr algn="r"/>
            <a:r>
              <a:rPr lang="en-US" sz="3400" b="1" dirty="0" smtClean="0">
                <a:solidFill>
                  <a:srgbClr val="000098"/>
                </a:solidFill>
                <a:latin typeface="Garamond" pitchFamily="18" charset="0"/>
              </a:rPr>
              <a:t>the Gaussian free field</a:t>
            </a:r>
            <a:endParaRPr lang="en-US" sz="3400" b="1" dirty="0">
              <a:solidFill>
                <a:srgbClr val="000098"/>
              </a:solidFill>
              <a:latin typeface="Garamond" pitchFamily="18" charset="0"/>
            </a:endParaRPr>
          </a:p>
        </p:txBody>
      </p:sp>
      <p:sp>
        <p:nvSpPr>
          <p:cNvPr id="205828" name="Line 4"/>
          <p:cNvSpPr>
            <a:spLocks noChangeShapeType="1"/>
          </p:cNvSpPr>
          <p:nvPr/>
        </p:nvSpPr>
        <p:spPr bwMode="auto">
          <a:xfrm>
            <a:off x="654050" y="712788"/>
            <a:ext cx="80645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 Box 7"/>
              <p:cNvSpPr txBox="1">
                <a:spLocks noChangeArrowheads="1"/>
              </p:cNvSpPr>
              <p:nvPr/>
            </p:nvSpPr>
            <p:spPr bwMode="auto">
              <a:xfrm>
                <a:off x="309082" y="942338"/>
                <a:ext cx="8813871" cy="271709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 lvl="1" algn="l"/>
                <a:r>
                  <a:rPr lang="en-US" sz="2800" u="none" dirty="0" smtClean="0">
                    <a:solidFill>
                      <a:schemeClr val="tx1"/>
                    </a:solidFill>
                  </a:rPr>
                  <a:t>Given a graph </a:t>
                </a:r>
                <a14:m>
                  <m:oMath xmlns:m="http://schemas.openxmlformats.org/officeDocument/2006/math">
                    <m:r>
                      <a:rPr lang="en-US" sz="2800" b="0" i="1" u="none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𝐺</m:t>
                    </m:r>
                    <m:r>
                      <a:rPr lang="en-US" sz="2800" b="0" i="1" u="none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sz="2800" b="0" i="1" u="none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0" i="1" u="none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𝑉</m:t>
                        </m:r>
                        <m:r>
                          <a:rPr lang="en-US" sz="2800" b="0" i="1" u="none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800" b="0" i="1" u="none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</m:d>
                  </m:oMath>
                </a14:m>
                <a:r>
                  <a:rPr lang="en-US" sz="2800" u="none" dirty="0" smtClean="0">
                    <a:solidFill>
                      <a:schemeClr val="tx1"/>
                    </a:solidFill>
                  </a:rPr>
                  <a:t>, the </a:t>
                </a:r>
                <a:r>
                  <a:rPr lang="en-US" sz="2800" b="1" u="none" dirty="0" smtClean="0">
                    <a:solidFill>
                      <a:schemeClr val="tx1"/>
                    </a:solidFill>
                  </a:rPr>
                  <a:t>Gaussian free field on </a:t>
                </a:r>
                <a14:m>
                  <m:oMath xmlns:m="http://schemas.openxmlformats.org/officeDocument/2006/math">
                    <m:r>
                      <a:rPr lang="en-US" sz="2800" b="1" i="1" u="none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𝑮</m:t>
                    </m:r>
                  </m:oMath>
                </a14:m>
                <a:endParaRPr lang="en-US" sz="2800" b="1" u="none" dirty="0" smtClean="0">
                  <a:solidFill>
                    <a:schemeClr val="tx1"/>
                  </a:solidFill>
                </a:endParaRPr>
              </a:p>
              <a:p>
                <a:pPr lvl="1" algn="l"/>
                <a:r>
                  <a:rPr lang="en-US" sz="2800" u="none" dirty="0" smtClean="0">
                    <a:solidFill>
                      <a:schemeClr val="tx1"/>
                    </a:solidFill>
                  </a:rPr>
                  <a:t>grounded at some vertex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0" i="1" u="none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u="none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sz="2800" b="0" i="1" u="none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sz="2800" b="0" i="1" u="none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sz="2800" b="0" i="1" u="none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𝑉</m:t>
                    </m:r>
                  </m:oMath>
                </a14:m>
                <a:r>
                  <a:rPr lang="en-US" sz="2800" u="none" dirty="0" smtClean="0">
                    <a:solidFill>
                      <a:schemeClr val="tx1"/>
                    </a:solidFill>
                  </a:rPr>
                  <a:t> is the unique </a:t>
                </a:r>
                <a:r>
                  <a:rPr lang="en-US" sz="2800" u="none" dirty="0" smtClean="0"/>
                  <a:t>(centered)</a:t>
                </a:r>
              </a:p>
              <a:p>
                <a:pPr lvl="1" algn="l"/>
                <a:r>
                  <a:rPr lang="en-US" sz="2800" u="none" dirty="0" smtClean="0">
                    <a:solidFill>
                      <a:schemeClr val="tx1"/>
                    </a:solidFill>
                  </a:rPr>
                  <a:t>Gaussian process </a:t>
                </a:r>
                <a14:m>
                  <m:oMath xmlns:m="http://schemas.openxmlformats.org/officeDocument/2006/math">
                    <m:r>
                      <a:rPr lang="en-US" sz="2800" b="0" i="1" u="none" smtClean="0">
                        <a:solidFill>
                          <a:srgbClr val="000098"/>
                        </a:solidFill>
                        <a:latin typeface="Cambria Math" panose="02040503050406030204" pitchFamily="18" charset="0"/>
                      </a:rPr>
                      <m:t>{</m:t>
                    </m:r>
                    <m:sSub>
                      <m:sSubPr>
                        <m:ctrlPr>
                          <a:rPr lang="en-US" sz="2800" b="0" i="1" u="none" smtClean="0">
                            <a:solidFill>
                              <a:srgbClr val="000098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u="none" smtClean="0">
                            <a:solidFill>
                              <a:srgbClr val="000098"/>
                            </a:solidFill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en-US" sz="2800" b="0" i="1" u="none" smtClean="0">
                            <a:solidFill>
                              <a:srgbClr val="000098"/>
                            </a:solidFill>
                            <a:latin typeface="Cambria Math" panose="02040503050406030204" pitchFamily="18" charset="0"/>
                          </a:rPr>
                          <m:t>𝑣</m:t>
                        </m:r>
                      </m:sub>
                    </m:sSub>
                    <m:r>
                      <a:rPr lang="en-US" sz="2800" b="0" i="1" u="none" smtClean="0">
                        <a:solidFill>
                          <a:srgbClr val="000098"/>
                        </a:solidFill>
                        <a:latin typeface="Cambria Math" panose="02040503050406030204" pitchFamily="18" charset="0"/>
                      </a:rPr>
                      <m:t> :</m:t>
                    </m:r>
                    <m:r>
                      <a:rPr lang="en-US" sz="2800" b="0" i="1" u="none" smtClean="0">
                        <a:solidFill>
                          <a:srgbClr val="000098"/>
                        </a:solidFill>
                        <a:latin typeface="Cambria Math" panose="02040503050406030204" pitchFamily="18" charset="0"/>
                      </a:rPr>
                      <m:t>𝑣</m:t>
                    </m:r>
                    <m:r>
                      <a:rPr lang="en-US" sz="2800" b="0" i="1" u="none" smtClean="0">
                        <a:solidFill>
                          <a:srgbClr val="000098"/>
                        </a:solidFill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sz="2800" b="0" i="1" u="none" smtClean="0">
                        <a:solidFill>
                          <a:srgbClr val="000098"/>
                        </a:solidFill>
                        <a:latin typeface="Cambria Math" panose="02040503050406030204" pitchFamily="18" charset="0"/>
                      </a:rPr>
                      <m:t>𝑉</m:t>
                    </m:r>
                    <m:r>
                      <a:rPr lang="en-US" sz="2800" b="0" i="1" u="none" smtClean="0">
                        <a:solidFill>
                          <a:srgbClr val="000098"/>
                        </a:solidFill>
                        <a:latin typeface="Cambria Math" panose="02040503050406030204" pitchFamily="18" charset="0"/>
                      </a:rPr>
                      <m:t> }</m:t>
                    </m:r>
                  </m:oMath>
                </a14:m>
                <a:r>
                  <a:rPr lang="en-US" sz="2800" u="none" dirty="0" smtClean="0">
                    <a:solidFill>
                      <a:srgbClr val="000098"/>
                    </a:solidFill>
                  </a:rPr>
                  <a:t> </a:t>
                </a:r>
                <a:r>
                  <a:rPr lang="en-US" sz="2800" u="none" dirty="0" smtClean="0"/>
                  <a:t>such that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0" i="1" u="none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u="none" smtClean="0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sSub>
                          <m:sSubPr>
                            <m:ctrlPr>
                              <a:rPr lang="en-US" sz="2800" b="0" i="1" u="none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0" i="1" u="none" smtClean="0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en-US" sz="2800" b="0" i="1" u="none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sub>
                    </m:sSub>
                    <m:r>
                      <a:rPr lang="en-US" sz="2800" b="0" i="1" u="none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US" sz="2800" u="none" dirty="0" smtClean="0">
                    <a:solidFill>
                      <a:schemeClr val="tx1"/>
                    </a:solidFill>
                  </a:rPr>
                  <a:t> and</a:t>
                </a:r>
              </a:p>
              <a:p>
                <a:pPr lvl="1" algn="l"/>
                <a:endParaRPr lang="en-US" sz="2800" u="none" dirty="0"/>
              </a:p>
              <a:p>
                <a:pPr lvl="1" algn="l"/>
                <a:endParaRPr lang="en-US" sz="2800" u="none" dirty="0" smtClean="0">
                  <a:solidFill>
                    <a:schemeClr val="tx1"/>
                  </a:solidFill>
                </a:endParaRPr>
              </a:p>
              <a:p>
                <a:pPr lvl="1" algn="l"/>
                <a:r>
                  <a:rPr lang="en-US" sz="2800" u="none" dirty="0" smtClean="0"/>
                  <a:t>for all </a:t>
                </a:r>
                <a14:m>
                  <m:oMath xmlns:m="http://schemas.openxmlformats.org/officeDocument/2006/math">
                    <m:r>
                      <a:rPr lang="en-US" sz="2800" b="0" i="1" u="none" smtClean="0">
                        <a:latin typeface="Cambria Math" panose="02040503050406030204" pitchFamily="18" charset="0"/>
                      </a:rPr>
                      <m:t>𝑢</m:t>
                    </m:r>
                    <m:r>
                      <a:rPr lang="en-US" sz="2800" b="0" i="1" u="none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2800" b="0" i="1" u="none" smtClean="0">
                        <a:latin typeface="Cambria Math" panose="02040503050406030204" pitchFamily="18" charset="0"/>
                      </a:rPr>
                      <m:t>𝑣</m:t>
                    </m:r>
                    <m:r>
                      <a:rPr lang="en-US" sz="2800" b="0" i="1" u="none" smtClean="0"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sz="2800" b="0" i="1" u="none" smtClean="0">
                        <a:latin typeface="Cambria Math" panose="02040503050406030204" pitchFamily="18" charset="0"/>
                      </a:rPr>
                      <m:t>𝑉</m:t>
                    </m:r>
                  </m:oMath>
                </a14:m>
                <a:r>
                  <a:rPr lang="en-US" sz="2800" u="none" dirty="0" smtClean="0">
                    <a:solidFill>
                      <a:schemeClr val="tx1"/>
                    </a:solidFill>
                  </a:rPr>
                  <a:t>.</a:t>
                </a:r>
              </a:p>
            </p:txBody>
          </p:sp>
        </mc:Choice>
        <mc:Fallback xmlns="">
          <p:sp>
            <p:nvSpPr>
              <p:cNvPr id="10" name="Text 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09082" y="942338"/>
                <a:ext cx="8813871" cy="2717090"/>
              </a:xfrm>
              <a:prstGeom prst="rect">
                <a:avLst/>
              </a:prstGeom>
              <a:blipFill rotWithShape="0">
                <a:blip r:embed="rId4"/>
                <a:stretch>
                  <a:fillRect t="-2247" b="-5618"/>
                </a:stretch>
              </a:blip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 Box 7"/>
              <p:cNvSpPr txBox="1">
                <a:spLocks noChangeArrowheads="1"/>
              </p:cNvSpPr>
              <p:nvPr/>
            </p:nvSpPr>
            <p:spPr bwMode="auto">
              <a:xfrm>
                <a:off x="366689" y="2440120"/>
                <a:ext cx="8813871" cy="5232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 lvl="1"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u="none" smtClean="0">
                          <a:solidFill>
                            <a:srgbClr val="000098"/>
                          </a:solidFill>
                          <a:latin typeface="Cambria Math" panose="02040503050406030204" pitchFamily="18" charset="0"/>
                        </a:rPr>
                        <m:t>𝔼</m:t>
                      </m:r>
                      <m:r>
                        <a:rPr lang="en-US" sz="2800" b="0" i="1" u="none" smtClean="0">
                          <a:solidFill>
                            <a:srgbClr val="000098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sSup>
                        <m:sSupPr>
                          <m:ctrlPr>
                            <a:rPr lang="en-US" sz="2800" b="0" i="1" u="none" smtClean="0">
                              <a:solidFill>
                                <a:srgbClr val="000098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800" b="0" i="1" u="none" smtClean="0">
                                  <a:solidFill>
                                    <a:srgbClr val="000098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800" b="0" i="1" u="none" smtClean="0">
                                      <a:solidFill>
                                        <a:srgbClr val="000098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b="0" i="1" u="none" smtClean="0">
                                      <a:solidFill>
                                        <a:srgbClr val="000098"/>
                                      </a:solidFill>
                                      <a:latin typeface="Cambria Math" panose="02040503050406030204" pitchFamily="18" charset="0"/>
                                    </a:rPr>
                                    <m:t>𝑔</m:t>
                                  </m:r>
                                </m:e>
                                <m:sub>
                                  <m:r>
                                    <a:rPr lang="en-US" sz="2800" b="0" i="1" u="none" smtClean="0">
                                      <a:solidFill>
                                        <a:srgbClr val="000098"/>
                                      </a:solidFill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</m:sub>
                              </m:sSub>
                              <m:r>
                                <a:rPr lang="en-US" sz="2800" b="0" i="1" u="none" smtClean="0">
                                  <a:solidFill>
                                    <a:srgbClr val="000098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sz="2800" b="0" i="1" u="none" smtClean="0">
                                      <a:solidFill>
                                        <a:srgbClr val="000098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b="0" i="1" u="none" smtClean="0">
                                      <a:solidFill>
                                        <a:srgbClr val="000098"/>
                                      </a:solidFill>
                                      <a:latin typeface="Cambria Math" panose="02040503050406030204" pitchFamily="18" charset="0"/>
                                    </a:rPr>
                                    <m:t>𝑔</m:t>
                                  </m:r>
                                </m:e>
                                <m:sub>
                                  <m:r>
                                    <a:rPr lang="en-US" sz="2800" b="0" i="1" u="none" smtClean="0">
                                      <a:solidFill>
                                        <a:srgbClr val="000098"/>
                                      </a:solidFill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sub>
                              </m:sSub>
                            </m:e>
                          </m:d>
                        </m:e>
                        <m:sup>
                          <m:r>
                            <a:rPr lang="en-US" sz="2800" b="0" i="1" u="none" smtClean="0">
                              <a:solidFill>
                                <a:srgbClr val="000098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800" b="0" i="1" u="none" smtClean="0">
                          <a:solidFill>
                            <a:srgbClr val="000098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800" b="0" i="1" u="none" smtClean="0">
                              <a:solidFill>
                                <a:srgbClr val="000098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u="none" smtClean="0">
                              <a:solidFill>
                                <a:srgbClr val="000098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800" b="0" i="0" u="none" smtClean="0">
                              <a:solidFill>
                                <a:srgbClr val="000098"/>
                              </a:solidFill>
                              <a:latin typeface="Cambria Math" panose="02040503050406030204" pitchFamily="18" charset="0"/>
                            </a:rPr>
                            <m:t>eff</m:t>
                          </m:r>
                        </m:sub>
                      </m:sSub>
                      <m:d>
                        <m:dPr>
                          <m:ctrlPr>
                            <a:rPr lang="en-US" sz="2800" b="0" i="1" u="none" smtClean="0">
                              <a:solidFill>
                                <a:srgbClr val="000098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u="none" smtClean="0">
                              <a:solidFill>
                                <a:srgbClr val="000098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  <m:r>
                            <a:rPr lang="en-US" sz="2800" b="0" i="1" u="none" smtClean="0">
                              <a:solidFill>
                                <a:srgbClr val="000098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800" b="0" i="1" u="none" smtClean="0">
                              <a:solidFill>
                                <a:srgbClr val="000098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</m:d>
                    </m:oMath>
                  </m:oMathPara>
                </a14:m>
                <a:endParaRPr lang="en-US" sz="2800" u="none" dirty="0" smtClean="0">
                  <a:solidFill>
                    <a:srgbClr val="000098"/>
                  </a:solidFill>
                </a:endParaRPr>
              </a:p>
            </p:txBody>
          </p:sp>
        </mc:Choice>
        <mc:Fallback xmlns="">
          <p:sp>
            <p:nvSpPr>
              <p:cNvPr id="11" name="Text 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66689" y="2440120"/>
                <a:ext cx="8813871" cy="523220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59832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90550" y="-346075"/>
            <a:ext cx="8186738" cy="1470025"/>
          </a:xfrm>
        </p:spPr>
        <p:txBody>
          <a:bodyPr/>
          <a:lstStyle/>
          <a:p>
            <a:pPr algn="r"/>
            <a:r>
              <a:rPr lang="en-US" sz="3400" b="1" dirty="0" smtClean="0">
                <a:solidFill>
                  <a:srgbClr val="000098"/>
                </a:solidFill>
                <a:latin typeface="Garamond" pitchFamily="18" charset="0"/>
              </a:rPr>
              <a:t>the Gaussian free field</a:t>
            </a:r>
            <a:endParaRPr lang="en-US" sz="3400" b="1" dirty="0">
              <a:solidFill>
                <a:srgbClr val="000098"/>
              </a:solidFill>
              <a:latin typeface="Garamond" pitchFamily="18" charset="0"/>
            </a:endParaRPr>
          </a:p>
        </p:txBody>
      </p:sp>
      <p:sp>
        <p:nvSpPr>
          <p:cNvPr id="205828" name="Line 4"/>
          <p:cNvSpPr>
            <a:spLocks noChangeShapeType="1"/>
          </p:cNvSpPr>
          <p:nvPr/>
        </p:nvSpPr>
        <p:spPr bwMode="auto">
          <a:xfrm>
            <a:off x="654050" y="712788"/>
            <a:ext cx="80645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 Box 7"/>
              <p:cNvSpPr txBox="1">
                <a:spLocks noChangeArrowheads="1"/>
              </p:cNvSpPr>
              <p:nvPr/>
            </p:nvSpPr>
            <p:spPr bwMode="auto">
              <a:xfrm>
                <a:off x="309082" y="942338"/>
                <a:ext cx="8813871" cy="271709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 lvl="1" algn="l"/>
                <a:r>
                  <a:rPr lang="en-US" sz="2800" u="none" dirty="0" smtClean="0">
                    <a:solidFill>
                      <a:schemeClr val="tx1"/>
                    </a:solidFill>
                  </a:rPr>
                  <a:t>Given a graph </a:t>
                </a:r>
                <a14:m>
                  <m:oMath xmlns:m="http://schemas.openxmlformats.org/officeDocument/2006/math">
                    <m:r>
                      <a:rPr lang="en-US" sz="2800" b="0" i="1" u="none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𝐺</m:t>
                    </m:r>
                    <m:r>
                      <a:rPr lang="en-US" sz="2800" b="0" i="1" u="none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sz="2800" b="0" i="1" u="none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0" i="1" u="none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𝑉</m:t>
                        </m:r>
                        <m:r>
                          <a:rPr lang="en-US" sz="2800" b="0" i="1" u="none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800" b="0" i="1" u="none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</m:d>
                  </m:oMath>
                </a14:m>
                <a:r>
                  <a:rPr lang="en-US" sz="2800" u="none" dirty="0" smtClean="0">
                    <a:solidFill>
                      <a:schemeClr val="tx1"/>
                    </a:solidFill>
                  </a:rPr>
                  <a:t>, the </a:t>
                </a:r>
                <a:r>
                  <a:rPr lang="en-US" sz="2800" b="1" u="none" dirty="0" smtClean="0">
                    <a:solidFill>
                      <a:schemeClr val="tx1"/>
                    </a:solidFill>
                  </a:rPr>
                  <a:t>Gaussian free field on </a:t>
                </a:r>
                <a14:m>
                  <m:oMath xmlns:m="http://schemas.openxmlformats.org/officeDocument/2006/math">
                    <m:r>
                      <a:rPr lang="en-US" sz="2800" b="1" i="1" u="none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𝑮</m:t>
                    </m:r>
                  </m:oMath>
                </a14:m>
                <a:endParaRPr lang="en-US" sz="2800" b="1" u="none" dirty="0" smtClean="0">
                  <a:solidFill>
                    <a:schemeClr val="tx1"/>
                  </a:solidFill>
                </a:endParaRPr>
              </a:p>
              <a:p>
                <a:pPr lvl="1" algn="l"/>
                <a:r>
                  <a:rPr lang="en-US" sz="2800" u="none" dirty="0" smtClean="0">
                    <a:solidFill>
                      <a:schemeClr val="tx1"/>
                    </a:solidFill>
                  </a:rPr>
                  <a:t>grounded at some vertex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0" i="1" u="none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u="none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sz="2800" b="0" i="1" u="none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sz="2800" b="0" i="1" u="none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sz="2800" b="0" i="1" u="none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𝑉</m:t>
                    </m:r>
                  </m:oMath>
                </a14:m>
                <a:r>
                  <a:rPr lang="en-US" sz="2800" u="none" dirty="0" smtClean="0">
                    <a:solidFill>
                      <a:schemeClr val="tx1"/>
                    </a:solidFill>
                  </a:rPr>
                  <a:t> is the unique </a:t>
                </a:r>
                <a:r>
                  <a:rPr lang="en-US" sz="2800" u="none" dirty="0" smtClean="0"/>
                  <a:t>(centered)</a:t>
                </a:r>
              </a:p>
              <a:p>
                <a:pPr lvl="1" algn="l"/>
                <a:r>
                  <a:rPr lang="en-US" sz="2800" u="none" dirty="0" smtClean="0">
                    <a:solidFill>
                      <a:schemeClr val="tx1"/>
                    </a:solidFill>
                  </a:rPr>
                  <a:t>Gaussian process </a:t>
                </a:r>
                <a14:m>
                  <m:oMath xmlns:m="http://schemas.openxmlformats.org/officeDocument/2006/math">
                    <m:r>
                      <a:rPr lang="en-US" sz="2800" b="0" i="1" u="none" smtClean="0">
                        <a:solidFill>
                          <a:srgbClr val="000098"/>
                        </a:solidFill>
                        <a:latin typeface="Cambria Math" panose="02040503050406030204" pitchFamily="18" charset="0"/>
                      </a:rPr>
                      <m:t>{</m:t>
                    </m:r>
                    <m:sSub>
                      <m:sSubPr>
                        <m:ctrlPr>
                          <a:rPr lang="en-US" sz="2800" b="0" i="1" u="none" smtClean="0">
                            <a:solidFill>
                              <a:srgbClr val="000098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u="none" smtClean="0">
                            <a:solidFill>
                              <a:srgbClr val="000098"/>
                            </a:solidFill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en-US" sz="2800" b="0" i="1" u="none" smtClean="0">
                            <a:solidFill>
                              <a:srgbClr val="000098"/>
                            </a:solidFill>
                            <a:latin typeface="Cambria Math" panose="02040503050406030204" pitchFamily="18" charset="0"/>
                          </a:rPr>
                          <m:t>𝑣</m:t>
                        </m:r>
                      </m:sub>
                    </m:sSub>
                    <m:r>
                      <a:rPr lang="en-US" sz="2800" b="0" i="1" u="none" smtClean="0">
                        <a:solidFill>
                          <a:srgbClr val="000098"/>
                        </a:solidFill>
                        <a:latin typeface="Cambria Math" panose="02040503050406030204" pitchFamily="18" charset="0"/>
                      </a:rPr>
                      <m:t> :</m:t>
                    </m:r>
                    <m:r>
                      <a:rPr lang="en-US" sz="2800" b="0" i="1" u="none" smtClean="0">
                        <a:solidFill>
                          <a:srgbClr val="000098"/>
                        </a:solidFill>
                        <a:latin typeface="Cambria Math" panose="02040503050406030204" pitchFamily="18" charset="0"/>
                      </a:rPr>
                      <m:t>𝑣</m:t>
                    </m:r>
                    <m:r>
                      <a:rPr lang="en-US" sz="2800" b="0" i="1" u="none" smtClean="0">
                        <a:solidFill>
                          <a:srgbClr val="000098"/>
                        </a:solidFill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sz="2800" b="0" i="1" u="none" smtClean="0">
                        <a:solidFill>
                          <a:srgbClr val="000098"/>
                        </a:solidFill>
                        <a:latin typeface="Cambria Math" panose="02040503050406030204" pitchFamily="18" charset="0"/>
                      </a:rPr>
                      <m:t>𝑉</m:t>
                    </m:r>
                    <m:r>
                      <a:rPr lang="en-US" sz="2800" b="0" i="1" u="none" smtClean="0">
                        <a:solidFill>
                          <a:srgbClr val="000098"/>
                        </a:solidFill>
                        <a:latin typeface="Cambria Math" panose="02040503050406030204" pitchFamily="18" charset="0"/>
                      </a:rPr>
                      <m:t> }</m:t>
                    </m:r>
                  </m:oMath>
                </a14:m>
                <a:r>
                  <a:rPr lang="en-US" sz="2800" u="none" dirty="0" smtClean="0">
                    <a:solidFill>
                      <a:srgbClr val="000098"/>
                    </a:solidFill>
                  </a:rPr>
                  <a:t> </a:t>
                </a:r>
                <a:r>
                  <a:rPr lang="en-US" sz="2800" u="none" dirty="0" smtClean="0"/>
                  <a:t>such that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0" i="1" u="none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u="none" smtClean="0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sSub>
                          <m:sSubPr>
                            <m:ctrlPr>
                              <a:rPr lang="en-US" sz="2800" b="0" i="1" u="none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0" i="1" u="none" smtClean="0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en-US" sz="2800" b="0" i="1" u="none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sub>
                    </m:sSub>
                    <m:r>
                      <a:rPr lang="en-US" sz="2800" b="0" i="1" u="none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US" sz="2800" u="none" dirty="0" smtClean="0">
                    <a:solidFill>
                      <a:schemeClr val="tx1"/>
                    </a:solidFill>
                  </a:rPr>
                  <a:t> and</a:t>
                </a:r>
              </a:p>
              <a:p>
                <a:pPr lvl="1" algn="l"/>
                <a:endParaRPr lang="en-US" sz="2800" u="none" dirty="0"/>
              </a:p>
              <a:p>
                <a:pPr lvl="1" algn="l"/>
                <a:endParaRPr lang="en-US" sz="2800" u="none" dirty="0" smtClean="0">
                  <a:solidFill>
                    <a:schemeClr val="tx1"/>
                  </a:solidFill>
                </a:endParaRPr>
              </a:p>
              <a:p>
                <a:pPr lvl="1" algn="l"/>
                <a:r>
                  <a:rPr lang="en-US" sz="2800" u="none" dirty="0" smtClean="0"/>
                  <a:t>for all </a:t>
                </a:r>
                <a14:m>
                  <m:oMath xmlns:m="http://schemas.openxmlformats.org/officeDocument/2006/math">
                    <m:r>
                      <a:rPr lang="en-US" sz="2800" b="0" i="1" u="none" smtClean="0">
                        <a:latin typeface="Cambria Math" panose="02040503050406030204" pitchFamily="18" charset="0"/>
                      </a:rPr>
                      <m:t>𝑢</m:t>
                    </m:r>
                    <m:r>
                      <a:rPr lang="en-US" sz="2800" b="0" i="1" u="none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2800" b="0" i="1" u="none" smtClean="0">
                        <a:latin typeface="Cambria Math" panose="02040503050406030204" pitchFamily="18" charset="0"/>
                      </a:rPr>
                      <m:t>𝑣</m:t>
                    </m:r>
                    <m:r>
                      <a:rPr lang="en-US" sz="2800" b="0" i="1" u="none" smtClean="0"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sz="2800" b="0" i="1" u="none" smtClean="0">
                        <a:latin typeface="Cambria Math" panose="02040503050406030204" pitchFamily="18" charset="0"/>
                      </a:rPr>
                      <m:t>𝑉</m:t>
                    </m:r>
                  </m:oMath>
                </a14:m>
                <a:r>
                  <a:rPr lang="en-US" sz="2800" u="none" dirty="0" smtClean="0">
                    <a:solidFill>
                      <a:schemeClr val="tx1"/>
                    </a:solidFill>
                  </a:rPr>
                  <a:t>.</a:t>
                </a:r>
              </a:p>
            </p:txBody>
          </p:sp>
        </mc:Choice>
        <mc:Fallback xmlns="">
          <p:sp>
            <p:nvSpPr>
              <p:cNvPr id="10" name="Text 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09082" y="942338"/>
                <a:ext cx="8813871" cy="2717090"/>
              </a:xfrm>
              <a:prstGeom prst="rect">
                <a:avLst/>
              </a:prstGeom>
              <a:blipFill rotWithShape="0">
                <a:blip r:embed="rId2"/>
                <a:stretch>
                  <a:fillRect t="-2247" b="-5618"/>
                </a:stretch>
              </a:blip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 Box 7"/>
              <p:cNvSpPr txBox="1">
                <a:spLocks noChangeArrowheads="1"/>
              </p:cNvSpPr>
              <p:nvPr/>
            </p:nvSpPr>
            <p:spPr bwMode="auto">
              <a:xfrm>
                <a:off x="366689" y="2440120"/>
                <a:ext cx="8813871" cy="5232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 lvl="1"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u="none" smtClean="0">
                          <a:solidFill>
                            <a:srgbClr val="000098"/>
                          </a:solidFill>
                          <a:latin typeface="Cambria Math" panose="02040503050406030204" pitchFamily="18" charset="0"/>
                        </a:rPr>
                        <m:t>𝔼</m:t>
                      </m:r>
                      <m:r>
                        <a:rPr lang="en-US" sz="2800" b="0" i="1" u="none" smtClean="0">
                          <a:solidFill>
                            <a:srgbClr val="000098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sSup>
                        <m:sSupPr>
                          <m:ctrlPr>
                            <a:rPr lang="en-US" sz="2800" b="0" i="1" u="none" smtClean="0">
                              <a:solidFill>
                                <a:srgbClr val="000098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800" b="0" i="1" u="none" smtClean="0">
                                  <a:solidFill>
                                    <a:srgbClr val="000098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800" b="0" i="1" u="none" smtClean="0">
                                      <a:solidFill>
                                        <a:srgbClr val="000098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b="0" i="1" u="none" smtClean="0">
                                      <a:solidFill>
                                        <a:srgbClr val="000098"/>
                                      </a:solidFill>
                                      <a:latin typeface="Cambria Math" panose="02040503050406030204" pitchFamily="18" charset="0"/>
                                    </a:rPr>
                                    <m:t>𝑔</m:t>
                                  </m:r>
                                </m:e>
                                <m:sub>
                                  <m:r>
                                    <a:rPr lang="en-US" sz="2800" b="0" i="1" u="none" smtClean="0">
                                      <a:solidFill>
                                        <a:srgbClr val="000098"/>
                                      </a:solidFill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</m:sub>
                              </m:sSub>
                              <m:r>
                                <a:rPr lang="en-US" sz="2800" b="0" i="1" u="none" smtClean="0">
                                  <a:solidFill>
                                    <a:srgbClr val="000098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sz="2800" b="0" i="1" u="none" smtClean="0">
                                      <a:solidFill>
                                        <a:srgbClr val="000098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b="0" i="1" u="none" smtClean="0">
                                      <a:solidFill>
                                        <a:srgbClr val="000098"/>
                                      </a:solidFill>
                                      <a:latin typeface="Cambria Math" panose="02040503050406030204" pitchFamily="18" charset="0"/>
                                    </a:rPr>
                                    <m:t>𝑔</m:t>
                                  </m:r>
                                </m:e>
                                <m:sub>
                                  <m:r>
                                    <a:rPr lang="en-US" sz="2800" b="0" i="1" u="none" smtClean="0">
                                      <a:solidFill>
                                        <a:srgbClr val="000098"/>
                                      </a:solidFill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sub>
                              </m:sSub>
                            </m:e>
                          </m:d>
                        </m:e>
                        <m:sup>
                          <m:r>
                            <a:rPr lang="en-US" sz="2800" b="0" i="1" u="none" smtClean="0">
                              <a:solidFill>
                                <a:srgbClr val="000098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800" b="0" i="1" u="none" smtClean="0">
                          <a:solidFill>
                            <a:srgbClr val="000098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800" b="0" i="1" u="none" smtClean="0">
                              <a:solidFill>
                                <a:srgbClr val="000098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u="none" smtClean="0">
                              <a:solidFill>
                                <a:srgbClr val="000098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800" b="0" i="0" u="none" smtClean="0">
                              <a:solidFill>
                                <a:srgbClr val="000098"/>
                              </a:solidFill>
                              <a:latin typeface="Cambria Math" panose="02040503050406030204" pitchFamily="18" charset="0"/>
                            </a:rPr>
                            <m:t>eff</m:t>
                          </m:r>
                        </m:sub>
                      </m:sSub>
                      <m:d>
                        <m:dPr>
                          <m:ctrlPr>
                            <a:rPr lang="en-US" sz="2800" b="0" i="1" u="none" smtClean="0">
                              <a:solidFill>
                                <a:srgbClr val="000098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u="none" smtClean="0">
                              <a:solidFill>
                                <a:srgbClr val="000098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  <m:r>
                            <a:rPr lang="en-US" sz="2800" b="0" i="1" u="none" smtClean="0">
                              <a:solidFill>
                                <a:srgbClr val="000098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800" b="0" i="1" u="none" smtClean="0">
                              <a:solidFill>
                                <a:srgbClr val="000098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</m:d>
                    </m:oMath>
                  </m:oMathPara>
                </a14:m>
                <a:endParaRPr lang="en-US" sz="2800" u="none" dirty="0" smtClean="0">
                  <a:solidFill>
                    <a:srgbClr val="000098"/>
                  </a:solidFill>
                </a:endParaRPr>
              </a:p>
            </p:txBody>
          </p:sp>
        </mc:Choice>
        <mc:Fallback xmlns="">
          <p:sp>
            <p:nvSpPr>
              <p:cNvPr id="11" name="Text 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66689" y="2440120"/>
                <a:ext cx="8813871" cy="523220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366689" y="3888977"/>
            <a:ext cx="8813871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lvl="1" algn="l"/>
            <a:r>
              <a:rPr lang="en-US" sz="2800" u="none" dirty="0" smtClean="0">
                <a:solidFill>
                  <a:schemeClr val="tx1"/>
                </a:solidFill>
              </a:rPr>
              <a:t>By </a:t>
            </a:r>
            <a:r>
              <a:rPr lang="en-US" sz="2600" u="none" dirty="0" smtClean="0">
                <a:solidFill>
                  <a:srgbClr val="000098"/>
                </a:solidFill>
              </a:rPr>
              <a:t>[</a:t>
            </a:r>
            <a:r>
              <a:rPr lang="en-US" sz="2600" u="none" dirty="0" err="1" smtClean="0">
                <a:solidFill>
                  <a:srgbClr val="000098"/>
                </a:solidFill>
              </a:rPr>
              <a:t>Spielman</a:t>
            </a:r>
            <a:r>
              <a:rPr lang="en-US" sz="2600" u="none" dirty="0" smtClean="0">
                <a:solidFill>
                  <a:srgbClr val="000098"/>
                </a:solidFill>
              </a:rPr>
              <a:t>-Srivastava 2009] </a:t>
            </a:r>
            <a:r>
              <a:rPr lang="en-US" sz="2800" u="none" dirty="0" smtClean="0">
                <a:solidFill>
                  <a:schemeClr val="tx1"/>
                </a:solidFill>
              </a:rPr>
              <a:t>(using </a:t>
            </a:r>
            <a:r>
              <a:rPr lang="en-US" sz="2800" u="none" dirty="0" err="1" smtClean="0">
                <a:solidFill>
                  <a:schemeClr val="tx1"/>
                </a:solidFill>
              </a:rPr>
              <a:t>Laplacian</a:t>
            </a:r>
            <a:r>
              <a:rPr lang="en-US" sz="2800" u="none" dirty="0" smtClean="0">
                <a:solidFill>
                  <a:schemeClr val="tx1"/>
                </a:solidFill>
              </a:rPr>
              <a:t> solvers), can construct (approximately) the </a:t>
            </a:r>
            <a:r>
              <a:rPr lang="en-US" sz="2800" u="none" dirty="0" smtClean="0"/>
              <a:t>Gaussian free field in near-linear time.</a:t>
            </a:r>
            <a:endParaRPr lang="en-US" sz="2800" u="none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1813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90550" y="-346075"/>
            <a:ext cx="8186738" cy="1470025"/>
          </a:xfrm>
        </p:spPr>
        <p:txBody>
          <a:bodyPr/>
          <a:lstStyle/>
          <a:p>
            <a:pPr algn="r"/>
            <a:r>
              <a:rPr lang="en-US" sz="3400" b="1" dirty="0">
                <a:solidFill>
                  <a:srgbClr val="000098"/>
                </a:solidFill>
                <a:latin typeface="Garamond" pitchFamily="18" charset="0"/>
              </a:rPr>
              <a:t>s</a:t>
            </a:r>
            <a:r>
              <a:rPr lang="en-US" sz="3400" b="1" dirty="0" smtClean="0">
                <a:solidFill>
                  <a:srgbClr val="000098"/>
                </a:solidFill>
                <a:latin typeface="Garamond" pitchFamily="18" charset="0"/>
              </a:rPr>
              <a:t>pectral graph theory:  good for what?</a:t>
            </a:r>
            <a:endParaRPr lang="en-US" sz="3400" b="1" dirty="0">
              <a:solidFill>
                <a:srgbClr val="000098"/>
              </a:solidFill>
              <a:latin typeface="Garamond" pitchFamily="18" charset="0"/>
            </a:endParaRPr>
          </a:p>
        </p:txBody>
      </p:sp>
      <p:sp>
        <p:nvSpPr>
          <p:cNvPr id="205828" name="Line 4"/>
          <p:cNvSpPr>
            <a:spLocks noChangeShapeType="1"/>
          </p:cNvSpPr>
          <p:nvPr/>
        </p:nvSpPr>
        <p:spPr bwMode="auto">
          <a:xfrm>
            <a:off x="654050" y="712788"/>
            <a:ext cx="80645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8829" y="1355148"/>
            <a:ext cx="6456139" cy="4202688"/>
          </a:xfrm>
          <a:prstGeom prst="rect">
            <a:avLst/>
          </a:prstGeom>
          <a:ln w="28575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25897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90550" y="-346075"/>
            <a:ext cx="8186738" cy="1470025"/>
          </a:xfrm>
        </p:spPr>
        <p:txBody>
          <a:bodyPr/>
          <a:lstStyle/>
          <a:p>
            <a:pPr algn="r"/>
            <a:r>
              <a:rPr lang="en-US" sz="3400" b="1" dirty="0" smtClean="0">
                <a:solidFill>
                  <a:srgbClr val="000098"/>
                </a:solidFill>
                <a:latin typeface="Garamond" pitchFamily="18" charset="0"/>
              </a:rPr>
              <a:t>the Gaussian free field</a:t>
            </a:r>
            <a:endParaRPr lang="en-US" sz="3400" b="1" dirty="0">
              <a:solidFill>
                <a:srgbClr val="000098"/>
              </a:solidFill>
              <a:latin typeface="Garamond" pitchFamily="18" charset="0"/>
            </a:endParaRPr>
          </a:p>
        </p:txBody>
      </p:sp>
      <p:sp>
        <p:nvSpPr>
          <p:cNvPr id="205828" name="Line 4"/>
          <p:cNvSpPr>
            <a:spLocks noChangeShapeType="1"/>
          </p:cNvSpPr>
          <p:nvPr/>
        </p:nvSpPr>
        <p:spPr bwMode="auto">
          <a:xfrm>
            <a:off x="654050" y="712788"/>
            <a:ext cx="80645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 Box 7"/>
              <p:cNvSpPr txBox="1">
                <a:spLocks noChangeArrowheads="1"/>
              </p:cNvSpPr>
              <p:nvPr/>
            </p:nvSpPr>
            <p:spPr bwMode="auto">
              <a:xfrm>
                <a:off x="309082" y="942338"/>
                <a:ext cx="8813871" cy="271709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 lvl="1" algn="l"/>
                <a:r>
                  <a:rPr lang="en-US" sz="2800" u="none" dirty="0" smtClean="0">
                    <a:solidFill>
                      <a:schemeClr val="tx1"/>
                    </a:solidFill>
                  </a:rPr>
                  <a:t>Given a graph </a:t>
                </a:r>
                <a14:m>
                  <m:oMath xmlns:m="http://schemas.openxmlformats.org/officeDocument/2006/math">
                    <m:r>
                      <a:rPr lang="en-US" sz="2800" b="0" i="1" u="none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𝐺</m:t>
                    </m:r>
                    <m:r>
                      <a:rPr lang="en-US" sz="2800" b="0" i="1" u="none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sz="2800" b="0" i="1" u="none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0" i="1" u="none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𝑉</m:t>
                        </m:r>
                        <m:r>
                          <a:rPr lang="en-US" sz="2800" b="0" i="1" u="none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800" b="0" i="1" u="none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</m:d>
                  </m:oMath>
                </a14:m>
                <a:r>
                  <a:rPr lang="en-US" sz="2800" u="none" dirty="0" smtClean="0">
                    <a:solidFill>
                      <a:schemeClr val="tx1"/>
                    </a:solidFill>
                  </a:rPr>
                  <a:t>, the </a:t>
                </a:r>
                <a:r>
                  <a:rPr lang="en-US" sz="2800" b="1" u="none" dirty="0" smtClean="0">
                    <a:solidFill>
                      <a:schemeClr val="tx1"/>
                    </a:solidFill>
                  </a:rPr>
                  <a:t>Gaussian free field on </a:t>
                </a:r>
                <a14:m>
                  <m:oMath xmlns:m="http://schemas.openxmlformats.org/officeDocument/2006/math">
                    <m:r>
                      <a:rPr lang="en-US" sz="2800" b="1" i="1" u="none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𝑮</m:t>
                    </m:r>
                  </m:oMath>
                </a14:m>
                <a:endParaRPr lang="en-US" sz="2800" b="1" u="none" dirty="0" smtClean="0">
                  <a:solidFill>
                    <a:schemeClr val="tx1"/>
                  </a:solidFill>
                </a:endParaRPr>
              </a:p>
              <a:p>
                <a:pPr lvl="1" algn="l"/>
                <a:r>
                  <a:rPr lang="en-US" sz="2800" u="none" dirty="0" smtClean="0">
                    <a:solidFill>
                      <a:schemeClr val="tx1"/>
                    </a:solidFill>
                  </a:rPr>
                  <a:t>grounded at some vertex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0" i="1" u="none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u="none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sz="2800" b="0" i="1" u="none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sz="2800" b="0" i="1" u="none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sz="2800" b="0" i="1" u="none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𝑉</m:t>
                    </m:r>
                  </m:oMath>
                </a14:m>
                <a:r>
                  <a:rPr lang="en-US" sz="2800" u="none" dirty="0" smtClean="0">
                    <a:solidFill>
                      <a:schemeClr val="tx1"/>
                    </a:solidFill>
                  </a:rPr>
                  <a:t> is the unique </a:t>
                </a:r>
                <a:r>
                  <a:rPr lang="en-US" sz="2800" u="none" dirty="0" smtClean="0"/>
                  <a:t>(centered)</a:t>
                </a:r>
              </a:p>
              <a:p>
                <a:pPr lvl="1" algn="l"/>
                <a:r>
                  <a:rPr lang="en-US" sz="2800" u="none" dirty="0" smtClean="0">
                    <a:solidFill>
                      <a:schemeClr val="tx1"/>
                    </a:solidFill>
                  </a:rPr>
                  <a:t>Gaussian process </a:t>
                </a:r>
                <a14:m>
                  <m:oMath xmlns:m="http://schemas.openxmlformats.org/officeDocument/2006/math">
                    <m:r>
                      <a:rPr lang="en-US" sz="2800" b="0" i="1" u="none" smtClean="0">
                        <a:solidFill>
                          <a:srgbClr val="000098"/>
                        </a:solidFill>
                        <a:latin typeface="Cambria Math" panose="02040503050406030204" pitchFamily="18" charset="0"/>
                      </a:rPr>
                      <m:t>{</m:t>
                    </m:r>
                    <m:sSub>
                      <m:sSubPr>
                        <m:ctrlPr>
                          <a:rPr lang="en-US" sz="2800" b="0" i="1" u="none" smtClean="0">
                            <a:solidFill>
                              <a:srgbClr val="000098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u="none" smtClean="0">
                            <a:solidFill>
                              <a:srgbClr val="000098"/>
                            </a:solidFill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en-US" sz="2800" b="0" i="1" u="none" smtClean="0">
                            <a:solidFill>
                              <a:srgbClr val="000098"/>
                            </a:solidFill>
                            <a:latin typeface="Cambria Math" panose="02040503050406030204" pitchFamily="18" charset="0"/>
                          </a:rPr>
                          <m:t>𝑣</m:t>
                        </m:r>
                      </m:sub>
                    </m:sSub>
                    <m:r>
                      <a:rPr lang="en-US" sz="2800" b="0" i="1" u="none" smtClean="0">
                        <a:solidFill>
                          <a:srgbClr val="000098"/>
                        </a:solidFill>
                        <a:latin typeface="Cambria Math" panose="02040503050406030204" pitchFamily="18" charset="0"/>
                      </a:rPr>
                      <m:t> :</m:t>
                    </m:r>
                    <m:r>
                      <a:rPr lang="en-US" sz="2800" b="0" i="1" u="none" smtClean="0">
                        <a:solidFill>
                          <a:srgbClr val="000098"/>
                        </a:solidFill>
                        <a:latin typeface="Cambria Math" panose="02040503050406030204" pitchFamily="18" charset="0"/>
                      </a:rPr>
                      <m:t>𝑣</m:t>
                    </m:r>
                    <m:r>
                      <a:rPr lang="en-US" sz="2800" b="0" i="1" u="none" smtClean="0">
                        <a:solidFill>
                          <a:srgbClr val="000098"/>
                        </a:solidFill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sz="2800" b="0" i="1" u="none" smtClean="0">
                        <a:solidFill>
                          <a:srgbClr val="000098"/>
                        </a:solidFill>
                        <a:latin typeface="Cambria Math" panose="02040503050406030204" pitchFamily="18" charset="0"/>
                      </a:rPr>
                      <m:t>𝑉</m:t>
                    </m:r>
                    <m:r>
                      <a:rPr lang="en-US" sz="2800" b="0" i="1" u="none" smtClean="0">
                        <a:solidFill>
                          <a:srgbClr val="000098"/>
                        </a:solidFill>
                        <a:latin typeface="Cambria Math" panose="02040503050406030204" pitchFamily="18" charset="0"/>
                      </a:rPr>
                      <m:t> }</m:t>
                    </m:r>
                  </m:oMath>
                </a14:m>
                <a:r>
                  <a:rPr lang="en-US" sz="2800" u="none" dirty="0" smtClean="0">
                    <a:solidFill>
                      <a:srgbClr val="000098"/>
                    </a:solidFill>
                  </a:rPr>
                  <a:t> </a:t>
                </a:r>
                <a:r>
                  <a:rPr lang="en-US" sz="2800" u="none" dirty="0" smtClean="0"/>
                  <a:t>such that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0" i="1" u="none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u="none" smtClean="0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sSub>
                          <m:sSubPr>
                            <m:ctrlPr>
                              <a:rPr lang="en-US" sz="2800" b="0" i="1" u="none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0" i="1" u="none" smtClean="0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en-US" sz="2800" b="0" i="1" u="none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sub>
                    </m:sSub>
                    <m:r>
                      <a:rPr lang="en-US" sz="2800" b="0" i="1" u="none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US" sz="2800" u="none" dirty="0" smtClean="0">
                    <a:solidFill>
                      <a:schemeClr val="tx1"/>
                    </a:solidFill>
                  </a:rPr>
                  <a:t> and</a:t>
                </a:r>
              </a:p>
              <a:p>
                <a:pPr lvl="1" algn="l"/>
                <a:endParaRPr lang="en-US" sz="2800" u="none" dirty="0"/>
              </a:p>
              <a:p>
                <a:pPr lvl="1" algn="l"/>
                <a:endParaRPr lang="en-US" sz="2800" u="none" dirty="0" smtClean="0">
                  <a:solidFill>
                    <a:schemeClr val="tx1"/>
                  </a:solidFill>
                </a:endParaRPr>
              </a:p>
              <a:p>
                <a:pPr lvl="1" algn="l"/>
                <a:r>
                  <a:rPr lang="en-US" sz="2800" u="none" dirty="0" smtClean="0"/>
                  <a:t>for all </a:t>
                </a:r>
                <a14:m>
                  <m:oMath xmlns:m="http://schemas.openxmlformats.org/officeDocument/2006/math">
                    <m:r>
                      <a:rPr lang="en-US" sz="2800" b="0" i="1" u="none" smtClean="0">
                        <a:latin typeface="Cambria Math" panose="02040503050406030204" pitchFamily="18" charset="0"/>
                      </a:rPr>
                      <m:t>𝑢</m:t>
                    </m:r>
                    <m:r>
                      <a:rPr lang="en-US" sz="2800" b="0" i="1" u="none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2800" b="0" i="1" u="none" smtClean="0">
                        <a:latin typeface="Cambria Math" panose="02040503050406030204" pitchFamily="18" charset="0"/>
                      </a:rPr>
                      <m:t>𝑣</m:t>
                    </m:r>
                    <m:r>
                      <a:rPr lang="en-US" sz="2800" b="0" i="1" u="none" smtClean="0"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sz="2800" b="0" i="1" u="none" smtClean="0">
                        <a:latin typeface="Cambria Math" panose="02040503050406030204" pitchFamily="18" charset="0"/>
                      </a:rPr>
                      <m:t>𝑉</m:t>
                    </m:r>
                  </m:oMath>
                </a14:m>
                <a:r>
                  <a:rPr lang="en-US" sz="2800" u="none" dirty="0" smtClean="0">
                    <a:solidFill>
                      <a:schemeClr val="tx1"/>
                    </a:solidFill>
                  </a:rPr>
                  <a:t>.</a:t>
                </a:r>
              </a:p>
            </p:txBody>
          </p:sp>
        </mc:Choice>
        <mc:Fallback xmlns="">
          <p:sp>
            <p:nvSpPr>
              <p:cNvPr id="10" name="Text 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09082" y="942338"/>
                <a:ext cx="8813871" cy="2717090"/>
              </a:xfrm>
              <a:prstGeom prst="rect">
                <a:avLst/>
              </a:prstGeom>
              <a:blipFill rotWithShape="0">
                <a:blip r:embed="rId2"/>
                <a:stretch>
                  <a:fillRect t="-2247" b="-5618"/>
                </a:stretch>
              </a:blip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 Box 7"/>
              <p:cNvSpPr txBox="1">
                <a:spLocks noChangeArrowheads="1"/>
              </p:cNvSpPr>
              <p:nvPr/>
            </p:nvSpPr>
            <p:spPr bwMode="auto">
              <a:xfrm>
                <a:off x="366689" y="2440120"/>
                <a:ext cx="8813871" cy="5232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 lvl="1"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u="none" smtClean="0">
                          <a:solidFill>
                            <a:srgbClr val="000098"/>
                          </a:solidFill>
                          <a:latin typeface="Cambria Math" panose="02040503050406030204" pitchFamily="18" charset="0"/>
                        </a:rPr>
                        <m:t>𝔼</m:t>
                      </m:r>
                      <m:r>
                        <a:rPr lang="en-US" sz="2800" b="0" i="1" u="none" smtClean="0">
                          <a:solidFill>
                            <a:srgbClr val="000098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sSup>
                        <m:sSupPr>
                          <m:ctrlPr>
                            <a:rPr lang="en-US" sz="2800" b="0" i="1" u="none" smtClean="0">
                              <a:solidFill>
                                <a:srgbClr val="000098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800" b="0" i="1" u="none" smtClean="0">
                                  <a:solidFill>
                                    <a:srgbClr val="000098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800" b="0" i="1" u="none" smtClean="0">
                                      <a:solidFill>
                                        <a:srgbClr val="000098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b="0" i="1" u="none" smtClean="0">
                                      <a:solidFill>
                                        <a:srgbClr val="000098"/>
                                      </a:solidFill>
                                      <a:latin typeface="Cambria Math" panose="02040503050406030204" pitchFamily="18" charset="0"/>
                                    </a:rPr>
                                    <m:t>𝑔</m:t>
                                  </m:r>
                                </m:e>
                                <m:sub>
                                  <m:r>
                                    <a:rPr lang="en-US" sz="2800" b="0" i="1" u="none" smtClean="0">
                                      <a:solidFill>
                                        <a:srgbClr val="000098"/>
                                      </a:solidFill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</m:sub>
                              </m:sSub>
                              <m:r>
                                <a:rPr lang="en-US" sz="2800" b="0" i="1" u="none" smtClean="0">
                                  <a:solidFill>
                                    <a:srgbClr val="000098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sz="2800" b="0" i="1" u="none" smtClean="0">
                                      <a:solidFill>
                                        <a:srgbClr val="000098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b="0" i="1" u="none" smtClean="0">
                                      <a:solidFill>
                                        <a:srgbClr val="000098"/>
                                      </a:solidFill>
                                      <a:latin typeface="Cambria Math" panose="02040503050406030204" pitchFamily="18" charset="0"/>
                                    </a:rPr>
                                    <m:t>𝑔</m:t>
                                  </m:r>
                                </m:e>
                                <m:sub>
                                  <m:r>
                                    <a:rPr lang="en-US" sz="2800" b="0" i="1" u="none" smtClean="0">
                                      <a:solidFill>
                                        <a:srgbClr val="000098"/>
                                      </a:solidFill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sub>
                              </m:sSub>
                            </m:e>
                          </m:d>
                        </m:e>
                        <m:sup>
                          <m:r>
                            <a:rPr lang="en-US" sz="2800" b="0" i="1" u="none" smtClean="0">
                              <a:solidFill>
                                <a:srgbClr val="000098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800" b="0" i="1" u="none" smtClean="0">
                          <a:solidFill>
                            <a:srgbClr val="000098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800" b="0" i="1" u="none" smtClean="0">
                              <a:solidFill>
                                <a:srgbClr val="000098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u="none" smtClean="0">
                              <a:solidFill>
                                <a:srgbClr val="000098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800" b="0" i="0" u="none" smtClean="0">
                              <a:solidFill>
                                <a:srgbClr val="000098"/>
                              </a:solidFill>
                              <a:latin typeface="Cambria Math" panose="02040503050406030204" pitchFamily="18" charset="0"/>
                            </a:rPr>
                            <m:t>eff</m:t>
                          </m:r>
                        </m:sub>
                      </m:sSub>
                      <m:d>
                        <m:dPr>
                          <m:ctrlPr>
                            <a:rPr lang="en-US" sz="2800" b="0" i="1" u="none" smtClean="0">
                              <a:solidFill>
                                <a:srgbClr val="000098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u="none" smtClean="0">
                              <a:solidFill>
                                <a:srgbClr val="000098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  <m:r>
                            <a:rPr lang="en-US" sz="2800" b="0" i="1" u="none" smtClean="0">
                              <a:solidFill>
                                <a:srgbClr val="000098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800" b="0" i="1" u="none" smtClean="0">
                              <a:solidFill>
                                <a:srgbClr val="000098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</m:d>
                    </m:oMath>
                  </m:oMathPara>
                </a14:m>
                <a:endParaRPr lang="en-US" sz="2800" u="none" dirty="0" smtClean="0">
                  <a:solidFill>
                    <a:srgbClr val="000098"/>
                  </a:solidFill>
                </a:endParaRPr>
              </a:p>
            </p:txBody>
          </p:sp>
        </mc:Choice>
        <mc:Fallback xmlns="">
          <p:sp>
            <p:nvSpPr>
              <p:cNvPr id="11" name="Text 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66689" y="2440120"/>
                <a:ext cx="8813871" cy="523220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 Box 7"/>
              <p:cNvSpPr txBox="1">
                <a:spLocks noChangeArrowheads="1"/>
              </p:cNvSpPr>
              <p:nvPr/>
            </p:nvSpPr>
            <p:spPr bwMode="auto">
              <a:xfrm>
                <a:off x="309082" y="3952595"/>
                <a:ext cx="8813871" cy="5232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 lvl="1" algn="l"/>
                <a:r>
                  <a:rPr lang="en-US" sz="2800" u="none" dirty="0" smtClean="0">
                    <a:solidFill>
                      <a:schemeClr val="tx1"/>
                    </a:solidFill>
                  </a:rPr>
                  <a:t>Equivalently, the densit</a:t>
                </a:r>
                <a:r>
                  <a:rPr lang="en-US" sz="2800" u="none" dirty="0" smtClean="0"/>
                  <a:t>y of </a:t>
                </a:r>
                <a14:m>
                  <m:oMath xmlns:m="http://schemas.openxmlformats.org/officeDocument/2006/math">
                    <m:r>
                      <a:rPr lang="en-US" sz="2800" b="0" i="1" u="none" smtClean="0">
                        <a:latin typeface="Cambria Math" panose="02040503050406030204" pitchFamily="18" charset="0"/>
                      </a:rPr>
                      <m:t>{</m:t>
                    </m:r>
                    <m:sSub>
                      <m:sSubPr>
                        <m:ctrlPr>
                          <a:rPr lang="en-US" sz="2800" b="0" i="1" u="none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u="none" smtClean="0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en-US" sz="2800" b="0" i="1" u="none" smtClean="0">
                            <a:latin typeface="Cambria Math" panose="02040503050406030204" pitchFamily="18" charset="0"/>
                          </a:rPr>
                          <m:t>𝑣</m:t>
                        </m:r>
                      </m:sub>
                    </m:sSub>
                    <m:r>
                      <a:rPr lang="en-US" sz="2800" b="0" i="1" u="none" smtClean="0">
                        <a:latin typeface="Cambria Math" panose="02040503050406030204" pitchFamily="18" charset="0"/>
                      </a:rPr>
                      <m:t>}</m:t>
                    </m:r>
                  </m:oMath>
                </a14:m>
                <a:r>
                  <a:rPr lang="en-US" sz="2800" u="none" dirty="0" smtClean="0">
                    <a:solidFill>
                      <a:schemeClr val="tx1"/>
                    </a:solidFill>
                  </a:rPr>
                  <a:t> is proportional to</a:t>
                </a:r>
              </a:p>
            </p:txBody>
          </p:sp>
        </mc:Choice>
        <mc:Fallback xmlns="">
          <p:sp>
            <p:nvSpPr>
              <p:cNvPr id="7" name="Text 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09082" y="3952595"/>
                <a:ext cx="8813871" cy="523220"/>
              </a:xfrm>
              <a:prstGeom prst="rect">
                <a:avLst/>
              </a:prstGeom>
              <a:blipFill rotWithShape="0">
                <a:blip r:embed="rId4"/>
                <a:stretch>
                  <a:fillRect t="-10465" b="-32558"/>
                </a:stretch>
              </a:blip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 Box 7"/>
              <p:cNvSpPr txBox="1">
                <a:spLocks noChangeArrowheads="1"/>
              </p:cNvSpPr>
              <p:nvPr/>
            </p:nvSpPr>
            <p:spPr bwMode="auto">
              <a:xfrm>
                <a:off x="193868" y="4668133"/>
                <a:ext cx="8813871" cy="123796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 lvl="1"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2800" b="0" i="1" u="none" smtClean="0">
                              <a:solidFill>
                                <a:srgbClr val="000098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800" b="0" i="0" u="none" smtClean="0">
                              <a:solidFill>
                                <a:srgbClr val="000098"/>
                              </a:solidFill>
                              <a:latin typeface="Cambria Math" panose="02040503050406030204" pitchFamily="18" charset="0"/>
                            </a:rPr>
                            <m:t>exp</m:t>
                          </m:r>
                        </m:fName>
                        <m:e>
                          <m:d>
                            <m:dPr>
                              <m:ctrlPr>
                                <a:rPr lang="en-US" sz="2800" b="0" i="1" u="none" smtClean="0">
                                  <a:solidFill>
                                    <a:srgbClr val="000098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b="0" i="1" u="none" smtClean="0">
                                  <a:solidFill>
                                    <a:srgbClr val="000098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sz="2800" b="0" i="1" u="none" smtClean="0">
                                      <a:solidFill>
                                        <a:srgbClr val="000098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800" b="0" i="1" u="none" smtClean="0">
                                      <a:solidFill>
                                        <a:srgbClr val="000098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sz="2800" b="0" i="1" u="none" smtClean="0">
                                      <a:solidFill>
                                        <a:srgbClr val="000098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  <m:nary>
                                <m:naryPr>
                                  <m:chr m:val="∑"/>
                                  <m:supHide m:val="on"/>
                                  <m:ctrlPr>
                                    <a:rPr lang="en-US" sz="2800" b="0" i="1" u="none" smtClean="0">
                                      <a:solidFill>
                                        <a:srgbClr val="000098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a:rPr lang="en-US" sz="2800" b="0" i="1" u="none" smtClean="0">
                                      <a:solidFill>
                                        <a:srgbClr val="000098"/>
                                      </a:solidFill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  <m:r>
                                    <a:rPr lang="en-US" sz="2800" b="0" i="1" u="none" smtClean="0">
                                      <a:solidFill>
                                        <a:srgbClr val="000098"/>
                                      </a:solidFill>
                                      <a:latin typeface="Cambria Math" panose="02040503050406030204" pitchFamily="18" charset="0"/>
                                    </a:rPr>
                                    <m:t>∼</m:t>
                                  </m:r>
                                  <m:r>
                                    <a:rPr lang="en-US" sz="2800" b="0" i="1" u="none" smtClean="0">
                                      <a:solidFill>
                                        <a:srgbClr val="000098"/>
                                      </a:solidFill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sub>
                                <m:sup/>
                                <m:e>
                                  <m:sSup>
                                    <m:sSupPr>
                                      <m:ctrlPr>
                                        <a:rPr lang="en-US" sz="2800" b="0" i="1" u="none" smtClean="0">
                                          <a:solidFill>
                                            <a:srgbClr val="000098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d>
                                        <m:dPr>
                                          <m:ctrlPr>
                                            <a:rPr lang="en-US" sz="2800" b="0" i="1" u="none" smtClean="0">
                                              <a:solidFill>
                                                <a:srgbClr val="000098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en-US" sz="2800" b="0" i="1" u="none" smtClean="0">
                                                  <a:solidFill>
                                                    <a:srgbClr val="000098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2800" b="0" i="1" u="none" smtClean="0">
                                                  <a:solidFill>
                                                    <a:srgbClr val="000098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𝑔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2800" b="0" i="1" u="none" smtClean="0">
                                                  <a:solidFill>
                                                    <a:srgbClr val="000098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𝑢</m:t>
                                              </m:r>
                                            </m:sub>
                                          </m:sSub>
                                          <m:r>
                                            <a:rPr lang="en-US" sz="2800" b="0" i="1" u="none" smtClean="0">
                                              <a:solidFill>
                                                <a:srgbClr val="000098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−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en-US" sz="2800" b="0" i="1" u="none" smtClean="0">
                                                  <a:solidFill>
                                                    <a:srgbClr val="000098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2800" b="0" i="1" u="none" smtClean="0">
                                                  <a:solidFill>
                                                    <a:srgbClr val="000098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𝑔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2800" b="0" i="1" u="none" smtClean="0">
                                                  <a:solidFill>
                                                    <a:srgbClr val="000098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𝑣</m:t>
                                              </m:r>
                                            </m:sub>
                                          </m:sSub>
                                        </m:e>
                                      </m:d>
                                    </m:e>
                                    <m:sup>
                                      <m:r>
                                        <a:rPr lang="en-US" sz="2800" b="0" i="1" u="none" smtClean="0">
                                          <a:solidFill>
                                            <a:srgbClr val="000098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e>
                              </m:nary>
                            </m:e>
                          </m:d>
                        </m:e>
                      </m:func>
                    </m:oMath>
                  </m:oMathPara>
                </a14:m>
                <a:endParaRPr lang="en-US" sz="2800" u="none" dirty="0" smtClean="0">
                  <a:solidFill>
                    <a:srgbClr val="000098"/>
                  </a:solidFill>
                </a:endParaRPr>
              </a:p>
            </p:txBody>
          </p:sp>
        </mc:Choice>
        <mc:Fallback xmlns="">
          <p:sp>
            <p:nvSpPr>
              <p:cNvPr id="8" name="Text 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93868" y="4668133"/>
                <a:ext cx="8813871" cy="1237968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09532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0113" y="3832249"/>
            <a:ext cx="4747370" cy="2810047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20582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90550" y="-346075"/>
            <a:ext cx="8186738" cy="1470025"/>
          </a:xfrm>
        </p:spPr>
        <p:txBody>
          <a:bodyPr/>
          <a:lstStyle/>
          <a:p>
            <a:pPr algn="r"/>
            <a:r>
              <a:rPr lang="en-US" sz="3400" b="1" dirty="0" smtClean="0">
                <a:solidFill>
                  <a:srgbClr val="000098"/>
                </a:solidFill>
                <a:latin typeface="Garamond" pitchFamily="18" charset="0"/>
              </a:rPr>
              <a:t>the Gaussian free field</a:t>
            </a:r>
            <a:endParaRPr lang="en-US" sz="3400" b="1" dirty="0">
              <a:solidFill>
                <a:srgbClr val="000098"/>
              </a:solidFill>
              <a:latin typeface="Garamond" pitchFamily="18" charset="0"/>
            </a:endParaRPr>
          </a:p>
        </p:txBody>
      </p:sp>
      <p:sp>
        <p:nvSpPr>
          <p:cNvPr id="205828" name="Line 4"/>
          <p:cNvSpPr>
            <a:spLocks noChangeShapeType="1"/>
          </p:cNvSpPr>
          <p:nvPr/>
        </p:nvSpPr>
        <p:spPr bwMode="auto">
          <a:xfrm>
            <a:off x="654050" y="712788"/>
            <a:ext cx="80645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 Box 7"/>
              <p:cNvSpPr txBox="1">
                <a:spLocks noChangeArrowheads="1"/>
              </p:cNvSpPr>
              <p:nvPr/>
            </p:nvSpPr>
            <p:spPr bwMode="auto">
              <a:xfrm>
                <a:off x="309082" y="942338"/>
                <a:ext cx="8813871" cy="271709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 lvl="1" algn="l"/>
                <a:r>
                  <a:rPr lang="en-US" sz="2800" u="none" dirty="0" smtClean="0">
                    <a:solidFill>
                      <a:schemeClr val="tx1"/>
                    </a:solidFill>
                  </a:rPr>
                  <a:t>Given a graph </a:t>
                </a:r>
                <a14:m>
                  <m:oMath xmlns:m="http://schemas.openxmlformats.org/officeDocument/2006/math">
                    <m:r>
                      <a:rPr lang="en-US" sz="2800" b="0" i="1" u="none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𝐺</m:t>
                    </m:r>
                    <m:r>
                      <a:rPr lang="en-US" sz="2800" b="0" i="1" u="none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sz="2800" b="0" i="1" u="none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0" i="1" u="none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𝑉</m:t>
                        </m:r>
                        <m:r>
                          <a:rPr lang="en-US" sz="2800" b="0" i="1" u="none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800" b="0" i="1" u="none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</m:d>
                  </m:oMath>
                </a14:m>
                <a:r>
                  <a:rPr lang="en-US" sz="2800" u="none" dirty="0" smtClean="0">
                    <a:solidFill>
                      <a:schemeClr val="tx1"/>
                    </a:solidFill>
                  </a:rPr>
                  <a:t>, the </a:t>
                </a:r>
                <a:r>
                  <a:rPr lang="en-US" sz="2800" b="1" u="none" dirty="0" smtClean="0">
                    <a:solidFill>
                      <a:schemeClr val="tx1"/>
                    </a:solidFill>
                  </a:rPr>
                  <a:t>Gaussian free field on </a:t>
                </a:r>
                <a14:m>
                  <m:oMath xmlns:m="http://schemas.openxmlformats.org/officeDocument/2006/math">
                    <m:r>
                      <a:rPr lang="en-US" sz="2800" b="1" i="1" u="none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𝑮</m:t>
                    </m:r>
                  </m:oMath>
                </a14:m>
                <a:endParaRPr lang="en-US" sz="2800" b="1" u="none" dirty="0" smtClean="0">
                  <a:solidFill>
                    <a:schemeClr val="tx1"/>
                  </a:solidFill>
                </a:endParaRPr>
              </a:p>
              <a:p>
                <a:pPr lvl="1" algn="l"/>
                <a:r>
                  <a:rPr lang="en-US" sz="2800" u="none" dirty="0" smtClean="0">
                    <a:solidFill>
                      <a:schemeClr val="tx1"/>
                    </a:solidFill>
                  </a:rPr>
                  <a:t>grounded at some vertex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0" i="1" u="none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u="none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sz="2800" b="0" i="1" u="none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sz="2800" b="0" i="1" u="none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sz="2800" b="0" i="1" u="none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𝑉</m:t>
                    </m:r>
                  </m:oMath>
                </a14:m>
                <a:r>
                  <a:rPr lang="en-US" sz="2800" u="none" dirty="0" smtClean="0">
                    <a:solidFill>
                      <a:schemeClr val="tx1"/>
                    </a:solidFill>
                  </a:rPr>
                  <a:t> is the unique </a:t>
                </a:r>
                <a:r>
                  <a:rPr lang="en-US" sz="2800" u="none" dirty="0" smtClean="0"/>
                  <a:t>(centered)</a:t>
                </a:r>
              </a:p>
              <a:p>
                <a:pPr lvl="1" algn="l"/>
                <a:r>
                  <a:rPr lang="en-US" sz="2800" u="none" dirty="0" smtClean="0">
                    <a:solidFill>
                      <a:schemeClr val="tx1"/>
                    </a:solidFill>
                  </a:rPr>
                  <a:t>Gaussian process </a:t>
                </a:r>
                <a14:m>
                  <m:oMath xmlns:m="http://schemas.openxmlformats.org/officeDocument/2006/math">
                    <m:r>
                      <a:rPr lang="en-US" sz="2800" b="0" i="1" u="none" smtClean="0">
                        <a:solidFill>
                          <a:srgbClr val="000098"/>
                        </a:solidFill>
                        <a:latin typeface="Cambria Math" panose="02040503050406030204" pitchFamily="18" charset="0"/>
                      </a:rPr>
                      <m:t>{</m:t>
                    </m:r>
                    <m:sSub>
                      <m:sSubPr>
                        <m:ctrlPr>
                          <a:rPr lang="en-US" sz="2800" b="0" i="1" u="none" smtClean="0">
                            <a:solidFill>
                              <a:srgbClr val="000098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u="none" smtClean="0">
                            <a:solidFill>
                              <a:srgbClr val="000098"/>
                            </a:solidFill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en-US" sz="2800" b="0" i="1" u="none" smtClean="0">
                            <a:solidFill>
                              <a:srgbClr val="000098"/>
                            </a:solidFill>
                            <a:latin typeface="Cambria Math" panose="02040503050406030204" pitchFamily="18" charset="0"/>
                          </a:rPr>
                          <m:t>𝑣</m:t>
                        </m:r>
                      </m:sub>
                    </m:sSub>
                    <m:r>
                      <a:rPr lang="en-US" sz="2800" b="0" i="1" u="none" smtClean="0">
                        <a:solidFill>
                          <a:srgbClr val="000098"/>
                        </a:solidFill>
                        <a:latin typeface="Cambria Math" panose="02040503050406030204" pitchFamily="18" charset="0"/>
                      </a:rPr>
                      <m:t> :</m:t>
                    </m:r>
                    <m:r>
                      <a:rPr lang="en-US" sz="2800" b="0" i="1" u="none" smtClean="0">
                        <a:solidFill>
                          <a:srgbClr val="000098"/>
                        </a:solidFill>
                        <a:latin typeface="Cambria Math" panose="02040503050406030204" pitchFamily="18" charset="0"/>
                      </a:rPr>
                      <m:t>𝑣</m:t>
                    </m:r>
                    <m:r>
                      <a:rPr lang="en-US" sz="2800" b="0" i="1" u="none" smtClean="0">
                        <a:solidFill>
                          <a:srgbClr val="000098"/>
                        </a:solidFill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sz="2800" b="0" i="1" u="none" smtClean="0">
                        <a:solidFill>
                          <a:srgbClr val="000098"/>
                        </a:solidFill>
                        <a:latin typeface="Cambria Math" panose="02040503050406030204" pitchFamily="18" charset="0"/>
                      </a:rPr>
                      <m:t>𝑉</m:t>
                    </m:r>
                    <m:r>
                      <a:rPr lang="en-US" sz="2800" b="0" i="1" u="none" smtClean="0">
                        <a:solidFill>
                          <a:srgbClr val="000098"/>
                        </a:solidFill>
                        <a:latin typeface="Cambria Math" panose="02040503050406030204" pitchFamily="18" charset="0"/>
                      </a:rPr>
                      <m:t> }</m:t>
                    </m:r>
                  </m:oMath>
                </a14:m>
                <a:r>
                  <a:rPr lang="en-US" sz="2800" u="none" dirty="0" smtClean="0">
                    <a:solidFill>
                      <a:srgbClr val="000098"/>
                    </a:solidFill>
                  </a:rPr>
                  <a:t> </a:t>
                </a:r>
                <a:r>
                  <a:rPr lang="en-US" sz="2800" u="none" dirty="0" smtClean="0"/>
                  <a:t>such that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0" i="1" u="none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u="none" smtClean="0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sSub>
                          <m:sSubPr>
                            <m:ctrlPr>
                              <a:rPr lang="en-US" sz="2800" b="0" i="1" u="none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0" i="1" u="none" smtClean="0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en-US" sz="2800" b="0" i="1" u="none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sub>
                    </m:sSub>
                    <m:r>
                      <a:rPr lang="en-US" sz="2800" b="0" i="1" u="none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US" sz="2800" u="none" dirty="0" smtClean="0">
                    <a:solidFill>
                      <a:schemeClr val="tx1"/>
                    </a:solidFill>
                  </a:rPr>
                  <a:t> and</a:t>
                </a:r>
              </a:p>
              <a:p>
                <a:pPr lvl="1" algn="l"/>
                <a:endParaRPr lang="en-US" sz="2800" u="none" dirty="0"/>
              </a:p>
              <a:p>
                <a:pPr lvl="1" algn="l"/>
                <a:endParaRPr lang="en-US" sz="2800" u="none" dirty="0" smtClean="0">
                  <a:solidFill>
                    <a:schemeClr val="tx1"/>
                  </a:solidFill>
                </a:endParaRPr>
              </a:p>
              <a:p>
                <a:pPr lvl="1" algn="l"/>
                <a:r>
                  <a:rPr lang="en-US" sz="2800" u="none" dirty="0" smtClean="0"/>
                  <a:t>for all </a:t>
                </a:r>
                <a14:m>
                  <m:oMath xmlns:m="http://schemas.openxmlformats.org/officeDocument/2006/math">
                    <m:r>
                      <a:rPr lang="en-US" sz="2800" b="0" i="1" u="none" smtClean="0">
                        <a:latin typeface="Cambria Math" panose="02040503050406030204" pitchFamily="18" charset="0"/>
                      </a:rPr>
                      <m:t>𝑢</m:t>
                    </m:r>
                    <m:r>
                      <a:rPr lang="en-US" sz="2800" b="0" i="1" u="none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2800" b="0" i="1" u="none" smtClean="0">
                        <a:latin typeface="Cambria Math" panose="02040503050406030204" pitchFamily="18" charset="0"/>
                      </a:rPr>
                      <m:t>𝑣</m:t>
                    </m:r>
                    <m:r>
                      <a:rPr lang="en-US" sz="2800" b="0" i="1" u="none" smtClean="0"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sz="2800" b="0" i="1" u="none" smtClean="0">
                        <a:latin typeface="Cambria Math" panose="02040503050406030204" pitchFamily="18" charset="0"/>
                      </a:rPr>
                      <m:t>𝑉</m:t>
                    </m:r>
                  </m:oMath>
                </a14:m>
                <a:r>
                  <a:rPr lang="en-US" sz="2800" u="none" dirty="0" smtClean="0">
                    <a:solidFill>
                      <a:schemeClr val="tx1"/>
                    </a:solidFill>
                  </a:rPr>
                  <a:t>.</a:t>
                </a:r>
              </a:p>
            </p:txBody>
          </p:sp>
        </mc:Choice>
        <mc:Fallback xmlns="">
          <p:sp>
            <p:nvSpPr>
              <p:cNvPr id="10" name="Text 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09082" y="942338"/>
                <a:ext cx="8813871" cy="2717090"/>
              </a:xfrm>
              <a:prstGeom prst="rect">
                <a:avLst/>
              </a:prstGeom>
              <a:blipFill rotWithShape="0">
                <a:blip r:embed="rId3"/>
                <a:stretch>
                  <a:fillRect t="-2247" b="-5618"/>
                </a:stretch>
              </a:blip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 Box 7"/>
              <p:cNvSpPr txBox="1">
                <a:spLocks noChangeArrowheads="1"/>
              </p:cNvSpPr>
              <p:nvPr/>
            </p:nvSpPr>
            <p:spPr bwMode="auto">
              <a:xfrm>
                <a:off x="366689" y="2440120"/>
                <a:ext cx="8813871" cy="5232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 lvl="1"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u="none" smtClean="0">
                          <a:solidFill>
                            <a:srgbClr val="000098"/>
                          </a:solidFill>
                          <a:latin typeface="Cambria Math" panose="02040503050406030204" pitchFamily="18" charset="0"/>
                        </a:rPr>
                        <m:t>𝔼</m:t>
                      </m:r>
                      <m:r>
                        <a:rPr lang="en-US" sz="2800" b="0" i="1" u="none" smtClean="0">
                          <a:solidFill>
                            <a:srgbClr val="000098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sSup>
                        <m:sSupPr>
                          <m:ctrlPr>
                            <a:rPr lang="en-US" sz="2800" b="0" i="1" u="none" smtClean="0">
                              <a:solidFill>
                                <a:srgbClr val="000098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800" b="0" i="1" u="none" smtClean="0">
                                  <a:solidFill>
                                    <a:srgbClr val="000098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800" b="0" i="1" u="none" smtClean="0">
                                      <a:solidFill>
                                        <a:srgbClr val="000098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b="0" i="1" u="none" smtClean="0">
                                      <a:solidFill>
                                        <a:srgbClr val="000098"/>
                                      </a:solidFill>
                                      <a:latin typeface="Cambria Math" panose="02040503050406030204" pitchFamily="18" charset="0"/>
                                    </a:rPr>
                                    <m:t>𝑔</m:t>
                                  </m:r>
                                </m:e>
                                <m:sub>
                                  <m:r>
                                    <a:rPr lang="en-US" sz="2800" b="0" i="1" u="none" smtClean="0">
                                      <a:solidFill>
                                        <a:srgbClr val="000098"/>
                                      </a:solidFill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</m:sub>
                              </m:sSub>
                              <m:r>
                                <a:rPr lang="en-US" sz="2800" b="0" i="1" u="none" smtClean="0">
                                  <a:solidFill>
                                    <a:srgbClr val="000098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sz="2800" b="0" i="1" u="none" smtClean="0">
                                      <a:solidFill>
                                        <a:srgbClr val="000098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b="0" i="1" u="none" smtClean="0">
                                      <a:solidFill>
                                        <a:srgbClr val="000098"/>
                                      </a:solidFill>
                                      <a:latin typeface="Cambria Math" panose="02040503050406030204" pitchFamily="18" charset="0"/>
                                    </a:rPr>
                                    <m:t>𝑔</m:t>
                                  </m:r>
                                </m:e>
                                <m:sub>
                                  <m:r>
                                    <a:rPr lang="en-US" sz="2800" b="0" i="1" u="none" smtClean="0">
                                      <a:solidFill>
                                        <a:srgbClr val="000098"/>
                                      </a:solidFill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sub>
                              </m:sSub>
                            </m:e>
                          </m:d>
                        </m:e>
                        <m:sup>
                          <m:r>
                            <a:rPr lang="en-US" sz="2800" b="0" i="1" u="none" smtClean="0">
                              <a:solidFill>
                                <a:srgbClr val="000098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800" b="0" i="1" u="none" smtClean="0">
                          <a:solidFill>
                            <a:srgbClr val="000098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800" b="0" i="1" u="none" smtClean="0">
                              <a:solidFill>
                                <a:srgbClr val="000098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u="none" smtClean="0">
                              <a:solidFill>
                                <a:srgbClr val="000098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800" b="0" i="0" u="none" smtClean="0">
                              <a:solidFill>
                                <a:srgbClr val="000098"/>
                              </a:solidFill>
                              <a:latin typeface="Cambria Math" panose="02040503050406030204" pitchFamily="18" charset="0"/>
                            </a:rPr>
                            <m:t>eff</m:t>
                          </m:r>
                        </m:sub>
                      </m:sSub>
                      <m:d>
                        <m:dPr>
                          <m:ctrlPr>
                            <a:rPr lang="en-US" sz="2800" b="0" i="1" u="none" smtClean="0">
                              <a:solidFill>
                                <a:srgbClr val="000098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u="none" smtClean="0">
                              <a:solidFill>
                                <a:srgbClr val="000098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  <m:r>
                            <a:rPr lang="en-US" sz="2800" b="0" i="1" u="none" smtClean="0">
                              <a:solidFill>
                                <a:srgbClr val="000098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800" b="0" i="1" u="none" smtClean="0">
                              <a:solidFill>
                                <a:srgbClr val="000098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</m:d>
                    </m:oMath>
                  </m:oMathPara>
                </a14:m>
                <a:endParaRPr lang="en-US" sz="2800" u="none" dirty="0" smtClean="0">
                  <a:solidFill>
                    <a:srgbClr val="000098"/>
                  </a:solidFill>
                </a:endParaRPr>
              </a:p>
            </p:txBody>
          </p:sp>
        </mc:Choice>
        <mc:Fallback xmlns="">
          <p:sp>
            <p:nvSpPr>
              <p:cNvPr id="11" name="Text 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66689" y="2440120"/>
                <a:ext cx="8813871" cy="523220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65053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90550" y="-346075"/>
            <a:ext cx="8186738" cy="1470025"/>
          </a:xfrm>
        </p:spPr>
        <p:txBody>
          <a:bodyPr/>
          <a:lstStyle/>
          <a:p>
            <a:pPr algn="r"/>
            <a:r>
              <a:rPr lang="en-US" sz="3400" b="1" dirty="0">
                <a:solidFill>
                  <a:srgbClr val="000098"/>
                </a:solidFill>
                <a:latin typeface="Garamond" pitchFamily="18" charset="0"/>
              </a:rPr>
              <a:t>c</a:t>
            </a:r>
            <a:r>
              <a:rPr lang="en-US" sz="3400" b="1" dirty="0" smtClean="0">
                <a:solidFill>
                  <a:srgbClr val="000098"/>
                </a:solidFill>
                <a:latin typeface="Garamond" pitchFamily="18" charset="0"/>
              </a:rPr>
              <a:t>over times vs. the GFF</a:t>
            </a:r>
            <a:endParaRPr lang="en-US" sz="3400" b="1" dirty="0">
              <a:solidFill>
                <a:srgbClr val="000098"/>
              </a:solidFill>
              <a:latin typeface="Garamond" pitchFamily="18" charset="0"/>
            </a:endParaRPr>
          </a:p>
        </p:txBody>
      </p:sp>
      <p:sp>
        <p:nvSpPr>
          <p:cNvPr id="205828" name="Line 4"/>
          <p:cNvSpPr>
            <a:spLocks noChangeShapeType="1"/>
          </p:cNvSpPr>
          <p:nvPr/>
        </p:nvSpPr>
        <p:spPr bwMode="auto">
          <a:xfrm>
            <a:off x="654050" y="712788"/>
            <a:ext cx="80645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 Box 7"/>
              <p:cNvSpPr txBox="1">
                <a:spLocks noChangeArrowheads="1"/>
              </p:cNvSpPr>
              <p:nvPr/>
            </p:nvSpPr>
            <p:spPr bwMode="auto">
              <a:xfrm>
                <a:off x="522330" y="1700790"/>
                <a:ext cx="8180194" cy="74296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 lvl="1"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u="none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 u="none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400" u="none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cov</m:t>
                          </m:r>
                        </m:sub>
                      </m:sSub>
                      <m:d>
                        <m:dPr>
                          <m:ctrlPr>
                            <a:rPr lang="en-US" sz="2400" i="1" u="none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i="1" u="none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𝐺</m:t>
                          </m:r>
                        </m:e>
                      </m:d>
                      <m:r>
                        <a:rPr lang="en-US" sz="2400" b="0" i="1" u="none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|"/>
                          <m:endChr m:val="|"/>
                          <m:ctrlPr>
                            <a:rPr lang="en-US" sz="2400" b="0" i="1" u="none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u="none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</m:d>
                      <m:sSup>
                        <m:sSupPr>
                          <m:ctrlPr>
                            <a:rPr lang="en-US" sz="2400" b="0" i="1" u="none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b="0" i="1" u="none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u="none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𝔼</m:t>
                              </m:r>
                              <m:func>
                                <m:funcPr>
                                  <m:ctrlPr>
                                    <a:rPr lang="en-US" sz="2400" b="0" i="1" u="none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limLow>
                                    <m:limLowPr>
                                      <m:ctrlPr>
                                        <a:rPr lang="en-US" sz="2400" b="0" i="1" u="none" smtClean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limLow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US" sz="2400" b="0" i="0" u="none" smtClean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max</m:t>
                                      </m:r>
                                    </m:e>
                                    <m:lim>
                                      <m:r>
                                        <a:rPr lang="en-US" sz="2400" b="0" i="1" u="none" smtClean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𝑣</m:t>
                                      </m:r>
                                      <m:r>
                                        <a:rPr lang="en-US" sz="2400" b="0" i="1" u="none" smtClean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∈</m:t>
                                      </m:r>
                                      <m:r>
                                        <a:rPr lang="en-US" sz="2400" b="0" i="1" u="none" smtClean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𝑉</m:t>
                                      </m:r>
                                    </m:lim>
                                  </m:limLow>
                                </m:fName>
                                <m:e>
                                  <m:sSub>
                                    <m:sSubPr>
                                      <m:ctrlPr>
                                        <a:rPr lang="en-US" sz="2400" b="0" i="1" u="none" smtClean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b="0" i="1" u="none" smtClean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𝑔</m:t>
                                      </m:r>
                                    </m:e>
                                    <m:sub>
                                      <m:r>
                                        <a:rPr lang="en-US" sz="2400" b="0" i="1" u="none" smtClean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𝑣</m:t>
                                      </m:r>
                                    </m:sub>
                                  </m:sSub>
                                </m:e>
                              </m:func>
                            </m:e>
                          </m:d>
                        </m:e>
                        <m:sup>
                          <m:r>
                            <a:rPr lang="en-US" sz="2400" b="0" i="1" u="none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400" b="0" i="1" u="none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±</m:t>
                      </m:r>
                      <m:r>
                        <a:rPr lang="en-US" sz="2400" b="0" i="1" u="none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𝐶</m:t>
                      </m:r>
                      <m:rad>
                        <m:radPr>
                          <m:degHide m:val="on"/>
                          <m:ctrlPr>
                            <a:rPr lang="en-US" sz="2400" b="0" i="1" u="none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sSub>
                            <m:sSubPr>
                              <m:ctrlPr>
                                <a:rPr lang="en-US" sz="2400" b="0" i="1" u="none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u="none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sz="2400" b="0" i="0" u="none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cov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2400" b="0" i="1" u="none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u="none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𝐺</m:t>
                              </m:r>
                            </m:e>
                          </m:d>
                          <m:sSub>
                            <m:sSubPr>
                              <m:ctrlPr>
                                <a:rPr lang="en-US" sz="2400" b="0" i="1" u="none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u="none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2400" b="0" i="1" u="none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sz="2400" b="0" i="0" u="none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hit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2400" b="0" i="1" u="none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u="none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𝐺</m:t>
                              </m:r>
                            </m:e>
                          </m:d>
                        </m:e>
                      </m:rad>
                    </m:oMath>
                  </m:oMathPara>
                </a14:m>
                <a:endParaRPr lang="en-US" sz="2600" u="none" dirty="0" smtClean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2" name="Text 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22330" y="1700790"/>
                <a:ext cx="8180194" cy="742960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 Box 7"/>
              <p:cNvSpPr txBox="1">
                <a:spLocks noChangeArrowheads="1"/>
              </p:cNvSpPr>
              <p:nvPr/>
            </p:nvSpPr>
            <p:spPr bwMode="auto">
              <a:xfrm>
                <a:off x="251475" y="1067113"/>
                <a:ext cx="8813871" cy="5232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 lvl="1" algn="l"/>
                <a:r>
                  <a:rPr lang="en-US" sz="2800" u="none" dirty="0" smtClean="0">
                    <a:solidFill>
                      <a:schemeClr val="tx1"/>
                    </a:solidFill>
                  </a:rPr>
                  <a:t>For every graph </a:t>
                </a:r>
                <a14:m>
                  <m:oMath xmlns:m="http://schemas.openxmlformats.org/officeDocument/2006/math">
                    <m:r>
                      <a:rPr lang="en-US" sz="2800" b="0" i="1" u="none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𝐺</m:t>
                    </m:r>
                    <m:r>
                      <a:rPr lang="en-US" sz="2800" b="0" i="0" u="none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=(</m:t>
                    </m:r>
                    <m:r>
                      <a:rPr lang="en-US" sz="2800" b="0" i="1" u="none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𝑉</m:t>
                    </m:r>
                    <m:r>
                      <a:rPr lang="en-US" sz="2800" b="0" i="1" u="none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2800" b="0" i="1" u="none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𝐸</m:t>
                    </m:r>
                    <m:r>
                      <a:rPr lang="en-US" sz="2800" b="0" i="0" u="none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800" u="none" dirty="0" smtClean="0">
                    <a:solidFill>
                      <a:schemeClr val="tx1"/>
                    </a:solidFill>
                  </a:rPr>
                  <a:t>, if </a:t>
                </a:r>
                <a14:m>
                  <m:oMath xmlns:m="http://schemas.openxmlformats.org/officeDocument/2006/math">
                    <m:r>
                      <a:rPr lang="en-US" sz="2800" b="0" i="1" u="none" smtClean="0">
                        <a:latin typeface="Cambria Math" panose="02040503050406030204" pitchFamily="18" charset="0"/>
                      </a:rPr>
                      <m:t>{</m:t>
                    </m:r>
                    <m:sSub>
                      <m:sSubPr>
                        <m:ctrlPr>
                          <a:rPr lang="en-US" sz="2800" b="0" i="1" u="none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u="none" smtClean="0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en-US" sz="2800" b="0" i="1" u="none" smtClean="0">
                            <a:latin typeface="Cambria Math" panose="02040503050406030204" pitchFamily="18" charset="0"/>
                          </a:rPr>
                          <m:t>𝑣</m:t>
                        </m:r>
                      </m:sub>
                    </m:sSub>
                    <m:r>
                      <a:rPr lang="en-US" sz="2800" b="0" i="1" u="none" smtClean="0">
                        <a:latin typeface="Cambria Math" panose="02040503050406030204" pitchFamily="18" charset="0"/>
                      </a:rPr>
                      <m:t>}</m:t>
                    </m:r>
                  </m:oMath>
                </a14:m>
                <a:r>
                  <a:rPr lang="en-US" sz="2800" u="none" dirty="0" smtClean="0">
                    <a:solidFill>
                      <a:schemeClr val="tx1"/>
                    </a:solidFill>
                  </a:rPr>
                  <a:t> is the GFF on </a:t>
                </a:r>
                <a14:m>
                  <m:oMath xmlns:m="http://schemas.openxmlformats.org/officeDocument/2006/math">
                    <m:r>
                      <a:rPr lang="en-US" sz="2800" b="0" i="1" u="none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𝐺</m:t>
                    </m:r>
                  </m:oMath>
                </a14:m>
                <a:r>
                  <a:rPr lang="en-US" sz="2800" u="none" dirty="0" smtClean="0">
                    <a:solidFill>
                      <a:schemeClr val="tx1"/>
                    </a:solidFill>
                  </a:rPr>
                  <a:t>, then</a:t>
                </a:r>
              </a:p>
            </p:txBody>
          </p:sp>
        </mc:Choice>
        <mc:Fallback xmlns="">
          <p:sp>
            <p:nvSpPr>
              <p:cNvPr id="7" name="Text 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51475" y="1067113"/>
                <a:ext cx="8813871" cy="523220"/>
              </a:xfrm>
              <a:prstGeom prst="rect">
                <a:avLst/>
              </a:prstGeom>
              <a:blipFill rotWithShape="0">
                <a:blip r:embed="rId3"/>
                <a:stretch>
                  <a:fillRect t="-10465" b="-32558"/>
                </a:stretch>
              </a:blip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2506" y="3003195"/>
            <a:ext cx="4282355" cy="35018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Oval 8"/>
          <p:cNvSpPr/>
          <p:nvPr/>
        </p:nvSpPr>
        <p:spPr bwMode="auto">
          <a:xfrm>
            <a:off x="4475232" y="3327234"/>
            <a:ext cx="172699" cy="170993"/>
          </a:xfrm>
          <a:prstGeom prst="ellipse">
            <a:avLst/>
          </a:prstGeom>
          <a:solidFill>
            <a:srgbClr val="FFC000">
              <a:alpha val="47000"/>
            </a:srgbClr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000" b="0" i="0" u="sng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Gill Sans MT Condensed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1086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90550" y="-346075"/>
            <a:ext cx="8186738" cy="1470025"/>
          </a:xfrm>
        </p:spPr>
        <p:txBody>
          <a:bodyPr/>
          <a:lstStyle/>
          <a:p>
            <a:pPr algn="r"/>
            <a:r>
              <a:rPr lang="en-US" sz="3400" b="1" dirty="0">
                <a:solidFill>
                  <a:srgbClr val="000098"/>
                </a:solidFill>
                <a:latin typeface="Garamond" pitchFamily="18" charset="0"/>
              </a:rPr>
              <a:t>c</a:t>
            </a:r>
            <a:r>
              <a:rPr lang="en-US" sz="3400" b="1" dirty="0" smtClean="0">
                <a:solidFill>
                  <a:srgbClr val="000098"/>
                </a:solidFill>
                <a:latin typeface="Garamond" pitchFamily="18" charset="0"/>
              </a:rPr>
              <a:t>over times vs. the GFF</a:t>
            </a:r>
            <a:endParaRPr lang="en-US" sz="3400" b="1" dirty="0">
              <a:solidFill>
                <a:srgbClr val="000098"/>
              </a:solidFill>
              <a:latin typeface="Garamond" pitchFamily="18" charset="0"/>
            </a:endParaRPr>
          </a:p>
        </p:txBody>
      </p:sp>
      <p:sp>
        <p:nvSpPr>
          <p:cNvPr id="205828" name="Line 4"/>
          <p:cNvSpPr>
            <a:spLocks noChangeShapeType="1"/>
          </p:cNvSpPr>
          <p:nvPr/>
        </p:nvSpPr>
        <p:spPr bwMode="auto">
          <a:xfrm>
            <a:off x="654050" y="712788"/>
            <a:ext cx="80645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 Box 7"/>
              <p:cNvSpPr txBox="1">
                <a:spLocks noChangeArrowheads="1"/>
              </p:cNvSpPr>
              <p:nvPr/>
            </p:nvSpPr>
            <p:spPr bwMode="auto">
              <a:xfrm>
                <a:off x="522330" y="1700790"/>
                <a:ext cx="8180194" cy="74296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 lvl="1"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u="none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 u="none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400" u="none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cov</m:t>
                          </m:r>
                        </m:sub>
                      </m:sSub>
                      <m:d>
                        <m:dPr>
                          <m:ctrlPr>
                            <a:rPr lang="en-US" sz="2400" i="1" u="none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i="1" u="none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𝐺</m:t>
                          </m:r>
                        </m:e>
                      </m:d>
                      <m:r>
                        <a:rPr lang="en-US" sz="2400" b="0" i="1" u="none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|"/>
                          <m:endChr m:val="|"/>
                          <m:ctrlPr>
                            <a:rPr lang="en-US" sz="2400" b="0" i="1" u="none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u="none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</m:d>
                      <m:sSup>
                        <m:sSupPr>
                          <m:ctrlPr>
                            <a:rPr lang="en-US" sz="2400" b="0" i="1" u="none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b="0" i="1" u="none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u="none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𝔼</m:t>
                              </m:r>
                              <m:func>
                                <m:funcPr>
                                  <m:ctrlPr>
                                    <a:rPr lang="en-US" sz="2400" b="0" i="1" u="none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limLow>
                                    <m:limLowPr>
                                      <m:ctrlPr>
                                        <a:rPr lang="en-US" sz="2400" b="0" i="1" u="none" smtClean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limLow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US" sz="2400" b="0" i="0" u="none" smtClean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max</m:t>
                                      </m:r>
                                    </m:e>
                                    <m:lim>
                                      <m:r>
                                        <a:rPr lang="en-US" sz="2400" b="0" i="1" u="none" smtClean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𝑣</m:t>
                                      </m:r>
                                      <m:r>
                                        <a:rPr lang="en-US" sz="2400" b="0" i="1" u="none" smtClean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∈</m:t>
                                      </m:r>
                                      <m:r>
                                        <a:rPr lang="en-US" sz="2400" b="0" i="1" u="none" smtClean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𝑉</m:t>
                                      </m:r>
                                    </m:lim>
                                  </m:limLow>
                                </m:fName>
                                <m:e>
                                  <m:sSub>
                                    <m:sSubPr>
                                      <m:ctrlPr>
                                        <a:rPr lang="en-US" sz="2400" b="0" i="1" u="none" smtClean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b="0" i="1" u="none" smtClean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𝑔</m:t>
                                      </m:r>
                                    </m:e>
                                    <m:sub>
                                      <m:r>
                                        <a:rPr lang="en-US" sz="2400" b="0" i="1" u="none" smtClean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𝑣</m:t>
                                      </m:r>
                                    </m:sub>
                                  </m:sSub>
                                </m:e>
                              </m:func>
                            </m:e>
                          </m:d>
                        </m:e>
                        <m:sup>
                          <m:r>
                            <a:rPr lang="en-US" sz="2400" b="0" i="1" u="none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400" b="0" i="1" u="none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±</m:t>
                      </m:r>
                      <m:r>
                        <a:rPr lang="en-US" sz="2400" b="0" i="1" u="none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𝐶</m:t>
                      </m:r>
                      <m:rad>
                        <m:radPr>
                          <m:degHide m:val="on"/>
                          <m:ctrlPr>
                            <a:rPr lang="en-US" sz="2400" b="0" i="1" u="none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sSub>
                            <m:sSubPr>
                              <m:ctrlPr>
                                <a:rPr lang="en-US" sz="2400" b="0" i="1" u="none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u="none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sz="2400" b="0" i="0" u="none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cov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2400" b="0" i="1" u="none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u="none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𝐺</m:t>
                              </m:r>
                            </m:e>
                          </m:d>
                          <m:sSub>
                            <m:sSubPr>
                              <m:ctrlPr>
                                <a:rPr lang="en-US" sz="2400" b="0" i="1" u="none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u="none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2400" b="0" i="1" u="none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sz="2400" b="0" i="0" u="none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hit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2400" b="0" i="1" u="none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u="none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𝐺</m:t>
                              </m:r>
                            </m:e>
                          </m:d>
                        </m:e>
                      </m:rad>
                    </m:oMath>
                  </m:oMathPara>
                </a14:m>
                <a:endParaRPr lang="en-US" sz="2600" u="none" dirty="0" smtClean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2" name="Text 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22330" y="1700790"/>
                <a:ext cx="8180194" cy="742960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 Box 7"/>
              <p:cNvSpPr txBox="1">
                <a:spLocks noChangeArrowheads="1"/>
              </p:cNvSpPr>
              <p:nvPr/>
            </p:nvSpPr>
            <p:spPr bwMode="auto">
              <a:xfrm>
                <a:off x="251475" y="1067113"/>
                <a:ext cx="8813871" cy="5232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 lvl="1" algn="l"/>
                <a:r>
                  <a:rPr lang="en-US" sz="2800" u="none" dirty="0" smtClean="0">
                    <a:solidFill>
                      <a:schemeClr val="tx1"/>
                    </a:solidFill>
                  </a:rPr>
                  <a:t>For every graph </a:t>
                </a:r>
                <a14:m>
                  <m:oMath xmlns:m="http://schemas.openxmlformats.org/officeDocument/2006/math">
                    <m:r>
                      <a:rPr lang="en-US" sz="2800" b="0" i="1" u="none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𝐺</m:t>
                    </m:r>
                    <m:r>
                      <a:rPr lang="en-US" sz="2800" b="0" i="0" u="none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=(</m:t>
                    </m:r>
                    <m:r>
                      <a:rPr lang="en-US" sz="2800" b="0" i="1" u="none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𝑉</m:t>
                    </m:r>
                    <m:r>
                      <a:rPr lang="en-US" sz="2800" b="0" i="1" u="none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2800" b="0" i="1" u="none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𝐸</m:t>
                    </m:r>
                    <m:r>
                      <a:rPr lang="en-US" sz="2800" b="0" i="0" u="none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800" u="none" dirty="0" smtClean="0">
                    <a:solidFill>
                      <a:schemeClr val="tx1"/>
                    </a:solidFill>
                  </a:rPr>
                  <a:t>, if </a:t>
                </a:r>
                <a14:m>
                  <m:oMath xmlns:m="http://schemas.openxmlformats.org/officeDocument/2006/math">
                    <m:r>
                      <a:rPr lang="en-US" sz="2800" b="0" i="1" u="none" smtClean="0">
                        <a:latin typeface="Cambria Math" panose="02040503050406030204" pitchFamily="18" charset="0"/>
                      </a:rPr>
                      <m:t>{</m:t>
                    </m:r>
                    <m:sSub>
                      <m:sSubPr>
                        <m:ctrlPr>
                          <a:rPr lang="en-US" sz="2800" b="0" i="1" u="none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u="none" smtClean="0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en-US" sz="2800" b="0" i="1" u="none" smtClean="0">
                            <a:latin typeface="Cambria Math" panose="02040503050406030204" pitchFamily="18" charset="0"/>
                          </a:rPr>
                          <m:t>𝑣</m:t>
                        </m:r>
                      </m:sub>
                    </m:sSub>
                    <m:r>
                      <a:rPr lang="en-US" sz="2800" b="0" i="1" u="none" smtClean="0">
                        <a:latin typeface="Cambria Math" panose="02040503050406030204" pitchFamily="18" charset="0"/>
                      </a:rPr>
                      <m:t>}</m:t>
                    </m:r>
                  </m:oMath>
                </a14:m>
                <a:r>
                  <a:rPr lang="en-US" sz="2800" u="none" dirty="0" smtClean="0">
                    <a:solidFill>
                      <a:schemeClr val="tx1"/>
                    </a:solidFill>
                  </a:rPr>
                  <a:t> is the GFF on </a:t>
                </a:r>
                <a14:m>
                  <m:oMath xmlns:m="http://schemas.openxmlformats.org/officeDocument/2006/math">
                    <m:r>
                      <a:rPr lang="en-US" sz="2800" b="0" i="1" u="none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𝐺</m:t>
                    </m:r>
                  </m:oMath>
                </a14:m>
                <a:r>
                  <a:rPr lang="en-US" sz="2800" u="none" dirty="0" smtClean="0">
                    <a:solidFill>
                      <a:schemeClr val="tx1"/>
                    </a:solidFill>
                  </a:rPr>
                  <a:t>, then</a:t>
                </a:r>
              </a:p>
            </p:txBody>
          </p:sp>
        </mc:Choice>
        <mc:Fallback xmlns="">
          <p:sp>
            <p:nvSpPr>
              <p:cNvPr id="7" name="Text 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51475" y="1067113"/>
                <a:ext cx="8813871" cy="523220"/>
              </a:xfrm>
              <a:prstGeom prst="rect">
                <a:avLst/>
              </a:prstGeom>
              <a:blipFill rotWithShape="0">
                <a:blip r:embed="rId3"/>
                <a:stretch>
                  <a:fillRect t="-10465" b="-32558"/>
                </a:stretch>
              </a:blip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 Box 7"/>
              <p:cNvSpPr txBox="1">
                <a:spLocks noChangeArrowheads="1"/>
              </p:cNvSpPr>
              <p:nvPr/>
            </p:nvSpPr>
            <p:spPr bwMode="auto">
              <a:xfrm>
                <a:off x="309082" y="2737716"/>
                <a:ext cx="8813871" cy="97488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 lvl="1" algn="l"/>
                <a:r>
                  <a:rPr lang="en-US" sz="2600" u="none" dirty="0" smtClean="0">
                    <a:solidFill>
                      <a:srgbClr val="000098"/>
                    </a:solidFill>
                  </a:rPr>
                  <a:t>[</a:t>
                </a:r>
                <a:r>
                  <a:rPr lang="en-US" sz="2600" u="none" dirty="0" err="1" smtClean="0">
                    <a:solidFill>
                      <a:srgbClr val="000098"/>
                    </a:solidFill>
                  </a:rPr>
                  <a:t>Meka</a:t>
                </a:r>
                <a:r>
                  <a:rPr lang="en-US" sz="2600" u="none" dirty="0" smtClean="0">
                    <a:solidFill>
                      <a:srgbClr val="000098"/>
                    </a:solidFill>
                  </a:rPr>
                  <a:t> 2012] </a:t>
                </a:r>
                <a:r>
                  <a:rPr lang="en-US" sz="2800" u="none" dirty="0" smtClean="0"/>
                  <a:t>showed that one can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600" b="0" i="1" u="none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600" b="0" i="1" u="none" smtClean="0">
                            <a:latin typeface="Cambria Math" panose="02040503050406030204" pitchFamily="18" charset="0"/>
                          </a:rPr>
                          <m:t>1+</m:t>
                        </m:r>
                        <m:r>
                          <a:rPr lang="en-US" sz="2600" b="0" i="1" u="none" smtClean="0">
                            <a:latin typeface="Cambria Math" panose="02040503050406030204" pitchFamily="18" charset="0"/>
                          </a:rPr>
                          <m:t>𝑜</m:t>
                        </m:r>
                        <m:d>
                          <m:dPr>
                            <m:ctrlPr>
                              <a:rPr lang="en-US" sz="2600" b="0" i="1" u="none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600" b="0" i="1" u="none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</m:d>
                      </m:e>
                    </m:d>
                  </m:oMath>
                </a14:m>
                <a:r>
                  <a:rPr lang="en-US" sz="2800" u="none" dirty="0" smtClean="0"/>
                  <a:t>-approximate the</a:t>
                </a:r>
              </a:p>
              <a:p>
                <a:pPr lvl="1" algn="l"/>
                <a:r>
                  <a:rPr lang="en-US" sz="2800" u="none" dirty="0" smtClean="0"/>
                  <a:t>maximum of a </a:t>
                </a:r>
                <a:r>
                  <a:rPr lang="en-US" sz="2800" u="none" dirty="0" smtClean="0">
                    <a:solidFill>
                      <a:schemeClr val="tx1"/>
                    </a:solidFill>
                  </a:rPr>
                  <a:t>Gaussian process deterministically.</a:t>
                </a:r>
              </a:p>
            </p:txBody>
          </p:sp>
        </mc:Choice>
        <mc:Fallback xmlns="">
          <p:sp>
            <p:nvSpPr>
              <p:cNvPr id="10" name="Text 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09082" y="2737716"/>
                <a:ext cx="8813871" cy="974882"/>
              </a:xfrm>
              <a:prstGeom prst="rect">
                <a:avLst/>
              </a:prstGeom>
              <a:blipFill rotWithShape="0">
                <a:blip r:embed="rId4"/>
                <a:stretch>
                  <a:fillRect t="-5000" b="-16875"/>
                </a:stretch>
              </a:blip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68995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90550" y="-346075"/>
            <a:ext cx="8186738" cy="1470025"/>
          </a:xfrm>
        </p:spPr>
        <p:txBody>
          <a:bodyPr/>
          <a:lstStyle/>
          <a:p>
            <a:pPr algn="r"/>
            <a:r>
              <a:rPr lang="en-US" sz="3400" b="1" dirty="0" smtClean="0">
                <a:solidFill>
                  <a:srgbClr val="000098"/>
                </a:solidFill>
                <a:latin typeface="Garamond" pitchFamily="18" charset="0"/>
              </a:rPr>
              <a:t>the </a:t>
            </a:r>
            <a:r>
              <a:rPr lang="en-US" sz="3400" b="1" dirty="0" err="1" smtClean="0">
                <a:solidFill>
                  <a:srgbClr val="000098"/>
                </a:solidFill>
                <a:latin typeface="Garamond" pitchFamily="18" charset="0"/>
              </a:rPr>
              <a:t>Dynkin</a:t>
            </a:r>
            <a:r>
              <a:rPr lang="en-US" sz="3400" b="1" dirty="0" smtClean="0">
                <a:solidFill>
                  <a:srgbClr val="000098"/>
                </a:solidFill>
                <a:latin typeface="Garamond" pitchFamily="18" charset="0"/>
              </a:rPr>
              <a:t> isomorphism theory</a:t>
            </a:r>
            <a:endParaRPr lang="en-US" sz="3400" b="1" dirty="0">
              <a:solidFill>
                <a:srgbClr val="000098"/>
              </a:solidFill>
              <a:latin typeface="Garamond" pitchFamily="18" charset="0"/>
            </a:endParaRPr>
          </a:p>
        </p:txBody>
      </p:sp>
      <p:sp>
        <p:nvSpPr>
          <p:cNvPr id="205828" name="Line 4"/>
          <p:cNvSpPr>
            <a:spLocks noChangeShapeType="1"/>
          </p:cNvSpPr>
          <p:nvPr/>
        </p:nvSpPr>
        <p:spPr bwMode="auto">
          <a:xfrm>
            <a:off x="654050" y="712788"/>
            <a:ext cx="80645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pic>
        <p:nvPicPr>
          <p:cNvPr id="10" name="Picture 2" descr="http://images.betterworldbooks.com/052/Markov-Processes-Gaussian-Processes-and-Local-Times-Marcus-Michael-B-97805218630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7533" y="1182327"/>
            <a:ext cx="3260712" cy="48334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1492495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90550" y="-346075"/>
            <a:ext cx="8186738" cy="1470025"/>
          </a:xfrm>
        </p:spPr>
        <p:txBody>
          <a:bodyPr/>
          <a:lstStyle/>
          <a:p>
            <a:pPr algn="r"/>
            <a:r>
              <a:rPr lang="en-US" sz="3400" b="1" dirty="0" smtClean="0">
                <a:solidFill>
                  <a:srgbClr val="000098"/>
                </a:solidFill>
                <a:latin typeface="Garamond" pitchFamily="18" charset="0"/>
              </a:rPr>
              <a:t>the </a:t>
            </a:r>
            <a:r>
              <a:rPr lang="en-US" sz="3400" b="1" dirty="0" err="1" smtClean="0">
                <a:solidFill>
                  <a:srgbClr val="000098"/>
                </a:solidFill>
                <a:latin typeface="Garamond" pitchFamily="18" charset="0"/>
              </a:rPr>
              <a:t>Dynkin</a:t>
            </a:r>
            <a:r>
              <a:rPr lang="en-US" sz="3400" b="1" dirty="0" smtClean="0">
                <a:solidFill>
                  <a:srgbClr val="000098"/>
                </a:solidFill>
                <a:latin typeface="Garamond" pitchFamily="18" charset="0"/>
              </a:rPr>
              <a:t> isomorphism theory</a:t>
            </a:r>
            <a:endParaRPr lang="en-US" sz="3400" b="1" dirty="0">
              <a:solidFill>
                <a:srgbClr val="000098"/>
              </a:solidFill>
              <a:latin typeface="Garamond" pitchFamily="18" charset="0"/>
            </a:endParaRPr>
          </a:p>
        </p:txBody>
      </p:sp>
      <p:sp>
        <p:nvSpPr>
          <p:cNvPr id="205828" name="Line 4"/>
          <p:cNvSpPr>
            <a:spLocks noChangeShapeType="1"/>
          </p:cNvSpPr>
          <p:nvPr/>
        </p:nvSpPr>
        <p:spPr bwMode="auto">
          <a:xfrm>
            <a:off x="654050" y="712788"/>
            <a:ext cx="80645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309082" y="894292"/>
            <a:ext cx="881387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lvl="1" algn="l"/>
            <a:r>
              <a:rPr lang="en-US" sz="2800" b="1" u="none" dirty="0" smtClean="0">
                <a:solidFill>
                  <a:srgbClr val="C00000"/>
                </a:solidFill>
              </a:rPr>
              <a:t>Local times: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 Box 7"/>
              <p:cNvSpPr txBox="1">
                <a:spLocks noChangeArrowheads="1"/>
              </p:cNvSpPr>
              <p:nvPr/>
            </p:nvSpPr>
            <p:spPr bwMode="auto">
              <a:xfrm>
                <a:off x="309082" y="1442724"/>
                <a:ext cx="8813871" cy="95410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 lvl="1" algn="l"/>
                <a:r>
                  <a:rPr lang="en-US" sz="2800" u="none" dirty="0" smtClean="0"/>
                  <a:t>Now we switch to the </a:t>
                </a:r>
                <a:r>
                  <a:rPr lang="en-US" sz="2800" b="1" u="none" dirty="0" smtClean="0"/>
                  <a:t>continuous-time</a:t>
                </a:r>
                <a:r>
                  <a:rPr lang="en-US" sz="2800" u="none" dirty="0" smtClean="0"/>
                  <a:t> random walk </a:t>
                </a:r>
                <a14:m>
                  <m:oMath xmlns:m="http://schemas.openxmlformats.org/officeDocument/2006/math">
                    <m:r>
                      <a:rPr lang="en-US" sz="2800" b="0" i="1" u="none" smtClean="0">
                        <a:latin typeface="Cambria Math" panose="02040503050406030204" pitchFamily="18" charset="0"/>
                      </a:rPr>
                      <m:t>{</m:t>
                    </m:r>
                    <m:sSub>
                      <m:sSubPr>
                        <m:ctrlPr>
                          <a:rPr lang="en-US" sz="2800" b="0" i="1" u="none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u="none" smtClean="0"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en-US" sz="2800" b="0" i="1" u="none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en-US" sz="2800" b="0" i="1" u="none" smtClean="0">
                        <a:latin typeface="Cambria Math" panose="02040503050406030204" pitchFamily="18" charset="0"/>
                      </a:rPr>
                      <m:t>}</m:t>
                    </m:r>
                  </m:oMath>
                </a14:m>
                <a:r>
                  <a:rPr lang="en-US" sz="2800" u="none" dirty="0" smtClean="0">
                    <a:solidFill>
                      <a:schemeClr val="tx1"/>
                    </a:solidFill>
                  </a:rPr>
                  <a:t> that</a:t>
                </a:r>
              </a:p>
              <a:p>
                <a:pPr lvl="1" algn="l"/>
                <a:r>
                  <a:rPr lang="en-US" sz="2800" u="none" dirty="0" smtClean="0"/>
                  <a:t>waits for an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800" b="0" i="0" u="none" smtClean="0">
                        <a:latin typeface="Cambria Math" panose="02040503050406030204" pitchFamily="18" charset="0"/>
                      </a:rPr>
                      <m:t>Exp</m:t>
                    </m:r>
                    <m:r>
                      <a:rPr lang="en-US" sz="2800" b="0" i="1" u="none" smtClean="0">
                        <a:latin typeface="Cambria Math" panose="02040503050406030204" pitchFamily="18" charset="0"/>
                      </a:rPr>
                      <m:t>(1)</m:t>
                    </m:r>
                  </m:oMath>
                </a14:m>
                <a:r>
                  <a:rPr lang="en-US" sz="2800" u="none" dirty="0" smtClean="0">
                    <a:solidFill>
                      <a:schemeClr val="tx1"/>
                    </a:solidFill>
                  </a:rPr>
                  <a:t> amount of time before making a jump.</a:t>
                </a:r>
              </a:p>
            </p:txBody>
          </p:sp>
        </mc:Choice>
        <mc:Fallback xmlns="">
          <p:sp>
            <p:nvSpPr>
              <p:cNvPr id="6" name="Text 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09082" y="1442724"/>
                <a:ext cx="8813871" cy="954107"/>
              </a:xfrm>
              <a:prstGeom prst="rect">
                <a:avLst/>
              </a:prstGeom>
              <a:blipFill rotWithShape="0">
                <a:blip r:embed="rId2"/>
                <a:stretch>
                  <a:fillRect t="-6410" b="-17949"/>
                </a:stretch>
              </a:blip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 Box 7"/>
              <p:cNvSpPr txBox="1">
                <a:spLocks noChangeArrowheads="1"/>
              </p:cNvSpPr>
              <p:nvPr/>
            </p:nvSpPr>
            <p:spPr bwMode="auto">
              <a:xfrm>
                <a:off x="329254" y="2594864"/>
                <a:ext cx="8813871" cy="95410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 lvl="1" algn="l"/>
                <a:r>
                  <a:rPr lang="en-US" sz="2800" u="none" dirty="0" smtClean="0"/>
                  <a:t>For a time </a:t>
                </a:r>
                <a14:m>
                  <m:oMath xmlns:m="http://schemas.openxmlformats.org/officeDocument/2006/math">
                    <m:r>
                      <a:rPr lang="en-US" sz="2800" b="0" i="1" u="none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sz="2800" b="0" i="1" u="none" smtClean="0">
                        <a:latin typeface="Cambria Math" panose="02040503050406030204" pitchFamily="18" charset="0"/>
                      </a:rPr>
                      <m:t>≥0</m:t>
                    </m:r>
                  </m:oMath>
                </a14:m>
                <a:r>
                  <a:rPr lang="en-US" sz="2800" u="none" dirty="0" smtClean="0">
                    <a:solidFill>
                      <a:schemeClr val="tx1"/>
                    </a:solidFill>
                  </a:rPr>
                  <a:t> and a vertex </a:t>
                </a:r>
                <a14:m>
                  <m:oMath xmlns:m="http://schemas.openxmlformats.org/officeDocument/2006/math">
                    <m:r>
                      <a:rPr lang="en-US" sz="2800" b="0" i="1" u="none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𝑣</m:t>
                    </m:r>
                    <m:r>
                      <a:rPr lang="en-US" sz="2800" b="0" i="1" u="none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sz="2800" b="0" i="1" u="none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𝑉</m:t>
                    </m:r>
                  </m:oMath>
                </a14:m>
                <a:r>
                  <a:rPr lang="en-US" sz="2800" u="none" dirty="0" smtClean="0">
                    <a:solidFill>
                      <a:schemeClr val="tx1"/>
                    </a:solidFill>
                  </a:rPr>
                  <a:t>, define:</a:t>
                </a:r>
              </a:p>
              <a:p>
                <a:pPr lvl="1" algn="l"/>
                <a:endParaRPr lang="en-US" sz="2800" u="none" dirty="0" smtClean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8" name="Text 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29254" y="2594864"/>
                <a:ext cx="8813871" cy="954107"/>
              </a:xfrm>
              <a:prstGeom prst="rect">
                <a:avLst/>
              </a:prstGeom>
              <a:blipFill rotWithShape="0">
                <a:blip r:embed="rId3"/>
                <a:stretch>
                  <a:fillRect t="-6410"/>
                </a:stretch>
              </a:blip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1461222" y="3258181"/>
                <a:ext cx="6095002" cy="109728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3200" i="1" u="none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3200" i="1" u="none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sz="3200" i="1" u="none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  <m:sup>
                          <m:r>
                            <a:rPr lang="en-US" sz="3200" i="1" u="none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</m:sup>
                      </m:sSubSup>
                      <m:r>
                        <a:rPr lang="en-US" sz="3200" i="1" u="none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200" i="1" u="none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n-US" sz="3200" i="0" u="none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time</m:t>
                          </m:r>
                          <m:r>
                            <a:rPr lang="en-US" sz="3200" i="0" u="none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n-US" sz="3200" i="0" u="none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spent</m:t>
                          </m:r>
                          <m:r>
                            <a:rPr lang="en-US" sz="3200" i="0" u="none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n-US" sz="3200" i="0" u="none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at</m:t>
                          </m:r>
                          <m:r>
                            <a:rPr lang="en-US" sz="3200" i="0" u="none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3200" i="1" u="none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  <m:r>
                            <a:rPr lang="en-US" sz="3200" b="0" i="1" u="none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n-US" sz="3200" b="0" i="0" u="none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up</m:t>
                          </m:r>
                          <m:r>
                            <a:rPr lang="en-US" sz="3200" b="0" i="0" u="none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n-US" sz="3200" b="0" i="0" u="none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to</m:t>
                          </m:r>
                          <m:r>
                            <a:rPr lang="en-US" sz="3200" b="0" i="0" u="none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n-US" sz="3200" b="0" i="0" u="none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time</m:t>
                          </m:r>
                          <m:r>
                            <a:rPr lang="en-US" sz="3200" b="0" i="1" u="none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3200" b="0" i="1" u="none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num>
                        <m:den>
                          <m:func>
                            <m:funcPr>
                              <m:ctrlPr>
                                <a:rPr lang="en-US" sz="3200" i="1" u="none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3200" u="none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deg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sz="3200" i="1" u="none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3200" i="1" u="none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</m:d>
                            </m:e>
                          </m:func>
                        </m:den>
                      </m:f>
                    </m:oMath>
                  </m:oMathPara>
                </a14:m>
                <a:endParaRPr lang="en-US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61222" y="3258181"/>
                <a:ext cx="6095002" cy="1097288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/>
          <p:cNvSpPr txBox="1"/>
          <p:nvPr/>
        </p:nvSpPr>
        <p:spPr>
          <a:xfrm>
            <a:off x="827545" y="4548318"/>
            <a:ext cx="77200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800" b="1" u="none" dirty="0" smtClean="0">
                <a:solidFill>
                  <a:srgbClr val="000098"/>
                </a:solidFill>
              </a:rPr>
              <a:t>Ray-Knight</a:t>
            </a:r>
            <a:r>
              <a:rPr lang="en-US" sz="2800" u="none" dirty="0" smtClean="0">
                <a:solidFill>
                  <a:srgbClr val="000098"/>
                </a:solidFill>
              </a:rPr>
              <a:t> (1960s):</a:t>
            </a:r>
          </a:p>
          <a:p>
            <a:pPr algn="l"/>
            <a:r>
              <a:rPr lang="en-US" sz="2800" u="none" dirty="0" smtClean="0"/>
              <a:t>Characterized the local times of Brownian motion.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27545" y="5590428"/>
            <a:ext cx="754651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800" b="1" u="none" dirty="0" err="1" smtClean="0">
                <a:solidFill>
                  <a:srgbClr val="000098"/>
                </a:solidFill>
              </a:rPr>
              <a:t>Dynkin</a:t>
            </a:r>
            <a:r>
              <a:rPr lang="en-US" sz="2800" u="none" dirty="0" smtClean="0">
                <a:solidFill>
                  <a:srgbClr val="000098"/>
                </a:solidFill>
              </a:rPr>
              <a:t> (1980):</a:t>
            </a:r>
          </a:p>
          <a:p>
            <a:pPr algn="l"/>
            <a:r>
              <a:rPr lang="en-US" sz="2800" u="none" dirty="0" smtClean="0"/>
              <a:t>General connection of Markov process to Gaussian fields.</a:t>
            </a:r>
            <a:endParaRPr lang="en-US" sz="2800" u="none" dirty="0"/>
          </a:p>
        </p:txBody>
      </p:sp>
    </p:spTree>
    <p:extLst>
      <p:ext uri="{BB962C8B-B14F-4D97-AF65-F5344CB8AC3E}">
        <p14:creationId xmlns:p14="http://schemas.microsoft.com/office/powerpoint/2010/main" val="1877789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2" grpId="0"/>
      <p:bldP spid="11" grpId="0"/>
      <p:bldP spid="1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90550" y="-346075"/>
            <a:ext cx="8186738" cy="1470025"/>
          </a:xfrm>
        </p:spPr>
        <p:txBody>
          <a:bodyPr/>
          <a:lstStyle/>
          <a:p>
            <a:pPr algn="r"/>
            <a:r>
              <a:rPr lang="en-US" sz="3400" b="1" dirty="0" smtClean="0">
                <a:solidFill>
                  <a:srgbClr val="000098"/>
                </a:solidFill>
                <a:latin typeface="Garamond" pitchFamily="18" charset="0"/>
              </a:rPr>
              <a:t>generalized  2</a:t>
            </a:r>
            <a:r>
              <a:rPr lang="en-US" sz="3400" b="1" baseline="30000" dirty="0" smtClean="0">
                <a:solidFill>
                  <a:srgbClr val="000098"/>
                </a:solidFill>
                <a:latin typeface="Garamond" pitchFamily="18" charset="0"/>
              </a:rPr>
              <a:t>nd</a:t>
            </a:r>
            <a:r>
              <a:rPr lang="en-US" sz="3400" b="1" dirty="0" smtClean="0">
                <a:solidFill>
                  <a:srgbClr val="000098"/>
                </a:solidFill>
                <a:latin typeface="Garamond" pitchFamily="18" charset="0"/>
              </a:rPr>
              <a:t> Ray-Knight theorem</a:t>
            </a:r>
            <a:endParaRPr lang="en-US" sz="3400" b="1" dirty="0">
              <a:solidFill>
                <a:srgbClr val="000098"/>
              </a:solidFill>
              <a:latin typeface="Garamond" pitchFamily="18" charset="0"/>
            </a:endParaRPr>
          </a:p>
        </p:txBody>
      </p:sp>
      <p:sp>
        <p:nvSpPr>
          <p:cNvPr id="205828" name="Line 4"/>
          <p:cNvSpPr>
            <a:spLocks noChangeShapeType="1"/>
          </p:cNvSpPr>
          <p:nvPr/>
        </p:nvSpPr>
        <p:spPr bwMode="auto">
          <a:xfrm>
            <a:off x="654050" y="712788"/>
            <a:ext cx="80645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481904" y="3651411"/>
                <a:ext cx="8583442" cy="34068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}"/>
                          <m:ctrlPr>
                            <a:rPr lang="en-US" sz="3200" i="1" u="none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en-US" sz="3200" i="1" u="none" dirty="0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3200" i="1" u="none" dirty="0" smtClean="0">
                                  <a:solidFill>
                                    <a:srgbClr val="C00000"/>
                                  </a:solidFill>
                                  <a:latin typeface="Cambria Math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sz="3200" i="1" u="none" dirty="0" smtClean="0">
                                  <a:solidFill>
                                    <a:srgbClr val="C00000"/>
                                  </a:solidFill>
                                  <a:latin typeface="Cambria Math"/>
                                </a:rPr>
                                <m:t>𝑇</m:t>
                              </m:r>
                            </m:sub>
                            <m:sup>
                              <m:r>
                                <a:rPr lang="en-US" sz="3200" b="0" i="1" u="none" dirty="0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sup>
                          </m:sSubSup>
                          <m:r>
                            <a:rPr lang="en-US" sz="3200" i="1" u="none" dirty="0" smtClean="0">
                              <a:solidFill>
                                <a:srgbClr val="C00000"/>
                              </a:solidFill>
                              <a:latin typeface="Cambria Math"/>
                            </a:rPr>
                            <m:t>+</m:t>
                          </m:r>
                          <m:f>
                            <m:fPr>
                              <m:ctrlPr>
                                <a:rPr lang="en-US" sz="3200" b="0" i="1" u="none" dirty="0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3200" b="0" i="1" u="none" dirty="0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3200" b="0" i="1" u="none" dirty="0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  <m:sSubSup>
                            <m:sSubSupPr>
                              <m:ctrlPr>
                                <a:rPr lang="en-US" sz="3200" i="1" u="none" dirty="0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3200" i="1" u="none" dirty="0" smtClean="0">
                                  <a:solidFill>
                                    <a:srgbClr val="C00000"/>
                                  </a:solidFill>
                                  <a:latin typeface="Cambria Math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en-US" sz="3200" b="0" i="1" u="none" dirty="0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sub>
                            <m:sup>
                              <m:r>
                                <a:rPr lang="en-US" sz="3200" i="1" u="none" dirty="0" smtClean="0">
                                  <a:solidFill>
                                    <a:srgbClr val="C00000"/>
                                  </a:solidFill>
                                  <a:latin typeface="Cambria Math"/>
                                </a:rPr>
                                <m:t>2</m:t>
                              </m:r>
                            </m:sup>
                          </m:sSubSup>
                          <m:r>
                            <a:rPr lang="en-US" sz="3200" b="0" i="1" u="none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3200" i="1" u="none" dirty="0" smtClean="0">
                              <a:solidFill>
                                <a:srgbClr val="C00000"/>
                              </a:solidFill>
                              <a:latin typeface="Cambria Math"/>
                            </a:rPr>
                            <m:t>:</m:t>
                          </m:r>
                          <m:r>
                            <a:rPr lang="en-US" sz="3200" b="0" i="1" u="none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  <m:r>
                            <a:rPr lang="en-US" sz="3200" i="1" u="none" dirty="0" smtClean="0">
                              <a:solidFill>
                                <a:srgbClr val="C00000"/>
                              </a:solidFill>
                              <a:latin typeface="Cambria Math"/>
                            </a:rPr>
                            <m:t>∈</m:t>
                          </m:r>
                          <m:r>
                            <a:rPr lang="en-US" sz="3200" i="1" u="none" dirty="0" smtClean="0">
                              <a:solidFill>
                                <a:srgbClr val="C00000"/>
                              </a:solidFill>
                              <a:latin typeface="Cambria Math"/>
                            </a:rPr>
                            <m:t>𝑉</m:t>
                          </m:r>
                        </m:e>
                      </m:d>
                      <m:r>
                        <a:rPr lang="en-US" sz="3200" i="1" u="none" dirty="0" smtClean="0">
                          <a:solidFill>
                            <a:srgbClr val="C00000"/>
                          </a:solidFill>
                          <a:latin typeface="Cambria Math"/>
                        </a:rPr>
                        <m:t>=</m:t>
                      </m:r>
                      <m:d>
                        <m:dPr>
                          <m:begChr m:val=""/>
                          <m:endChr m:val="}"/>
                          <m:ctrlPr>
                            <a:rPr lang="en-US" sz="3200" i="1" u="none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{"/>
                              <m:endChr m:val=""/>
                              <m:ctrlPr>
                                <a:rPr lang="en-US" sz="3200" i="1" u="none" dirty="0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3200" i="1" u="none" dirty="0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3200" i="1" u="none" dirty="0" smtClean="0">
                                      <a:solidFill>
                                        <a:srgbClr val="C00000"/>
                                      </a:solidFill>
                                      <a:latin typeface="Cambria Math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sz="3200" i="1" u="none" smtClean="0">
                                      <a:solidFill>
                                        <a:srgbClr val="C00000"/>
                                      </a:solidFill>
                                      <a:latin typeface="Cambria Math"/>
                                    </a:rPr>
                                    <m:t>2</m:t>
                                  </m:r>
                                </m:den>
                              </m:f>
                              <m:sSup>
                                <m:sSupPr>
                                  <m:ctrlPr>
                                    <a:rPr lang="en-US" sz="3200" i="1" u="none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begChr m:val=""/>
                                      <m:ctrlPr>
                                        <a:rPr lang="en-US" sz="3200" i="1" u="none" smtClean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d>
                                        <m:dPr>
                                          <m:endChr m:val=""/>
                                          <m:ctrlPr>
                                            <a:rPr lang="en-US" sz="3200" i="1" u="none" smtClean="0">
                                              <a:solidFill>
                                                <a:srgbClr val="C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en-US" sz="3200" i="1" u="none" smtClean="0">
                                                  <a:solidFill>
                                                    <a:srgbClr val="C0000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3200" i="1" u="none" smtClean="0">
                                                  <a:solidFill>
                                                    <a:srgbClr val="C00000"/>
                                                  </a:solidFill>
                                                  <a:latin typeface="Cambria Math"/>
                                                </a:rPr>
                                                <m:t>𝑔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3200" b="0" i="1" u="none" smtClean="0">
                                                  <a:solidFill>
                                                    <a:srgbClr val="C0000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𝑣</m:t>
                                              </m:r>
                                            </m:sub>
                                          </m:sSub>
                                          <m:r>
                                            <a:rPr lang="en-US" sz="3200" i="1" u="none" smtClean="0">
                                              <a:solidFill>
                                                <a:srgbClr val="C00000"/>
                                              </a:solidFill>
                                              <a:latin typeface="Cambria Math"/>
                                            </a:rPr>
                                            <m:t>−</m:t>
                                          </m:r>
                                          <m:rad>
                                            <m:radPr>
                                              <m:degHide m:val="on"/>
                                              <m:ctrlPr>
                                                <a:rPr lang="en-US" sz="3200" i="1" u="none" smtClean="0">
                                                  <a:solidFill>
                                                    <a:srgbClr val="C0000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radPr>
                                            <m:deg/>
                                            <m:e>
                                              <m:r>
                                                <a:rPr lang="en-US" sz="3200" i="1" u="none" smtClean="0">
                                                  <a:solidFill>
                                                    <a:srgbClr val="C00000"/>
                                                  </a:solidFill>
                                                  <a:latin typeface="Cambria Math"/>
                                                </a:rPr>
                                                <m:t>2ℓ</m:t>
                                              </m:r>
                                            </m:e>
                                          </m:rad>
                                        </m:e>
                                      </m:d>
                                    </m:e>
                                  </m:d>
                                </m:e>
                                <m:sup>
                                  <m:r>
                                    <a:rPr lang="en-US" sz="3200" i="1" u="none" smtClean="0">
                                      <a:solidFill>
                                        <a:srgbClr val="C00000"/>
                                      </a:solidFill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sz="3200" i="1" u="none" smtClean="0">
                                  <a:solidFill>
                                    <a:srgbClr val="C00000"/>
                                  </a:solidFill>
                                  <a:latin typeface="Cambria Math"/>
                                </a:rPr>
                                <m:t>:</m:t>
                              </m:r>
                              <m:r>
                                <a:rPr lang="en-US" sz="3200" b="0" i="1" u="none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  <m:r>
                                <a:rPr lang="en-US" sz="3200" i="1" u="none" smtClean="0">
                                  <a:solidFill>
                                    <a:srgbClr val="C00000"/>
                                  </a:solidFill>
                                  <a:latin typeface="Cambria Math"/>
                                </a:rPr>
                                <m:t>∈</m:t>
                              </m:r>
                              <m:r>
                                <a:rPr lang="en-US" sz="3200" i="1" u="none" smtClean="0">
                                  <a:solidFill>
                                    <a:srgbClr val="C00000"/>
                                  </a:solidFill>
                                  <a:latin typeface="Cambria Math"/>
                                </a:rPr>
                                <m:t>𝑉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r>
                  <a:rPr lang="en-US" sz="3200" u="none" dirty="0" smtClean="0">
                    <a:solidFill>
                      <a:srgbClr val="C00000"/>
                    </a:solidFill>
                  </a:rPr>
                  <a:t/>
                </a:r>
                <a:br>
                  <a:rPr lang="en-US" sz="3200" u="none" dirty="0" smtClean="0">
                    <a:solidFill>
                      <a:srgbClr val="C00000"/>
                    </a:solidFill>
                  </a:rPr>
                </a:br>
                <a:endParaRPr lang="en-US" sz="3200" u="none" dirty="0">
                  <a:solidFill>
                    <a:srgbClr val="C00000"/>
                  </a:solidFill>
                </a:endParaRPr>
              </a:p>
              <a:p>
                <a:pPr algn="l"/>
                <a:endParaRPr lang="en-US" sz="3200" u="none" dirty="0" smtClean="0">
                  <a:solidFill>
                    <a:srgbClr val="C00000"/>
                  </a:solidFill>
                </a:endParaRPr>
              </a:p>
              <a:p>
                <a:pPr algn="l"/>
                <a:r>
                  <a:rPr lang="en-US" sz="2800" u="none" dirty="0" smtClean="0">
                    <a:solidFill>
                      <a:srgbClr val="C00000"/>
                    </a:solidFill>
                  </a:rPr>
                  <a:t/>
                </a:r>
                <a:br>
                  <a:rPr lang="en-US" sz="2800" u="none" dirty="0" smtClean="0">
                    <a:solidFill>
                      <a:srgbClr val="C00000"/>
                    </a:solidFill>
                  </a:rPr>
                </a:br>
                <a:r>
                  <a:rPr lang="en-US" sz="2800" u="none" dirty="0" smtClean="0">
                    <a:solidFill>
                      <a:srgbClr val="C00000"/>
                    </a:solidFill>
                  </a:rPr>
                  <a:t/>
                </a:r>
                <a:br>
                  <a:rPr lang="en-US" sz="2800" u="none" dirty="0" smtClean="0">
                    <a:solidFill>
                      <a:srgbClr val="C00000"/>
                    </a:solidFill>
                  </a:rPr>
                </a:br>
                <a:r>
                  <a:rPr lang="en-US" sz="2800" u="none" dirty="0" smtClean="0">
                    <a:solidFill>
                      <a:srgbClr val="C00000"/>
                    </a:solidFill>
                  </a:rPr>
                  <a:t/>
                </a:r>
                <a:br>
                  <a:rPr lang="en-US" sz="2800" u="none" dirty="0" smtClean="0">
                    <a:solidFill>
                      <a:srgbClr val="C00000"/>
                    </a:solidFill>
                  </a:rPr>
                </a:br>
                <a:r>
                  <a:rPr lang="en-US" sz="2800" u="none" dirty="0" smtClean="0">
                    <a:solidFill>
                      <a:srgbClr val="C00000"/>
                    </a:solidFill>
                  </a:rPr>
                  <a:t> </a:t>
                </a:r>
                <a:endParaRPr lang="en-US" sz="2800" u="none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1904" y="3651411"/>
                <a:ext cx="8583442" cy="3406830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/>
          <p:cNvSpPr txBox="1"/>
          <p:nvPr/>
        </p:nvSpPr>
        <p:spPr>
          <a:xfrm>
            <a:off x="4165497" y="3776809"/>
            <a:ext cx="123989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200" b="1" u="none" dirty="0" smtClean="0"/>
              <a:t>law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419860" y="836685"/>
            <a:ext cx="54145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800" u="none" dirty="0" smtClean="0">
                <a:solidFill>
                  <a:srgbClr val="000098"/>
                </a:solidFill>
              </a:rPr>
              <a:t>[</a:t>
            </a:r>
            <a:r>
              <a:rPr lang="en-US" sz="2800" u="none" dirty="0" err="1" smtClean="0">
                <a:solidFill>
                  <a:srgbClr val="000098"/>
                </a:solidFill>
              </a:rPr>
              <a:t>Eisenbaum</a:t>
            </a:r>
            <a:r>
              <a:rPr lang="en-US" sz="2800" u="none" dirty="0" smtClean="0">
                <a:solidFill>
                  <a:srgbClr val="000098"/>
                </a:solidFill>
              </a:rPr>
              <a:t>, </a:t>
            </a:r>
            <a:r>
              <a:rPr lang="en-US" sz="2800" u="none" dirty="0" err="1" smtClean="0">
                <a:solidFill>
                  <a:srgbClr val="000098"/>
                </a:solidFill>
              </a:rPr>
              <a:t>Kaspi</a:t>
            </a:r>
            <a:r>
              <a:rPr lang="en-US" sz="2800" u="none" dirty="0" smtClean="0">
                <a:solidFill>
                  <a:srgbClr val="000098"/>
                </a:solidFill>
              </a:rPr>
              <a:t>, Marcus</a:t>
            </a:r>
            <a:r>
              <a:rPr lang="en-US" sz="2800" u="none" dirty="0">
                <a:solidFill>
                  <a:srgbClr val="000098"/>
                </a:solidFill>
              </a:rPr>
              <a:t>, </a:t>
            </a:r>
            <a:r>
              <a:rPr lang="en-US" sz="2800" u="none" dirty="0" smtClean="0">
                <a:solidFill>
                  <a:srgbClr val="000098"/>
                </a:solidFill>
              </a:rPr>
              <a:t>Rosen</a:t>
            </a:r>
            <a:r>
              <a:rPr lang="en-US" sz="2800" u="none" dirty="0">
                <a:solidFill>
                  <a:srgbClr val="000098"/>
                </a:solidFill>
              </a:rPr>
              <a:t>, </a:t>
            </a:r>
            <a:r>
              <a:rPr lang="en-US" sz="2800" u="none" dirty="0" smtClean="0">
                <a:solidFill>
                  <a:srgbClr val="000098"/>
                </a:solidFill>
              </a:rPr>
              <a:t>and Shi</a:t>
            </a:r>
            <a:r>
              <a:rPr lang="en-US" sz="2800" u="none" dirty="0">
                <a:solidFill>
                  <a:srgbClr val="000098"/>
                </a:solidFill>
              </a:rPr>
              <a:t> </a:t>
            </a:r>
            <a:r>
              <a:rPr lang="en-US" sz="2800" u="none" dirty="0" smtClean="0">
                <a:solidFill>
                  <a:srgbClr val="000098"/>
                </a:solidFill>
              </a:rPr>
              <a:t>2000]</a:t>
            </a:r>
            <a:endParaRPr lang="en-US" sz="2800" u="none" dirty="0">
              <a:solidFill>
                <a:srgbClr val="000098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697870" y="1585576"/>
                <a:ext cx="8180194" cy="57881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l"/>
                <a:r>
                  <a:rPr lang="en-US" sz="2800" u="none" dirty="0" smtClean="0"/>
                  <a:t>Fix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 u="none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 u="none" dirty="0">
                            <a:latin typeface="Cambria Math"/>
                          </a:rPr>
                          <m:t>𝑣</m:t>
                        </m:r>
                      </m:e>
                      <m:sub>
                        <m:r>
                          <a:rPr lang="en-US" sz="2800" i="1" u="none" dirty="0">
                            <a:latin typeface="Cambria Math"/>
                          </a:rPr>
                          <m:t>0</m:t>
                        </m:r>
                      </m:sub>
                    </m:sSub>
                    <m:r>
                      <a:rPr lang="en-US" sz="2800" i="1" u="none" dirty="0">
                        <a:latin typeface="Cambria Math"/>
                      </a:rPr>
                      <m:t>∈</m:t>
                    </m:r>
                    <m:r>
                      <a:rPr lang="en-US" sz="2800" i="1" u="none" dirty="0">
                        <a:latin typeface="Cambria Math"/>
                      </a:rPr>
                      <m:t>𝑉</m:t>
                    </m:r>
                    <m:r>
                      <a:rPr lang="en-US" sz="2800" b="0" i="1" u="none" dirty="0" smtClean="0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r>
                  <a:rPr lang="en-US" sz="2800" u="none" dirty="0"/>
                  <a:t> </a:t>
                </a:r>
                <a:r>
                  <a:rPr lang="en-US" sz="2800" u="none" dirty="0" smtClean="0"/>
                  <a:t> Define </a:t>
                </a:r>
                <a14:m>
                  <m:oMath xmlns:m="http://schemas.openxmlformats.org/officeDocument/2006/math">
                    <m:r>
                      <a:rPr lang="en-US" sz="2800" i="1" u="none" dirty="0">
                        <a:latin typeface="Cambria Math"/>
                      </a:rPr>
                      <m:t>𝑇</m:t>
                    </m:r>
                    <m:r>
                      <a:rPr lang="en-US" sz="2800" i="1" u="none" dirty="0">
                        <a:latin typeface="Cambria Math"/>
                      </a:rPr>
                      <m:t>(ℓ)=</m:t>
                    </m:r>
                    <m:func>
                      <m:funcPr>
                        <m:ctrlPr>
                          <a:rPr lang="en-US" sz="2800" i="1" u="none" dirty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2800" i="1" u="none" dirty="0">
                            <a:latin typeface="Cambria Math"/>
                          </a:rPr>
                          <m:t>inf</m:t>
                        </m:r>
                      </m:fName>
                      <m:e>
                        <m:r>
                          <a:rPr lang="en-US" sz="2800" i="1" u="none" dirty="0">
                            <a:latin typeface="Cambria Math"/>
                          </a:rPr>
                          <m:t> </m:t>
                        </m:r>
                        <m:d>
                          <m:dPr>
                            <m:begChr m:val="{"/>
                            <m:endChr m:val="}"/>
                            <m:ctrlPr>
                              <a:rPr lang="en-US" sz="2800" i="1" u="none" dirty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800" i="1" u="none" dirty="0">
                                <a:latin typeface="Cambria Math"/>
                              </a:rPr>
                              <m:t>𝑡</m:t>
                            </m:r>
                            <m:r>
                              <a:rPr lang="en-US" sz="2800" b="0" i="1" u="none" dirty="0" smtClean="0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sz="2800" i="1" u="none" dirty="0">
                                <a:latin typeface="Cambria Math"/>
                              </a:rPr>
                              <m:t>:</m:t>
                            </m:r>
                            <m:sSubSup>
                              <m:sSubSupPr>
                                <m:ctrlPr>
                                  <a:rPr lang="en-US" sz="2800" i="1" u="none" dirty="0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sz="2800" i="1" u="none" dirty="0">
                                    <a:latin typeface="Cambria Math"/>
                                  </a:rPr>
                                  <m:t>𝐿</m:t>
                                </m:r>
                              </m:e>
                              <m:sub>
                                <m:r>
                                  <a:rPr lang="en-US" sz="2800" i="1" u="none" dirty="0">
                                    <a:latin typeface="Cambria Math"/>
                                  </a:rPr>
                                  <m:t>𝑡</m:t>
                                </m:r>
                              </m:sub>
                              <m:sup>
                                <m:sSub>
                                  <m:sSubPr>
                                    <m:ctrlPr>
                                      <a:rPr lang="en-US" sz="2800" i="1" u="none" dirty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i="1" u="none" dirty="0">
                                        <a:latin typeface="Cambria Math"/>
                                      </a:rPr>
                                      <m:t>𝑣</m:t>
                                    </m:r>
                                  </m:e>
                                  <m:sub>
                                    <m:r>
                                      <a:rPr lang="en-US" sz="2800" i="1" u="none" dirty="0">
                                        <a:latin typeface="Cambria Math"/>
                                      </a:rPr>
                                      <m:t>0</m:t>
                                    </m:r>
                                  </m:sub>
                                </m:sSub>
                              </m:sup>
                            </m:sSubSup>
                            <m:r>
                              <a:rPr lang="en-US" sz="2800" i="1" u="none" dirty="0">
                                <a:latin typeface="Cambria Math"/>
                              </a:rPr>
                              <m:t>≥ℓ</m:t>
                            </m:r>
                          </m:e>
                        </m:d>
                      </m:e>
                    </m:func>
                  </m:oMath>
                </a14:m>
                <a:r>
                  <a:rPr lang="en-US" sz="2800" i="1" u="none" dirty="0">
                    <a:latin typeface="Cambria Math"/>
                  </a:rPr>
                  <a:t>.</a:t>
                </a: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7870" y="1585576"/>
                <a:ext cx="8180194" cy="578813"/>
              </a:xfrm>
              <a:prstGeom prst="rect">
                <a:avLst/>
              </a:prstGeom>
              <a:blipFill rotWithShape="0">
                <a:blip r:embed="rId3"/>
                <a:stretch>
                  <a:fillRect l="-1490" t="-6316" b="-263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697870" y="2219618"/>
                <a:ext cx="7258483" cy="56265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l"/>
                <a:r>
                  <a:rPr lang="en-US" sz="2800" u="none" dirty="0" smtClean="0"/>
                  <a:t>Let </a:t>
                </a:r>
                <a14:m>
                  <m:oMath xmlns:m="http://schemas.openxmlformats.org/officeDocument/2006/math">
                    <m:r>
                      <a:rPr lang="en-US" sz="2800" b="0" i="0" u="none" dirty="0" smtClean="0">
                        <a:latin typeface="Cambria Math" panose="02040503050406030204" pitchFamily="18" charset="0"/>
                      </a:rPr>
                      <m:t>{</m:t>
                    </m:r>
                    <m:sSub>
                      <m:sSubPr>
                        <m:ctrlPr>
                          <a:rPr lang="en-US" sz="2800" b="0" i="1" u="none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 u="none" dirty="0">
                            <a:latin typeface="Cambria Math"/>
                          </a:rPr>
                          <m:t>𝑔</m:t>
                        </m:r>
                      </m:e>
                      <m:sub>
                        <m:r>
                          <a:rPr lang="en-US" sz="2800" b="0" i="1" u="none" dirty="0" smtClean="0">
                            <a:latin typeface="Cambria Math" panose="02040503050406030204" pitchFamily="18" charset="0"/>
                          </a:rPr>
                          <m:t>𝑣</m:t>
                        </m:r>
                      </m:sub>
                    </m:sSub>
                    <m:r>
                      <a:rPr lang="en-US" sz="2800" b="0" i="1" u="none" dirty="0" smtClean="0">
                        <a:latin typeface="Cambria Math" panose="02040503050406030204" pitchFamily="18" charset="0"/>
                      </a:rPr>
                      <m:t> :</m:t>
                    </m:r>
                    <m:r>
                      <a:rPr lang="en-US" sz="2800" b="0" i="1" u="none" dirty="0" smtClean="0">
                        <a:latin typeface="Cambria Math" panose="02040503050406030204" pitchFamily="18" charset="0"/>
                      </a:rPr>
                      <m:t>𝑣</m:t>
                    </m:r>
                    <m:r>
                      <a:rPr lang="en-US" sz="2800" b="0" i="1" u="none" dirty="0" smtClean="0"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sz="2800" b="0" i="1" u="none" dirty="0" smtClean="0">
                        <a:latin typeface="Cambria Math" panose="02040503050406030204" pitchFamily="18" charset="0"/>
                      </a:rPr>
                      <m:t>𝑉</m:t>
                    </m:r>
                    <m:r>
                      <a:rPr lang="en-US" sz="2800" b="0" i="1" u="none" dirty="0" smtClean="0">
                        <a:latin typeface="Cambria Math" panose="02040503050406030204" pitchFamily="18" charset="0"/>
                      </a:rPr>
                      <m:t>}</m:t>
                    </m:r>
                  </m:oMath>
                </a14:m>
                <a:r>
                  <a:rPr lang="en-US" sz="2800" u="none" dirty="0" smtClean="0"/>
                  <a:t> </a:t>
                </a:r>
                <a:r>
                  <a:rPr lang="en-US" sz="2800" u="none" dirty="0"/>
                  <a:t>be the GFF on </a:t>
                </a:r>
                <a14:m>
                  <m:oMath xmlns:m="http://schemas.openxmlformats.org/officeDocument/2006/math">
                    <m:r>
                      <a:rPr lang="en-US" sz="2800" i="1" u="none" dirty="0">
                        <a:latin typeface="Cambria Math"/>
                      </a:rPr>
                      <m:t>𝐺</m:t>
                    </m:r>
                  </m:oMath>
                </a14:m>
                <a:r>
                  <a:rPr lang="en-US" sz="2800" u="none" dirty="0"/>
                  <a:t> with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 u="none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 u="none" dirty="0">
                            <a:latin typeface="Cambria Math"/>
                          </a:rPr>
                          <m:t>𝑔</m:t>
                        </m:r>
                      </m:e>
                      <m:sub>
                        <m:sSub>
                          <m:sSubPr>
                            <m:ctrlPr>
                              <a:rPr lang="en-US" sz="2800" i="1" u="none" dirty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i="1" u="none" dirty="0">
                                <a:latin typeface="Cambria Math"/>
                              </a:rPr>
                              <m:t>𝑣</m:t>
                            </m:r>
                          </m:e>
                          <m:sub>
                            <m:r>
                              <a:rPr lang="en-US" sz="2800" i="1" u="none" dirty="0">
                                <a:latin typeface="Cambria Math"/>
                              </a:rPr>
                              <m:t>0</m:t>
                            </m:r>
                          </m:sub>
                        </m:sSub>
                      </m:sub>
                    </m:sSub>
                    <m:r>
                      <a:rPr lang="en-US" sz="2800" i="1" u="none" dirty="0">
                        <a:latin typeface="Cambria Math"/>
                      </a:rPr>
                      <m:t>=0</m:t>
                    </m:r>
                  </m:oMath>
                </a14:m>
                <a:r>
                  <a:rPr lang="en-US" sz="2800" i="1" u="none" dirty="0" smtClean="0">
                    <a:latin typeface="Cambria Math"/>
                  </a:rPr>
                  <a:t>. </a:t>
                </a:r>
                <a:endParaRPr lang="en-US" sz="2800" u="none" dirty="0">
                  <a:latin typeface="Cambria Math"/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7870" y="2219618"/>
                <a:ext cx="7258483" cy="562655"/>
              </a:xfrm>
              <a:prstGeom prst="rect">
                <a:avLst/>
              </a:prstGeom>
              <a:blipFill rotWithShape="0">
                <a:blip r:embed="rId4"/>
                <a:stretch>
                  <a:fillRect l="-1679" t="-11957" b="-2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-292496" y="5116798"/>
                <a:ext cx="4572000" cy="954107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r>
                  <a:rPr lang="en-US" sz="2800" u="none" dirty="0"/>
                  <a:t>where </a:t>
                </a:r>
                <a14:m>
                  <m:oMath xmlns:m="http://schemas.openxmlformats.org/officeDocument/2006/math">
                    <m:r>
                      <a:rPr lang="en-US" sz="2800" i="1" u="none" dirty="0">
                        <a:latin typeface="Cambria Math"/>
                      </a:rPr>
                      <m:t>𝑇</m:t>
                    </m:r>
                    <m:r>
                      <a:rPr lang="en-US" sz="2800" i="1" u="none" dirty="0">
                        <a:latin typeface="Cambria Math"/>
                      </a:rPr>
                      <m:t>=</m:t>
                    </m:r>
                    <m:r>
                      <a:rPr lang="en-US" sz="2800" i="1" u="none" dirty="0">
                        <a:latin typeface="Cambria Math"/>
                      </a:rPr>
                      <m:t>𝑇</m:t>
                    </m:r>
                    <m:d>
                      <m:dPr>
                        <m:ctrlPr>
                          <a:rPr lang="en-US" sz="2800" i="1" u="none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i="1" u="none" dirty="0">
                            <a:latin typeface="Cambria Math"/>
                          </a:rPr>
                          <m:t>ℓ</m:t>
                        </m:r>
                      </m:e>
                    </m:d>
                    <m:r>
                      <a:rPr lang="en-US" sz="2800" i="1" u="none" dirty="0">
                        <a:latin typeface="Cambria Math"/>
                      </a:rPr>
                      <m:t>.</m:t>
                    </m:r>
                  </m:oMath>
                </a14:m>
                <a:r>
                  <a:rPr lang="en-US" sz="2800" u="none" dirty="0">
                    <a:solidFill>
                      <a:srgbClr val="C00000"/>
                    </a:solidFill>
                  </a:rPr>
                  <a:t/>
                </a:r>
                <a:br>
                  <a:rPr lang="en-US" sz="2800" u="none" dirty="0">
                    <a:solidFill>
                      <a:srgbClr val="C00000"/>
                    </a:solidFill>
                  </a:rPr>
                </a:br>
                <a:endParaRPr lang="en-US" sz="2800" dirty="0"/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292496" y="5116798"/>
                <a:ext cx="4572000" cy="954107"/>
              </a:xfrm>
              <a:prstGeom prst="rect">
                <a:avLst/>
              </a:prstGeom>
              <a:blipFill rotWithShape="0">
                <a:blip r:embed="rId5"/>
                <a:stretch>
                  <a:fillRect t="-57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695068" y="2854512"/>
                <a:ext cx="4234685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800" u="none" dirty="0" smtClean="0"/>
                  <a:t>Then for every </a:t>
                </a:r>
                <a14:m>
                  <m:oMath xmlns:m="http://schemas.openxmlformats.org/officeDocument/2006/math">
                    <m:r>
                      <a:rPr lang="en-US" sz="2800" b="0" i="1" u="none" smtClean="0">
                        <a:latin typeface="Cambria Math" panose="02040503050406030204" pitchFamily="18" charset="0"/>
                      </a:rPr>
                      <m:t>ℓ≥0</m:t>
                    </m:r>
                  </m:oMath>
                </a14:m>
                <a:r>
                  <a:rPr lang="en-US" sz="2800" u="none" dirty="0" smtClean="0"/>
                  <a:t>, it holds that:</a:t>
                </a:r>
                <a:endParaRPr lang="en-US" sz="2800" u="none" dirty="0"/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5068" y="2854512"/>
                <a:ext cx="4234685" cy="523220"/>
              </a:xfrm>
              <a:prstGeom prst="rect">
                <a:avLst/>
              </a:prstGeom>
              <a:blipFill rotWithShape="0">
                <a:blip r:embed="rId6"/>
                <a:stretch>
                  <a:fillRect l="-2302" t="-10465" r="-2446" b="-325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4578" name="Picture 2" descr="http://rogermc.blogs.com/.a/6a00d8341f086153ef0120a623448c970c-320wi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8926" y="3651411"/>
            <a:ext cx="2857500" cy="2933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7487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2" grpId="0"/>
      <p:bldP spid="3" grpId="0"/>
      <p:bldP spid="4" grpId="0"/>
      <p:bldP spid="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90550" y="-346075"/>
            <a:ext cx="8186738" cy="1470025"/>
          </a:xfrm>
        </p:spPr>
        <p:txBody>
          <a:bodyPr/>
          <a:lstStyle/>
          <a:p>
            <a:pPr algn="r"/>
            <a:r>
              <a:rPr lang="en-US" sz="3400" b="1" dirty="0" smtClean="0">
                <a:solidFill>
                  <a:srgbClr val="000098"/>
                </a:solidFill>
                <a:latin typeface="Garamond" pitchFamily="18" charset="0"/>
              </a:rPr>
              <a:t>a graph with one edge</a:t>
            </a:r>
            <a:endParaRPr lang="en-US" sz="3400" b="1" dirty="0">
              <a:solidFill>
                <a:srgbClr val="000098"/>
              </a:solidFill>
              <a:latin typeface="Garamond" pitchFamily="18" charset="0"/>
            </a:endParaRPr>
          </a:p>
        </p:txBody>
      </p:sp>
      <p:sp>
        <p:nvSpPr>
          <p:cNvPr id="205828" name="Line 4"/>
          <p:cNvSpPr>
            <a:spLocks noChangeShapeType="1"/>
          </p:cNvSpPr>
          <p:nvPr/>
        </p:nvSpPr>
        <p:spPr bwMode="auto">
          <a:xfrm>
            <a:off x="654050" y="712788"/>
            <a:ext cx="80645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193868" y="1700790"/>
                <a:ext cx="9138465" cy="34068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}"/>
                          <m:ctrlPr>
                            <a:rPr lang="en-US" sz="3200" i="1" u="none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en-US" sz="3200" i="1" u="none" dirty="0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3200" i="1" u="none" dirty="0" smtClean="0">
                                  <a:solidFill>
                                    <a:srgbClr val="C00000"/>
                                  </a:solidFill>
                                  <a:latin typeface="Cambria Math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sz="3200" i="1" u="none" dirty="0" smtClean="0">
                                  <a:solidFill>
                                    <a:srgbClr val="C00000"/>
                                  </a:solidFill>
                                  <a:latin typeface="Cambria Math"/>
                                </a:rPr>
                                <m:t>𝑇</m:t>
                              </m:r>
                              <m:d>
                                <m:dPr>
                                  <m:ctrlPr>
                                    <a:rPr lang="en-US" sz="3200" b="0" i="1" u="none" dirty="0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3200" b="0" i="1" u="none" dirty="0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ℓ</m:t>
                                  </m:r>
                                </m:e>
                              </m:d>
                            </m:sub>
                            <m:sup>
                              <m:r>
                                <a:rPr lang="en-US" sz="3200" b="0" i="1" u="none" dirty="0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sup>
                          </m:sSubSup>
                          <m:r>
                            <a:rPr lang="en-US" sz="3200" i="1" u="none" dirty="0" smtClean="0">
                              <a:solidFill>
                                <a:srgbClr val="C00000"/>
                              </a:solidFill>
                              <a:latin typeface="Cambria Math"/>
                            </a:rPr>
                            <m:t>+</m:t>
                          </m:r>
                          <m:f>
                            <m:fPr>
                              <m:ctrlPr>
                                <a:rPr lang="en-US" sz="3200" b="0" i="1" u="none" dirty="0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3200" b="0" i="1" u="none" dirty="0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3200" b="0" i="1" u="none" dirty="0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  <m:sSubSup>
                            <m:sSubSupPr>
                              <m:ctrlPr>
                                <a:rPr lang="en-US" sz="3200" i="1" u="none" dirty="0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3200" i="1" u="none" dirty="0" smtClean="0">
                                  <a:solidFill>
                                    <a:srgbClr val="C00000"/>
                                  </a:solidFill>
                                  <a:latin typeface="Cambria Math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en-US" sz="3200" b="0" i="1" u="none" dirty="0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sub>
                            <m:sup>
                              <m:r>
                                <a:rPr lang="en-US" sz="3200" i="1" u="none" dirty="0" smtClean="0">
                                  <a:solidFill>
                                    <a:srgbClr val="C00000"/>
                                  </a:solidFill>
                                  <a:latin typeface="Cambria Math"/>
                                </a:rPr>
                                <m:t>2</m:t>
                              </m:r>
                            </m:sup>
                          </m:sSubSup>
                          <m:r>
                            <a:rPr lang="en-US" sz="3200" b="0" i="1" u="none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3200" i="1" u="none" dirty="0" smtClean="0">
                              <a:solidFill>
                                <a:srgbClr val="C00000"/>
                              </a:solidFill>
                              <a:latin typeface="Cambria Math"/>
                            </a:rPr>
                            <m:t>:</m:t>
                          </m:r>
                          <m:r>
                            <a:rPr lang="en-US" sz="3200" b="0" i="1" u="none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  <m:r>
                            <a:rPr lang="en-US" sz="3200" i="1" u="none" dirty="0" smtClean="0">
                              <a:solidFill>
                                <a:srgbClr val="C00000"/>
                              </a:solidFill>
                              <a:latin typeface="Cambria Math"/>
                            </a:rPr>
                            <m:t>∈</m:t>
                          </m:r>
                          <m:r>
                            <a:rPr lang="en-US" sz="3200" i="1" u="none" dirty="0" smtClean="0">
                              <a:solidFill>
                                <a:srgbClr val="C00000"/>
                              </a:solidFill>
                              <a:latin typeface="Cambria Math"/>
                            </a:rPr>
                            <m:t>𝑉</m:t>
                          </m:r>
                        </m:e>
                      </m:d>
                      <m:r>
                        <a:rPr lang="en-US" sz="3200" i="1" u="none" dirty="0" smtClean="0">
                          <a:solidFill>
                            <a:srgbClr val="C00000"/>
                          </a:solidFill>
                          <a:latin typeface="Cambria Math"/>
                        </a:rPr>
                        <m:t>=</m:t>
                      </m:r>
                      <m:d>
                        <m:dPr>
                          <m:begChr m:val=""/>
                          <m:endChr m:val="}"/>
                          <m:ctrlPr>
                            <a:rPr lang="en-US" sz="3200" i="1" u="none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{"/>
                              <m:endChr m:val=""/>
                              <m:ctrlPr>
                                <a:rPr lang="en-US" sz="3200" i="1" u="none" dirty="0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3200" i="1" u="none" dirty="0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3200" i="1" u="none" dirty="0" smtClean="0">
                                      <a:solidFill>
                                        <a:srgbClr val="C00000"/>
                                      </a:solidFill>
                                      <a:latin typeface="Cambria Math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sz="3200" i="1" u="none" smtClean="0">
                                      <a:solidFill>
                                        <a:srgbClr val="C00000"/>
                                      </a:solidFill>
                                      <a:latin typeface="Cambria Math"/>
                                    </a:rPr>
                                    <m:t>2</m:t>
                                  </m:r>
                                </m:den>
                              </m:f>
                              <m:sSup>
                                <m:sSupPr>
                                  <m:ctrlPr>
                                    <a:rPr lang="en-US" sz="3200" i="1" u="none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begChr m:val=""/>
                                      <m:ctrlPr>
                                        <a:rPr lang="en-US" sz="3200" i="1" u="none" smtClean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d>
                                        <m:dPr>
                                          <m:endChr m:val=""/>
                                          <m:ctrlPr>
                                            <a:rPr lang="en-US" sz="3200" i="1" u="none" smtClean="0">
                                              <a:solidFill>
                                                <a:srgbClr val="C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en-US" sz="3200" i="1" u="none" smtClean="0">
                                                  <a:solidFill>
                                                    <a:srgbClr val="C0000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3200" i="1" u="none" smtClean="0">
                                                  <a:solidFill>
                                                    <a:srgbClr val="C00000"/>
                                                  </a:solidFill>
                                                  <a:latin typeface="Cambria Math"/>
                                                </a:rPr>
                                                <m:t>𝑔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3200" b="0" i="1" u="none" smtClean="0">
                                                  <a:solidFill>
                                                    <a:srgbClr val="C0000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𝑣</m:t>
                                              </m:r>
                                            </m:sub>
                                          </m:sSub>
                                          <m:r>
                                            <a:rPr lang="en-US" sz="3200" i="1" u="none" smtClean="0">
                                              <a:solidFill>
                                                <a:srgbClr val="C00000"/>
                                              </a:solidFill>
                                              <a:latin typeface="Cambria Math"/>
                                            </a:rPr>
                                            <m:t>−</m:t>
                                          </m:r>
                                          <m:rad>
                                            <m:radPr>
                                              <m:degHide m:val="on"/>
                                              <m:ctrlPr>
                                                <a:rPr lang="en-US" sz="3200" i="1" u="none" smtClean="0">
                                                  <a:solidFill>
                                                    <a:srgbClr val="C0000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radPr>
                                            <m:deg/>
                                            <m:e>
                                              <m:r>
                                                <a:rPr lang="en-US" sz="3200" i="1" u="none" smtClean="0">
                                                  <a:solidFill>
                                                    <a:srgbClr val="C00000"/>
                                                  </a:solidFill>
                                                  <a:latin typeface="Cambria Math"/>
                                                </a:rPr>
                                                <m:t>2ℓ</m:t>
                                              </m:r>
                                            </m:e>
                                          </m:rad>
                                        </m:e>
                                      </m:d>
                                    </m:e>
                                  </m:d>
                                </m:e>
                                <m:sup>
                                  <m:r>
                                    <a:rPr lang="en-US" sz="3200" i="1" u="none" smtClean="0">
                                      <a:solidFill>
                                        <a:srgbClr val="C00000"/>
                                      </a:solidFill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sz="3200" i="1" u="none" smtClean="0">
                                  <a:solidFill>
                                    <a:srgbClr val="C00000"/>
                                  </a:solidFill>
                                  <a:latin typeface="Cambria Math"/>
                                </a:rPr>
                                <m:t>:</m:t>
                              </m:r>
                              <m:r>
                                <a:rPr lang="en-US" sz="3200" b="0" i="1" u="none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  <m:r>
                                <a:rPr lang="en-US" sz="3200" i="1" u="none" smtClean="0">
                                  <a:solidFill>
                                    <a:srgbClr val="C00000"/>
                                  </a:solidFill>
                                  <a:latin typeface="Cambria Math"/>
                                </a:rPr>
                                <m:t>∈</m:t>
                              </m:r>
                              <m:r>
                                <a:rPr lang="en-US" sz="3200" i="1" u="none" smtClean="0">
                                  <a:solidFill>
                                    <a:srgbClr val="C00000"/>
                                  </a:solidFill>
                                  <a:latin typeface="Cambria Math"/>
                                </a:rPr>
                                <m:t>𝑉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r>
                  <a:rPr lang="en-US" sz="3200" u="none" dirty="0" smtClean="0">
                    <a:solidFill>
                      <a:srgbClr val="C00000"/>
                    </a:solidFill>
                  </a:rPr>
                  <a:t/>
                </a:r>
                <a:br>
                  <a:rPr lang="en-US" sz="3200" u="none" dirty="0" smtClean="0">
                    <a:solidFill>
                      <a:srgbClr val="C00000"/>
                    </a:solidFill>
                  </a:rPr>
                </a:br>
                <a:endParaRPr lang="en-US" sz="3200" u="none" dirty="0">
                  <a:solidFill>
                    <a:srgbClr val="C00000"/>
                  </a:solidFill>
                </a:endParaRPr>
              </a:p>
              <a:p>
                <a:pPr algn="l"/>
                <a:endParaRPr lang="en-US" sz="3200" u="none" dirty="0" smtClean="0">
                  <a:solidFill>
                    <a:srgbClr val="C00000"/>
                  </a:solidFill>
                </a:endParaRPr>
              </a:p>
              <a:p>
                <a:pPr algn="l"/>
                <a:r>
                  <a:rPr lang="en-US" sz="2800" u="none" dirty="0" smtClean="0">
                    <a:solidFill>
                      <a:srgbClr val="C00000"/>
                    </a:solidFill>
                  </a:rPr>
                  <a:t/>
                </a:r>
                <a:br>
                  <a:rPr lang="en-US" sz="2800" u="none" dirty="0" smtClean="0">
                    <a:solidFill>
                      <a:srgbClr val="C00000"/>
                    </a:solidFill>
                  </a:rPr>
                </a:br>
                <a:r>
                  <a:rPr lang="en-US" sz="2800" u="none" dirty="0" smtClean="0">
                    <a:solidFill>
                      <a:srgbClr val="C00000"/>
                    </a:solidFill>
                  </a:rPr>
                  <a:t/>
                </a:r>
                <a:br>
                  <a:rPr lang="en-US" sz="2800" u="none" dirty="0" smtClean="0">
                    <a:solidFill>
                      <a:srgbClr val="C00000"/>
                    </a:solidFill>
                  </a:rPr>
                </a:br>
                <a:r>
                  <a:rPr lang="en-US" sz="2800" u="none" dirty="0" smtClean="0">
                    <a:solidFill>
                      <a:srgbClr val="C00000"/>
                    </a:solidFill>
                  </a:rPr>
                  <a:t/>
                </a:r>
                <a:br>
                  <a:rPr lang="en-US" sz="2800" u="none" dirty="0" smtClean="0">
                    <a:solidFill>
                      <a:srgbClr val="C00000"/>
                    </a:solidFill>
                  </a:rPr>
                </a:br>
                <a:r>
                  <a:rPr lang="en-US" sz="2800" u="none" dirty="0" smtClean="0">
                    <a:solidFill>
                      <a:srgbClr val="C00000"/>
                    </a:solidFill>
                  </a:rPr>
                  <a:t> </a:t>
                </a:r>
                <a:endParaRPr lang="en-US" sz="2800" u="none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3868" y="1700790"/>
                <a:ext cx="9138465" cy="3406830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/>
          <p:cNvSpPr txBox="1"/>
          <p:nvPr/>
        </p:nvSpPr>
        <p:spPr>
          <a:xfrm>
            <a:off x="4368468" y="1792017"/>
            <a:ext cx="123989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200" b="1" u="none" dirty="0" smtClean="0"/>
              <a:t>law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424296" y="1062356"/>
                <a:ext cx="3636765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800" u="none" dirty="0" smtClean="0"/>
                  <a:t>For every </a:t>
                </a:r>
                <a14:m>
                  <m:oMath xmlns:m="http://schemas.openxmlformats.org/officeDocument/2006/math">
                    <m:r>
                      <a:rPr lang="en-US" sz="2800" b="0" i="1" u="none" smtClean="0">
                        <a:latin typeface="Cambria Math" panose="02040503050406030204" pitchFamily="18" charset="0"/>
                      </a:rPr>
                      <m:t>ℓ≥0</m:t>
                    </m:r>
                  </m:oMath>
                </a14:m>
                <a:r>
                  <a:rPr lang="en-US" sz="2800" u="none" dirty="0" smtClean="0"/>
                  <a:t>, it holds that:</a:t>
                </a:r>
                <a:endParaRPr lang="en-US" sz="2800" u="none" dirty="0"/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4296" y="1062356"/>
                <a:ext cx="3636765" cy="523220"/>
              </a:xfrm>
              <a:prstGeom prst="rect">
                <a:avLst/>
              </a:prstGeom>
              <a:blipFill rotWithShape="0">
                <a:blip r:embed="rId3"/>
                <a:stretch>
                  <a:fillRect l="-3523" t="-10465" r="-3356" b="-325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9" name="Group 8"/>
          <p:cNvGrpSpPr/>
          <p:nvPr/>
        </p:nvGrpSpPr>
        <p:grpSpPr>
          <a:xfrm>
            <a:off x="2267720" y="4580234"/>
            <a:ext cx="4699810" cy="762852"/>
            <a:chOff x="2094899" y="3832249"/>
            <a:chExt cx="4699810" cy="762852"/>
          </a:xfrm>
        </p:grpSpPr>
        <p:cxnSp>
          <p:nvCxnSpPr>
            <p:cNvPr id="8" name="Straight Connector 7"/>
            <p:cNvCxnSpPr/>
            <p:nvPr/>
          </p:nvCxnSpPr>
          <p:spPr bwMode="auto">
            <a:xfrm>
              <a:off x="2311841" y="3946549"/>
              <a:ext cx="4205250" cy="20108"/>
            </a:xfrm>
            <a:prstGeom prst="line">
              <a:avLst/>
            </a:prstGeom>
            <a:solidFill>
              <a:srgbClr val="FF00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grpSp>
          <p:nvGrpSpPr>
            <p:cNvPr id="6" name="Group 5"/>
            <p:cNvGrpSpPr/>
            <p:nvPr/>
          </p:nvGrpSpPr>
          <p:grpSpPr>
            <a:xfrm>
              <a:off x="2094899" y="3832249"/>
              <a:ext cx="4699810" cy="762852"/>
              <a:chOff x="2112139" y="5634816"/>
              <a:chExt cx="4699810" cy="762852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" name="Rectangle 3"/>
                  <p:cNvSpPr/>
                  <p:nvPr/>
                </p:nvSpPr>
                <p:spPr>
                  <a:xfrm>
                    <a:off x="2112139" y="5862764"/>
                    <a:ext cx="686823" cy="523285"/>
                  </a:xfrm>
                  <a:prstGeom prst="rect">
                    <a:avLst/>
                  </a:prstGeom>
                </p:spPr>
                <p:txBody>
                  <a:bodyPr wrap="squar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2800" b="0" i="1" u="none" dirty="0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u="none" dirty="0" smtClean="0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US" sz="2800" b="0" i="1" u="none" dirty="0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oMath>
                      </m:oMathPara>
                    </a14:m>
                    <a:r>
                      <a:rPr lang="en-US" sz="2800" u="none" dirty="0">
                        <a:solidFill>
                          <a:srgbClr val="C00000"/>
                        </a:solidFill>
                      </a:rPr>
                      <a:t/>
                    </a:r>
                    <a:br>
                      <a:rPr lang="en-US" sz="2800" u="none" dirty="0">
                        <a:solidFill>
                          <a:srgbClr val="C00000"/>
                        </a:solidFill>
                      </a:rPr>
                    </a:br>
                    <a:endParaRPr lang="en-US" sz="2800" dirty="0"/>
                  </a:p>
                </p:txBody>
              </p:sp>
            </mc:Choice>
            <mc:Fallback xmlns="">
              <p:sp>
                <p:nvSpPr>
                  <p:cNvPr id="4" name="Rectangle 3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112139" y="5862764"/>
                    <a:ext cx="686823" cy="523285"/>
                  </a:xfrm>
                  <a:prstGeom prst="rect">
                    <a:avLst/>
                  </a:prstGeom>
                  <a:blipFill rotWithShape="0">
                    <a:blip r:embed="rId4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13" name="Oval 12"/>
              <p:cNvSpPr/>
              <p:nvPr/>
            </p:nvSpPr>
            <p:spPr bwMode="auto">
              <a:xfrm>
                <a:off x="2267720" y="5634816"/>
                <a:ext cx="230306" cy="228600"/>
              </a:xfrm>
              <a:prstGeom prst="ellipse">
                <a:avLst/>
              </a:prstGeom>
              <a:solidFill>
                <a:srgbClr val="FFC000"/>
              </a:solidFill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000" b="0" i="0" u="sng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Gill Sans MT Condensed" pitchFamily="34" charset="0"/>
                  <a:cs typeface="Arial" charset="0"/>
                </a:endParaRPr>
              </a:p>
            </p:txBody>
          </p:sp>
          <p:sp>
            <p:nvSpPr>
              <p:cNvPr id="14" name="Oval 13"/>
              <p:cNvSpPr/>
              <p:nvPr/>
            </p:nvSpPr>
            <p:spPr bwMode="auto">
              <a:xfrm>
                <a:off x="6357817" y="5654924"/>
                <a:ext cx="230306" cy="228600"/>
              </a:xfrm>
              <a:prstGeom prst="ellipse">
                <a:avLst/>
              </a:prstGeom>
              <a:solidFill>
                <a:srgbClr val="FFC000"/>
              </a:solidFill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000" b="0" i="0" u="sng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Gill Sans MT Condensed" pitchFamily="34" charset="0"/>
                  <a:cs typeface="Arial" charset="0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5" name="Rectangle 14"/>
                  <p:cNvSpPr/>
                  <p:nvPr/>
                </p:nvSpPr>
                <p:spPr>
                  <a:xfrm>
                    <a:off x="6125126" y="5874383"/>
                    <a:ext cx="686823" cy="523285"/>
                  </a:xfrm>
                  <a:prstGeom prst="rect">
                    <a:avLst/>
                  </a:prstGeom>
                </p:spPr>
                <p:txBody>
                  <a:bodyPr wrap="squar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800" b="0" i="1" u="none" dirty="0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oMath>
                      </m:oMathPara>
                    </a14:m>
                    <a:r>
                      <a:rPr lang="en-US" sz="2800" u="none" dirty="0">
                        <a:solidFill>
                          <a:srgbClr val="C00000"/>
                        </a:solidFill>
                      </a:rPr>
                      <a:t/>
                    </a:r>
                    <a:br>
                      <a:rPr lang="en-US" sz="2800" u="none" dirty="0">
                        <a:solidFill>
                          <a:srgbClr val="C00000"/>
                        </a:solidFill>
                      </a:rPr>
                    </a:br>
                    <a:endParaRPr lang="en-US" sz="2800" dirty="0"/>
                  </a:p>
                </p:txBody>
              </p:sp>
            </mc:Choice>
            <mc:Fallback xmlns="">
              <p:sp>
                <p:nvSpPr>
                  <p:cNvPr id="15" name="Rectangle 14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125126" y="5874383"/>
                    <a:ext cx="686823" cy="523285"/>
                  </a:xfrm>
                  <a:prstGeom prst="rect">
                    <a:avLst/>
                  </a:prstGeom>
                  <a:blipFill rotWithShape="0">
                    <a:blip r:embed="rId5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 Box 7"/>
              <p:cNvSpPr txBox="1">
                <a:spLocks noChangeArrowheads="1"/>
              </p:cNvSpPr>
              <p:nvPr/>
            </p:nvSpPr>
            <p:spPr bwMode="auto">
              <a:xfrm>
                <a:off x="5493712" y="5644872"/>
                <a:ext cx="2822743" cy="5232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 lvl="1"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u="none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𝑋</m:t>
                      </m:r>
                      <m:r>
                        <a:rPr lang="en-US" sz="2800" b="0" i="1" u="none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∼</m:t>
                      </m:r>
                      <m:r>
                        <a:rPr lang="en-US" sz="2800" b="0" i="1" u="none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𝑁</m:t>
                      </m:r>
                      <m:r>
                        <a:rPr lang="en-US" sz="2800" b="0" i="1" u="none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(0,1)</m:t>
                      </m:r>
                    </m:oMath>
                  </m:oMathPara>
                </a14:m>
                <a:endParaRPr lang="en-US" sz="2800" u="none" dirty="0" smtClean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9" name="Text 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493712" y="5644872"/>
                <a:ext cx="2822743" cy="523220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 Box 7"/>
              <p:cNvSpPr txBox="1">
                <a:spLocks noChangeArrowheads="1"/>
              </p:cNvSpPr>
              <p:nvPr/>
            </p:nvSpPr>
            <p:spPr bwMode="auto">
              <a:xfrm>
                <a:off x="5378498" y="3231331"/>
                <a:ext cx="2822743" cy="89896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 lvl="1"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b="0" i="1" u="none" smtClean="0">
                              <a:solidFill>
                                <a:srgbClr val="000098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0" i="1" u="none" smtClean="0">
                              <a:solidFill>
                                <a:srgbClr val="000098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800" b="0" i="1" u="none" smtClean="0">
                              <a:solidFill>
                                <a:srgbClr val="000098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sSup>
                        <m:sSupPr>
                          <m:ctrlPr>
                            <a:rPr lang="en-US" sz="2800" b="0" i="1" u="none" smtClean="0">
                              <a:solidFill>
                                <a:srgbClr val="000098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800" b="0" i="1" u="none" smtClean="0">
                                  <a:solidFill>
                                    <a:srgbClr val="000098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b="0" i="1" u="none" smtClean="0">
                                  <a:solidFill>
                                    <a:srgbClr val="000098"/>
                                  </a:solidFill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  <m:r>
                                <a:rPr lang="en-US" sz="2800" b="0" i="1" u="none" smtClean="0">
                                  <a:solidFill>
                                    <a:srgbClr val="000098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ad>
                                <m:radPr>
                                  <m:degHide m:val="on"/>
                                  <m:ctrlPr>
                                    <a:rPr lang="en-US" sz="2800" b="0" i="1" u="none" smtClean="0">
                                      <a:solidFill>
                                        <a:srgbClr val="000098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US" sz="2800" b="0" i="1" u="none" smtClean="0">
                                      <a:solidFill>
                                        <a:srgbClr val="000098"/>
                                      </a:solidFill>
                                      <a:latin typeface="Cambria Math" panose="02040503050406030204" pitchFamily="18" charset="0"/>
                                    </a:rPr>
                                    <m:t>2ℓ</m:t>
                                  </m:r>
                                </m:e>
                              </m:rad>
                            </m:e>
                          </m:d>
                        </m:e>
                        <m:sup>
                          <m:r>
                            <a:rPr lang="en-US" sz="2800" b="0" i="1" u="none" smtClean="0">
                              <a:solidFill>
                                <a:srgbClr val="000098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2800" u="none" dirty="0" smtClean="0">
                  <a:solidFill>
                    <a:srgbClr val="000098"/>
                  </a:solidFill>
                </a:endParaRPr>
              </a:p>
            </p:txBody>
          </p:sp>
        </mc:Choice>
        <mc:Fallback xmlns="">
          <p:sp>
            <p:nvSpPr>
              <p:cNvPr id="20" name="Text 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378498" y="3231331"/>
                <a:ext cx="2822743" cy="898964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 Box 7"/>
              <p:cNvSpPr txBox="1">
                <a:spLocks noChangeArrowheads="1"/>
              </p:cNvSpPr>
              <p:nvPr/>
            </p:nvSpPr>
            <p:spPr bwMode="auto">
              <a:xfrm>
                <a:off x="636103" y="3207835"/>
                <a:ext cx="2822743" cy="89896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 lvl="1"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b="0" i="1" u="none" smtClean="0">
                              <a:solidFill>
                                <a:srgbClr val="000098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0" i="1" u="none" smtClean="0">
                              <a:solidFill>
                                <a:srgbClr val="000098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800" b="0" i="1" u="none" smtClean="0">
                              <a:solidFill>
                                <a:srgbClr val="000098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sSup>
                        <m:sSupPr>
                          <m:ctrlPr>
                            <a:rPr lang="en-US" sz="2800" b="0" i="1" u="none" smtClean="0">
                              <a:solidFill>
                                <a:srgbClr val="000098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b="0" i="1" u="none" smtClean="0">
                              <a:solidFill>
                                <a:srgbClr val="000098"/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p>
                          <m:r>
                            <a:rPr lang="en-US" sz="2800" b="0" i="1" u="none" smtClean="0">
                              <a:solidFill>
                                <a:srgbClr val="000098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2800" u="none" dirty="0" smtClean="0">
                  <a:solidFill>
                    <a:srgbClr val="000098"/>
                  </a:solidFill>
                </a:endParaRPr>
              </a:p>
            </p:txBody>
          </p:sp>
        </mc:Choice>
        <mc:Fallback xmlns="">
          <p:sp>
            <p:nvSpPr>
              <p:cNvPr id="21" name="Text 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36103" y="3207835"/>
                <a:ext cx="2822743" cy="898964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1680209" y="3025751"/>
                <a:ext cx="1902572" cy="130388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1"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u="none" smtClean="0">
                          <a:solidFill>
                            <a:srgbClr val="000098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nary>
                        <m:naryPr>
                          <m:chr m:val="∑"/>
                          <m:ctrlPr>
                            <a:rPr lang="en-US" sz="2800" i="1" u="none">
                              <a:solidFill>
                                <a:srgbClr val="000098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2800" i="1" u="none">
                              <a:solidFill>
                                <a:srgbClr val="000098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2800" i="1" u="none">
                              <a:solidFill>
                                <a:srgbClr val="000098"/>
                              </a:solidFill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sz="2800" b="0" i="1" u="none" smtClean="0">
                              <a:solidFill>
                                <a:srgbClr val="000098"/>
                              </a:solidFill>
                              <a:latin typeface="Cambria Math" panose="02040503050406030204" pitchFamily="18" charset="0"/>
                            </a:rPr>
                            <m:t>𝑀</m:t>
                          </m:r>
                        </m:sup>
                        <m:e>
                          <m:sSub>
                            <m:sSubPr>
                              <m:ctrlPr>
                                <a:rPr lang="en-US" sz="2800" i="1" u="none">
                                  <a:solidFill>
                                    <a:srgbClr val="000098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i="1" u="none">
                                  <a:solidFill>
                                    <a:srgbClr val="000098"/>
                                  </a:solidFill>
                                  <a:latin typeface="Cambria Math" panose="02040503050406030204" pitchFamily="18" charset="0"/>
                                </a:rPr>
                                <m:t>𝑌</m:t>
                              </m:r>
                            </m:e>
                            <m:sub>
                              <m:r>
                                <a:rPr lang="en-US" sz="2800" i="1" u="none">
                                  <a:solidFill>
                                    <a:srgbClr val="000098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en-US" sz="2800" u="none" dirty="0">
                  <a:solidFill>
                    <a:srgbClr val="000098"/>
                  </a:solidFill>
                </a:endParaRPr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80209" y="3025751"/>
                <a:ext cx="1902572" cy="1303883"/>
              </a:xfrm>
              <a:prstGeom prst="rect">
                <a:avLst/>
              </a:prstGeom>
              <a:blipFill rotWithShape="0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 Box 7"/>
              <p:cNvSpPr txBox="1">
                <a:spLocks noChangeArrowheads="1"/>
              </p:cNvSpPr>
              <p:nvPr/>
            </p:nvSpPr>
            <p:spPr bwMode="auto">
              <a:xfrm>
                <a:off x="1343097" y="6071625"/>
                <a:ext cx="2822743" cy="5232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 lvl="1"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u="none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𝑀</m:t>
                      </m:r>
                      <m:r>
                        <a:rPr lang="en-US" sz="2800" b="0" i="1" u="none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∼</m:t>
                      </m:r>
                      <m:r>
                        <m:rPr>
                          <m:sty m:val="p"/>
                        </m:rPr>
                        <a:rPr lang="en-US" sz="2800" b="0" i="0" u="none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Poi</m:t>
                      </m:r>
                      <m:r>
                        <a:rPr lang="en-US" sz="2800" b="0" i="1" u="none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(ℓ)</m:t>
                      </m:r>
                    </m:oMath>
                  </m:oMathPara>
                </a14:m>
                <a:endParaRPr lang="en-US" sz="2800" u="none" dirty="0" smtClean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2" name="Text 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343097" y="6071625"/>
                <a:ext cx="2822743" cy="523220"/>
              </a:xfrm>
              <a:prstGeom prst="rect">
                <a:avLst/>
              </a:prstGeom>
              <a:blipFill rotWithShape="0">
                <a:blip r:embed="rId10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 Box 7"/>
              <p:cNvSpPr txBox="1">
                <a:spLocks noChangeArrowheads="1"/>
              </p:cNvSpPr>
              <p:nvPr/>
            </p:nvSpPr>
            <p:spPr bwMode="auto">
              <a:xfrm>
                <a:off x="885922" y="5445245"/>
                <a:ext cx="3858899" cy="5232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 lvl="1" algn="l"/>
                <a14:m>
                  <m:oMath xmlns:m="http://schemas.openxmlformats.org/officeDocument/2006/math">
                    <m:sSub>
                      <m:sSubPr>
                        <m:ctrlPr>
                          <a:rPr lang="en-US" sz="2800" b="0" i="1" u="none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u="none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𝑌</m:t>
                        </m:r>
                      </m:e>
                      <m:sub>
                        <m:r>
                          <a:rPr lang="en-US" sz="2800" b="0" i="1" u="none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800" b="0" i="1" u="none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sz="2800" b="0" i="1" u="none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u="none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𝑌</m:t>
                        </m:r>
                      </m:e>
                      <m:sub>
                        <m:r>
                          <a:rPr lang="en-US" sz="2800" b="0" i="1" u="none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2800" b="0" i="1" u="none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,…</m:t>
                    </m:r>
                  </m:oMath>
                </a14:m>
                <a:r>
                  <a:rPr lang="en-US" sz="2800" u="none" dirty="0" smtClean="0">
                    <a:solidFill>
                      <a:schemeClr val="tx1"/>
                    </a:solidFill>
                  </a:rPr>
                  <a:t> </a:t>
                </a:r>
                <a:r>
                  <a:rPr lang="en-US" sz="2800" u="none" dirty="0" err="1" smtClean="0">
                    <a:solidFill>
                      <a:schemeClr val="tx1"/>
                    </a:solidFill>
                  </a:rPr>
                  <a:t>i.i.d</a:t>
                </a:r>
                <a:r>
                  <a:rPr lang="en-US" sz="2800" u="none" dirty="0" smtClean="0">
                    <a:solidFill>
                      <a:schemeClr val="tx1"/>
                    </a:solidFill>
                  </a:rPr>
                  <a:t>.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800" b="0" i="0" u="none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Exp</m:t>
                    </m:r>
                    <m:d>
                      <m:dPr>
                        <m:ctrlPr>
                          <a:rPr lang="en-US" sz="2800" b="0" i="1" u="none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0" i="1" u="none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e>
                    </m:d>
                  </m:oMath>
                </a14:m>
                <a:endParaRPr lang="en-US" sz="2800" u="none" dirty="0" smtClean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3" name="Text 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85922" y="5445245"/>
                <a:ext cx="3858899" cy="523220"/>
              </a:xfrm>
              <a:prstGeom prst="rect">
                <a:avLst/>
              </a:prstGeom>
              <a:blipFill rotWithShape="0">
                <a:blip r:embed="rId11"/>
                <a:stretch>
                  <a:fillRect t="-10465" b="-32558"/>
                </a:stretch>
              </a:blip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47097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  <p:bldP spid="10" grpId="0"/>
      <p:bldP spid="22" grpId="0"/>
      <p:bldP spid="2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90550" y="-346075"/>
            <a:ext cx="8186738" cy="1470025"/>
          </a:xfrm>
        </p:spPr>
        <p:txBody>
          <a:bodyPr/>
          <a:lstStyle/>
          <a:p>
            <a:pPr algn="r"/>
            <a:r>
              <a:rPr lang="en-US" sz="3400" b="1" dirty="0" smtClean="0">
                <a:solidFill>
                  <a:srgbClr val="000098"/>
                </a:solidFill>
                <a:latin typeface="Garamond" pitchFamily="18" charset="0"/>
              </a:rPr>
              <a:t>generalized  2</a:t>
            </a:r>
            <a:r>
              <a:rPr lang="en-US" sz="3400" b="1" baseline="30000" dirty="0" smtClean="0">
                <a:solidFill>
                  <a:srgbClr val="000098"/>
                </a:solidFill>
                <a:latin typeface="Garamond" pitchFamily="18" charset="0"/>
              </a:rPr>
              <a:t>nd</a:t>
            </a:r>
            <a:r>
              <a:rPr lang="en-US" sz="3400" b="1" dirty="0" smtClean="0">
                <a:solidFill>
                  <a:srgbClr val="000098"/>
                </a:solidFill>
                <a:latin typeface="Garamond" pitchFamily="18" charset="0"/>
              </a:rPr>
              <a:t> Ray-Knight theorem</a:t>
            </a:r>
            <a:endParaRPr lang="en-US" sz="3400" b="1" dirty="0">
              <a:solidFill>
                <a:srgbClr val="000098"/>
              </a:solidFill>
              <a:latin typeface="Garamond" pitchFamily="18" charset="0"/>
            </a:endParaRPr>
          </a:p>
        </p:txBody>
      </p:sp>
      <p:sp>
        <p:nvSpPr>
          <p:cNvPr id="205828" name="Line 4"/>
          <p:cNvSpPr>
            <a:spLocks noChangeShapeType="1"/>
          </p:cNvSpPr>
          <p:nvPr/>
        </p:nvSpPr>
        <p:spPr bwMode="auto">
          <a:xfrm>
            <a:off x="654050" y="712788"/>
            <a:ext cx="80645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481903" y="3025751"/>
                <a:ext cx="8583442" cy="34068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}"/>
                          <m:ctrlPr>
                            <a:rPr lang="en-US" sz="3200" i="1" u="none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en-US" sz="3200" i="1" u="none" dirty="0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3200" i="1" u="none" dirty="0" smtClean="0">
                                  <a:solidFill>
                                    <a:srgbClr val="C00000"/>
                                  </a:solidFill>
                                  <a:latin typeface="Cambria Math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sz="3200" i="1" u="none" dirty="0" smtClean="0">
                                  <a:solidFill>
                                    <a:srgbClr val="C00000"/>
                                  </a:solidFill>
                                  <a:latin typeface="Cambria Math"/>
                                </a:rPr>
                                <m:t>𝑇</m:t>
                              </m:r>
                            </m:sub>
                            <m:sup>
                              <m:r>
                                <a:rPr lang="en-US" sz="3200" b="0" i="1" u="none" dirty="0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sup>
                          </m:sSubSup>
                          <m:r>
                            <a:rPr lang="en-US" sz="3200" i="1" u="none" dirty="0" smtClean="0">
                              <a:solidFill>
                                <a:srgbClr val="C00000"/>
                              </a:solidFill>
                              <a:latin typeface="Cambria Math"/>
                            </a:rPr>
                            <m:t>+</m:t>
                          </m:r>
                          <m:f>
                            <m:fPr>
                              <m:ctrlPr>
                                <a:rPr lang="en-US" sz="3200" b="0" i="1" u="none" dirty="0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3200" b="0" i="1" u="none" dirty="0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3200" b="0" i="1" u="none" dirty="0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  <m:sSubSup>
                            <m:sSubSupPr>
                              <m:ctrlPr>
                                <a:rPr lang="en-US" sz="3200" i="1" u="none" dirty="0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3200" i="1" u="none" dirty="0" smtClean="0">
                                  <a:solidFill>
                                    <a:srgbClr val="C00000"/>
                                  </a:solidFill>
                                  <a:latin typeface="Cambria Math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en-US" sz="3200" b="0" i="1" u="none" dirty="0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sub>
                            <m:sup>
                              <m:r>
                                <a:rPr lang="en-US" sz="3200" i="1" u="none" dirty="0" smtClean="0">
                                  <a:solidFill>
                                    <a:srgbClr val="C00000"/>
                                  </a:solidFill>
                                  <a:latin typeface="Cambria Math"/>
                                </a:rPr>
                                <m:t>2</m:t>
                              </m:r>
                            </m:sup>
                          </m:sSubSup>
                          <m:r>
                            <a:rPr lang="en-US" sz="3200" b="0" i="1" u="none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3200" i="1" u="none" dirty="0" smtClean="0">
                              <a:solidFill>
                                <a:srgbClr val="C00000"/>
                              </a:solidFill>
                              <a:latin typeface="Cambria Math"/>
                            </a:rPr>
                            <m:t>:</m:t>
                          </m:r>
                          <m:r>
                            <a:rPr lang="en-US" sz="3200" b="0" i="1" u="none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  <m:r>
                            <a:rPr lang="en-US" sz="3200" i="1" u="none" dirty="0" smtClean="0">
                              <a:solidFill>
                                <a:srgbClr val="C00000"/>
                              </a:solidFill>
                              <a:latin typeface="Cambria Math"/>
                            </a:rPr>
                            <m:t>∈</m:t>
                          </m:r>
                          <m:r>
                            <a:rPr lang="en-US" sz="3200" i="1" u="none" dirty="0" smtClean="0">
                              <a:solidFill>
                                <a:srgbClr val="C00000"/>
                              </a:solidFill>
                              <a:latin typeface="Cambria Math"/>
                            </a:rPr>
                            <m:t>𝑉</m:t>
                          </m:r>
                        </m:e>
                      </m:d>
                      <m:r>
                        <a:rPr lang="en-US" sz="3200" i="1" u="none" dirty="0" smtClean="0">
                          <a:solidFill>
                            <a:srgbClr val="C00000"/>
                          </a:solidFill>
                          <a:latin typeface="Cambria Math"/>
                        </a:rPr>
                        <m:t>=</m:t>
                      </m:r>
                      <m:d>
                        <m:dPr>
                          <m:begChr m:val=""/>
                          <m:endChr m:val="}"/>
                          <m:ctrlPr>
                            <a:rPr lang="en-US" sz="3200" i="1" u="none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{"/>
                              <m:endChr m:val=""/>
                              <m:ctrlPr>
                                <a:rPr lang="en-US" sz="3200" i="1" u="none" dirty="0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3200" i="1" u="none" dirty="0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3200" i="1" u="none" dirty="0" smtClean="0">
                                      <a:solidFill>
                                        <a:srgbClr val="C00000"/>
                                      </a:solidFill>
                                      <a:latin typeface="Cambria Math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sz="3200" i="1" u="none" smtClean="0">
                                      <a:solidFill>
                                        <a:srgbClr val="C00000"/>
                                      </a:solidFill>
                                      <a:latin typeface="Cambria Math"/>
                                    </a:rPr>
                                    <m:t>2</m:t>
                                  </m:r>
                                </m:den>
                              </m:f>
                              <m:sSup>
                                <m:sSupPr>
                                  <m:ctrlPr>
                                    <a:rPr lang="en-US" sz="3200" i="1" u="none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begChr m:val=""/>
                                      <m:ctrlPr>
                                        <a:rPr lang="en-US" sz="3200" i="1" u="none" smtClean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d>
                                        <m:dPr>
                                          <m:endChr m:val=""/>
                                          <m:ctrlPr>
                                            <a:rPr lang="en-US" sz="3200" i="1" u="none" smtClean="0">
                                              <a:solidFill>
                                                <a:srgbClr val="C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en-US" sz="3200" i="1" u="none" smtClean="0">
                                                  <a:solidFill>
                                                    <a:srgbClr val="C0000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3200" i="1" u="none" smtClean="0">
                                                  <a:solidFill>
                                                    <a:srgbClr val="C00000"/>
                                                  </a:solidFill>
                                                  <a:latin typeface="Cambria Math"/>
                                                </a:rPr>
                                                <m:t>𝑔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3200" b="0" i="1" u="none" smtClean="0">
                                                  <a:solidFill>
                                                    <a:srgbClr val="C0000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𝑣</m:t>
                                              </m:r>
                                            </m:sub>
                                          </m:sSub>
                                          <m:r>
                                            <a:rPr lang="en-US" sz="3200" i="1" u="none" smtClean="0">
                                              <a:solidFill>
                                                <a:srgbClr val="C00000"/>
                                              </a:solidFill>
                                              <a:latin typeface="Cambria Math"/>
                                            </a:rPr>
                                            <m:t>−</m:t>
                                          </m:r>
                                          <m:rad>
                                            <m:radPr>
                                              <m:degHide m:val="on"/>
                                              <m:ctrlPr>
                                                <a:rPr lang="en-US" sz="3200" i="1" u="none" smtClean="0">
                                                  <a:solidFill>
                                                    <a:srgbClr val="C0000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radPr>
                                            <m:deg/>
                                            <m:e>
                                              <m:r>
                                                <a:rPr lang="en-US" sz="3200" i="1" u="none" smtClean="0">
                                                  <a:solidFill>
                                                    <a:srgbClr val="C00000"/>
                                                  </a:solidFill>
                                                  <a:latin typeface="Cambria Math"/>
                                                </a:rPr>
                                                <m:t>2ℓ</m:t>
                                              </m:r>
                                            </m:e>
                                          </m:rad>
                                        </m:e>
                                      </m:d>
                                    </m:e>
                                  </m:d>
                                </m:e>
                                <m:sup>
                                  <m:r>
                                    <a:rPr lang="en-US" sz="3200" i="1" u="none" smtClean="0">
                                      <a:solidFill>
                                        <a:srgbClr val="C00000"/>
                                      </a:solidFill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sz="3200" i="1" u="none" smtClean="0">
                                  <a:solidFill>
                                    <a:srgbClr val="C00000"/>
                                  </a:solidFill>
                                  <a:latin typeface="Cambria Math"/>
                                </a:rPr>
                                <m:t>:</m:t>
                              </m:r>
                              <m:r>
                                <a:rPr lang="en-US" sz="3200" b="0" i="1" u="none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  <m:r>
                                <a:rPr lang="en-US" sz="3200" i="1" u="none" smtClean="0">
                                  <a:solidFill>
                                    <a:srgbClr val="C00000"/>
                                  </a:solidFill>
                                  <a:latin typeface="Cambria Math"/>
                                </a:rPr>
                                <m:t>∈</m:t>
                              </m:r>
                              <m:r>
                                <a:rPr lang="en-US" sz="3200" i="1" u="none" smtClean="0">
                                  <a:solidFill>
                                    <a:srgbClr val="C00000"/>
                                  </a:solidFill>
                                  <a:latin typeface="Cambria Math"/>
                                </a:rPr>
                                <m:t>𝑉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r>
                  <a:rPr lang="en-US" sz="3200" u="none" dirty="0" smtClean="0">
                    <a:solidFill>
                      <a:srgbClr val="C00000"/>
                    </a:solidFill>
                  </a:rPr>
                  <a:t/>
                </a:r>
                <a:br>
                  <a:rPr lang="en-US" sz="3200" u="none" dirty="0" smtClean="0">
                    <a:solidFill>
                      <a:srgbClr val="C00000"/>
                    </a:solidFill>
                  </a:rPr>
                </a:br>
                <a:endParaRPr lang="en-US" sz="3200" u="none" dirty="0">
                  <a:solidFill>
                    <a:srgbClr val="C00000"/>
                  </a:solidFill>
                </a:endParaRPr>
              </a:p>
              <a:p>
                <a:pPr algn="l"/>
                <a:endParaRPr lang="en-US" sz="3200" u="none" dirty="0" smtClean="0">
                  <a:solidFill>
                    <a:srgbClr val="C00000"/>
                  </a:solidFill>
                </a:endParaRPr>
              </a:p>
              <a:p>
                <a:pPr algn="l"/>
                <a:r>
                  <a:rPr lang="en-US" sz="2800" u="none" dirty="0" smtClean="0">
                    <a:solidFill>
                      <a:srgbClr val="C00000"/>
                    </a:solidFill>
                  </a:rPr>
                  <a:t/>
                </a:r>
                <a:br>
                  <a:rPr lang="en-US" sz="2800" u="none" dirty="0" smtClean="0">
                    <a:solidFill>
                      <a:srgbClr val="C00000"/>
                    </a:solidFill>
                  </a:rPr>
                </a:br>
                <a:r>
                  <a:rPr lang="en-US" sz="2800" u="none" dirty="0" smtClean="0">
                    <a:solidFill>
                      <a:srgbClr val="C00000"/>
                    </a:solidFill>
                  </a:rPr>
                  <a:t/>
                </a:r>
                <a:br>
                  <a:rPr lang="en-US" sz="2800" u="none" dirty="0" smtClean="0">
                    <a:solidFill>
                      <a:srgbClr val="C00000"/>
                    </a:solidFill>
                  </a:rPr>
                </a:br>
                <a:r>
                  <a:rPr lang="en-US" sz="2800" u="none" dirty="0" smtClean="0">
                    <a:solidFill>
                      <a:srgbClr val="C00000"/>
                    </a:solidFill>
                  </a:rPr>
                  <a:t/>
                </a:r>
                <a:br>
                  <a:rPr lang="en-US" sz="2800" u="none" dirty="0" smtClean="0">
                    <a:solidFill>
                      <a:srgbClr val="C00000"/>
                    </a:solidFill>
                  </a:rPr>
                </a:br>
                <a:r>
                  <a:rPr lang="en-US" sz="2800" u="none" dirty="0" smtClean="0">
                    <a:solidFill>
                      <a:srgbClr val="C00000"/>
                    </a:solidFill>
                  </a:rPr>
                  <a:t> </a:t>
                </a:r>
                <a:endParaRPr lang="en-US" sz="2800" u="none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1903" y="3025751"/>
                <a:ext cx="8583442" cy="3406830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/>
          <p:cNvSpPr txBox="1"/>
          <p:nvPr/>
        </p:nvSpPr>
        <p:spPr>
          <a:xfrm>
            <a:off x="4165496" y="3151149"/>
            <a:ext cx="123989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200" b="1" u="none" dirty="0" smtClean="0"/>
              <a:t>law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697869" y="959916"/>
                <a:ext cx="8180194" cy="57881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l"/>
                <a:r>
                  <a:rPr lang="en-US" sz="2800" u="none" dirty="0" smtClean="0"/>
                  <a:t>Fix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 u="none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 u="none" dirty="0">
                            <a:latin typeface="Cambria Math"/>
                          </a:rPr>
                          <m:t>𝑣</m:t>
                        </m:r>
                      </m:e>
                      <m:sub>
                        <m:r>
                          <a:rPr lang="en-US" sz="2800" i="1" u="none" dirty="0">
                            <a:latin typeface="Cambria Math"/>
                          </a:rPr>
                          <m:t>0</m:t>
                        </m:r>
                      </m:sub>
                    </m:sSub>
                    <m:r>
                      <a:rPr lang="en-US" sz="2800" i="1" u="none" dirty="0">
                        <a:latin typeface="Cambria Math"/>
                      </a:rPr>
                      <m:t>∈</m:t>
                    </m:r>
                    <m:r>
                      <a:rPr lang="en-US" sz="2800" i="1" u="none" dirty="0">
                        <a:latin typeface="Cambria Math"/>
                      </a:rPr>
                      <m:t>𝑉</m:t>
                    </m:r>
                    <m:r>
                      <a:rPr lang="en-US" sz="2800" b="0" i="1" u="none" dirty="0" smtClean="0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r>
                  <a:rPr lang="en-US" sz="2800" u="none" dirty="0"/>
                  <a:t> </a:t>
                </a:r>
                <a:r>
                  <a:rPr lang="en-US" sz="2800" u="none" dirty="0" smtClean="0"/>
                  <a:t> Define </a:t>
                </a:r>
                <a14:m>
                  <m:oMath xmlns:m="http://schemas.openxmlformats.org/officeDocument/2006/math">
                    <m:r>
                      <a:rPr lang="en-US" sz="2800" i="1" u="none" dirty="0">
                        <a:latin typeface="Cambria Math"/>
                      </a:rPr>
                      <m:t>𝑇</m:t>
                    </m:r>
                    <m:r>
                      <a:rPr lang="en-US" sz="2800" i="1" u="none" dirty="0">
                        <a:latin typeface="Cambria Math"/>
                      </a:rPr>
                      <m:t>(ℓ)=</m:t>
                    </m:r>
                    <m:func>
                      <m:funcPr>
                        <m:ctrlPr>
                          <a:rPr lang="en-US" sz="2800" i="1" u="none" dirty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2800" i="1" u="none" dirty="0">
                            <a:latin typeface="Cambria Math"/>
                          </a:rPr>
                          <m:t>inf</m:t>
                        </m:r>
                      </m:fName>
                      <m:e>
                        <m:r>
                          <a:rPr lang="en-US" sz="2800" i="1" u="none" dirty="0">
                            <a:latin typeface="Cambria Math"/>
                          </a:rPr>
                          <m:t> </m:t>
                        </m:r>
                        <m:d>
                          <m:dPr>
                            <m:begChr m:val="{"/>
                            <m:endChr m:val="}"/>
                            <m:ctrlPr>
                              <a:rPr lang="en-US" sz="2800" i="1" u="none" dirty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800" i="1" u="none" dirty="0">
                                <a:latin typeface="Cambria Math"/>
                              </a:rPr>
                              <m:t>𝑡</m:t>
                            </m:r>
                            <m:r>
                              <a:rPr lang="en-US" sz="2800" b="0" i="1" u="none" dirty="0" smtClean="0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sz="2800" i="1" u="none" dirty="0">
                                <a:latin typeface="Cambria Math"/>
                              </a:rPr>
                              <m:t>:</m:t>
                            </m:r>
                            <m:sSubSup>
                              <m:sSubSupPr>
                                <m:ctrlPr>
                                  <a:rPr lang="en-US" sz="2800" i="1" u="none" dirty="0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sz="2800" i="1" u="none" dirty="0">
                                    <a:latin typeface="Cambria Math"/>
                                  </a:rPr>
                                  <m:t>𝐿</m:t>
                                </m:r>
                              </m:e>
                              <m:sub>
                                <m:r>
                                  <a:rPr lang="en-US" sz="2800" i="1" u="none" dirty="0">
                                    <a:latin typeface="Cambria Math"/>
                                  </a:rPr>
                                  <m:t>𝑡</m:t>
                                </m:r>
                              </m:sub>
                              <m:sup>
                                <m:sSub>
                                  <m:sSubPr>
                                    <m:ctrlPr>
                                      <a:rPr lang="en-US" sz="2800" i="1" u="none" dirty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i="1" u="none" dirty="0">
                                        <a:latin typeface="Cambria Math"/>
                                      </a:rPr>
                                      <m:t>𝑣</m:t>
                                    </m:r>
                                  </m:e>
                                  <m:sub>
                                    <m:r>
                                      <a:rPr lang="en-US" sz="2800" i="1" u="none" dirty="0">
                                        <a:latin typeface="Cambria Math"/>
                                      </a:rPr>
                                      <m:t>0</m:t>
                                    </m:r>
                                  </m:sub>
                                </m:sSub>
                              </m:sup>
                            </m:sSubSup>
                            <m:r>
                              <a:rPr lang="en-US" sz="2800" i="1" u="none" dirty="0">
                                <a:latin typeface="Cambria Math"/>
                              </a:rPr>
                              <m:t>≥ℓ</m:t>
                            </m:r>
                          </m:e>
                        </m:d>
                      </m:e>
                    </m:func>
                  </m:oMath>
                </a14:m>
                <a:r>
                  <a:rPr lang="en-US" sz="2800" i="1" u="none" dirty="0">
                    <a:latin typeface="Cambria Math"/>
                  </a:rPr>
                  <a:t>.</a:t>
                </a: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7869" y="959916"/>
                <a:ext cx="8180194" cy="578813"/>
              </a:xfrm>
              <a:prstGeom prst="rect">
                <a:avLst/>
              </a:prstGeom>
              <a:blipFill rotWithShape="0">
                <a:blip r:embed="rId3"/>
                <a:stretch>
                  <a:fillRect l="-1490" t="-6316" b="-263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697869" y="1593958"/>
                <a:ext cx="7258483" cy="56265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l"/>
                <a:r>
                  <a:rPr lang="en-US" sz="2800" u="none" dirty="0" smtClean="0"/>
                  <a:t>Let </a:t>
                </a:r>
                <a14:m>
                  <m:oMath xmlns:m="http://schemas.openxmlformats.org/officeDocument/2006/math">
                    <m:r>
                      <a:rPr lang="en-US" sz="2800" b="0" i="0" u="none" dirty="0" smtClean="0">
                        <a:latin typeface="Cambria Math" panose="02040503050406030204" pitchFamily="18" charset="0"/>
                      </a:rPr>
                      <m:t>{</m:t>
                    </m:r>
                    <m:sSub>
                      <m:sSubPr>
                        <m:ctrlPr>
                          <a:rPr lang="en-US" sz="2800" b="0" i="1" u="none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 u="none" dirty="0">
                            <a:latin typeface="Cambria Math"/>
                          </a:rPr>
                          <m:t>𝑔</m:t>
                        </m:r>
                      </m:e>
                      <m:sub>
                        <m:r>
                          <a:rPr lang="en-US" sz="2800" b="0" i="1" u="none" dirty="0" smtClean="0">
                            <a:latin typeface="Cambria Math" panose="02040503050406030204" pitchFamily="18" charset="0"/>
                          </a:rPr>
                          <m:t>𝑣</m:t>
                        </m:r>
                      </m:sub>
                    </m:sSub>
                    <m:r>
                      <a:rPr lang="en-US" sz="2800" b="0" i="1" u="none" dirty="0" smtClean="0">
                        <a:latin typeface="Cambria Math" panose="02040503050406030204" pitchFamily="18" charset="0"/>
                      </a:rPr>
                      <m:t> :</m:t>
                    </m:r>
                    <m:r>
                      <a:rPr lang="en-US" sz="2800" b="0" i="1" u="none" dirty="0" smtClean="0">
                        <a:latin typeface="Cambria Math" panose="02040503050406030204" pitchFamily="18" charset="0"/>
                      </a:rPr>
                      <m:t>𝑣</m:t>
                    </m:r>
                    <m:r>
                      <a:rPr lang="en-US" sz="2800" b="0" i="1" u="none" dirty="0" smtClean="0"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sz="2800" b="0" i="1" u="none" dirty="0" smtClean="0">
                        <a:latin typeface="Cambria Math" panose="02040503050406030204" pitchFamily="18" charset="0"/>
                      </a:rPr>
                      <m:t>𝑉</m:t>
                    </m:r>
                    <m:r>
                      <a:rPr lang="en-US" sz="2800" b="0" i="1" u="none" dirty="0" smtClean="0">
                        <a:latin typeface="Cambria Math" panose="02040503050406030204" pitchFamily="18" charset="0"/>
                      </a:rPr>
                      <m:t>}</m:t>
                    </m:r>
                  </m:oMath>
                </a14:m>
                <a:r>
                  <a:rPr lang="en-US" sz="2800" u="none" dirty="0" smtClean="0"/>
                  <a:t> </a:t>
                </a:r>
                <a:r>
                  <a:rPr lang="en-US" sz="2800" u="none" dirty="0"/>
                  <a:t>be the GFF on </a:t>
                </a:r>
                <a14:m>
                  <m:oMath xmlns:m="http://schemas.openxmlformats.org/officeDocument/2006/math">
                    <m:r>
                      <a:rPr lang="en-US" sz="2800" i="1" u="none" dirty="0">
                        <a:latin typeface="Cambria Math"/>
                      </a:rPr>
                      <m:t>𝐺</m:t>
                    </m:r>
                  </m:oMath>
                </a14:m>
                <a:r>
                  <a:rPr lang="en-US" sz="2800" u="none" dirty="0"/>
                  <a:t> with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 u="none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 u="none" dirty="0">
                            <a:latin typeface="Cambria Math"/>
                          </a:rPr>
                          <m:t>𝑔</m:t>
                        </m:r>
                      </m:e>
                      <m:sub>
                        <m:sSub>
                          <m:sSubPr>
                            <m:ctrlPr>
                              <a:rPr lang="en-US" sz="2800" i="1" u="none" dirty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i="1" u="none" dirty="0">
                                <a:latin typeface="Cambria Math"/>
                              </a:rPr>
                              <m:t>𝑣</m:t>
                            </m:r>
                          </m:e>
                          <m:sub>
                            <m:r>
                              <a:rPr lang="en-US" sz="2800" i="1" u="none" dirty="0">
                                <a:latin typeface="Cambria Math"/>
                              </a:rPr>
                              <m:t>0</m:t>
                            </m:r>
                          </m:sub>
                        </m:sSub>
                      </m:sub>
                    </m:sSub>
                    <m:r>
                      <a:rPr lang="en-US" sz="2800" i="1" u="none" dirty="0">
                        <a:latin typeface="Cambria Math"/>
                      </a:rPr>
                      <m:t>=0</m:t>
                    </m:r>
                  </m:oMath>
                </a14:m>
                <a:r>
                  <a:rPr lang="en-US" sz="2800" i="1" u="none" dirty="0" smtClean="0">
                    <a:latin typeface="Cambria Math"/>
                  </a:rPr>
                  <a:t>. </a:t>
                </a:r>
                <a:endParaRPr lang="en-US" sz="2800" u="none" dirty="0">
                  <a:latin typeface="Cambria Math"/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7869" y="1593958"/>
                <a:ext cx="7258483" cy="562655"/>
              </a:xfrm>
              <a:prstGeom prst="rect">
                <a:avLst/>
              </a:prstGeom>
              <a:blipFill rotWithShape="0">
                <a:blip r:embed="rId4"/>
                <a:stretch>
                  <a:fillRect l="-1679" t="-11828" b="-236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-406504" y="4350712"/>
                <a:ext cx="4572000" cy="954107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r>
                  <a:rPr lang="en-US" sz="2800" u="none" dirty="0"/>
                  <a:t>where </a:t>
                </a:r>
                <a14:m>
                  <m:oMath xmlns:m="http://schemas.openxmlformats.org/officeDocument/2006/math">
                    <m:r>
                      <a:rPr lang="en-US" sz="2800" i="1" u="none" dirty="0">
                        <a:latin typeface="Cambria Math"/>
                      </a:rPr>
                      <m:t>𝑇</m:t>
                    </m:r>
                    <m:r>
                      <a:rPr lang="en-US" sz="2800" i="1" u="none" dirty="0">
                        <a:latin typeface="Cambria Math"/>
                      </a:rPr>
                      <m:t>=</m:t>
                    </m:r>
                    <m:r>
                      <a:rPr lang="en-US" sz="2800" i="1" u="none" dirty="0">
                        <a:latin typeface="Cambria Math"/>
                      </a:rPr>
                      <m:t>𝑇</m:t>
                    </m:r>
                    <m:d>
                      <m:dPr>
                        <m:ctrlPr>
                          <a:rPr lang="en-US" sz="2800" i="1" u="none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i="1" u="none" dirty="0">
                            <a:latin typeface="Cambria Math"/>
                          </a:rPr>
                          <m:t>ℓ</m:t>
                        </m:r>
                      </m:e>
                    </m:d>
                    <m:r>
                      <a:rPr lang="en-US" sz="2800" i="1" u="none" dirty="0">
                        <a:latin typeface="Cambria Math"/>
                      </a:rPr>
                      <m:t>.</m:t>
                    </m:r>
                  </m:oMath>
                </a14:m>
                <a:r>
                  <a:rPr lang="en-US" sz="2800" u="none" dirty="0">
                    <a:solidFill>
                      <a:srgbClr val="C00000"/>
                    </a:solidFill>
                  </a:rPr>
                  <a:t/>
                </a:r>
                <a:br>
                  <a:rPr lang="en-US" sz="2800" u="none" dirty="0">
                    <a:solidFill>
                      <a:srgbClr val="C00000"/>
                    </a:solidFill>
                  </a:rPr>
                </a:br>
                <a:endParaRPr lang="en-US" sz="2800" dirty="0"/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406504" y="4350712"/>
                <a:ext cx="4572000" cy="954107"/>
              </a:xfrm>
              <a:prstGeom prst="rect">
                <a:avLst/>
              </a:prstGeom>
              <a:blipFill rotWithShape="0">
                <a:blip r:embed="rId5"/>
                <a:stretch>
                  <a:fillRect t="-64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695067" y="2228852"/>
                <a:ext cx="4234685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800" u="none" dirty="0" smtClean="0"/>
                  <a:t>Then for every </a:t>
                </a:r>
                <a14:m>
                  <m:oMath xmlns:m="http://schemas.openxmlformats.org/officeDocument/2006/math">
                    <m:r>
                      <a:rPr lang="en-US" sz="2800" b="0" i="1" u="none" smtClean="0">
                        <a:latin typeface="Cambria Math" panose="02040503050406030204" pitchFamily="18" charset="0"/>
                      </a:rPr>
                      <m:t>ℓ≥0</m:t>
                    </m:r>
                  </m:oMath>
                </a14:m>
                <a:r>
                  <a:rPr lang="en-US" sz="2800" u="none" dirty="0" smtClean="0"/>
                  <a:t>, it holds that:</a:t>
                </a:r>
                <a:endParaRPr lang="en-US" sz="2800" u="none" dirty="0"/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5067" y="2228852"/>
                <a:ext cx="4234685" cy="523220"/>
              </a:xfrm>
              <a:prstGeom prst="rect">
                <a:avLst/>
              </a:prstGeom>
              <a:blipFill rotWithShape="0">
                <a:blip r:embed="rId6"/>
                <a:stretch>
                  <a:fillRect l="-2302" t="-11765" r="-2446" b="-341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12774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90550" y="-346075"/>
            <a:ext cx="8186738" cy="1470025"/>
          </a:xfrm>
        </p:spPr>
        <p:txBody>
          <a:bodyPr/>
          <a:lstStyle/>
          <a:p>
            <a:pPr algn="r"/>
            <a:r>
              <a:rPr lang="en-US" sz="3400" b="1" dirty="0" smtClean="0">
                <a:solidFill>
                  <a:srgbClr val="000098"/>
                </a:solidFill>
                <a:latin typeface="Garamond" pitchFamily="18" charset="0"/>
              </a:rPr>
              <a:t>Jian’s conjecture (Alex’s theorem)</a:t>
            </a:r>
            <a:endParaRPr lang="en-US" sz="3400" b="1" dirty="0">
              <a:solidFill>
                <a:srgbClr val="000098"/>
              </a:solidFill>
              <a:latin typeface="Garamond" pitchFamily="18" charset="0"/>
            </a:endParaRPr>
          </a:p>
        </p:txBody>
      </p:sp>
      <p:sp>
        <p:nvSpPr>
          <p:cNvPr id="205828" name="Line 4"/>
          <p:cNvSpPr>
            <a:spLocks noChangeShapeType="1"/>
          </p:cNvSpPr>
          <p:nvPr/>
        </p:nvSpPr>
        <p:spPr bwMode="auto">
          <a:xfrm>
            <a:off x="654050" y="712788"/>
            <a:ext cx="80645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-209381" y="1067113"/>
                <a:ext cx="9620368" cy="32079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}"/>
                          <m:ctrlPr>
                            <a:rPr lang="en-US" sz="2800" i="1" u="none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ad>
                            <m:radPr>
                              <m:degHide m:val="on"/>
                              <m:ctrlPr>
                                <a:rPr lang="en-US" sz="2800" b="0" i="1" u="none" dirty="0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sSubSup>
                                <m:sSubSupPr>
                                  <m:ctrlPr>
                                    <a:rPr lang="en-US" sz="2800" i="1" u="none" dirty="0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2800" i="1" u="none" dirty="0" smtClean="0">
                                      <a:solidFill>
                                        <a:srgbClr val="C00000"/>
                                      </a:solidFill>
                                      <a:latin typeface="Cambria Math"/>
                                    </a:rPr>
                                    <m:t>𝐿</m:t>
                                  </m:r>
                                </m:e>
                                <m:sub>
                                  <m:r>
                                    <a:rPr lang="en-US" sz="2800" i="1" u="none" dirty="0" smtClean="0">
                                      <a:solidFill>
                                        <a:srgbClr val="C00000"/>
                                      </a:solidFill>
                                      <a:latin typeface="Cambria Math"/>
                                    </a:rPr>
                                    <m:t>𝑇</m:t>
                                  </m:r>
                                  <m:d>
                                    <m:dPr>
                                      <m:ctrlPr>
                                        <a:rPr lang="en-US" sz="2800" b="0" i="1" u="none" dirty="0" smtClean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800" b="0" i="1" u="none" dirty="0" smtClean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ℓ</m:t>
                                      </m:r>
                                    </m:e>
                                  </m:d>
                                </m:sub>
                                <m:sup>
                                  <m:r>
                                    <a:rPr lang="en-US" sz="2800" b="0" i="1" u="none" dirty="0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sup>
                              </m:sSubSup>
                              <m:r>
                                <a:rPr lang="en-US" sz="2800" b="0" i="1" u="none" dirty="0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e>
                          </m:rad>
                          <m:r>
                            <a:rPr lang="en-US" sz="2800" i="1" u="none" dirty="0" smtClean="0">
                              <a:solidFill>
                                <a:srgbClr val="C00000"/>
                              </a:solidFill>
                              <a:latin typeface="Cambria Math"/>
                            </a:rPr>
                            <m:t>:</m:t>
                          </m:r>
                          <m:r>
                            <a:rPr lang="en-US" sz="2800" b="0" i="1" u="none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  <m:r>
                            <a:rPr lang="en-US" sz="2800" i="1" u="none" dirty="0" smtClean="0">
                              <a:solidFill>
                                <a:srgbClr val="C00000"/>
                              </a:solidFill>
                              <a:latin typeface="Cambria Math"/>
                            </a:rPr>
                            <m:t>∈</m:t>
                          </m:r>
                          <m:r>
                            <a:rPr lang="en-US" sz="2800" i="1" u="none" dirty="0" smtClean="0">
                              <a:solidFill>
                                <a:srgbClr val="C00000"/>
                              </a:solidFill>
                              <a:latin typeface="Cambria Math"/>
                            </a:rPr>
                            <m:t>𝑉</m:t>
                          </m:r>
                        </m:e>
                      </m:d>
                      <m:r>
                        <a:rPr lang="en-US" sz="2800" b="0" i="1" u="none" dirty="0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≼</m:t>
                      </m:r>
                      <m:f>
                        <m:fPr>
                          <m:ctrlPr>
                            <a:rPr lang="en-US" sz="2800" b="0" i="1" u="none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0" i="1" u="none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sz="2800" b="0" i="1" u="none" dirty="0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2800" b="0" i="1" u="none" dirty="0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rad>
                        </m:den>
                      </m:f>
                      <m:d>
                        <m:dPr>
                          <m:begChr m:val=""/>
                          <m:endChr m:val="}"/>
                          <m:ctrlPr>
                            <a:rPr lang="en-US" sz="2800" i="1" u="none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{"/>
                              <m:endChr m:val=""/>
                              <m:ctrlPr>
                                <a:rPr lang="en-US" sz="2800" i="1" u="none" dirty="0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unc>
                                <m:funcPr>
                                  <m:ctrlPr>
                                    <a:rPr lang="en-US" sz="2800" b="0" i="1" u="none" dirty="0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sz="2800" b="0" i="0" u="none" dirty="0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max</m:t>
                                  </m:r>
                                </m:fName>
                                <m:e>
                                  <m:d>
                                    <m:dPr>
                                      <m:ctrlPr>
                                        <a:rPr lang="en-US" sz="2800" b="0" i="1" u="none" dirty="0" smtClean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sz="2800" b="0" i="1" u="none" dirty="0" smtClean="0">
                                              <a:solidFill>
                                                <a:srgbClr val="C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800" b="0" i="1" u="none" dirty="0" smtClean="0">
                                              <a:solidFill>
                                                <a:srgbClr val="C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𝑔</m:t>
                                          </m:r>
                                        </m:e>
                                        <m:sub>
                                          <m:r>
                                            <a:rPr lang="en-US" sz="2800" b="0" i="1" u="none" dirty="0" smtClean="0">
                                              <a:solidFill>
                                                <a:srgbClr val="C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𝑣</m:t>
                                          </m:r>
                                        </m:sub>
                                      </m:sSub>
                                      <m:r>
                                        <a:rPr lang="en-US" sz="2800" b="0" i="1" u="none" dirty="0" smtClean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  <m:rad>
                                        <m:radPr>
                                          <m:degHide m:val="on"/>
                                          <m:ctrlPr>
                                            <a:rPr lang="en-US" sz="2800" b="0" i="1" u="none" dirty="0" smtClean="0">
                                              <a:solidFill>
                                                <a:srgbClr val="C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radPr>
                                        <m:deg/>
                                        <m:e>
                                          <m:r>
                                            <a:rPr lang="en-US" sz="2800" b="0" i="1" u="none" dirty="0" smtClean="0">
                                              <a:solidFill>
                                                <a:srgbClr val="C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2ℓ</m:t>
                                          </m:r>
                                        </m:e>
                                      </m:rad>
                                      <m:r>
                                        <a:rPr lang="en-US" sz="2800" b="0" i="1" u="none" dirty="0" smtClean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,0</m:t>
                                      </m:r>
                                    </m:e>
                                  </m:d>
                                </m:e>
                              </m:func>
                              <m:r>
                                <a:rPr lang="en-US" sz="2800" i="1" u="none" smtClean="0">
                                  <a:solidFill>
                                    <a:srgbClr val="C00000"/>
                                  </a:solidFill>
                                  <a:latin typeface="Cambria Math"/>
                                </a:rPr>
                                <m:t>:</m:t>
                              </m:r>
                              <m:r>
                                <a:rPr lang="en-US" sz="2800" b="0" i="1" u="none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  <m:r>
                                <a:rPr lang="en-US" sz="2800" i="1" u="none" smtClean="0">
                                  <a:solidFill>
                                    <a:srgbClr val="C00000"/>
                                  </a:solidFill>
                                  <a:latin typeface="Cambria Math"/>
                                </a:rPr>
                                <m:t>∈</m:t>
                              </m:r>
                              <m:r>
                                <a:rPr lang="en-US" sz="2800" i="1" u="none" smtClean="0">
                                  <a:solidFill>
                                    <a:srgbClr val="C00000"/>
                                  </a:solidFill>
                                  <a:latin typeface="Cambria Math"/>
                                </a:rPr>
                                <m:t>𝑉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r>
                  <a:rPr lang="en-US" sz="2800" u="none" dirty="0" smtClean="0">
                    <a:solidFill>
                      <a:srgbClr val="C00000"/>
                    </a:solidFill>
                  </a:rPr>
                  <a:t/>
                </a:r>
                <a:br>
                  <a:rPr lang="en-US" sz="2800" u="none" dirty="0" smtClean="0">
                    <a:solidFill>
                      <a:srgbClr val="C00000"/>
                    </a:solidFill>
                  </a:rPr>
                </a:br>
                <a:endParaRPr lang="en-US" sz="2800" u="none" dirty="0">
                  <a:solidFill>
                    <a:srgbClr val="C00000"/>
                  </a:solidFill>
                </a:endParaRPr>
              </a:p>
              <a:p>
                <a:pPr algn="l"/>
                <a:endParaRPr lang="en-US" sz="2800" u="none" dirty="0" smtClean="0">
                  <a:solidFill>
                    <a:srgbClr val="C00000"/>
                  </a:solidFill>
                </a:endParaRPr>
              </a:p>
              <a:p>
                <a:pPr algn="l"/>
                <a:r>
                  <a:rPr lang="en-US" sz="2800" u="none" dirty="0" smtClean="0">
                    <a:solidFill>
                      <a:srgbClr val="C00000"/>
                    </a:solidFill>
                  </a:rPr>
                  <a:t/>
                </a:r>
                <a:br>
                  <a:rPr lang="en-US" sz="2800" u="none" dirty="0" smtClean="0">
                    <a:solidFill>
                      <a:srgbClr val="C00000"/>
                    </a:solidFill>
                  </a:rPr>
                </a:br>
                <a:r>
                  <a:rPr lang="en-US" sz="2800" u="none" dirty="0" smtClean="0">
                    <a:solidFill>
                      <a:srgbClr val="C00000"/>
                    </a:solidFill>
                  </a:rPr>
                  <a:t/>
                </a:r>
                <a:br>
                  <a:rPr lang="en-US" sz="2800" u="none" dirty="0" smtClean="0">
                    <a:solidFill>
                      <a:srgbClr val="C00000"/>
                    </a:solidFill>
                  </a:rPr>
                </a:br>
                <a:r>
                  <a:rPr lang="en-US" sz="2800" u="none" dirty="0" smtClean="0">
                    <a:solidFill>
                      <a:srgbClr val="C00000"/>
                    </a:solidFill>
                  </a:rPr>
                  <a:t/>
                </a:r>
                <a:br>
                  <a:rPr lang="en-US" sz="2800" u="none" dirty="0" smtClean="0">
                    <a:solidFill>
                      <a:srgbClr val="C00000"/>
                    </a:solidFill>
                  </a:rPr>
                </a:br>
                <a:r>
                  <a:rPr lang="en-US" sz="2800" u="none" dirty="0" smtClean="0">
                    <a:solidFill>
                      <a:srgbClr val="C00000"/>
                    </a:solidFill>
                  </a:rPr>
                  <a:t> </a:t>
                </a:r>
                <a:endParaRPr lang="en-US" sz="2800" u="none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209381" y="1067113"/>
                <a:ext cx="9620368" cy="3207929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6" name="Ink 5"/>
              <p14:cNvContentPartPr/>
              <p14:nvPr/>
            </p14:nvContentPartPr>
            <p14:xfrm>
              <a:off x="1037880" y="3279600"/>
              <a:ext cx="7711200" cy="2205360"/>
            </p14:xfrm>
          </p:contentPart>
        </mc:Choice>
        <mc:Fallback xmlns="">
          <p:pic>
            <p:nvPicPr>
              <p:cNvPr id="6" name="Ink 5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035000" y="3271680"/>
                <a:ext cx="7721640" cy="22237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087768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90550" y="-346075"/>
            <a:ext cx="8186738" cy="1470025"/>
          </a:xfrm>
        </p:spPr>
        <p:txBody>
          <a:bodyPr/>
          <a:lstStyle/>
          <a:p>
            <a:pPr algn="r"/>
            <a:r>
              <a:rPr lang="en-US" sz="3400" b="1" dirty="0" smtClean="0">
                <a:solidFill>
                  <a:srgbClr val="000098"/>
                </a:solidFill>
                <a:latin typeface="Garamond" pitchFamily="18" charset="0"/>
              </a:rPr>
              <a:t>spectrally track an individual particle?</a:t>
            </a:r>
            <a:endParaRPr lang="en-US" sz="3400" b="1" dirty="0">
              <a:solidFill>
                <a:srgbClr val="000098"/>
              </a:solidFill>
              <a:latin typeface="Garamond" pitchFamily="18" charset="0"/>
            </a:endParaRPr>
          </a:p>
        </p:txBody>
      </p:sp>
      <p:sp>
        <p:nvSpPr>
          <p:cNvPr id="205828" name="Line 4"/>
          <p:cNvSpPr>
            <a:spLocks noChangeShapeType="1"/>
          </p:cNvSpPr>
          <p:nvPr/>
        </p:nvSpPr>
        <p:spPr bwMode="auto">
          <a:xfrm>
            <a:off x="654050" y="712788"/>
            <a:ext cx="80645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8401" y="1355148"/>
            <a:ext cx="6797626" cy="4278647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2050" name="Picture 2" descr="http://www.myfacewhen.net/uploads/149-homer-facepalm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3031" y="4408319"/>
            <a:ext cx="2079120" cy="2173320"/>
          </a:xfrm>
          <a:prstGeom prst="rect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5112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90550" y="-346075"/>
            <a:ext cx="8186738" cy="1470025"/>
          </a:xfrm>
        </p:spPr>
        <p:txBody>
          <a:bodyPr/>
          <a:lstStyle/>
          <a:p>
            <a:pPr algn="r"/>
            <a:r>
              <a:rPr lang="en-US" sz="3400" b="1" dirty="0" smtClean="0">
                <a:solidFill>
                  <a:srgbClr val="000098"/>
                </a:solidFill>
                <a:latin typeface="Garamond" pitchFamily="18" charset="0"/>
              </a:rPr>
              <a:t>Alex’s proof [see also </a:t>
            </a:r>
            <a:r>
              <a:rPr lang="en-US" sz="3400" b="1" dirty="0" err="1" smtClean="0">
                <a:solidFill>
                  <a:srgbClr val="000098"/>
                </a:solidFill>
                <a:latin typeface="Garamond" pitchFamily="18" charset="0"/>
              </a:rPr>
              <a:t>Lupu</a:t>
            </a:r>
            <a:r>
              <a:rPr lang="en-US" sz="3400" b="1" dirty="0" smtClean="0">
                <a:solidFill>
                  <a:srgbClr val="000098"/>
                </a:solidFill>
                <a:latin typeface="Garamond" pitchFamily="18" charset="0"/>
              </a:rPr>
              <a:t>]</a:t>
            </a:r>
            <a:endParaRPr lang="en-US" sz="3400" b="1" dirty="0">
              <a:solidFill>
                <a:srgbClr val="000098"/>
              </a:solidFill>
              <a:latin typeface="Garamond" pitchFamily="18" charset="0"/>
            </a:endParaRPr>
          </a:p>
        </p:txBody>
      </p:sp>
      <p:sp>
        <p:nvSpPr>
          <p:cNvPr id="205828" name="Line 4"/>
          <p:cNvSpPr>
            <a:spLocks noChangeShapeType="1"/>
          </p:cNvSpPr>
          <p:nvPr/>
        </p:nvSpPr>
        <p:spPr bwMode="auto">
          <a:xfrm>
            <a:off x="654050" y="712788"/>
            <a:ext cx="80645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-209381" y="1067113"/>
                <a:ext cx="9620368" cy="32079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}"/>
                          <m:ctrlPr>
                            <a:rPr lang="en-US" sz="2800" i="1" u="none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ad>
                            <m:radPr>
                              <m:degHide m:val="on"/>
                              <m:ctrlPr>
                                <a:rPr lang="en-US" sz="2800" b="0" i="1" u="none" dirty="0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sSubSup>
                                <m:sSubSupPr>
                                  <m:ctrlPr>
                                    <a:rPr lang="en-US" sz="2800" i="1" u="none" dirty="0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2800" i="1" u="none" dirty="0" smtClean="0">
                                      <a:solidFill>
                                        <a:srgbClr val="C00000"/>
                                      </a:solidFill>
                                      <a:latin typeface="Cambria Math"/>
                                    </a:rPr>
                                    <m:t>𝐿</m:t>
                                  </m:r>
                                </m:e>
                                <m:sub>
                                  <m:r>
                                    <a:rPr lang="en-US" sz="2800" i="1" u="none" dirty="0" smtClean="0">
                                      <a:solidFill>
                                        <a:srgbClr val="C00000"/>
                                      </a:solidFill>
                                      <a:latin typeface="Cambria Math"/>
                                    </a:rPr>
                                    <m:t>𝑇</m:t>
                                  </m:r>
                                  <m:d>
                                    <m:dPr>
                                      <m:ctrlPr>
                                        <a:rPr lang="en-US" sz="2800" b="0" i="1" u="none" dirty="0" smtClean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800" b="0" i="1" u="none" dirty="0" smtClean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ℓ</m:t>
                                      </m:r>
                                    </m:e>
                                  </m:d>
                                </m:sub>
                                <m:sup>
                                  <m:r>
                                    <a:rPr lang="en-US" sz="2800" b="0" i="1" u="none" dirty="0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sup>
                              </m:sSubSup>
                              <m:r>
                                <a:rPr lang="en-US" sz="2800" b="0" i="1" u="none" dirty="0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e>
                          </m:rad>
                          <m:r>
                            <a:rPr lang="en-US" sz="2800" i="1" u="none" dirty="0" smtClean="0">
                              <a:solidFill>
                                <a:srgbClr val="C00000"/>
                              </a:solidFill>
                              <a:latin typeface="Cambria Math"/>
                            </a:rPr>
                            <m:t>:</m:t>
                          </m:r>
                          <m:r>
                            <a:rPr lang="en-US" sz="2800" b="0" i="1" u="none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  <m:r>
                            <a:rPr lang="en-US" sz="2800" i="1" u="none" dirty="0" smtClean="0">
                              <a:solidFill>
                                <a:srgbClr val="C00000"/>
                              </a:solidFill>
                              <a:latin typeface="Cambria Math"/>
                            </a:rPr>
                            <m:t>∈</m:t>
                          </m:r>
                          <m:r>
                            <a:rPr lang="en-US" sz="2800" i="1" u="none" dirty="0" smtClean="0">
                              <a:solidFill>
                                <a:srgbClr val="C00000"/>
                              </a:solidFill>
                              <a:latin typeface="Cambria Math"/>
                            </a:rPr>
                            <m:t>𝑉</m:t>
                          </m:r>
                        </m:e>
                      </m:d>
                      <m:r>
                        <a:rPr lang="en-US" sz="2800" b="0" i="1" u="none" dirty="0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≼</m:t>
                      </m:r>
                      <m:f>
                        <m:fPr>
                          <m:ctrlPr>
                            <a:rPr lang="en-US" sz="2800" b="0" i="1" u="none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0" i="1" u="none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sz="2800" b="0" i="1" u="none" dirty="0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2800" b="0" i="1" u="none" dirty="0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rad>
                        </m:den>
                      </m:f>
                      <m:d>
                        <m:dPr>
                          <m:begChr m:val=""/>
                          <m:endChr m:val="}"/>
                          <m:ctrlPr>
                            <a:rPr lang="en-US" sz="2800" i="1" u="none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{"/>
                              <m:endChr m:val=""/>
                              <m:ctrlPr>
                                <a:rPr lang="en-US" sz="2800" i="1" u="none" dirty="0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unc>
                                <m:funcPr>
                                  <m:ctrlPr>
                                    <a:rPr lang="en-US" sz="2800" b="0" i="1" u="none" dirty="0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sz="2800" b="0" i="0" u="none" dirty="0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max</m:t>
                                  </m:r>
                                </m:fName>
                                <m:e>
                                  <m:d>
                                    <m:dPr>
                                      <m:ctrlPr>
                                        <a:rPr lang="en-US" sz="2800" b="0" i="1" u="none" dirty="0" smtClean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sz="2800" b="0" i="1" u="none" dirty="0" smtClean="0">
                                              <a:solidFill>
                                                <a:srgbClr val="C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800" b="0" i="1" u="none" dirty="0" smtClean="0">
                                              <a:solidFill>
                                                <a:srgbClr val="C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𝑔</m:t>
                                          </m:r>
                                        </m:e>
                                        <m:sub>
                                          <m:r>
                                            <a:rPr lang="en-US" sz="2800" b="0" i="1" u="none" dirty="0" smtClean="0">
                                              <a:solidFill>
                                                <a:srgbClr val="C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𝑣</m:t>
                                          </m:r>
                                        </m:sub>
                                      </m:sSub>
                                      <m:r>
                                        <a:rPr lang="en-US" sz="2800" b="0" i="1" u="none" dirty="0" smtClean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  <m:rad>
                                        <m:radPr>
                                          <m:degHide m:val="on"/>
                                          <m:ctrlPr>
                                            <a:rPr lang="en-US" sz="2800" b="0" i="1" u="none" dirty="0" smtClean="0">
                                              <a:solidFill>
                                                <a:srgbClr val="C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radPr>
                                        <m:deg/>
                                        <m:e>
                                          <m:r>
                                            <a:rPr lang="en-US" sz="2800" b="0" i="1" u="none" dirty="0" smtClean="0">
                                              <a:solidFill>
                                                <a:srgbClr val="C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2ℓ</m:t>
                                          </m:r>
                                        </m:e>
                                      </m:rad>
                                      <m:r>
                                        <a:rPr lang="en-US" sz="2800" b="0" i="1" u="none" dirty="0" smtClean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,0</m:t>
                                      </m:r>
                                    </m:e>
                                  </m:d>
                                </m:e>
                              </m:func>
                              <m:r>
                                <a:rPr lang="en-US" sz="2800" i="1" u="none" smtClean="0">
                                  <a:solidFill>
                                    <a:srgbClr val="C00000"/>
                                  </a:solidFill>
                                  <a:latin typeface="Cambria Math"/>
                                </a:rPr>
                                <m:t>:</m:t>
                              </m:r>
                              <m:r>
                                <a:rPr lang="en-US" sz="2800" b="0" i="1" u="none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  <m:r>
                                <a:rPr lang="en-US" sz="2800" i="1" u="none" smtClean="0">
                                  <a:solidFill>
                                    <a:srgbClr val="C00000"/>
                                  </a:solidFill>
                                  <a:latin typeface="Cambria Math"/>
                                </a:rPr>
                                <m:t>∈</m:t>
                              </m:r>
                              <m:r>
                                <a:rPr lang="en-US" sz="2800" i="1" u="none" smtClean="0">
                                  <a:solidFill>
                                    <a:srgbClr val="C00000"/>
                                  </a:solidFill>
                                  <a:latin typeface="Cambria Math"/>
                                </a:rPr>
                                <m:t>𝑉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r>
                  <a:rPr lang="en-US" sz="2800" u="none" dirty="0" smtClean="0">
                    <a:solidFill>
                      <a:srgbClr val="C00000"/>
                    </a:solidFill>
                  </a:rPr>
                  <a:t/>
                </a:r>
                <a:br>
                  <a:rPr lang="en-US" sz="2800" u="none" dirty="0" smtClean="0">
                    <a:solidFill>
                      <a:srgbClr val="C00000"/>
                    </a:solidFill>
                  </a:rPr>
                </a:br>
                <a:endParaRPr lang="en-US" sz="2800" u="none" dirty="0">
                  <a:solidFill>
                    <a:srgbClr val="C00000"/>
                  </a:solidFill>
                </a:endParaRPr>
              </a:p>
              <a:p>
                <a:pPr algn="l"/>
                <a:endParaRPr lang="en-US" sz="2800" u="none" dirty="0" smtClean="0">
                  <a:solidFill>
                    <a:srgbClr val="C00000"/>
                  </a:solidFill>
                </a:endParaRPr>
              </a:p>
              <a:p>
                <a:pPr algn="l"/>
                <a:r>
                  <a:rPr lang="en-US" sz="2800" u="none" dirty="0" smtClean="0">
                    <a:solidFill>
                      <a:srgbClr val="C00000"/>
                    </a:solidFill>
                  </a:rPr>
                  <a:t/>
                </a:r>
                <a:br>
                  <a:rPr lang="en-US" sz="2800" u="none" dirty="0" smtClean="0">
                    <a:solidFill>
                      <a:srgbClr val="C00000"/>
                    </a:solidFill>
                  </a:rPr>
                </a:br>
                <a:r>
                  <a:rPr lang="en-US" sz="2800" u="none" dirty="0" smtClean="0">
                    <a:solidFill>
                      <a:srgbClr val="C00000"/>
                    </a:solidFill>
                  </a:rPr>
                  <a:t/>
                </a:r>
                <a:br>
                  <a:rPr lang="en-US" sz="2800" u="none" dirty="0" smtClean="0">
                    <a:solidFill>
                      <a:srgbClr val="C00000"/>
                    </a:solidFill>
                  </a:rPr>
                </a:br>
                <a:r>
                  <a:rPr lang="en-US" sz="2800" u="none" dirty="0" smtClean="0">
                    <a:solidFill>
                      <a:srgbClr val="C00000"/>
                    </a:solidFill>
                  </a:rPr>
                  <a:t/>
                </a:r>
                <a:br>
                  <a:rPr lang="en-US" sz="2800" u="none" dirty="0" smtClean="0">
                    <a:solidFill>
                      <a:srgbClr val="C00000"/>
                    </a:solidFill>
                  </a:rPr>
                </a:br>
                <a:r>
                  <a:rPr lang="en-US" sz="2800" u="none" dirty="0" smtClean="0">
                    <a:solidFill>
                      <a:srgbClr val="C00000"/>
                    </a:solidFill>
                  </a:rPr>
                  <a:t> </a:t>
                </a:r>
                <a:endParaRPr lang="en-US" sz="2800" u="none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209381" y="1067113"/>
                <a:ext cx="9620368" cy="3207929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" name="Group 1"/>
          <p:cNvGrpSpPr/>
          <p:nvPr/>
        </p:nvGrpSpPr>
        <p:grpSpPr>
          <a:xfrm>
            <a:off x="2382934" y="2533703"/>
            <a:ext cx="3734529" cy="2393079"/>
            <a:chOff x="2007690" y="2622136"/>
            <a:chExt cx="4743450" cy="3257550"/>
          </a:xfrm>
          <a:solidFill>
            <a:srgbClr val="FFC000"/>
          </a:solidFill>
        </p:grpSpPr>
        <p:sp>
          <p:nvSpPr>
            <p:cNvPr id="7" name="Oval 6"/>
            <p:cNvSpPr/>
            <p:nvPr/>
          </p:nvSpPr>
          <p:spPr bwMode="auto">
            <a:xfrm>
              <a:off x="2007690" y="3128866"/>
              <a:ext cx="353989" cy="361950"/>
            </a:xfrm>
            <a:prstGeom prst="ellipse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000" b="0" i="0" u="sng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Gill Sans MT Condensed" pitchFamily="34" charset="0"/>
                <a:cs typeface="Arial" charset="0"/>
              </a:endParaRPr>
            </a:p>
          </p:txBody>
        </p:sp>
        <p:sp>
          <p:nvSpPr>
            <p:cNvPr id="8" name="Oval 7"/>
            <p:cNvSpPr/>
            <p:nvPr/>
          </p:nvSpPr>
          <p:spPr bwMode="auto">
            <a:xfrm>
              <a:off x="2503274" y="5083396"/>
              <a:ext cx="353989" cy="361950"/>
            </a:xfrm>
            <a:prstGeom prst="ellipse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000" b="0" i="0" u="sng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Gill Sans MT Condensed" pitchFamily="34" charset="0"/>
                <a:cs typeface="Arial" charset="0"/>
              </a:endParaRPr>
            </a:p>
          </p:txBody>
        </p:sp>
        <p:sp>
          <p:nvSpPr>
            <p:cNvPr id="9" name="Oval 8"/>
            <p:cNvSpPr/>
            <p:nvPr/>
          </p:nvSpPr>
          <p:spPr bwMode="auto">
            <a:xfrm>
              <a:off x="3636039" y="3780376"/>
              <a:ext cx="353989" cy="361950"/>
            </a:xfrm>
            <a:prstGeom prst="ellipse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000" b="0" i="0" u="sng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Gill Sans MT Condensed" pitchFamily="34" charset="0"/>
                <a:cs typeface="Arial" charset="0"/>
              </a:endParaRPr>
            </a:p>
          </p:txBody>
        </p:sp>
        <p:sp>
          <p:nvSpPr>
            <p:cNvPr id="11" name="Oval 10"/>
            <p:cNvSpPr/>
            <p:nvPr/>
          </p:nvSpPr>
          <p:spPr bwMode="auto">
            <a:xfrm>
              <a:off x="4839600" y="2622136"/>
              <a:ext cx="353989" cy="361950"/>
            </a:xfrm>
            <a:prstGeom prst="ellipse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000" b="0" i="0" u="sng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Gill Sans MT Condensed" pitchFamily="34" charset="0"/>
                <a:cs typeface="Arial" charset="0"/>
              </a:endParaRPr>
            </a:p>
          </p:txBody>
        </p:sp>
        <p:sp>
          <p:nvSpPr>
            <p:cNvPr id="12" name="Oval 11"/>
            <p:cNvSpPr/>
            <p:nvPr/>
          </p:nvSpPr>
          <p:spPr bwMode="auto">
            <a:xfrm>
              <a:off x="5193589" y="4142326"/>
              <a:ext cx="353989" cy="361950"/>
            </a:xfrm>
            <a:prstGeom prst="ellipse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000" b="0" i="0" u="sng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Gill Sans MT Condensed" pitchFamily="34" charset="0"/>
                <a:cs typeface="Arial" charset="0"/>
              </a:endParaRPr>
            </a:p>
          </p:txBody>
        </p:sp>
        <p:sp>
          <p:nvSpPr>
            <p:cNvPr id="13" name="Oval 12"/>
            <p:cNvSpPr/>
            <p:nvPr/>
          </p:nvSpPr>
          <p:spPr bwMode="auto">
            <a:xfrm>
              <a:off x="4344016" y="5517736"/>
              <a:ext cx="353989" cy="361950"/>
            </a:xfrm>
            <a:prstGeom prst="ellipse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000" b="0" i="0" u="sng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Gill Sans MT Condensed" pitchFamily="34" charset="0"/>
                <a:cs typeface="Arial" charset="0"/>
              </a:endParaRPr>
            </a:p>
          </p:txBody>
        </p:sp>
        <p:sp>
          <p:nvSpPr>
            <p:cNvPr id="14" name="Oval 13"/>
            <p:cNvSpPr/>
            <p:nvPr/>
          </p:nvSpPr>
          <p:spPr bwMode="auto">
            <a:xfrm>
              <a:off x="6397151" y="3056476"/>
              <a:ext cx="353989" cy="361950"/>
            </a:xfrm>
            <a:prstGeom prst="ellipse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000" b="0" i="0" u="sng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Gill Sans MT Condensed" pitchFamily="34" charset="0"/>
                <a:cs typeface="Arial" charset="0"/>
              </a:endParaRPr>
            </a:p>
          </p:txBody>
        </p:sp>
        <p:sp>
          <p:nvSpPr>
            <p:cNvPr id="15" name="Oval 14"/>
            <p:cNvSpPr/>
            <p:nvPr/>
          </p:nvSpPr>
          <p:spPr bwMode="auto">
            <a:xfrm>
              <a:off x="6397151" y="5517736"/>
              <a:ext cx="353989" cy="361950"/>
            </a:xfrm>
            <a:prstGeom prst="ellipse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000" b="0" i="0" u="sng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Gill Sans MT Condensed" pitchFamily="34" charset="0"/>
                <a:cs typeface="Arial" charset="0"/>
              </a:endParaRPr>
            </a:p>
          </p:txBody>
        </p:sp>
        <p:cxnSp>
          <p:nvCxnSpPr>
            <p:cNvPr id="16" name="Straight Connector 15"/>
            <p:cNvCxnSpPr/>
            <p:nvPr/>
          </p:nvCxnSpPr>
          <p:spPr bwMode="auto">
            <a:xfrm flipV="1">
              <a:off x="2355780" y="2851371"/>
              <a:ext cx="2489721" cy="410211"/>
            </a:xfrm>
            <a:prstGeom prst="line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7" name="Straight Connector 16"/>
            <p:cNvCxnSpPr/>
            <p:nvPr/>
          </p:nvCxnSpPr>
          <p:spPr bwMode="auto">
            <a:xfrm>
              <a:off x="2320381" y="3430492"/>
              <a:ext cx="1321558" cy="500697"/>
            </a:xfrm>
            <a:prstGeom prst="line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8" name="Straight Connector 17"/>
            <p:cNvCxnSpPr/>
            <p:nvPr/>
          </p:nvCxnSpPr>
          <p:spPr bwMode="auto">
            <a:xfrm rot="16200000" flipH="1">
              <a:off x="1630155" y="4098312"/>
              <a:ext cx="1604645" cy="377588"/>
            </a:xfrm>
            <a:prstGeom prst="line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9" name="Straight Connector 18"/>
            <p:cNvCxnSpPr/>
            <p:nvPr/>
          </p:nvCxnSpPr>
          <p:spPr bwMode="auto">
            <a:xfrm rot="5400000">
              <a:off x="2736642" y="4167494"/>
              <a:ext cx="1043622" cy="896777"/>
            </a:xfrm>
            <a:prstGeom prst="line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0" name="Straight Connector 19"/>
            <p:cNvCxnSpPr/>
            <p:nvPr/>
          </p:nvCxnSpPr>
          <p:spPr bwMode="auto">
            <a:xfrm rot="10800000" flipV="1">
              <a:off x="3942829" y="2953924"/>
              <a:ext cx="961670" cy="886776"/>
            </a:xfrm>
            <a:prstGeom prst="line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1" name="Straight Connector 20"/>
            <p:cNvCxnSpPr/>
            <p:nvPr/>
          </p:nvCxnSpPr>
          <p:spPr bwMode="auto">
            <a:xfrm rot="16200000" flipV="1">
              <a:off x="3464104" y="4567555"/>
              <a:ext cx="1417638" cy="530986"/>
            </a:xfrm>
            <a:prstGeom prst="line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2" name="Straight Connector 21"/>
            <p:cNvCxnSpPr/>
            <p:nvPr/>
          </p:nvCxnSpPr>
          <p:spPr bwMode="auto">
            <a:xfrm rot="5400000" flipH="1" flipV="1">
              <a:off x="4408905" y="4686518"/>
              <a:ext cx="1073785" cy="648979"/>
            </a:xfrm>
            <a:prstGeom prst="line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3" name="Straight Connector 22"/>
            <p:cNvCxnSpPr/>
            <p:nvPr/>
          </p:nvCxnSpPr>
          <p:spPr bwMode="auto">
            <a:xfrm rot="16200000" flipV="1">
              <a:off x="4617227" y="3454125"/>
              <a:ext cx="1176339" cy="224198"/>
            </a:xfrm>
            <a:prstGeom prst="line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4" name="Straight Connector 23"/>
            <p:cNvCxnSpPr/>
            <p:nvPr/>
          </p:nvCxnSpPr>
          <p:spPr bwMode="auto">
            <a:xfrm rot="10800000">
              <a:off x="3995930" y="3973417"/>
              <a:ext cx="1203559" cy="301625"/>
            </a:xfrm>
            <a:prstGeom prst="line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5" name="Straight Connector 24"/>
            <p:cNvCxnSpPr/>
            <p:nvPr/>
          </p:nvCxnSpPr>
          <p:spPr bwMode="auto">
            <a:xfrm rot="10800000" flipV="1">
              <a:off x="5512180" y="3370162"/>
              <a:ext cx="932171" cy="850586"/>
            </a:xfrm>
            <a:prstGeom prst="line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6" name="Straight Connector 25"/>
            <p:cNvCxnSpPr/>
            <p:nvPr/>
          </p:nvCxnSpPr>
          <p:spPr bwMode="auto">
            <a:xfrm rot="10800000">
              <a:off x="5187691" y="2857407"/>
              <a:ext cx="1221261" cy="319719"/>
            </a:xfrm>
            <a:prstGeom prst="line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7" name="Straight Connector 26"/>
            <p:cNvCxnSpPr/>
            <p:nvPr/>
          </p:nvCxnSpPr>
          <p:spPr bwMode="auto">
            <a:xfrm rot="16200000" flipV="1">
              <a:off x="5411278" y="4544988"/>
              <a:ext cx="1128077" cy="938070"/>
            </a:xfrm>
            <a:prstGeom prst="line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8" name="Straight Connector 27"/>
            <p:cNvCxnSpPr/>
            <p:nvPr/>
          </p:nvCxnSpPr>
          <p:spPr bwMode="auto">
            <a:xfrm rot="10800000">
              <a:off x="2857264" y="5300566"/>
              <a:ext cx="1492653" cy="386080"/>
            </a:xfrm>
            <a:prstGeom prst="line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9" name="Straight Connector 28"/>
            <p:cNvCxnSpPr/>
            <p:nvPr/>
          </p:nvCxnSpPr>
          <p:spPr bwMode="auto">
            <a:xfrm rot="16200000" flipH="1">
              <a:off x="5550976" y="4465066"/>
              <a:ext cx="2105339" cy="1"/>
            </a:xfrm>
            <a:prstGeom prst="line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0" name="Straight Connector 29"/>
            <p:cNvCxnSpPr/>
            <p:nvPr/>
          </p:nvCxnSpPr>
          <p:spPr bwMode="auto">
            <a:xfrm rot="10800000" flipV="1">
              <a:off x="4698007" y="5710775"/>
              <a:ext cx="1699144" cy="4"/>
            </a:xfrm>
            <a:prstGeom prst="line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794443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90550" y="-346075"/>
            <a:ext cx="8186738" cy="1470025"/>
          </a:xfrm>
        </p:spPr>
        <p:txBody>
          <a:bodyPr/>
          <a:lstStyle/>
          <a:p>
            <a:pPr algn="r"/>
            <a:r>
              <a:rPr lang="en-US" sz="3400" b="1" dirty="0">
                <a:solidFill>
                  <a:srgbClr val="000098"/>
                </a:solidFill>
                <a:latin typeface="Garamond" pitchFamily="18" charset="0"/>
              </a:rPr>
              <a:t>Alex’s proof [see also </a:t>
            </a:r>
            <a:r>
              <a:rPr lang="en-US" sz="3400" b="1" dirty="0" err="1">
                <a:solidFill>
                  <a:srgbClr val="000098"/>
                </a:solidFill>
                <a:latin typeface="Garamond" pitchFamily="18" charset="0"/>
              </a:rPr>
              <a:t>Lupu</a:t>
            </a:r>
            <a:r>
              <a:rPr lang="en-US" sz="3400" b="1" dirty="0">
                <a:solidFill>
                  <a:srgbClr val="000098"/>
                </a:solidFill>
                <a:latin typeface="Garamond" pitchFamily="18" charset="0"/>
              </a:rPr>
              <a:t>]</a:t>
            </a:r>
          </a:p>
        </p:txBody>
      </p:sp>
      <p:sp>
        <p:nvSpPr>
          <p:cNvPr id="205828" name="Line 4"/>
          <p:cNvSpPr>
            <a:spLocks noChangeShapeType="1"/>
          </p:cNvSpPr>
          <p:nvPr/>
        </p:nvSpPr>
        <p:spPr bwMode="auto">
          <a:xfrm>
            <a:off x="654050" y="712788"/>
            <a:ext cx="80645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-209381" y="1067113"/>
                <a:ext cx="9620368" cy="32079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}"/>
                          <m:ctrlPr>
                            <a:rPr lang="en-US" sz="2800" i="1" u="none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ad>
                            <m:radPr>
                              <m:degHide m:val="on"/>
                              <m:ctrlPr>
                                <a:rPr lang="en-US" sz="2800" b="0" i="1" u="none" dirty="0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sSubSup>
                                <m:sSubSupPr>
                                  <m:ctrlPr>
                                    <a:rPr lang="en-US" sz="2800" i="1" u="none" dirty="0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2800" i="1" u="none" dirty="0" smtClean="0">
                                      <a:solidFill>
                                        <a:srgbClr val="C00000"/>
                                      </a:solidFill>
                                      <a:latin typeface="Cambria Math"/>
                                    </a:rPr>
                                    <m:t>𝐿</m:t>
                                  </m:r>
                                </m:e>
                                <m:sub>
                                  <m:r>
                                    <a:rPr lang="en-US" sz="2800" i="1" u="none" dirty="0" smtClean="0">
                                      <a:solidFill>
                                        <a:srgbClr val="C00000"/>
                                      </a:solidFill>
                                      <a:latin typeface="Cambria Math"/>
                                    </a:rPr>
                                    <m:t>𝑇</m:t>
                                  </m:r>
                                  <m:d>
                                    <m:dPr>
                                      <m:ctrlPr>
                                        <a:rPr lang="en-US" sz="2800" b="0" i="1" u="none" dirty="0" smtClean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800" b="0" i="1" u="none" dirty="0" smtClean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ℓ</m:t>
                                      </m:r>
                                    </m:e>
                                  </m:d>
                                </m:sub>
                                <m:sup>
                                  <m:r>
                                    <a:rPr lang="en-US" sz="2800" b="0" i="1" u="none" dirty="0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sup>
                              </m:sSubSup>
                              <m:r>
                                <a:rPr lang="en-US" sz="2800" b="0" i="1" u="none" dirty="0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e>
                          </m:rad>
                          <m:r>
                            <a:rPr lang="en-US" sz="2800" i="1" u="none" dirty="0" smtClean="0">
                              <a:solidFill>
                                <a:srgbClr val="C00000"/>
                              </a:solidFill>
                              <a:latin typeface="Cambria Math"/>
                            </a:rPr>
                            <m:t>:</m:t>
                          </m:r>
                          <m:r>
                            <a:rPr lang="en-US" sz="2800" b="0" i="1" u="none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  <m:r>
                            <a:rPr lang="en-US" sz="2800" i="1" u="none" dirty="0" smtClean="0">
                              <a:solidFill>
                                <a:srgbClr val="C00000"/>
                              </a:solidFill>
                              <a:latin typeface="Cambria Math"/>
                            </a:rPr>
                            <m:t>∈</m:t>
                          </m:r>
                          <m:r>
                            <a:rPr lang="en-US" sz="2800" i="1" u="none" dirty="0" smtClean="0">
                              <a:solidFill>
                                <a:srgbClr val="C00000"/>
                              </a:solidFill>
                              <a:latin typeface="Cambria Math"/>
                            </a:rPr>
                            <m:t>𝑉</m:t>
                          </m:r>
                        </m:e>
                      </m:d>
                      <m:r>
                        <a:rPr lang="en-US" sz="2800" b="0" i="1" u="none" dirty="0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≼</m:t>
                      </m:r>
                      <m:f>
                        <m:fPr>
                          <m:ctrlPr>
                            <a:rPr lang="en-US" sz="2800" b="0" i="1" u="none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0" i="1" u="none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sz="2800" b="0" i="1" u="none" dirty="0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2800" b="0" i="1" u="none" dirty="0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rad>
                        </m:den>
                      </m:f>
                      <m:d>
                        <m:dPr>
                          <m:begChr m:val=""/>
                          <m:endChr m:val="}"/>
                          <m:ctrlPr>
                            <a:rPr lang="en-US" sz="2800" i="1" u="none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{"/>
                              <m:endChr m:val=""/>
                              <m:ctrlPr>
                                <a:rPr lang="en-US" sz="2800" i="1" u="none" dirty="0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unc>
                                <m:funcPr>
                                  <m:ctrlPr>
                                    <a:rPr lang="en-US" sz="2800" b="0" i="1" u="none" dirty="0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sz="2800" b="0" i="0" u="none" dirty="0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max</m:t>
                                  </m:r>
                                </m:fName>
                                <m:e>
                                  <m:d>
                                    <m:dPr>
                                      <m:ctrlPr>
                                        <a:rPr lang="en-US" sz="2800" b="0" i="1" u="none" dirty="0" smtClean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sz="2800" b="0" i="1" u="none" dirty="0" smtClean="0">
                                              <a:solidFill>
                                                <a:srgbClr val="C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800" b="0" i="1" u="none" dirty="0" smtClean="0">
                                              <a:solidFill>
                                                <a:srgbClr val="C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𝑔</m:t>
                                          </m:r>
                                        </m:e>
                                        <m:sub>
                                          <m:r>
                                            <a:rPr lang="en-US" sz="2800" b="0" i="1" u="none" dirty="0" smtClean="0">
                                              <a:solidFill>
                                                <a:srgbClr val="C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𝑣</m:t>
                                          </m:r>
                                        </m:sub>
                                      </m:sSub>
                                      <m:r>
                                        <a:rPr lang="en-US" sz="2800" b="0" i="1" u="none" dirty="0" smtClean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  <m:rad>
                                        <m:radPr>
                                          <m:degHide m:val="on"/>
                                          <m:ctrlPr>
                                            <a:rPr lang="en-US" sz="2800" b="0" i="1" u="none" dirty="0" smtClean="0">
                                              <a:solidFill>
                                                <a:srgbClr val="C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radPr>
                                        <m:deg/>
                                        <m:e>
                                          <m:r>
                                            <a:rPr lang="en-US" sz="2800" b="0" i="1" u="none" dirty="0" smtClean="0">
                                              <a:solidFill>
                                                <a:srgbClr val="C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2ℓ</m:t>
                                          </m:r>
                                        </m:e>
                                      </m:rad>
                                      <m:r>
                                        <a:rPr lang="en-US" sz="2800" b="0" i="1" u="none" dirty="0" smtClean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,0</m:t>
                                      </m:r>
                                    </m:e>
                                  </m:d>
                                </m:e>
                              </m:func>
                              <m:r>
                                <a:rPr lang="en-US" sz="2800" i="1" u="none" smtClean="0">
                                  <a:solidFill>
                                    <a:srgbClr val="C00000"/>
                                  </a:solidFill>
                                  <a:latin typeface="Cambria Math"/>
                                </a:rPr>
                                <m:t>:</m:t>
                              </m:r>
                              <m:r>
                                <a:rPr lang="en-US" sz="2800" b="0" i="1" u="none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  <m:r>
                                <a:rPr lang="en-US" sz="2800" i="1" u="none" smtClean="0">
                                  <a:solidFill>
                                    <a:srgbClr val="C00000"/>
                                  </a:solidFill>
                                  <a:latin typeface="Cambria Math"/>
                                </a:rPr>
                                <m:t>∈</m:t>
                              </m:r>
                              <m:r>
                                <a:rPr lang="en-US" sz="2800" i="1" u="none" smtClean="0">
                                  <a:solidFill>
                                    <a:srgbClr val="C00000"/>
                                  </a:solidFill>
                                  <a:latin typeface="Cambria Math"/>
                                </a:rPr>
                                <m:t>𝑉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r>
                  <a:rPr lang="en-US" sz="2800" u="none" dirty="0" smtClean="0">
                    <a:solidFill>
                      <a:srgbClr val="C00000"/>
                    </a:solidFill>
                  </a:rPr>
                  <a:t/>
                </a:r>
                <a:br>
                  <a:rPr lang="en-US" sz="2800" u="none" dirty="0" smtClean="0">
                    <a:solidFill>
                      <a:srgbClr val="C00000"/>
                    </a:solidFill>
                  </a:rPr>
                </a:br>
                <a:endParaRPr lang="en-US" sz="2800" u="none" dirty="0">
                  <a:solidFill>
                    <a:srgbClr val="C00000"/>
                  </a:solidFill>
                </a:endParaRPr>
              </a:p>
              <a:p>
                <a:pPr algn="l"/>
                <a:endParaRPr lang="en-US" sz="2800" u="none" dirty="0" smtClean="0">
                  <a:solidFill>
                    <a:srgbClr val="C00000"/>
                  </a:solidFill>
                </a:endParaRPr>
              </a:p>
              <a:p>
                <a:pPr algn="l"/>
                <a:r>
                  <a:rPr lang="en-US" sz="2800" u="none" dirty="0" smtClean="0">
                    <a:solidFill>
                      <a:srgbClr val="C00000"/>
                    </a:solidFill>
                  </a:rPr>
                  <a:t/>
                </a:r>
                <a:br>
                  <a:rPr lang="en-US" sz="2800" u="none" dirty="0" smtClean="0">
                    <a:solidFill>
                      <a:srgbClr val="C00000"/>
                    </a:solidFill>
                  </a:rPr>
                </a:br>
                <a:r>
                  <a:rPr lang="en-US" sz="2800" u="none" dirty="0" smtClean="0">
                    <a:solidFill>
                      <a:srgbClr val="C00000"/>
                    </a:solidFill>
                  </a:rPr>
                  <a:t/>
                </a:r>
                <a:br>
                  <a:rPr lang="en-US" sz="2800" u="none" dirty="0" smtClean="0">
                    <a:solidFill>
                      <a:srgbClr val="C00000"/>
                    </a:solidFill>
                  </a:rPr>
                </a:br>
                <a:r>
                  <a:rPr lang="en-US" sz="2800" u="none" dirty="0" smtClean="0">
                    <a:solidFill>
                      <a:srgbClr val="C00000"/>
                    </a:solidFill>
                  </a:rPr>
                  <a:t/>
                </a:r>
                <a:br>
                  <a:rPr lang="en-US" sz="2800" u="none" dirty="0" smtClean="0">
                    <a:solidFill>
                      <a:srgbClr val="C00000"/>
                    </a:solidFill>
                  </a:rPr>
                </a:br>
                <a:r>
                  <a:rPr lang="en-US" sz="2800" u="none" dirty="0" smtClean="0">
                    <a:solidFill>
                      <a:srgbClr val="C00000"/>
                    </a:solidFill>
                  </a:rPr>
                  <a:t> </a:t>
                </a:r>
                <a:endParaRPr lang="en-US" sz="2800" u="none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209381" y="1067113"/>
                <a:ext cx="9620368" cy="3207929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" name="Group 1"/>
          <p:cNvGrpSpPr/>
          <p:nvPr/>
        </p:nvGrpSpPr>
        <p:grpSpPr>
          <a:xfrm>
            <a:off x="2382934" y="2517197"/>
            <a:ext cx="3734529" cy="2393079"/>
            <a:chOff x="2007690" y="2622136"/>
            <a:chExt cx="4743450" cy="3257550"/>
          </a:xfrm>
          <a:solidFill>
            <a:srgbClr val="FFC000"/>
          </a:solidFill>
        </p:grpSpPr>
        <p:sp>
          <p:nvSpPr>
            <p:cNvPr id="7" name="Oval 6"/>
            <p:cNvSpPr/>
            <p:nvPr/>
          </p:nvSpPr>
          <p:spPr bwMode="auto">
            <a:xfrm>
              <a:off x="2007690" y="3128866"/>
              <a:ext cx="353989" cy="361950"/>
            </a:xfrm>
            <a:prstGeom prst="ellipse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000" b="0" i="0" u="sng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Gill Sans MT Condensed" pitchFamily="34" charset="0"/>
                <a:cs typeface="Arial" charset="0"/>
              </a:endParaRPr>
            </a:p>
          </p:txBody>
        </p:sp>
        <p:sp>
          <p:nvSpPr>
            <p:cNvPr id="8" name="Oval 7"/>
            <p:cNvSpPr/>
            <p:nvPr/>
          </p:nvSpPr>
          <p:spPr bwMode="auto">
            <a:xfrm>
              <a:off x="2503274" y="5083396"/>
              <a:ext cx="353989" cy="361950"/>
            </a:xfrm>
            <a:prstGeom prst="ellipse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000" b="0" i="0" u="sng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Gill Sans MT Condensed" pitchFamily="34" charset="0"/>
                <a:cs typeface="Arial" charset="0"/>
              </a:endParaRPr>
            </a:p>
          </p:txBody>
        </p:sp>
        <p:sp>
          <p:nvSpPr>
            <p:cNvPr id="9" name="Oval 8"/>
            <p:cNvSpPr/>
            <p:nvPr/>
          </p:nvSpPr>
          <p:spPr bwMode="auto">
            <a:xfrm>
              <a:off x="3636039" y="3780376"/>
              <a:ext cx="353989" cy="361950"/>
            </a:xfrm>
            <a:prstGeom prst="ellipse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000" b="0" i="0" u="sng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Gill Sans MT Condensed" pitchFamily="34" charset="0"/>
                <a:cs typeface="Arial" charset="0"/>
              </a:endParaRPr>
            </a:p>
          </p:txBody>
        </p:sp>
        <p:sp>
          <p:nvSpPr>
            <p:cNvPr id="11" name="Oval 10"/>
            <p:cNvSpPr/>
            <p:nvPr/>
          </p:nvSpPr>
          <p:spPr bwMode="auto">
            <a:xfrm>
              <a:off x="4839600" y="2622136"/>
              <a:ext cx="353989" cy="361950"/>
            </a:xfrm>
            <a:prstGeom prst="ellipse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000" b="0" i="0" u="sng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Gill Sans MT Condensed" pitchFamily="34" charset="0"/>
                <a:cs typeface="Arial" charset="0"/>
              </a:endParaRPr>
            </a:p>
          </p:txBody>
        </p:sp>
        <p:sp>
          <p:nvSpPr>
            <p:cNvPr id="12" name="Oval 11"/>
            <p:cNvSpPr/>
            <p:nvPr/>
          </p:nvSpPr>
          <p:spPr bwMode="auto">
            <a:xfrm>
              <a:off x="5193589" y="4142326"/>
              <a:ext cx="353989" cy="361950"/>
            </a:xfrm>
            <a:prstGeom prst="ellipse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000" b="0" i="0" u="sng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Gill Sans MT Condensed" pitchFamily="34" charset="0"/>
                <a:cs typeface="Arial" charset="0"/>
              </a:endParaRPr>
            </a:p>
          </p:txBody>
        </p:sp>
        <p:sp>
          <p:nvSpPr>
            <p:cNvPr id="13" name="Oval 12"/>
            <p:cNvSpPr/>
            <p:nvPr/>
          </p:nvSpPr>
          <p:spPr bwMode="auto">
            <a:xfrm>
              <a:off x="4344016" y="5517736"/>
              <a:ext cx="353989" cy="361950"/>
            </a:xfrm>
            <a:prstGeom prst="ellipse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000" b="0" i="0" u="sng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Gill Sans MT Condensed" pitchFamily="34" charset="0"/>
                <a:cs typeface="Arial" charset="0"/>
              </a:endParaRPr>
            </a:p>
          </p:txBody>
        </p:sp>
        <p:sp>
          <p:nvSpPr>
            <p:cNvPr id="14" name="Oval 13"/>
            <p:cNvSpPr/>
            <p:nvPr/>
          </p:nvSpPr>
          <p:spPr bwMode="auto">
            <a:xfrm>
              <a:off x="6397151" y="3056476"/>
              <a:ext cx="353989" cy="361950"/>
            </a:xfrm>
            <a:prstGeom prst="ellipse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000" b="0" i="0" u="sng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Gill Sans MT Condensed" pitchFamily="34" charset="0"/>
                <a:cs typeface="Arial" charset="0"/>
              </a:endParaRPr>
            </a:p>
          </p:txBody>
        </p:sp>
        <p:sp>
          <p:nvSpPr>
            <p:cNvPr id="15" name="Oval 14"/>
            <p:cNvSpPr/>
            <p:nvPr/>
          </p:nvSpPr>
          <p:spPr bwMode="auto">
            <a:xfrm>
              <a:off x="6397151" y="5517736"/>
              <a:ext cx="353989" cy="361950"/>
            </a:xfrm>
            <a:prstGeom prst="ellipse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000" b="0" i="0" u="sng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Gill Sans MT Condensed" pitchFamily="34" charset="0"/>
                <a:cs typeface="Arial" charset="0"/>
              </a:endParaRPr>
            </a:p>
          </p:txBody>
        </p:sp>
        <p:cxnSp>
          <p:nvCxnSpPr>
            <p:cNvPr id="16" name="Straight Connector 15"/>
            <p:cNvCxnSpPr/>
            <p:nvPr/>
          </p:nvCxnSpPr>
          <p:spPr bwMode="auto">
            <a:xfrm flipV="1">
              <a:off x="2355780" y="2851371"/>
              <a:ext cx="2489721" cy="410211"/>
            </a:xfrm>
            <a:prstGeom prst="line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glow rad="101600">
                <a:schemeClr val="accent2">
                  <a:satMod val="175000"/>
                  <a:alpha val="40000"/>
                </a:schemeClr>
              </a:glow>
            </a:effectLst>
          </p:spPr>
        </p:cxnSp>
        <p:cxnSp>
          <p:nvCxnSpPr>
            <p:cNvPr id="17" name="Straight Connector 16"/>
            <p:cNvCxnSpPr/>
            <p:nvPr/>
          </p:nvCxnSpPr>
          <p:spPr bwMode="auto">
            <a:xfrm>
              <a:off x="2320381" y="3430492"/>
              <a:ext cx="1321558" cy="500697"/>
            </a:xfrm>
            <a:prstGeom prst="line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glow rad="101600">
                <a:schemeClr val="accent2">
                  <a:satMod val="175000"/>
                  <a:alpha val="40000"/>
                </a:schemeClr>
              </a:glow>
            </a:effectLst>
          </p:spPr>
        </p:cxnSp>
        <p:cxnSp>
          <p:nvCxnSpPr>
            <p:cNvPr id="18" name="Straight Connector 17"/>
            <p:cNvCxnSpPr/>
            <p:nvPr/>
          </p:nvCxnSpPr>
          <p:spPr bwMode="auto">
            <a:xfrm rot="16200000" flipH="1">
              <a:off x="1630155" y="4098312"/>
              <a:ext cx="1604645" cy="377588"/>
            </a:xfrm>
            <a:prstGeom prst="line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glow rad="101600">
                <a:schemeClr val="accent2">
                  <a:satMod val="175000"/>
                  <a:alpha val="40000"/>
                </a:schemeClr>
              </a:glow>
            </a:effectLst>
          </p:spPr>
        </p:cxnSp>
        <p:cxnSp>
          <p:nvCxnSpPr>
            <p:cNvPr id="19" name="Straight Connector 18"/>
            <p:cNvCxnSpPr/>
            <p:nvPr/>
          </p:nvCxnSpPr>
          <p:spPr bwMode="auto">
            <a:xfrm rot="5400000">
              <a:off x="2736642" y="4167494"/>
              <a:ext cx="1043622" cy="896777"/>
            </a:xfrm>
            <a:prstGeom prst="line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glow rad="101600">
                <a:schemeClr val="accent2">
                  <a:satMod val="175000"/>
                  <a:alpha val="40000"/>
                </a:schemeClr>
              </a:glow>
            </a:effectLst>
          </p:spPr>
        </p:cxnSp>
        <p:cxnSp>
          <p:nvCxnSpPr>
            <p:cNvPr id="20" name="Straight Connector 19"/>
            <p:cNvCxnSpPr/>
            <p:nvPr/>
          </p:nvCxnSpPr>
          <p:spPr bwMode="auto">
            <a:xfrm rot="10800000" flipV="1">
              <a:off x="3942829" y="2953924"/>
              <a:ext cx="961670" cy="886776"/>
            </a:xfrm>
            <a:prstGeom prst="line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glow rad="101600">
                <a:schemeClr val="accent2">
                  <a:satMod val="175000"/>
                  <a:alpha val="40000"/>
                </a:schemeClr>
              </a:glow>
            </a:effectLst>
          </p:spPr>
        </p:cxnSp>
        <p:cxnSp>
          <p:nvCxnSpPr>
            <p:cNvPr id="21" name="Straight Connector 20"/>
            <p:cNvCxnSpPr/>
            <p:nvPr/>
          </p:nvCxnSpPr>
          <p:spPr bwMode="auto">
            <a:xfrm rot="16200000" flipV="1">
              <a:off x="3464104" y="4567555"/>
              <a:ext cx="1417638" cy="530986"/>
            </a:xfrm>
            <a:prstGeom prst="line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glow rad="101600">
                <a:schemeClr val="accent2">
                  <a:satMod val="175000"/>
                  <a:alpha val="40000"/>
                </a:schemeClr>
              </a:glow>
            </a:effectLst>
          </p:spPr>
        </p:cxnSp>
        <p:cxnSp>
          <p:nvCxnSpPr>
            <p:cNvPr id="22" name="Straight Connector 21"/>
            <p:cNvCxnSpPr/>
            <p:nvPr/>
          </p:nvCxnSpPr>
          <p:spPr bwMode="auto">
            <a:xfrm rot="5400000" flipH="1" flipV="1">
              <a:off x="4408905" y="4686518"/>
              <a:ext cx="1073785" cy="648979"/>
            </a:xfrm>
            <a:prstGeom prst="line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glow rad="101600">
                <a:schemeClr val="accent2">
                  <a:satMod val="175000"/>
                  <a:alpha val="40000"/>
                </a:schemeClr>
              </a:glow>
            </a:effectLst>
          </p:spPr>
        </p:cxnSp>
        <p:cxnSp>
          <p:nvCxnSpPr>
            <p:cNvPr id="23" name="Straight Connector 22"/>
            <p:cNvCxnSpPr/>
            <p:nvPr/>
          </p:nvCxnSpPr>
          <p:spPr bwMode="auto">
            <a:xfrm rot="16200000" flipV="1">
              <a:off x="4617227" y="3454125"/>
              <a:ext cx="1176339" cy="224198"/>
            </a:xfrm>
            <a:prstGeom prst="line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glow rad="101600">
                <a:schemeClr val="accent2">
                  <a:satMod val="175000"/>
                  <a:alpha val="40000"/>
                </a:schemeClr>
              </a:glow>
            </a:effectLst>
          </p:spPr>
        </p:cxnSp>
        <p:cxnSp>
          <p:nvCxnSpPr>
            <p:cNvPr id="24" name="Straight Connector 23"/>
            <p:cNvCxnSpPr/>
            <p:nvPr/>
          </p:nvCxnSpPr>
          <p:spPr bwMode="auto">
            <a:xfrm rot="10800000">
              <a:off x="3995930" y="3973417"/>
              <a:ext cx="1203559" cy="301625"/>
            </a:xfrm>
            <a:prstGeom prst="line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glow rad="101600">
                <a:schemeClr val="accent2">
                  <a:satMod val="175000"/>
                  <a:alpha val="40000"/>
                </a:schemeClr>
              </a:glow>
            </a:effectLst>
          </p:spPr>
        </p:cxnSp>
        <p:cxnSp>
          <p:nvCxnSpPr>
            <p:cNvPr id="25" name="Straight Connector 24"/>
            <p:cNvCxnSpPr/>
            <p:nvPr/>
          </p:nvCxnSpPr>
          <p:spPr bwMode="auto">
            <a:xfrm rot="10800000" flipV="1">
              <a:off x="5512180" y="3370162"/>
              <a:ext cx="932171" cy="850586"/>
            </a:xfrm>
            <a:prstGeom prst="line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glow rad="101600">
                <a:schemeClr val="accent2">
                  <a:satMod val="175000"/>
                  <a:alpha val="40000"/>
                </a:schemeClr>
              </a:glow>
            </a:effectLst>
          </p:spPr>
        </p:cxnSp>
        <p:cxnSp>
          <p:nvCxnSpPr>
            <p:cNvPr id="26" name="Straight Connector 25"/>
            <p:cNvCxnSpPr/>
            <p:nvPr/>
          </p:nvCxnSpPr>
          <p:spPr bwMode="auto">
            <a:xfrm rot="10800000">
              <a:off x="5187691" y="2857407"/>
              <a:ext cx="1221261" cy="319719"/>
            </a:xfrm>
            <a:prstGeom prst="line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glow rad="101600">
                <a:schemeClr val="accent2">
                  <a:satMod val="175000"/>
                  <a:alpha val="40000"/>
                </a:schemeClr>
              </a:glow>
            </a:effectLst>
          </p:spPr>
        </p:cxnSp>
        <p:cxnSp>
          <p:nvCxnSpPr>
            <p:cNvPr id="27" name="Straight Connector 26"/>
            <p:cNvCxnSpPr/>
            <p:nvPr/>
          </p:nvCxnSpPr>
          <p:spPr bwMode="auto">
            <a:xfrm rot="16200000" flipV="1">
              <a:off x="5411278" y="4544988"/>
              <a:ext cx="1128077" cy="938070"/>
            </a:xfrm>
            <a:prstGeom prst="line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glow rad="101600">
                <a:schemeClr val="accent2">
                  <a:satMod val="175000"/>
                  <a:alpha val="40000"/>
                </a:schemeClr>
              </a:glow>
            </a:effectLst>
          </p:spPr>
        </p:cxnSp>
        <p:cxnSp>
          <p:nvCxnSpPr>
            <p:cNvPr id="28" name="Straight Connector 27"/>
            <p:cNvCxnSpPr/>
            <p:nvPr/>
          </p:nvCxnSpPr>
          <p:spPr bwMode="auto">
            <a:xfrm rot="10800000">
              <a:off x="2857264" y="5300566"/>
              <a:ext cx="1492653" cy="386080"/>
            </a:xfrm>
            <a:prstGeom prst="line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glow rad="101600">
                <a:schemeClr val="accent2">
                  <a:satMod val="175000"/>
                  <a:alpha val="40000"/>
                </a:schemeClr>
              </a:glow>
            </a:effectLst>
          </p:spPr>
        </p:cxnSp>
        <p:cxnSp>
          <p:nvCxnSpPr>
            <p:cNvPr id="29" name="Straight Connector 28"/>
            <p:cNvCxnSpPr/>
            <p:nvPr/>
          </p:nvCxnSpPr>
          <p:spPr bwMode="auto">
            <a:xfrm rot="16200000" flipH="1">
              <a:off x="5550976" y="4465066"/>
              <a:ext cx="2105339" cy="1"/>
            </a:xfrm>
            <a:prstGeom prst="line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glow rad="101600">
                <a:schemeClr val="accent2">
                  <a:satMod val="175000"/>
                  <a:alpha val="40000"/>
                </a:schemeClr>
              </a:glow>
            </a:effectLst>
          </p:spPr>
        </p:cxnSp>
        <p:cxnSp>
          <p:nvCxnSpPr>
            <p:cNvPr id="30" name="Straight Connector 29"/>
            <p:cNvCxnSpPr/>
            <p:nvPr/>
          </p:nvCxnSpPr>
          <p:spPr bwMode="auto">
            <a:xfrm rot="10800000" flipV="1">
              <a:off x="4698007" y="5710775"/>
              <a:ext cx="1699144" cy="4"/>
            </a:xfrm>
            <a:prstGeom prst="line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glow rad="101600">
                <a:schemeClr val="accent2">
                  <a:satMod val="175000"/>
                  <a:alpha val="40000"/>
                </a:schemeClr>
              </a:glow>
            </a:effectLst>
          </p:spPr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/>
              <p:cNvSpPr txBox="1"/>
              <p:nvPr/>
            </p:nvSpPr>
            <p:spPr>
              <a:xfrm>
                <a:off x="371877" y="5206800"/>
                <a:ext cx="8583442" cy="34068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}"/>
                          <m:ctrlPr>
                            <a:rPr lang="en-US" sz="3200" i="1" u="none" dirty="0" smtClean="0">
                              <a:solidFill>
                                <a:srgbClr val="000098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en-US" sz="3200" i="1" u="none" dirty="0" smtClean="0">
                                  <a:solidFill>
                                    <a:srgbClr val="000098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3200" i="1" u="none" dirty="0" smtClean="0">
                                  <a:solidFill>
                                    <a:srgbClr val="000098"/>
                                  </a:solidFill>
                                  <a:latin typeface="Cambria Math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sz="3200" i="1" u="none" dirty="0" smtClean="0">
                                  <a:solidFill>
                                    <a:srgbClr val="000098"/>
                                  </a:solidFill>
                                  <a:latin typeface="Cambria Math"/>
                                </a:rPr>
                                <m:t>𝑇</m:t>
                              </m:r>
                            </m:sub>
                            <m:sup>
                              <m:r>
                                <a:rPr lang="en-US" sz="3200" b="0" i="1" u="none" dirty="0" smtClean="0">
                                  <a:solidFill>
                                    <a:srgbClr val="000098"/>
                                  </a:solidFill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sup>
                          </m:sSubSup>
                          <m:r>
                            <a:rPr lang="en-US" sz="3200" i="1" u="none" dirty="0" smtClean="0">
                              <a:solidFill>
                                <a:srgbClr val="000098"/>
                              </a:solidFill>
                              <a:latin typeface="Cambria Math"/>
                            </a:rPr>
                            <m:t>+</m:t>
                          </m:r>
                          <m:f>
                            <m:fPr>
                              <m:ctrlPr>
                                <a:rPr lang="en-US" sz="3200" b="0" i="1" u="none" dirty="0" smtClean="0">
                                  <a:solidFill>
                                    <a:srgbClr val="000098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3200" b="0" i="1" u="none" dirty="0" smtClean="0">
                                  <a:solidFill>
                                    <a:srgbClr val="000098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3200" b="0" i="1" u="none" dirty="0" smtClean="0">
                                  <a:solidFill>
                                    <a:srgbClr val="000098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  <m:sSubSup>
                            <m:sSubSupPr>
                              <m:ctrlPr>
                                <a:rPr lang="en-US" sz="3200" i="1" u="none" dirty="0" smtClean="0">
                                  <a:solidFill>
                                    <a:srgbClr val="000098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3200" i="1" u="none" dirty="0" smtClean="0">
                                  <a:solidFill>
                                    <a:srgbClr val="000098"/>
                                  </a:solidFill>
                                  <a:latin typeface="Cambria Math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en-US" sz="3200" b="0" i="1" u="none" dirty="0" smtClean="0">
                                  <a:solidFill>
                                    <a:srgbClr val="000098"/>
                                  </a:solidFill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sub>
                            <m:sup>
                              <m:r>
                                <a:rPr lang="en-US" sz="3200" i="1" u="none" dirty="0" smtClean="0">
                                  <a:solidFill>
                                    <a:srgbClr val="000098"/>
                                  </a:solidFill>
                                  <a:latin typeface="Cambria Math"/>
                                </a:rPr>
                                <m:t>2</m:t>
                              </m:r>
                            </m:sup>
                          </m:sSubSup>
                          <m:r>
                            <a:rPr lang="en-US" sz="3200" b="0" i="1" u="none" dirty="0" smtClean="0">
                              <a:solidFill>
                                <a:srgbClr val="000098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3200" i="1" u="none" dirty="0" smtClean="0">
                              <a:solidFill>
                                <a:srgbClr val="000098"/>
                              </a:solidFill>
                              <a:latin typeface="Cambria Math"/>
                            </a:rPr>
                            <m:t>:</m:t>
                          </m:r>
                          <m:acc>
                            <m:accPr>
                              <m:chr m:val="̅"/>
                              <m:ctrlPr>
                                <a:rPr lang="en-US" sz="3200" b="0" i="1" u="none" dirty="0" smtClean="0">
                                  <a:solidFill>
                                    <a:srgbClr val="000098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3200" b="0" i="1" u="none" dirty="0" smtClean="0">
                                  <a:solidFill>
                                    <a:srgbClr val="000098"/>
                                  </a:solidFill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</m:acc>
                        </m:e>
                      </m:d>
                      <m:r>
                        <a:rPr lang="en-US" sz="3200" i="1" u="none" dirty="0" smtClean="0">
                          <a:solidFill>
                            <a:srgbClr val="000098"/>
                          </a:solidFill>
                          <a:latin typeface="Cambria Math"/>
                        </a:rPr>
                        <m:t>=</m:t>
                      </m:r>
                      <m:d>
                        <m:dPr>
                          <m:begChr m:val=""/>
                          <m:endChr m:val="}"/>
                          <m:ctrlPr>
                            <a:rPr lang="en-US" sz="3200" i="1" u="none" dirty="0" smtClean="0">
                              <a:solidFill>
                                <a:srgbClr val="000098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{"/>
                              <m:endChr m:val=""/>
                              <m:ctrlPr>
                                <a:rPr lang="en-US" sz="3200" i="1" u="none" dirty="0" smtClean="0">
                                  <a:solidFill>
                                    <a:srgbClr val="000098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3200" i="1" u="none" dirty="0" smtClean="0">
                                      <a:solidFill>
                                        <a:srgbClr val="000098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3200" i="1" u="none" dirty="0" smtClean="0">
                                      <a:solidFill>
                                        <a:srgbClr val="000098"/>
                                      </a:solidFill>
                                      <a:latin typeface="Cambria Math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sz="3200" i="1" u="none" smtClean="0">
                                      <a:solidFill>
                                        <a:srgbClr val="000098"/>
                                      </a:solidFill>
                                      <a:latin typeface="Cambria Math"/>
                                    </a:rPr>
                                    <m:t>2</m:t>
                                  </m:r>
                                </m:den>
                              </m:f>
                              <m:sSup>
                                <m:sSupPr>
                                  <m:ctrlPr>
                                    <a:rPr lang="en-US" sz="3200" i="1" u="none" smtClean="0">
                                      <a:solidFill>
                                        <a:srgbClr val="000098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begChr m:val=""/>
                                      <m:ctrlPr>
                                        <a:rPr lang="en-US" sz="3200" i="1" u="none" smtClean="0">
                                          <a:solidFill>
                                            <a:srgbClr val="000098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d>
                                        <m:dPr>
                                          <m:endChr m:val=""/>
                                          <m:ctrlPr>
                                            <a:rPr lang="en-US" sz="3200" i="1" u="none" smtClean="0">
                                              <a:solidFill>
                                                <a:srgbClr val="000098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en-US" sz="3200" i="1" u="none" smtClean="0">
                                                  <a:solidFill>
                                                    <a:srgbClr val="000098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3200" i="1" u="none" smtClean="0">
                                                  <a:solidFill>
                                                    <a:srgbClr val="000098"/>
                                                  </a:solidFill>
                                                  <a:latin typeface="Cambria Math"/>
                                                </a:rPr>
                                                <m:t>𝑔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3200" b="0" i="1" u="none" smtClean="0">
                                                  <a:solidFill>
                                                    <a:srgbClr val="000098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𝑣</m:t>
                                              </m:r>
                                            </m:sub>
                                          </m:sSub>
                                          <m:r>
                                            <a:rPr lang="en-US" sz="3200" b="0" i="1" u="none" smtClean="0">
                                              <a:solidFill>
                                                <a:srgbClr val="000098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+</m:t>
                                          </m:r>
                                          <m:rad>
                                            <m:radPr>
                                              <m:degHide m:val="on"/>
                                              <m:ctrlPr>
                                                <a:rPr lang="en-US" sz="3200" i="1" u="none" smtClean="0">
                                                  <a:solidFill>
                                                    <a:srgbClr val="000098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radPr>
                                            <m:deg/>
                                            <m:e>
                                              <m:r>
                                                <a:rPr lang="en-US" sz="3200" i="1" u="none" smtClean="0">
                                                  <a:solidFill>
                                                    <a:srgbClr val="000098"/>
                                                  </a:solidFill>
                                                  <a:latin typeface="Cambria Math"/>
                                                </a:rPr>
                                                <m:t>2ℓ</m:t>
                                              </m:r>
                                            </m:e>
                                          </m:rad>
                                        </m:e>
                                      </m:d>
                                    </m:e>
                                  </m:d>
                                </m:e>
                                <m:sup>
                                  <m:r>
                                    <a:rPr lang="en-US" sz="3200" i="1" u="none" smtClean="0">
                                      <a:solidFill>
                                        <a:srgbClr val="000098"/>
                                      </a:solidFill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sz="3200" i="1" u="none" smtClean="0">
                                  <a:solidFill>
                                    <a:srgbClr val="000098"/>
                                  </a:solidFill>
                                  <a:latin typeface="Cambria Math"/>
                                </a:rPr>
                                <m:t>:</m:t>
                              </m:r>
                              <m:r>
                                <a:rPr lang="en-US" sz="3200" b="0" i="1" u="none" smtClean="0">
                                  <a:solidFill>
                                    <a:srgbClr val="000098"/>
                                  </a:solidFill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  <m:r>
                                <a:rPr lang="en-US" sz="3200" i="1" u="none" smtClean="0">
                                  <a:solidFill>
                                    <a:srgbClr val="000098"/>
                                  </a:solidFill>
                                  <a:latin typeface="Cambria Math"/>
                                </a:rPr>
                                <m:t>∈</m:t>
                              </m:r>
                              <m:acc>
                                <m:accPr>
                                  <m:chr m:val="̅"/>
                                  <m:ctrlPr>
                                    <a:rPr lang="en-US" sz="3200" b="0" i="1" u="none" smtClean="0">
                                      <a:solidFill>
                                        <a:srgbClr val="000098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3200" b="0" i="1" u="none" smtClean="0">
                                      <a:solidFill>
                                        <a:srgbClr val="000098"/>
                                      </a:solidFill>
                                      <a:latin typeface="Cambria Math" panose="02040503050406030204" pitchFamily="18" charset="0"/>
                                    </a:rPr>
                                    <m:t>𝑉</m:t>
                                  </m:r>
                                </m:e>
                              </m:acc>
                            </m:e>
                          </m:d>
                        </m:e>
                      </m:d>
                    </m:oMath>
                  </m:oMathPara>
                </a14:m>
                <a:r>
                  <a:rPr lang="en-US" sz="3200" u="none" dirty="0" smtClean="0">
                    <a:solidFill>
                      <a:srgbClr val="000098"/>
                    </a:solidFill>
                  </a:rPr>
                  <a:t/>
                </a:r>
                <a:br>
                  <a:rPr lang="en-US" sz="3200" u="none" dirty="0" smtClean="0">
                    <a:solidFill>
                      <a:srgbClr val="000098"/>
                    </a:solidFill>
                  </a:rPr>
                </a:br>
                <a:endParaRPr lang="en-US" sz="3200" u="none" dirty="0">
                  <a:solidFill>
                    <a:srgbClr val="000098"/>
                  </a:solidFill>
                </a:endParaRPr>
              </a:p>
              <a:p>
                <a:pPr algn="l"/>
                <a:endParaRPr lang="en-US" sz="3200" u="none" dirty="0" smtClean="0">
                  <a:solidFill>
                    <a:srgbClr val="C00000"/>
                  </a:solidFill>
                </a:endParaRPr>
              </a:p>
              <a:p>
                <a:pPr algn="l"/>
                <a:r>
                  <a:rPr lang="en-US" sz="2800" u="none" dirty="0" smtClean="0">
                    <a:solidFill>
                      <a:srgbClr val="C00000"/>
                    </a:solidFill>
                  </a:rPr>
                  <a:t/>
                </a:r>
                <a:br>
                  <a:rPr lang="en-US" sz="2800" u="none" dirty="0" smtClean="0">
                    <a:solidFill>
                      <a:srgbClr val="C00000"/>
                    </a:solidFill>
                  </a:rPr>
                </a:br>
                <a:r>
                  <a:rPr lang="en-US" sz="2800" u="none" dirty="0" smtClean="0">
                    <a:solidFill>
                      <a:srgbClr val="C00000"/>
                    </a:solidFill>
                  </a:rPr>
                  <a:t/>
                </a:r>
                <a:br>
                  <a:rPr lang="en-US" sz="2800" u="none" dirty="0" smtClean="0">
                    <a:solidFill>
                      <a:srgbClr val="C00000"/>
                    </a:solidFill>
                  </a:rPr>
                </a:br>
                <a:r>
                  <a:rPr lang="en-US" sz="2800" u="none" dirty="0" smtClean="0">
                    <a:solidFill>
                      <a:srgbClr val="C00000"/>
                    </a:solidFill>
                  </a:rPr>
                  <a:t/>
                </a:r>
                <a:br>
                  <a:rPr lang="en-US" sz="2800" u="none" dirty="0" smtClean="0">
                    <a:solidFill>
                      <a:srgbClr val="C00000"/>
                    </a:solidFill>
                  </a:rPr>
                </a:br>
                <a:r>
                  <a:rPr lang="en-US" sz="2800" u="none" dirty="0" smtClean="0">
                    <a:solidFill>
                      <a:srgbClr val="C00000"/>
                    </a:solidFill>
                  </a:rPr>
                  <a:t> </a:t>
                </a:r>
                <a:endParaRPr lang="en-US" sz="2800" u="none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31" name="TextBox 3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1877" y="5206800"/>
                <a:ext cx="8583442" cy="3406830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" name="Ink 2"/>
              <p14:cNvContentPartPr/>
              <p14:nvPr/>
            </p14:nvContentPartPr>
            <p14:xfrm>
              <a:off x="2380680" y="2192963"/>
              <a:ext cx="3976920" cy="290664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374200" y="2185763"/>
                <a:ext cx="3991680" cy="29239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424551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extBox 9"/>
              <p:cNvSpPr txBox="1"/>
              <p:nvPr/>
            </p:nvSpPr>
            <p:spPr>
              <a:xfrm>
                <a:off x="-209381" y="1067113"/>
                <a:ext cx="9620368" cy="32079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}"/>
                          <m:ctrlPr>
                            <a:rPr lang="en-US" sz="2800" i="1" u="none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ad>
                            <m:radPr>
                              <m:degHide m:val="on"/>
                              <m:ctrlPr>
                                <a:rPr lang="en-US" sz="2800" b="0" i="1" u="none" dirty="0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sSubSup>
                                <m:sSubSupPr>
                                  <m:ctrlPr>
                                    <a:rPr lang="en-US" sz="2800" i="1" u="none" dirty="0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2800" i="1" u="none" dirty="0" smtClean="0">
                                      <a:solidFill>
                                        <a:srgbClr val="C00000"/>
                                      </a:solidFill>
                                      <a:latin typeface="Cambria Math"/>
                                    </a:rPr>
                                    <m:t>𝐿</m:t>
                                  </m:r>
                                </m:e>
                                <m:sub>
                                  <m:r>
                                    <a:rPr lang="en-US" sz="2800" i="1" u="none" dirty="0" smtClean="0">
                                      <a:solidFill>
                                        <a:srgbClr val="C00000"/>
                                      </a:solidFill>
                                      <a:latin typeface="Cambria Math"/>
                                    </a:rPr>
                                    <m:t>𝑇</m:t>
                                  </m:r>
                                  <m:d>
                                    <m:dPr>
                                      <m:ctrlPr>
                                        <a:rPr lang="en-US" sz="2800" b="0" i="1" u="none" dirty="0" smtClean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800" b="0" i="1" u="none" dirty="0" smtClean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ℓ</m:t>
                                      </m:r>
                                    </m:e>
                                  </m:d>
                                </m:sub>
                                <m:sup>
                                  <m:r>
                                    <a:rPr lang="en-US" sz="2800" b="0" i="1" u="none" dirty="0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sup>
                              </m:sSubSup>
                              <m:r>
                                <a:rPr lang="en-US" sz="2800" b="0" i="1" u="none" dirty="0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e>
                          </m:rad>
                          <m:r>
                            <a:rPr lang="en-US" sz="2800" i="1" u="none" dirty="0" smtClean="0">
                              <a:solidFill>
                                <a:srgbClr val="C00000"/>
                              </a:solidFill>
                              <a:latin typeface="Cambria Math"/>
                            </a:rPr>
                            <m:t>:</m:t>
                          </m:r>
                          <m:r>
                            <a:rPr lang="en-US" sz="2800" b="0" i="1" u="none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  <m:r>
                            <a:rPr lang="en-US" sz="2800" i="1" u="none" dirty="0" smtClean="0">
                              <a:solidFill>
                                <a:srgbClr val="C00000"/>
                              </a:solidFill>
                              <a:latin typeface="Cambria Math"/>
                            </a:rPr>
                            <m:t>∈</m:t>
                          </m:r>
                          <m:r>
                            <a:rPr lang="en-US" sz="2800" i="1" u="none" dirty="0" smtClean="0">
                              <a:solidFill>
                                <a:srgbClr val="C00000"/>
                              </a:solidFill>
                              <a:latin typeface="Cambria Math"/>
                            </a:rPr>
                            <m:t>𝑉</m:t>
                          </m:r>
                        </m:e>
                      </m:d>
                      <m:r>
                        <a:rPr lang="en-US" sz="2800" b="0" i="1" u="none" dirty="0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≼</m:t>
                      </m:r>
                      <m:f>
                        <m:fPr>
                          <m:ctrlPr>
                            <a:rPr lang="en-US" sz="2800" b="0" i="1" u="none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0" i="1" u="none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sz="2800" b="0" i="1" u="none" dirty="0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2800" b="0" i="1" u="none" dirty="0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rad>
                        </m:den>
                      </m:f>
                      <m:d>
                        <m:dPr>
                          <m:begChr m:val=""/>
                          <m:endChr m:val="}"/>
                          <m:ctrlPr>
                            <a:rPr lang="en-US" sz="2800" i="1" u="none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{"/>
                              <m:endChr m:val=""/>
                              <m:ctrlPr>
                                <a:rPr lang="en-US" sz="2800" i="1" u="none" dirty="0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unc>
                                <m:funcPr>
                                  <m:ctrlPr>
                                    <a:rPr lang="en-US" sz="2800" b="0" i="1" u="none" dirty="0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sz="2800" b="0" i="0" u="none" dirty="0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max</m:t>
                                  </m:r>
                                </m:fName>
                                <m:e>
                                  <m:d>
                                    <m:dPr>
                                      <m:ctrlPr>
                                        <a:rPr lang="en-US" sz="2800" b="0" i="1" u="none" dirty="0" smtClean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sz="2800" b="0" i="1" u="none" dirty="0" smtClean="0">
                                              <a:solidFill>
                                                <a:srgbClr val="C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800" b="0" i="1" u="none" dirty="0" smtClean="0">
                                              <a:solidFill>
                                                <a:srgbClr val="C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𝑔</m:t>
                                          </m:r>
                                        </m:e>
                                        <m:sub>
                                          <m:r>
                                            <a:rPr lang="en-US" sz="2800" b="0" i="1" u="none" dirty="0" smtClean="0">
                                              <a:solidFill>
                                                <a:srgbClr val="C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𝑣</m:t>
                                          </m:r>
                                        </m:sub>
                                      </m:sSub>
                                      <m:r>
                                        <a:rPr lang="en-US" sz="2800" b="0" i="1" u="none" dirty="0" smtClean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  <m:rad>
                                        <m:radPr>
                                          <m:degHide m:val="on"/>
                                          <m:ctrlPr>
                                            <a:rPr lang="en-US" sz="2800" b="0" i="1" u="none" dirty="0" smtClean="0">
                                              <a:solidFill>
                                                <a:srgbClr val="C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radPr>
                                        <m:deg/>
                                        <m:e>
                                          <m:r>
                                            <a:rPr lang="en-US" sz="2800" b="0" i="1" u="none" dirty="0" smtClean="0">
                                              <a:solidFill>
                                                <a:srgbClr val="C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2ℓ</m:t>
                                          </m:r>
                                        </m:e>
                                      </m:rad>
                                      <m:r>
                                        <a:rPr lang="en-US" sz="2800" b="0" i="1" u="none" dirty="0" smtClean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,0</m:t>
                                      </m:r>
                                    </m:e>
                                  </m:d>
                                </m:e>
                              </m:func>
                              <m:r>
                                <a:rPr lang="en-US" sz="2800" i="1" u="none" smtClean="0">
                                  <a:solidFill>
                                    <a:srgbClr val="C00000"/>
                                  </a:solidFill>
                                  <a:latin typeface="Cambria Math"/>
                                </a:rPr>
                                <m:t>:</m:t>
                              </m:r>
                              <m:r>
                                <a:rPr lang="en-US" sz="2800" b="0" i="1" u="none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  <m:r>
                                <a:rPr lang="en-US" sz="2800" i="1" u="none" smtClean="0">
                                  <a:solidFill>
                                    <a:srgbClr val="C00000"/>
                                  </a:solidFill>
                                  <a:latin typeface="Cambria Math"/>
                                </a:rPr>
                                <m:t>∈</m:t>
                              </m:r>
                              <m:r>
                                <a:rPr lang="en-US" sz="2800" i="1" u="none" smtClean="0">
                                  <a:solidFill>
                                    <a:srgbClr val="C00000"/>
                                  </a:solidFill>
                                  <a:latin typeface="Cambria Math"/>
                                </a:rPr>
                                <m:t>𝑉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r>
                  <a:rPr lang="en-US" sz="2800" u="none" dirty="0" smtClean="0">
                    <a:solidFill>
                      <a:srgbClr val="C00000"/>
                    </a:solidFill>
                  </a:rPr>
                  <a:t/>
                </a:r>
                <a:br>
                  <a:rPr lang="en-US" sz="2800" u="none" dirty="0" smtClean="0">
                    <a:solidFill>
                      <a:srgbClr val="C00000"/>
                    </a:solidFill>
                  </a:rPr>
                </a:br>
                <a:endParaRPr lang="en-US" sz="2800" u="none" dirty="0">
                  <a:solidFill>
                    <a:srgbClr val="C00000"/>
                  </a:solidFill>
                </a:endParaRPr>
              </a:p>
              <a:p>
                <a:pPr algn="l"/>
                <a:endParaRPr lang="en-US" sz="2800" u="none" dirty="0" smtClean="0">
                  <a:solidFill>
                    <a:srgbClr val="C00000"/>
                  </a:solidFill>
                </a:endParaRPr>
              </a:p>
              <a:p>
                <a:pPr algn="l"/>
                <a:r>
                  <a:rPr lang="en-US" sz="2800" u="none" dirty="0" smtClean="0">
                    <a:solidFill>
                      <a:srgbClr val="C00000"/>
                    </a:solidFill>
                  </a:rPr>
                  <a:t/>
                </a:r>
                <a:br>
                  <a:rPr lang="en-US" sz="2800" u="none" dirty="0" smtClean="0">
                    <a:solidFill>
                      <a:srgbClr val="C00000"/>
                    </a:solidFill>
                  </a:rPr>
                </a:br>
                <a:r>
                  <a:rPr lang="en-US" sz="2800" u="none" dirty="0" smtClean="0">
                    <a:solidFill>
                      <a:srgbClr val="C00000"/>
                    </a:solidFill>
                  </a:rPr>
                  <a:t/>
                </a:r>
                <a:br>
                  <a:rPr lang="en-US" sz="2800" u="none" dirty="0" smtClean="0">
                    <a:solidFill>
                      <a:srgbClr val="C00000"/>
                    </a:solidFill>
                  </a:rPr>
                </a:br>
                <a:r>
                  <a:rPr lang="en-US" sz="2800" u="none" dirty="0" smtClean="0">
                    <a:solidFill>
                      <a:srgbClr val="C00000"/>
                    </a:solidFill>
                  </a:rPr>
                  <a:t/>
                </a:r>
                <a:br>
                  <a:rPr lang="en-US" sz="2800" u="none" dirty="0" smtClean="0">
                    <a:solidFill>
                      <a:srgbClr val="C00000"/>
                    </a:solidFill>
                  </a:rPr>
                </a:br>
                <a:r>
                  <a:rPr lang="en-US" sz="2800" u="none" dirty="0" smtClean="0">
                    <a:solidFill>
                      <a:srgbClr val="C00000"/>
                    </a:solidFill>
                  </a:rPr>
                  <a:t> </a:t>
                </a:r>
                <a:endParaRPr lang="en-US" sz="2800" u="none" dirty="0">
                  <a:solidFill>
                    <a:srgbClr val="C00000"/>
                  </a:solidFill>
                </a:endParaRPr>
              </a:p>
            </p:txBody>
          </p:sp>
        </mc:Choice>
        <mc:Fallback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209381" y="1067113"/>
                <a:ext cx="9620368" cy="3207929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582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90550" y="-346075"/>
            <a:ext cx="8186738" cy="1470025"/>
          </a:xfrm>
        </p:spPr>
        <p:txBody>
          <a:bodyPr/>
          <a:lstStyle/>
          <a:p>
            <a:pPr algn="r"/>
            <a:r>
              <a:rPr lang="en-US" sz="3400" b="1" dirty="0">
                <a:solidFill>
                  <a:srgbClr val="000098"/>
                </a:solidFill>
                <a:latin typeface="Garamond" pitchFamily="18" charset="0"/>
              </a:rPr>
              <a:t>Alex’s proof [see also </a:t>
            </a:r>
            <a:r>
              <a:rPr lang="en-US" sz="3400" b="1" dirty="0" err="1">
                <a:solidFill>
                  <a:srgbClr val="000098"/>
                </a:solidFill>
                <a:latin typeface="Garamond" pitchFamily="18" charset="0"/>
              </a:rPr>
              <a:t>Lupu</a:t>
            </a:r>
            <a:r>
              <a:rPr lang="en-US" sz="3400" b="1" dirty="0">
                <a:solidFill>
                  <a:srgbClr val="000098"/>
                </a:solidFill>
                <a:latin typeface="Garamond" pitchFamily="18" charset="0"/>
              </a:rPr>
              <a:t>]</a:t>
            </a:r>
          </a:p>
        </p:txBody>
      </p:sp>
      <p:sp>
        <p:nvSpPr>
          <p:cNvPr id="205828" name="Line 4"/>
          <p:cNvSpPr>
            <a:spLocks noChangeShapeType="1"/>
          </p:cNvSpPr>
          <p:nvPr/>
        </p:nvSpPr>
        <p:spPr bwMode="auto">
          <a:xfrm>
            <a:off x="654050" y="712788"/>
            <a:ext cx="80645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 dirty="0"/>
          </a:p>
        </p:txBody>
      </p:sp>
      <p:grpSp>
        <p:nvGrpSpPr>
          <p:cNvPr id="2" name="Group 1"/>
          <p:cNvGrpSpPr/>
          <p:nvPr/>
        </p:nvGrpSpPr>
        <p:grpSpPr>
          <a:xfrm>
            <a:off x="654724" y="2648917"/>
            <a:ext cx="3734529" cy="2393079"/>
            <a:chOff x="2007690" y="2622136"/>
            <a:chExt cx="4743450" cy="3257550"/>
          </a:xfrm>
          <a:solidFill>
            <a:srgbClr val="FFC000"/>
          </a:solidFill>
        </p:grpSpPr>
        <p:sp>
          <p:nvSpPr>
            <p:cNvPr id="7" name="Oval 6"/>
            <p:cNvSpPr/>
            <p:nvPr/>
          </p:nvSpPr>
          <p:spPr bwMode="auto">
            <a:xfrm>
              <a:off x="2007690" y="3128866"/>
              <a:ext cx="353989" cy="361950"/>
            </a:xfrm>
            <a:prstGeom prst="ellipse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000" b="0" i="0" u="sng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Gill Sans MT Condensed" pitchFamily="34" charset="0"/>
                <a:cs typeface="Arial" charset="0"/>
              </a:endParaRPr>
            </a:p>
          </p:txBody>
        </p:sp>
        <p:sp>
          <p:nvSpPr>
            <p:cNvPr id="8" name="Oval 7"/>
            <p:cNvSpPr/>
            <p:nvPr/>
          </p:nvSpPr>
          <p:spPr bwMode="auto">
            <a:xfrm>
              <a:off x="2503274" y="5083396"/>
              <a:ext cx="353989" cy="361950"/>
            </a:xfrm>
            <a:prstGeom prst="ellipse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000" b="0" i="0" u="sng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Gill Sans MT Condensed" pitchFamily="34" charset="0"/>
                <a:cs typeface="Arial" charset="0"/>
              </a:endParaRPr>
            </a:p>
          </p:txBody>
        </p:sp>
        <p:sp>
          <p:nvSpPr>
            <p:cNvPr id="9" name="Oval 8"/>
            <p:cNvSpPr/>
            <p:nvPr/>
          </p:nvSpPr>
          <p:spPr bwMode="auto">
            <a:xfrm>
              <a:off x="3636039" y="3780376"/>
              <a:ext cx="353989" cy="361950"/>
            </a:xfrm>
            <a:prstGeom prst="ellipse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000" b="0" i="0" u="sng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Gill Sans MT Condensed" pitchFamily="34" charset="0"/>
                <a:cs typeface="Arial" charset="0"/>
              </a:endParaRPr>
            </a:p>
          </p:txBody>
        </p:sp>
        <p:sp>
          <p:nvSpPr>
            <p:cNvPr id="11" name="Oval 10"/>
            <p:cNvSpPr/>
            <p:nvPr/>
          </p:nvSpPr>
          <p:spPr bwMode="auto">
            <a:xfrm>
              <a:off x="4839600" y="2622136"/>
              <a:ext cx="353989" cy="361950"/>
            </a:xfrm>
            <a:prstGeom prst="ellipse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000" b="0" i="0" u="sng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Gill Sans MT Condensed" pitchFamily="34" charset="0"/>
                <a:cs typeface="Arial" charset="0"/>
              </a:endParaRPr>
            </a:p>
          </p:txBody>
        </p:sp>
        <p:sp>
          <p:nvSpPr>
            <p:cNvPr id="12" name="Oval 11"/>
            <p:cNvSpPr/>
            <p:nvPr/>
          </p:nvSpPr>
          <p:spPr bwMode="auto">
            <a:xfrm>
              <a:off x="5193589" y="4142326"/>
              <a:ext cx="353989" cy="361950"/>
            </a:xfrm>
            <a:prstGeom prst="ellipse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000" b="0" i="0" u="sng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Gill Sans MT Condensed" pitchFamily="34" charset="0"/>
                <a:cs typeface="Arial" charset="0"/>
              </a:endParaRPr>
            </a:p>
          </p:txBody>
        </p:sp>
        <p:sp>
          <p:nvSpPr>
            <p:cNvPr id="13" name="Oval 12"/>
            <p:cNvSpPr/>
            <p:nvPr/>
          </p:nvSpPr>
          <p:spPr bwMode="auto">
            <a:xfrm>
              <a:off x="4344016" y="5517736"/>
              <a:ext cx="353989" cy="361950"/>
            </a:xfrm>
            <a:prstGeom prst="ellipse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000" b="0" i="0" u="sng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Gill Sans MT Condensed" pitchFamily="34" charset="0"/>
                <a:cs typeface="Arial" charset="0"/>
              </a:endParaRPr>
            </a:p>
          </p:txBody>
        </p:sp>
        <p:sp>
          <p:nvSpPr>
            <p:cNvPr id="14" name="Oval 13"/>
            <p:cNvSpPr/>
            <p:nvPr/>
          </p:nvSpPr>
          <p:spPr bwMode="auto">
            <a:xfrm>
              <a:off x="6397151" y="3056476"/>
              <a:ext cx="353989" cy="361950"/>
            </a:xfrm>
            <a:prstGeom prst="ellipse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000" b="0" i="0" u="sng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Gill Sans MT Condensed" pitchFamily="34" charset="0"/>
                <a:cs typeface="Arial" charset="0"/>
              </a:endParaRPr>
            </a:p>
          </p:txBody>
        </p:sp>
        <p:sp>
          <p:nvSpPr>
            <p:cNvPr id="15" name="Oval 14"/>
            <p:cNvSpPr/>
            <p:nvPr/>
          </p:nvSpPr>
          <p:spPr bwMode="auto">
            <a:xfrm>
              <a:off x="6397151" y="5517736"/>
              <a:ext cx="353989" cy="361950"/>
            </a:xfrm>
            <a:prstGeom prst="ellipse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000" b="0" i="0" u="sng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Gill Sans MT Condensed" pitchFamily="34" charset="0"/>
                <a:cs typeface="Arial" charset="0"/>
              </a:endParaRPr>
            </a:p>
          </p:txBody>
        </p:sp>
        <p:cxnSp>
          <p:nvCxnSpPr>
            <p:cNvPr id="16" name="Straight Connector 15"/>
            <p:cNvCxnSpPr/>
            <p:nvPr/>
          </p:nvCxnSpPr>
          <p:spPr bwMode="auto">
            <a:xfrm flipV="1">
              <a:off x="2355780" y="2851371"/>
              <a:ext cx="2489721" cy="410211"/>
            </a:xfrm>
            <a:prstGeom prst="line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glow rad="101600">
                <a:schemeClr val="accent2">
                  <a:satMod val="175000"/>
                  <a:alpha val="40000"/>
                </a:schemeClr>
              </a:glow>
            </a:effectLst>
          </p:spPr>
        </p:cxnSp>
        <p:cxnSp>
          <p:nvCxnSpPr>
            <p:cNvPr id="17" name="Straight Connector 16"/>
            <p:cNvCxnSpPr/>
            <p:nvPr/>
          </p:nvCxnSpPr>
          <p:spPr bwMode="auto">
            <a:xfrm>
              <a:off x="2320381" y="3430492"/>
              <a:ext cx="1321558" cy="500697"/>
            </a:xfrm>
            <a:prstGeom prst="line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glow rad="101600">
                <a:schemeClr val="accent2">
                  <a:satMod val="175000"/>
                  <a:alpha val="40000"/>
                </a:schemeClr>
              </a:glow>
            </a:effectLst>
          </p:spPr>
        </p:cxnSp>
        <p:cxnSp>
          <p:nvCxnSpPr>
            <p:cNvPr id="18" name="Straight Connector 17"/>
            <p:cNvCxnSpPr/>
            <p:nvPr/>
          </p:nvCxnSpPr>
          <p:spPr bwMode="auto">
            <a:xfrm rot="16200000" flipH="1">
              <a:off x="1630155" y="4098312"/>
              <a:ext cx="1604645" cy="377588"/>
            </a:xfrm>
            <a:prstGeom prst="line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glow rad="101600">
                <a:schemeClr val="accent2">
                  <a:satMod val="175000"/>
                  <a:alpha val="40000"/>
                </a:schemeClr>
              </a:glow>
            </a:effectLst>
          </p:spPr>
        </p:cxnSp>
        <p:cxnSp>
          <p:nvCxnSpPr>
            <p:cNvPr id="19" name="Straight Connector 18"/>
            <p:cNvCxnSpPr/>
            <p:nvPr/>
          </p:nvCxnSpPr>
          <p:spPr bwMode="auto">
            <a:xfrm rot="5400000">
              <a:off x="2736642" y="4167494"/>
              <a:ext cx="1043622" cy="896777"/>
            </a:xfrm>
            <a:prstGeom prst="line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glow rad="101600">
                <a:schemeClr val="accent2">
                  <a:satMod val="175000"/>
                  <a:alpha val="40000"/>
                </a:schemeClr>
              </a:glow>
            </a:effectLst>
          </p:spPr>
        </p:cxnSp>
        <p:cxnSp>
          <p:nvCxnSpPr>
            <p:cNvPr id="20" name="Straight Connector 19"/>
            <p:cNvCxnSpPr/>
            <p:nvPr/>
          </p:nvCxnSpPr>
          <p:spPr bwMode="auto">
            <a:xfrm rot="10800000" flipV="1">
              <a:off x="3942829" y="2953924"/>
              <a:ext cx="961670" cy="886776"/>
            </a:xfrm>
            <a:prstGeom prst="line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glow rad="101600">
                <a:schemeClr val="accent2">
                  <a:satMod val="175000"/>
                  <a:alpha val="40000"/>
                </a:schemeClr>
              </a:glow>
            </a:effectLst>
          </p:spPr>
        </p:cxnSp>
        <p:cxnSp>
          <p:nvCxnSpPr>
            <p:cNvPr id="21" name="Straight Connector 20"/>
            <p:cNvCxnSpPr/>
            <p:nvPr/>
          </p:nvCxnSpPr>
          <p:spPr bwMode="auto">
            <a:xfrm rot="16200000" flipV="1">
              <a:off x="3464104" y="4567555"/>
              <a:ext cx="1417638" cy="530986"/>
            </a:xfrm>
            <a:prstGeom prst="line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glow rad="101600">
                <a:schemeClr val="accent2">
                  <a:satMod val="175000"/>
                  <a:alpha val="40000"/>
                </a:schemeClr>
              </a:glow>
            </a:effectLst>
          </p:spPr>
        </p:cxnSp>
        <p:cxnSp>
          <p:nvCxnSpPr>
            <p:cNvPr id="22" name="Straight Connector 21"/>
            <p:cNvCxnSpPr/>
            <p:nvPr/>
          </p:nvCxnSpPr>
          <p:spPr bwMode="auto">
            <a:xfrm rot="5400000" flipH="1" flipV="1">
              <a:off x="4408905" y="4686518"/>
              <a:ext cx="1073785" cy="648979"/>
            </a:xfrm>
            <a:prstGeom prst="line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glow rad="101600">
                <a:schemeClr val="accent2">
                  <a:satMod val="175000"/>
                  <a:alpha val="40000"/>
                </a:schemeClr>
              </a:glow>
            </a:effectLst>
          </p:spPr>
        </p:cxnSp>
        <p:cxnSp>
          <p:nvCxnSpPr>
            <p:cNvPr id="23" name="Straight Connector 22"/>
            <p:cNvCxnSpPr/>
            <p:nvPr/>
          </p:nvCxnSpPr>
          <p:spPr bwMode="auto">
            <a:xfrm rot="16200000" flipV="1">
              <a:off x="4617227" y="3454125"/>
              <a:ext cx="1176339" cy="224198"/>
            </a:xfrm>
            <a:prstGeom prst="line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glow rad="101600">
                <a:schemeClr val="accent2">
                  <a:satMod val="175000"/>
                  <a:alpha val="40000"/>
                </a:schemeClr>
              </a:glow>
            </a:effectLst>
          </p:spPr>
        </p:cxnSp>
        <p:cxnSp>
          <p:nvCxnSpPr>
            <p:cNvPr id="24" name="Straight Connector 23"/>
            <p:cNvCxnSpPr/>
            <p:nvPr/>
          </p:nvCxnSpPr>
          <p:spPr bwMode="auto">
            <a:xfrm rot="10800000">
              <a:off x="3995930" y="3973417"/>
              <a:ext cx="1203559" cy="301625"/>
            </a:xfrm>
            <a:prstGeom prst="line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glow rad="101600">
                <a:schemeClr val="accent2">
                  <a:satMod val="175000"/>
                  <a:alpha val="40000"/>
                </a:schemeClr>
              </a:glow>
            </a:effectLst>
          </p:spPr>
        </p:cxnSp>
        <p:cxnSp>
          <p:nvCxnSpPr>
            <p:cNvPr id="25" name="Straight Connector 24"/>
            <p:cNvCxnSpPr/>
            <p:nvPr/>
          </p:nvCxnSpPr>
          <p:spPr bwMode="auto">
            <a:xfrm rot="10800000" flipV="1">
              <a:off x="5512180" y="3370162"/>
              <a:ext cx="932171" cy="850586"/>
            </a:xfrm>
            <a:prstGeom prst="line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glow rad="101600">
                <a:schemeClr val="accent2">
                  <a:satMod val="175000"/>
                  <a:alpha val="40000"/>
                </a:schemeClr>
              </a:glow>
            </a:effectLst>
          </p:spPr>
        </p:cxnSp>
        <p:cxnSp>
          <p:nvCxnSpPr>
            <p:cNvPr id="26" name="Straight Connector 25"/>
            <p:cNvCxnSpPr/>
            <p:nvPr/>
          </p:nvCxnSpPr>
          <p:spPr bwMode="auto">
            <a:xfrm rot="10800000">
              <a:off x="5187691" y="2857407"/>
              <a:ext cx="1221261" cy="319719"/>
            </a:xfrm>
            <a:prstGeom prst="line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glow rad="101600">
                <a:schemeClr val="accent2">
                  <a:satMod val="175000"/>
                  <a:alpha val="40000"/>
                </a:schemeClr>
              </a:glow>
            </a:effectLst>
          </p:spPr>
        </p:cxnSp>
        <p:cxnSp>
          <p:nvCxnSpPr>
            <p:cNvPr id="27" name="Straight Connector 26"/>
            <p:cNvCxnSpPr/>
            <p:nvPr/>
          </p:nvCxnSpPr>
          <p:spPr bwMode="auto">
            <a:xfrm rot="16200000" flipV="1">
              <a:off x="5411278" y="4544988"/>
              <a:ext cx="1128077" cy="938070"/>
            </a:xfrm>
            <a:prstGeom prst="line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glow rad="101600">
                <a:schemeClr val="accent2">
                  <a:satMod val="175000"/>
                  <a:alpha val="40000"/>
                </a:schemeClr>
              </a:glow>
            </a:effectLst>
          </p:spPr>
        </p:cxnSp>
        <p:cxnSp>
          <p:nvCxnSpPr>
            <p:cNvPr id="28" name="Straight Connector 27"/>
            <p:cNvCxnSpPr/>
            <p:nvPr/>
          </p:nvCxnSpPr>
          <p:spPr bwMode="auto">
            <a:xfrm rot="10800000">
              <a:off x="2857264" y="5300566"/>
              <a:ext cx="1492653" cy="386080"/>
            </a:xfrm>
            <a:prstGeom prst="line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glow rad="101600">
                <a:schemeClr val="accent2">
                  <a:satMod val="175000"/>
                  <a:alpha val="40000"/>
                </a:schemeClr>
              </a:glow>
            </a:effectLst>
          </p:spPr>
        </p:cxnSp>
        <p:cxnSp>
          <p:nvCxnSpPr>
            <p:cNvPr id="29" name="Straight Connector 28"/>
            <p:cNvCxnSpPr/>
            <p:nvPr/>
          </p:nvCxnSpPr>
          <p:spPr bwMode="auto">
            <a:xfrm rot="16200000" flipH="1">
              <a:off x="5550976" y="4465066"/>
              <a:ext cx="2105339" cy="1"/>
            </a:xfrm>
            <a:prstGeom prst="line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glow rad="101600">
                <a:schemeClr val="accent2">
                  <a:satMod val="175000"/>
                  <a:alpha val="40000"/>
                </a:schemeClr>
              </a:glow>
            </a:effectLst>
          </p:spPr>
        </p:cxnSp>
        <p:cxnSp>
          <p:nvCxnSpPr>
            <p:cNvPr id="30" name="Straight Connector 29"/>
            <p:cNvCxnSpPr/>
            <p:nvPr/>
          </p:nvCxnSpPr>
          <p:spPr bwMode="auto">
            <a:xfrm rot="10800000" flipV="1">
              <a:off x="4698007" y="5710775"/>
              <a:ext cx="1699144" cy="4"/>
            </a:xfrm>
            <a:prstGeom prst="line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glow rad="101600">
                <a:schemeClr val="accent2">
                  <a:satMod val="175000"/>
                  <a:alpha val="40000"/>
                </a:schemeClr>
              </a:glow>
            </a:effectLst>
          </p:spPr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/>
              <p:cNvSpPr txBox="1"/>
              <p:nvPr/>
            </p:nvSpPr>
            <p:spPr>
              <a:xfrm>
                <a:off x="371877" y="5206800"/>
                <a:ext cx="8583442" cy="34068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}"/>
                          <m:ctrlPr>
                            <a:rPr lang="en-US" sz="3200" i="1" u="none" dirty="0" smtClean="0">
                              <a:solidFill>
                                <a:srgbClr val="000098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en-US" sz="3200" i="1" u="none" dirty="0" smtClean="0">
                                  <a:solidFill>
                                    <a:srgbClr val="000098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3200" i="1" u="none" dirty="0" smtClean="0">
                                  <a:solidFill>
                                    <a:srgbClr val="000098"/>
                                  </a:solidFill>
                                  <a:latin typeface="Cambria Math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sz="3200" i="1" u="none" dirty="0" smtClean="0">
                                  <a:solidFill>
                                    <a:srgbClr val="000098"/>
                                  </a:solidFill>
                                  <a:latin typeface="Cambria Math"/>
                                </a:rPr>
                                <m:t>𝑇</m:t>
                              </m:r>
                            </m:sub>
                            <m:sup>
                              <m:r>
                                <a:rPr lang="en-US" sz="3200" b="0" i="1" u="none" dirty="0" smtClean="0">
                                  <a:solidFill>
                                    <a:srgbClr val="000098"/>
                                  </a:solidFill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sup>
                          </m:sSubSup>
                          <m:r>
                            <a:rPr lang="en-US" sz="3200" i="1" u="none" dirty="0" smtClean="0">
                              <a:solidFill>
                                <a:srgbClr val="000098"/>
                              </a:solidFill>
                              <a:latin typeface="Cambria Math"/>
                            </a:rPr>
                            <m:t>+</m:t>
                          </m:r>
                          <m:f>
                            <m:fPr>
                              <m:ctrlPr>
                                <a:rPr lang="en-US" sz="3200" b="0" i="1" u="none" dirty="0" smtClean="0">
                                  <a:solidFill>
                                    <a:srgbClr val="000098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3200" b="0" i="1" u="none" dirty="0" smtClean="0">
                                  <a:solidFill>
                                    <a:srgbClr val="000098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3200" b="0" i="1" u="none" dirty="0" smtClean="0">
                                  <a:solidFill>
                                    <a:srgbClr val="000098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  <m:sSubSup>
                            <m:sSubSupPr>
                              <m:ctrlPr>
                                <a:rPr lang="en-US" sz="3200" b="0" i="1" u="none" dirty="0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acc>
                                <m:accPr>
                                  <m:chr m:val="̂"/>
                                  <m:ctrlPr>
                                    <a:rPr lang="en-US" sz="3200" b="0" i="1" u="none" dirty="0" smtClean="0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3200" b="0" i="1" u="none" dirty="0" smtClean="0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  <m:t>𝑔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sz="3200" b="0" i="1" u="none" dirty="0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sub>
                            <m:sup>
                              <m:r>
                                <a:rPr lang="en-US" sz="3200" b="0" i="1" u="none" dirty="0" smtClean="0">
                                  <a:solidFill>
                                    <a:srgbClr val="000098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r>
                            <a:rPr lang="en-US" sz="3200" b="0" i="1" u="none" dirty="0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3200" i="1" u="none" dirty="0" smtClean="0">
                              <a:solidFill>
                                <a:srgbClr val="000098"/>
                              </a:solidFill>
                              <a:latin typeface="Cambria Math"/>
                            </a:rPr>
                            <m:t>:</m:t>
                          </m:r>
                          <m:acc>
                            <m:accPr>
                              <m:chr m:val="̅"/>
                              <m:ctrlPr>
                                <a:rPr lang="en-US" sz="3200" b="0" i="1" u="none" dirty="0" smtClean="0">
                                  <a:solidFill>
                                    <a:srgbClr val="000098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3200" b="0" i="1" u="none" dirty="0" smtClean="0">
                                  <a:solidFill>
                                    <a:srgbClr val="000098"/>
                                  </a:solidFill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</m:acc>
                        </m:e>
                      </m:d>
                      <m:r>
                        <a:rPr lang="en-US" sz="3200" i="1" u="none" dirty="0" smtClean="0">
                          <a:solidFill>
                            <a:srgbClr val="000098"/>
                          </a:solidFill>
                          <a:latin typeface="Cambria Math"/>
                        </a:rPr>
                        <m:t>=</m:t>
                      </m:r>
                      <m:d>
                        <m:dPr>
                          <m:begChr m:val=""/>
                          <m:endChr m:val="}"/>
                          <m:ctrlPr>
                            <a:rPr lang="en-US" sz="3200" i="1" u="none" dirty="0" smtClean="0">
                              <a:solidFill>
                                <a:srgbClr val="000098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{"/>
                              <m:endChr m:val=""/>
                              <m:ctrlPr>
                                <a:rPr lang="en-US" sz="3200" i="1" u="none" dirty="0" smtClean="0">
                                  <a:solidFill>
                                    <a:srgbClr val="000098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3200" i="1" u="none" dirty="0" smtClean="0">
                                      <a:solidFill>
                                        <a:srgbClr val="000098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3200" i="1" u="none" dirty="0" smtClean="0">
                                      <a:solidFill>
                                        <a:srgbClr val="000098"/>
                                      </a:solidFill>
                                      <a:latin typeface="Cambria Math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sz="3200" i="1" u="none" smtClean="0">
                                      <a:solidFill>
                                        <a:srgbClr val="000098"/>
                                      </a:solidFill>
                                      <a:latin typeface="Cambria Math"/>
                                    </a:rPr>
                                    <m:t>2</m:t>
                                  </m:r>
                                </m:den>
                              </m:f>
                              <m:sSup>
                                <m:sSupPr>
                                  <m:ctrlPr>
                                    <a:rPr lang="en-US" sz="3200" i="1" u="none" smtClean="0">
                                      <a:solidFill>
                                        <a:srgbClr val="000098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begChr m:val=""/>
                                      <m:ctrlPr>
                                        <a:rPr lang="en-US" sz="3200" i="1" u="none" smtClean="0">
                                          <a:solidFill>
                                            <a:srgbClr val="000098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d>
                                        <m:dPr>
                                          <m:endChr m:val=""/>
                                          <m:ctrlPr>
                                            <a:rPr lang="en-US" sz="3200" i="1" u="none" smtClean="0">
                                              <a:solidFill>
                                                <a:srgbClr val="000098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en-US" sz="3200" i="1" u="none" smtClean="0">
                                                  <a:solidFill>
                                                    <a:srgbClr val="00B05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3200" i="1" u="none" smtClean="0">
                                                  <a:solidFill>
                                                    <a:srgbClr val="00B050"/>
                                                  </a:solidFill>
                                                  <a:latin typeface="Cambria Math"/>
                                                </a:rPr>
                                                <m:t>𝑔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3200" b="0" i="1" u="none" smtClean="0">
                                                  <a:solidFill>
                                                    <a:srgbClr val="00B05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𝑣</m:t>
                                              </m:r>
                                            </m:sub>
                                          </m:sSub>
                                          <m:r>
                                            <a:rPr lang="en-US" sz="3200" b="0" i="1" u="none" smtClean="0">
                                              <a:solidFill>
                                                <a:srgbClr val="000098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+</m:t>
                                          </m:r>
                                          <m:rad>
                                            <m:radPr>
                                              <m:degHide m:val="on"/>
                                              <m:ctrlPr>
                                                <a:rPr lang="en-US" sz="3200" i="1" u="none" smtClean="0">
                                                  <a:solidFill>
                                                    <a:srgbClr val="000098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radPr>
                                            <m:deg/>
                                            <m:e>
                                              <m:r>
                                                <a:rPr lang="en-US" sz="3200" i="1" u="none" smtClean="0">
                                                  <a:solidFill>
                                                    <a:srgbClr val="000098"/>
                                                  </a:solidFill>
                                                  <a:latin typeface="Cambria Math"/>
                                                </a:rPr>
                                                <m:t>2ℓ</m:t>
                                              </m:r>
                                            </m:e>
                                          </m:rad>
                                        </m:e>
                                      </m:d>
                                    </m:e>
                                  </m:d>
                                </m:e>
                                <m:sup>
                                  <m:r>
                                    <a:rPr lang="en-US" sz="3200" i="1" u="none" smtClean="0">
                                      <a:solidFill>
                                        <a:srgbClr val="000098"/>
                                      </a:solidFill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sz="3200" i="1" u="none" smtClean="0">
                                  <a:solidFill>
                                    <a:srgbClr val="000098"/>
                                  </a:solidFill>
                                  <a:latin typeface="Cambria Math"/>
                                </a:rPr>
                                <m:t>:</m:t>
                              </m:r>
                              <m:r>
                                <a:rPr lang="en-US" sz="3200" b="0" i="1" u="none" smtClean="0">
                                  <a:solidFill>
                                    <a:srgbClr val="000098"/>
                                  </a:solidFill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  <m:r>
                                <a:rPr lang="en-US" sz="3200" i="1" u="none" smtClean="0">
                                  <a:solidFill>
                                    <a:srgbClr val="000098"/>
                                  </a:solidFill>
                                  <a:latin typeface="Cambria Math"/>
                                </a:rPr>
                                <m:t>∈</m:t>
                              </m:r>
                              <m:acc>
                                <m:accPr>
                                  <m:chr m:val="̅"/>
                                  <m:ctrlPr>
                                    <a:rPr lang="en-US" sz="3200" b="0" i="1" u="none" smtClean="0">
                                      <a:solidFill>
                                        <a:srgbClr val="000098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3200" b="0" i="1" u="none" smtClean="0">
                                      <a:solidFill>
                                        <a:srgbClr val="000098"/>
                                      </a:solidFill>
                                      <a:latin typeface="Cambria Math" panose="02040503050406030204" pitchFamily="18" charset="0"/>
                                    </a:rPr>
                                    <m:t>𝑉</m:t>
                                  </m:r>
                                </m:e>
                              </m:acc>
                            </m:e>
                          </m:d>
                        </m:e>
                      </m:d>
                    </m:oMath>
                  </m:oMathPara>
                </a14:m>
                <a:r>
                  <a:rPr lang="en-US" sz="3200" u="none" dirty="0" smtClean="0">
                    <a:solidFill>
                      <a:srgbClr val="000098"/>
                    </a:solidFill>
                  </a:rPr>
                  <a:t/>
                </a:r>
                <a:br>
                  <a:rPr lang="en-US" sz="3200" u="none" dirty="0" smtClean="0">
                    <a:solidFill>
                      <a:srgbClr val="000098"/>
                    </a:solidFill>
                  </a:rPr>
                </a:br>
                <a:endParaRPr lang="en-US" sz="3200" u="none" dirty="0">
                  <a:solidFill>
                    <a:srgbClr val="000098"/>
                  </a:solidFill>
                </a:endParaRPr>
              </a:p>
              <a:p>
                <a:pPr algn="l"/>
                <a:endParaRPr lang="en-US" sz="3200" u="none" dirty="0" smtClean="0">
                  <a:solidFill>
                    <a:srgbClr val="C00000"/>
                  </a:solidFill>
                </a:endParaRPr>
              </a:p>
              <a:p>
                <a:pPr algn="l"/>
                <a:r>
                  <a:rPr lang="en-US" sz="2800" u="none" dirty="0" smtClean="0">
                    <a:solidFill>
                      <a:srgbClr val="C00000"/>
                    </a:solidFill>
                  </a:rPr>
                  <a:t/>
                </a:r>
                <a:br>
                  <a:rPr lang="en-US" sz="2800" u="none" dirty="0" smtClean="0">
                    <a:solidFill>
                      <a:srgbClr val="C00000"/>
                    </a:solidFill>
                  </a:rPr>
                </a:br>
                <a:r>
                  <a:rPr lang="en-US" sz="2800" u="none" dirty="0" smtClean="0">
                    <a:solidFill>
                      <a:srgbClr val="C00000"/>
                    </a:solidFill>
                  </a:rPr>
                  <a:t/>
                </a:r>
                <a:br>
                  <a:rPr lang="en-US" sz="2800" u="none" dirty="0" smtClean="0">
                    <a:solidFill>
                      <a:srgbClr val="C00000"/>
                    </a:solidFill>
                  </a:rPr>
                </a:br>
                <a:r>
                  <a:rPr lang="en-US" sz="2800" u="none" dirty="0" smtClean="0">
                    <a:solidFill>
                      <a:srgbClr val="C00000"/>
                    </a:solidFill>
                  </a:rPr>
                  <a:t/>
                </a:r>
                <a:br>
                  <a:rPr lang="en-US" sz="2800" u="none" dirty="0" smtClean="0">
                    <a:solidFill>
                      <a:srgbClr val="C00000"/>
                    </a:solidFill>
                  </a:rPr>
                </a:br>
                <a:r>
                  <a:rPr lang="en-US" sz="2800" u="none" dirty="0" smtClean="0">
                    <a:solidFill>
                      <a:srgbClr val="C00000"/>
                    </a:solidFill>
                  </a:rPr>
                  <a:t> </a:t>
                </a:r>
                <a:endParaRPr lang="en-US" sz="2800" u="none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31" name="TextBox 3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1877" y="5206800"/>
                <a:ext cx="8583442" cy="3406830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" name="Ink 2"/>
              <p14:cNvContentPartPr/>
              <p14:nvPr/>
            </p14:nvContentPartPr>
            <p14:xfrm>
              <a:off x="710294" y="2250570"/>
              <a:ext cx="3976920" cy="290664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03814" y="2243370"/>
                <a:ext cx="3991680" cy="2923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Rectangle 31"/>
              <p:cNvSpPr/>
              <p:nvPr/>
            </p:nvSpPr>
            <p:spPr>
              <a:xfrm>
                <a:off x="5263284" y="2323096"/>
                <a:ext cx="2807307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800" u="none" dirty="0" smtClean="0"/>
                  <a:t>Define </a:t>
                </a:r>
                <a14:m>
                  <m:oMath xmlns:m="http://schemas.openxmlformats.org/officeDocument/2006/math">
                    <m:r>
                      <a:rPr lang="en-US" sz="2800" b="0" i="1" u="none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sz="2800" b="0" i="1" u="none" smtClean="0">
                        <a:latin typeface="Cambria Math" panose="02040503050406030204" pitchFamily="18" charset="0"/>
                      </a:rPr>
                      <m:t> :</m:t>
                    </m:r>
                    <m:acc>
                      <m:accPr>
                        <m:chr m:val="̅"/>
                        <m:ctrlPr>
                          <a:rPr lang="en-US" sz="2800" b="0" i="1" u="none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800" b="0" i="1" u="none" smtClean="0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</m:acc>
                    <m:r>
                      <a:rPr lang="en-US" sz="2800" b="0" i="1" u="none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sz="2800" b="0" i="1" u="none" smtClean="0">
                        <a:latin typeface="Cambria Math" panose="02040503050406030204" pitchFamily="18" charset="0"/>
                      </a:rPr>
                      <m:t>ℝ</m:t>
                    </m:r>
                  </m:oMath>
                </a14:m>
                <a:r>
                  <a:rPr lang="en-US" sz="2800" u="none" dirty="0" smtClean="0"/>
                  <a:t> by</a:t>
                </a:r>
                <a:endParaRPr lang="en-US" sz="2800" u="none" dirty="0"/>
              </a:p>
            </p:txBody>
          </p:sp>
        </mc:Choice>
        <mc:Fallback xmlns="">
          <p:sp>
            <p:nvSpPr>
              <p:cNvPr id="32" name="Rectangle 3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63284" y="2323096"/>
                <a:ext cx="2807307" cy="523220"/>
              </a:xfrm>
              <a:prstGeom prst="rect">
                <a:avLst/>
              </a:prstGeom>
              <a:blipFill rotWithShape="0">
                <a:blip r:embed="rId6"/>
                <a:stretch>
                  <a:fillRect l="-4121" t="-10465" r="-3905" b="-325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Rectangle 32"/>
              <p:cNvSpPr/>
              <p:nvPr/>
            </p:nvSpPr>
            <p:spPr>
              <a:xfrm>
                <a:off x="5032856" y="2910537"/>
                <a:ext cx="3516988" cy="64504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u="none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sz="2400" b="0" i="1" u="none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u="none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sz="2400" b="0" i="1" u="none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2400" b="0" i="1" u="none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400" b="0" i="1" u="none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u="none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en-US" sz="2400" b="0" i="1" u="none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  <m:r>
                            <a:rPr lang="en-US" sz="2400" b="0" i="1" u="none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ad>
                            <m:radPr>
                              <m:degHide m:val="on"/>
                              <m:ctrlPr>
                                <a:rPr lang="en-US" sz="2400" b="0" i="1" u="none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2400" b="0" i="1" u="none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2ℓ</m:t>
                              </m:r>
                            </m:e>
                          </m:rad>
                        </m:e>
                      </m:d>
                      <m:r>
                        <a:rPr lang="en-US" sz="2400" b="0" i="1" u="none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sz="2400" b="0" i="1" u="none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sz="2400" b="0" i="1" u="none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400" b="0" i="1" u="none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e>
                          </m:acc>
                        </m:e>
                        <m:sub>
                          <m:r>
                            <a:rPr lang="en-US" sz="2400" b="0" i="1" u="none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</m:oMath>
                  </m:oMathPara>
                </a14:m>
                <a:endParaRPr lang="en-US" sz="2400" u="none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33" name="Rectangle 3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32856" y="2910537"/>
                <a:ext cx="3516988" cy="645048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4" name="Rectangle 33"/>
              <p:cNvSpPr/>
              <p:nvPr/>
            </p:nvSpPr>
            <p:spPr>
              <a:xfrm>
                <a:off x="5173803" y="3648057"/>
                <a:ext cx="3119892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u="none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𝑈</m:t>
                      </m:r>
                      <m:r>
                        <a:rPr lang="en-US" sz="2400" b="0" i="1" u="none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={</m:t>
                      </m:r>
                      <m:r>
                        <a:rPr lang="en-US" sz="2400" b="0" i="1" u="none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lang="en-US" sz="2400" b="0" i="1" u="none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∈</m:t>
                      </m:r>
                      <m:r>
                        <a:rPr lang="en-US" sz="2400" b="0" i="1" u="none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𝑉</m:t>
                      </m:r>
                      <m:r>
                        <a:rPr lang="en-US" sz="2400" b="0" i="1" u="none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 :</m:t>
                      </m:r>
                      <m:sSubSup>
                        <m:sSubSupPr>
                          <m:ctrlPr>
                            <a:rPr lang="en-US" sz="2400" b="0" i="1" u="none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b="0" i="1" u="none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sz="2400" b="0" i="1" u="none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sub>
                        <m:sup>
                          <m:r>
                            <a:rPr lang="en-US" sz="2400" b="0" i="1" u="none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</m:sup>
                      </m:sSubSup>
                      <m:r>
                        <a:rPr lang="en-US" sz="2400" b="0" i="1" u="none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&gt;0 }</m:t>
                      </m:r>
                    </m:oMath>
                  </m:oMathPara>
                </a14:m>
                <a:endParaRPr lang="en-US" sz="2400" u="none" dirty="0">
                  <a:solidFill>
                    <a:srgbClr val="C00000"/>
                  </a:solidFill>
                </a:endParaRPr>
              </a:p>
            </p:txBody>
          </p:sp>
        </mc:Choice>
        <mc:Fallback>
          <p:sp>
            <p:nvSpPr>
              <p:cNvPr id="34" name="Rectangle 3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73803" y="3648057"/>
                <a:ext cx="3119892" cy="461665"/>
              </a:xfrm>
              <a:prstGeom prst="rect">
                <a:avLst/>
              </a:prstGeom>
              <a:blipFill rotWithShape="0">
                <a:blip r:embed="rId8"/>
                <a:stretch>
                  <a:fillRect b="-171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5" name="Rectangle 34"/>
              <p:cNvSpPr/>
              <p:nvPr/>
            </p:nvSpPr>
            <p:spPr>
              <a:xfrm>
                <a:off x="5320891" y="4292296"/>
                <a:ext cx="2568845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 xmlns:m="http://schemas.openxmlformats.org/officeDocument/2006/math">
                    <m:r>
                      <a:rPr lang="en-US" sz="2400" b="0" i="1" u="none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sz="2400" b="0" i="1" u="none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u="none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</m:d>
                    <m:r>
                      <a:rPr lang="en-US" sz="2400" b="0" i="1" u="none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&gt;0</m:t>
                    </m:r>
                  </m:oMath>
                </a14:m>
                <a:r>
                  <a:rPr lang="en-US" sz="2400" u="none" dirty="0" smtClean="0">
                    <a:solidFill>
                      <a:srgbClr val="00B050"/>
                    </a:solidFill>
                  </a:rPr>
                  <a:t> for </a:t>
                </a:r>
                <a14:m>
                  <m:oMath xmlns:m="http://schemas.openxmlformats.org/officeDocument/2006/math">
                    <m:r>
                      <a:rPr lang="en-US" sz="2400" b="0" i="1" u="none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𝑣</m:t>
                    </m:r>
                    <m:r>
                      <a:rPr lang="en-US" sz="2400" b="0" i="1" u="none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sz="2400" b="0" i="1" u="none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𝑈</m:t>
                    </m:r>
                  </m:oMath>
                </a14:m>
                <a:endParaRPr lang="en-US" sz="2400" u="none" dirty="0">
                  <a:solidFill>
                    <a:srgbClr val="00B050"/>
                  </a:solidFill>
                </a:endParaRPr>
              </a:p>
            </p:txBody>
          </p:sp>
        </mc:Choice>
        <mc:Fallback>
          <p:sp>
            <p:nvSpPr>
              <p:cNvPr id="35" name="Rectangle 3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20891" y="4292296"/>
                <a:ext cx="2568845" cy="461665"/>
              </a:xfrm>
              <a:prstGeom prst="rect">
                <a:avLst/>
              </a:prstGeom>
              <a:blipFill rotWithShape="0">
                <a:blip r:embed="rId9"/>
                <a:stretch>
                  <a:fillRect l="-1663" t="-9211" b="-302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6" name="Picture 2" descr="http://i17.photobucket.com/albums/b100/MarkWarner/Homer-Simpson-psd24858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5307" y="3100943"/>
            <a:ext cx="3810000" cy="3486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1485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/>
      <p:bldP spid="34" grpId="0"/>
      <p:bldP spid="3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90550" y="-346075"/>
            <a:ext cx="8186738" cy="1470025"/>
          </a:xfrm>
        </p:spPr>
        <p:txBody>
          <a:bodyPr/>
          <a:lstStyle/>
          <a:p>
            <a:pPr algn="r"/>
            <a:r>
              <a:rPr lang="en-US" sz="3400" b="1" dirty="0" smtClean="0">
                <a:solidFill>
                  <a:srgbClr val="000098"/>
                </a:solidFill>
                <a:latin typeface="Garamond" pitchFamily="18" charset="0"/>
              </a:rPr>
              <a:t>cover time of a graph</a:t>
            </a:r>
            <a:endParaRPr lang="en-US" sz="3400" b="1" dirty="0">
              <a:solidFill>
                <a:srgbClr val="000098"/>
              </a:solidFill>
              <a:latin typeface="Garamond" pitchFamily="18" charset="0"/>
            </a:endParaRPr>
          </a:p>
        </p:txBody>
      </p:sp>
      <p:sp>
        <p:nvSpPr>
          <p:cNvPr id="205828" name="Line 4"/>
          <p:cNvSpPr>
            <a:spLocks noChangeShapeType="1"/>
          </p:cNvSpPr>
          <p:nvPr/>
        </p:nvSpPr>
        <p:spPr bwMode="auto">
          <a:xfrm>
            <a:off x="654050" y="712788"/>
            <a:ext cx="80645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 Box 7"/>
              <p:cNvSpPr txBox="1">
                <a:spLocks noChangeArrowheads="1"/>
              </p:cNvSpPr>
              <p:nvPr/>
            </p:nvSpPr>
            <p:spPr bwMode="auto">
              <a:xfrm>
                <a:off x="485133" y="951899"/>
                <a:ext cx="8122587" cy="5232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 lvl="1" algn="l"/>
                <a:r>
                  <a:rPr lang="en-US" sz="2800" u="none" dirty="0" smtClean="0"/>
                  <a:t>Consider a graph </a:t>
                </a:r>
                <a14:m>
                  <m:oMath xmlns:m="http://schemas.openxmlformats.org/officeDocument/2006/math">
                    <m:r>
                      <a:rPr lang="en-US" sz="2800" b="0" i="1" u="none" smtClean="0">
                        <a:latin typeface="Cambria Math" panose="02040503050406030204" pitchFamily="18" charset="0"/>
                      </a:rPr>
                      <m:t>𝐺</m:t>
                    </m:r>
                    <m:r>
                      <a:rPr lang="en-US" sz="2800" b="0" i="1" u="none" smtClean="0">
                        <a:latin typeface="Cambria Math" panose="02040503050406030204" pitchFamily="18" charset="0"/>
                      </a:rPr>
                      <m:t>=(</m:t>
                    </m:r>
                    <m:r>
                      <a:rPr lang="en-US" sz="2800" b="0" i="1" u="none" smtClean="0">
                        <a:latin typeface="Cambria Math" panose="02040503050406030204" pitchFamily="18" charset="0"/>
                      </a:rPr>
                      <m:t>𝑉</m:t>
                    </m:r>
                    <m:r>
                      <a:rPr lang="en-US" sz="2800" b="0" i="1" u="none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2800" b="0" i="1" u="none" smtClean="0">
                        <a:latin typeface="Cambria Math" panose="02040503050406030204" pitchFamily="18" charset="0"/>
                      </a:rPr>
                      <m:t>𝐸</m:t>
                    </m:r>
                    <m:r>
                      <a:rPr lang="en-US" sz="2800" b="0" i="0" u="none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800" u="none" dirty="0" smtClean="0"/>
                  <a:t>.</a:t>
                </a:r>
              </a:p>
            </p:txBody>
          </p:sp>
        </mc:Choice>
        <mc:Fallback xmlns="">
          <p:sp>
            <p:nvSpPr>
              <p:cNvPr id="5" name="Text 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85133" y="951899"/>
                <a:ext cx="8122587" cy="523220"/>
              </a:xfrm>
              <a:prstGeom prst="rect">
                <a:avLst/>
              </a:prstGeom>
              <a:blipFill rotWithShape="0">
                <a:blip r:embed="rId2"/>
                <a:stretch>
                  <a:fillRect t="-10465" b="-32558"/>
                </a:stretch>
              </a:blip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 Box 7"/>
              <p:cNvSpPr txBox="1">
                <a:spLocks noChangeArrowheads="1"/>
              </p:cNvSpPr>
              <p:nvPr/>
            </p:nvSpPr>
            <p:spPr bwMode="auto">
              <a:xfrm>
                <a:off x="481903" y="1469554"/>
                <a:ext cx="8122587" cy="5232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 lvl="1" algn="l"/>
                <a:r>
                  <a:rPr lang="en-US" sz="2800" u="none" dirty="0" smtClean="0"/>
                  <a:t>Let </a:t>
                </a:r>
                <a14:m>
                  <m:oMath xmlns:m="http://schemas.openxmlformats.org/officeDocument/2006/math">
                    <m:r>
                      <a:rPr lang="en-US" sz="2800" b="0" i="1" u="none" smtClean="0">
                        <a:latin typeface="Cambria Math" panose="02040503050406030204" pitchFamily="18" charset="0"/>
                      </a:rPr>
                      <m:t>{</m:t>
                    </m:r>
                    <m:sSub>
                      <m:sSubPr>
                        <m:ctrlPr>
                          <a:rPr lang="en-US" sz="2800" b="0" i="1" u="none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u="none" smtClean="0">
                            <a:latin typeface="Cambria Math" panose="02040503050406030204" pitchFamily="18" charset="0"/>
                          </a:rPr>
                          <m:t>𝑊</m:t>
                        </m:r>
                      </m:e>
                      <m:sub>
                        <m:r>
                          <a:rPr lang="en-US" sz="2800" b="0" i="1" u="none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en-US" sz="2800" b="0" i="1" u="none" smtClean="0">
                        <a:latin typeface="Cambria Math" panose="02040503050406030204" pitchFamily="18" charset="0"/>
                      </a:rPr>
                      <m:t>}</m:t>
                    </m:r>
                  </m:oMath>
                </a14:m>
                <a:r>
                  <a:rPr lang="en-US" sz="2800" u="none" dirty="0" smtClean="0"/>
                  <a:t> denote the random walk on </a:t>
                </a:r>
                <a14:m>
                  <m:oMath xmlns:m="http://schemas.openxmlformats.org/officeDocument/2006/math">
                    <m:r>
                      <a:rPr lang="en-US" sz="2800" b="0" i="1" u="none" smtClean="0">
                        <a:latin typeface="Cambria Math" panose="02040503050406030204" pitchFamily="18" charset="0"/>
                      </a:rPr>
                      <m:t>𝐺</m:t>
                    </m:r>
                  </m:oMath>
                </a14:m>
                <a:r>
                  <a:rPr lang="en-US" sz="2800" u="none" dirty="0" smtClean="0"/>
                  <a:t>. </a:t>
                </a:r>
              </a:p>
            </p:txBody>
          </p:sp>
        </mc:Choice>
        <mc:Fallback xmlns="">
          <p:sp>
            <p:nvSpPr>
              <p:cNvPr id="6" name="Text 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81903" y="1469554"/>
                <a:ext cx="8122587" cy="523220"/>
              </a:xfrm>
              <a:prstGeom prst="rect">
                <a:avLst/>
              </a:prstGeom>
              <a:blipFill rotWithShape="0">
                <a:blip r:embed="rId3"/>
                <a:stretch>
                  <a:fillRect t="-10465" b="-32558"/>
                </a:stretch>
              </a:blip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 Box 7"/>
              <p:cNvSpPr txBox="1">
                <a:spLocks noChangeArrowheads="1"/>
              </p:cNvSpPr>
              <p:nvPr/>
            </p:nvSpPr>
            <p:spPr bwMode="auto">
              <a:xfrm>
                <a:off x="583927" y="1988017"/>
                <a:ext cx="8122587" cy="5232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 lvl="1" algn="l"/>
                <a14:m>
                  <m:oMath xmlns:m="http://schemas.openxmlformats.org/officeDocument/2006/math">
                    <m:sSub>
                      <m:sSubPr>
                        <m:ctrlPr>
                          <a:rPr lang="en-US" sz="2800" b="0" i="1" u="none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u="none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𝜏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800" b="0" i="0" u="none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cov</m:t>
                        </m:r>
                      </m:sub>
                    </m:sSub>
                    <m:r>
                      <a:rPr lang="en-US" sz="2800" b="0" i="1" u="none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sz="2800" u="none" dirty="0" smtClean="0">
                    <a:solidFill>
                      <a:srgbClr val="C00000"/>
                    </a:solidFill>
                  </a:rPr>
                  <a:t> first time at which every vertex of </a:t>
                </a:r>
                <a14:m>
                  <m:oMath xmlns:m="http://schemas.openxmlformats.org/officeDocument/2006/math">
                    <m:r>
                      <a:rPr lang="en-US" sz="2800" b="0" i="1" u="none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𝐺</m:t>
                    </m:r>
                  </m:oMath>
                </a14:m>
                <a:r>
                  <a:rPr lang="en-US" sz="2800" u="none" dirty="0" smtClean="0">
                    <a:solidFill>
                      <a:srgbClr val="C00000"/>
                    </a:solidFill>
                  </a:rPr>
                  <a:t> has been visited</a:t>
                </a:r>
              </a:p>
            </p:txBody>
          </p:sp>
        </mc:Choice>
        <mc:Fallback xmlns="">
          <p:sp>
            <p:nvSpPr>
              <p:cNvPr id="7" name="Text 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83927" y="1988017"/>
                <a:ext cx="8122587" cy="523220"/>
              </a:xfrm>
              <a:prstGeom prst="rect">
                <a:avLst/>
              </a:prstGeom>
              <a:blipFill rotWithShape="0">
                <a:blip r:embed="rId4"/>
                <a:stretch>
                  <a:fillRect t="-10465" b="-32558"/>
                </a:stretch>
              </a:blip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 Box 7"/>
              <p:cNvSpPr txBox="1">
                <a:spLocks noChangeArrowheads="1"/>
              </p:cNvSpPr>
              <p:nvPr/>
            </p:nvSpPr>
            <p:spPr bwMode="auto">
              <a:xfrm>
                <a:off x="539510" y="2622502"/>
                <a:ext cx="8410622" cy="108702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 lvl="1" algn="l"/>
                <a:r>
                  <a:rPr lang="en-US" sz="2800" b="1" u="none" dirty="0" smtClean="0"/>
                  <a:t>Cover time of </a:t>
                </a:r>
                <a14:m>
                  <m:oMath xmlns:m="http://schemas.openxmlformats.org/officeDocument/2006/math">
                    <m:r>
                      <a:rPr lang="en-US" sz="2800" b="1" i="1" u="none" smtClean="0">
                        <a:latin typeface="Cambria Math" panose="02040503050406030204" pitchFamily="18" charset="0"/>
                      </a:rPr>
                      <m:t>𝑮</m:t>
                    </m:r>
                  </m:oMath>
                </a14:m>
                <a:r>
                  <a:rPr lang="en-US" sz="2800" b="1" u="none" dirty="0" smtClean="0"/>
                  <a:t>:</a:t>
                </a:r>
              </a:p>
              <a:p>
                <a:pPr lvl="1"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u="none" smtClean="0">
                              <a:solidFill>
                                <a:srgbClr val="000098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u="none" smtClean="0">
                              <a:solidFill>
                                <a:srgbClr val="000098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800" b="0" i="0" u="none" smtClean="0">
                              <a:solidFill>
                                <a:srgbClr val="000098"/>
                              </a:solidFill>
                              <a:latin typeface="Cambria Math" panose="02040503050406030204" pitchFamily="18" charset="0"/>
                            </a:rPr>
                            <m:t>cov</m:t>
                          </m:r>
                        </m:sub>
                      </m:sSub>
                      <m:d>
                        <m:dPr>
                          <m:ctrlPr>
                            <a:rPr lang="en-US" sz="2800" b="0" i="1" u="none" smtClean="0">
                              <a:solidFill>
                                <a:srgbClr val="000098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u="none" smtClean="0">
                              <a:solidFill>
                                <a:srgbClr val="000098"/>
                              </a:solidFill>
                              <a:latin typeface="Cambria Math" panose="02040503050406030204" pitchFamily="18" charset="0"/>
                            </a:rPr>
                            <m:t>𝐺</m:t>
                          </m:r>
                        </m:e>
                      </m:d>
                      <m:r>
                        <a:rPr lang="en-US" sz="2800" b="0" i="1" u="none" smtClean="0">
                          <a:solidFill>
                            <a:srgbClr val="000098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unc>
                        <m:funcPr>
                          <m:ctrlPr>
                            <a:rPr lang="en-US" sz="2800" b="0" i="1" u="none" smtClean="0">
                              <a:solidFill>
                                <a:srgbClr val="000098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sz="2800" b="0" i="1" u="none" smtClean="0">
                                  <a:solidFill>
                                    <a:srgbClr val="000098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sz="2800" b="0" i="0" u="none" smtClean="0">
                                  <a:solidFill>
                                    <a:srgbClr val="000098"/>
                                  </a:solidFill>
                                  <a:latin typeface="Cambria Math" panose="02040503050406030204" pitchFamily="18" charset="0"/>
                                </a:rPr>
                                <m:t>max</m:t>
                              </m:r>
                            </m:e>
                            <m:lim>
                              <m:r>
                                <a:rPr lang="en-US" sz="2800" b="0" i="1" u="none" smtClean="0">
                                  <a:solidFill>
                                    <a:srgbClr val="000098"/>
                                  </a:solidFill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  <m:r>
                                <a:rPr lang="en-US" sz="2800" b="0" i="1" u="none" smtClean="0">
                                  <a:solidFill>
                                    <a:srgbClr val="000098"/>
                                  </a:solidFill>
                                  <a:latin typeface="Cambria Math" panose="02040503050406030204" pitchFamily="18" charset="0"/>
                                </a:rPr>
                                <m:t>∈</m:t>
                              </m:r>
                              <m:r>
                                <a:rPr lang="en-US" sz="2800" b="0" i="1" u="none" smtClean="0">
                                  <a:solidFill>
                                    <a:srgbClr val="000098"/>
                                  </a:solidFill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lim>
                          </m:limLow>
                        </m:fName>
                        <m:e>
                          <m:r>
                            <a:rPr lang="en-US" sz="2800" b="0" i="1" u="none" smtClean="0">
                              <a:solidFill>
                                <a:srgbClr val="000098"/>
                              </a:solidFill>
                              <a:latin typeface="Cambria Math" panose="02040503050406030204" pitchFamily="18" charset="0"/>
                            </a:rPr>
                            <m:t>𝔼</m:t>
                          </m:r>
                          <m:d>
                            <m:dPr>
                              <m:begChr m:val="["/>
                              <m:endChr m:val="]"/>
                              <m:sepChr m:val="∣"/>
                              <m:ctrlPr>
                                <a:rPr lang="en-US" sz="2800" b="0" i="1" u="none" smtClean="0">
                                  <a:solidFill>
                                    <a:srgbClr val="000098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800" b="0" i="1" u="none" smtClean="0">
                                      <a:solidFill>
                                        <a:srgbClr val="000098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b="0" i="1" u="none" smtClean="0">
                                      <a:solidFill>
                                        <a:srgbClr val="000098"/>
                                      </a:solidFill>
                                      <a:latin typeface="Cambria Math" panose="02040503050406030204" pitchFamily="18" charset="0"/>
                                    </a:rPr>
                                    <m:t>𝜏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sz="2800" b="0" i="0" u="none" smtClean="0">
                                      <a:solidFill>
                                        <a:srgbClr val="000098"/>
                                      </a:solidFill>
                                      <a:latin typeface="Cambria Math" panose="02040503050406030204" pitchFamily="18" charset="0"/>
                                    </a:rPr>
                                    <m:t>cov</m:t>
                                  </m:r>
                                </m:sub>
                              </m:sSub>
                            </m:e>
                            <m:e>
                              <m:sSub>
                                <m:sSubPr>
                                  <m:ctrlPr>
                                    <a:rPr lang="en-US" sz="2800" b="0" i="1" u="none" smtClean="0">
                                      <a:solidFill>
                                        <a:srgbClr val="000098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b="0" i="1" u="none" smtClean="0">
                                      <a:solidFill>
                                        <a:srgbClr val="000098"/>
                                      </a:solidFill>
                                      <a:latin typeface="Cambria Math" panose="02040503050406030204" pitchFamily="18" charset="0"/>
                                    </a:rPr>
                                    <m:t>𝑊</m:t>
                                  </m:r>
                                </m:e>
                                <m:sub>
                                  <m:r>
                                    <a:rPr lang="en-US" sz="2800" b="0" i="1" u="none" smtClean="0">
                                      <a:solidFill>
                                        <a:srgbClr val="000098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r>
                                <a:rPr lang="en-US" sz="2800" b="0" i="1" u="none" smtClean="0">
                                  <a:solidFill>
                                    <a:srgbClr val="000098"/>
                                  </a:solidFill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en-US" sz="2800" b="0" i="1" u="none" smtClean="0">
                                  <a:solidFill>
                                    <a:srgbClr val="000098"/>
                                  </a:solidFill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en-US" sz="2800" u="none" dirty="0" smtClean="0">
                  <a:solidFill>
                    <a:srgbClr val="000098"/>
                  </a:solidFill>
                </a:endParaRPr>
              </a:p>
            </p:txBody>
          </p:sp>
        </mc:Choice>
        <mc:Fallback xmlns="">
          <p:sp>
            <p:nvSpPr>
              <p:cNvPr id="8" name="Text 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39510" y="2622502"/>
                <a:ext cx="8410622" cy="1087029"/>
              </a:xfrm>
              <a:prstGeom prst="rect">
                <a:avLst/>
              </a:prstGeom>
              <a:blipFill rotWithShape="0">
                <a:blip r:embed="rId5"/>
                <a:stretch>
                  <a:fillRect t="-5028"/>
                </a:stretch>
              </a:blip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26" name="Picture 2" descr="http://upload.wikimedia.org/wikipedia/commons/thumb/9/9e/Complete_graph_K7.svg/1280px-Complete_graph_K7.svg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9257" y="4000313"/>
            <a:ext cx="1937954" cy="1901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upload.wikimedia.org/wikipedia/commons/thumb/f/f6/Undirected_6_cycle.svg/178px-Undirected_6_cycle.svg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105" y="4110761"/>
            <a:ext cx="1906202" cy="1670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 Box 7"/>
              <p:cNvSpPr txBox="1">
                <a:spLocks noChangeArrowheads="1"/>
              </p:cNvSpPr>
              <p:nvPr/>
            </p:nvSpPr>
            <p:spPr bwMode="auto">
              <a:xfrm>
                <a:off x="5035441" y="5933569"/>
                <a:ext cx="2707530" cy="5232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 lvl="1"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u="none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 sz="2800" b="0" i="1" u="none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800" b="0" i="1" u="none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 sz="2800" b="0" i="1" u="none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−1)/2</m:t>
                      </m:r>
                    </m:oMath>
                  </m:oMathPara>
                </a14:m>
                <a:endParaRPr lang="en-US" sz="2800" u="none" dirty="0" smtClean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1" name="Text 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035441" y="5933569"/>
                <a:ext cx="2707530" cy="523220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 Box 7"/>
              <p:cNvSpPr txBox="1">
                <a:spLocks noChangeArrowheads="1"/>
              </p:cNvSpPr>
              <p:nvPr/>
            </p:nvSpPr>
            <p:spPr bwMode="auto">
              <a:xfrm>
                <a:off x="1691650" y="5958951"/>
                <a:ext cx="2073852" cy="5232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 lvl="1"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u="none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𝑛</m:t>
                      </m:r>
                      <m:func>
                        <m:funcPr>
                          <m:ctrlPr>
                            <a:rPr lang="en-US" sz="2800" b="0" i="1" u="none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800" b="0" i="0" u="none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log</m:t>
                          </m:r>
                        </m:fName>
                        <m:e>
                          <m:r>
                            <a:rPr lang="en-US" sz="2800" b="0" i="1" u="none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</m:func>
                    </m:oMath>
                  </m:oMathPara>
                </a14:m>
                <a:endParaRPr lang="en-US" sz="2800" u="none" dirty="0" smtClean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2" name="Text 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691650" y="5958951"/>
                <a:ext cx="2073852" cy="523220"/>
              </a:xfrm>
              <a:prstGeom prst="rect">
                <a:avLst/>
              </a:prstGeom>
              <a:blipFill rotWithShape="0">
                <a:blip r:embed="rId9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72829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11" grpId="0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90550" y="-346075"/>
            <a:ext cx="8186738" cy="1470025"/>
          </a:xfrm>
        </p:spPr>
        <p:txBody>
          <a:bodyPr/>
          <a:lstStyle/>
          <a:p>
            <a:pPr algn="r"/>
            <a:r>
              <a:rPr lang="en-US" sz="3400" b="1" dirty="0" smtClean="0">
                <a:solidFill>
                  <a:srgbClr val="000098"/>
                </a:solidFill>
                <a:latin typeface="Garamond" pitchFamily="18" charset="0"/>
              </a:rPr>
              <a:t>cover time of a graph</a:t>
            </a:r>
            <a:endParaRPr lang="en-US" sz="3400" b="1" dirty="0">
              <a:solidFill>
                <a:srgbClr val="000098"/>
              </a:solidFill>
              <a:latin typeface="Garamond" pitchFamily="18" charset="0"/>
            </a:endParaRPr>
          </a:p>
        </p:txBody>
      </p:sp>
      <p:sp>
        <p:nvSpPr>
          <p:cNvPr id="205828" name="Line 4"/>
          <p:cNvSpPr>
            <a:spLocks noChangeShapeType="1"/>
          </p:cNvSpPr>
          <p:nvPr/>
        </p:nvSpPr>
        <p:spPr bwMode="auto">
          <a:xfrm>
            <a:off x="654050" y="712788"/>
            <a:ext cx="80645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 Box 7"/>
              <p:cNvSpPr txBox="1">
                <a:spLocks noChangeArrowheads="1"/>
              </p:cNvSpPr>
              <p:nvPr/>
            </p:nvSpPr>
            <p:spPr bwMode="auto">
              <a:xfrm>
                <a:off x="485133" y="951899"/>
                <a:ext cx="8122587" cy="5232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 lvl="1" algn="l"/>
                <a:r>
                  <a:rPr lang="en-US" sz="2800" u="none" dirty="0" smtClean="0"/>
                  <a:t>Consider a graph </a:t>
                </a:r>
                <a14:m>
                  <m:oMath xmlns:m="http://schemas.openxmlformats.org/officeDocument/2006/math">
                    <m:r>
                      <a:rPr lang="en-US" sz="2800" b="0" i="1" u="none" smtClean="0">
                        <a:latin typeface="Cambria Math" panose="02040503050406030204" pitchFamily="18" charset="0"/>
                      </a:rPr>
                      <m:t>𝐺</m:t>
                    </m:r>
                    <m:r>
                      <a:rPr lang="en-US" sz="2800" b="0" i="1" u="none" smtClean="0">
                        <a:latin typeface="Cambria Math" panose="02040503050406030204" pitchFamily="18" charset="0"/>
                      </a:rPr>
                      <m:t>=(</m:t>
                    </m:r>
                    <m:r>
                      <a:rPr lang="en-US" sz="2800" b="0" i="1" u="none" smtClean="0">
                        <a:latin typeface="Cambria Math" panose="02040503050406030204" pitchFamily="18" charset="0"/>
                      </a:rPr>
                      <m:t>𝑉</m:t>
                    </m:r>
                    <m:r>
                      <a:rPr lang="en-US" sz="2800" b="0" i="1" u="none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2800" b="0" i="1" u="none" smtClean="0">
                        <a:latin typeface="Cambria Math" panose="02040503050406030204" pitchFamily="18" charset="0"/>
                      </a:rPr>
                      <m:t>𝐸</m:t>
                    </m:r>
                    <m:r>
                      <a:rPr lang="en-US" sz="2800" b="0" i="0" u="none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800" u="none" dirty="0" smtClean="0"/>
                  <a:t>.</a:t>
                </a:r>
              </a:p>
            </p:txBody>
          </p:sp>
        </mc:Choice>
        <mc:Fallback xmlns="">
          <p:sp>
            <p:nvSpPr>
              <p:cNvPr id="5" name="Text 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85133" y="951899"/>
                <a:ext cx="8122587" cy="523220"/>
              </a:xfrm>
              <a:prstGeom prst="rect">
                <a:avLst/>
              </a:prstGeom>
              <a:blipFill rotWithShape="0">
                <a:blip r:embed="rId2"/>
                <a:stretch>
                  <a:fillRect t="-10465" b="-32558"/>
                </a:stretch>
              </a:blip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 Box 7"/>
              <p:cNvSpPr txBox="1">
                <a:spLocks noChangeArrowheads="1"/>
              </p:cNvSpPr>
              <p:nvPr/>
            </p:nvSpPr>
            <p:spPr bwMode="auto">
              <a:xfrm>
                <a:off x="481903" y="1469554"/>
                <a:ext cx="8122587" cy="5232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 lvl="1" algn="l"/>
                <a:r>
                  <a:rPr lang="en-US" sz="2800" u="none" dirty="0" smtClean="0"/>
                  <a:t>Let </a:t>
                </a:r>
                <a14:m>
                  <m:oMath xmlns:m="http://schemas.openxmlformats.org/officeDocument/2006/math">
                    <m:r>
                      <a:rPr lang="en-US" sz="2800" b="0" i="1" u="none" smtClean="0">
                        <a:latin typeface="Cambria Math" panose="02040503050406030204" pitchFamily="18" charset="0"/>
                      </a:rPr>
                      <m:t>{</m:t>
                    </m:r>
                    <m:sSub>
                      <m:sSubPr>
                        <m:ctrlPr>
                          <a:rPr lang="en-US" sz="2800" b="0" i="1" u="none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u="none" smtClean="0">
                            <a:latin typeface="Cambria Math" panose="02040503050406030204" pitchFamily="18" charset="0"/>
                          </a:rPr>
                          <m:t>𝑊</m:t>
                        </m:r>
                      </m:e>
                      <m:sub>
                        <m:r>
                          <a:rPr lang="en-US" sz="2800" b="0" i="1" u="none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en-US" sz="2800" b="0" i="1" u="none" smtClean="0">
                        <a:latin typeface="Cambria Math" panose="02040503050406030204" pitchFamily="18" charset="0"/>
                      </a:rPr>
                      <m:t>}</m:t>
                    </m:r>
                  </m:oMath>
                </a14:m>
                <a:r>
                  <a:rPr lang="en-US" sz="2800" u="none" dirty="0" smtClean="0"/>
                  <a:t> denote the random walk on </a:t>
                </a:r>
                <a14:m>
                  <m:oMath xmlns:m="http://schemas.openxmlformats.org/officeDocument/2006/math">
                    <m:r>
                      <a:rPr lang="en-US" sz="2800" b="0" i="1" u="none" smtClean="0">
                        <a:latin typeface="Cambria Math" panose="02040503050406030204" pitchFamily="18" charset="0"/>
                      </a:rPr>
                      <m:t>𝐺</m:t>
                    </m:r>
                  </m:oMath>
                </a14:m>
                <a:r>
                  <a:rPr lang="en-US" sz="2800" u="none" dirty="0" smtClean="0"/>
                  <a:t>. </a:t>
                </a:r>
              </a:p>
            </p:txBody>
          </p:sp>
        </mc:Choice>
        <mc:Fallback xmlns="">
          <p:sp>
            <p:nvSpPr>
              <p:cNvPr id="6" name="Text 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81903" y="1469554"/>
                <a:ext cx="8122587" cy="523220"/>
              </a:xfrm>
              <a:prstGeom prst="rect">
                <a:avLst/>
              </a:prstGeom>
              <a:blipFill rotWithShape="0">
                <a:blip r:embed="rId3"/>
                <a:stretch>
                  <a:fillRect t="-10465" b="-32558"/>
                </a:stretch>
              </a:blip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 Box 7"/>
              <p:cNvSpPr txBox="1">
                <a:spLocks noChangeArrowheads="1"/>
              </p:cNvSpPr>
              <p:nvPr/>
            </p:nvSpPr>
            <p:spPr bwMode="auto">
              <a:xfrm>
                <a:off x="583927" y="1988017"/>
                <a:ext cx="8122587" cy="5232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 lvl="1" algn="l"/>
                <a14:m>
                  <m:oMath xmlns:m="http://schemas.openxmlformats.org/officeDocument/2006/math">
                    <m:sSub>
                      <m:sSubPr>
                        <m:ctrlPr>
                          <a:rPr lang="en-US" sz="2800" b="0" i="1" u="none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u="none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𝜏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800" b="0" i="0" u="none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cov</m:t>
                        </m:r>
                      </m:sub>
                    </m:sSub>
                    <m:r>
                      <a:rPr lang="en-US" sz="2800" b="0" i="1" u="none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sz="2800" u="none" dirty="0" smtClean="0">
                    <a:solidFill>
                      <a:srgbClr val="C00000"/>
                    </a:solidFill>
                  </a:rPr>
                  <a:t> first time at which every vertex of </a:t>
                </a:r>
                <a14:m>
                  <m:oMath xmlns:m="http://schemas.openxmlformats.org/officeDocument/2006/math">
                    <m:r>
                      <a:rPr lang="en-US" sz="2800" b="0" i="1" u="none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𝐺</m:t>
                    </m:r>
                  </m:oMath>
                </a14:m>
                <a:r>
                  <a:rPr lang="en-US" sz="2800" u="none" dirty="0" smtClean="0">
                    <a:solidFill>
                      <a:srgbClr val="C00000"/>
                    </a:solidFill>
                  </a:rPr>
                  <a:t> has been visited</a:t>
                </a:r>
              </a:p>
            </p:txBody>
          </p:sp>
        </mc:Choice>
        <mc:Fallback xmlns="">
          <p:sp>
            <p:nvSpPr>
              <p:cNvPr id="7" name="Text 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83927" y="1988017"/>
                <a:ext cx="8122587" cy="523220"/>
              </a:xfrm>
              <a:prstGeom prst="rect">
                <a:avLst/>
              </a:prstGeom>
              <a:blipFill rotWithShape="0">
                <a:blip r:embed="rId4"/>
                <a:stretch>
                  <a:fillRect t="-10465" b="-32558"/>
                </a:stretch>
              </a:blip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 Box 7"/>
              <p:cNvSpPr txBox="1">
                <a:spLocks noChangeArrowheads="1"/>
              </p:cNvSpPr>
              <p:nvPr/>
            </p:nvSpPr>
            <p:spPr bwMode="auto">
              <a:xfrm>
                <a:off x="539510" y="2622502"/>
                <a:ext cx="8410622" cy="108702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 lvl="1" algn="l"/>
                <a:r>
                  <a:rPr lang="en-US" sz="2800" b="1" u="none" dirty="0" smtClean="0"/>
                  <a:t>Cover time of </a:t>
                </a:r>
                <a14:m>
                  <m:oMath xmlns:m="http://schemas.openxmlformats.org/officeDocument/2006/math">
                    <m:r>
                      <a:rPr lang="en-US" sz="2800" b="1" i="1" u="none" smtClean="0">
                        <a:latin typeface="Cambria Math" panose="02040503050406030204" pitchFamily="18" charset="0"/>
                      </a:rPr>
                      <m:t>𝑮</m:t>
                    </m:r>
                  </m:oMath>
                </a14:m>
                <a:r>
                  <a:rPr lang="en-US" sz="2800" b="1" u="none" dirty="0" smtClean="0"/>
                  <a:t>:</a:t>
                </a:r>
              </a:p>
              <a:p>
                <a:pPr lvl="1"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u="none" smtClean="0">
                              <a:solidFill>
                                <a:srgbClr val="000098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u="none" smtClean="0">
                              <a:solidFill>
                                <a:srgbClr val="000098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800" b="0" i="0" u="none" smtClean="0">
                              <a:solidFill>
                                <a:srgbClr val="000098"/>
                              </a:solidFill>
                              <a:latin typeface="Cambria Math" panose="02040503050406030204" pitchFamily="18" charset="0"/>
                            </a:rPr>
                            <m:t>cov</m:t>
                          </m:r>
                        </m:sub>
                      </m:sSub>
                      <m:d>
                        <m:dPr>
                          <m:ctrlPr>
                            <a:rPr lang="en-US" sz="2800" b="0" i="1" u="none" smtClean="0">
                              <a:solidFill>
                                <a:srgbClr val="000098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u="none" smtClean="0">
                              <a:solidFill>
                                <a:srgbClr val="000098"/>
                              </a:solidFill>
                              <a:latin typeface="Cambria Math" panose="02040503050406030204" pitchFamily="18" charset="0"/>
                            </a:rPr>
                            <m:t>𝐺</m:t>
                          </m:r>
                        </m:e>
                      </m:d>
                      <m:r>
                        <a:rPr lang="en-US" sz="2800" b="0" i="1" u="none" smtClean="0">
                          <a:solidFill>
                            <a:srgbClr val="000098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unc>
                        <m:funcPr>
                          <m:ctrlPr>
                            <a:rPr lang="en-US" sz="2800" b="0" i="1" u="none" smtClean="0">
                              <a:solidFill>
                                <a:srgbClr val="000098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sz="2800" b="0" i="1" u="none" smtClean="0">
                                  <a:solidFill>
                                    <a:srgbClr val="000098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sz="2800" b="0" i="0" u="none" smtClean="0">
                                  <a:solidFill>
                                    <a:srgbClr val="000098"/>
                                  </a:solidFill>
                                  <a:latin typeface="Cambria Math" panose="02040503050406030204" pitchFamily="18" charset="0"/>
                                </a:rPr>
                                <m:t>max</m:t>
                              </m:r>
                            </m:e>
                            <m:lim>
                              <m:r>
                                <a:rPr lang="en-US" sz="2800" b="0" i="1" u="none" smtClean="0">
                                  <a:solidFill>
                                    <a:srgbClr val="000098"/>
                                  </a:solidFill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  <m:r>
                                <a:rPr lang="en-US" sz="2800" b="0" i="1" u="none" smtClean="0">
                                  <a:solidFill>
                                    <a:srgbClr val="000098"/>
                                  </a:solidFill>
                                  <a:latin typeface="Cambria Math" panose="02040503050406030204" pitchFamily="18" charset="0"/>
                                </a:rPr>
                                <m:t>∈</m:t>
                              </m:r>
                              <m:r>
                                <a:rPr lang="en-US" sz="2800" b="0" i="1" u="none" smtClean="0">
                                  <a:solidFill>
                                    <a:srgbClr val="000098"/>
                                  </a:solidFill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lim>
                          </m:limLow>
                        </m:fName>
                        <m:e>
                          <m:r>
                            <a:rPr lang="en-US" sz="2800" b="0" i="1" u="none" smtClean="0">
                              <a:solidFill>
                                <a:srgbClr val="000098"/>
                              </a:solidFill>
                              <a:latin typeface="Cambria Math" panose="02040503050406030204" pitchFamily="18" charset="0"/>
                            </a:rPr>
                            <m:t>𝔼</m:t>
                          </m:r>
                          <m:d>
                            <m:dPr>
                              <m:begChr m:val="["/>
                              <m:endChr m:val="]"/>
                              <m:sepChr m:val="∣"/>
                              <m:ctrlPr>
                                <a:rPr lang="en-US" sz="2800" b="0" i="1" u="none" smtClean="0">
                                  <a:solidFill>
                                    <a:srgbClr val="000098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800" b="0" i="1" u="none" smtClean="0">
                                      <a:solidFill>
                                        <a:srgbClr val="000098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b="0" i="1" u="none" smtClean="0">
                                      <a:solidFill>
                                        <a:srgbClr val="000098"/>
                                      </a:solidFill>
                                      <a:latin typeface="Cambria Math" panose="02040503050406030204" pitchFamily="18" charset="0"/>
                                    </a:rPr>
                                    <m:t>𝜏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sz="2800" b="0" i="0" u="none" smtClean="0">
                                      <a:solidFill>
                                        <a:srgbClr val="000098"/>
                                      </a:solidFill>
                                      <a:latin typeface="Cambria Math" panose="02040503050406030204" pitchFamily="18" charset="0"/>
                                    </a:rPr>
                                    <m:t>cov</m:t>
                                  </m:r>
                                </m:sub>
                              </m:sSub>
                            </m:e>
                            <m:e>
                              <m:sSub>
                                <m:sSubPr>
                                  <m:ctrlPr>
                                    <a:rPr lang="en-US" sz="2800" b="0" i="1" u="none" smtClean="0">
                                      <a:solidFill>
                                        <a:srgbClr val="000098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b="0" i="1" u="none" smtClean="0">
                                      <a:solidFill>
                                        <a:srgbClr val="000098"/>
                                      </a:solidFill>
                                      <a:latin typeface="Cambria Math" panose="02040503050406030204" pitchFamily="18" charset="0"/>
                                    </a:rPr>
                                    <m:t>𝑊</m:t>
                                  </m:r>
                                </m:e>
                                <m:sub>
                                  <m:r>
                                    <a:rPr lang="en-US" sz="2800" b="0" i="1" u="none" smtClean="0">
                                      <a:solidFill>
                                        <a:srgbClr val="000098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r>
                                <a:rPr lang="en-US" sz="2800" b="0" i="1" u="none" smtClean="0">
                                  <a:solidFill>
                                    <a:srgbClr val="000098"/>
                                  </a:solidFill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en-US" sz="2800" b="0" i="1" u="none" smtClean="0">
                                  <a:solidFill>
                                    <a:srgbClr val="000098"/>
                                  </a:solidFill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en-US" sz="2800" u="none" dirty="0" smtClean="0">
                  <a:solidFill>
                    <a:srgbClr val="000098"/>
                  </a:solidFill>
                </a:endParaRPr>
              </a:p>
            </p:txBody>
          </p:sp>
        </mc:Choice>
        <mc:Fallback xmlns="">
          <p:sp>
            <p:nvSpPr>
              <p:cNvPr id="8" name="Text 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39510" y="2622502"/>
                <a:ext cx="8410622" cy="1087029"/>
              </a:xfrm>
              <a:prstGeom prst="rect">
                <a:avLst/>
              </a:prstGeom>
              <a:blipFill rotWithShape="0">
                <a:blip r:embed="rId5"/>
                <a:stretch>
                  <a:fillRect t="-5028"/>
                </a:stretch>
              </a:blip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 Box 7"/>
          <p:cNvSpPr txBox="1">
            <a:spLocks noChangeArrowheads="1"/>
          </p:cNvSpPr>
          <p:nvPr/>
        </p:nvSpPr>
        <p:spPr bwMode="auto">
          <a:xfrm>
            <a:off x="4198486" y="4753152"/>
            <a:ext cx="429079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lvl="1" algn="l"/>
            <a:r>
              <a:rPr lang="en-US" sz="2400" u="none" dirty="0" smtClean="0">
                <a:solidFill>
                  <a:srgbClr val="000066"/>
                </a:solidFill>
              </a:rPr>
              <a:t>[Alelinuas-Karp-Lipton-Lovasz-Rackoff’79]</a:t>
            </a:r>
            <a:endParaRPr lang="en-US" sz="2400" u="none" dirty="0"/>
          </a:p>
        </p:txBody>
      </p:sp>
      <p:sp>
        <p:nvSpPr>
          <p:cNvPr id="14" name="Text Box 7"/>
          <p:cNvSpPr txBox="1">
            <a:spLocks noChangeArrowheads="1"/>
          </p:cNvSpPr>
          <p:nvPr/>
        </p:nvSpPr>
        <p:spPr bwMode="auto">
          <a:xfrm>
            <a:off x="569245" y="4753152"/>
            <a:ext cx="273203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lvl="1" algn="l"/>
            <a:r>
              <a:rPr lang="en-US" sz="2400" u="none" dirty="0" smtClean="0">
                <a:solidFill>
                  <a:srgbClr val="000066"/>
                </a:solidFill>
              </a:rPr>
              <a:t>[Feige’95, Matthews’88]</a:t>
            </a:r>
            <a:endParaRPr lang="en-US" sz="2400" u="non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 Box 7"/>
              <p:cNvSpPr txBox="1">
                <a:spLocks noChangeArrowheads="1"/>
              </p:cNvSpPr>
              <p:nvPr/>
            </p:nvSpPr>
            <p:spPr bwMode="auto">
              <a:xfrm>
                <a:off x="1285156" y="4117669"/>
                <a:ext cx="6657785" cy="57868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2800" b="0" i="1" u="none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u="none" smtClean="0">
                              <a:solidFill>
                                <a:srgbClr val="C00000"/>
                              </a:solidFill>
                              <a:latin typeface="Cambria Math"/>
                            </a:rPr>
                            <m:t>1−</m:t>
                          </m:r>
                          <m:r>
                            <a:rPr lang="en-US" sz="2800" b="0" i="1" u="none" smtClean="0">
                              <a:solidFill>
                                <a:srgbClr val="C00000"/>
                              </a:solidFill>
                              <a:latin typeface="Cambria Math"/>
                            </a:rPr>
                            <m:t>𝑜</m:t>
                          </m:r>
                          <m:d>
                            <m:dPr>
                              <m:ctrlPr>
                                <a:rPr lang="en-US" sz="2800" b="0" i="1" u="none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b="0" i="1" u="none" smtClean="0">
                                  <a:solidFill>
                                    <a:srgbClr val="C00000"/>
                                  </a:solidFill>
                                  <a:latin typeface="Cambria Math"/>
                                </a:rPr>
                                <m:t>1</m:t>
                              </m:r>
                            </m:e>
                          </m:d>
                        </m:e>
                      </m:d>
                      <m:r>
                        <a:rPr lang="en-US" sz="2800" b="0" i="1" u="none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|</m:t>
                      </m:r>
                      <m:r>
                        <a:rPr lang="en-US" sz="2800" b="0" i="1" u="none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𝑉</m:t>
                      </m:r>
                      <m:r>
                        <a:rPr lang="en-US" sz="2800" b="0" i="1" u="none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|</m:t>
                      </m:r>
                      <m:func>
                        <m:funcPr>
                          <m:ctrlPr>
                            <a:rPr lang="en-US" sz="2800" b="0" i="1" u="none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800" b="0" i="0" u="none" smtClean="0">
                              <a:solidFill>
                                <a:srgbClr val="C00000"/>
                              </a:solidFill>
                              <a:latin typeface="Cambria Math"/>
                            </a:rPr>
                            <m:t>log</m:t>
                          </m:r>
                        </m:fName>
                        <m:e>
                          <m:r>
                            <a:rPr lang="en-US" sz="2800" b="0" i="1" u="none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|</m:t>
                          </m:r>
                          <m:r>
                            <a:rPr lang="en-US" sz="2800" b="0" i="1" u="none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  <m:r>
                            <a:rPr lang="en-US" sz="2800" b="0" i="1" u="none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|≤</m:t>
                          </m:r>
                          <m:sSub>
                            <m:sSubPr>
                              <m:ctrlPr>
                                <a:rPr lang="en-US" sz="2800" b="0" i="1" u="none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u="none" smtClean="0">
                                  <a:solidFill>
                                    <a:srgbClr val="C00000"/>
                                  </a:solidFill>
                                  <a:latin typeface="Cambria Math"/>
                                </a:rPr>
                                <m:t>𝑡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sz="2800" b="0" i="0" u="none" smtClean="0">
                                  <a:solidFill>
                                    <a:srgbClr val="C00000"/>
                                  </a:solidFill>
                                  <a:latin typeface="Cambria Math"/>
                                </a:rPr>
                                <m:t>cov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2800" b="0" i="1" u="none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b="0" i="1" u="none" smtClean="0">
                                  <a:solidFill>
                                    <a:srgbClr val="C00000"/>
                                  </a:solidFill>
                                  <a:latin typeface="Cambria Math"/>
                                </a:rPr>
                                <m:t>𝐺</m:t>
                              </m:r>
                            </m:e>
                          </m:d>
                          <m:r>
                            <a:rPr lang="en-US" sz="2800" b="0" i="1" u="none" smtClean="0">
                              <a:solidFill>
                                <a:srgbClr val="C00000"/>
                              </a:solidFill>
                              <a:latin typeface="Cambria Math"/>
                            </a:rPr>
                            <m:t>≤2</m:t>
                          </m:r>
                          <m:r>
                            <a:rPr lang="en-US" sz="2800" b="0" i="1" u="none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|</m:t>
                          </m:r>
                          <m:r>
                            <a:rPr lang="en-US" sz="2800" b="0" i="1" u="none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  <m:r>
                            <a:rPr lang="en-US" sz="2800" b="0" i="1" u="none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||</m:t>
                          </m:r>
                          <m:r>
                            <a:rPr lang="en-US" sz="2800" b="0" i="1" u="none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  <m:r>
                            <a:rPr lang="en-US" sz="2800" b="0" i="1" u="none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|</m:t>
                          </m:r>
                        </m:e>
                      </m:func>
                    </m:oMath>
                  </m:oMathPara>
                </a14:m>
                <a:endParaRPr lang="en-US" sz="2800" u="none" dirty="0" smtClean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5" name="Text 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85156" y="4117669"/>
                <a:ext cx="6657785" cy="578685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88600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90550" y="-346075"/>
            <a:ext cx="8186738" cy="1470025"/>
          </a:xfrm>
        </p:spPr>
        <p:txBody>
          <a:bodyPr/>
          <a:lstStyle/>
          <a:p>
            <a:pPr algn="r"/>
            <a:r>
              <a:rPr lang="en-US" sz="3400" b="1" dirty="0" smtClean="0">
                <a:solidFill>
                  <a:srgbClr val="000098"/>
                </a:solidFill>
                <a:latin typeface="Garamond" pitchFamily="18" charset="0"/>
              </a:rPr>
              <a:t>a question and a conjecture</a:t>
            </a:r>
            <a:endParaRPr lang="en-US" sz="3400" b="1" dirty="0">
              <a:solidFill>
                <a:srgbClr val="000098"/>
              </a:solidFill>
              <a:latin typeface="Garamond" pitchFamily="18" charset="0"/>
            </a:endParaRPr>
          </a:p>
        </p:txBody>
      </p:sp>
      <p:sp>
        <p:nvSpPr>
          <p:cNvPr id="205828" name="Line 4"/>
          <p:cNvSpPr>
            <a:spLocks noChangeShapeType="1"/>
          </p:cNvSpPr>
          <p:nvPr/>
        </p:nvSpPr>
        <p:spPr bwMode="auto">
          <a:xfrm>
            <a:off x="654050" y="712788"/>
            <a:ext cx="80645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485133" y="951899"/>
            <a:ext cx="8122587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lvl="1" algn="l"/>
            <a:r>
              <a:rPr lang="en-US" sz="2800" u="none" dirty="0" smtClean="0">
                <a:solidFill>
                  <a:srgbClr val="C00000"/>
                </a:solidFill>
              </a:rPr>
              <a:t>Aldous &amp; Fill 1994:</a:t>
            </a:r>
          </a:p>
          <a:p>
            <a:pPr lvl="1" algn="l"/>
            <a:r>
              <a:rPr lang="en-US" sz="2800" u="none" dirty="0" smtClean="0"/>
              <a:t>Is there a deterministic polynomial-time algorithm that approximates</a:t>
            </a:r>
          </a:p>
          <a:p>
            <a:pPr lvl="1" algn="l"/>
            <a:r>
              <a:rPr lang="en-US" sz="2800" u="none" dirty="0"/>
              <a:t>t</a:t>
            </a:r>
            <a:r>
              <a:rPr lang="en-US" sz="2800" u="none" dirty="0" smtClean="0"/>
              <a:t>he cover time?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 Box 7"/>
              <p:cNvSpPr txBox="1">
                <a:spLocks noChangeArrowheads="1"/>
              </p:cNvSpPr>
              <p:nvPr/>
            </p:nvSpPr>
            <p:spPr bwMode="auto">
              <a:xfrm>
                <a:off x="481903" y="2504861"/>
                <a:ext cx="8122587" cy="224676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 lvl="1" algn="l"/>
                <a:r>
                  <a:rPr lang="en-US" sz="2800" u="none" dirty="0" smtClean="0">
                    <a:solidFill>
                      <a:srgbClr val="C00000"/>
                    </a:solidFill>
                  </a:rPr>
                  <a:t>Winkler &amp; Zuckerman 1996:</a:t>
                </a:r>
              </a:p>
              <a:p>
                <a:pPr lvl="1" algn="l"/>
                <a:r>
                  <a:rPr lang="en-US" sz="2800" b="1" u="none" dirty="0" smtClean="0"/>
                  <a:t>Conjecture:  </a:t>
                </a:r>
                <a:r>
                  <a:rPr lang="en-US" sz="2800" u="none" dirty="0" smtClean="0"/>
                  <a:t>For every graph </a:t>
                </a:r>
                <a14:m>
                  <m:oMath xmlns:m="http://schemas.openxmlformats.org/officeDocument/2006/math">
                    <m:r>
                      <a:rPr lang="en-US" sz="2800" b="0" i="1" u="none" smtClean="0">
                        <a:latin typeface="Cambria Math" panose="02040503050406030204" pitchFamily="18" charset="0"/>
                      </a:rPr>
                      <m:t>𝐺</m:t>
                    </m:r>
                  </m:oMath>
                </a14:m>
                <a:r>
                  <a:rPr lang="en-US" sz="2800" u="none" dirty="0" smtClean="0"/>
                  <a:t>, the </a:t>
                </a:r>
                <a:r>
                  <a:rPr lang="en-US" sz="2800" b="1" u="none" dirty="0" smtClean="0"/>
                  <a:t>blanket time</a:t>
                </a:r>
                <a:r>
                  <a:rPr lang="en-US" sz="2800" u="none" dirty="0" smtClean="0"/>
                  <a:t> and cover time are within an </a:t>
                </a:r>
                <a14:m>
                  <m:oMath xmlns:m="http://schemas.openxmlformats.org/officeDocument/2006/math">
                    <m:r>
                      <a:rPr lang="en-US" sz="2800" b="0" i="1" u="none" smtClean="0">
                        <a:latin typeface="Cambria Math" panose="02040503050406030204" pitchFamily="18" charset="0"/>
                      </a:rPr>
                      <m:t>𝑂</m:t>
                    </m:r>
                    <m:r>
                      <a:rPr lang="en-US" sz="2800" b="0" i="1" u="none" smtClean="0">
                        <a:latin typeface="Cambria Math" panose="02040503050406030204" pitchFamily="18" charset="0"/>
                      </a:rPr>
                      <m:t>(1)</m:t>
                    </m:r>
                  </m:oMath>
                </a14:m>
                <a:r>
                  <a:rPr lang="en-US" sz="2800" u="none" dirty="0" smtClean="0"/>
                  <a:t> factor.</a:t>
                </a:r>
              </a:p>
              <a:p>
                <a:pPr lvl="1" algn="l"/>
                <a:r>
                  <a:rPr lang="en-US" sz="2800" u="none" dirty="0" smtClean="0"/>
                  <a:t>  [</a:t>
                </a:r>
                <a:r>
                  <a:rPr lang="en-US" sz="2400" u="none" dirty="0" smtClean="0"/>
                  <a:t>blanket time </a:t>
                </a:r>
                <a14:m>
                  <m:oMath xmlns:m="http://schemas.openxmlformats.org/officeDocument/2006/math">
                    <m:r>
                      <a:rPr lang="en-US" sz="2400" b="0" i="1" u="none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sz="2400" u="none" dirty="0" smtClean="0"/>
                  <a:t> (expected) first time </a:t>
                </a:r>
                <a14:m>
                  <m:oMath xmlns:m="http://schemas.openxmlformats.org/officeDocument/2006/math">
                    <m:r>
                      <a:rPr lang="en-US" sz="2400" b="0" i="1" u="none" smtClean="0"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r>
                  <a:rPr lang="en-US" sz="2400" u="none" dirty="0" smtClean="0"/>
                  <a:t> such that every node has been</a:t>
                </a:r>
              </a:p>
              <a:p>
                <a:pPr lvl="1" algn="l"/>
                <a:r>
                  <a:rPr lang="en-US" sz="2400" u="none" dirty="0"/>
                  <a:t> </a:t>
                </a:r>
                <a:r>
                  <a:rPr lang="en-US" sz="2400" u="none" dirty="0" smtClean="0"/>
                  <a:t>    visited at least </a:t>
                </a:r>
                <a14:m>
                  <m:oMath xmlns:m="http://schemas.openxmlformats.org/officeDocument/2006/math">
                    <m:r>
                      <a:rPr lang="en-US" sz="2400" b="0" i="0" u="none" smtClean="0">
                        <a:solidFill>
                          <a:srgbClr val="000098"/>
                        </a:solidFill>
                        <a:latin typeface="Cambria Math" panose="02040503050406030204" pitchFamily="18" charset="0"/>
                      </a:rPr>
                      <m:t>0.5 </m:t>
                    </m:r>
                    <m:r>
                      <a:rPr lang="en-US" sz="2400" b="0" i="1" u="none" smtClean="0">
                        <a:solidFill>
                          <a:srgbClr val="000098"/>
                        </a:solidFill>
                        <a:latin typeface="Cambria Math" panose="02040503050406030204" pitchFamily="18" charset="0"/>
                      </a:rPr>
                      <m:t>𝜋</m:t>
                    </m:r>
                    <m:d>
                      <m:dPr>
                        <m:ctrlPr>
                          <a:rPr lang="en-US" sz="2400" b="0" i="1" u="none" smtClean="0">
                            <a:solidFill>
                              <a:srgbClr val="000098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u="none" smtClean="0">
                            <a:solidFill>
                              <a:srgbClr val="000098"/>
                            </a:solidFill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</m:d>
                    <m:r>
                      <a:rPr lang="en-US" sz="2400" b="0" i="1" u="none" smtClean="0">
                        <a:solidFill>
                          <a:srgbClr val="000098"/>
                        </a:solidFill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r>
                  <a:rPr lang="en-US" sz="2400" u="none" dirty="0" smtClean="0">
                    <a:solidFill>
                      <a:srgbClr val="000098"/>
                    </a:solidFill>
                  </a:rPr>
                  <a:t> </a:t>
                </a:r>
                <a:r>
                  <a:rPr lang="en-US" sz="2400" u="none" dirty="0" smtClean="0"/>
                  <a:t>times,  </a:t>
                </a:r>
                <a14:m>
                  <m:oMath xmlns:m="http://schemas.openxmlformats.org/officeDocument/2006/math">
                    <m:r>
                      <a:rPr lang="en-US" sz="2400" b="0" i="1" u="none" smtClean="0">
                        <a:latin typeface="Cambria Math" panose="02040503050406030204" pitchFamily="18" charset="0"/>
                      </a:rPr>
                      <m:t>𝜋</m:t>
                    </m:r>
                    <m:r>
                      <a:rPr lang="en-US" sz="2400" b="0" i="1" u="none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sz="2400" u="none" dirty="0" smtClean="0"/>
                  <a:t> stationary measure</a:t>
                </a:r>
                <a:r>
                  <a:rPr lang="en-US" sz="2800" u="none" dirty="0" smtClean="0"/>
                  <a:t>]</a:t>
                </a:r>
              </a:p>
            </p:txBody>
          </p:sp>
        </mc:Choice>
        <mc:Fallback xmlns="">
          <p:sp>
            <p:nvSpPr>
              <p:cNvPr id="13" name="Text 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81903" y="2504861"/>
                <a:ext cx="8122587" cy="2246769"/>
              </a:xfrm>
              <a:prstGeom prst="rect">
                <a:avLst/>
              </a:prstGeom>
              <a:blipFill rotWithShape="0">
                <a:blip r:embed="rId2"/>
                <a:stretch>
                  <a:fillRect t="-2989" r="-1502" b="-6793"/>
                </a:stretch>
              </a:blip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59282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orusrw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44978" y="1009506"/>
            <a:ext cx="8114927" cy="50228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590550" y="30187"/>
            <a:ext cx="8186738" cy="1470025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algn="r"/>
            <a:r>
              <a:rPr lang="en-US" sz="3400" b="1" u="none" kern="0" dirty="0" smtClean="0">
                <a:solidFill>
                  <a:srgbClr val="000098"/>
                </a:solidFill>
                <a:latin typeface="Garamond" pitchFamily="18" charset="0"/>
              </a:rPr>
              <a:t>cover time of graphs</a:t>
            </a:r>
            <a:endParaRPr lang="en-US" sz="3400" b="1" u="none" kern="0" dirty="0">
              <a:solidFill>
                <a:srgbClr val="000098"/>
              </a:solidFill>
              <a:latin typeface="Garamond" pitchFamily="18" charset="0"/>
            </a:endParaRPr>
          </a:p>
        </p:txBody>
      </p:sp>
      <p:sp>
        <p:nvSpPr>
          <p:cNvPr id="8" name="Line 4"/>
          <p:cNvSpPr>
            <a:spLocks noChangeShapeType="1"/>
          </p:cNvSpPr>
          <p:nvPr/>
        </p:nvSpPr>
        <p:spPr bwMode="auto">
          <a:xfrm>
            <a:off x="654050" y="663864"/>
            <a:ext cx="80645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3624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74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90550" y="-346075"/>
            <a:ext cx="8186738" cy="1470025"/>
          </a:xfrm>
        </p:spPr>
        <p:txBody>
          <a:bodyPr/>
          <a:lstStyle/>
          <a:p>
            <a:pPr algn="r"/>
            <a:r>
              <a:rPr lang="en-US" sz="3400" b="1" dirty="0" smtClean="0">
                <a:solidFill>
                  <a:srgbClr val="000098"/>
                </a:solidFill>
                <a:latin typeface="Garamond" pitchFamily="18" charset="0"/>
              </a:rPr>
              <a:t>on to other things…?</a:t>
            </a:r>
            <a:endParaRPr lang="en-US" sz="3400" b="1" dirty="0">
              <a:solidFill>
                <a:srgbClr val="000098"/>
              </a:solidFill>
              <a:latin typeface="Garamond" pitchFamily="18" charset="0"/>
            </a:endParaRPr>
          </a:p>
        </p:txBody>
      </p:sp>
      <p:sp>
        <p:nvSpPr>
          <p:cNvPr id="205828" name="Line 4"/>
          <p:cNvSpPr>
            <a:spLocks noChangeShapeType="1"/>
          </p:cNvSpPr>
          <p:nvPr/>
        </p:nvSpPr>
        <p:spPr bwMode="auto">
          <a:xfrm>
            <a:off x="654050" y="712788"/>
            <a:ext cx="80645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90463" y="1119706"/>
            <a:ext cx="2707529" cy="1704207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 Box 7"/>
              <p:cNvSpPr txBox="1">
                <a:spLocks noChangeArrowheads="1"/>
              </p:cNvSpPr>
              <p:nvPr/>
            </p:nvSpPr>
            <p:spPr bwMode="auto">
              <a:xfrm>
                <a:off x="1224805" y="1518282"/>
                <a:ext cx="2199000" cy="90178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b="0" i="1" u="none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0" i="1" u="none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800" b="0" i="1" u="none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</m:den>
                      </m:f>
                      <m:r>
                        <a:rPr lang="en-US" sz="2800" b="0" i="1" u="none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800" b="0" i="1" u="none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𝑁</m:t>
                      </m:r>
                      <m:sSup>
                        <m:sSupPr>
                          <m:ctrlPr>
                            <a:rPr lang="en-US" sz="2800" b="0" i="1" u="none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800" b="0" i="1" u="none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unc>
                                <m:funcPr>
                                  <m:ctrlPr>
                                    <a:rPr lang="en-US" sz="2800" b="0" i="1" u="none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sz="2800" b="0" i="0" u="none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log</m:t>
                                  </m:r>
                                </m:fName>
                                <m:e>
                                  <m:r>
                                    <a:rPr lang="en-US" sz="2800" b="0" i="1" u="none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e>
                              </m:func>
                            </m:e>
                          </m:d>
                        </m:e>
                        <m:sup>
                          <m:r>
                            <a:rPr lang="en-US" sz="2800" b="0" i="1" u="none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2800" u="none" dirty="0" smtClean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6" name="Text 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24805" y="1518282"/>
                <a:ext cx="2199000" cy="901785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 Box 7"/>
              <p:cNvSpPr txBox="1">
                <a:spLocks noChangeArrowheads="1"/>
              </p:cNvSpPr>
              <p:nvPr/>
            </p:nvSpPr>
            <p:spPr bwMode="auto">
              <a:xfrm>
                <a:off x="424296" y="974303"/>
                <a:ext cx="2710824" cy="5232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 lvl="1" algn="l"/>
                <a:r>
                  <a:rPr lang="en-US" sz="2800" u="none" dirty="0" smtClean="0">
                    <a:solidFill>
                      <a:srgbClr val="000098"/>
                    </a:solidFill>
                  </a:rPr>
                  <a:t>Cover time of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800" b="0" i="1" u="none" smtClean="0">
                            <a:solidFill>
                              <a:srgbClr val="000098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800" b="0" i="1" u="none" smtClean="0">
                            <a:solidFill>
                              <a:srgbClr val="000098"/>
                            </a:solidFill>
                            <a:latin typeface="Cambria Math" panose="02040503050406030204" pitchFamily="18" charset="0"/>
                          </a:rPr>
                          <m:t>ℤ</m:t>
                        </m:r>
                      </m:e>
                      <m:sub>
                        <m:r>
                          <a:rPr lang="en-US" sz="2800" b="0" i="1" u="none" smtClean="0">
                            <a:solidFill>
                              <a:srgbClr val="000098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  <m:sup>
                        <m:r>
                          <a:rPr lang="en-US" sz="2800" b="0" i="1" u="none" smtClean="0">
                            <a:solidFill>
                              <a:srgbClr val="000098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r>
                  <a:rPr lang="en-US" sz="2800" u="none" dirty="0" smtClean="0">
                    <a:solidFill>
                      <a:srgbClr val="000098"/>
                    </a:solidFill>
                  </a:rPr>
                  <a:t>:</a:t>
                </a:r>
              </a:p>
            </p:txBody>
          </p:sp>
        </mc:Choice>
        <mc:Fallback xmlns="">
          <p:sp>
            <p:nvSpPr>
              <p:cNvPr id="7" name="Text 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24296" y="974303"/>
                <a:ext cx="2710824" cy="523220"/>
              </a:xfrm>
              <a:prstGeom prst="rect">
                <a:avLst/>
              </a:prstGeom>
              <a:blipFill rotWithShape="0">
                <a:blip r:embed="rId4"/>
                <a:stretch>
                  <a:fillRect t="-11628" r="-1802" b="-32558"/>
                </a:stretch>
              </a:blip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424296" y="2506479"/>
            <a:ext cx="395916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lvl="1" algn="l"/>
            <a:r>
              <a:rPr lang="en-US" sz="2400" u="none" dirty="0" smtClean="0"/>
              <a:t>[</a:t>
            </a:r>
            <a:r>
              <a:rPr lang="en-US" sz="2400" u="none" dirty="0" err="1" smtClean="0"/>
              <a:t>Dembo</a:t>
            </a:r>
            <a:r>
              <a:rPr lang="en-US" sz="2400" u="none" dirty="0" smtClean="0"/>
              <a:t>-Peres-Rosen-</a:t>
            </a:r>
            <a:r>
              <a:rPr lang="en-US" sz="2400" u="none" dirty="0" err="1" smtClean="0"/>
              <a:t>Zeitouni</a:t>
            </a:r>
            <a:r>
              <a:rPr lang="en-US" sz="2400" u="none" dirty="0" smtClean="0"/>
              <a:t> 2004]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 Box 7"/>
              <p:cNvSpPr txBox="1">
                <a:spLocks noChangeArrowheads="1"/>
              </p:cNvSpPr>
              <p:nvPr/>
            </p:nvSpPr>
            <p:spPr bwMode="auto">
              <a:xfrm>
                <a:off x="424296" y="3093351"/>
                <a:ext cx="8122587" cy="49244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 lvl="1" algn="l"/>
                <a14:m>
                  <m:oMath xmlns:m="http://schemas.openxmlformats.org/officeDocument/2006/math">
                    <m:r>
                      <a:rPr lang="en-US" sz="2600" b="0" i="1" u="none" smtClean="0">
                        <a:solidFill>
                          <a:srgbClr val="000098"/>
                        </a:solidFill>
                        <a:latin typeface="Cambria Math" panose="02040503050406030204" pitchFamily="18" charset="0"/>
                      </a:rPr>
                      <m:t>𝐿</m:t>
                    </m:r>
                    <m:r>
                      <a:rPr lang="en-US" sz="2600" b="0" i="1" u="none" smtClean="0">
                        <a:solidFill>
                          <a:srgbClr val="000098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600" b="0" i="1" u="none" smtClean="0">
                        <a:solidFill>
                          <a:srgbClr val="000098"/>
                        </a:solidFill>
                        <a:latin typeface="Cambria Math" panose="02040503050406030204" pitchFamily="18" charset="0"/>
                      </a:rPr>
                      <m:t>𝐷</m:t>
                    </m:r>
                    <m:r>
                      <a:rPr lang="en-US" sz="2600" b="0" i="1" u="none" smtClean="0">
                        <a:solidFill>
                          <a:srgbClr val="000098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2600" b="0" i="1" u="none" smtClean="0">
                        <a:solidFill>
                          <a:srgbClr val="000098"/>
                        </a:solidFill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en-US" sz="2600" u="none" dirty="0" smtClean="0">
                    <a:solidFill>
                      <a:srgbClr val="000098"/>
                    </a:solidFill>
                  </a:rPr>
                  <a:t>   </a:t>
                </a:r>
                <a:r>
                  <a:rPr lang="en-US" sz="2600" u="none" dirty="0" smtClean="0"/>
                  <a:t>the combinatorial </a:t>
                </a:r>
                <a:r>
                  <a:rPr lang="en-US" sz="2600" u="none" dirty="0" err="1" smtClean="0"/>
                  <a:t>Laplacian</a:t>
                </a:r>
                <a:r>
                  <a:rPr lang="en-US" sz="2600" u="none" dirty="0" smtClean="0"/>
                  <a:t> of </a:t>
                </a:r>
                <a14:m>
                  <m:oMath xmlns:m="http://schemas.openxmlformats.org/officeDocument/2006/math">
                    <m:r>
                      <a:rPr lang="en-US" sz="2600" b="0" i="1" u="none" smtClean="0">
                        <a:latin typeface="Cambria Math" panose="02040503050406030204" pitchFamily="18" charset="0"/>
                      </a:rPr>
                      <m:t>𝐺</m:t>
                    </m:r>
                  </m:oMath>
                </a14:m>
                <a:r>
                  <a:rPr lang="en-US" sz="2600" u="none" dirty="0" smtClean="0"/>
                  <a:t>.</a:t>
                </a:r>
              </a:p>
            </p:txBody>
          </p:sp>
        </mc:Choice>
        <mc:Fallback xmlns="">
          <p:sp>
            <p:nvSpPr>
              <p:cNvPr id="9" name="Text 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24296" y="3093351"/>
                <a:ext cx="8122587" cy="492443"/>
              </a:xfrm>
              <a:prstGeom prst="rect">
                <a:avLst/>
              </a:prstGeom>
              <a:blipFill rotWithShape="0">
                <a:blip r:embed="rId5"/>
                <a:stretch>
                  <a:fillRect t="-9877" b="-32099"/>
                </a:stretch>
              </a:blip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 Box 7"/>
              <p:cNvSpPr txBox="1">
                <a:spLocks noChangeArrowheads="1"/>
              </p:cNvSpPr>
              <p:nvPr/>
            </p:nvSpPr>
            <p:spPr bwMode="auto">
              <a:xfrm>
                <a:off x="424296" y="3554207"/>
                <a:ext cx="8122587" cy="129266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 lvl="1" algn="l"/>
                <a14:m>
                  <m:oMath xmlns:m="http://schemas.openxmlformats.org/officeDocument/2006/math">
                    <m:sSub>
                      <m:sSubPr>
                        <m:ctrlPr>
                          <a:rPr lang="en-US" sz="2600" b="0" i="1" u="none" smtClean="0">
                            <a:solidFill>
                              <a:srgbClr val="000098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600" b="0" i="1" u="none" smtClean="0">
                            <a:solidFill>
                              <a:srgbClr val="000098"/>
                            </a:solidFill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sz="2600" b="0" i="1" u="none" smtClean="0">
                            <a:solidFill>
                              <a:srgbClr val="000098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600" b="0" i="1" u="none" smtClean="0">
                        <a:solidFill>
                          <a:srgbClr val="000098"/>
                        </a:solidFill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sz="2600" b="0" i="1" u="none" smtClean="0">
                            <a:solidFill>
                              <a:srgbClr val="000098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600" b="0" i="1" u="none" smtClean="0">
                            <a:solidFill>
                              <a:srgbClr val="000098"/>
                            </a:solidFill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sz="2600" b="0" i="1" u="none" smtClean="0">
                            <a:solidFill>
                              <a:srgbClr val="000098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2600" b="0" i="1" u="none" smtClean="0">
                        <a:solidFill>
                          <a:srgbClr val="000098"/>
                        </a:solidFill>
                        <a:latin typeface="Cambria Math" panose="02040503050406030204" pitchFamily="18" charset="0"/>
                      </a:rPr>
                      <m:t>,…, </m:t>
                    </m:r>
                    <m:sSub>
                      <m:sSubPr>
                        <m:ctrlPr>
                          <a:rPr lang="en-US" sz="2600" b="0" i="1" u="none" smtClean="0">
                            <a:solidFill>
                              <a:srgbClr val="000098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600" b="0" i="1" u="none" smtClean="0">
                            <a:solidFill>
                              <a:srgbClr val="000098"/>
                            </a:solidFill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sz="2600" b="0" i="1" u="none" smtClean="0">
                            <a:solidFill>
                              <a:srgbClr val="000098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sub>
                    </m:sSub>
                  </m:oMath>
                </a14:m>
                <a:r>
                  <a:rPr lang="en-US" sz="2600" u="none" dirty="0" smtClean="0"/>
                  <a:t> the (unit) eigenvectors of </a:t>
                </a:r>
                <a14:m>
                  <m:oMath xmlns:m="http://schemas.openxmlformats.org/officeDocument/2006/math">
                    <m:r>
                      <a:rPr lang="en-US" sz="2600" b="0" i="1" u="none" smtClean="0">
                        <a:latin typeface="Cambria Math" panose="02040503050406030204" pitchFamily="18" charset="0"/>
                      </a:rPr>
                      <m:t>𝐿</m:t>
                    </m:r>
                  </m:oMath>
                </a14:m>
                <a:r>
                  <a:rPr lang="en-US" sz="2600" u="none" dirty="0" smtClean="0"/>
                  <a:t>, and</a:t>
                </a:r>
              </a:p>
              <a:p>
                <a:pPr lvl="1" algn="l"/>
                <a14:m>
                  <m:oMath xmlns:m="http://schemas.openxmlformats.org/officeDocument/2006/math">
                    <m:sSub>
                      <m:sSubPr>
                        <m:ctrlPr>
                          <a:rPr lang="en-US" sz="2600" b="0" i="1" u="none" smtClean="0">
                            <a:solidFill>
                              <a:srgbClr val="000098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600" b="0" i="1" u="none" smtClean="0">
                            <a:solidFill>
                              <a:srgbClr val="000098"/>
                            </a:solidFill>
                            <a:latin typeface="Cambria Math" panose="02040503050406030204" pitchFamily="18" charset="0"/>
                          </a:rPr>
                          <m:t>𝜆</m:t>
                        </m:r>
                      </m:e>
                      <m:sub>
                        <m:r>
                          <a:rPr lang="en-US" sz="2600" b="0" i="1" u="none" smtClean="0">
                            <a:solidFill>
                              <a:srgbClr val="000098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600" b="0" i="1" u="none" smtClean="0">
                        <a:solidFill>
                          <a:srgbClr val="000098"/>
                        </a:solidFill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sz="2600" b="0" i="1" u="none" smtClean="0">
                            <a:solidFill>
                              <a:srgbClr val="000098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600" b="0" i="1" u="none" smtClean="0">
                            <a:solidFill>
                              <a:srgbClr val="000098"/>
                            </a:solidFill>
                            <a:latin typeface="Cambria Math" panose="02040503050406030204" pitchFamily="18" charset="0"/>
                          </a:rPr>
                          <m:t>𝜆</m:t>
                        </m:r>
                      </m:e>
                      <m:sub>
                        <m:r>
                          <a:rPr lang="en-US" sz="2600" b="0" i="1" u="none" smtClean="0">
                            <a:solidFill>
                              <a:srgbClr val="000098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2600" b="0" i="1" u="none" smtClean="0">
                        <a:solidFill>
                          <a:srgbClr val="000098"/>
                        </a:solidFill>
                        <a:latin typeface="Cambria Math" panose="02040503050406030204" pitchFamily="18" charset="0"/>
                      </a:rPr>
                      <m:t>,…, </m:t>
                    </m:r>
                    <m:sSub>
                      <m:sSubPr>
                        <m:ctrlPr>
                          <a:rPr lang="en-US" sz="2600" b="0" i="1" u="none" smtClean="0">
                            <a:solidFill>
                              <a:srgbClr val="000098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600" b="0" i="1" u="none" smtClean="0">
                            <a:solidFill>
                              <a:srgbClr val="000098"/>
                            </a:solidFill>
                            <a:latin typeface="Cambria Math" panose="02040503050406030204" pitchFamily="18" charset="0"/>
                          </a:rPr>
                          <m:t>𝜆</m:t>
                        </m:r>
                      </m:e>
                      <m:sub>
                        <m:r>
                          <a:rPr lang="en-US" sz="2600" b="0" i="1" u="none" smtClean="0">
                            <a:solidFill>
                              <a:srgbClr val="000098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sub>
                    </m:sSub>
                  </m:oMath>
                </a14:m>
                <a:r>
                  <a:rPr lang="en-US" sz="2600" u="none" dirty="0" smtClean="0"/>
                  <a:t> the eigenvalues</a:t>
                </a:r>
              </a:p>
              <a:p>
                <a:pPr lvl="1" algn="l"/>
                <a14:m>
                  <m:oMath xmlns:m="http://schemas.openxmlformats.org/officeDocument/2006/math">
                    <m:sSub>
                      <m:sSubPr>
                        <m:ctrlPr>
                          <a:rPr lang="en-US" sz="2600" b="0" i="1" u="none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600" b="0" i="1" u="none" smtClean="0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en-US" sz="2600" b="0" i="1" u="none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600" b="0" i="1" u="none" smtClean="0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sz="2600" b="0" i="1" u="none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600" b="0" i="1" u="none" smtClean="0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en-US" sz="2600" b="0" i="1" u="none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2600" b="0" i="1" u="none" smtClean="0">
                        <a:latin typeface="Cambria Math" panose="02040503050406030204" pitchFamily="18" charset="0"/>
                      </a:rPr>
                      <m:t>,…, </m:t>
                    </m:r>
                    <m:sSub>
                      <m:sSubPr>
                        <m:ctrlPr>
                          <a:rPr lang="en-US" sz="2600" b="0" i="1" u="none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600" b="0" i="1" u="none" smtClean="0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en-US" sz="2600" b="0" i="1" u="none" smtClean="0">
                            <a:latin typeface="Cambria Math" panose="02040503050406030204" pitchFamily="18" charset="0"/>
                          </a:rPr>
                          <m:t>𝑁</m:t>
                        </m:r>
                      </m:sub>
                    </m:sSub>
                  </m:oMath>
                </a14:m>
                <a:r>
                  <a:rPr lang="en-US" sz="2600" u="none" dirty="0" smtClean="0"/>
                  <a:t> are </a:t>
                </a:r>
                <a:r>
                  <a:rPr lang="en-US" sz="2600" u="none" dirty="0" err="1" smtClean="0"/>
                  <a:t>i.i.d</a:t>
                </a:r>
                <a:r>
                  <a:rPr lang="en-US" sz="2600" u="none" dirty="0" smtClean="0"/>
                  <a:t>. </a:t>
                </a:r>
                <a14:m>
                  <m:oMath xmlns:m="http://schemas.openxmlformats.org/officeDocument/2006/math">
                    <m:r>
                      <a:rPr lang="en-US" sz="2600" b="0" i="1" u="none" smtClean="0">
                        <a:latin typeface="Cambria Math" panose="02040503050406030204" pitchFamily="18" charset="0"/>
                      </a:rPr>
                      <m:t>𝑁</m:t>
                    </m:r>
                    <m:r>
                      <a:rPr lang="en-US" sz="2600" b="0" i="1" u="none" smtClean="0">
                        <a:latin typeface="Cambria Math" panose="02040503050406030204" pitchFamily="18" charset="0"/>
                      </a:rPr>
                      <m:t>(0,1)</m:t>
                    </m:r>
                  </m:oMath>
                </a14:m>
                <a:r>
                  <a:rPr lang="en-US" sz="2600" u="none" dirty="0" smtClean="0"/>
                  <a:t> random variables</a:t>
                </a:r>
              </a:p>
            </p:txBody>
          </p:sp>
        </mc:Choice>
        <mc:Fallback xmlns="">
          <p:sp>
            <p:nvSpPr>
              <p:cNvPr id="10" name="Text 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24296" y="3554207"/>
                <a:ext cx="8122587" cy="1292662"/>
              </a:xfrm>
              <a:prstGeom prst="rect">
                <a:avLst/>
              </a:prstGeom>
              <a:blipFill rotWithShape="0">
                <a:blip r:embed="rId6"/>
                <a:stretch>
                  <a:fillRect t="-3774" b="-11792"/>
                </a:stretch>
              </a:blip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 Box 7"/>
              <p:cNvSpPr txBox="1">
                <a:spLocks noChangeArrowheads="1"/>
              </p:cNvSpPr>
              <p:nvPr/>
            </p:nvSpPr>
            <p:spPr bwMode="auto">
              <a:xfrm>
                <a:off x="1230794" y="4984389"/>
                <a:ext cx="3456420" cy="130388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 lvl="1"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ctrlPr>
                            <a:rPr lang="en-US" sz="2800" i="1" u="none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2800" i="1" u="none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2800" i="1" u="none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=2</m:t>
                          </m:r>
                        </m:sub>
                        <m:sup>
                          <m:r>
                            <a:rPr lang="en-US" sz="2800" i="1" u="none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</m:sup>
                        <m:e>
                          <m:f>
                            <m:fPr>
                              <m:ctrlPr>
                                <a:rPr lang="en-US" sz="2800" b="0" i="1" u="none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sz="2800" b="0" i="1" u="none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b="0" i="1" u="none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𝑔</m:t>
                                  </m:r>
                                </m:e>
                                <m:sub>
                                  <m:r>
                                    <a:rPr lang="en-US" sz="2800" b="0" i="1" u="none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sz="2800" b="0" i="1" u="none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b="0" i="1" u="none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  <m:sub>
                                  <m:r>
                                    <a:rPr lang="en-US" sz="2800" b="0" i="1" u="none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num>
                            <m:den>
                              <m:rad>
                                <m:radPr>
                                  <m:degHide m:val="on"/>
                                  <m:ctrlPr>
                                    <a:rPr lang="en-US" sz="2800" b="0" i="1" u="none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sSub>
                                    <m:sSubPr>
                                      <m:ctrlPr>
                                        <a:rPr lang="en-US" sz="2800" b="0" i="1" u="none" smtClean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b="0" i="1" u="none" smtClean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𝜆</m:t>
                                      </m:r>
                                    </m:e>
                                    <m:sub>
                                      <m:r>
                                        <a:rPr lang="en-US" sz="2800" b="0" i="1" u="none" smtClean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</m:rad>
                            </m:den>
                          </m:f>
                          <m:r>
                            <a:rPr lang="en-US" sz="2800" i="1" u="none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nary>
                    </m:oMath>
                  </m:oMathPara>
                </a14:m>
                <a:endParaRPr lang="en-US" sz="2800" u="none" dirty="0" smtClean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2" name="Text 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30794" y="4984389"/>
                <a:ext cx="3456420" cy="1303883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31774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90550" y="-346075"/>
            <a:ext cx="8186738" cy="1470025"/>
          </a:xfrm>
        </p:spPr>
        <p:txBody>
          <a:bodyPr/>
          <a:lstStyle/>
          <a:p>
            <a:pPr algn="r"/>
            <a:r>
              <a:rPr lang="en-US" sz="3400" b="1" dirty="0" smtClean="0">
                <a:solidFill>
                  <a:srgbClr val="000098"/>
                </a:solidFill>
                <a:latin typeface="Garamond" pitchFamily="18" charset="0"/>
              </a:rPr>
              <a:t>on to other things…</a:t>
            </a:r>
            <a:endParaRPr lang="en-US" sz="3400" b="1" dirty="0">
              <a:solidFill>
                <a:srgbClr val="000098"/>
              </a:solidFill>
              <a:latin typeface="Garamond" pitchFamily="18" charset="0"/>
            </a:endParaRPr>
          </a:p>
        </p:txBody>
      </p:sp>
      <p:sp>
        <p:nvSpPr>
          <p:cNvPr id="205828" name="Line 4"/>
          <p:cNvSpPr>
            <a:spLocks noChangeShapeType="1"/>
          </p:cNvSpPr>
          <p:nvPr/>
        </p:nvSpPr>
        <p:spPr bwMode="auto">
          <a:xfrm>
            <a:off x="654050" y="712788"/>
            <a:ext cx="80645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90463" y="1119706"/>
            <a:ext cx="2707529" cy="1704207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 Box 7"/>
              <p:cNvSpPr txBox="1">
                <a:spLocks noChangeArrowheads="1"/>
              </p:cNvSpPr>
              <p:nvPr/>
            </p:nvSpPr>
            <p:spPr bwMode="auto">
              <a:xfrm>
                <a:off x="1224805" y="1518282"/>
                <a:ext cx="2199000" cy="90178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b="0" i="1" u="none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0" i="1" u="none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800" b="0" i="1" u="none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</m:den>
                      </m:f>
                      <m:r>
                        <a:rPr lang="en-US" sz="2800" b="0" i="1" u="none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800" b="0" i="1" u="none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𝑁</m:t>
                      </m:r>
                      <m:sSup>
                        <m:sSupPr>
                          <m:ctrlPr>
                            <a:rPr lang="en-US" sz="2800" b="0" i="1" u="none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800" b="0" i="1" u="none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unc>
                                <m:funcPr>
                                  <m:ctrlPr>
                                    <a:rPr lang="en-US" sz="2800" b="0" i="1" u="none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sz="2800" b="0" i="0" u="none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log</m:t>
                                  </m:r>
                                </m:fName>
                                <m:e>
                                  <m:r>
                                    <a:rPr lang="en-US" sz="2800" b="0" i="1" u="none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e>
                              </m:func>
                            </m:e>
                          </m:d>
                        </m:e>
                        <m:sup>
                          <m:r>
                            <a:rPr lang="en-US" sz="2800" b="0" i="1" u="none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2800" u="none" dirty="0" smtClean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6" name="Text 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24805" y="1518282"/>
                <a:ext cx="2199000" cy="901785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 Box 7"/>
              <p:cNvSpPr txBox="1">
                <a:spLocks noChangeArrowheads="1"/>
              </p:cNvSpPr>
              <p:nvPr/>
            </p:nvSpPr>
            <p:spPr bwMode="auto">
              <a:xfrm>
                <a:off x="424296" y="974303"/>
                <a:ext cx="2710824" cy="5232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 lvl="1" algn="l"/>
                <a:r>
                  <a:rPr lang="en-US" sz="2800" u="none" dirty="0" smtClean="0">
                    <a:solidFill>
                      <a:srgbClr val="000098"/>
                    </a:solidFill>
                  </a:rPr>
                  <a:t>Cover time of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800" b="0" i="1" u="none" smtClean="0">
                            <a:solidFill>
                              <a:srgbClr val="000098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800" b="0" i="1" u="none" smtClean="0">
                            <a:solidFill>
                              <a:srgbClr val="000098"/>
                            </a:solidFill>
                            <a:latin typeface="Cambria Math" panose="02040503050406030204" pitchFamily="18" charset="0"/>
                          </a:rPr>
                          <m:t>ℤ</m:t>
                        </m:r>
                      </m:e>
                      <m:sub>
                        <m:r>
                          <a:rPr lang="en-US" sz="2800" b="0" i="1" u="none" smtClean="0">
                            <a:solidFill>
                              <a:srgbClr val="000098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  <m:sup>
                        <m:r>
                          <a:rPr lang="en-US" sz="2800" b="0" i="1" u="none" smtClean="0">
                            <a:solidFill>
                              <a:srgbClr val="000098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r>
                  <a:rPr lang="en-US" sz="2800" u="none" dirty="0" smtClean="0">
                    <a:solidFill>
                      <a:srgbClr val="000098"/>
                    </a:solidFill>
                  </a:rPr>
                  <a:t>:</a:t>
                </a:r>
              </a:p>
            </p:txBody>
          </p:sp>
        </mc:Choice>
        <mc:Fallback xmlns="">
          <p:sp>
            <p:nvSpPr>
              <p:cNvPr id="7" name="Text 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24296" y="974303"/>
                <a:ext cx="2710824" cy="523220"/>
              </a:xfrm>
              <a:prstGeom prst="rect">
                <a:avLst/>
              </a:prstGeom>
              <a:blipFill rotWithShape="0">
                <a:blip r:embed="rId4"/>
                <a:stretch>
                  <a:fillRect t="-11628" r="-1802" b="-32558"/>
                </a:stretch>
              </a:blip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424296" y="2506479"/>
            <a:ext cx="395916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lvl="1" algn="l"/>
            <a:r>
              <a:rPr lang="en-US" sz="2400" u="none" dirty="0" smtClean="0"/>
              <a:t>[</a:t>
            </a:r>
            <a:r>
              <a:rPr lang="en-US" sz="2400" u="none" dirty="0" err="1" smtClean="0"/>
              <a:t>Dembo</a:t>
            </a:r>
            <a:r>
              <a:rPr lang="en-US" sz="2400" u="none" dirty="0" smtClean="0"/>
              <a:t>-Peres-Rosen-</a:t>
            </a:r>
            <a:r>
              <a:rPr lang="en-US" sz="2400" u="none" dirty="0" err="1" smtClean="0"/>
              <a:t>Zeitouni</a:t>
            </a:r>
            <a:r>
              <a:rPr lang="en-US" sz="2400" u="none" dirty="0" smtClean="0"/>
              <a:t> 2004]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 Box 7"/>
              <p:cNvSpPr txBox="1">
                <a:spLocks noChangeArrowheads="1"/>
              </p:cNvSpPr>
              <p:nvPr/>
            </p:nvSpPr>
            <p:spPr bwMode="auto">
              <a:xfrm>
                <a:off x="424296" y="3093351"/>
                <a:ext cx="8122587" cy="49244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 lvl="1" algn="l"/>
                <a14:m>
                  <m:oMath xmlns:m="http://schemas.openxmlformats.org/officeDocument/2006/math">
                    <m:r>
                      <a:rPr lang="en-US" sz="2600" b="0" i="1" u="none" smtClean="0">
                        <a:solidFill>
                          <a:srgbClr val="000098"/>
                        </a:solidFill>
                        <a:latin typeface="Cambria Math" panose="02040503050406030204" pitchFamily="18" charset="0"/>
                      </a:rPr>
                      <m:t>𝐿</m:t>
                    </m:r>
                    <m:r>
                      <a:rPr lang="en-US" sz="2600" b="0" i="1" u="none" smtClean="0">
                        <a:solidFill>
                          <a:srgbClr val="000098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600" b="0" i="1" u="none" smtClean="0">
                        <a:solidFill>
                          <a:srgbClr val="000098"/>
                        </a:solidFill>
                        <a:latin typeface="Cambria Math" panose="02040503050406030204" pitchFamily="18" charset="0"/>
                      </a:rPr>
                      <m:t>𝐷</m:t>
                    </m:r>
                    <m:r>
                      <a:rPr lang="en-US" sz="2600" b="0" i="1" u="none" smtClean="0">
                        <a:solidFill>
                          <a:srgbClr val="000098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2600" b="0" i="1" u="none" smtClean="0">
                        <a:solidFill>
                          <a:srgbClr val="000098"/>
                        </a:solidFill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en-US" sz="2600" u="none" dirty="0" smtClean="0">
                    <a:solidFill>
                      <a:srgbClr val="000098"/>
                    </a:solidFill>
                  </a:rPr>
                  <a:t>   </a:t>
                </a:r>
                <a:r>
                  <a:rPr lang="en-US" sz="2600" u="none" dirty="0" smtClean="0"/>
                  <a:t>the combinatorial </a:t>
                </a:r>
                <a:r>
                  <a:rPr lang="en-US" sz="2600" u="none" dirty="0" err="1" smtClean="0"/>
                  <a:t>Laplacian</a:t>
                </a:r>
                <a:r>
                  <a:rPr lang="en-US" sz="2600" u="none" dirty="0" smtClean="0"/>
                  <a:t> of </a:t>
                </a:r>
                <a14:m>
                  <m:oMath xmlns:m="http://schemas.openxmlformats.org/officeDocument/2006/math">
                    <m:r>
                      <a:rPr lang="en-US" sz="2600" b="0" i="1" u="none" smtClean="0">
                        <a:latin typeface="Cambria Math" panose="02040503050406030204" pitchFamily="18" charset="0"/>
                      </a:rPr>
                      <m:t>𝐺</m:t>
                    </m:r>
                  </m:oMath>
                </a14:m>
                <a:r>
                  <a:rPr lang="en-US" sz="2600" u="none" dirty="0" smtClean="0"/>
                  <a:t>.</a:t>
                </a:r>
              </a:p>
            </p:txBody>
          </p:sp>
        </mc:Choice>
        <mc:Fallback xmlns="">
          <p:sp>
            <p:nvSpPr>
              <p:cNvPr id="9" name="Text 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24296" y="3093351"/>
                <a:ext cx="8122587" cy="492443"/>
              </a:xfrm>
              <a:prstGeom prst="rect">
                <a:avLst/>
              </a:prstGeom>
              <a:blipFill rotWithShape="0">
                <a:blip r:embed="rId5"/>
                <a:stretch>
                  <a:fillRect t="-9877" b="-32099"/>
                </a:stretch>
              </a:blip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 Box 7"/>
              <p:cNvSpPr txBox="1">
                <a:spLocks noChangeArrowheads="1"/>
              </p:cNvSpPr>
              <p:nvPr/>
            </p:nvSpPr>
            <p:spPr bwMode="auto">
              <a:xfrm>
                <a:off x="424296" y="3554207"/>
                <a:ext cx="8122587" cy="129266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 lvl="1" algn="l"/>
                <a14:m>
                  <m:oMath xmlns:m="http://schemas.openxmlformats.org/officeDocument/2006/math">
                    <m:sSub>
                      <m:sSubPr>
                        <m:ctrlPr>
                          <a:rPr lang="en-US" sz="2600" b="0" i="1" u="none" smtClean="0">
                            <a:solidFill>
                              <a:srgbClr val="000098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600" b="0" i="1" u="none" smtClean="0">
                            <a:solidFill>
                              <a:srgbClr val="000098"/>
                            </a:solidFill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sz="2600" b="0" i="1" u="none" smtClean="0">
                            <a:solidFill>
                              <a:srgbClr val="000098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600" b="0" i="1" u="none" smtClean="0">
                        <a:solidFill>
                          <a:srgbClr val="000098"/>
                        </a:solidFill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sz="2600" b="0" i="1" u="none" smtClean="0">
                            <a:solidFill>
                              <a:srgbClr val="000098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600" b="0" i="1" u="none" smtClean="0">
                            <a:solidFill>
                              <a:srgbClr val="000098"/>
                            </a:solidFill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sz="2600" b="0" i="1" u="none" smtClean="0">
                            <a:solidFill>
                              <a:srgbClr val="000098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2600" b="0" i="1" u="none" smtClean="0">
                        <a:solidFill>
                          <a:srgbClr val="000098"/>
                        </a:solidFill>
                        <a:latin typeface="Cambria Math" panose="02040503050406030204" pitchFamily="18" charset="0"/>
                      </a:rPr>
                      <m:t>,…, </m:t>
                    </m:r>
                    <m:sSub>
                      <m:sSubPr>
                        <m:ctrlPr>
                          <a:rPr lang="en-US" sz="2600" b="0" i="1" u="none" smtClean="0">
                            <a:solidFill>
                              <a:srgbClr val="000098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600" b="0" i="1" u="none" smtClean="0">
                            <a:solidFill>
                              <a:srgbClr val="000098"/>
                            </a:solidFill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sz="2600" b="0" i="1" u="none" smtClean="0">
                            <a:solidFill>
                              <a:srgbClr val="000098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sub>
                    </m:sSub>
                  </m:oMath>
                </a14:m>
                <a:r>
                  <a:rPr lang="en-US" sz="2600" u="none" dirty="0" smtClean="0"/>
                  <a:t> the (unit) eigenvectors of </a:t>
                </a:r>
                <a14:m>
                  <m:oMath xmlns:m="http://schemas.openxmlformats.org/officeDocument/2006/math">
                    <m:r>
                      <a:rPr lang="en-US" sz="2600" b="0" i="1" u="none" smtClean="0">
                        <a:latin typeface="Cambria Math" panose="02040503050406030204" pitchFamily="18" charset="0"/>
                      </a:rPr>
                      <m:t>𝐿</m:t>
                    </m:r>
                  </m:oMath>
                </a14:m>
                <a:r>
                  <a:rPr lang="en-US" sz="2600" u="none" dirty="0" smtClean="0"/>
                  <a:t>, and</a:t>
                </a:r>
              </a:p>
              <a:p>
                <a:pPr lvl="1" algn="l"/>
                <a14:m>
                  <m:oMath xmlns:m="http://schemas.openxmlformats.org/officeDocument/2006/math">
                    <m:sSub>
                      <m:sSubPr>
                        <m:ctrlPr>
                          <a:rPr lang="en-US" sz="2600" b="0" i="1" u="none" smtClean="0">
                            <a:solidFill>
                              <a:srgbClr val="000098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600" b="0" i="1" u="none" smtClean="0">
                            <a:solidFill>
                              <a:srgbClr val="000098"/>
                            </a:solidFill>
                            <a:latin typeface="Cambria Math" panose="02040503050406030204" pitchFamily="18" charset="0"/>
                          </a:rPr>
                          <m:t>𝜆</m:t>
                        </m:r>
                      </m:e>
                      <m:sub>
                        <m:r>
                          <a:rPr lang="en-US" sz="2600" b="0" i="1" u="none" smtClean="0">
                            <a:solidFill>
                              <a:srgbClr val="000098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600" b="0" i="1" u="none" smtClean="0">
                        <a:solidFill>
                          <a:srgbClr val="000098"/>
                        </a:solidFill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sz="2600" b="0" i="1" u="none" smtClean="0">
                            <a:solidFill>
                              <a:srgbClr val="000098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600" b="0" i="1" u="none" smtClean="0">
                            <a:solidFill>
                              <a:srgbClr val="000098"/>
                            </a:solidFill>
                            <a:latin typeface="Cambria Math" panose="02040503050406030204" pitchFamily="18" charset="0"/>
                          </a:rPr>
                          <m:t>𝜆</m:t>
                        </m:r>
                      </m:e>
                      <m:sub>
                        <m:r>
                          <a:rPr lang="en-US" sz="2600" b="0" i="1" u="none" smtClean="0">
                            <a:solidFill>
                              <a:srgbClr val="000098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2600" b="0" i="1" u="none" smtClean="0">
                        <a:solidFill>
                          <a:srgbClr val="000098"/>
                        </a:solidFill>
                        <a:latin typeface="Cambria Math" panose="02040503050406030204" pitchFamily="18" charset="0"/>
                      </a:rPr>
                      <m:t>,…, </m:t>
                    </m:r>
                    <m:sSub>
                      <m:sSubPr>
                        <m:ctrlPr>
                          <a:rPr lang="en-US" sz="2600" b="0" i="1" u="none" smtClean="0">
                            <a:solidFill>
                              <a:srgbClr val="000098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600" b="0" i="1" u="none" smtClean="0">
                            <a:solidFill>
                              <a:srgbClr val="000098"/>
                            </a:solidFill>
                            <a:latin typeface="Cambria Math" panose="02040503050406030204" pitchFamily="18" charset="0"/>
                          </a:rPr>
                          <m:t>𝜆</m:t>
                        </m:r>
                      </m:e>
                      <m:sub>
                        <m:r>
                          <a:rPr lang="en-US" sz="2600" b="0" i="1" u="none" smtClean="0">
                            <a:solidFill>
                              <a:srgbClr val="000098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sub>
                    </m:sSub>
                  </m:oMath>
                </a14:m>
                <a:r>
                  <a:rPr lang="en-US" sz="2600" u="none" dirty="0" smtClean="0"/>
                  <a:t> the eigenvalues</a:t>
                </a:r>
              </a:p>
              <a:p>
                <a:pPr lvl="1" algn="l"/>
                <a14:m>
                  <m:oMath xmlns:m="http://schemas.openxmlformats.org/officeDocument/2006/math">
                    <m:sSub>
                      <m:sSubPr>
                        <m:ctrlPr>
                          <a:rPr lang="en-US" sz="2600" b="0" i="1" u="none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600" b="0" i="1" u="none" smtClean="0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en-US" sz="2600" b="0" i="1" u="none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600" b="0" i="1" u="none" smtClean="0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sz="2600" b="0" i="1" u="none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600" b="0" i="1" u="none" smtClean="0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en-US" sz="2600" b="0" i="1" u="none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2600" b="0" i="1" u="none" smtClean="0">
                        <a:latin typeface="Cambria Math" panose="02040503050406030204" pitchFamily="18" charset="0"/>
                      </a:rPr>
                      <m:t>,…, </m:t>
                    </m:r>
                    <m:sSub>
                      <m:sSubPr>
                        <m:ctrlPr>
                          <a:rPr lang="en-US" sz="2600" b="0" i="1" u="none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600" b="0" i="1" u="none" smtClean="0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en-US" sz="2600" b="0" i="1" u="none" smtClean="0">
                            <a:latin typeface="Cambria Math" panose="02040503050406030204" pitchFamily="18" charset="0"/>
                          </a:rPr>
                          <m:t>𝑁</m:t>
                        </m:r>
                      </m:sub>
                    </m:sSub>
                  </m:oMath>
                </a14:m>
                <a:r>
                  <a:rPr lang="en-US" sz="2600" u="none" dirty="0" smtClean="0"/>
                  <a:t> are </a:t>
                </a:r>
                <a:r>
                  <a:rPr lang="en-US" sz="2600" u="none" dirty="0" err="1" smtClean="0"/>
                  <a:t>i.i.d</a:t>
                </a:r>
                <a:r>
                  <a:rPr lang="en-US" sz="2600" u="none" dirty="0" smtClean="0"/>
                  <a:t>. </a:t>
                </a:r>
                <a14:m>
                  <m:oMath xmlns:m="http://schemas.openxmlformats.org/officeDocument/2006/math">
                    <m:r>
                      <a:rPr lang="en-US" sz="2600" b="0" i="1" u="none" smtClean="0">
                        <a:latin typeface="Cambria Math" panose="02040503050406030204" pitchFamily="18" charset="0"/>
                      </a:rPr>
                      <m:t>𝑁</m:t>
                    </m:r>
                    <m:r>
                      <a:rPr lang="en-US" sz="2600" b="0" i="1" u="none" smtClean="0">
                        <a:latin typeface="Cambria Math" panose="02040503050406030204" pitchFamily="18" charset="0"/>
                      </a:rPr>
                      <m:t>(0,1)</m:t>
                    </m:r>
                  </m:oMath>
                </a14:m>
                <a:r>
                  <a:rPr lang="en-US" sz="2600" u="none" dirty="0" smtClean="0"/>
                  <a:t> random variables</a:t>
                </a:r>
              </a:p>
            </p:txBody>
          </p:sp>
        </mc:Choice>
        <mc:Fallback xmlns="">
          <p:sp>
            <p:nvSpPr>
              <p:cNvPr id="10" name="Text 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24296" y="3554207"/>
                <a:ext cx="8122587" cy="1292662"/>
              </a:xfrm>
              <a:prstGeom prst="rect">
                <a:avLst/>
              </a:prstGeom>
              <a:blipFill rotWithShape="0">
                <a:blip r:embed="rId6"/>
                <a:stretch>
                  <a:fillRect t="-3774" b="-11792"/>
                </a:stretch>
              </a:blip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 Box 7"/>
              <p:cNvSpPr txBox="1">
                <a:spLocks noChangeArrowheads="1"/>
              </p:cNvSpPr>
              <p:nvPr/>
            </p:nvSpPr>
            <p:spPr bwMode="auto">
              <a:xfrm>
                <a:off x="-1188700" y="5021862"/>
                <a:ext cx="8122587" cy="151791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 lvl="1"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800" b="0" i="1" u="none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800" b="0" i="1" u="none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      </m:t>
                          </m:r>
                          <m:d>
                            <m:dPr>
                              <m:begChr m:val="‖"/>
                              <m:endChr m:val="‖"/>
                              <m:ctrlPr>
                                <a:rPr lang="en-US" sz="2800" b="0" i="1" u="none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nary>
                                <m:naryPr>
                                  <m:chr m:val="∑"/>
                                  <m:ctrlPr>
                                    <a:rPr lang="en-US" sz="2800" b="0" i="1" u="none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a:rPr lang="en-US" sz="2800" b="0" i="1" u="none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en-US" sz="2800" b="0" i="1" u="none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=2</m:t>
                                  </m:r>
                                </m:sub>
                                <m:sup>
                                  <m:r>
                                    <a:rPr lang="en-US" sz="2800" b="0" i="1" u="none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sup>
                                <m:e>
                                  <m:f>
                                    <m:fPr>
                                      <m:ctrlPr>
                                        <a:rPr lang="en-US" sz="2800" i="1" u="none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sSub>
                                        <m:sSubPr>
                                          <m:ctrlPr>
                                            <a:rPr lang="en-US" sz="2800" i="1" u="none">
                                              <a:solidFill>
                                                <a:srgbClr val="C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800" i="1" u="none">
                                              <a:solidFill>
                                                <a:srgbClr val="C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𝑔</m:t>
                                          </m:r>
                                        </m:e>
                                        <m:sub>
                                          <m:r>
                                            <a:rPr lang="en-US" sz="2800" i="1" u="none">
                                              <a:solidFill>
                                                <a:srgbClr val="C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  <m:sSub>
                                        <m:sSubPr>
                                          <m:ctrlPr>
                                            <a:rPr lang="en-US" sz="2800" i="1" u="none">
                                              <a:solidFill>
                                                <a:srgbClr val="C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800" i="1" u="none">
                                              <a:solidFill>
                                                <a:srgbClr val="C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𝑣</m:t>
                                          </m:r>
                                        </m:e>
                                        <m:sub>
                                          <m:r>
                                            <a:rPr lang="en-US" sz="2800" i="1" u="none">
                                              <a:solidFill>
                                                <a:srgbClr val="C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</m:num>
                                    <m:den>
                                      <m:rad>
                                        <m:radPr>
                                          <m:degHide m:val="on"/>
                                          <m:ctrlPr>
                                            <a:rPr lang="en-US" sz="2800" i="1" u="none">
                                              <a:solidFill>
                                                <a:srgbClr val="C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radPr>
                                        <m:deg/>
                                        <m:e>
                                          <m:sSub>
                                            <m:sSubPr>
                                              <m:ctrlPr>
                                                <a:rPr lang="en-US" sz="2800" i="1" u="none">
                                                  <a:solidFill>
                                                    <a:srgbClr val="C0000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2800" i="1" u="none">
                                                  <a:solidFill>
                                                    <a:srgbClr val="C0000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𝜆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2800" i="1" u="none">
                                                  <a:solidFill>
                                                    <a:srgbClr val="C0000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𝑖</m:t>
                                              </m:r>
                                            </m:sub>
                                          </m:sSub>
                                        </m:e>
                                      </m:rad>
                                    </m:den>
                                  </m:f>
                                </m:e>
                              </m:nary>
                            </m:e>
                          </m:d>
                        </m:e>
                        <m:sub>
                          <m:r>
                            <a:rPr lang="en-US" sz="2800" b="0" i="1" u="none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∞</m:t>
                          </m:r>
                        </m:sub>
                        <m:sup>
                          <m:r>
                            <a:rPr lang="en-US" sz="2800" b="0" i="1" u="none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sup>
                      </m:sSubSup>
                    </m:oMath>
                  </m:oMathPara>
                </a14:m>
                <a:endParaRPr lang="en-US" sz="2800" u="none" dirty="0" smtClean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2" name="Text 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-1188700" y="5021862"/>
                <a:ext cx="8122587" cy="1517916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4442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SEAMSFONTS" val="True"/>
  <p:tag name="USEBOLDAMS" val="False"/>
  <p:tag name="TEX2PS" val="latex $(base).tex; dvips -D $(res) -E -o $(base).ps $(base).dvi"/>
  <p:tag name="EXTERNALEDITCOMMAND" val="notepad %"/>
  <p:tag name="GHOSTSCRIPTCOMMAND" val="gswin32c"/>
  <p:tag name="DEFAULTBITMAP" val="pngmono"/>
  <p:tag name="DEFAULTBLEND" val="False"/>
  <p:tag name="DEFAULTTRANSPARENT" val="False"/>
  <p:tag name="DEFAULTWORKAROUNDTRANSPARENCYBUG" val="False"/>
  <p:tag name="DEFAULTRESOLUTION" val="1200"/>
  <p:tag name="DEFAULTMAGNIFICATION" val="2"/>
  <p:tag name="DEFAULTFONTSIZE" val="10"/>
  <p:tag name="DEFAULTWIDTH" val="354"/>
  <p:tag name="DEFAULTHEIGHT" val="426"/>
  <p:tag name="DEFAULTDISPLAYSOURCE" val="\documentclass{slides}\pagestyle{empty}&#10;\begin{document}&#10;&#10;\end{document}&#10;"/>
  <p:tag name="EMBEDFONTS" val="0"/>
  <p:tag name="FIRSTADMINISTRATOR@ELEWOWTFUVWZY5H8" val="4384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0000"/>
        </a:solidFill>
        <a:ln w="15875" cap="flat" cmpd="sng" algn="ctr">
          <a:solidFill>
            <a:srgbClr val="FFFF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000" b="0" i="0" u="sng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ill Sans MT Condensed" pitchFamily="34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0000"/>
        </a:solidFill>
        <a:ln w="15875" cap="flat" cmpd="sng" algn="ctr">
          <a:solidFill>
            <a:srgbClr val="FFFF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000" b="0" i="0" u="sng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ill Sans MT Condensed" pitchFamily="34" charset="0"/>
            <a:cs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57853</TotalTime>
  <Words>755</Words>
  <Application>Microsoft Office PowerPoint</Application>
  <PresentationFormat>On-screen Show (4:3)</PresentationFormat>
  <Paragraphs>224</Paragraphs>
  <Slides>32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8" baseType="lpstr">
      <vt:lpstr>Arial</vt:lpstr>
      <vt:lpstr>Cambria Math</vt:lpstr>
      <vt:lpstr>Garamond</vt:lpstr>
      <vt:lpstr>Gill Sans MT Condensed</vt:lpstr>
      <vt:lpstr>Calibri</vt:lpstr>
      <vt:lpstr>Default Design</vt:lpstr>
      <vt:lpstr>the Gaussian free field and cover times of graphs</vt:lpstr>
      <vt:lpstr>spectral graph theory:  good for what?</vt:lpstr>
      <vt:lpstr>spectrally track an individual particle?</vt:lpstr>
      <vt:lpstr>cover time of a graph</vt:lpstr>
      <vt:lpstr>cover time of a graph</vt:lpstr>
      <vt:lpstr>a question and a conjecture</vt:lpstr>
      <vt:lpstr>PowerPoint Presentation</vt:lpstr>
      <vt:lpstr>on to other things…?</vt:lpstr>
      <vt:lpstr>on to other things…</vt:lpstr>
      <vt:lpstr>on to other things…</vt:lpstr>
      <vt:lpstr>on to other things…</vt:lpstr>
      <vt:lpstr>on to other things…</vt:lpstr>
      <vt:lpstr>DLP theorem</vt:lpstr>
      <vt:lpstr>a question and a conjecture</vt:lpstr>
      <vt:lpstr>asymptotics</vt:lpstr>
      <vt:lpstr>asymptotics</vt:lpstr>
      <vt:lpstr>the Gaussian free field</vt:lpstr>
      <vt:lpstr>the Gaussian free field</vt:lpstr>
      <vt:lpstr>the Gaussian free field</vt:lpstr>
      <vt:lpstr>the Gaussian free field</vt:lpstr>
      <vt:lpstr>the Gaussian free field</vt:lpstr>
      <vt:lpstr>cover times vs. the GFF</vt:lpstr>
      <vt:lpstr>cover times vs. the GFF</vt:lpstr>
      <vt:lpstr>the Dynkin isomorphism theory</vt:lpstr>
      <vt:lpstr>the Dynkin isomorphism theory</vt:lpstr>
      <vt:lpstr>generalized  2nd Ray-Knight theorem</vt:lpstr>
      <vt:lpstr>a graph with one edge</vt:lpstr>
      <vt:lpstr>generalized  2nd Ray-Knight theorem</vt:lpstr>
      <vt:lpstr>Jian’s conjecture (Alex’s theorem)</vt:lpstr>
      <vt:lpstr>Alex’s proof [see also Lupu]</vt:lpstr>
      <vt:lpstr>Alex’s proof [see also Lupu]</vt:lpstr>
      <vt:lpstr>Alex’s proof [see also Lupu]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cover times and the Gaussian free field</dc:title>
  <dc:creator>james lee</dc:creator>
  <cp:lastModifiedBy>James Lee</cp:lastModifiedBy>
  <cp:revision>2888</cp:revision>
  <dcterms:created xsi:type="dcterms:W3CDTF">2003-09-21T17:06:35Z</dcterms:created>
  <dcterms:modified xsi:type="dcterms:W3CDTF">2014-12-10T23:58:06Z</dcterms:modified>
</cp:coreProperties>
</file>