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7" r:id="rId1"/>
  </p:sldMasterIdLst>
  <p:notesMasterIdLst>
    <p:notesMasterId r:id="rId30"/>
  </p:notesMasterIdLst>
  <p:sldIdLst>
    <p:sldId id="430" r:id="rId2"/>
    <p:sldId id="568" r:id="rId3"/>
    <p:sldId id="496" r:id="rId4"/>
    <p:sldId id="539" r:id="rId5"/>
    <p:sldId id="558" r:id="rId6"/>
    <p:sldId id="565" r:id="rId7"/>
    <p:sldId id="567" r:id="rId8"/>
    <p:sldId id="561" r:id="rId9"/>
    <p:sldId id="571" r:id="rId10"/>
    <p:sldId id="570" r:id="rId11"/>
    <p:sldId id="576" r:id="rId12"/>
    <p:sldId id="580" r:id="rId13"/>
    <p:sldId id="572" r:id="rId14"/>
    <p:sldId id="573" r:id="rId15"/>
    <p:sldId id="574" r:id="rId16"/>
    <p:sldId id="569" r:id="rId17"/>
    <p:sldId id="542" r:id="rId18"/>
    <p:sldId id="549" r:id="rId19"/>
    <p:sldId id="540" r:id="rId20"/>
    <p:sldId id="578" r:id="rId21"/>
    <p:sldId id="585" r:id="rId22"/>
    <p:sldId id="586" r:id="rId23"/>
    <p:sldId id="587" r:id="rId24"/>
    <p:sldId id="584" r:id="rId25"/>
    <p:sldId id="581" r:id="rId26"/>
    <p:sldId id="579" r:id="rId27"/>
    <p:sldId id="583" r:id="rId28"/>
    <p:sldId id="55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2238">
          <p15:clr>
            <a:srgbClr val="A4A3A4"/>
          </p15:clr>
        </p15:guide>
        <p15:guide id="4" pos="386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4B00"/>
    <a:srgbClr val="C0FFA5"/>
    <a:srgbClr val="8EFF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84235" autoAdjust="0"/>
  </p:normalViewPr>
  <p:slideViewPr>
    <p:cSldViewPr snapToGrid="0">
      <p:cViewPr varScale="1">
        <p:scale>
          <a:sx n="156" d="100"/>
          <a:sy n="156" d="100"/>
        </p:scale>
        <p:origin x="392" y="176"/>
      </p:cViewPr>
      <p:guideLst>
        <p:guide orient="horz" pos="2160"/>
        <p:guide pos="3840"/>
        <p:guide orient="horz" pos="2238"/>
        <p:guide pos="3866"/>
      </p:guideLst>
    </p:cSldViewPr>
  </p:slideViewPr>
  <p:notesTextViewPr>
    <p:cViewPr>
      <p:scale>
        <a:sx n="1" d="1"/>
        <a:sy n="1" d="1"/>
      </p:scale>
      <p:origin x="0" y="0"/>
    </p:cViewPr>
  </p:notesTextViewPr>
  <p:sorterViewPr>
    <p:cViewPr varScale="1">
      <p:scale>
        <a:sx n="1" d="1"/>
        <a:sy n="1" d="1"/>
      </p:scale>
      <p:origin x="0" y="6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18C9F-8A5F-4DC0-B2B8-18A6B15B3644}" type="datetimeFigureOut">
              <a:rPr lang="en-US" smtClean="0"/>
              <a:t>2/10/21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9E863-F62F-4498-8208-B411469B62F1}" type="slidenum">
              <a:rPr lang="en-US" smtClean="0"/>
              <a:t>‹#›</a:t>
            </a:fld>
            <a:endParaRPr lang="en-US"/>
          </a:p>
        </p:txBody>
      </p:sp>
    </p:spTree>
    <p:extLst>
      <p:ext uri="{BB962C8B-B14F-4D97-AF65-F5344CB8AC3E}">
        <p14:creationId xmlns:p14="http://schemas.microsoft.com/office/powerpoint/2010/main" val="1559446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9E863-F62F-4498-8208-B411469B62F1}" type="slidenum">
              <a:rPr lang="en-US" smtClean="0"/>
              <a:t>1</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2135261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9E863-F62F-4498-8208-B411469B62F1}" type="slidenum">
              <a:rPr lang="en-US" smtClean="0"/>
              <a:t>17</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863358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9E863-F62F-4498-8208-B411469B62F1}" type="slidenum">
              <a:rPr lang="en-US" smtClean="0"/>
              <a:t>18</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961185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that observation, we can abstract the CDCL SAT solver into two boxes. The box on the left consists of the branching heuristic and BCP is responsible for constructing the partial assignment. If the assignment it comes up with assignment, it passes the assignment to the box on the right to perform conflict analysis. Conflict analysis then examines the partial assignment and returns feedback in the form a learnt clause to describe why the partial assignment is unsatisfying. This feedback loop between the two boxes is reminiscent of the feedback loop between the agent and environment in reinforcement learning. In fact, this analogy will inspire our new machine learning based branching heuristic that I will present later.</a:t>
            </a:r>
          </a:p>
        </p:txBody>
      </p:sp>
      <p:sp>
        <p:nvSpPr>
          <p:cNvPr id="4" name="Slide Number Placeholder 3"/>
          <p:cNvSpPr>
            <a:spLocks noGrp="1"/>
          </p:cNvSpPr>
          <p:nvPr>
            <p:ph type="sldNum" sz="quarter" idx="10"/>
          </p:nvPr>
        </p:nvSpPr>
        <p:spPr/>
        <p:txBody>
          <a:bodyPr/>
          <a:lstStyle/>
          <a:p>
            <a:fld id="{4EF30A0B-A8F8-4DAD-A596-AA05A9FD8E53}" type="slidenum">
              <a:rPr lang="en-US" smtClean="0"/>
              <a:t>19</a:t>
            </a:fld>
            <a:endParaRPr lang="en-US"/>
          </a:p>
        </p:txBody>
      </p:sp>
    </p:spTree>
    <p:extLst>
      <p:ext uri="{BB962C8B-B14F-4D97-AF65-F5344CB8AC3E}">
        <p14:creationId xmlns:p14="http://schemas.microsoft.com/office/powerpoint/2010/main" val="210997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18AF-2FFA-425D-B1D6-4D97903E7CA7}" type="slidenum">
              <a:rPr lang="en-CA" smtClean="0"/>
              <a:t>21</a:t>
            </a:fld>
            <a:endParaRPr lang="en-CA"/>
          </a:p>
        </p:txBody>
      </p:sp>
    </p:spTree>
    <p:extLst>
      <p:ext uri="{BB962C8B-B14F-4D97-AF65-F5344CB8AC3E}">
        <p14:creationId xmlns:p14="http://schemas.microsoft.com/office/powerpoint/2010/main" val="78043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18AF-2FFA-425D-B1D6-4D97903E7CA7}" type="slidenum">
              <a:rPr lang="en-CA" smtClean="0"/>
              <a:t>23</a:t>
            </a:fld>
            <a:endParaRPr lang="en-CA"/>
          </a:p>
        </p:txBody>
      </p:sp>
    </p:spTree>
    <p:extLst>
      <p:ext uri="{BB962C8B-B14F-4D97-AF65-F5344CB8AC3E}">
        <p14:creationId xmlns:p14="http://schemas.microsoft.com/office/powerpoint/2010/main" val="71690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18AF-2FFA-425D-B1D6-4D97903E7CA7}" type="slidenum">
              <a:rPr lang="en-CA" smtClean="0"/>
              <a:t>25</a:t>
            </a:fld>
            <a:endParaRPr lang="en-CA"/>
          </a:p>
        </p:txBody>
      </p:sp>
    </p:spTree>
    <p:extLst>
      <p:ext uri="{BB962C8B-B14F-4D97-AF65-F5344CB8AC3E}">
        <p14:creationId xmlns:p14="http://schemas.microsoft.com/office/powerpoint/2010/main" val="98245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18AF-2FFA-425D-B1D6-4D97903E7CA7}" type="slidenum">
              <a:rPr lang="en-CA" smtClean="0"/>
              <a:t>27</a:t>
            </a:fld>
            <a:endParaRPr lang="en-CA"/>
          </a:p>
        </p:txBody>
      </p:sp>
    </p:spTree>
    <p:extLst>
      <p:ext uri="{BB962C8B-B14F-4D97-AF65-F5344CB8AC3E}">
        <p14:creationId xmlns:p14="http://schemas.microsoft.com/office/powerpoint/2010/main" val="2847306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9E863-F62F-4498-8208-B411469B62F1}" type="slidenum">
              <a:rPr lang="en-US" smtClean="0"/>
              <a:t>2</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41519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9E863-F62F-4498-8208-B411469B62F1}" type="slidenum">
              <a:rPr lang="en-US" smtClean="0"/>
              <a:t>4</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114720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9E863-F62F-4498-8208-B411469B62F1}" type="slidenum">
              <a:rPr lang="en-US" smtClean="0"/>
              <a:t>5</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718843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9E863-F62F-4498-8208-B411469B62F1}" type="slidenum">
              <a:rPr lang="en-US" smtClean="0"/>
              <a:t>6</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110780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E9E863-F62F-4498-8208-B411469B62F1}" type="slidenum">
              <a:rPr lang="en-US" smtClean="0"/>
              <a:t>7</a:t>
            </a:fld>
            <a:endParaRPr lang="en-US"/>
          </a:p>
        </p:txBody>
      </p:sp>
      <p:sp>
        <p:nvSpPr>
          <p:cNvPr id="5" name="Footer Placeholder 4"/>
          <p:cNvSpPr>
            <a:spLocks noGrp="1"/>
          </p:cNvSpPr>
          <p:nvPr>
            <p:ph type="ftr" sz="quarter" idx="11"/>
          </p:nvPr>
        </p:nvSpPr>
        <p:spPr/>
        <p:txBody>
          <a:bodyPr/>
          <a:lstStyle/>
          <a:p>
            <a:r>
              <a:rPr lang="en-US"/>
              <a:t>Vijay Ganesh</a:t>
            </a:r>
          </a:p>
        </p:txBody>
      </p:sp>
    </p:spTree>
    <p:extLst>
      <p:ext uri="{BB962C8B-B14F-4D97-AF65-F5344CB8AC3E}">
        <p14:creationId xmlns:p14="http://schemas.microsoft.com/office/powerpoint/2010/main" val="235721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18AF-2FFA-425D-B1D6-4D97903E7CA7}" type="slidenum">
              <a:rPr lang="en-CA" smtClean="0"/>
              <a:t>9</a:t>
            </a:fld>
            <a:endParaRPr lang="en-CA"/>
          </a:p>
        </p:txBody>
      </p:sp>
    </p:spTree>
    <p:extLst>
      <p:ext uri="{BB962C8B-B14F-4D97-AF65-F5344CB8AC3E}">
        <p14:creationId xmlns:p14="http://schemas.microsoft.com/office/powerpoint/2010/main" val="3919044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18AF-2FFA-425D-B1D6-4D97903E7CA7}" type="slidenum">
              <a:rPr lang="en-CA" smtClean="0"/>
              <a:t>11</a:t>
            </a:fld>
            <a:endParaRPr lang="en-CA"/>
          </a:p>
        </p:txBody>
      </p:sp>
    </p:spTree>
    <p:extLst>
      <p:ext uri="{BB962C8B-B14F-4D97-AF65-F5344CB8AC3E}">
        <p14:creationId xmlns:p14="http://schemas.microsoft.com/office/powerpoint/2010/main" val="65791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5D18AF-2FFA-425D-B1D6-4D97903E7CA7}" type="slidenum">
              <a:rPr lang="en-CA" smtClean="0"/>
              <a:t>12</a:t>
            </a:fld>
            <a:endParaRPr lang="en-CA"/>
          </a:p>
        </p:txBody>
      </p:sp>
    </p:spTree>
    <p:extLst>
      <p:ext uri="{BB962C8B-B14F-4D97-AF65-F5344CB8AC3E}">
        <p14:creationId xmlns:p14="http://schemas.microsoft.com/office/powerpoint/2010/main" val="546663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886577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1958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7578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35136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38978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77701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3785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5872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8796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872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15981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270418"/>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7495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434709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50.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30.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7665" y="535440"/>
            <a:ext cx="12060194" cy="3592060"/>
          </a:xfrm>
          <a:gradFill flip="none" rotWithShape="1">
            <a:gsLst>
              <a:gs pos="0">
                <a:srgbClr val="C0FFA5"/>
              </a:gs>
              <a:gs pos="100000">
                <a:srgbClr val="FFFFFF"/>
              </a:gs>
            </a:gsLst>
            <a:path path="circle">
              <a:fillToRect l="100000" t="100000"/>
            </a:path>
            <a:tileRect r="-100000" b="-100000"/>
          </a:gradFill>
        </p:spPr>
        <p:txBody>
          <a:bodyPr>
            <a:normAutofit/>
          </a:bodyPr>
          <a:lstStyle/>
          <a:p>
            <a:pPr eaLnBrk="1" hangingPunct="1">
              <a:defRPr/>
            </a:pPr>
            <a:r>
              <a:rPr lang="en-US" sz="3900" u="sng" cap="none" dirty="0">
                <a:solidFill>
                  <a:srgbClr val="FF0000"/>
                </a:solidFill>
                <a:effectLst>
                  <a:outerShdw blurRad="50800" dist="38100" dir="2700000" algn="tl" rotWithShape="0">
                    <a:srgbClr val="000000">
                      <a:alpha val="43000"/>
                    </a:srgbClr>
                  </a:outerShdw>
                </a:effectLst>
                <a:latin typeface="Times"/>
                <a:cs typeface="Times"/>
              </a:rPr>
              <a:t>Perspectives on Practice and Theory of SAT Solving</a:t>
            </a:r>
            <a:endParaRPr lang="en-US" sz="3400" cap="none" dirty="0">
              <a:solidFill>
                <a:srgbClr val="7030A0"/>
              </a:solidFill>
              <a:effectLst>
                <a:outerShdw blurRad="50800" dist="38100" dir="2700000" algn="tl" rotWithShape="0">
                  <a:srgbClr val="000000">
                    <a:alpha val="43000"/>
                  </a:srgbClr>
                </a:outerShdw>
              </a:effectLst>
              <a:latin typeface="Times"/>
              <a:cs typeface="Times"/>
            </a:endParaRPr>
          </a:p>
        </p:txBody>
      </p:sp>
      <p:sp>
        <p:nvSpPr>
          <p:cNvPr id="39938" name="Rectangle 2"/>
          <p:cNvSpPr>
            <a:spLocks noGrp="1" noChangeArrowheads="1"/>
          </p:cNvSpPr>
          <p:nvPr>
            <p:ph type="body" idx="1"/>
          </p:nvPr>
        </p:nvSpPr>
        <p:spPr>
          <a:xfrm>
            <a:off x="393700" y="4422371"/>
            <a:ext cx="11379200" cy="2334029"/>
          </a:xfrm>
        </p:spPr>
        <p:txBody>
          <a:bodyPr>
            <a:noAutofit/>
          </a:bodyPr>
          <a:lstStyle/>
          <a:p>
            <a:pPr marL="0" indent="0" algn="ctr">
              <a:buNone/>
              <a:defRPr/>
            </a:pPr>
            <a:r>
              <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rPr>
              <a:t>Vijay Ganesh</a:t>
            </a:r>
            <a:br>
              <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rPr>
            </a:br>
            <a:r>
              <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rPr>
              <a:t>University of  Waterloo, Canada</a:t>
            </a:r>
          </a:p>
          <a:p>
            <a:pPr marL="0" indent="0" algn="ctr">
              <a:buNone/>
              <a:defRPr/>
            </a:pPr>
            <a:endPar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endParaRPr>
          </a:p>
          <a:p>
            <a:pPr marL="0" indent="0" algn="ctr">
              <a:buNone/>
              <a:defRPr/>
            </a:pPr>
            <a:r>
              <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rPr>
              <a:t>SAT Semester @ Simons Institute, Berkeley</a:t>
            </a:r>
            <a:br>
              <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rPr>
            </a:br>
            <a:r>
              <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rPr>
              <a:t>Feb 10</a:t>
            </a:r>
            <a:r>
              <a:rPr lang="en-US" sz="2200" b="1" baseline="30000" dirty="0">
                <a:solidFill>
                  <a:srgbClr val="0000FF"/>
                </a:solidFill>
                <a:effectLst>
                  <a:innerShdw blurRad="63500" dist="50800" dir="13500000">
                    <a:srgbClr val="000000">
                      <a:alpha val="50000"/>
                    </a:srgbClr>
                  </a:innerShdw>
                </a:effectLst>
                <a:latin typeface="Georgia" charset="0"/>
                <a:ea typeface="Georgia" charset="0"/>
                <a:cs typeface="Georgia" charset="0"/>
              </a:rPr>
              <a:t>th</a:t>
            </a:r>
            <a:r>
              <a:rPr lang="en-US" sz="2200" b="1" dirty="0">
                <a:solidFill>
                  <a:srgbClr val="0000FF"/>
                </a:solidFill>
                <a:effectLst>
                  <a:innerShdw blurRad="63500" dist="50800" dir="13500000">
                    <a:srgbClr val="000000">
                      <a:alpha val="50000"/>
                    </a:srgbClr>
                  </a:innerShdw>
                </a:effectLst>
                <a:latin typeface="Georgia" charset="0"/>
                <a:ea typeface="Georgia" charset="0"/>
                <a:cs typeface="Georgia" charset="0"/>
              </a:rPr>
              <a:t>, 2021</a:t>
            </a:r>
          </a:p>
        </p:txBody>
      </p:sp>
    </p:spTree>
    <p:extLst>
      <p:ext uri="{BB962C8B-B14F-4D97-AF65-F5344CB8AC3E}">
        <p14:creationId xmlns:p14="http://schemas.microsoft.com/office/powerpoint/2010/main" val="175815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99" y="165100"/>
            <a:ext cx="11743267" cy="1294038"/>
          </a:xfrm>
        </p:spPr>
        <p:txBody>
          <a:bodyPr>
            <a:noAutofit/>
          </a:bodyPr>
          <a:lstStyle/>
          <a:p>
            <a:r>
              <a:rPr lang="en-US" sz="4000" u="sng" cap="none" dirty="0">
                <a:solidFill>
                  <a:srgbClr val="FF0000"/>
                </a:solidFill>
                <a:latin typeface="Times" charset="0"/>
                <a:ea typeface="Times" charset="0"/>
                <a:cs typeface="Times" charset="0"/>
              </a:rPr>
              <a:t>Complexity-theoretic Understanding of Solvers</a:t>
            </a:r>
            <a:br>
              <a:rPr lang="en-US" sz="4000" cap="none" dirty="0">
                <a:solidFill>
                  <a:srgbClr val="FF0000"/>
                </a:solidFill>
                <a:latin typeface="Times" charset="0"/>
                <a:ea typeface="Times" charset="0"/>
                <a:cs typeface="Times" charset="0"/>
              </a:rPr>
            </a:br>
            <a:r>
              <a:rPr lang="en-US" sz="4000" cap="none" dirty="0">
                <a:solidFill>
                  <a:srgbClr val="7030A0"/>
                </a:solidFill>
                <a:latin typeface="Times" charset="0"/>
                <a:ea typeface="Times" charset="0"/>
                <a:cs typeface="Times" charset="0"/>
              </a:rPr>
              <a:t>Empirical Approach to Identify Good Parameters</a:t>
            </a:r>
            <a:endParaRPr lang="en-US" sz="4000" cap="none" dirty="0">
              <a:solidFill>
                <a:srgbClr val="FF0000"/>
              </a:solidFill>
              <a:latin typeface="Times" charset="0"/>
              <a:ea typeface="Times" charset="0"/>
              <a:cs typeface="Times" charset="0"/>
            </a:endParaRPr>
          </a:p>
        </p:txBody>
      </p:sp>
      <p:sp>
        <p:nvSpPr>
          <p:cNvPr id="3" name="Slide Number Placeholder 2">
            <a:extLst>
              <a:ext uri="{FF2B5EF4-FFF2-40B4-BE49-F238E27FC236}">
                <a16:creationId xmlns:a16="http://schemas.microsoft.com/office/drawing/2014/main" id="{30896B54-DBB3-5343-A70D-F2434339ECDF}"/>
              </a:ext>
            </a:extLst>
          </p:cNvPr>
          <p:cNvSpPr>
            <a:spLocks noGrp="1"/>
          </p:cNvSpPr>
          <p:nvPr>
            <p:ph type="sldNum" sz="quarter" idx="12"/>
          </p:nvPr>
        </p:nvSpPr>
        <p:spPr>
          <a:xfrm>
            <a:off x="11805921" y="6492240"/>
            <a:ext cx="365760" cy="365760"/>
          </a:xfrm>
        </p:spPr>
        <p:txBody>
          <a:bodyPr/>
          <a:lstStyle/>
          <a:p>
            <a:fld id="{8A7A6979-0714-4377-B894-6BE4C2D6E202}" type="slidenum">
              <a:rPr lang="en-US" smtClean="0"/>
              <a:pPr/>
              <a:t>10</a:t>
            </a:fld>
            <a:endParaRPr lang="en-US" dirty="0"/>
          </a:p>
        </p:txBody>
      </p:sp>
      <p:sp>
        <p:nvSpPr>
          <p:cNvPr id="5" name="Shape 436">
            <a:extLst>
              <a:ext uri="{FF2B5EF4-FFF2-40B4-BE49-F238E27FC236}">
                <a16:creationId xmlns:a16="http://schemas.microsoft.com/office/drawing/2014/main" id="{4D906946-98B7-0F47-B77C-9D6E64496636}"/>
              </a:ext>
            </a:extLst>
          </p:cNvPr>
          <p:cNvSpPr>
            <a:spLocks noChangeAspect="1"/>
          </p:cNvSpPr>
          <p:nvPr/>
        </p:nvSpPr>
        <p:spPr>
          <a:xfrm>
            <a:off x="203199" y="1738992"/>
            <a:ext cx="11743267" cy="4753248"/>
          </a:xfrm>
          <a:prstGeom prst="rect">
            <a:avLst/>
          </a:prstGeom>
          <a:ln w="25400">
            <a:noFill/>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marL="342900" indent="-342900" defTabSz="410751">
              <a:buFont typeface="Wingdings" pitchFamily="2" charset="2"/>
              <a:buChar char="Ø"/>
              <a:defRPr sz="1900">
                <a:solidFill>
                  <a:srgbClr val="941100"/>
                </a:solidFill>
                <a:latin typeface="+mn-lt"/>
                <a:ea typeface="+mn-ea"/>
                <a:cs typeface="+mn-cs"/>
                <a:sym typeface="Gill Sans"/>
              </a:defRPr>
            </a:pPr>
            <a:r>
              <a:rPr lang="en-US" sz="2000" dirty="0">
                <a:solidFill>
                  <a:srgbClr val="FF0000"/>
                </a:solidFill>
                <a:latin typeface="Times" charset="0"/>
                <a:ea typeface="Times" charset="0"/>
                <a:cs typeface="Times" charset="0"/>
              </a:rPr>
              <a:t>Final goal: </a:t>
            </a:r>
            <a:r>
              <a:rPr lang="en-US" sz="2000" dirty="0">
                <a:solidFill>
                  <a:srgbClr val="002060"/>
                </a:solidFill>
                <a:latin typeface="Times" charset="0"/>
                <a:ea typeface="Times" charset="0"/>
                <a:cs typeface="Times" charset="0"/>
              </a:rPr>
              <a:t>Discover parameters that withstand a battery of well-designed empirical tests and are primed for further theoretical analysis. (it goes without saying that empirical analysis can never be conclusive or complete, because experiments are inherently contingent on a many factors such as sample size, solver settings, tools used, experimental design, etc. Also, the best we can hope for is correlations)</a:t>
            </a:r>
          </a:p>
          <a:p>
            <a:pPr marL="342900" indent="-342900" defTabSz="410751">
              <a:buFont typeface="Wingdings" pitchFamily="2" charset="2"/>
              <a:buChar char="Ø"/>
              <a:defRPr sz="1900">
                <a:solidFill>
                  <a:srgbClr val="941100"/>
                </a:solidFill>
                <a:latin typeface="+mn-lt"/>
                <a:ea typeface="+mn-ea"/>
                <a:cs typeface="+mn-cs"/>
                <a:sym typeface="Gill Sans"/>
              </a:defRPr>
            </a:pPr>
            <a:endParaRPr lang="en-US" sz="2000" dirty="0">
              <a:solidFill>
                <a:srgbClr val="002060"/>
              </a:solidFill>
              <a:latin typeface="Times" charset="0"/>
              <a:ea typeface="Times" charset="0"/>
              <a:cs typeface="Times" charset="0"/>
            </a:endParaRPr>
          </a:p>
          <a:p>
            <a:pPr marL="342900" indent="-342900" defTabSz="410751">
              <a:buFont typeface="Wingdings" pitchFamily="2" charset="2"/>
              <a:buChar char="Ø"/>
              <a:defRPr sz="1900">
                <a:solidFill>
                  <a:srgbClr val="941100"/>
                </a:solidFill>
                <a:latin typeface="+mn-lt"/>
                <a:ea typeface="+mn-ea"/>
                <a:cs typeface="+mn-cs"/>
                <a:sym typeface="Gill Sans"/>
              </a:defRPr>
            </a:pPr>
            <a:endParaRPr lang="en-US" sz="2000" dirty="0">
              <a:solidFill>
                <a:srgbClr val="002060"/>
              </a:solidFill>
              <a:latin typeface="Times" charset="0"/>
              <a:ea typeface="Times" charset="0"/>
              <a:cs typeface="Times" charset="0"/>
            </a:endParaRPr>
          </a:p>
          <a:p>
            <a:pPr marL="342900" indent="-342900" defTabSz="410751">
              <a:buFont typeface="Wingdings" pitchFamily="2" charset="2"/>
              <a:buChar char="Ø"/>
              <a:defRPr sz="1900">
                <a:solidFill>
                  <a:srgbClr val="941100"/>
                </a:solidFill>
                <a:latin typeface="+mn-lt"/>
                <a:ea typeface="+mn-ea"/>
                <a:cs typeface="+mn-cs"/>
                <a:sym typeface="Gill Sans"/>
              </a:defRPr>
            </a:pPr>
            <a:r>
              <a:rPr lang="en-US" sz="2000" dirty="0">
                <a:solidFill>
                  <a:srgbClr val="002060"/>
                </a:solidFill>
                <a:latin typeface="Times" charset="0"/>
                <a:ea typeface="Times" charset="0"/>
                <a:cs typeface="Times" charset="0"/>
              </a:rPr>
              <a:t>Parameter must enable us to classify different kinds of SAT formulas into categories such as random, crafted, crypto, verification etc. (i.e., there must be evidence that real-world instance possess the appropriate structure)</a:t>
            </a:r>
          </a:p>
          <a:p>
            <a:pPr marL="342900" indent="-342900" defTabSz="410751">
              <a:buFont typeface="Wingdings" pitchFamily="2" charset="2"/>
              <a:buChar char="Ø"/>
              <a:defRPr sz="1900">
                <a:solidFill>
                  <a:srgbClr val="941100"/>
                </a:solidFill>
                <a:latin typeface="+mn-lt"/>
                <a:ea typeface="+mn-ea"/>
                <a:cs typeface="+mn-cs"/>
                <a:sym typeface="Gill Sans"/>
              </a:defRPr>
            </a:pPr>
            <a:endParaRPr lang="en-US" sz="2000" dirty="0">
              <a:solidFill>
                <a:srgbClr val="002060"/>
              </a:solidFill>
              <a:latin typeface="Times" charset="0"/>
              <a:ea typeface="Times" charset="0"/>
              <a:cs typeface="Times" charset="0"/>
            </a:endParaRPr>
          </a:p>
          <a:p>
            <a:pPr marL="342900" indent="-342900" defTabSz="410751">
              <a:buFont typeface="Wingdings" pitchFamily="2" charset="2"/>
              <a:buChar char="Ø"/>
              <a:defRPr sz="1900">
                <a:solidFill>
                  <a:srgbClr val="941100"/>
                </a:solidFill>
                <a:latin typeface="+mn-lt"/>
                <a:ea typeface="+mn-ea"/>
                <a:cs typeface="+mn-cs"/>
                <a:sym typeface="Gill Sans"/>
              </a:defRPr>
            </a:pPr>
            <a:endParaRPr lang="en-US" sz="2000" dirty="0">
              <a:solidFill>
                <a:srgbClr val="002060"/>
              </a:solidFill>
              <a:latin typeface="Times" charset="0"/>
              <a:ea typeface="Times" charset="0"/>
              <a:cs typeface="Times" charset="0"/>
            </a:endParaRPr>
          </a:p>
          <a:p>
            <a:pPr marL="342900" indent="-342900" defTabSz="410751">
              <a:buFont typeface="Wingdings" pitchFamily="2" charset="2"/>
              <a:buChar char="Ø"/>
              <a:defRPr sz="1900">
                <a:solidFill>
                  <a:srgbClr val="941100"/>
                </a:solidFill>
                <a:latin typeface="+mn-lt"/>
                <a:ea typeface="+mn-ea"/>
                <a:cs typeface="+mn-cs"/>
                <a:sym typeface="Gill Sans"/>
              </a:defRPr>
            </a:pPr>
            <a:r>
              <a:rPr lang="en-US" sz="2000" dirty="0">
                <a:solidFill>
                  <a:srgbClr val="002060"/>
                </a:solidFill>
                <a:latin typeface="Times" charset="0"/>
                <a:ea typeface="Times" charset="0"/>
                <a:cs typeface="Times" charset="0"/>
              </a:rPr>
              <a:t>For appropriate range of values, the parameters must </a:t>
            </a:r>
            <a:r>
              <a:rPr lang="en-US" sz="2000" dirty="0">
                <a:solidFill>
                  <a:srgbClr val="FF0000"/>
                </a:solidFill>
                <a:latin typeface="Times" charset="0"/>
                <a:ea typeface="Times" charset="0"/>
                <a:cs typeface="Times" charset="0"/>
              </a:rPr>
              <a:t>correlate well</a:t>
            </a:r>
            <a:r>
              <a:rPr lang="en-US" sz="2000" dirty="0">
                <a:solidFill>
                  <a:srgbClr val="002060"/>
                </a:solidFill>
                <a:latin typeface="Times" charset="0"/>
                <a:ea typeface="Times" charset="0"/>
                <a:cs typeface="Times" charset="0"/>
              </a:rPr>
              <a:t> with solver running time (i.e., parameters useful as features in empirical hardness models)</a:t>
            </a:r>
          </a:p>
          <a:p>
            <a:pPr marL="342900" indent="-342900" defTabSz="410751">
              <a:buFont typeface="Wingdings" pitchFamily="2" charset="2"/>
              <a:buChar char="Ø"/>
              <a:defRPr sz="1900">
                <a:solidFill>
                  <a:srgbClr val="941100"/>
                </a:solidFill>
                <a:latin typeface="+mn-lt"/>
                <a:ea typeface="+mn-ea"/>
                <a:cs typeface="+mn-cs"/>
                <a:sym typeface="Gill Sans"/>
              </a:defRPr>
            </a:pPr>
            <a:endParaRPr lang="en-US" sz="2000" dirty="0">
              <a:solidFill>
                <a:srgbClr val="002060"/>
              </a:solidFill>
              <a:latin typeface="Times" charset="0"/>
              <a:ea typeface="Times" charset="0"/>
              <a:cs typeface="Times" charset="0"/>
            </a:endParaRPr>
          </a:p>
          <a:p>
            <a:pPr marL="342900" indent="-342900" defTabSz="410751">
              <a:buFont typeface="Wingdings" pitchFamily="2" charset="2"/>
              <a:buChar char="Ø"/>
              <a:defRPr sz="1900">
                <a:solidFill>
                  <a:srgbClr val="941100"/>
                </a:solidFill>
                <a:latin typeface="+mn-lt"/>
                <a:ea typeface="+mn-ea"/>
                <a:cs typeface="+mn-cs"/>
                <a:sym typeface="Gill Sans"/>
              </a:defRPr>
            </a:pPr>
            <a:endParaRPr lang="en-US" sz="2000" dirty="0">
              <a:solidFill>
                <a:srgbClr val="002060"/>
              </a:solidFill>
              <a:latin typeface="Times" charset="0"/>
              <a:ea typeface="Times" charset="0"/>
              <a:cs typeface="Times" charset="0"/>
            </a:endParaRPr>
          </a:p>
          <a:p>
            <a:pPr marL="342900" indent="-342900" defTabSz="410751">
              <a:buFont typeface="Wingdings" pitchFamily="2" charset="2"/>
              <a:buChar char="Ø"/>
              <a:defRPr sz="1900">
                <a:solidFill>
                  <a:srgbClr val="941100"/>
                </a:solidFill>
                <a:latin typeface="+mn-lt"/>
                <a:ea typeface="+mn-ea"/>
                <a:cs typeface="+mn-cs"/>
                <a:sym typeface="Gill Sans"/>
              </a:defRPr>
            </a:pPr>
            <a:r>
              <a:rPr lang="en-US" sz="2000" dirty="0">
                <a:solidFill>
                  <a:srgbClr val="002060"/>
                </a:solidFill>
                <a:latin typeface="Times" charset="0"/>
                <a:ea typeface="Times" charset="0"/>
                <a:cs typeface="Times" charset="0"/>
              </a:rPr>
              <a:t>Instance-generator based scaling studies must validate our hypotheses</a:t>
            </a:r>
          </a:p>
        </p:txBody>
      </p:sp>
    </p:spTree>
    <p:extLst>
      <p:ext uri="{BB962C8B-B14F-4D97-AF65-F5344CB8AC3E}">
        <p14:creationId xmlns:p14="http://schemas.microsoft.com/office/powerpoint/2010/main" val="16734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7" y="169983"/>
            <a:ext cx="11708820" cy="1018358"/>
          </a:xfrm>
        </p:spPr>
        <p:txBody>
          <a:bodyPr>
            <a:normAutofit/>
          </a:bodyPr>
          <a:lstStyle/>
          <a:p>
            <a:r>
              <a:rPr lang="en-GB" sz="3200" cap="none" dirty="0">
                <a:latin typeface="Times" charset="0"/>
                <a:ea typeface="Times" charset="0"/>
                <a:cs typeface="Times" charset="0"/>
              </a:rPr>
              <a:t>Parameters that have been (tentatively) Ruled Out</a:t>
            </a:r>
            <a:endParaRPr lang="en-GB" sz="3200" dirty="0">
              <a:latin typeface="Times" charset="0"/>
              <a:ea typeface="Times" charset="0"/>
              <a:cs typeface="Times" charset="0"/>
            </a:endParaRPr>
          </a:p>
        </p:txBody>
      </p:sp>
      <p:sp>
        <p:nvSpPr>
          <p:cNvPr id="6" name="TextBox 5"/>
          <p:cNvSpPr txBox="1"/>
          <p:nvPr/>
        </p:nvSpPr>
        <p:spPr>
          <a:xfrm>
            <a:off x="211037" y="1396092"/>
            <a:ext cx="11708819" cy="5324535"/>
          </a:xfrm>
          <a:prstGeom prst="rect">
            <a:avLst/>
          </a:prstGeom>
          <a:noFill/>
        </p:spPr>
        <p:txBody>
          <a:bodyPr wrap="square" rtlCol="0">
            <a:spAutoFit/>
          </a:bodyPr>
          <a:lstStyle/>
          <a:p>
            <a:pPr marL="342900" indent="-342900">
              <a:buFont typeface="Wingdings" pitchFamily="2" charset="2"/>
              <a:buChar char="Ø"/>
            </a:pPr>
            <a:r>
              <a:rPr lang="en-US" sz="2000" dirty="0">
                <a:solidFill>
                  <a:srgbClr val="FF0000"/>
                </a:solidFill>
                <a:latin typeface="Times" charset="0"/>
                <a:ea typeface="Times" charset="0"/>
                <a:cs typeface="Times" charset="0"/>
              </a:rPr>
              <a:t>CVR</a:t>
            </a:r>
            <a:r>
              <a:rPr lang="en-US" sz="2000" dirty="0">
                <a:latin typeface="Times" charset="0"/>
                <a:ea typeface="Times" charset="0"/>
                <a:cs typeface="Times" charset="0"/>
              </a:rPr>
              <a:t> – Lots of excitement in the 1990’s when the phase transition phenomenon was discovered [CKT’91], followed by the easy-hard-easy pattern [MSL‘92]. However, it was later shown that this does not hold up under scaling studies [CDASV’03]</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Treewidth</a:t>
            </a:r>
            <a:r>
              <a:rPr lang="en-US" sz="2000" dirty="0">
                <a:latin typeface="Times" charset="0"/>
                <a:ea typeface="Times" charset="0"/>
                <a:cs typeface="Times" charset="0"/>
              </a:rPr>
              <a:t> – Unfortunately, empirically treewidth does not correlate with solver runtime [Mateescu’11]</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Pathwidth/</a:t>
            </a:r>
            <a:r>
              <a:rPr lang="en-US" sz="2000" dirty="0" err="1">
                <a:solidFill>
                  <a:srgbClr val="FF0000"/>
                </a:solidFill>
                <a:latin typeface="Times" charset="0"/>
                <a:ea typeface="Times" charset="0"/>
                <a:cs typeface="Times" charset="0"/>
              </a:rPr>
              <a:t>branchwidth</a:t>
            </a:r>
            <a:r>
              <a:rPr lang="en-US" sz="2000" dirty="0">
                <a:latin typeface="Times" charset="0"/>
                <a:ea typeface="Times" charset="0"/>
                <a:cs typeface="Times" charset="0"/>
              </a:rPr>
              <a:t> – These are polynomially related to treewidth and hence unlikely to serve as good parameters (for the same reason treewidth fails)</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Backdoor and many variants </a:t>
            </a:r>
            <a:r>
              <a:rPr lang="en-US" sz="2000" dirty="0">
                <a:latin typeface="Times" charset="0"/>
                <a:ea typeface="Times" charset="0"/>
                <a:cs typeface="Times" charset="0"/>
              </a:rPr>
              <a:t>–</a:t>
            </a:r>
            <a:r>
              <a:rPr lang="en-US" sz="2000" dirty="0">
                <a:solidFill>
                  <a:srgbClr val="FF0000"/>
                </a:solidFill>
                <a:latin typeface="Times" charset="0"/>
                <a:ea typeface="Times" charset="0"/>
                <a:cs typeface="Times" charset="0"/>
              </a:rPr>
              <a:t> </a:t>
            </a:r>
            <a:r>
              <a:rPr lang="en-US" sz="2000" dirty="0">
                <a:latin typeface="Times" charset="0"/>
                <a:ea typeface="Times" charset="0"/>
                <a:cs typeface="Times" charset="0"/>
              </a:rPr>
              <a:t>Similar problem as treewidth. Instances with small backdoor hard to solve, large backdoors easy to solve [Zulkoski’18]</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Community structure </a:t>
            </a:r>
            <a:r>
              <a:rPr lang="en-US" sz="2000" dirty="0">
                <a:latin typeface="Times" charset="0"/>
                <a:ea typeface="Times" charset="0"/>
                <a:cs typeface="Times" charset="0"/>
              </a:rPr>
              <a:t>– While promising empirically, it is easy to show theoretically that formulas with good community structure can be hard for solvers [Zulkoski’18]</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latin typeface="Times" charset="0"/>
                <a:ea typeface="Times" charset="0"/>
                <a:cs typeface="Times" charset="0"/>
              </a:rPr>
              <a:t>Many of these parameters are very intuitive and easy to work with theoretically. However, they fall apart upon contact with reality.</a:t>
            </a:r>
          </a:p>
        </p:txBody>
      </p:sp>
      <p:sp>
        <p:nvSpPr>
          <p:cNvPr id="3" name="Slide Number Placeholder 2">
            <a:extLst>
              <a:ext uri="{FF2B5EF4-FFF2-40B4-BE49-F238E27FC236}">
                <a16:creationId xmlns:a16="http://schemas.microsoft.com/office/drawing/2014/main" id="{D56E9D70-7200-3D4C-ADC9-A31739B5CD1D}"/>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11</a:t>
            </a:fld>
            <a:endParaRPr lang="en-US" dirty="0"/>
          </a:p>
        </p:txBody>
      </p:sp>
    </p:spTree>
    <p:extLst>
      <p:ext uri="{BB962C8B-B14F-4D97-AF65-F5344CB8AC3E}">
        <p14:creationId xmlns:p14="http://schemas.microsoft.com/office/powerpoint/2010/main" val="208873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7" y="169983"/>
            <a:ext cx="11439726" cy="1018358"/>
          </a:xfrm>
        </p:spPr>
        <p:txBody>
          <a:bodyPr>
            <a:noAutofit/>
          </a:bodyPr>
          <a:lstStyle/>
          <a:p>
            <a:r>
              <a:rPr lang="en-GB" sz="4000" cap="none" dirty="0">
                <a:latin typeface="Times" charset="0"/>
                <a:ea typeface="Times" charset="0"/>
                <a:cs typeface="Times" charset="0"/>
              </a:rPr>
              <a:t>Parameters that have not yet been Ruled Out</a:t>
            </a:r>
            <a:endParaRPr lang="en-GB" sz="4000" dirty="0">
              <a:latin typeface="Times" charset="0"/>
              <a:ea typeface="Times" charset="0"/>
              <a:cs typeface="Times" charset="0"/>
            </a:endParaRPr>
          </a:p>
        </p:txBody>
      </p:sp>
      <p:sp>
        <p:nvSpPr>
          <p:cNvPr id="6" name="TextBox 5"/>
          <p:cNvSpPr txBox="1"/>
          <p:nvPr/>
        </p:nvSpPr>
        <p:spPr>
          <a:xfrm>
            <a:off x="211037" y="1494064"/>
            <a:ext cx="11439726" cy="4893647"/>
          </a:xfrm>
          <a:prstGeom prst="rect">
            <a:avLst/>
          </a:prstGeom>
          <a:noFill/>
        </p:spPr>
        <p:txBody>
          <a:bodyPr wrap="square" rtlCol="0">
            <a:spAutoFit/>
          </a:bodyPr>
          <a:lstStyle/>
          <a:p>
            <a:pPr marL="342900" indent="-342900">
              <a:buFont typeface="Wingdings" pitchFamily="2" charset="2"/>
              <a:buChar char="Ø"/>
            </a:pPr>
            <a:r>
              <a:rPr lang="en-US" sz="2400" dirty="0">
                <a:solidFill>
                  <a:srgbClr val="FF0000"/>
                </a:solidFill>
                <a:latin typeface="Times" pitchFamily="2" charset="0"/>
              </a:rPr>
              <a:t>Merge</a:t>
            </a:r>
          </a:p>
          <a:p>
            <a:pPr marL="800100" lvl="1" indent="-342900">
              <a:buFont typeface="Wingdings" pitchFamily="2" charset="2"/>
              <a:buChar char="Ø"/>
            </a:pPr>
            <a:r>
              <a:rPr lang="en-US" sz="2400" dirty="0">
                <a:solidFill>
                  <a:srgbClr val="FF0000"/>
                </a:solidFill>
                <a:latin typeface="Times" pitchFamily="2" charset="0"/>
              </a:rPr>
              <a:t>A generalization of subsumption</a:t>
            </a:r>
          </a:p>
          <a:p>
            <a:pPr lvl="2"/>
            <a:endParaRPr lang="en-US" sz="2400" dirty="0">
              <a:latin typeface="Times" pitchFamily="2" charset="0"/>
            </a:endParaRPr>
          </a:p>
          <a:p>
            <a:pPr marL="342900" indent="-342900">
              <a:buFont typeface="Wingdings" pitchFamily="2" charset="2"/>
              <a:buChar char="Ø"/>
            </a:pPr>
            <a:endParaRPr lang="en-US" sz="2400" dirty="0">
              <a:latin typeface="Times" pitchFamily="2" charset="0"/>
            </a:endParaRPr>
          </a:p>
          <a:p>
            <a:pPr marL="342900" indent="-342900">
              <a:buFont typeface="Wingdings" pitchFamily="2" charset="2"/>
              <a:buChar char="Ø"/>
            </a:pPr>
            <a:r>
              <a:rPr lang="en-US" sz="2400" dirty="0">
                <a:latin typeface="Times" pitchFamily="2" charset="0"/>
              </a:rPr>
              <a:t>Hierarchical community structure</a:t>
            </a:r>
          </a:p>
          <a:p>
            <a:pPr marL="800100" lvl="1" indent="-342900">
              <a:buFont typeface="Wingdings" pitchFamily="2" charset="2"/>
              <a:buChar char="Ø"/>
            </a:pPr>
            <a:r>
              <a:rPr lang="en-US" sz="2400" dirty="0">
                <a:latin typeface="Times" pitchFamily="2" charset="0"/>
              </a:rPr>
              <a:t>Variant of community structure, but does not have obvious counterexamples (e.g., formulas with “good” hierarchical community structure cannot be expanders)</a:t>
            </a:r>
          </a:p>
          <a:p>
            <a:pPr marL="342900" indent="-342900">
              <a:buFont typeface="Wingdings" pitchFamily="2" charset="2"/>
              <a:buChar char="Ø"/>
            </a:pPr>
            <a:endParaRPr lang="en-US" sz="2400" dirty="0">
              <a:latin typeface="Times" pitchFamily="2" charset="0"/>
            </a:endParaRPr>
          </a:p>
          <a:p>
            <a:pPr marL="342900" indent="-342900">
              <a:buFont typeface="Wingdings" pitchFamily="2" charset="2"/>
              <a:buChar char="Ø"/>
            </a:pPr>
            <a:endParaRPr lang="en-US" sz="2400" dirty="0">
              <a:latin typeface="Times" pitchFamily="2" charset="0"/>
            </a:endParaRPr>
          </a:p>
          <a:p>
            <a:pPr marL="342900" indent="-342900">
              <a:buFont typeface="Wingdings" pitchFamily="2" charset="2"/>
              <a:buChar char="Ø"/>
            </a:pPr>
            <a:r>
              <a:rPr lang="en-US" sz="2400" dirty="0">
                <a:latin typeface="Times" pitchFamily="2" charset="0"/>
              </a:rPr>
              <a:t>Power law</a:t>
            </a:r>
          </a:p>
          <a:p>
            <a:pPr marL="800100" lvl="1" indent="-342900">
              <a:buFont typeface="Wingdings" pitchFamily="2" charset="2"/>
              <a:buChar char="Ø"/>
            </a:pPr>
            <a:r>
              <a:rPr lang="en-US" sz="2400" dirty="0">
                <a:latin typeface="Times" pitchFamily="2" charset="0"/>
              </a:rPr>
              <a:t>Degree of variable occurrences is “highly unbalanced”. A few variables occur very often, but most others occur only a few times</a:t>
            </a:r>
            <a:endParaRPr lang="en-US" sz="2400" dirty="0"/>
          </a:p>
          <a:p>
            <a:pPr marL="800100" lvl="1" indent="-342900">
              <a:buFont typeface="Wingdings" pitchFamily="2" charset="2"/>
              <a:buChar char="Ø"/>
            </a:pPr>
            <a:endParaRPr lang="en-US" sz="2400" dirty="0"/>
          </a:p>
        </p:txBody>
      </p:sp>
      <p:sp>
        <p:nvSpPr>
          <p:cNvPr id="3" name="Slide Number Placeholder 2">
            <a:extLst>
              <a:ext uri="{FF2B5EF4-FFF2-40B4-BE49-F238E27FC236}">
                <a16:creationId xmlns:a16="http://schemas.microsoft.com/office/drawing/2014/main" id="{D56E9D70-7200-3D4C-ADC9-A31739B5CD1D}"/>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12</a:t>
            </a:fld>
            <a:endParaRPr lang="en-US" dirty="0"/>
          </a:p>
        </p:txBody>
      </p:sp>
    </p:spTree>
    <p:extLst>
      <p:ext uri="{BB962C8B-B14F-4D97-AF65-F5344CB8AC3E}">
        <p14:creationId xmlns:p14="http://schemas.microsoft.com/office/powerpoint/2010/main" val="1245486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65100"/>
            <a:ext cx="11176000" cy="1294038"/>
          </a:xfrm>
        </p:spPr>
        <p:txBody>
          <a:bodyPr>
            <a:noAutofit/>
          </a:bodyPr>
          <a:lstStyle/>
          <a:p>
            <a:r>
              <a:rPr lang="en-US" sz="4000" u="sng" cap="none" dirty="0">
                <a:solidFill>
                  <a:srgbClr val="008000"/>
                </a:solidFill>
              </a:rPr>
              <a:t>Proof Systems</a:t>
            </a:r>
            <a:br>
              <a:rPr lang="en-US" sz="4000" cap="none" dirty="0">
                <a:solidFill>
                  <a:srgbClr val="008000"/>
                </a:solidFill>
              </a:rPr>
            </a:br>
            <a:r>
              <a:rPr lang="en-US" sz="4000" cap="none" dirty="0">
                <a:solidFill>
                  <a:srgbClr val="FF0000"/>
                </a:solidFill>
              </a:rPr>
              <a:t>Proof-complexity of Solvers</a:t>
            </a:r>
          </a:p>
        </p:txBody>
      </p:sp>
      <mc:AlternateContent xmlns:mc="http://schemas.openxmlformats.org/markup-compatibility/2006" xmlns:a14="http://schemas.microsoft.com/office/drawing/2010/main">
        <mc:Choice Requires="a14">
          <p:sp>
            <p:nvSpPr>
              <p:cNvPr id="36" name="TextBox 35"/>
              <p:cNvSpPr txBox="1"/>
              <p:nvPr/>
            </p:nvSpPr>
            <p:spPr>
              <a:xfrm>
                <a:off x="482600" y="1731278"/>
                <a:ext cx="11176000" cy="4438587"/>
              </a:xfrm>
              <a:prstGeom prst="rect">
                <a:avLst/>
              </a:prstGeom>
              <a:noFill/>
            </p:spPr>
            <p:txBody>
              <a:bodyPr wrap="square" rtlCol="0">
                <a:spAutoFit/>
              </a:bodyPr>
              <a:lstStyle/>
              <a:p>
                <a:r>
                  <a:rPr lang="en-US" sz="1600" dirty="0"/>
                  <a:t>General resolution		The rule is form of modus ponens. Proof is a directed acyclic graph (DAG).</a:t>
                </a:r>
              </a:p>
              <a:p>
                <a:pPr algn="ctr"/>
                <a:endParaRPr lang="en-US" sz="1600" dirty="0"/>
              </a:p>
              <a:p>
                <a:pPr algn="ctr"/>
                <a14:m>
                  <m:oMathPara xmlns:m="http://schemas.openxmlformats.org/officeDocument/2006/math">
                    <m:oMathParaPr>
                      <m:jc m:val="centerGroup"/>
                    </m:oMathParaPr>
                    <m:oMath xmlns:m="http://schemas.openxmlformats.org/officeDocument/2006/math">
                      <m:bar>
                        <m:barPr>
                          <m:ctrlPr>
                            <a:rPr lang="en-US" sz="1600" i="1">
                              <a:latin typeface="Cambria Math" panose="02040503050406030204" pitchFamily="18" charset="0"/>
                            </a:rPr>
                          </m:ctrlPr>
                        </m:bar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1</m:t>
                                  </m:r>
                                </m:sub>
                              </m:sSub>
                              <m:r>
                                <a:rPr lang="en-US" sz="1600" i="1">
                                  <a:latin typeface="Cambria Math" charset="0"/>
                                </a:rPr>
                                <m:t>∨… ∨</m:t>
                              </m:r>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e>
                          </m:d>
                          <m:r>
                            <a:rPr lang="en-US" sz="1600" i="1">
                              <a:latin typeface="Cambria Math" charset="0"/>
                            </a:rPr>
                            <m:t>   </m:t>
                          </m:r>
                          <m:d>
                            <m:dPr>
                              <m:ctrlPr>
                                <a:rPr lang="en-US" sz="1600" i="1">
                                  <a:latin typeface="Cambria Math" panose="02040503050406030204" pitchFamily="18" charset="0"/>
                                </a:rPr>
                              </m:ctrlPr>
                            </m:dPr>
                            <m:e>
                              <m:r>
                                <a:rPr lang="en-US" sz="1600" i="1">
                                  <a:latin typeface="Cambria Math" charset="0"/>
                                </a:rPr>
                                <m:t>¬</m:t>
                              </m:r>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r>
                                <a:rPr lang="en-US" sz="1600" i="1">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𝑦</m:t>
                                  </m:r>
                                </m:e>
                                <m:sub>
                                  <m:r>
                                    <a:rPr lang="en-US" sz="1600" b="0" i="1" smtClean="0">
                                      <a:latin typeface="Cambria Math" charset="0"/>
                                    </a:rPr>
                                    <m:t>1</m:t>
                                  </m:r>
                                </m:sub>
                              </m:sSub>
                              <m:r>
                                <a:rPr lang="en-US" sz="1600" i="1">
                                  <a:latin typeface="Cambria Math" charset="0"/>
                                </a:rPr>
                                <m:t>…</m:t>
                              </m:r>
                              <m:sSub>
                                <m:sSubPr>
                                  <m:ctrlPr>
                                    <a:rPr lang="en-US" sz="1600" i="1">
                                      <a:latin typeface="Cambria Math" panose="02040503050406030204" pitchFamily="18" charset="0"/>
                                    </a:rPr>
                                  </m:ctrlPr>
                                </m:sSubPr>
                                <m:e>
                                  <m:r>
                                    <a:rPr lang="en-US" sz="1600" b="0" i="1" smtClean="0">
                                      <a:latin typeface="Cambria Math" charset="0"/>
                                    </a:rPr>
                                    <m:t>∨</m:t>
                                  </m:r>
                                  <m:r>
                                    <a:rPr lang="en-US" sz="1600" i="1">
                                      <a:latin typeface="Cambria Math" charset="0"/>
                                    </a:rPr>
                                    <m:t>𝑦</m:t>
                                  </m:r>
                                </m:e>
                                <m:sub>
                                  <m:r>
                                    <a:rPr lang="en-US" sz="1600" i="1">
                                      <a:latin typeface="Cambria Math" charset="0"/>
                                    </a:rPr>
                                    <m:t>𝑚</m:t>
                                  </m:r>
                                </m:sub>
                              </m:sSub>
                            </m:e>
                          </m:d>
                        </m:e>
                      </m:bar>
                      <m:r>
                        <a:rPr lang="en-US" sz="1600" i="1">
                          <a:latin typeface="Cambria Math" charset="0"/>
                        </a:rPr>
                        <m:t> </m:t>
                      </m:r>
                    </m:oMath>
                  </m:oMathPara>
                </a14:m>
                <a:br>
                  <a:rPr lang="en-US" sz="1600" dirty="0"/>
                </a:br>
                <a14:m>
                  <m:oMath xmlns:m="http://schemas.openxmlformats.org/officeDocument/2006/math">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1</m:t>
                            </m:r>
                          </m:sub>
                        </m:sSub>
                        <m:r>
                          <a:rPr lang="en-US" sz="1600" i="1">
                            <a:latin typeface="Cambria Math" charset="0"/>
                          </a:rPr>
                          <m:t>∨</m:t>
                        </m:r>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𝑛</m:t>
                            </m:r>
                            <m:r>
                              <a:rPr lang="en-US" sz="1600" b="0" i="1" smtClean="0">
                                <a:latin typeface="Cambria Math" charset="0"/>
                              </a:rPr>
                              <m:t>−1</m:t>
                            </m:r>
                          </m:sub>
                        </m:sSub>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𝑦</m:t>
                            </m:r>
                          </m:e>
                          <m:sub>
                            <m:r>
                              <a:rPr lang="en-US" sz="1600" b="0" i="1" smtClean="0">
                                <a:latin typeface="Cambria Math" charset="0"/>
                              </a:rPr>
                              <m:t>1</m:t>
                            </m:r>
                          </m:sub>
                        </m:sSub>
                        <m:r>
                          <a:rPr lang="en-US" sz="1600" i="1">
                            <a:latin typeface="Cambria Math" charset="0"/>
                          </a:rPr>
                          <m:t>… ∨</m:t>
                        </m:r>
                        <m:sSub>
                          <m:sSubPr>
                            <m:ctrlPr>
                              <a:rPr lang="en-US" sz="1600" i="1">
                                <a:latin typeface="Cambria Math" panose="02040503050406030204" pitchFamily="18" charset="0"/>
                              </a:rPr>
                            </m:ctrlPr>
                          </m:sSubPr>
                          <m:e>
                            <m:r>
                              <a:rPr lang="en-US" sz="1600" i="1">
                                <a:latin typeface="Cambria Math" charset="0"/>
                              </a:rPr>
                              <m:t>𝑦</m:t>
                            </m:r>
                          </m:e>
                          <m:sub>
                            <m:r>
                              <a:rPr lang="en-US" sz="1600" i="1">
                                <a:latin typeface="Cambria Math" charset="0"/>
                              </a:rPr>
                              <m:t>𝑚</m:t>
                            </m:r>
                          </m:sub>
                        </m:sSub>
                      </m:e>
                    </m:d>
                  </m:oMath>
                </a14:m>
                <a:r>
                  <a:rPr lang="en-US" sz="1600" dirty="0">
                    <a:effectLst/>
                  </a:rPr>
                  <a:t> </a:t>
                </a:r>
              </a:p>
              <a:p>
                <a:pPr algn="ctr"/>
                <a:endParaRPr lang="en-US" sz="1600" dirty="0"/>
              </a:p>
              <a:p>
                <a:r>
                  <a:rPr lang="en-US" sz="1600" dirty="0"/>
                  <a:t>Merge resolution		Biased towards deriving clauses that share literals. (In the clauses below, </a:t>
                </a:r>
                <a14:m>
                  <m:oMath xmlns:m="http://schemas.openxmlformats.org/officeDocument/2006/math">
                    <m:r>
                      <a:rPr lang="en-US" sz="1600" b="0" i="1" smtClean="0">
                        <a:latin typeface="Cambria Math" panose="02040503050406030204" pitchFamily="18" charset="0"/>
                      </a:rPr>
                      <m:t>𝛼</m:t>
                    </m:r>
                  </m:oMath>
                </a14:m>
                <a:r>
                  <a:rPr lang="en-US" sz="1600" dirty="0"/>
                  <a:t> is a disjunction of literals.)</a:t>
                </a:r>
              </a:p>
              <a:p>
                <a:pPr algn="ctr"/>
                <a:endParaRPr lang="en-US" sz="1600" dirty="0"/>
              </a:p>
              <a:p>
                <a:pPr algn="ctr"/>
                <a14:m>
                  <m:oMathPara xmlns:m="http://schemas.openxmlformats.org/officeDocument/2006/math">
                    <m:oMathParaPr>
                      <m:jc m:val="center"/>
                    </m:oMathParaPr>
                    <m:oMath xmlns:m="http://schemas.openxmlformats.org/officeDocument/2006/math">
                      <m:bar>
                        <m:barPr>
                          <m:ctrlPr>
                            <a:rPr lang="en-US" sz="1600" i="1">
                              <a:latin typeface="Cambria Math" panose="02040503050406030204" pitchFamily="18" charset="0"/>
                            </a:rPr>
                          </m:ctrlPr>
                        </m:barPr>
                        <m:e>
                          <m:d>
                            <m:dPr>
                              <m:ctrlPr>
                                <a:rPr lang="en-US" sz="1600" i="1">
                                  <a:latin typeface="Cambria Math" panose="02040503050406030204" pitchFamily="18" charset="0"/>
                                </a:rPr>
                              </m:ctrlPr>
                            </m:dPr>
                            <m:e>
                              <m:r>
                                <a:rPr lang="en-US" sz="1600" b="0" i="1" smtClean="0">
                                  <a:latin typeface="Cambria Math" panose="02040503050406030204" pitchFamily="18" charset="0"/>
                                </a:rPr>
                                <m:t>𝛼</m:t>
                              </m:r>
                              <m:r>
                                <a:rPr lang="en-US" sz="1600" i="1">
                                  <a:latin typeface="Cambria Math" charset="0"/>
                                </a:rPr>
                                <m:t>∨… ∨</m:t>
                              </m:r>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e>
                          </m:d>
                          <m:r>
                            <a:rPr lang="en-US" sz="1600" i="1">
                              <a:latin typeface="Cambria Math" charset="0"/>
                            </a:rPr>
                            <m:t>   </m:t>
                          </m:r>
                          <m:d>
                            <m:dPr>
                              <m:ctrlPr>
                                <a:rPr lang="en-US" sz="1600" i="1">
                                  <a:latin typeface="Cambria Math" panose="02040503050406030204" pitchFamily="18" charset="0"/>
                                </a:rPr>
                              </m:ctrlPr>
                            </m:dPr>
                            <m:e>
                              <m:r>
                                <a:rPr lang="en-US" sz="1600" i="1">
                                  <a:latin typeface="Cambria Math" charset="0"/>
                                </a:rPr>
                                <m:t>¬</m:t>
                              </m:r>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r>
                                <a:rPr lang="en-US" sz="1600" i="1">
                                  <a:latin typeface="Cambria Math" charset="0"/>
                                </a:rPr>
                                <m:t>∨…</m:t>
                              </m:r>
                              <m:r>
                                <a:rPr lang="en-US" sz="1600" b="0" i="1" smtClean="0">
                                  <a:latin typeface="Cambria Math" panose="02040503050406030204" pitchFamily="18" charset="0"/>
                                </a:rPr>
                                <m:t>𝛼</m:t>
                              </m:r>
                            </m:e>
                          </m:d>
                        </m:e>
                      </m:bar>
                      <m:r>
                        <a:rPr lang="en-US" sz="1600" i="1">
                          <a:latin typeface="Cambria Math" charset="0"/>
                        </a:rPr>
                        <m:t> </m:t>
                      </m:r>
                    </m:oMath>
                    <m:oMath xmlns:m="http://schemas.openxmlformats.org/officeDocument/2006/math">
                      <m:d>
                        <m:dPr>
                          <m:ctrlPr>
                            <a:rPr lang="en-US" sz="1600" i="1">
                              <a:latin typeface="Cambria Math" panose="02040503050406030204" pitchFamily="18" charset="0"/>
                            </a:rPr>
                          </m:ctrlPr>
                        </m:dPr>
                        <m:e>
                          <m:r>
                            <a:rPr lang="en-US" sz="1600" b="0" i="1" smtClean="0">
                              <a:latin typeface="Cambria Math" panose="02040503050406030204" pitchFamily="18" charset="0"/>
                            </a:rPr>
                            <m:t>𝛼</m:t>
                          </m:r>
                          <m:r>
                            <a:rPr lang="en-US" sz="1600" i="1">
                              <a:latin typeface="Cambria Math" charset="0"/>
                            </a:rPr>
                            <m:t>∨… ∨</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𝑛</m:t>
                              </m:r>
                              <m:r>
                                <a:rPr lang="en-US" sz="1600" b="0" i="1" smtClean="0">
                                  <a:latin typeface="Cambria Math" charset="0"/>
                                </a:rPr>
                                <m:t>−1</m:t>
                              </m:r>
                            </m:sub>
                          </m:sSub>
                        </m:e>
                      </m:d>
                    </m:oMath>
                  </m:oMathPara>
                </a14:m>
                <a:endParaRPr lang="en-US" sz="1600" dirty="0"/>
              </a:p>
              <a:p>
                <a:pPr algn="ctr"/>
                <a:endParaRPr lang="en-US" sz="1600" dirty="0"/>
              </a:p>
              <a:p>
                <a:r>
                  <a:rPr lang="en-US" sz="1600" dirty="0"/>
                  <a:t>Unit resolution			One clause must be unit. Proof is a DAG.</a:t>
                </a:r>
              </a:p>
              <a:p>
                <a:pPr algn="ctr"/>
                <a:endParaRPr lang="en-US" sz="1600" dirty="0"/>
              </a:p>
              <a:p>
                <a:pPr algn="ctr"/>
                <a14:m>
                  <m:oMathPara xmlns:m="http://schemas.openxmlformats.org/officeDocument/2006/math">
                    <m:oMathParaPr>
                      <m:jc m:val="center"/>
                    </m:oMathParaPr>
                    <m:oMath xmlns:m="http://schemas.openxmlformats.org/officeDocument/2006/math">
                      <m:bar>
                        <m:barPr>
                          <m:ctrlPr>
                            <a:rPr lang="en-US" sz="1600" i="1">
                              <a:latin typeface="Cambria Math" panose="02040503050406030204" pitchFamily="18" charset="0"/>
                            </a:rPr>
                          </m:ctrlPr>
                        </m:barPr>
                        <m:e>
                          <m:d>
                            <m:dPr>
                              <m:ctrlPr>
                                <a:rPr lang="en-US" sz="1600" i="1">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e>
                          </m:d>
                          <m:r>
                            <a:rPr lang="en-US" sz="1600" i="1">
                              <a:latin typeface="Cambria Math" charset="0"/>
                            </a:rPr>
                            <m:t>   </m:t>
                          </m:r>
                          <m:d>
                            <m:dPr>
                              <m:ctrlPr>
                                <a:rPr lang="en-US" sz="1600" i="1">
                                  <a:latin typeface="Cambria Math" panose="02040503050406030204" pitchFamily="18" charset="0"/>
                                </a:rPr>
                              </m:ctrlPr>
                            </m:dPr>
                            <m:e>
                              <m:r>
                                <a:rPr lang="en-US" sz="1600" i="1">
                                  <a:latin typeface="Cambria Math" charset="0"/>
                                </a:rPr>
                                <m:t>¬</m:t>
                              </m:r>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r>
                                <a:rPr lang="en-US" sz="1600" i="1">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𝑦</m:t>
                                  </m:r>
                                </m:e>
                                <m:sub>
                                  <m:r>
                                    <a:rPr lang="en-US" sz="1600" b="0" i="1" smtClean="0">
                                      <a:latin typeface="Cambria Math" charset="0"/>
                                    </a:rPr>
                                    <m:t>1</m:t>
                                  </m:r>
                                </m:sub>
                              </m:sSub>
                              <m:r>
                                <a:rPr lang="en-US" sz="1600" i="1">
                                  <a:latin typeface="Cambria Math" charset="0"/>
                                </a:rPr>
                                <m:t>…</m:t>
                              </m:r>
                              <m:sSub>
                                <m:sSubPr>
                                  <m:ctrlPr>
                                    <a:rPr lang="en-US" sz="1600" i="1">
                                      <a:latin typeface="Cambria Math" panose="02040503050406030204" pitchFamily="18" charset="0"/>
                                    </a:rPr>
                                  </m:ctrlPr>
                                </m:sSubPr>
                                <m:e>
                                  <m:r>
                                    <a:rPr lang="en-US" sz="1600" i="1">
                                      <a:latin typeface="Cambria Math" charset="0"/>
                                    </a:rPr>
                                    <m:t>𝑦</m:t>
                                  </m:r>
                                </m:e>
                                <m:sub>
                                  <m:r>
                                    <a:rPr lang="en-US" sz="1600" i="1">
                                      <a:latin typeface="Cambria Math" charset="0"/>
                                    </a:rPr>
                                    <m:t>𝑚</m:t>
                                  </m:r>
                                </m:sub>
                              </m:sSub>
                            </m:e>
                          </m:d>
                        </m:e>
                      </m:bar>
                      <m:r>
                        <a:rPr lang="en-US" sz="1600" i="1">
                          <a:latin typeface="Cambria Math" charset="0"/>
                        </a:rPr>
                        <m:t> </m:t>
                      </m:r>
                    </m:oMath>
                    <m:oMath xmlns:m="http://schemas.openxmlformats.org/officeDocument/2006/math">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charset="0"/>
                                </a:rPr>
                                <m:t>𝑦</m:t>
                              </m:r>
                            </m:e>
                            <m:sub>
                              <m:r>
                                <a:rPr lang="en-US" sz="1600" i="1">
                                  <a:latin typeface="Cambria Math" charset="0"/>
                                </a:rPr>
                                <m:t>1</m:t>
                              </m:r>
                            </m:sub>
                          </m:sSub>
                          <m:r>
                            <a:rPr lang="en-US" sz="1600" i="1">
                              <a:latin typeface="Cambria Math" charset="0"/>
                            </a:rPr>
                            <m:t>∨… ∨</m:t>
                          </m:r>
                          <m:sSub>
                            <m:sSubPr>
                              <m:ctrlPr>
                                <a:rPr lang="en-US" sz="1600" i="1">
                                  <a:latin typeface="Cambria Math" panose="02040503050406030204" pitchFamily="18" charset="0"/>
                                </a:rPr>
                              </m:ctrlPr>
                            </m:sSubPr>
                            <m:e>
                              <m:r>
                                <a:rPr lang="en-US" sz="1600" i="1">
                                  <a:latin typeface="Cambria Math" charset="0"/>
                                </a:rPr>
                                <m:t>𝑦</m:t>
                              </m:r>
                            </m:e>
                            <m:sub>
                              <m:r>
                                <a:rPr lang="en-US" sz="1600" i="1">
                                  <a:latin typeface="Cambria Math" charset="0"/>
                                </a:rPr>
                                <m:t>𝑚</m:t>
                              </m:r>
                            </m:sub>
                          </m:sSub>
                        </m:e>
                      </m:d>
                    </m:oMath>
                  </m:oMathPara>
                </a14:m>
                <a:endParaRPr lang="en-US" sz="1600" dirty="0"/>
              </a:p>
              <a:p>
                <a:pPr algn="ctr"/>
                <a:endParaRPr lang="en-US" sz="1600" dirty="0"/>
              </a:p>
              <a:p>
                <a:r>
                  <a:rPr lang="en-US" sz="1600" dirty="0"/>
                  <a:t>Tree resolution			Same rules as general resolution. Proof is a tree. Not allowed to reuse lemmas unlike DAG proofs. </a:t>
                </a:r>
              </a:p>
              <a:p>
                <a:pPr marL="285750" indent="-285750">
                  <a:buFont typeface="Arial" charset="0"/>
                  <a:buChar char="•"/>
                </a:pPr>
                <a:endParaRPr 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82600" y="1731278"/>
                <a:ext cx="11176000" cy="4438587"/>
              </a:xfrm>
              <a:prstGeom prst="rect">
                <a:avLst/>
              </a:prstGeom>
              <a:blipFill>
                <a:blip r:embed="rId2"/>
                <a:stretch>
                  <a:fillRect l="-227" t="-571"/>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AF410D22-7818-3345-A0C8-474918E49924}"/>
              </a:ext>
            </a:extLst>
          </p:cNvPr>
          <p:cNvSpPr>
            <a:spLocks noGrp="1"/>
          </p:cNvSpPr>
          <p:nvPr>
            <p:ph type="sldNum" sz="quarter" idx="12"/>
          </p:nvPr>
        </p:nvSpPr>
        <p:spPr>
          <a:xfrm>
            <a:off x="11826240" y="6454252"/>
            <a:ext cx="365760" cy="365760"/>
          </a:xfrm>
        </p:spPr>
        <p:txBody>
          <a:bodyPr/>
          <a:lstStyle/>
          <a:p>
            <a:fld id="{8A7A6979-0714-4377-B894-6BE4C2D6E202}" type="slidenum">
              <a:rPr lang="en-US" smtClean="0"/>
              <a:pPr/>
              <a:t>13</a:t>
            </a:fld>
            <a:endParaRPr lang="en-US" dirty="0"/>
          </a:p>
        </p:txBody>
      </p:sp>
    </p:spTree>
    <p:extLst>
      <p:ext uri="{BB962C8B-B14F-4D97-AF65-F5344CB8AC3E}">
        <p14:creationId xmlns:p14="http://schemas.microsoft.com/office/powerpoint/2010/main" val="4001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260" y="114300"/>
            <a:ext cx="11482980" cy="1208790"/>
          </a:xfrm>
        </p:spPr>
        <p:txBody>
          <a:bodyPr>
            <a:noAutofit/>
          </a:bodyPr>
          <a:lstStyle/>
          <a:p>
            <a:r>
              <a:rPr lang="en-US" sz="3600" u="sng" cap="none" dirty="0">
                <a:solidFill>
                  <a:srgbClr val="008000"/>
                </a:solidFill>
                <a:latin typeface="Times" charset="0"/>
                <a:ea typeface="Times" charset="0"/>
                <a:cs typeface="Times" charset="0"/>
              </a:rPr>
              <a:t>Resolution and Merges</a:t>
            </a:r>
            <a:br>
              <a:rPr lang="en-US" sz="3600" cap="none" dirty="0">
                <a:solidFill>
                  <a:srgbClr val="008000"/>
                </a:solidFill>
                <a:latin typeface="Times" charset="0"/>
                <a:ea typeface="Times" charset="0"/>
                <a:cs typeface="Times" charset="0"/>
              </a:rPr>
            </a:br>
            <a:r>
              <a:rPr lang="en-US" sz="3600" cap="none" dirty="0">
                <a:solidFill>
                  <a:srgbClr val="FF0000"/>
                </a:solidFill>
                <a:latin typeface="Times" charset="0"/>
                <a:ea typeface="Times" charset="0"/>
                <a:cs typeface="Times" charset="0"/>
              </a:rPr>
              <a:t>Mergeability and CDCL SAT Solvers</a:t>
            </a:r>
          </a:p>
        </p:txBody>
      </p:sp>
      <mc:AlternateContent xmlns:mc="http://schemas.openxmlformats.org/markup-compatibility/2006" xmlns:a14="http://schemas.microsoft.com/office/drawing/2010/main">
        <mc:Choice Requires="a14">
          <p:sp>
            <p:nvSpPr>
              <p:cNvPr id="6" name="TextBox 5"/>
              <p:cNvSpPr txBox="1"/>
              <p:nvPr/>
            </p:nvSpPr>
            <p:spPr>
              <a:xfrm>
                <a:off x="2132725" y="1815359"/>
                <a:ext cx="2933262" cy="638445"/>
              </a:xfrm>
              <a:prstGeom prst="rect">
                <a:avLst/>
              </a:prstGeom>
              <a:noFill/>
            </p:spPr>
            <p:txBody>
              <a:bodyPr wrap="square" rtlCol="0">
                <a:spAutoFit/>
              </a:bodyPr>
              <a:lstStyle/>
              <a:p>
                <a:pPr algn="ctr"/>
                <a14:m>
                  <m:oMath xmlns:m="http://schemas.openxmlformats.org/officeDocument/2006/math">
                    <m:bar>
                      <m:barPr>
                        <m:ctrlPr>
                          <a:rPr lang="en-US" sz="1600" i="1" smtClean="0">
                            <a:latin typeface="Cambria Math" panose="02040503050406030204" pitchFamily="18" charset="0"/>
                          </a:rPr>
                        </m:ctrlPr>
                      </m:barPr>
                      <m:e>
                        <m:d>
                          <m:dPr>
                            <m:ctrlPr>
                              <a:rPr lang="en-US" sz="1600" i="1">
                                <a:latin typeface="Cambria Math" panose="02040503050406030204" pitchFamily="18" charset="0"/>
                              </a:rPr>
                            </m:ctrlPr>
                          </m:dPr>
                          <m:e>
                            <m:r>
                              <a:rPr lang="en-US" sz="1600" b="0" i="1" smtClean="0">
                                <a:latin typeface="Cambria Math" charset="0"/>
                              </a:rPr>
                              <m:t>𝛼</m:t>
                            </m:r>
                            <m:r>
                              <a:rPr lang="en-US" sz="1600" i="1">
                                <a:latin typeface="Cambria Math" charset="0"/>
                              </a:rPr>
                              <m:t> ∨</m:t>
                            </m:r>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e>
                        </m:d>
                        <m:r>
                          <a:rPr lang="en-US" sz="1600" i="1">
                            <a:latin typeface="Cambria Math" charset="0"/>
                          </a:rPr>
                          <m:t>   </m:t>
                        </m:r>
                        <m:d>
                          <m:dPr>
                            <m:ctrlPr>
                              <a:rPr lang="en-US" sz="1600" i="1">
                                <a:latin typeface="Cambria Math" panose="02040503050406030204" pitchFamily="18" charset="0"/>
                              </a:rPr>
                            </m:ctrlPr>
                          </m:dPr>
                          <m:e>
                            <m:r>
                              <a:rPr lang="en-US" sz="1600" i="1">
                                <a:latin typeface="Cambria Math" charset="0"/>
                              </a:rPr>
                              <m:t>¬</m:t>
                            </m:r>
                            <m:sSub>
                              <m:sSubPr>
                                <m:ctrlPr>
                                  <a:rPr lang="en-US" sz="1600" i="1">
                                    <a:latin typeface="Cambria Math" panose="02040503050406030204" pitchFamily="18" charset="0"/>
                                  </a:rPr>
                                </m:ctrlPr>
                              </m:sSubPr>
                              <m:e>
                                <m:r>
                                  <a:rPr lang="en-US" sz="1600" i="1">
                                    <a:latin typeface="Cambria Math" charset="0"/>
                                  </a:rPr>
                                  <m:t>𝑥</m:t>
                                </m:r>
                              </m:e>
                              <m:sub>
                                <m:r>
                                  <a:rPr lang="en-US" sz="1600" i="1">
                                    <a:latin typeface="Cambria Math" charset="0"/>
                                  </a:rPr>
                                  <m:t>𝑛</m:t>
                                </m:r>
                              </m:sub>
                            </m:sSub>
                            <m:r>
                              <a:rPr lang="en-US" sz="1600" i="1">
                                <a:latin typeface="Cambria Math" charset="0"/>
                              </a:rPr>
                              <m:t>∨</m:t>
                            </m:r>
                            <m:r>
                              <a:rPr lang="en-US" sz="1600" b="0" i="1" smtClean="0">
                                <a:latin typeface="Cambria Math" charset="0"/>
                              </a:rPr>
                              <m:t>𝛽</m:t>
                            </m:r>
                          </m:e>
                        </m:d>
                      </m:e>
                    </m:bar>
                    <m:r>
                      <a:rPr lang="en-US" sz="1600" i="1">
                        <a:latin typeface="Cambria Math" charset="0"/>
                      </a:rPr>
                      <m:t> </m:t>
                    </m:r>
                  </m:oMath>
                </a14:m>
                <a:r>
                  <a:rPr lang="en-US" sz="1600" dirty="0"/>
                  <a:t>   </a:t>
                </a:r>
                <a:br>
                  <a:rPr lang="en-US" sz="1600" dirty="0"/>
                </a:br>
                <a14:m>
                  <m:oMath xmlns:m="http://schemas.openxmlformats.org/officeDocument/2006/math">
                    <m:d>
                      <m:dPr>
                        <m:ctrlPr>
                          <a:rPr lang="en-US" sz="1600" i="1">
                            <a:latin typeface="Cambria Math" panose="02040503050406030204" pitchFamily="18" charset="0"/>
                          </a:rPr>
                        </m:ctrlPr>
                      </m:dPr>
                      <m:e>
                        <m:r>
                          <a:rPr lang="en-US" sz="1600" b="0" i="1" smtClean="0">
                            <a:latin typeface="Cambria Math" charset="0"/>
                          </a:rPr>
                          <m:t>𝛼</m:t>
                        </m:r>
                        <m:r>
                          <a:rPr lang="en-US" sz="1600" b="0" i="1" smtClean="0">
                            <a:latin typeface="Cambria Math" charset="0"/>
                          </a:rPr>
                          <m:t>∨</m:t>
                        </m:r>
                        <m:r>
                          <a:rPr lang="en-US" sz="1600" b="0" i="1" smtClean="0">
                            <a:latin typeface="Cambria Math" charset="0"/>
                          </a:rPr>
                          <m:t>𝛽</m:t>
                        </m:r>
                      </m:e>
                    </m:d>
                  </m:oMath>
                </a14:m>
                <a:r>
                  <a:rPr lang="en-US" sz="1600" dirty="0">
                    <a:effectLst/>
                  </a:rPr>
                  <a:t> </a:t>
                </a:r>
              </a:p>
            </p:txBody>
          </p:sp>
        </mc:Choice>
        <mc:Fallback xmlns="">
          <p:sp>
            <p:nvSpPr>
              <p:cNvPr id="6" name="TextBox 5"/>
              <p:cNvSpPr txBox="1">
                <a:spLocks noRot="1" noChangeAspect="1" noMove="1" noResize="1" noEditPoints="1" noAdjustHandles="1" noChangeArrowheads="1" noChangeShapeType="1" noTextEdit="1"/>
              </p:cNvSpPr>
              <p:nvPr/>
            </p:nvSpPr>
            <p:spPr>
              <a:xfrm>
                <a:off x="2132725" y="1815359"/>
                <a:ext cx="2933262" cy="638445"/>
              </a:xfrm>
              <a:prstGeom prst="rect">
                <a:avLst/>
              </a:prstGeom>
              <a:blipFill rotWithShape="0">
                <a:blip r:embed="rId2"/>
                <a:stretch>
                  <a:fillRect t="-46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268545" y="1815360"/>
                <a:ext cx="2933262" cy="638445"/>
              </a:xfrm>
              <a:prstGeom prst="rect">
                <a:avLst/>
              </a:prstGeom>
              <a:noFill/>
            </p:spPr>
            <p:txBody>
              <a:bodyPr wrap="square" rtlCol="0">
                <a:spAutoFit/>
              </a:bodyPr>
              <a:lstStyle/>
              <a:p>
                <a:pPr algn="ctr"/>
                <a14:m>
                  <m:oMath xmlns:m="http://schemas.openxmlformats.org/officeDocument/2006/math">
                    <m:bar>
                      <m:barPr>
                        <m:ctrlPr>
                          <a:rPr lang="en-US" sz="1600" i="1" smtClean="0">
                            <a:latin typeface="Cambria Math" panose="02040503050406030204" pitchFamily="18" charset="0"/>
                          </a:rPr>
                        </m:ctrlPr>
                      </m:barPr>
                      <m:e>
                        <m:d>
                          <m:dPr>
                            <m:ctrlPr>
                              <a:rPr lang="en-US" sz="1600" i="1">
                                <a:latin typeface="Cambria Math" panose="02040503050406030204" pitchFamily="18" charset="0"/>
                              </a:rPr>
                            </m:ctrlPr>
                          </m:dPr>
                          <m:e>
                            <m:r>
                              <a:rPr lang="en-US" sz="1600" b="0" i="1" smtClean="0">
                                <a:latin typeface="Cambria Math" charset="0"/>
                              </a:rPr>
                              <m:t>𝛾</m:t>
                            </m:r>
                            <m:r>
                              <a:rPr lang="en-US" sz="1600" b="0" i="1" smtClean="0">
                                <a:latin typeface="Cambria Math" charset="0"/>
                              </a:rPr>
                              <m:t>∨</m:t>
                            </m:r>
                            <m:sSub>
                              <m:sSubPr>
                                <m:ctrlPr>
                                  <a:rPr lang="en-US" sz="1600" i="1">
                                    <a:latin typeface="Cambria Math" panose="02040503050406030204" pitchFamily="18" charset="0"/>
                                  </a:rPr>
                                </m:ctrlPr>
                              </m:sSubPr>
                              <m:e>
                                <m:r>
                                  <a:rPr lang="en-US" sz="1600" b="0" i="1" smtClean="0">
                                    <a:latin typeface="Cambria Math" charset="0"/>
                                  </a:rPr>
                                  <m:t>𝑦</m:t>
                                </m:r>
                              </m:e>
                              <m:sub>
                                <m:r>
                                  <a:rPr lang="en-US" sz="1600" i="1">
                                    <a:latin typeface="Cambria Math" charset="0"/>
                                  </a:rPr>
                                  <m:t>𝑛</m:t>
                                </m:r>
                              </m:sub>
                            </m:sSub>
                          </m:e>
                        </m:d>
                        <m:r>
                          <a:rPr lang="en-US" sz="1600" i="1">
                            <a:latin typeface="Cambria Math" charset="0"/>
                          </a:rPr>
                          <m:t>   </m:t>
                        </m:r>
                        <m:d>
                          <m:dPr>
                            <m:ctrlPr>
                              <a:rPr lang="en-US" sz="1600" i="1">
                                <a:latin typeface="Cambria Math" panose="02040503050406030204" pitchFamily="18" charset="0"/>
                              </a:rPr>
                            </m:ctrlPr>
                          </m:dPr>
                          <m:e>
                            <m:r>
                              <a:rPr lang="en-US" sz="1600" i="1">
                                <a:latin typeface="Cambria Math" charset="0"/>
                              </a:rPr>
                              <m:t>¬</m:t>
                            </m:r>
                            <m:sSub>
                              <m:sSubPr>
                                <m:ctrlPr>
                                  <a:rPr lang="en-US" sz="1600" i="1">
                                    <a:latin typeface="Cambria Math" panose="02040503050406030204" pitchFamily="18" charset="0"/>
                                  </a:rPr>
                                </m:ctrlPr>
                              </m:sSubPr>
                              <m:e>
                                <m:r>
                                  <a:rPr lang="en-US" sz="1600" b="0" i="1" smtClean="0">
                                    <a:latin typeface="Cambria Math" charset="0"/>
                                  </a:rPr>
                                  <m:t>𝑦</m:t>
                                </m:r>
                              </m:e>
                              <m:sub>
                                <m:r>
                                  <a:rPr lang="en-US" sz="1600" i="1">
                                    <a:latin typeface="Cambria Math" charset="0"/>
                                  </a:rPr>
                                  <m:t>𝑛</m:t>
                                </m:r>
                              </m:sub>
                            </m:sSub>
                            <m:r>
                              <a:rPr lang="en-US" sz="1600" i="1">
                                <a:latin typeface="Cambria Math" charset="0"/>
                              </a:rPr>
                              <m:t>∨</m:t>
                            </m:r>
                            <m:r>
                              <a:rPr lang="en-US" sz="1600" b="0" i="1" smtClean="0">
                                <a:latin typeface="Cambria Math" charset="0"/>
                              </a:rPr>
                              <m:t>𝛿</m:t>
                            </m:r>
                          </m:e>
                        </m:d>
                      </m:e>
                    </m:bar>
                    <m:r>
                      <a:rPr lang="en-US" sz="1600" i="1">
                        <a:latin typeface="Cambria Math" charset="0"/>
                      </a:rPr>
                      <m:t> </m:t>
                    </m:r>
                  </m:oMath>
                </a14:m>
                <a:r>
                  <a:rPr lang="en-US" sz="1600" dirty="0"/>
                  <a:t>   </a:t>
                </a:r>
                <a:br>
                  <a:rPr lang="en-US" sz="1600" dirty="0"/>
                </a:br>
                <a14:m>
                  <m:oMath xmlns:m="http://schemas.openxmlformats.org/officeDocument/2006/math">
                    <m:d>
                      <m:dPr>
                        <m:ctrlPr>
                          <a:rPr lang="en-US" sz="1600" i="1">
                            <a:latin typeface="Cambria Math" panose="02040503050406030204" pitchFamily="18" charset="0"/>
                          </a:rPr>
                        </m:ctrlPr>
                      </m:dPr>
                      <m:e>
                        <m:r>
                          <a:rPr lang="en-US" sz="1600" b="0" i="1" smtClean="0">
                            <a:latin typeface="Cambria Math" charset="0"/>
                          </a:rPr>
                          <m:t>𝛾</m:t>
                        </m:r>
                        <m:r>
                          <a:rPr lang="en-US" sz="1600" b="0" i="1" smtClean="0">
                            <a:latin typeface="Cambria Math" charset="0"/>
                          </a:rPr>
                          <m:t>∨</m:t>
                        </m:r>
                        <m:r>
                          <a:rPr lang="en-US" sz="1600" b="0" i="1" smtClean="0">
                            <a:latin typeface="Cambria Math" charset="0"/>
                          </a:rPr>
                          <m:t>𝛿</m:t>
                        </m:r>
                      </m:e>
                    </m:d>
                  </m:oMath>
                </a14:m>
                <a:r>
                  <a:rPr lang="en-US" sz="1600" dirty="0">
                    <a:effectLst/>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6268545" y="1815360"/>
                <a:ext cx="2933262" cy="638445"/>
              </a:xfrm>
              <a:prstGeom prst="rect">
                <a:avLst/>
              </a:prstGeom>
              <a:blipFill rotWithShape="0">
                <a:blip r:embed="rId3"/>
                <a:stretch>
                  <a:fillRect t="-46667"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30397" y="3099702"/>
                <a:ext cx="2933262"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i="1" smtClean="0">
                          <a:latin typeface="Cambria Math" charset="0"/>
                        </a:rPr>
                        <m:t>…</m:t>
                      </m:r>
                    </m:oMath>
                  </m:oMathPara>
                </a14:m>
                <a:endParaRPr lang="en-US" sz="1600" dirty="0">
                  <a:effectLst/>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4530397" y="3099702"/>
                <a:ext cx="2933262" cy="338554"/>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471918" y="4422794"/>
                <a:ext cx="2933262" cy="683457"/>
              </a:xfrm>
              <a:prstGeom prst="rect">
                <a:avLst/>
              </a:prstGeom>
              <a:noFill/>
            </p:spPr>
            <p:txBody>
              <a:bodyPr wrap="square" rtlCol="0">
                <a:spAutoFit/>
              </a:bodyPr>
              <a:lstStyle/>
              <a:p>
                <a:pPr algn="ctr"/>
                <a14:m>
                  <m:oMath xmlns:m="http://schemas.openxmlformats.org/officeDocument/2006/math">
                    <m:bar>
                      <m:barPr>
                        <m:ctrlPr>
                          <a:rPr lang="en-US" sz="1600" i="1" smtClean="0">
                            <a:latin typeface="Cambria Math" panose="02040503050406030204" pitchFamily="18" charset="0"/>
                          </a:rPr>
                        </m:ctrlPr>
                      </m:barPr>
                      <m:e>
                        <m:d>
                          <m:dPr>
                            <m:ctrlPr>
                              <a:rPr lang="en-US" sz="1600" i="1">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𝑖</m:t>
                                </m:r>
                              </m:sub>
                            </m:sSub>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𝑗</m:t>
                                </m:r>
                              </m:sub>
                            </m:sSub>
                          </m:e>
                        </m:d>
                        <m:r>
                          <a:rPr lang="en-US" sz="1600" i="1">
                            <a:latin typeface="Cambria Math" charset="0"/>
                          </a:rPr>
                          <m:t>   </m:t>
                        </m:r>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𝑗</m:t>
                            </m:r>
                          </m:sub>
                        </m:sSub>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𝑖</m:t>
                            </m:r>
                          </m:sub>
                        </m:sSub>
                        <m:r>
                          <a:rPr lang="en-US" sz="1600" b="0" i="1" smtClean="0">
                            <a:latin typeface="Cambria Math" charset="0"/>
                          </a:rPr>
                          <m:t>)</m:t>
                        </m:r>
                      </m:e>
                    </m:bar>
                    <m:r>
                      <a:rPr lang="en-US" sz="1600" i="1">
                        <a:latin typeface="Cambria Math" charset="0"/>
                      </a:rPr>
                      <m:t> </m:t>
                    </m:r>
                  </m:oMath>
                </a14:m>
                <a:r>
                  <a:rPr lang="en-US" sz="1600" dirty="0"/>
                  <a:t>   </a:t>
                </a:r>
                <a:br>
                  <a:rPr lang="en-US" sz="1600" dirty="0"/>
                </a:b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charset="0"/>
                            </a:rPr>
                            <m:t>(</m:t>
                          </m:r>
                          <m:r>
                            <a:rPr lang="en-US" sz="1600" b="0" i="1" smtClean="0">
                              <a:latin typeface="Cambria Math" charset="0"/>
                            </a:rPr>
                            <m:t>𝑥</m:t>
                          </m:r>
                        </m:e>
                        <m:sub>
                          <m:r>
                            <a:rPr lang="en-US" sz="1600" b="0" i="1" smtClean="0">
                              <a:latin typeface="Cambria Math" charset="0"/>
                            </a:rPr>
                            <m:t>𝑖</m:t>
                          </m:r>
                        </m:sub>
                      </m:sSub>
                      <m:r>
                        <a:rPr lang="en-US" sz="1600" b="0" i="1" smtClean="0">
                          <a:latin typeface="Cambria Math" charset="0"/>
                        </a:rPr>
                        <m:t>)</m:t>
                      </m:r>
                    </m:oMath>
                  </m:oMathPara>
                </a14:m>
                <a:endParaRPr lang="en-US" sz="1600" dirty="0">
                  <a:effectLst/>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471918" y="4422794"/>
                <a:ext cx="2933262" cy="683457"/>
              </a:xfrm>
              <a:prstGeom prst="rect">
                <a:avLst/>
              </a:prstGeom>
              <a:blipFill rotWithShape="0">
                <a:blip r:embed="rId5"/>
                <a:stretch>
                  <a:fillRect t="-41071"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36020" y="4450224"/>
                <a:ext cx="2933262" cy="640047"/>
              </a:xfrm>
              <a:prstGeom prst="rect">
                <a:avLst/>
              </a:prstGeom>
              <a:noFill/>
            </p:spPr>
            <p:txBody>
              <a:bodyPr wrap="square" rtlCol="0">
                <a:spAutoFit/>
              </a:bodyPr>
              <a:lstStyle/>
              <a:p>
                <a:pPr algn="ctr"/>
                <a14:m>
                  <m:oMath xmlns:m="http://schemas.openxmlformats.org/officeDocument/2006/math">
                    <m:bar>
                      <m:barPr>
                        <m:ctrlPr>
                          <a:rPr lang="en-US" sz="1600" i="1" smtClean="0">
                            <a:latin typeface="Cambria Math" panose="02040503050406030204" pitchFamily="18" charset="0"/>
                          </a:rPr>
                        </m:ctrlPr>
                      </m:barPr>
                      <m:e>
                        <m:d>
                          <m:dPr>
                            <m:ctrlPr>
                              <a:rPr lang="en-US" sz="1600" i="1">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charset="0"/>
                                  </a:rPr>
                                  <m:t>¬</m:t>
                                </m:r>
                                <m:r>
                                  <a:rPr lang="en-US" sz="1600" b="0" i="1" smtClean="0">
                                    <a:latin typeface="Cambria Math" charset="0"/>
                                  </a:rPr>
                                  <m:t>𝑥</m:t>
                                </m:r>
                              </m:e>
                              <m:sub>
                                <m:r>
                                  <a:rPr lang="en-US" sz="1600" b="0" i="1" smtClean="0">
                                    <a:latin typeface="Cambria Math" charset="0"/>
                                  </a:rPr>
                                  <m:t>𝑖</m:t>
                                </m:r>
                              </m:sub>
                            </m:sSub>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𝑘</m:t>
                                </m:r>
                              </m:sub>
                            </m:sSub>
                          </m:e>
                        </m:d>
                        <m:r>
                          <a:rPr lang="en-US" sz="1600" i="1">
                            <a:latin typeface="Cambria Math" charset="0"/>
                          </a:rPr>
                          <m:t>   </m:t>
                        </m:r>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𝑘</m:t>
                            </m:r>
                          </m:sub>
                        </m:sSub>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m:t>
                            </m:r>
                            <m:r>
                              <a:rPr lang="en-US" sz="1600" b="0" i="1" smtClean="0">
                                <a:latin typeface="Cambria Math" charset="0"/>
                              </a:rPr>
                              <m:t>𝑥</m:t>
                            </m:r>
                          </m:e>
                          <m:sub>
                            <m:r>
                              <a:rPr lang="en-US" sz="1600" b="0" i="1" smtClean="0">
                                <a:latin typeface="Cambria Math" charset="0"/>
                              </a:rPr>
                              <m:t>𝑖</m:t>
                            </m:r>
                          </m:sub>
                        </m:sSub>
                        <m:r>
                          <a:rPr lang="en-US" sz="1600" b="0" i="1" smtClean="0">
                            <a:latin typeface="Cambria Math" charset="0"/>
                          </a:rPr>
                          <m:t>)</m:t>
                        </m:r>
                      </m:e>
                    </m:bar>
                    <m:r>
                      <a:rPr lang="en-US" sz="1600" i="1">
                        <a:latin typeface="Cambria Math" charset="0"/>
                      </a:rPr>
                      <m:t> </m:t>
                    </m:r>
                  </m:oMath>
                </a14:m>
                <a:r>
                  <a:rPr lang="en-US" sz="1600" dirty="0"/>
                  <a:t>   </a:t>
                </a:r>
                <a:br>
                  <a:rPr lang="en-US" sz="1600" dirty="0"/>
                </a:b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charset="0"/>
                            </a:rPr>
                            <m:t>(¬</m:t>
                          </m:r>
                          <m:r>
                            <a:rPr lang="en-US" sz="1600" b="0" i="1" smtClean="0">
                              <a:latin typeface="Cambria Math" charset="0"/>
                            </a:rPr>
                            <m:t>𝑥</m:t>
                          </m:r>
                        </m:e>
                        <m:sub>
                          <m:r>
                            <a:rPr lang="en-US" sz="1600" b="0" i="1" smtClean="0">
                              <a:latin typeface="Cambria Math" charset="0"/>
                            </a:rPr>
                            <m:t>𝑖</m:t>
                          </m:r>
                        </m:sub>
                      </m:sSub>
                      <m:r>
                        <a:rPr lang="en-US" sz="1600" b="0" i="1" smtClean="0">
                          <a:latin typeface="Cambria Math" charset="0"/>
                        </a:rPr>
                        <m:t>)</m:t>
                      </m:r>
                    </m:oMath>
                  </m:oMathPara>
                </a14:m>
                <a:endParaRPr lang="en-US" sz="1600" dirty="0">
                  <a:effectLst/>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736020" y="4450224"/>
                <a:ext cx="2933262" cy="640047"/>
              </a:xfrm>
              <a:prstGeom prst="rect">
                <a:avLst/>
              </a:prstGeom>
              <a:blipFill rotWithShape="0">
                <a:blip r:embed="rId6"/>
                <a:stretch>
                  <a:fillRect t="-45714"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603969" y="5078821"/>
                <a:ext cx="2933262" cy="637867"/>
              </a:xfrm>
              <a:prstGeom prst="rect">
                <a:avLst/>
              </a:prstGeom>
              <a:noFill/>
            </p:spPr>
            <p:txBody>
              <a:bodyPr wrap="square" rtlCol="0">
                <a:spAutoFit/>
              </a:bodyPr>
              <a:lstStyle/>
              <a:p>
                <a:pPr algn="ctr"/>
                <a14:m>
                  <m:oMath xmlns:m="http://schemas.openxmlformats.org/officeDocument/2006/math">
                    <m:bar>
                      <m:barPr>
                        <m:ctrlPr>
                          <a:rPr lang="en-US" sz="1600" i="1" smtClean="0">
                            <a:latin typeface="Cambria Math" panose="02040503050406030204" pitchFamily="18" charset="0"/>
                          </a:rPr>
                        </m:ctrlPr>
                      </m:barPr>
                      <m:e>
                        <m:d>
                          <m:dPr>
                            <m:ctrlPr>
                              <a:rPr lang="en-US" sz="1600" i="1">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𝑖</m:t>
                                </m:r>
                              </m:sub>
                            </m:sSub>
                          </m:e>
                        </m:d>
                        <m:r>
                          <a:rPr lang="en-US" sz="1600" i="1">
                            <a:latin typeface="Cambria Math" charset="0"/>
                          </a:rPr>
                          <m:t>   </m:t>
                        </m:r>
                        <m:r>
                          <a:rPr lang="en-US" sz="1600" b="0" i="1" smtClean="0">
                            <a:latin typeface="Cambria Math" charset="0"/>
                          </a:rPr>
                          <m:t>(¬</m:t>
                        </m:r>
                        <m:sSub>
                          <m:sSubPr>
                            <m:ctrlPr>
                              <a:rPr lang="en-US" sz="1600" b="0" i="1" smtClean="0">
                                <a:latin typeface="Cambria Math" panose="02040503050406030204" pitchFamily="18" charset="0"/>
                              </a:rPr>
                            </m:ctrlPr>
                          </m:sSubPr>
                          <m:e>
                            <m:r>
                              <a:rPr lang="en-US" sz="1600" b="0" i="1" smtClean="0">
                                <a:latin typeface="Cambria Math" charset="0"/>
                              </a:rPr>
                              <m:t>𝑥</m:t>
                            </m:r>
                          </m:e>
                          <m:sub>
                            <m:r>
                              <a:rPr lang="en-US" sz="1600" b="0" i="1" smtClean="0">
                                <a:latin typeface="Cambria Math" charset="0"/>
                              </a:rPr>
                              <m:t>𝑖</m:t>
                            </m:r>
                          </m:sub>
                        </m:sSub>
                        <m:r>
                          <a:rPr lang="en-US" sz="1600" b="0" i="1" smtClean="0">
                            <a:latin typeface="Cambria Math" charset="0"/>
                          </a:rPr>
                          <m:t>)</m:t>
                        </m:r>
                      </m:e>
                    </m:bar>
                    <m:r>
                      <a:rPr lang="en-US" sz="1600" i="1">
                        <a:latin typeface="Cambria Math" charset="0"/>
                      </a:rPr>
                      <m:t> </m:t>
                    </m:r>
                  </m:oMath>
                </a14:m>
                <a:r>
                  <a:rPr lang="en-US" sz="1600" dirty="0"/>
                  <a:t>   </a:t>
                </a:r>
                <a:br>
                  <a:rPr lang="en-US" sz="1600" dirty="0"/>
                </a:br>
                <a14:m>
                  <m:oMath xmlns:m="http://schemas.openxmlformats.org/officeDocument/2006/math">
                    <m:r>
                      <a:rPr lang="en-US" sz="1600" b="0" i="1" smtClean="0">
                        <a:latin typeface="Cambria Math" charset="0"/>
                      </a:rPr>
                      <m:t>⊥</m:t>
                    </m:r>
                  </m:oMath>
                </a14:m>
                <a:r>
                  <a:rPr lang="en-US" sz="1600" dirty="0">
                    <a:effectLst/>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4603969" y="5078821"/>
                <a:ext cx="2933262" cy="637867"/>
              </a:xfrm>
              <a:prstGeom prst="rect">
                <a:avLst/>
              </a:prstGeom>
              <a:blipFill rotWithShape="0">
                <a:blip r:embed="rId7"/>
                <a:stretch>
                  <a:fillRect t="-45714" b="-13333"/>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8C993C57-828B-7F48-83FB-D68B2B2B022F}"/>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14</a:t>
            </a:fld>
            <a:endParaRPr lang="en-US" dirty="0"/>
          </a:p>
        </p:txBody>
      </p:sp>
    </p:spTree>
    <p:extLst>
      <p:ext uri="{BB962C8B-B14F-4D97-AF65-F5344CB8AC3E}">
        <p14:creationId xmlns:p14="http://schemas.microsoft.com/office/powerpoint/2010/main" val="42916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65100"/>
            <a:ext cx="11176000" cy="1294038"/>
          </a:xfrm>
        </p:spPr>
        <p:txBody>
          <a:bodyPr>
            <a:noAutofit/>
          </a:bodyPr>
          <a:lstStyle/>
          <a:p>
            <a:r>
              <a:rPr lang="en-US" sz="3800" u="sng" cap="none" dirty="0">
                <a:solidFill>
                  <a:srgbClr val="008000"/>
                </a:solidFill>
                <a:latin typeface="Times" charset="0"/>
                <a:ea typeface="Times" charset="0"/>
                <a:cs typeface="Times" charset="0"/>
              </a:rPr>
              <a:t>Mergeability</a:t>
            </a:r>
            <a:br>
              <a:rPr lang="en-US" sz="3800" cap="none" dirty="0">
                <a:solidFill>
                  <a:srgbClr val="008000"/>
                </a:solidFill>
                <a:latin typeface="Times" charset="0"/>
                <a:ea typeface="Times" charset="0"/>
                <a:cs typeface="Times" charset="0"/>
              </a:rPr>
            </a:br>
            <a:r>
              <a:rPr lang="en-US" sz="3800" cap="none" dirty="0">
                <a:solidFill>
                  <a:srgbClr val="FF0000"/>
                </a:solidFill>
                <a:latin typeface="Times" charset="0"/>
                <a:ea typeface="Times" charset="0"/>
                <a:cs typeface="Times" charset="0"/>
              </a:rPr>
              <a:t>Number of Merges vs. Learnt Clause Size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02" y="1597570"/>
            <a:ext cx="6647688" cy="526042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150" y="1558353"/>
            <a:ext cx="3464450" cy="260021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4150" y="4227784"/>
            <a:ext cx="3464450" cy="2600216"/>
          </a:xfrm>
          <a:prstGeom prst="rect">
            <a:avLst/>
          </a:prstGeom>
        </p:spPr>
      </p:pic>
      <p:sp>
        <p:nvSpPr>
          <p:cNvPr id="6" name="Slide Number Placeholder 5">
            <a:extLst>
              <a:ext uri="{FF2B5EF4-FFF2-40B4-BE49-F238E27FC236}">
                <a16:creationId xmlns:a16="http://schemas.microsoft.com/office/drawing/2014/main" id="{D6B14984-BE6D-DE4B-B44C-D65757F8FF3D}"/>
              </a:ext>
            </a:extLst>
          </p:cNvPr>
          <p:cNvSpPr>
            <a:spLocks noGrp="1"/>
          </p:cNvSpPr>
          <p:nvPr>
            <p:ph type="sldNum" sz="quarter" idx="12"/>
          </p:nvPr>
        </p:nvSpPr>
        <p:spPr>
          <a:xfrm>
            <a:off x="11826240" y="6462240"/>
            <a:ext cx="365760" cy="365760"/>
          </a:xfrm>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3510155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76" y="1063244"/>
            <a:ext cx="11845158" cy="310198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FF0000"/>
            </a:solidFill>
          </a:ln>
        </p:spPr>
        <p:txBody>
          <a:bodyPr>
            <a:normAutofit/>
          </a:bodyPr>
          <a:lstStyle/>
          <a:p>
            <a:pPr marL="0" indent="0" algn="ctr">
              <a:buNone/>
            </a:pPr>
            <a:r>
              <a:rPr lang="en-US" sz="3800" dirty="0">
                <a:latin typeface="Times" charset="0"/>
                <a:ea typeface="Times" charset="0"/>
                <a:cs typeface="Times" charset="0"/>
              </a:rPr>
              <a:t>PART III</a:t>
            </a:r>
          </a:p>
          <a:p>
            <a:pPr marL="0" indent="0" algn="ctr">
              <a:buNone/>
            </a:pPr>
            <a:endParaRPr lang="en-US" sz="3800" u="sng" dirty="0">
              <a:solidFill>
                <a:srgbClr val="7030A0"/>
              </a:solidFill>
              <a:latin typeface="Times" charset="0"/>
              <a:ea typeface="Times" charset="0"/>
              <a:cs typeface="Times" charset="0"/>
            </a:endParaRPr>
          </a:p>
          <a:p>
            <a:pPr marL="0" indent="0" algn="ctr">
              <a:buNone/>
            </a:pPr>
            <a:r>
              <a:rPr lang="en-US" sz="4800" dirty="0">
                <a:solidFill>
                  <a:srgbClr val="7030A0"/>
                </a:solidFill>
                <a:latin typeface="Times" charset="0"/>
                <a:ea typeface="Times" charset="0"/>
                <a:cs typeface="Times" charset="0"/>
              </a:rPr>
              <a:t>Solvers = Proof Systems + Machine Learning</a:t>
            </a:r>
          </a:p>
        </p:txBody>
      </p:sp>
      <p:sp>
        <p:nvSpPr>
          <p:cNvPr id="7" name="Slide Number Placeholder 6"/>
          <p:cNvSpPr>
            <a:spLocks noGrp="1"/>
          </p:cNvSpPr>
          <p:nvPr>
            <p:ph type="sldNum" sz="quarter" idx="12"/>
          </p:nvPr>
        </p:nvSpPr>
        <p:spPr>
          <a:xfrm>
            <a:off x="11802854" y="6492240"/>
            <a:ext cx="365760" cy="365760"/>
          </a:xfrm>
        </p:spPr>
        <p:txBody>
          <a:bodyPr/>
          <a:lstStyle/>
          <a:p>
            <a:fld id="{8A7A6979-0714-4377-B894-6BE4C2D6E202}" type="slidenum">
              <a:rPr lang="en-US" smtClean="0"/>
              <a:pPr/>
              <a:t>16</a:t>
            </a:fld>
            <a:endParaRPr lang="en-US" dirty="0"/>
          </a:p>
        </p:txBody>
      </p:sp>
    </p:spTree>
    <p:extLst>
      <p:ext uri="{BB962C8B-B14F-4D97-AF65-F5344CB8AC3E}">
        <p14:creationId xmlns:p14="http://schemas.microsoft.com/office/powerpoint/2010/main" val="337245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223236" y="1631092"/>
            <a:ext cx="11762388" cy="5082746"/>
          </a:xfrm>
          <a:ln>
            <a:noFill/>
          </a:ln>
        </p:spPr>
        <p:txBody>
          <a:bodyPr anchor="t" anchorCtr="0">
            <a:noAutofit/>
          </a:bodyPr>
          <a:lstStyle/>
          <a:p>
            <a:pPr lvl="1">
              <a:lnSpc>
                <a:spcPts val="3181"/>
              </a:lnSpc>
              <a:buFont typeface="Wingdings" pitchFamily="2" charset="2"/>
              <a:buChar char="Ø"/>
              <a:defRPr/>
            </a:pPr>
            <a:r>
              <a:rPr lang="en-US" sz="2000" dirty="0">
                <a:solidFill>
                  <a:srgbClr val="FF0000"/>
                </a:solidFill>
                <a:latin typeface="Times" charset="0"/>
                <a:ea typeface="Times" charset="0"/>
                <a:cs typeface="Times" charset="0"/>
              </a:rPr>
              <a:t>“Solvers = Proof Search Systems” is a well-known abstraction of solvers and provers. This is a powerful way to design solvers, although non-symbolic DNN-based SAT solvers do exist (e.g., </a:t>
            </a:r>
            <a:r>
              <a:rPr lang="en-US" sz="2000" dirty="0" err="1">
                <a:solidFill>
                  <a:srgbClr val="FF0000"/>
                </a:solidFill>
                <a:latin typeface="Times" charset="0"/>
                <a:ea typeface="Times" charset="0"/>
                <a:cs typeface="Times" charset="0"/>
              </a:rPr>
              <a:t>NeuroSAT</a:t>
            </a:r>
            <a:r>
              <a:rPr lang="en-US" sz="2000" dirty="0">
                <a:solidFill>
                  <a:srgbClr val="FF0000"/>
                </a:solidFill>
                <a:latin typeface="Times" charset="0"/>
                <a:ea typeface="Times" charset="0"/>
                <a:cs typeface="Times" charset="0"/>
              </a:rPr>
              <a:t>)</a:t>
            </a:r>
            <a:br>
              <a:rPr lang="en-US" sz="2000" dirty="0">
                <a:solidFill>
                  <a:srgbClr val="FF0000"/>
                </a:solidFill>
                <a:latin typeface="Times" charset="0"/>
                <a:ea typeface="Times" charset="0"/>
                <a:cs typeface="Times" charset="0"/>
              </a:rPr>
            </a:br>
            <a:endParaRPr lang="en-US" sz="2000" dirty="0">
              <a:solidFill>
                <a:srgbClr val="FF0000"/>
              </a:solidFill>
              <a:latin typeface="Times" charset="0"/>
              <a:ea typeface="Times" charset="0"/>
              <a:cs typeface="Times" charset="0"/>
            </a:endParaRPr>
          </a:p>
          <a:p>
            <a:pPr lvl="1">
              <a:buFont typeface="Wingdings" pitchFamily="2" charset="2"/>
              <a:buChar char="Ø"/>
              <a:defRPr/>
            </a:pPr>
            <a:r>
              <a:rPr lang="en-US" sz="2000" dirty="0">
                <a:solidFill>
                  <a:srgbClr val="002060"/>
                </a:solidFill>
                <a:latin typeface="Times" charset="0"/>
                <a:ea typeface="Times" charset="0"/>
                <a:cs typeface="Times" charset="0"/>
              </a:rPr>
              <a:t>How can we leverage this abstraction to design better SAT/SMT solvers?</a:t>
            </a:r>
            <a:br>
              <a:rPr lang="en-US" sz="2000" dirty="0">
                <a:solidFill>
                  <a:srgbClr val="002060"/>
                </a:solidFill>
                <a:latin typeface="Times" charset="0"/>
                <a:ea typeface="Times" charset="0"/>
                <a:cs typeface="Times" charset="0"/>
              </a:rPr>
            </a:br>
            <a:br>
              <a:rPr lang="en-US" sz="2000" dirty="0">
                <a:solidFill>
                  <a:srgbClr val="002060"/>
                </a:solidFill>
                <a:latin typeface="Times" charset="0"/>
                <a:ea typeface="Times" charset="0"/>
                <a:cs typeface="Times" charset="0"/>
              </a:rPr>
            </a:br>
            <a:endParaRPr lang="en-US" sz="2000" dirty="0">
              <a:solidFill>
                <a:srgbClr val="002060"/>
              </a:solidFill>
              <a:latin typeface="Times" charset="0"/>
              <a:ea typeface="Times" charset="0"/>
              <a:cs typeface="Times" charset="0"/>
            </a:endParaRPr>
          </a:p>
          <a:p>
            <a:pPr lvl="1">
              <a:buFont typeface="Wingdings" pitchFamily="2" charset="2"/>
              <a:buChar char="Ø"/>
              <a:defRPr/>
            </a:pPr>
            <a:r>
              <a:rPr lang="en-US" sz="2000" dirty="0">
                <a:solidFill>
                  <a:srgbClr val="002060"/>
                </a:solidFill>
                <a:latin typeface="Times" charset="0"/>
                <a:ea typeface="Times" charset="0"/>
                <a:cs typeface="Times" charset="0"/>
              </a:rPr>
              <a:t>One way is to strengthen the reasoning engine inside a solver, e.g., CDCL(T) or programmatic SAT</a:t>
            </a:r>
          </a:p>
          <a:p>
            <a:pPr lvl="1">
              <a:buFont typeface="Wingdings" pitchFamily="2" charset="2"/>
              <a:buChar char="Ø"/>
              <a:defRPr/>
            </a:pPr>
            <a:endParaRPr lang="en-US" sz="2000" dirty="0">
              <a:solidFill>
                <a:srgbClr val="002060"/>
              </a:solidFill>
              <a:latin typeface="Times" charset="0"/>
              <a:ea typeface="Times" charset="0"/>
              <a:cs typeface="Times" charset="0"/>
            </a:endParaRPr>
          </a:p>
          <a:p>
            <a:pPr lvl="1">
              <a:buFont typeface="Wingdings" pitchFamily="2" charset="2"/>
              <a:buChar char="Ø"/>
              <a:defRPr/>
            </a:pPr>
            <a:r>
              <a:rPr lang="en-US" sz="2000" dirty="0">
                <a:solidFill>
                  <a:srgbClr val="002060"/>
                </a:solidFill>
                <a:latin typeface="Times" charset="0"/>
                <a:ea typeface="Times" charset="0"/>
                <a:cs typeface="Times" charset="0"/>
              </a:rPr>
              <a:t>Another is to design optimization heuristics inside solvers with machine learning (ML) methods. This led to the design of award-winning MapleSAT (and variants). 5 different ML-based heuristics (branching, splitting, restarts, initialization, and algorithm selection). Our work has been widely adopted, adapted, extended [HVC15, SAT16, AAAI16, SAT17, IJCAI18, CP20, ICML20]</a:t>
            </a:r>
            <a:br>
              <a:rPr lang="en-US" sz="2400" dirty="0">
                <a:solidFill>
                  <a:srgbClr val="00B050"/>
                </a:solidFill>
                <a:latin typeface="Times" charset="0"/>
                <a:ea typeface="Times" charset="0"/>
                <a:cs typeface="Times" charset="0"/>
              </a:rPr>
            </a:br>
            <a:endParaRPr lang="en-US" sz="2400" dirty="0">
              <a:solidFill>
                <a:schemeClr val="tx1"/>
              </a:solidFill>
              <a:latin typeface="Times" charset="0"/>
              <a:ea typeface="Times" charset="0"/>
              <a:cs typeface="Times" charset="0"/>
            </a:endParaRPr>
          </a:p>
        </p:txBody>
      </p:sp>
      <p:sp>
        <p:nvSpPr>
          <p:cNvPr id="4" name="Title 1"/>
          <p:cNvSpPr>
            <a:spLocks noGrp="1"/>
          </p:cNvSpPr>
          <p:nvPr>
            <p:ph type="title"/>
          </p:nvPr>
        </p:nvSpPr>
        <p:spPr>
          <a:xfrm>
            <a:off x="190500" y="57151"/>
            <a:ext cx="11795124" cy="1418787"/>
          </a:xfrm>
        </p:spPr>
        <p:txBody>
          <a:bodyPr>
            <a:noAutofit/>
          </a:bodyPr>
          <a:lstStyle/>
          <a:p>
            <a:r>
              <a:rPr lang="en-US" sz="3800" u="sng" cap="none" dirty="0">
                <a:solidFill>
                  <a:srgbClr val="7030A0"/>
                </a:solidFill>
                <a:latin typeface="Times" charset="0"/>
                <a:ea typeface="Times" charset="0"/>
                <a:cs typeface="Times" charset="0"/>
              </a:rPr>
              <a:t>Solvers = Proof Search </a:t>
            </a:r>
            <a:r>
              <a:rPr lang="en-US" sz="3800" u="sng" cap="none" dirty="0" err="1">
                <a:solidFill>
                  <a:srgbClr val="7030A0"/>
                </a:solidFill>
                <a:latin typeface="Times" charset="0"/>
                <a:ea typeface="Times" charset="0"/>
                <a:cs typeface="Times" charset="0"/>
              </a:rPr>
              <a:t>Systems+Machine</a:t>
            </a:r>
            <a:r>
              <a:rPr lang="en-US" sz="3800" u="sng" cap="none" dirty="0">
                <a:solidFill>
                  <a:srgbClr val="7030A0"/>
                </a:solidFill>
                <a:latin typeface="Times" charset="0"/>
                <a:ea typeface="Times" charset="0"/>
                <a:cs typeface="Times" charset="0"/>
              </a:rPr>
              <a:t> Learning</a:t>
            </a:r>
            <a:br>
              <a:rPr lang="en-US" sz="3800" u="sng" cap="none" dirty="0">
                <a:solidFill>
                  <a:srgbClr val="7030A0"/>
                </a:solidFill>
                <a:latin typeface="Times" charset="0"/>
                <a:ea typeface="Times" charset="0"/>
                <a:cs typeface="Times" charset="0"/>
              </a:rPr>
            </a:br>
            <a:r>
              <a:rPr lang="en-US" sz="3800" cap="none" dirty="0">
                <a:solidFill>
                  <a:srgbClr val="FF0000"/>
                </a:solidFill>
                <a:latin typeface="Times" charset="0"/>
                <a:ea typeface="Times" charset="0"/>
                <a:cs typeface="Times" charset="0"/>
              </a:rPr>
              <a:t>The Practice of Proof Systems</a:t>
            </a:r>
          </a:p>
        </p:txBody>
      </p:sp>
      <p:sp>
        <p:nvSpPr>
          <p:cNvPr id="7" name="Slide Number Placeholder 6"/>
          <p:cNvSpPr>
            <a:spLocks noGrp="1"/>
          </p:cNvSpPr>
          <p:nvPr>
            <p:ph type="sldNum" sz="quarter" idx="12"/>
          </p:nvPr>
        </p:nvSpPr>
        <p:spPr>
          <a:xfrm>
            <a:off x="11826240" y="6491136"/>
            <a:ext cx="365760" cy="365760"/>
          </a:xfrm>
        </p:spPr>
        <p:txBody>
          <a:bodyPr/>
          <a:lstStyle/>
          <a:p>
            <a:fld id="{8A7A6979-0714-4377-B894-6BE4C2D6E202}" type="slidenum">
              <a:rPr lang="en-US" smtClean="0"/>
              <a:pPr/>
              <a:t>17</a:t>
            </a:fld>
            <a:endParaRPr lang="en-US" dirty="0"/>
          </a:p>
        </p:txBody>
      </p:sp>
    </p:spTree>
    <p:extLst>
      <p:ext uri="{BB962C8B-B14F-4D97-AF65-F5344CB8AC3E}">
        <p14:creationId xmlns:p14="http://schemas.microsoft.com/office/powerpoint/2010/main" val="17795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46138" y="78513"/>
            <a:ext cx="12051031" cy="1118940"/>
          </a:xfrm>
        </p:spPr>
        <p:txBody>
          <a:bodyPr>
            <a:noAutofit/>
          </a:bodyPr>
          <a:lstStyle/>
          <a:p>
            <a:pPr eaLnBrk="1" hangingPunct="1">
              <a:lnSpc>
                <a:spcPct val="90000"/>
              </a:lnSpc>
              <a:defRPr/>
            </a:pPr>
            <a:r>
              <a:rPr lang="en-US" sz="3800" u="sng" cap="none" dirty="0">
                <a:solidFill>
                  <a:srgbClr val="7030A0"/>
                </a:solidFill>
                <a:latin typeface="Times" charset="0"/>
                <a:ea typeface="Times" charset="0"/>
                <a:cs typeface="Times" charset="0"/>
              </a:rPr>
              <a:t>Conflict-Driven Clause-Learning SAT Solver</a:t>
            </a:r>
            <a:br>
              <a:rPr lang="en-US" sz="3800" u="sng" cap="none" dirty="0">
                <a:solidFill>
                  <a:srgbClr val="0000FF"/>
                </a:solidFill>
                <a:latin typeface="Times" charset="0"/>
                <a:ea typeface="Times" charset="0"/>
                <a:cs typeface="Times" charset="0"/>
              </a:rPr>
            </a:br>
            <a:r>
              <a:rPr lang="en-US" sz="3800" cap="none" dirty="0">
                <a:solidFill>
                  <a:srgbClr val="FF0000"/>
                </a:solidFill>
                <a:latin typeface="Times" charset="0"/>
                <a:ea typeface="Times" charset="0"/>
                <a:cs typeface="Times" charset="0"/>
              </a:rPr>
              <a:t>Solver = Proof Search System + ML</a:t>
            </a:r>
          </a:p>
        </p:txBody>
      </p:sp>
      <p:sp>
        <p:nvSpPr>
          <p:cNvPr id="10" name="Slide Number Placeholder 9"/>
          <p:cNvSpPr>
            <a:spLocks noGrp="1"/>
          </p:cNvSpPr>
          <p:nvPr>
            <p:ph type="sldNum" sz="quarter" idx="12"/>
          </p:nvPr>
        </p:nvSpPr>
        <p:spPr>
          <a:xfrm>
            <a:off x="11826240" y="6480130"/>
            <a:ext cx="365760" cy="365760"/>
          </a:xfrm>
        </p:spPr>
        <p:txBody>
          <a:bodyPr/>
          <a:lstStyle/>
          <a:p>
            <a:fld id="{8A7A6979-0714-4377-B894-6BE4C2D6E202}" type="slidenum">
              <a:rPr lang="en-US" smtClean="0"/>
              <a:pPr/>
              <a:t>18</a:t>
            </a:fld>
            <a:endParaRPr lang="en-US" dirty="0"/>
          </a:p>
        </p:txBody>
      </p:sp>
      <p:grpSp>
        <p:nvGrpSpPr>
          <p:cNvPr id="9" name="Group 8">
            <a:extLst>
              <a:ext uri="{FF2B5EF4-FFF2-40B4-BE49-F238E27FC236}">
                <a16:creationId xmlns:a16="http://schemas.microsoft.com/office/drawing/2014/main" id="{7BB69189-5DCE-DA49-AC23-61546472E845}"/>
              </a:ext>
            </a:extLst>
          </p:cNvPr>
          <p:cNvGrpSpPr/>
          <p:nvPr/>
        </p:nvGrpSpPr>
        <p:grpSpPr>
          <a:xfrm>
            <a:off x="3362779" y="1347209"/>
            <a:ext cx="7873070" cy="5315801"/>
            <a:chOff x="660400" y="1269999"/>
            <a:chExt cx="7873070" cy="5315801"/>
          </a:xfrm>
        </p:grpSpPr>
        <p:sp>
          <p:nvSpPr>
            <p:cNvPr id="260122" name="Line 42"/>
            <p:cNvSpPr>
              <a:spLocks noChangeShapeType="1"/>
            </p:cNvSpPr>
            <p:nvPr/>
          </p:nvSpPr>
          <p:spPr bwMode="auto">
            <a:xfrm>
              <a:off x="4897850" y="6376520"/>
              <a:ext cx="0" cy="127093"/>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8" name="Group 7">
              <a:extLst>
                <a:ext uri="{FF2B5EF4-FFF2-40B4-BE49-F238E27FC236}">
                  <a16:creationId xmlns:a16="http://schemas.microsoft.com/office/drawing/2014/main" id="{23453A58-790B-0C4A-8740-759786BB5819}"/>
                </a:ext>
              </a:extLst>
            </p:cNvPr>
            <p:cNvGrpSpPr/>
            <p:nvPr/>
          </p:nvGrpSpPr>
          <p:grpSpPr>
            <a:xfrm>
              <a:off x="660400" y="1269999"/>
              <a:ext cx="7873070" cy="5315801"/>
              <a:chOff x="660400" y="1269999"/>
              <a:chExt cx="7873070" cy="5315801"/>
            </a:xfrm>
          </p:grpSpPr>
          <p:grpSp>
            <p:nvGrpSpPr>
              <p:cNvPr id="260114" name="Group 20"/>
              <p:cNvGrpSpPr>
                <a:grpSpLocks/>
              </p:cNvGrpSpPr>
              <p:nvPr/>
            </p:nvGrpSpPr>
            <p:grpSpPr bwMode="auto">
              <a:xfrm>
                <a:off x="1692965" y="4504889"/>
                <a:ext cx="1033922" cy="290032"/>
                <a:chOff x="0" y="0"/>
                <a:chExt cx="761" cy="267"/>
              </a:xfrm>
            </p:grpSpPr>
            <p:sp>
              <p:nvSpPr>
                <p:cNvPr id="260142" name="Line 18"/>
                <p:cNvSpPr>
                  <a:spLocks noChangeShapeType="1"/>
                </p:cNvSpPr>
                <p:nvPr/>
              </p:nvSpPr>
              <p:spPr bwMode="auto">
                <a:xfrm rot="10800000" flipH="1">
                  <a:off x="0" y="0"/>
                  <a:ext cx="406" cy="267"/>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43" name="Line 19"/>
                <p:cNvSpPr>
                  <a:spLocks noChangeShapeType="1"/>
                </p:cNvSpPr>
                <p:nvPr/>
              </p:nvSpPr>
              <p:spPr bwMode="auto">
                <a:xfrm rot="10800000">
                  <a:off x="390" y="4"/>
                  <a:ext cx="371" cy="263"/>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260115" name="Group 23"/>
              <p:cNvGrpSpPr>
                <a:grpSpLocks/>
              </p:cNvGrpSpPr>
              <p:nvPr/>
            </p:nvGrpSpPr>
            <p:grpSpPr bwMode="auto">
              <a:xfrm>
                <a:off x="1186859" y="4800353"/>
                <a:ext cx="879240" cy="564857"/>
                <a:chOff x="0" y="0"/>
                <a:chExt cx="648" cy="520"/>
              </a:xfrm>
            </p:grpSpPr>
            <p:sp>
              <p:nvSpPr>
                <p:cNvPr id="260140" name="Rectangle 21"/>
                <p:cNvSpPr>
                  <a:spLocks/>
                </p:cNvSpPr>
                <p:nvPr/>
              </p:nvSpPr>
              <p:spPr bwMode="auto">
                <a:xfrm>
                  <a:off x="0" y="0"/>
                  <a:ext cx="64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41" name="Rectangle 22"/>
                <p:cNvSpPr>
                  <a:spLocks/>
                </p:cNvSpPr>
                <p:nvPr/>
              </p:nvSpPr>
              <p:spPr bwMode="auto">
                <a:xfrm>
                  <a:off x="4" y="44"/>
                  <a:ext cx="629" cy="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a:r>
                    <a:rPr lang="en-US" sz="1500" b="1" dirty="0">
                      <a:solidFill>
                        <a:srgbClr val="800000"/>
                      </a:solidFill>
                      <a:ea typeface="ＭＳ Ｐゴシック" charset="0"/>
                      <a:cs typeface="ＭＳ Ｐゴシック" charset="0"/>
                    </a:rPr>
                    <a:t>Return</a:t>
                  </a:r>
                </a:p>
                <a:p>
                  <a:pPr algn="ctr"/>
                  <a:r>
                    <a:rPr lang="en-US" sz="1500" b="1" dirty="0">
                      <a:solidFill>
                        <a:srgbClr val="800000"/>
                      </a:solidFill>
                      <a:ea typeface="ＭＳ Ｐゴシック" charset="0"/>
                      <a:cs typeface="ＭＳ Ｐゴシック" charset="0"/>
                    </a:rPr>
                    <a:t>SAT</a:t>
                  </a:r>
                </a:p>
              </p:txBody>
            </p:sp>
          </p:grpSp>
          <p:grpSp>
            <p:nvGrpSpPr>
              <p:cNvPr id="260128" name="Group 37"/>
              <p:cNvGrpSpPr>
                <a:grpSpLocks/>
              </p:cNvGrpSpPr>
              <p:nvPr/>
            </p:nvGrpSpPr>
            <p:grpSpPr bwMode="auto">
              <a:xfrm>
                <a:off x="3249275" y="5808404"/>
                <a:ext cx="922660" cy="564857"/>
                <a:chOff x="0" y="0"/>
                <a:chExt cx="680" cy="520"/>
              </a:xfrm>
            </p:grpSpPr>
            <p:sp>
              <p:nvSpPr>
                <p:cNvPr id="260132" name="Rectangle 35"/>
                <p:cNvSpPr>
                  <a:spLocks/>
                </p:cNvSpPr>
                <p:nvPr/>
              </p:nvSpPr>
              <p:spPr bwMode="auto">
                <a:xfrm>
                  <a:off x="0" y="0"/>
                  <a:ext cx="680"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3" name="Rectangle 36"/>
                <p:cNvSpPr>
                  <a:spLocks/>
                </p:cNvSpPr>
                <p:nvPr/>
              </p:nvSpPr>
              <p:spPr bwMode="auto">
                <a:xfrm>
                  <a:off x="4" y="44"/>
                  <a:ext cx="661" cy="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a:r>
                    <a:rPr lang="en-US" sz="1500" b="1" dirty="0">
                      <a:solidFill>
                        <a:srgbClr val="800000"/>
                      </a:solidFill>
                      <a:ea typeface="ＭＳ Ｐゴシック" charset="0"/>
                      <a:cs typeface="ＭＳ Ｐゴシック" charset="0"/>
                    </a:rPr>
                    <a:t>Return</a:t>
                  </a:r>
                </a:p>
                <a:p>
                  <a:pPr algn="ctr"/>
                  <a:r>
                    <a:rPr lang="en-US" sz="1500" b="1" dirty="0">
                      <a:solidFill>
                        <a:srgbClr val="800000"/>
                      </a:solidFill>
                      <a:ea typeface="ＭＳ Ｐゴシック" charset="0"/>
                      <a:cs typeface="ＭＳ Ｐゴシック" charset="0"/>
                    </a:rPr>
                    <a:t>UNSAT</a:t>
                  </a:r>
                </a:p>
              </p:txBody>
            </p:sp>
          </p:grpSp>
          <p:grpSp>
            <p:nvGrpSpPr>
              <p:cNvPr id="7" name="Group 6">
                <a:extLst>
                  <a:ext uri="{FF2B5EF4-FFF2-40B4-BE49-F238E27FC236}">
                    <a16:creationId xmlns:a16="http://schemas.microsoft.com/office/drawing/2014/main" id="{FA332F99-09B2-414B-AE09-915FD2A977EF}"/>
                  </a:ext>
                </a:extLst>
              </p:cNvPr>
              <p:cNvGrpSpPr/>
              <p:nvPr/>
            </p:nvGrpSpPr>
            <p:grpSpPr>
              <a:xfrm>
                <a:off x="660400" y="1269999"/>
                <a:ext cx="7873070" cy="5315801"/>
                <a:chOff x="660400" y="1269999"/>
                <a:chExt cx="7873070" cy="5315801"/>
              </a:xfrm>
            </p:grpSpPr>
            <p:sp>
              <p:nvSpPr>
                <p:cNvPr id="260106" name="Line 2"/>
                <p:cNvSpPr>
                  <a:spLocks noChangeShapeType="1"/>
                </p:cNvSpPr>
                <p:nvPr/>
              </p:nvSpPr>
              <p:spPr bwMode="auto">
                <a:xfrm rot="10800000" flipH="1">
                  <a:off x="2739098" y="1388402"/>
                  <a:ext cx="4071" cy="344345"/>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6" name="Group 5"/>
                <p:cNvGrpSpPr/>
                <p:nvPr/>
              </p:nvGrpSpPr>
              <p:grpSpPr>
                <a:xfrm>
                  <a:off x="2730957" y="2014089"/>
                  <a:ext cx="2869743" cy="4504731"/>
                  <a:chOff x="2730957" y="2014089"/>
                  <a:chExt cx="2869743" cy="4504731"/>
                </a:xfrm>
              </p:grpSpPr>
              <p:sp>
                <p:nvSpPr>
                  <p:cNvPr id="260112" name="Line 14"/>
                  <p:cNvSpPr>
                    <a:spLocks noChangeShapeType="1"/>
                  </p:cNvSpPr>
                  <p:nvPr/>
                </p:nvSpPr>
                <p:spPr bwMode="auto">
                  <a:xfrm rot="10800000">
                    <a:off x="2730957" y="3349106"/>
                    <a:ext cx="533243" cy="298722"/>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260113" name="Group 17"/>
                  <p:cNvGrpSpPr>
                    <a:grpSpLocks/>
                  </p:cNvGrpSpPr>
                  <p:nvPr/>
                </p:nvGrpSpPr>
                <p:grpSpPr bwMode="auto">
                  <a:xfrm>
                    <a:off x="2988759" y="3635879"/>
                    <a:ext cx="998643" cy="877700"/>
                    <a:chOff x="0" y="0"/>
                    <a:chExt cx="736" cy="808"/>
                  </a:xfrm>
                </p:grpSpPr>
                <p:sp>
                  <p:nvSpPr>
                    <p:cNvPr id="260144" name="Rectangle 15"/>
                    <p:cNvSpPr>
                      <a:spLocks/>
                    </p:cNvSpPr>
                    <p:nvPr/>
                  </p:nvSpPr>
                  <p:spPr bwMode="auto">
                    <a:xfrm>
                      <a:off x="0" y="0"/>
                      <a:ext cx="736" cy="808"/>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45" name="Rectangle 16"/>
                    <p:cNvSpPr>
                      <a:spLocks/>
                    </p:cNvSpPr>
                    <p:nvPr/>
                  </p:nvSpPr>
                  <p:spPr bwMode="auto">
                    <a:xfrm>
                      <a:off x="5" y="68"/>
                      <a:ext cx="714" cy="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a:r>
                        <a:rPr lang="en-US" sz="1500" b="1" dirty="0">
                          <a:solidFill>
                            <a:srgbClr val="FF0000"/>
                          </a:solidFill>
                          <a:ea typeface="ＭＳ Ｐゴシック" charset="0"/>
                          <a:cs typeface="ＭＳ Ｐゴシック" charset="0"/>
                        </a:rPr>
                        <a:t>Conflict</a:t>
                      </a:r>
                    </a:p>
                    <a:p>
                      <a:pPr algn="ctr"/>
                      <a:r>
                        <a:rPr lang="en-US" sz="1500" b="1" dirty="0">
                          <a:solidFill>
                            <a:srgbClr val="FF0000"/>
                          </a:solidFill>
                          <a:ea typeface="ＭＳ Ｐゴシック" charset="0"/>
                          <a:cs typeface="ＭＳ Ｐゴシック" charset="0"/>
                        </a:rPr>
                        <a:t>Analysis()</a:t>
                      </a:r>
                    </a:p>
                  </p:txBody>
                </p:sp>
              </p:grpSp>
              <p:grpSp>
                <p:nvGrpSpPr>
                  <p:cNvPr id="260117" name="Group 29"/>
                  <p:cNvGrpSpPr>
                    <a:grpSpLocks/>
                  </p:cNvGrpSpPr>
                  <p:nvPr/>
                </p:nvGrpSpPr>
                <p:grpSpPr bwMode="auto">
                  <a:xfrm>
                    <a:off x="3672613" y="4652621"/>
                    <a:ext cx="1085482" cy="869010"/>
                    <a:chOff x="0" y="0"/>
                    <a:chExt cx="799" cy="800"/>
                  </a:xfrm>
                </p:grpSpPr>
                <p:sp>
                  <p:nvSpPr>
                    <p:cNvPr id="260136" name="AutoShape 27"/>
                    <p:cNvSpPr>
                      <a:spLocks/>
                    </p:cNvSpPr>
                    <p:nvPr/>
                  </p:nvSpPr>
                  <p:spPr bwMode="auto">
                    <a:xfrm>
                      <a:off x="0" y="0"/>
                      <a:ext cx="799"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37" name="Rectangle 28"/>
                    <p:cNvSpPr>
                      <a:spLocks/>
                    </p:cNvSpPr>
                    <p:nvPr/>
                  </p:nvSpPr>
                  <p:spPr bwMode="auto">
                    <a:xfrm>
                      <a:off x="77" y="196"/>
                      <a:ext cx="634"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Top-level</a:t>
                      </a:r>
                    </a:p>
                    <a:p>
                      <a:pPr algn="ctr"/>
                      <a:r>
                        <a:rPr lang="en-US" sz="1500" dirty="0">
                          <a:ea typeface="ＭＳ Ｐゴシック" charset="0"/>
                          <a:cs typeface="ＭＳ Ｐゴシック" charset="0"/>
                        </a:rPr>
                        <a:t>Conflict?</a:t>
                      </a:r>
                    </a:p>
                  </p:txBody>
                </p:sp>
              </p:grpSp>
              <p:sp>
                <p:nvSpPr>
                  <p:cNvPr id="260118" name="Line 30"/>
                  <p:cNvSpPr>
                    <a:spLocks noChangeShapeType="1"/>
                  </p:cNvSpPr>
                  <p:nvPr/>
                </p:nvSpPr>
                <p:spPr bwMode="auto">
                  <a:xfrm rot="10800000">
                    <a:off x="3498936" y="4641758"/>
                    <a:ext cx="727273" cy="2173"/>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19" name="Line 31"/>
                  <p:cNvSpPr>
                    <a:spLocks noChangeShapeType="1"/>
                  </p:cNvSpPr>
                  <p:nvPr/>
                </p:nvSpPr>
                <p:spPr bwMode="auto">
                  <a:xfrm>
                    <a:off x="3516575" y="4516838"/>
                    <a:ext cx="0" cy="131438"/>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260120" name="Group 34"/>
                  <p:cNvGrpSpPr>
                    <a:grpSpLocks/>
                  </p:cNvGrpSpPr>
                  <p:nvPr/>
                </p:nvGrpSpPr>
                <p:grpSpPr bwMode="auto">
                  <a:xfrm>
                    <a:off x="3690252" y="5507509"/>
                    <a:ext cx="1077341" cy="295463"/>
                    <a:chOff x="0" y="0"/>
                    <a:chExt cx="793" cy="271"/>
                  </a:xfrm>
                </p:grpSpPr>
                <p:sp>
                  <p:nvSpPr>
                    <p:cNvPr id="260134" name="Line 32"/>
                    <p:cNvSpPr>
                      <a:spLocks noChangeShapeType="1"/>
                    </p:cNvSpPr>
                    <p:nvPr/>
                  </p:nvSpPr>
                  <p:spPr bwMode="auto">
                    <a:xfrm rot="10800000" flipH="1">
                      <a:off x="0" y="0"/>
                      <a:ext cx="409" cy="271"/>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35" name="Line 33"/>
                    <p:cNvSpPr>
                      <a:spLocks noChangeShapeType="1"/>
                    </p:cNvSpPr>
                    <p:nvPr/>
                  </p:nvSpPr>
                  <p:spPr bwMode="auto">
                    <a:xfrm rot="10800000">
                      <a:off x="393" y="4"/>
                      <a:ext cx="400" cy="261"/>
                    </a:xfrm>
                    <a:prstGeom prst="line">
                      <a:avLst/>
                    </a:prstGeom>
                    <a:noFill/>
                    <a:ln w="38100">
                      <a:solidFill>
                        <a:srgbClr val="C00000"/>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nvGrpSpPr>
                  <p:cNvPr id="260129" name="Group 40"/>
                  <p:cNvGrpSpPr>
                    <a:grpSpLocks/>
                  </p:cNvGrpSpPr>
                  <p:nvPr/>
                </p:nvGrpSpPr>
                <p:grpSpPr bwMode="auto">
                  <a:xfrm>
                    <a:off x="4345612" y="5808404"/>
                    <a:ext cx="1085482" cy="564857"/>
                    <a:chOff x="0" y="0"/>
                    <a:chExt cx="800" cy="520"/>
                  </a:xfrm>
                </p:grpSpPr>
                <p:sp>
                  <p:nvSpPr>
                    <p:cNvPr id="260130" name="Rectangle 38"/>
                    <p:cNvSpPr>
                      <a:spLocks/>
                    </p:cNvSpPr>
                    <p:nvPr/>
                  </p:nvSpPr>
                  <p:spPr bwMode="auto">
                    <a:xfrm>
                      <a:off x="41" y="0"/>
                      <a:ext cx="721"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1" name="Rectangle 39"/>
                    <p:cNvSpPr>
                      <a:spLocks/>
                    </p:cNvSpPr>
                    <p:nvPr/>
                  </p:nvSpPr>
                  <p:spPr bwMode="auto">
                    <a:xfrm>
                      <a:off x="0" y="44"/>
                      <a:ext cx="800"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Backjump()</a:t>
                      </a:r>
                    </a:p>
                  </p:txBody>
                </p:sp>
              </p:grpSp>
              <p:sp>
                <p:nvSpPr>
                  <p:cNvPr id="260123" name="Line 43"/>
                  <p:cNvSpPr>
                    <a:spLocks noChangeShapeType="1"/>
                  </p:cNvSpPr>
                  <p:nvPr/>
                </p:nvSpPr>
                <p:spPr bwMode="auto">
                  <a:xfrm>
                    <a:off x="4880211" y="6518820"/>
                    <a:ext cx="720489"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24" name="Line 44"/>
                  <p:cNvSpPr>
                    <a:spLocks noChangeShapeType="1"/>
                  </p:cNvSpPr>
                  <p:nvPr/>
                </p:nvSpPr>
                <p:spPr bwMode="auto">
                  <a:xfrm>
                    <a:off x="5549140" y="2014089"/>
                    <a:ext cx="33921" cy="4497127"/>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25" name="Line 45"/>
                  <p:cNvSpPr>
                    <a:spLocks noChangeShapeType="1"/>
                  </p:cNvSpPr>
                  <p:nvPr/>
                </p:nvSpPr>
                <p:spPr bwMode="auto">
                  <a:xfrm rot="10800000" flipH="1">
                    <a:off x="3644119" y="2020606"/>
                    <a:ext cx="1895523" cy="5431"/>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sp>
              <p:nvSpPr>
                <p:cNvPr id="260126" name="Rectangle 46"/>
                <p:cNvSpPr>
                  <a:spLocks/>
                </p:cNvSpPr>
                <p:nvPr/>
              </p:nvSpPr>
              <p:spPr bwMode="auto">
                <a:xfrm>
                  <a:off x="691608" y="1269999"/>
                  <a:ext cx="1738128" cy="240064"/>
                </a:xfrm>
                <a:prstGeom prst="rect">
                  <a:avLst/>
                </a:prstGeom>
                <a:gradFill rotWithShape="0">
                  <a:gsLst>
                    <a:gs pos="0">
                      <a:srgbClr val="FFFFFF"/>
                    </a:gs>
                    <a:gs pos="100000">
                      <a:srgbClr val="602280"/>
                    </a:gs>
                  </a:gsLst>
                  <a:lin ang="0" scaled="1"/>
                </a:gradFill>
                <a:ln w="25400">
                  <a:solidFill>
                    <a:schemeClr val="tx1"/>
                  </a:solidFill>
                  <a:miter lim="800000"/>
                  <a:headEnd/>
                  <a:tailEnd/>
                </a:ln>
              </p:spPr>
              <p:txBody>
                <a:bodyPr wrap="square" lIns="0" tIns="0" rIns="0" bIns="0" anchor="ctr">
                  <a:spAutoFit/>
                </a:bodyPr>
                <a:lstStyle/>
                <a:p>
                  <a:pPr algn="ctr"/>
                  <a:r>
                    <a:rPr lang="en-US" sz="1600" dirty="0">
                      <a:ea typeface="ＭＳ Ｐゴシック" charset="0"/>
                      <a:cs typeface="ＭＳ Ｐゴシック" charset="0"/>
                    </a:rPr>
                    <a:t>Input SAT Instance</a:t>
                  </a:r>
                </a:p>
              </p:txBody>
            </p:sp>
            <p:sp>
              <p:nvSpPr>
                <p:cNvPr id="260127" name="Line 47"/>
                <p:cNvSpPr>
                  <a:spLocks noChangeShapeType="1"/>
                </p:cNvSpPr>
                <p:nvPr/>
              </p:nvSpPr>
              <p:spPr bwMode="auto">
                <a:xfrm rot="10800000" flipH="1">
                  <a:off x="2437877" y="1394919"/>
                  <a:ext cx="325645" cy="0"/>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4" name="Group 3"/>
                <p:cNvGrpSpPr/>
                <p:nvPr/>
              </p:nvGrpSpPr>
              <p:grpSpPr>
                <a:xfrm>
                  <a:off x="660400" y="1741437"/>
                  <a:ext cx="2979648" cy="4101727"/>
                  <a:chOff x="660400" y="1741437"/>
                  <a:chExt cx="2979648" cy="4101727"/>
                </a:xfrm>
              </p:grpSpPr>
              <p:sp>
                <p:nvSpPr>
                  <p:cNvPr id="260108" name="Line 6"/>
                  <p:cNvSpPr>
                    <a:spLocks noChangeShapeType="1"/>
                  </p:cNvSpPr>
                  <p:nvPr/>
                </p:nvSpPr>
                <p:spPr bwMode="auto">
                  <a:xfrm rot="10800000" flipH="1">
                    <a:off x="2735028" y="2312811"/>
                    <a:ext cx="0" cy="167284"/>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3" name="Group 2"/>
                  <p:cNvGrpSpPr/>
                  <p:nvPr/>
                </p:nvGrpSpPr>
                <p:grpSpPr>
                  <a:xfrm>
                    <a:off x="660400" y="1741437"/>
                    <a:ext cx="2979648" cy="4101727"/>
                    <a:chOff x="660400" y="1741437"/>
                    <a:chExt cx="2979648" cy="4101727"/>
                  </a:xfrm>
                </p:grpSpPr>
                <p:grpSp>
                  <p:nvGrpSpPr>
                    <p:cNvPr id="260107" name="Group 5"/>
                    <p:cNvGrpSpPr>
                      <a:grpSpLocks/>
                    </p:cNvGrpSpPr>
                    <p:nvPr/>
                  </p:nvGrpSpPr>
                  <p:grpSpPr bwMode="auto">
                    <a:xfrm>
                      <a:off x="1838148" y="1741437"/>
                      <a:ext cx="1801900" cy="564857"/>
                      <a:chOff x="0" y="0"/>
                      <a:chExt cx="1328" cy="520"/>
                    </a:xfrm>
                  </p:grpSpPr>
                  <p:sp>
                    <p:nvSpPr>
                      <p:cNvPr id="260150" name="Rectangle 3"/>
                      <p:cNvSpPr>
                        <a:spLocks/>
                      </p:cNvSpPr>
                      <p:nvPr/>
                    </p:nvSpPr>
                    <p:spPr bwMode="auto">
                      <a:xfrm>
                        <a:off x="0" y="0"/>
                        <a:ext cx="132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51" name="Rectangle 4"/>
                      <p:cNvSpPr>
                        <a:spLocks/>
                      </p:cNvSpPr>
                      <p:nvPr/>
                    </p:nvSpPr>
                    <p:spPr bwMode="auto">
                      <a:xfrm>
                        <a:off x="9" y="60"/>
                        <a:ext cx="1288" cy="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a:r>
                          <a:rPr lang="en-US" sz="1500" dirty="0">
                            <a:ea typeface="ＭＳ Ｐゴシック" charset="0"/>
                            <a:cs typeface="ＭＳ Ｐゴシック" charset="0"/>
                          </a:rPr>
                          <a:t>Propagate()</a:t>
                        </a:r>
                      </a:p>
                      <a:p>
                        <a:pPr algn="ctr"/>
                        <a:r>
                          <a:rPr lang="en-US" sz="1500" dirty="0">
                            <a:ea typeface="ＭＳ Ｐゴシック" charset="0"/>
                            <a:cs typeface="ＭＳ Ｐゴシック" charset="0"/>
                          </a:rPr>
                          <a:t>(BCP)</a:t>
                        </a:r>
                      </a:p>
                    </p:txBody>
                  </p:sp>
                </p:grpSp>
                <p:grpSp>
                  <p:nvGrpSpPr>
                    <p:cNvPr id="260109" name="Group 9"/>
                    <p:cNvGrpSpPr>
                      <a:grpSpLocks/>
                    </p:cNvGrpSpPr>
                    <p:nvPr/>
                  </p:nvGrpSpPr>
                  <p:grpSpPr bwMode="auto">
                    <a:xfrm>
                      <a:off x="2185502" y="2480096"/>
                      <a:ext cx="1085482" cy="869010"/>
                      <a:chOff x="0" y="0"/>
                      <a:chExt cx="800" cy="800"/>
                    </a:xfrm>
                  </p:grpSpPr>
                  <p:sp>
                    <p:nvSpPr>
                      <p:cNvPr id="260148" name="AutoShape 7"/>
                      <p:cNvSpPr>
                        <a:spLocks/>
                      </p:cNvSpPr>
                      <p:nvPr/>
                    </p:nvSpPr>
                    <p:spPr bwMode="auto">
                      <a:xfrm>
                        <a:off x="0" y="0"/>
                        <a:ext cx="800"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49" name="Rectangle 8"/>
                      <p:cNvSpPr>
                        <a:spLocks/>
                      </p:cNvSpPr>
                      <p:nvPr/>
                    </p:nvSpPr>
                    <p:spPr bwMode="auto">
                      <a:xfrm>
                        <a:off x="138" y="286"/>
                        <a:ext cx="495" cy="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ctr"/>
                        <a:r>
                          <a:rPr lang="en-US" sz="1500" dirty="0">
                            <a:ea typeface="ＭＳ Ｐゴシック" charset="0"/>
                            <a:cs typeface="ＭＳ Ｐゴシック" charset="0"/>
                          </a:rPr>
                          <a:t>Conflict?</a:t>
                        </a:r>
                      </a:p>
                    </p:txBody>
                  </p:sp>
                </p:grpSp>
                <p:sp>
                  <p:nvSpPr>
                    <p:cNvPr id="260110" name="Line 10"/>
                    <p:cNvSpPr>
                      <a:spLocks noChangeShapeType="1"/>
                    </p:cNvSpPr>
                    <p:nvPr/>
                  </p:nvSpPr>
                  <p:spPr bwMode="auto">
                    <a:xfrm rot="10800000" flipH="1">
                      <a:off x="2239777" y="3349106"/>
                      <a:ext cx="481683" cy="284601"/>
                    </a:xfrm>
                    <a:prstGeom prst="line">
                      <a:avLst/>
                    </a:prstGeom>
                    <a:noFill/>
                    <a:ln w="38100">
                      <a:solidFill>
                        <a:srgbClr val="0000FF"/>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nvGrpSpPr>
                    <p:cNvPr id="260111" name="Group 13"/>
                    <p:cNvGrpSpPr>
                      <a:grpSpLocks/>
                    </p:cNvGrpSpPr>
                    <p:nvPr/>
                  </p:nvGrpSpPr>
                  <p:grpSpPr bwMode="auto">
                    <a:xfrm>
                      <a:off x="1697036" y="3644569"/>
                      <a:ext cx="1085482" cy="869010"/>
                      <a:chOff x="0" y="0"/>
                      <a:chExt cx="800" cy="800"/>
                    </a:xfrm>
                  </p:grpSpPr>
                  <p:sp>
                    <p:nvSpPr>
                      <p:cNvPr id="260146" name="AutoShape 11"/>
                      <p:cNvSpPr>
                        <a:spLocks/>
                      </p:cNvSpPr>
                      <p:nvPr/>
                    </p:nvSpPr>
                    <p:spPr bwMode="auto">
                      <a:xfrm>
                        <a:off x="0" y="0"/>
                        <a:ext cx="800" cy="800"/>
                      </a:xfrm>
                      <a:prstGeom prst="diamond">
                        <a:avLst/>
                      </a:prstGeom>
                      <a:gradFill rotWithShape="0">
                        <a:gsLst>
                          <a:gs pos="0">
                            <a:srgbClr val="FFFFFF"/>
                          </a:gs>
                          <a:gs pos="100000">
                            <a:srgbClr val="0000FF"/>
                          </a:gs>
                        </a:gsLst>
                        <a:lin ang="0" scaled="1"/>
                      </a:gradFill>
                      <a:ln w="25400">
                        <a:solidFill>
                          <a:srgbClr val="602280"/>
                        </a:solidFill>
                        <a:miter lim="800000"/>
                        <a:headEnd/>
                        <a:tailEnd/>
                      </a:ln>
                    </p:spPr>
                    <p:txBody>
                      <a:bodyPr lIns="0" tIns="0" rIns="0" bIns="0"/>
                      <a:lstStyle/>
                      <a:p>
                        <a:endParaRPr lang="en-US"/>
                      </a:p>
                    </p:txBody>
                  </p:sp>
                  <p:sp>
                    <p:nvSpPr>
                      <p:cNvPr id="260147" name="Rectangle 12"/>
                      <p:cNvSpPr>
                        <a:spLocks/>
                      </p:cNvSpPr>
                      <p:nvPr/>
                    </p:nvSpPr>
                    <p:spPr bwMode="auto">
                      <a:xfrm>
                        <a:off x="77" y="147"/>
                        <a:ext cx="583" cy="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square" lIns="0" tIns="0" rIns="0" bIns="0" anchor="ctr">
                        <a:spAutoFit/>
                      </a:bodyPr>
                      <a:lstStyle/>
                      <a:p>
                        <a:pPr algn="ctr"/>
                        <a:r>
                          <a:rPr lang="en-US" sz="1500" dirty="0">
                            <a:ea typeface="ＭＳ Ｐゴシック" charset="0"/>
                            <a:cs typeface="ＭＳ Ｐゴシック" charset="0"/>
                          </a:rPr>
                          <a:t>All Vars</a:t>
                        </a:r>
                      </a:p>
                      <a:p>
                        <a:pPr algn="ctr"/>
                        <a:r>
                          <a:rPr lang="en-US" sz="1500" dirty="0">
                            <a:ea typeface="ＭＳ Ｐゴシック" charset="0"/>
                            <a:cs typeface="ＭＳ Ｐゴシック" charset="0"/>
                          </a:rPr>
                          <a:t>Assigned?</a:t>
                        </a:r>
                      </a:p>
                    </p:txBody>
                  </p:sp>
                </p:grpSp>
                <p:grpSp>
                  <p:nvGrpSpPr>
                    <p:cNvPr id="260116" name="Group 26"/>
                    <p:cNvGrpSpPr>
                      <a:grpSpLocks/>
                    </p:cNvGrpSpPr>
                    <p:nvPr/>
                  </p:nvGrpSpPr>
                  <p:grpSpPr bwMode="auto">
                    <a:xfrm>
                      <a:off x="2228922" y="4800353"/>
                      <a:ext cx="879240" cy="564857"/>
                      <a:chOff x="0" y="0"/>
                      <a:chExt cx="648" cy="520"/>
                    </a:xfrm>
                  </p:grpSpPr>
                  <p:sp>
                    <p:nvSpPr>
                      <p:cNvPr id="260138" name="Rectangle 24"/>
                      <p:cNvSpPr>
                        <a:spLocks/>
                      </p:cNvSpPr>
                      <p:nvPr/>
                    </p:nvSpPr>
                    <p:spPr bwMode="auto">
                      <a:xfrm>
                        <a:off x="0" y="0"/>
                        <a:ext cx="648" cy="520"/>
                      </a:xfrm>
                      <a:prstGeom prst="rect">
                        <a:avLst/>
                      </a:prstGeom>
                      <a:gradFill rotWithShape="0">
                        <a:gsLst>
                          <a:gs pos="0">
                            <a:srgbClr val="FFFFFF"/>
                          </a:gs>
                          <a:gs pos="100000">
                            <a:srgbClr val="0000FF"/>
                          </a:gs>
                        </a:gsLst>
                        <a:lin ang="5400000" scaled="1"/>
                      </a:gradFill>
                      <a:ln w="25400">
                        <a:solidFill>
                          <a:srgbClr val="602280"/>
                        </a:solidFill>
                        <a:miter lim="800000"/>
                        <a:headEnd/>
                        <a:tailEnd/>
                      </a:ln>
                    </p:spPr>
                    <p:txBody>
                      <a:bodyPr lIns="0" tIns="0" rIns="0" bIns="0"/>
                      <a:lstStyle/>
                      <a:p>
                        <a:endParaRPr lang="en-US"/>
                      </a:p>
                    </p:txBody>
                  </p:sp>
                  <p:sp>
                    <p:nvSpPr>
                      <p:cNvPr id="260139" name="Rectangle 25"/>
                      <p:cNvSpPr>
                        <a:spLocks/>
                      </p:cNvSpPr>
                      <p:nvPr/>
                    </p:nvSpPr>
                    <p:spPr bwMode="auto">
                      <a:xfrm>
                        <a:off x="4" y="44"/>
                        <a:ext cx="629" cy="4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0" tIns="0" rIns="0" bIns="0" anchor="ctr"/>
                      <a:lstStyle/>
                      <a:p>
                        <a:pPr algn="ctr"/>
                        <a:r>
                          <a:rPr lang="en-US" sz="1500" b="1" dirty="0">
                            <a:solidFill>
                              <a:srgbClr val="FF0000"/>
                            </a:solidFill>
                            <a:ea typeface="ＭＳ Ｐゴシック" charset="0"/>
                            <a:cs typeface="ＭＳ Ｐゴシック" charset="0"/>
                          </a:rPr>
                          <a:t>Branch()</a:t>
                        </a:r>
                      </a:p>
                    </p:txBody>
                  </p:sp>
                </p:grpSp>
                <p:sp>
                  <p:nvSpPr>
                    <p:cNvPr id="260102" name="Line 49"/>
                    <p:cNvSpPr>
                      <a:spLocks noChangeShapeType="1"/>
                    </p:cNvSpPr>
                    <p:nvPr/>
                  </p:nvSpPr>
                  <p:spPr bwMode="auto">
                    <a:xfrm>
                      <a:off x="2695679" y="5373899"/>
                      <a:ext cx="5427" cy="469265"/>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03" name="Line 50"/>
                    <p:cNvSpPr>
                      <a:spLocks noChangeShapeType="1"/>
                    </p:cNvSpPr>
                    <p:nvPr/>
                  </p:nvSpPr>
                  <p:spPr bwMode="auto">
                    <a:xfrm>
                      <a:off x="660400" y="5829043"/>
                      <a:ext cx="2046134" cy="5431"/>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04" name="Line 51"/>
                    <p:cNvSpPr>
                      <a:spLocks noChangeShapeType="1"/>
                    </p:cNvSpPr>
                    <p:nvPr/>
                  </p:nvSpPr>
                  <p:spPr bwMode="auto">
                    <a:xfrm flipH="1">
                      <a:off x="676682" y="2032555"/>
                      <a:ext cx="9498" cy="3793229"/>
                    </a:xfrm>
                    <a:prstGeom prst="line">
                      <a:avLst/>
                    </a:prstGeom>
                    <a:noFill/>
                    <a:ln w="38100">
                      <a:solidFill>
                        <a:schemeClr val="tx1"/>
                      </a:solidFill>
                      <a:miter lim="800000"/>
                      <a:headEnd/>
                      <a:tailEnd/>
                    </a:ln>
                    <a:extLst>
                      <a:ext uri="{909E8E84-426E-40dd-AFC4-6F175D3DCCD1}">
                        <a14:hiddenFill xmlns:a14="http://schemas.microsoft.com/office/drawing/2010/main" xmlns="">
                          <a:noFill/>
                        </a14:hiddenFill>
                      </a:ext>
                    </a:extLst>
                  </p:spPr>
                  <p:txBody>
                    <a:bodyPr lIns="0" tIns="0" rIns="0" bIns="0"/>
                    <a:lstStyle/>
                    <a:p>
                      <a:endParaRPr lang="en-US"/>
                    </a:p>
                  </p:txBody>
                </p:sp>
                <p:sp>
                  <p:nvSpPr>
                    <p:cNvPr id="260105" name="Line 52"/>
                    <p:cNvSpPr>
                      <a:spLocks noChangeShapeType="1"/>
                    </p:cNvSpPr>
                    <p:nvPr/>
                  </p:nvSpPr>
                  <p:spPr bwMode="auto">
                    <a:xfrm rot="10800000">
                      <a:off x="668541" y="2026038"/>
                      <a:ext cx="1172321" cy="0"/>
                    </a:xfrm>
                    <a:prstGeom prst="line">
                      <a:avLst/>
                    </a:prstGeom>
                    <a:noFill/>
                    <a:ln w="38100">
                      <a:solidFill>
                        <a:schemeClr val="tx1"/>
                      </a:solidFill>
                      <a:miter lim="800000"/>
                      <a:headEnd type="stealth" w="med" len="med"/>
                      <a:tailEnd/>
                    </a:ln>
                    <a:extLst>
                      <a:ext uri="{909E8E84-426E-40dd-AFC4-6F175D3DCCD1}">
                        <a14:hiddenFill xmlns:a14="http://schemas.microsoft.com/office/drawing/2010/main" xmlns="">
                          <a:noFill/>
                        </a14:hiddenFill>
                      </a:ext>
                    </a:extLst>
                  </p:spPr>
                  <p:txBody>
                    <a:bodyPr lIns="0" tIns="0" rIns="0" bIns="0"/>
                    <a:lstStyle/>
                    <a:p>
                      <a:endParaRPr lang="en-US"/>
                    </a:p>
                  </p:txBody>
                </p:sp>
              </p:grpSp>
            </p:grpSp>
            <p:sp>
              <p:nvSpPr>
                <p:cNvPr id="5" name="Rectangle 4">
                  <a:extLst>
                    <a:ext uri="{FF2B5EF4-FFF2-40B4-BE49-F238E27FC236}">
                      <a16:creationId xmlns:a16="http://schemas.microsoft.com/office/drawing/2014/main" id="{455EFBE5-53B2-9742-94CE-1F462655CBE3}"/>
                    </a:ext>
                  </a:extLst>
                </p:cNvPr>
                <p:cNvSpPr/>
                <p:nvPr/>
              </p:nvSpPr>
              <p:spPr>
                <a:xfrm>
                  <a:off x="5623423" y="5939469"/>
                  <a:ext cx="2910047" cy="646331"/>
                </a:xfrm>
                <a:prstGeom prst="rect">
                  <a:avLst/>
                </a:prstGeom>
              </p:spPr>
              <p:txBody>
                <a:bodyPr wrap="square">
                  <a:spAutoFit/>
                </a:bodyPr>
                <a:lstStyle/>
                <a:p>
                  <a:r>
                    <a:rPr lang="en-US" dirty="0">
                      <a:latin typeface="Times" charset="0"/>
                      <a:ea typeface="Times" charset="0"/>
                      <a:cs typeface="Times" charset="0"/>
                    </a:rPr>
                    <a:t>GRASP Solver: [MS96]</a:t>
                  </a:r>
                </a:p>
                <a:p>
                  <a:r>
                    <a:rPr lang="en-US" dirty="0" err="1">
                      <a:latin typeface="Times" charset="0"/>
                      <a:ea typeface="Times" charset="0"/>
                      <a:cs typeface="Times" charset="0"/>
                    </a:rPr>
                    <a:t>ZChaff</a:t>
                  </a:r>
                  <a:r>
                    <a:rPr lang="en-US" dirty="0">
                      <a:latin typeface="Times" charset="0"/>
                      <a:ea typeface="Times" charset="0"/>
                      <a:cs typeface="Times" charset="0"/>
                    </a:rPr>
                    <a:t> Solver: [MMZZM01]</a:t>
                  </a:r>
                  <a:endParaRPr lang="en-US" dirty="0"/>
                </a:p>
              </p:txBody>
            </p:sp>
          </p:grpSp>
        </p:grpSp>
      </p:grpSp>
    </p:spTree>
    <p:extLst>
      <p:ext uri="{BB962C8B-B14F-4D97-AF65-F5344CB8AC3E}">
        <p14:creationId xmlns:p14="http://schemas.microsoft.com/office/powerpoint/2010/main" val="2221245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022EA-D923-4DA1-B3DD-F1E67A2E4A01}"/>
              </a:ext>
            </a:extLst>
          </p:cNvPr>
          <p:cNvSpPr>
            <a:spLocks noGrp="1"/>
          </p:cNvSpPr>
          <p:nvPr>
            <p:ph type="title"/>
          </p:nvPr>
        </p:nvSpPr>
        <p:spPr>
          <a:xfrm>
            <a:off x="265651" y="96473"/>
            <a:ext cx="11660697" cy="1188720"/>
          </a:xfrm>
        </p:spPr>
        <p:txBody>
          <a:bodyPr>
            <a:noAutofit/>
          </a:bodyPr>
          <a:lstStyle/>
          <a:p>
            <a:r>
              <a:rPr lang="en-US" sz="4200" u="sng" cap="none" dirty="0">
                <a:solidFill>
                  <a:srgbClr val="FF0000"/>
                </a:solidFill>
              </a:rPr>
              <a:t>CDCL with Deductive Feedback Loop</a:t>
            </a:r>
            <a:br>
              <a:rPr lang="en-US" sz="4200" u="sng" cap="none" dirty="0">
                <a:solidFill>
                  <a:srgbClr val="7030A0"/>
                </a:solidFill>
              </a:rPr>
            </a:br>
            <a:r>
              <a:rPr lang="en-US" sz="4200" cap="none" dirty="0">
                <a:solidFill>
                  <a:srgbClr val="7030A0"/>
                </a:solidFill>
              </a:rPr>
              <a:t>Reinforcement Learning</a:t>
            </a:r>
          </a:p>
        </p:txBody>
      </p:sp>
      <p:sp>
        <p:nvSpPr>
          <p:cNvPr id="3" name="Slide Number Placeholder 2">
            <a:extLst>
              <a:ext uri="{FF2B5EF4-FFF2-40B4-BE49-F238E27FC236}">
                <a16:creationId xmlns:a16="http://schemas.microsoft.com/office/drawing/2014/main" id="{665DFE0A-B3A8-4A16-A4F1-A0703C4FCD91}"/>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t>19</a:t>
            </a:fld>
            <a:endParaRPr lang="en-US" dirty="0"/>
          </a:p>
        </p:txBody>
      </p:sp>
      <p:sp>
        <p:nvSpPr>
          <p:cNvPr id="4" name="Rectangle 3">
            <a:extLst>
              <a:ext uri="{FF2B5EF4-FFF2-40B4-BE49-F238E27FC236}">
                <a16:creationId xmlns:a16="http://schemas.microsoft.com/office/drawing/2014/main" id="{774EF9C1-FFA0-4474-8892-D5AE070F07E4}"/>
              </a:ext>
            </a:extLst>
          </p:cNvPr>
          <p:cNvSpPr/>
          <p:nvPr/>
        </p:nvSpPr>
        <p:spPr>
          <a:xfrm>
            <a:off x="1959572" y="2764933"/>
            <a:ext cx="2650067" cy="231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828450-32C0-4C3A-9351-A03ECBC2A686}"/>
              </a:ext>
            </a:extLst>
          </p:cNvPr>
          <p:cNvSpPr/>
          <p:nvPr/>
        </p:nvSpPr>
        <p:spPr>
          <a:xfrm>
            <a:off x="2303429" y="3548100"/>
            <a:ext cx="1975051" cy="74506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Decision Heuristic</a:t>
            </a:r>
          </a:p>
          <a:p>
            <a:pPr algn="ctr"/>
            <a:r>
              <a:rPr lang="en-US" dirty="0"/>
              <a:t>(ML)</a:t>
            </a:r>
          </a:p>
        </p:txBody>
      </p:sp>
      <p:sp>
        <p:nvSpPr>
          <p:cNvPr id="7" name="Rectangle 6">
            <a:extLst>
              <a:ext uri="{FF2B5EF4-FFF2-40B4-BE49-F238E27FC236}">
                <a16:creationId xmlns:a16="http://schemas.microsoft.com/office/drawing/2014/main" id="{C79F7D76-482D-46C2-95C6-0EA688768931}"/>
              </a:ext>
            </a:extLst>
          </p:cNvPr>
          <p:cNvSpPr/>
          <p:nvPr/>
        </p:nvSpPr>
        <p:spPr>
          <a:xfrm>
            <a:off x="7582361" y="2764933"/>
            <a:ext cx="2650067" cy="231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6E7D51-D120-4CE8-B857-61951DDBCD4B}"/>
              </a:ext>
            </a:extLst>
          </p:cNvPr>
          <p:cNvSpPr/>
          <p:nvPr/>
        </p:nvSpPr>
        <p:spPr>
          <a:xfrm>
            <a:off x="7919869" y="3150166"/>
            <a:ext cx="1975050" cy="1540934"/>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Clause Learning</a:t>
            </a:r>
          </a:p>
          <a:p>
            <a:pPr algn="ctr"/>
            <a:r>
              <a:rPr lang="en-US" dirty="0"/>
              <a:t>(Proof System)</a:t>
            </a:r>
          </a:p>
        </p:txBody>
      </p:sp>
      <p:cxnSp>
        <p:nvCxnSpPr>
          <p:cNvPr id="16" name="Connector: Curved 15">
            <a:extLst>
              <a:ext uri="{FF2B5EF4-FFF2-40B4-BE49-F238E27FC236}">
                <a16:creationId xmlns:a16="http://schemas.microsoft.com/office/drawing/2014/main" id="{552D1FC8-18D5-448C-A6CB-C2BF90C23D9A}"/>
              </a:ext>
            </a:extLst>
          </p:cNvPr>
          <p:cNvCxnSpPr>
            <a:stCxn id="4" idx="0"/>
            <a:endCxn id="7" idx="0"/>
          </p:cNvCxnSpPr>
          <p:nvPr/>
        </p:nvCxnSpPr>
        <p:spPr>
          <a:xfrm rot="5400000" flipH="1" flipV="1">
            <a:off x="6096000" y="-46461"/>
            <a:ext cx="12700" cy="5622789"/>
          </a:xfrm>
          <a:prstGeom prst="curvedConnector3">
            <a:avLst>
              <a:gd name="adj1" fmla="val 3913740"/>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06FE74DD-255D-4F4B-A691-2F1E8E035844}"/>
              </a:ext>
            </a:extLst>
          </p:cNvPr>
          <p:cNvCxnSpPr>
            <a:stCxn id="7" idx="2"/>
            <a:endCxn id="4" idx="2"/>
          </p:cNvCxnSpPr>
          <p:nvPr/>
        </p:nvCxnSpPr>
        <p:spPr>
          <a:xfrm rot="5400000">
            <a:off x="6096001" y="2264939"/>
            <a:ext cx="12700" cy="5622789"/>
          </a:xfrm>
          <a:prstGeom prst="curvedConnector3">
            <a:avLst>
              <a:gd name="adj1" fmla="val 3649543"/>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B4A01F9-7F17-4595-940F-8970055307CC}"/>
              </a:ext>
            </a:extLst>
          </p:cNvPr>
          <p:cNvSpPr txBox="1"/>
          <p:nvPr/>
        </p:nvSpPr>
        <p:spPr>
          <a:xfrm>
            <a:off x="5157636" y="1886124"/>
            <a:ext cx="1889428" cy="369332"/>
          </a:xfrm>
          <a:prstGeom prst="rect">
            <a:avLst/>
          </a:prstGeom>
          <a:noFill/>
        </p:spPr>
        <p:txBody>
          <a:bodyPr wrap="none" rtlCol="0">
            <a:spAutoFit/>
          </a:bodyPr>
          <a:lstStyle/>
          <a:p>
            <a:r>
              <a:rPr lang="en-US" dirty="0"/>
              <a:t>Partial Assignment</a:t>
            </a:r>
          </a:p>
        </p:txBody>
      </p:sp>
      <p:sp>
        <p:nvSpPr>
          <p:cNvPr id="23" name="TextBox 22">
            <a:extLst>
              <a:ext uri="{FF2B5EF4-FFF2-40B4-BE49-F238E27FC236}">
                <a16:creationId xmlns:a16="http://schemas.microsoft.com/office/drawing/2014/main" id="{E45BD49B-804F-41FE-8CEA-25E6B80E8CB5}"/>
              </a:ext>
            </a:extLst>
          </p:cNvPr>
          <p:cNvSpPr txBox="1"/>
          <p:nvPr/>
        </p:nvSpPr>
        <p:spPr>
          <a:xfrm>
            <a:off x="5355252" y="5134103"/>
            <a:ext cx="1481496" cy="369332"/>
          </a:xfrm>
          <a:prstGeom prst="rect">
            <a:avLst/>
          </a:prstGeom>
          <a:noFill/>
        </p:spPr>
        <p:txBody>
          <a:bodyPr wrap="none" rtlCol="0">
            <a:spAutoFit/>
          </a:bodyPr>
          <a:lstStyle/>
          <a:p>
            <a:r>
              <a:rPr lang="en-US" dirty="0"/>
              <a:t>Learnt Clause</a:t>
            </a:r>
          </a:p>
        </p:txBody>
      </p:sp>
      <p:sp>
        <p:nvSpPr>
          <p:cNvPr id="9" name="TextBox 8">
            <a:extLst>
              <a:ext uri="{FF2B5EF4-FFF2-40B4-BE49-F238E27FC236}">
                <a16:creationId xmlns:a16="http://schemas.microsoft.com/office/drawing/2014/main" id="{0BD8EAC5-98C4-8B44-8221-D84A9B379CC8}"/>
              </a:ext>
            </a:extLst>
          </p:cNvPr>
          <p:cNvSpPr txBox="1"/>
          <p:nvPr/>
        </p:nvSpPr>
        <p:spPr>
          <a:xfrm>
            <a:off x="1959572" y="2420028"/>
            <a:ext cx="1158240" cy="33855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1"/>
            </a:solidFill>
          </a:ln>
        </p:spPr>
        <p:txBody>
          <a:bodyPr wrap="square" rtlCol="0">
            <a:spAutoFit/>
          </a:bodyPr>
          <a:lstStyle/>
          <a:p>
            <a:pPr algn="ctr"/>
            <a:r>
              <a:rPr lang="en-US" sz="1600" dirty="0"/>
              <a:t>Agent</a:t>
            </a:r>
          </a:p>
        </p:txBody>
      </p:sp>
      <p:sp>
        <p:nvSpPr>
          <p:cNvPr id="17" name="TextBox 16">
            <a:extLst>
              <a:ext uri="{FF2B5EF4-FFF2-40B4-BE49-F238E27FC236}">
                <a16:creationId xmlns:a16="http://schemas.microsoft.com/office/drawing/2014/main" id="{829156AC-F062-5748-833C-A5AE0C232839}"/>
              </a:ext>
            </a:extLst>
          </p:cNvPr>
          <p:cNvSpPr txBox="1"/>
          <p:nvPr/>
        </p:nvSpPr>
        <p:spPr>
          <a:xfrm>
            <a:off x="8999222" y="2408630"/>
            <a:ext cx="1233206" cy="338554"/>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ln>
            <a:solidFill>
              <a:schemeClr val="accent1"/>
            </a:solidFill>
          </a:ln>
        </p:spPr>
        <p:txBody>
          <a:bodyPr wrap="square" rtlCol="0">
            <a:spAutoFit/>
          </a:bodyPr>
          <a:lstStyle/>
          <a:p>
            <a:pPr algn="ctr"/>
            <a:r>
              <a:rPr lang="en-US" sz="1600" dirty="0"/>
              <a:t>Environment</a:t>
            </a:r>
          </a:p>
        </p:txBody>
      </p:sp>
    </p:spTree>
    <p:extLst>
      <p:ext uri="{BB962C8B-B14F-4D97-AF65-F5344CB8AC3E}">
        <p14:creationId xmlns:p14="http://schemas.microsoft.com/office/powerpoint/2010/main" val="220966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98437" y="816429"/>
            <a:ext cx="11795125" cy="5853529"/>
          </a:xfrm>
          <a:ln>
            <a:noFill/>
          </a:ln>
        </p:spPr>
        <p:txBody>
          <a:bodyPr anchor="t" anchorCtr="0">
            <a:noAutofit/>
          </a:bodyPr>
          <a:lstStyle/>
          <a:p>
            <a:pPr>
              <a:buFont typeface="Wingdings" pitchFamily="2" charset="2"/>
              <a:buChar char="Ø"/>
              <a:defRPr/>
            </a:pPr>
            <a:r>
              <a:rPr lang="en-US" sz="2000" dirty="0">
                <a:solidFill>
                  <a:srgbClr val="002060"/>
                </a:solidFill>
                <a:latin typeface="Times" pitchFamily="2" charset="0"/>
                <a:ea typeface="Times" charset="0"/>
                <a:cs typeface="Times" charset="0"/>
              </a:rPr>
              <a:t>The central question in SAT/SMT solving – “Unreasonable Effectiveness of SAT/SMT Solvers” for many classes of industrial instances. At the same time, slow for others (e.g., crypto)</a:t>
            </a:r>
          </a:p>
          <a:p>
            <a:pPr>
              <a:buFont typeface="Wingdings" pitchFamily="2" charset="2"/>
              <a:buChar char="Ø"/>
              <a:defRPr/>
            </a:pPr>
            <a:endParaRPr lang="en-US" sz="2000" dirty="0">
              <a:solidFill>
                <a:srgbClr val="002060"/>
              </a:solidFill>
              <a:latin typeface="Times" pitchFamily="2" charset="0"/>
              <a:ea typeface="Times" charset="0"/>
              <a:cs typeface="Times" charset="0"/>
            </a:endParaRPr>
          </a:p>
          <a:p>
            <a:pPr>
              <a:buFont typeface="Wingdings" pitchFamily="2" charset="2"/>
              <a:buChar char="Ø"/>
              <a:defRPr/>
            </a:pPr>
            <a:r>
              <a:rPr lang="en-US" sz="2000" dirty="0">
                <a:solidFill>
                  <a:srgbClr val="002060"/>
                </a:solidFill>
                <a:latin typeface="Times" pitchFamily="2" charset="0"/>
                <a:ea typeface="Times" charset="0"/>
                <a:cs typeface="Times" charset="0"/>
              </a:rPr>
              <a:t>Structural view of industrial instances. Current-best understanding and pitfalls</a:t>
            </a:r>
          </a:p>
          <a:p>
            <a:pPr>
              <a:buFont typeface="Wingdings" pitchFamily="2" charset="2"/>
              <a:buChar char="Ø"/>
              <a:defRPr/>
            </a:pPr>
            <a:endParaRPr lang="en-US" sz="2000" dirty="0">
              <a:solidFill>
                <a:srgbClr val="002060"/>
              </a:solidFill>
              <a:latin typeface="Times" pitchFamily="2" charset="0"/>
              <a:ea typeface="Times" charset="0"/>
              <a:cs typeface="Times" charset="0"/>
            </a:endParaRPr>
          </a:p>
          <a:p>
            <a:pPr>
              <a:buFont typeface="Wingdings" pitchFamily="2" charset="2"/>
              <a:buChar char="Ø"/>
              <a:defRPr/>
            </a:pPr>
            <a:r>
              <a:rPr lang="en-US" sz="2000" dirty="0">
                <a:solidFill>
                  <a:srgbClr val="002060"/>
                </a:solidFill>
                <a:latin typeface="Times" pitchFamily="2" charset="0"/>
                <a:ea typeface="Times" charset="0"/>
                <a:cs typeface="Times" charset="0"/>
              </a:rPr>
              <a:t>Solvers = proof systems + machine learning view</a:t>
            </a:r>
          </a:p>
          <a:p>
            <a:pPr>
              <a:buFont typeface="Wingdings" pitchFamily="2" charset="2"/>
              <a:buChar char="Ø"/>
              <a:defRPr/>
            </a:pPr>
            <a:endParaRPr lang="en-US" sz="2000" dirty="0">
              <a:solidFill>
                <a:srgbClr val="002060"/>
              </a:solidFill>
              <a:latin typeface="Times" pitchFamily="2" charset="0"/>
              <a:ea typeface="Times" charset="0"/>
              <a:cs typeface="Times" charset="0"/>
            </a:endParaRPr>
          </a:p>
          <a:p>
            <a:pPr>
              <a:buFont typeface="Wingdings" pitchFamily="2" charset="2"/>
              <a:buChar char="Ø"/>
              <a:defRPr/>
            </a:pPr>
            <a:r>
              <a:rPr lang="en-US" sz="2000" dirty="0">
                <a:solidFill>
                  <a:srgbClr val="002060"/>
                </a:solidFill>
                <a:latin typeface="Times" pitchFamily="2" charset="0"/>
                <a:ea typeface="Times" charset="0"/>
                <a:cs typeface="Times" charset="0"/>
              </a:rPr>
              <a:t> Separation results for solver configurations (e.g., CDCL with restarts and without restarts)</a:t>
            </a:r>
          </a:p>
          <a:p>
            <a:pPr>
              <a:buFont typeface="Wingdings" pitchFamily="2" charset="2"/>
              <a:buChar char="Ø"/>
              <a:defRPr/>
            </a:pPr>
            <a:endParaRPr lang="en-US" sz="2000" dirty="0">
              <a:solidFill>
                <a:srgbClr val="002060"/>
              </a:solidFill>
              <a:latin typeface="Times" pitchFamily="2" charset="0"/>
              <a:ea typeface="Times" charset="0"/>
              <a:cs typeface="Times" charset="0"/>
            </a:endParaRPr>
          </a:p>
          <a:p>
            <a:pPr>
              <a:buFont typeface="Wingdings" pitchFamily="2" charset="2"/>
              <a:buChar char="Ø"/>
              <a:defRPr/>
            </a:pPr>
            <a:r>
              <a:rPr lang="en-US" sz="2000" dirty="0">
                <a:solidFill>
                  <a:srgbClr val="002060"/>
                </a:solidFill>
                <a:latin typeface="Times" pitchFamily="2" charset="0"/>
                <a:ea typeface="Times" charset="0"/>
                <a:cs typeface="Times" charset="0"/>
              </a:rPr>
              <a:t> From practice to theory – leveraging solvers for theory</a:t>
            </a:r>
          </a:p>
          <a:p>
            <a:pPr>
              <a:buFont typeface="Wingdings" pitchFamily="2" charset="2"/>
              <a:buChar char="Ø"/>
              <a:defRPr/>
            </a:pPr>
            <a:endParaRPr lang="en-US" sz="2000" dirty="0">
              <a:solidFill>
                <a:srgbClr val="002060"/>
              </a:solidFill>
              <a:latin typeface="Times" pitchFamily="2" charset="0"/>
              <a:ea typeface="Times" charset="0"/>
              <a:cs typeface="Times" charset="0"/>
            </a:endParaRPr>
          </a:p>
          <a:p>
            <a:pPr>
              <a:buFont typeface="Wingdings" pitchFamily="2" charset="2"/>
              <a:buChar char="Ø"/>
              <a:defRPr/>
            </a:pPr>
            <a:r>
              <a:rPr lang="en-US" sz="2000" dirty="0">
                <a:solidFill>
                  <a:srgbClr val="002060"/>
                </a:solidFill>
                <a:latin typeface="Times" pitchFamily="2" charset="0"/>
                <a:ea typeface="Times" charset="0"/>
                <a:cs typeface="Times" charset="0"/>
              </a:rPr>
              <a:t>Open problems and directions</a:t>
            </a:r>
          </a:p>
          <a:p>
            <a:pPr>
              <a:buFont typeface="Wingdings" pitchFamily="2" charset="2"/>
              <a:buChar char="Ø"/>
              <a:defRPr/>
            </a:pPr>
            <a:endParaRPr lang="en-US" sz="2000" dirty="0">
              <a:solidFill>
                <a:srgbClr val="002060"/>
              </a:solidFill>
              <a:latin typeface="Times" pitchFamily="2" charset="0"/>
              <a:ea typeface="Times" charset="0"/>
              <a:cs typeface="Times" charset="0"/>
            </a:endParaRPr>
          </a:p>
          <a:p>
            <a:pPr>
              <a:buFont typeface="Wingdings" pitchFamily="2" charset="2"/>
              <a:buChar char="Ø"/>
              <a:defRPr/>
            </a:pPr>
            <a:r>
              <a:rPr lang="en-US" sz="2000" dirty="0">
                <a:solidFill>
                  <a:srgbClr val="002060"/>
                </a:solidFill>
                <a:latin typeface="Times" pitchFamily="2" charset="0"/>
                <a:ea typeface="Times" charset="0"/>
                <a:cs typeface="Times" charset="0"/>
              </a:rPr>
              <a:t>Workshop talks</a:t>
            </a:r>
          </a:p>
          <a:p>
            <a:pPr marL="457200" indent="-457200">
              <a:buFont typeface="+mj-lt"/>
              <a:buAutoNum type="arabicPeriod"/>
              <a:defRPr/>
            </a:pPr>
            <a:endParaRPr lang="en-US" sz="2600" dirty="0">
              <a:solidFill>
                <a:srgbClr val="FF0000"/>
              </a:solidFill>
              <a:latin typeface="Times" pitchFamily="2" charset="0"/>
              <a:ea typeface="Times" charset="0"/>
              <a:cs typeface="Times" charset="0"/>
            </a:endParaRPr>
          </a:p>
        </p:txBody>
      </p:sp>
      <p:sp>
        <p:nvSpPr>
          <p:cNvPr id="4" name="Title 1"/>
          <p:cNvSpPr>
            <a:spLocks noGrp="1"/>
          </p:cNvSpPr>
          <p:nvPr>
            <p:ph type="title"/>
          </p:nvPr>
        </p:nvSpPr>
        <p:spPr>
          <a:xfrm>
            <a:off x="190499" y="57150"/>
            <a:ext cx="11795125" cy="759279"/>
          </a:xfrm>
        </p:spPr>
        <p:txBody>
          <a:bodyPr>
            <a:noAutofit/>
          </a:bodyPr>
          <a:lstStyle/>
          <a:p>
            <a:r>
              <a:rPr lang="en-US" sz="3800" cap="none" dirty="0">
                <a:solidFill>
                  <a:srgbClr val="FF0000"/>
                </a:solidFill>
                <a:latin typeface="Times" charset="0"/>
                <a:ea typeface="Times" charset="0"/>
                <a:cs typeface="Times" charset="0"/>
              </a:rPr>
              <a:t>Talk Outline</a:t>
            </a:r>
            <a:endParaRPr lang="en-US" sz="3800" cap="none" dirty="0">
              <a:solidFill>
                <a:srgbClr val="7030A0"/>
              </a:solidFill>
              <a:latin typeface="Times" charset="0"/>
              <a:ea typeface="Times" charset="0"/>
              <a:cs typeface="Times" charset="0"/>
            </a:endParaRPr>
          </a:p>
        </p:txBody>
      </p:sp>
      <p:sp>
        <p:nvSpPr>
          <p:cNvPr id="7" name="Slide Number Placeholder 6"/>
          <p:cNvSpPr>
            <a:spLocks noGrp="1"/>
          </p:cNvSpPr>
          <p:nvPr>
            <p:ph type="sldNum" sz="quarter" idx="12"/>
          </p:nvPr>
        </p:nvSpPr>
        <p:spPr>
          <a:xfrm>
            <a:off x="11826240" y="6491136"/>
            <a:ext cx="365760" cy="365760"/>
          </a:xfrm>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281258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76" y="1063244"/>
            <a:ext cx="11845158" cy="310198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FF0000"/>
            </a:solidFill>
          </a:ln>
        </p:spPr>
        <p:txBody>
          <a:bodyPr>
            <a:normAutofit/>
          </a:bodyPr>
          <a:lstStyle/>
          <a:p>
            <a:pPr marL="0" indent="0" algn="ctr">
              <a:buNone/>
            </a:pPr>
            <a:r>
              <a:rPr lang="en-US" sz="3800" dirty="0">
                <a:latin typeface="Times" charset="0"/>
                <a:ea typeface="Times" charset="0"/>
                <a:cs typeface="Times" charset="0"/>
              </a:rPr>
              <a:t>PART IV</a:t>
            </a:r>
          </a:p>
          <a:p>
            <a:pPr marL="0" indent="0" algn="ctr">
              <a:buNone/>
            </a:pPr>
            <a:endParaRPr lang="en-US" sz="3800" u="sng" dirty="0">
              <a:solidFill>
                <a:srgbClr val="7030A0"/>
              </a:solidFill>
              <a:latin typeface="Times" charset="0"/>
              <a:ea typeface="Times" charset="0"/>
              <a:cs typeface="Times" charset="0"/>
            </a:endParaRPr>
          </a:p>
          <a:p>
            <a:pPr marL="0" indent="0" algn="ctr">
              <a:buNone/>
            </a:pPr>
            <a:r>
              <a:rPr lang="en-US" sz="4800" u="sng" dirty="0">
                <a:solidFill>
                  <a:srgbClr val="7030A0"/>
                </a:solidFill>
                <a:latin typeface="Times" charset="0"/>
                <a:ea typeface="Times" charset="0"/>
                <a:cs typeface="Times" charset="0"/>
              </a:rPr>
              <a:t>Understanding CDCL Solver Configurations </a:t>
            </a:r>
            <a:r>
              <a:rPr lang="en-US" sz="4800" dirty="0">
                <a:solidFill>
                  <a:srgbClr val="FF0000"/>
                </a:solidFill>
                <a:latin typeface="Times" charset="0"/>
                <a:ea typeface="Times" charset="0"/>
                <a:cs typeface="Times" charset="0"/>
              </a:rPr>
              <a:t>Restarts</a:t>
            </a:r>
          </a:p>
        </p:txBody>
      </p:sp>
      <p:sp>
        <p:nvSpPr>
          <p:cNvPr id="7" name="Slide Number Placeholder 6"/>
          <p:cNvSpPr>
            <a:spLocks noGrp="1"/>
          </p:cNvSpPr>
          <p:nvPr>
            <p:ph type="sldNum" sz="quarter" idx="12"/>
          </p:nvPr>
        </p:nvSpPr>
        <p:spPr>
          <a:xfrm>
            <a:off x="11802854" y="6492240"/>
            <a:ext cx="365760" cy="365760"/>
          </a:xfrm>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3223066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7" y="169983"/>
            <a:ext cx="11708820" cy="1018358"/>
          </a:xfrm>
        </p:spPr>
        <p:txBody>
          <a:bodyPr>
            <a:normAutofit/>
          </a:bodyPr>
          <a:lstStyle/>
          <a:p>
            <a:r>
              <a:rPr lang="en-GB" sz="4200" cap="none" dirty="0">
                <a:latin typeface="Times" charset="0"/>
                <a:ea typeface="Times" charset="0"/>
                <a:cs typeface="Times" charset="0"/>
              </a:rPr>
              <a:t>Understanding the Power of Restarts</a:t>
            </a:r>
            <a:endParaRPr lang="en-GB" sz="4200" dirty="0">
              <a:latin typeface="Times" charset="0"/>
              <a:ea typeface="Times" charset="0"/>
              <a:cs typeface="Times" charset="0"/>
            </a:endParaRPr>
          </a:p>
        </p:txBody>
      </p:sp>
      <p:sp>
        <p:nvSpPr>
          <p:cNvPr id="6" name="TextBox 5"/>
          <p:cNvSpPr txBox="1"/>
          <p:nvPr/>
        </p:nvSpPr>
        <p:spPr>
          <a:xfrm>
            <a:off x="211038" y="1298122"/>
            <a:ext cx="11708820" cy="5324535"/>
          </a:xfrm>
          <a:prstGeom prst="rect">
            <a:avLst/>
          </a:prstGeom>
          <a:noFill/>
        </p:spPr>
        <p:txBody>
          <a:bodyPr wrap="square" rtlCol="0">
            <a:spAutoFit/>
          </a:bodyPr>
          <a:lstStyle/>
          <a:p>
            <a:pPr marL="800100" lvl="1" indent="-342900">
              <a:buFont typeface="Wingdings" pitchFamily="2" charset="2"/>
              <a:buChar char="v"/>
            </a:pPr>
            <a:r>
              <a:rPr lang="en-US" sz="2000" dirty="0">
                <a:solidFill>
                  <a:srgbClr val="FF0000"/>
                </a:solidFill>
                <a:latin typeface="Times" charset="0"/>
                <a:ea typeface="Times" charset="0"/>
                <a:cs typeface="Times" charset="0"/>
              </a:rPr>
              <a:t>Big open question – </a:t>
            </a:r>
            <a:r>
              <a:rPr lang="en-US" sz="2000" dirty="0">
                <a:latin typeface="Times" charset="0"/>
                <a:ea typeface="Times" charset="0"/>
                <a:cs typeface="Times" charset="0"/>
              </a:rPr>
              <a:t>We know that CDCL + restarts is polynomially equivalent to Res. Does this equivalence also hold for CDCL w/o restarts?</a:t>
            </a:r>
          </a:p>
          <a:p>
            <a:pPr marL="800100" lvl="1" indent="-342900">
              <a:buFont typeface="Wingdings" pitchFamily="2" charset="2"/>
              <a:buChar char="Ø"/>
            </a:pPr>
            <a:endParaRPr lang="en-US" sz="2000" dirty="0">
              <a:latin typeface="Times" charset="0"/>
              <a:ea typeface="Times" charset="0"/>
              <a:cs typeface="Times" charset="0"/>
            </a:endParaRPr>
          </a:p>
          <a:p>
            <a:pPr marL="800100" lvl="1" indent="-342900">
              <a:buFont typeface="Wingdings" pitchFamily="2" charset="2"/>
              <a:buChar char="Ø"/>
            </a:pPr>
            <a:endParaRPr lang="en-US" sz="2000" dirty="0">
              <a:latin typeface="Times" charset="0"/>
              <a:ea typeface="Times" charset="0"/>
              <a:cs typeface="Times" charset="0"/>
            </a:endParaRPr>
          </a:p>
          <a:p>
            <a:pPr marL="800100" lvl="1" indent="-342900">
              <a:buFont typeface="Wingdings" pitchFamily="2" charset="2"/>
              <a:buChar char="v"/>
            </a:pPr>
            <a:r>
              <a:rPr lang="en-US" sz="2000" dirty="0">
                <a:solidFill>
                  <a:srgbClr val="FF0000"/>
                </a:solidFill>
                <a:latin typeface="Times" charset="0"/>
                <a:ea typeface="Times" charset="0"/>
                <a:cs typeface="Times" charset="0"/>
              </a:rPr>
              <a:t>Theorem 1: </a:t>
            </a:r>
            <a:r>
              <a:rPr lang="en-US" sz="2000" dirty="0">
                <a:latin typeface="Times" charset="0"/>
                <a:ea typeface="Times" charset="0"/>
                <a:cs typeface="Times" charset="0"/>
              </a:rPr>
              <a:t>The first CDCL configuration (with restarts) below is exponentially faster than the second CDCL configuration (w/o restarts) on a class of satisfiable instances we refer to as Ladder formulas</a:t>
            </a:r>
            <a:br>
              <a:rPr lang="en-US" sz="2000" dirty="0">
                <a:latin typeface="Times" charset="0"/>
                <a:ea typeface="Times" charset="0"/>
                <a:cs typeface="Times" charset="0"/>
              </a:rPr>
            </a:br>
            <a:endParaRPr lang="en-US" sz="2000" dirty="0">
              <a:latin typeface="Times" charset="0"/>
              <a:ea typeface="Times" charset="0"/>
              <a:cs typeface="Times" charset="0"/>
            </a:endParaRPr>
          </a:p>
          <a:p>
            <a:pPr marL="1257300" lvl="2" indent="-342900">
              <a:buFont typeface="+mj-lt"/>
              <a:buAutoNum type="arabicPeriod"/>
            </a:pPr>
            <a:r>
              <a:rPr lang="en-US" sz="2000" dirty="0">
                <a:latin typeface="Times" charset="0"/>
                <a:ea typeface="Times" charset="0"/>
                <a:cs typeface="Times" charset="0"/>
              </a:rPr>
              <a:t>CDCL + backtracking + non-deterministic variable selection + randomized value selection + restarts</a:t>
            </a:r>
          </a:p>
          <a:p>
            <a:pPr marL="1257300" lvl="2" indent="-342900">
              <a:buFont typeface="+mj-lt"/>
              <a:buAutoNum type="arabicPeriod"/>
            </a:pPr>
            <a:r>
              <a:rPr lang="en-US" sz="2000" dirty="0">
                <a:latin typeface="Times" charset="0"/>
                <a:ea typeface="Times" charset="0"/>
                <a:cs typeface="Times" charset="0"/>
              </a:rPr>
              <a:t>CDCL + backtracking + non-deterministic variable selection + randomized value selection - restarts </a:t>
            </a:r>
          </a:p>
          <a:p>
            <a:pPr marL="1257300" lvl="2" indent="-342900">
              <a:buFont typeface="+mj-lt"/>
              <a:buAutoNum type="arabicPeriod"/>
            </a:pPr>
            <a:endParaRPr lang="en-US" sz="2000" dirty="0">
              <a:latin typeface="Times" charset="0"/>
              <a:ea typeface="Times" charset="0"/>
              <a:cs typeface="Times" charset="0"/>
            </a:endParaRPr>
          </a:p>
          <a:p>
            <a:pPr marL="1257300" lvl="2" indent="-342900">
              <a:buFont typeface="+mj-lt"/>
              <a:buAutoNum type="arabicPeriod"/>
            </a:pPr>
            <a:endParaRPr lang="en-US" sz="2000" dirty="0">
              <a:latin typeface="Times" charset="0"/>
              <a:ea typeface="Times" charset="0"/>
              <a:cs typeface="Times" charset="0"/>
            </a:endParaRPr>
          </a:p>
          <a:p>
            <a:pPr marL="800100" lvl="1" indent="-342900">
              <a:buFont typeface="Wingdings" pitchFamily="2" charset="2"/>
              <a:buChar char="v"/>
            </a:pPr>
            <a:r>
              <a:rPr lang="en-US" sz="2000" dirty="0">
                <a:solidFill>
                  <a:srgbClr val="FF0000"/>
                </a:solidFill>
                <a:latin typeface="Times" charset="0"/>
                <a:ea typeface="Times" charset="0"/>
                <a:cs typeface="Times" charset="0"/>
              </a:rPr>
              <a:t>Theorem 2: </a:t>
            </a:r>
            <a:r>
              <a:rPr lang="en-US" sz="2000" dirty="0">
                <a:latin typeface="Times" charset="0"/>
                <a:ea typeface="Times" charset="0"/>
                <a:cs typeface="Times" charset="0"/>
              </a:rPr>
              <a:t>The first CDCL configuration (with restarts) below is exponentially faster than the second CDCL configuration (w/o restarts) on a class of unsatisfiable instances we refer to as pitfall formulas</a:t>
            </a:r>
            <a:br>
              <a:rPr lang="en-US" sz="2000" dirty="0">
                <a:latin typeface="Times" charset="0"/>
                <a:ea typeface="Times" charset="0"/>
                <a:cs typeface="Times" charset="0"/>
              </a:rPr>
            </a:br>
            <a:endParaRPr lang="en-US" sz="2000" dirty="0">
              <a:latin typeface="Times" charset="0"/>
              <a:ea typeface="Times" charset="0"/>
              <a:cs typeface="Times" charset="0"/>
            </a:endParaRPr>
          </a:p>
          <a:p>
            <a:pPr marL="1257300" lvl="2" indent="-342900">
              <a:buFont typeface="+mj-lt"/>
              <a:buAutoNum type="arabicPeriod"/>
            </a:pPr>
            <a:r>
              <a:rPr lang="en-US" sz="2000" dirty="0">
                <a:latin typeface="Times" charset="0"/>
                <a:ea typeface="Times" charset="0"/>
                <a:cs typeface="Times" charset="0"/>
              </a:rPr>
              <a:t>CDCL + backjumping + VSIDS variable selection + phase-saving value selection + restarts</a:t>
            </a:r>
          </a:p>
          <a:p>
            <a:pPr marL="1257300" lvl="2" indent="-342900">
              <a:buFont typeface="+mj-lt"/>
              <a:buAutoNum type="arabicPeriod"/>
            </a:pPr>
            <a:r>
              <a:rPr lang="en-US" sz="2000" dirty="0">
                <a:latin typeface="Times" charset="0"/>
                <a:ea typeface="Times" charset="0"/>
                <a:cs typeface="Times" charset="0"/>
              </a:rPr>
              <a:t>CDCL + backjumping + VSIDS variable selection + phase-saving value selection - restarts</a:t>
            </a:r>
          </a:p>
          <a:p>
            <a:pPr marL="800100" lvl="1" indent="-342900">
              <a:buFont typeface="Wingdings" pitchFamily="2" charset="2"/>
              <a:buChar char="Ø"/>
            </a:pPr>
            <a:endParaRPr lang="en-US" sz="2000" dirty="0">
              <a:latin typeface="Times" charset="0"/>
              <a:ea typeface="Times" charset="0"/>
              <a:cs typeface="Times" charset="0"/>
            </a:endParaRPr>
          </a:p>
        </p:txBody>
      </p:sp>
      <p:sp>
        <p:nvSpPr>
          <p:cNvPr id="3" name="Slide Number Placeholder 2">
            <a:extLst>
              <a:ext uri="{FF2B5EF4-FFF2-40B4-BE49-F238E27FC236}">
                <a16:creationId xmlns:a16="http://schemas.microsoft.com/office/drawing/2014/main" id="{D56E9D70-7200-3D4C-ADC9-A31739B5CD1D}"/>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177889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76" y="1063244"/>
            <a:ext cx="11845158" cy="310198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FF0000"/>
            </a:solidFill>
          </a:ln>
        </p:spPr>
        <p:txBody>
          <a:bodyPr>
            <a:normAutofit fontScale="92500"/>
          </a:bodyPr>
          <a:lstStyle/>
          <a:p>
            <a:pPr marL="0" indent="0" algn="ctr">
              <a:buNone/>
            </a:pPr>
            <a:r>
              <a:rPr lang="en-US" sz="3800" dirty="0">
                <a:latin typeface="Times" charset="0"/>
                <a:ea typeface="Times" charset="0"/>
                <a:cs typeface="Times" charset="0"/>
              </a:rPr>
              <a:t>PART V</a:t>
            </a:r>
          </a:p>
          <a:p>
            <a:pPr marL="0" indent="0" algn="ctr">
              <a:buNone/>
            </a:pPr>
            <a:endParaRPr lang="en-US" sz="3800" u="sng" dirty="0">
              <a:solidFill>
                <a:srgbClr val="7030A0"/>
              </a:solidFill>
              <a:latin typeface="Times" charset="0"/>
              <a:ea typeface="Times" charset="0"/>
              <a:cs typeface="Times" charset="0"/>
            </a:endParaRPr>
          </a:p>
          <a:p>
            <a:pPr marL="0" indent="0" algn="ctr">
              <a:buNone/>
            </a:pPr>
            <a:r>
              <a:rPr lang="en-US" sz="4800" u="sng" dirty="0">
                <a:solidFill>
                  <a:srgbClr val="7030A0"/>
                </a:solidFill>
                <a:latin typeface="Times" charset="0"/>
                <a:ea typeface="Times" charset="0"/>
                <a:cs typeface="Times" charset="0"/>
              </a:rPr>
              <a:t>From Practice to Theory </a:t>
            </a:r>
          </a:p>
          <a:p>
            <a:pPr marL="0" indent="0" algn="ctr">
              <a:buNone/>
            </a:pPr>
            <a:r>
              <a:rPr lang="en-US" sz="4800" dirty="0">
                <a:solidFill>
                  <a:srgbClr val="FF0000"/>
                </a:solidFill>
                <a:latin typeface="Times" charset="0"/>
                <a:ea typeface="Times" charset="0"/>
                <a:cs typeface="Times" charset="0"/>
              </a:rPr>
              <a:t>Using Solvers for Solving Complexity Questions</a:t>
            </a:r>
          </a:p>
        </p:txBody>
      </p:sp>
      <p:sp>
        <p:nvSpPr>
          <p:cNvPr id="7" name="Slide Number Placeholder 6"/>
          <p:cNvSpPr>
            <a:spLocks noGrp="1"/>
          </p:cNvSpPr>
          <p:nvPr>
            <p:ph type="sldNum" sz="quarter" idx="12"/>
          </p:nvPr>
        </p:nvSpPr>
        <p:spPr>
          <a:xfrm>
            <a:off x="11802854" y="6492240"/>
            <a:ext cx="365760" cy="365760"/>
          </a:xfrm>
        </p:spPr>
        <p:txBody>
          <a:bodyPr/>
          <a:lstStyle/>
          <a:p>
            <a:fld id="{8A7A6979-0714-4377-B894-6BE4C2D6E202}" type="slidenum">
              <a:rPr lang="en-US" smtClean="0"/>
              <a:pPr/>
              <a:t>22</a:t>
            </a:fld>
            <a:endParaRPr lang="en-US" dirty="0"/>
          </a:p>
        </p:txBody>
      </p:sp>
    </p:spTree>
    <p:extLst>
      <p:ext uri="{BB962C8B-B14F-4D97-AF65-F5344CB8AC3E}">
        <p14:creationId xmlns:p14="http://schemas.microsoft.com/office/powerpoint/2010/main" val="2185070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7" y="169983"/>
            <a:ext cx="11708820" cy="1018358"/>
          </a:xfrm>
        </p:spPr>
        <p:txBody>
          <a:bodyPr>
            <a:normAutofit/>
          </a:bodyPr>
          <a:lstStyle/>
          <a:p>
            <a:r>
              <a:rPr lang="en-GB" sz="4200" cap="none" dirty="0">
                <a:latin typeface="Times" charset="0"/>
                <a:ea typeface="Times" charset="0"/>
                <a:cs typeface="Times" charset="0"/>
              </a:rPr>
              <a:t>From Practice to Theory</a:t>
            </a:r>
            <a:endParaRPr lang="en-GB" sz="4200" dirty="0">
              <a:latin typeface="Times" charset="0"/>
              <a:ea typeface="Times" charset="0"/>
              <a:cs typeface="Times" charset="0"/>
            </a:endParaRPr>
          </a:p>
        </p:txBody>
      </p:sp>
      <p:sp>
        <p:nvSpPr>
          <p:cNvPr id="6" name="TextBox 5"/>
          <p:cNvSpPr txBox="1"/>
          <p:nvPr/>
        </p:nvSpPr>
        <p:spPr>
          <a:xfrm>
            <a:off x="211038" y="1298122"/>
            <a:ext cx="11708820" cy="5139869"/>
          </a:xfrm>
          <a:prstGeom prst="rect">
            <a:avLst/>
          </a:prstGeom>
          <a:noFill/>
        </p:spPr>
        <p:txBody>
          <a:bodyPr wrap="square" rtlCol="0">
            <a:spAutoFit/>
          </a:bodyPr>
          <a:lstStyle/>
          <a:p>
            <a:pPr marL="800100" lvl="1" indent="-342900">
              <a:buFont typeface="Wingdings" pitchFamily="2" charset="2"/>
              <a:buChar char="v"/>
            </a:pPr>
            <a:r>
              <a:rPr lang="en-US" sz="2200" dirty="0">
                <a:latin typeface="Times" charset="0"/>
                <a:ea typeface="Times" charset="0"/>
                <a:cs typeface="Times" charset="0"/>
              </a:rPr>
              <a:t>Solving concrete circuit complexity questions using solver  </a:t>
            </a:r>
          </a:p>
          <a:p>
            <a:pPr marL="1257300" lvl="2" indent="-342900">
              <a:buFont typeface="Wingdings" pitchFamily="2" charset="2"/>
              <a:buChar char="v"/>
            </a:pPr>
            <a:endParaRPr lang="en-US" sz="2200" dirty="0">
              <a:latin typeface="Times" charset="0"/>
              <a:ea typeface="Times" charset="0"/>
              <a:cs typeface="Times" charset="0"/>
            </a:endParaRPr>
          </a:p>
          <a:p>
            <a:pPr marL="1257300" lvl="2" indent="-342900">
              <a:buFont typeface="Wingdings" pitchFamily="2" charset="2"/>
              <a:buChar char="v"/>
            </a:pPr>
            <a:r>
              <a:rPr lang="en-US" sz="2200" dirty="0">
                <a:latin typeface="Times" charset="0"/>
                <a:ea typeface="Times" charset="0"/>
                <a:cs typeface="Times" charset="0"/>
              </a:rPr>
              <a:t>For example, minimum number of multiplications needed for the 3x3 Boolean matrix multiplication problem (Ryan Williams posted this as a polymath problem.)</a:t>
            </a:r>
          </a:p>
          <a:p>
            <a:pPr marL="1257300" lvl="2" indent="-342900">
              <a:buFont typeface="Wingdings" pitchFamily="2" charset="2"/>
              <a:buChar char="v"/>
            </a:pPr>
            <a:endParaRPr lang="en-US" sz="2200" dirty="0">
              <a:latin typeface="Times" charset="0"/>
              <a:ea typeface="Times" charset="0"/>
              <a:cs typeface="Times" charset="0"/>
            </a:endParaRPr>
          </a:p>
          <a:p>
            <a:pPr marL="800100" lvl="1" indent="-342900">
              <a:buFont typeface="Wingdings" pitchFamily="2" charset="2"/>
              <a:buChar char="v"/>
            </a:pPr>
            <a:endParaRPr lang="en-US" sz="2200" dirty="0">
              <a:latin typeface="Times" charset="0"/>
              <a:ea typeface="Times" charset="0"/>
              <a:cs typeface="Times" charset="0"/>
            </a:endParaRPr>
          </a:p>
          <a:p>
            <a:pPr marL="800100" lvl="1" indent="-342900">
              <a:buFont typeface="Wingdings" pitchFamily="2" charset="2"/>
              <a:buChar char="v"/>
            </a:pPr>
            <a:r>
              <a:rPr lang="en-US" sz="2200" dirty="0">
                <a:latin typeface="Times" charset="0"/>
                <a:ea typeface="Times" charset="0"/>
                <a:cs typeface="Times" charset="0"/>
              </a:rPr>
              <a:t>Study of novel proof systems inspired by practice (e.g., DRAT or interference-based proof systems)</a:t>
            </a:r>
          </a:p>
          <a:p>
            <a:pPr marL="800100" lvl="1" indent="-342900">
              <a:buFont typeface="Wingdings" pitchFamily="2" charset="2"/>
              <a:buChar char="v"/>
            </a:pPr>
            <a:endParaRPr lang="en-US" sz="2200" dirty="0">
              <a:latin typeface="Times" charset="0"/>
              <a:ea typeface="Times" charset="0"/>
              <a:cs typeface="Times" charset="0"/>
            </a:endParaRPr>
          </a:p>
          <a:p>
            <a:pPr marL="800100" lvl="1" indent="-342900">
              <a:buFont typeface="Wingdings" pitchFamily="2" charset="2"/>
              <a:buChar char="v"/>
            </a:pPr>
            <a:endParaRPr lang="en-US" sz="2200" dirty="0">
              <a:latin typeface="Times" charset="0"/>
              <a:ea typeface="Times" charset="0"/>
              <a:cs typeface="Times" charset="0"/>
            </a:endParaRPr>
          </a:p>
          <a:p>
            <a:pPr marL="800100" lvl="1" indent="-342900">
              <a:buFont typeface="Wingdings" pitchFamily="2" charset="2"/>
              <a:buChar char="v"/>
            </a:pPr>
            <a:r>
              <a:rPr lang="en-US" sz="2200" dirty="0">
                <a:latin typeface="Times" charset="0"/>
                <a:ea typeface="Times" charset="0"/>
                <a:cs typeface="Times" charset="0"/>
              </a:rPr>
              <a:t>Using solvers to test conjectured classes of instances as lower bounds for corresponding proof systems</a:t>
            </a:r>
          </a:p>
          <a:p>
            <a:pPr marL="800100" lvl="1" indent="-342900">
              <a:buFont typeface="Wingdings" pitchFamily="2" charset="2"/>
              <a:buChar char="v"/>
            </a:pPr>
            <a:endParaRPr lang="en-US" sz="2200" dirty="0">
              <a:latin typeface="Times" charset="0"/>
              <a:ea typeface="Times" charset="0"/>
              <a:cs typeface="Times" charset="0"/>
            </a:endParaRPr>
          </a:p>
          <a:p>
            <a:pPr marL="800100" lvl="1" indent="-342900">
              <a:buFont typeface="Wingdings" pitchFamily="2" charset="2"/>
              <a:buChar char="v"/>
            </a:pPr>
            <a:r>
              <a:rPr lang="en-US" sz="2200" dirty="0">
                <a:latin typeface="Times" charset="0"/>
                <a:ea typeface="Times" charset="0"/>
                <a:cs typeface="Times" charset="0"/>
              </a:rPr>
              <a:t>Solving combinatorics problems via SAT (e.g., find Ramsey(5))</a:t>
            </a:r>
          </a:p>
          <a:p>
            <a:pPr marL="800100" lvl="1" indent="-342900">
              <a:buFont typeface="Wingdings" pitchFamily="2" charset="2"/>
              <a:buChar char="Ø"/>
            </a:pPr>
            <a:endParaRPr lang="en-US" sz="2000" dirty="0">
              <a:latin typeface="Times" charset="0"/>
              <a:ea typeface="Times" charset="0"/>
              <a:cs typeface="Times" charset="0"/>
            </a:endParaRPr>
          </a:p>
        </p:txBody>
      </p:sp>
      <p:sp>
        <p:nvSpPr>
          <p:cNvPr id="3" name="Slide Number Placeholder 2">
            <a:extLst>
              <a:ext uri="{FF2B5EF4-FFF2-40B4-BE49-F238E27FC236}">
                <a16:creationId xmlns:a16="http://schemas.microsoft.com/office/drawing/2014/main" id="{D56E9D70-7200-3D4C-ADC9-A31739B5CD1D}"/>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23</a:t>
            </a:fld>
            <a:endParaRPr lang="en-US" dirty="0"/>
          </a:p>
        </p:txBody>
      </p:sp>
    </p:spTree>
    <p:extLst>
      <p:ext uri="{BB962C8B-B14F-4D97-AF65-F5344CB8AC3E}">
        <p14:creationId xmlns:p14="http://schemas.microsoft.com/office/powerpoint/2010/main" val="351571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76" y="1063244"/>
            <a:ext cx="11845158" cy="310198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FF0000"/>
            </a:solidFill>
          </a:ln>
        </p:spPr>
        <p:txBody>
          <a:bodyPr>
            <a:normAutofit/>
          </a:bodyPr>
          <a:lstStyle/>
          <a:p>
            <a:pPr marL="0" indent="0" algn="ctr">
              <a:buNone/>
            </a:pPr>
            <a:r>
              <a:rPr lang="en-US" sz="3800" dirty="0">
                <a:latin typeface="Times" charset="0"/>
                <a:ea typeface="Times" charset="0"/>
                <a:cs typeface="Times" charset="0"/>
              </a:rPr>
              <a:t>PART V</a:t>
            </a:r>
          </a:p>
          <a:p>
            <a:pPr marL="0" indent="0" algn="ctr">
              <a:buNone/>
            </a:pPr>
            <a:endParaRPr lang="en-US" sz="3800" u="sng" dirty="0">
              <a:solidFill>
                <a:srgbClr val="7030A0"/>
              </a:solidFill>
              <a:latin typeface="Times" charset="0"/>
              <a:ea typeface="Times" charset="0"/>
              <a:cs typeface="Times" charset="0"/>
            </a:endParaRPr>
          </a:p>
          <a:p>
            <a:pPr marL="0" indent="0" algn="ctr">
              <a:buNone/>
            </a:pPr>
            <a:r>
              <a:rPr lang="en-US" sz="4800" dirty="0">
                <a:solidFill>
                  <a:srgbClr val="7030A0"/>
                </a:solidFill>
                <a:latin typeface="Times" charset="0"/>
                <a:ea typeface="Times" charset="0"/>
                <a:cs typeface="Times" charset="0"/>
              </a:rPr>
              <a:t>Open Problems</a:t>
            </a:r>
          </a:p>
        </p:txBody>
      </p:sp>
      <p:sp>
        <p:nvSpPr>
          <p:cNvPr id="7" name="Slide Number Placeholder 6"/>
          <p:cNvSpPr>
            <a:spLocks noGrp="1"/>
          </p:cNvSpPr>
          <p:nvPr>
            <p:ph type="sldNum" sz="quarter" idx="12"/>
          </p:nvPr>
        </p:nvSpPr>
        <p:spPr>
          <a:xfrm>
            <a:off x="11802854" y="6492240"/>
            <a:ext cx="365760" cy="365760"/>
          </a:xfrm>
        </p:spPr>
        <p:txBody>
          <a:bodyPr/>
          <a:lstStyle/>
          <a:p>
            <a:fld id="{8A7A6979-0714-4377-B894-6BE4C2D6E202}" type="slidenum">
              <a:rPr lang="en-US" smtClean="0"/>
              <a:pPr/>
              <a:t>24</a:t>
            </a:fld>
            <a:endParaRPr lang="en-US" dirty="0"/>
          </a:p>
        </p:txBody>
      </p:sp>
    </p:spTree>
    <p:extLst>
      <p:ext uri="{BB962C8B-B14F-4D97-AF65-F5344CB8AC3E}">
        <p14:creationId xmlns:p14="http://schemas.microsoft.com/office/powerpoint/2010/main" val="187661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7" y="169983"/>
            <a:ext cx="11708820" cy="1018358"/>
          </a:xfrm>
        </p:spPr>
        <p:txBody>
          <a:bodyPr>
            <a:normAutofit/>
          </a:bodyPr>
          <a:lstStyle/>
          <a:p>
            <a:r>
              <a:rPr lang="en-GB" sz="3800" cap="none" dirty="0">
                <a:latin typeface="Times" charset="0"/>
                <a:ea typeface="Times" charset="0"/>
                <a:cs typeface="Times" charset="0"/>
              </a:rPr>
              <a:t>Open Problems (Theory and Practice)</a:t>
            </a:r>
            <a:endParaRPr lang="en-GB" sz="3800" dirty="0">
              <a:latin typeface="Times" charset="0"/>
              <a:ea typeface="Times" charset="0"/>
              <a:cs typeface="Times" charset="0"/>
            </a:endParaRPr>
          </a:p>
        </p:txBody>
      </p:sp>
      <p:sp>
        <p:nvSpPr>
          <p:cNvPr id="6" name="TextBox 5"/>
          <p:cNvSpPr txBox="1"/>
          <p:nvPr/>
        </p:nvSpPr>
        <p:spPr>
          <a:xfrm>
            <a:off x="211037" y="1225689"/>
            <a:ext cx="11708820" cy="5324535"/>
          </a:xfrm>
          <a:prstGeom prst="rect">
            <a:avLst/>
          </a:prstGeom>
          <a:noFill/>
        </p:spPr>
        <p:txBody>
          <a:bodyPr wrap="square" rtlCol="0">
            <a:spAutoFit/>
          </a:bodyPr>
          <a:lstStyle/>
          <a:p>
            <a:pPr marL="342900" indent="-342900">
              <a:buFont typeface="Wingdings" pitchFamily="2" charset="2"/>
              <a:buChar char="Ø"/>
            </a:pPr>
            <a:r>
              <a:rPr lang="en-US" sz="2000" dirty="0">
                <a:solidFill>
                  <a:srgbClr val="FF0000"/>
                </a:solidFill>
                <a:latin typeface="Times" charset="0"/>
                <a:ea typeface="Times" charset="0"/>
                <a:cs typeface="Times" charset="0"/>
              </a:rPr>
              <a:t>Parameterized upper bound for CDCL </a:t>
            </a:r>
            <a:r>
              <a:rPr lang="en-US" sz="2000">
                <a:solidFill>
                  <a:srgbClr val="FF0000"/>
                </a:solidFill>
                <a:latin typeface="Times" charset="0"/>
                <a:ea typeface="Times" charset="0"/>
                <a:cs typeface="Times" charset="0"/>
              </a:rPr>
              <a:t>– </a:t>
            </a:r>
            <a:r>
              <a:rPr lang="en-US" sz="2000" dirty="0">
                <a:latin typeface="Times" charset="0"/>
                <a:ea typeface="Times" charset="0"/>
                <a:cs typeface="Times" charset="0"/>
              </a:rPr>
              <a:t>e</a:t>
            </a:r>
            <a:r>
              <a:rPr lang="en-US" sz="2000">
                <a:latin typeface="Times" charset="0"/>
                <a:ea typeface="Times" charset="0"/>
                <a:cs typeface="Times" charset="0"/>
              </a:rPr>
              <a:t>xplaining </a:t>
            </a:r>
            <a:r>
              <a:rPr lang="en-US" sz="2000" dirty="0">
                <a:latin typeface="Times" charset="0"/>
                <a:ea typeface="Times" charset="0"/>
                <a:cs typeface="Times" charset="0"/>
              </a:rPr>
              <a:t>the power of CDCL solvers via parameters</a:t>
            </a:r>
          </a:p>
          <a:p>
            <a:pPr marL="342900" indent="-342900">
              <a:buFont typeface="Wingdings" pitchFamily="2" charset="2"/>
              <a:buChar char="Ø"/>
            </a:pPr>
            <a:endParaRPr lang="en-US" sz="2000" dirty="0">
              <a:solidFill>
                <a:srgbClr val="FF0000"/>
              </a:solidFill>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Crypto hardness – </a:t>
            </a:r>
            <a:r>
              <a:rPr lang="en-US" sz="2000" dirty="0">
                <a:latin typeface="Times" charset="0"/>
                <a:ea typeface="Times" charset="0"/>
                <a:cs typeface="Times" charset="0"/>
              </a:rPr>
              <a:t>why are crypto problems (e.g., SHA-1 collision/inversion, breaking DES) hard for CDCL SAT solvers? Ideally, construct instances that are “morally” like crypto, and show they are hard for Res?</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Understanding solver configurations</a:t>
            </a:r>
            <a:r>
              <a:rPr lang="en-US" sz="2000" dirty="0">
                <a:latin typeface="Times" charset="0"/>
                <a:ea typeface="Times" charset="0"/>
                <a:cs typeface="Times" charset="0"/>
              </a:rPr>
              <a:t> </a:t>
            </a:r>
            <a:r>
              <a:rPr lang="en-US" sz="2000" dirty="0">
                <a:solidFill>
                  <a:srgbClr val="FF0000"/>
                </a:solidFill>
                <a:latin typeface="Times" charset="0"/>
                <a:ea typeface="Times" charset="0"/>
                <a:cs typeface="Times" charset="0"/>
              </a:rPr>
              <a:t>– </a:t>
            </a:r>
            <a:r>
              <a:rPr lang="en-US" sz="2000" dirty="0">
                <a:latin typeface="Times" charset="0"/>
                <a:ea typeface="Times" charset="0"/>
                <a:cs typeface="Times" charset="0"/>
              </a:rPr>
              <a:t> is CDCL w/o restarts polynomially equivalent to Res? Do restart help primarily with proof search and not proof size? How about other configurations such as CDCL with 1UIP vs. CDCL without?</a:t>
            </a:r>
            <a:br>
              <a:rPr lang="en-US" sz="2000" dirty="0">
                <a:latin typeface="Times" charset="0"/>
                <a:ea typeface="Times" charset="0"/>
                <a:cs typeface="Times" charset="0"/>
              </a:rPr>
            </a:br>
            <a:endParaRPr lang="en-US" sz="2000" dirty="0">
              <a:latin typeface="Times" charset="0"/>
              <a:ea typeface="Times" charset="0"/>
              <a:cs typeface="Times" charset="0"/>
            </a:endParaRPr>
          </a:p>
          <a:p>
            <a:pPr marL="342900" indent="-342900">
              <a:buFont typeface="Wingdings" pitchFamily="2" charset="2"/>
              <a:buChar char="Ø"/>
            </a:pPr>
            <a:r>
              <a:rPr lang="en-US" sz="2000" dirty="0">
                <a:latin typeface="Times" charset="0"/>
                <a:ea typeface="Times" charset="0"/>
                <a:cs typeface="Times" charset="0"/>
              </a:rPr>
              <a:t> </a:t>
            </a:r>
            <a:r>
              <a:rPr lang="en-US" sz="2000" dirty="0">
                <a:solidFill>
                  <a:srgbClr val="FF0000"/>
                </a:solidFill>
                <a:latin typeface="Times" charset="0"/>
                <a:ea typeface="Times" charset="0"/>
                <a:cs typeface="Times" charset="0"/>
              </a:rPr>
              <a:t>Tight upper bound on BCP algorithm</a:t>
            </a:r>
            <a:r>
              <a:rPr lang="en-US" sz="2000" dirty="0">
                <a:latin typeface="Times" charset="0"/>
                <a:ea typeface="Times" charset="0"/>
                <a:cs typeface="Times" charset="0"/>
              </a:rPr>
              <a:t> – not aware of any work on complexity analysis of 2-watched scheme</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ML-based solver heuristics (combining deduction with ML) – </a:t>
            </a:r>
            <a:r>
              <a:rPr lang="en-US" sz="2000" dirty="0">
                <a:latin typeface="Times" charset="0"/>
                <a:ea typeface="Times" charset="0"/>
                <a:cs typeface="Times" charset="0"/>
              </a:rPr>
              <a:t>can we do better than 1UIP?</a:t>
            </a:r>
          </a:p>
          <a:p>
            <a:pPr marL="342900" indent="-342900">
              <a:buFont typeface="Wingdings" pitchFamily="2" charset="2"/>
              <a:buChar char="Ø"/>
            </a:pPr>
            <a:endParaRPr lang="en-US" sz="2000" dirty="0">
              <a:solidFill>
                <a:srgbClr val="FF0000"/>
              </a:solidFill>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 Feedback on encodings – </a:t>
            </a:r>
            <a:r>
              <a:rPr lang="en-US" sz="2000" dirty="0">
                <a:latin typeface="Times" charset="0"/>
                <a:ea typeface="Times" charset="0"/>
                <a:cs typeface="Times" charset="0"/>
              </a:rPr>
              <a:t>can we design a method to give feedback to the user about how their encodings can be improved?</a:t>
            </a:r>
          </a:p>
          <a:p>
            <a:pPr marL="342900" indent="-342900">
              <a:buFont typeface="Wingdings" pitchFamily="2" charset="2"/>
              <a:buChar char="Ø"/>
            </a:pPr>
            <a:endParaRPr lang="en-US" sz="2000" dirty="0">
              <a:latin typeface="Times" charset="0"/>
              <a:ea typeface="Times" charset="0"/>
              <a:cs typeface="Times" charset="0"/>
            </a:endParaRPr>
          </a:p>
          <a:p>
            <a:pPr marL="342900" indent="-342900">
              <a:buFont typeface="Wingdings" pitchFamily="2" charset="2"/>
              <a:buChar char="Ø"/>
            </a:pPr>
            <a:r>
              <a:rPr lang="en-US" sz="2000" dirty="0">
                <a:solidFill>
                  <a:srgbClr val="FF0000"/>
                </a:solidFill>
                <a:latin typeface="Times" charset="0"/>
                <a:ea typeface="Times" charset="0"/>
                <a:cs typeface="Times" charset="0"/>
              </a:rPr>
              <a:t>Faster solvers for multiplication</a:t>
            </a:r>
            <a:r>
              <a:rPr lang="en-US" sz="2000" dirty="0">
                <a:latin typeface="Times" charset="0"/>
                <a:ea typeface="Times" charset="0"/>
                <a:cs typeface="Times" charset="0"/>
              </a:rPr>
              <a:t> – multiplication circuits can be hard for SAT. How can we do better?</a:t>
            </a:r>
            <a:endParaRPr lang="en-US" sz="2000" dirty="0">
              <a:solidFill>
                <a:srgbClr val="002060"/>
              </a:solidFill>
              <a:latin typeface="Times" charset="0"/>
              <a:ea typeface="Times" charset="0"/>
              <a:cs typeface="Times" charset="0"/>
            </a:endParaRPr>
          </a:p>
        </p:txBody>
      </p:sp>
      <p:sp>
        <p:nvSpPr>
          <p:cNvPr id="3" name="Slide Number Placeholder 2">
            <a:extLst>
              <a:ext uri="{FF2B5EF4-FFF2-40B4-BE49-F238E27FC236}">
                <a16:creationId xmlns:a16="http://schemas.microsoft.com/office/drawing/2014/main" id="{D56E9D70-7200-3D4C-ADC9-A31739B5CD1D}"/>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25</a:t>
            </a:fld>
            <a:endParaRPr lang="en-US" dirty="0"/>
          </a:p>
        </p:txBody>
      </p:sp>
    </p:spTree>
    <p:extLst>
      <p:ext uri="{BB962C8B-B14F-4D97-AF65-F5344CB8AC3E}">
        <p14:creationId xmlns:p14="http://schemas.microsoft.com/office/powerpoint/2010/main" val="13469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76" y="1063244"/>
            <a:ext cx="11845158" cy="310198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FF0000"/>
            </a:solidFill>
          </a:ln>
        </p:spPr>
        <p:txBody>
          <a:bodyPr>
            <a:normAutofit/>
          </a:bodyPr>
          <a:lstStyle/>
          <a:p>
            <a:pPr marL="0" indent="0" algn="ctr">
              <a:buNone/>
            </a:pPr>
            <a:r>
              <a:rPr lang="en-US" sz="3800" dirty="0">
                <a:latin typeface="Times" charset="0"/>
                <a:ea typeface="Times" charset="0"/>
                <a:cs typeface="Times" charset="0"/>
              </a:rPr>
              <a:t>PART VI</a:t>
            </a:r>
          </a:p>
          <a:p>
            <a:pPr marL="0" indent="0" algn="ctr">
              <a:buNone/>
            </a:pPr>
            <a:endParaRPr lang="en-US" sz="3800" u="sng" dirty="0">
              <a:solidFill>
                <a:srgbClr val="7030A0"/>
              </a:solidFill>
              <a:latin typeface="Times" charset="0"/>
              <a:ea typeface="Times" charset="0"/>
              <a:cs typeface="Times" charset="0"/>
            </a:endParaRPr>
          </a:p>
          <a:p>
            <a:pPr marL="0" indent="0" algn="ctr">
              <a:buNone/>
            </a:pPr>
            <a:r>
              <a:rPr lang="en-US" sz="4800" dirty="0">
                <a:solidFill>
                  <a:srgbClr val="7030A0"/>
                </a:solidFill>
                <a:latin typeface="Times" charset="0"/>
                <a:ea typeface="Times" charset="0"/>
                <a:cs typeface="Times" charset="0"/>
              </a:rPr>
              <a:t>Workshop Talks</a:t>
            </a:r>
          </a:p>
        </p:txBody>
      </p:sp>
      <p:sp>
        <p:nvSpPr>
          <p:cNvPr id="7" name="Slide Number Placeholder 6"/>
          <p:cNvSpPr>
            <a:spLocks noGrp="1"/>
          </p:cNvSpPr>
          <p:nvPr>
            <p:ph type="sldNum" sz="quarter" idx="12"/>
          </p:nvPr>
        </p:nvSpPr>
        <p:spPr>
          <a:xfrm>
            <a:off x="11802854" y="6492240"/>
            <a:ext cx="365760" cy="365760"/>
          </a:xfrm>
        </p:spPr>
        <p:txBody>
          <a:bodyPr/>
          <a:lstStyle/>
          <a:p>
            <a:fld id="{8A7A6979-0714-4377-B894-6BE4C2D6E202}" type="slidenum">
              <a:rPr lang="en-US" smtClean="0"/>
              <a:pPr/>
              <a:t>26</a:t>
            </a:fld>
            <a:endParaRPr lang="en-US" dirty="0"/>
          </a:p>
        </p:txBody>
      </p:sp>
    </p:spTree>
    <p:extLst>
      <p:ext uri="{BB962C8B-B14F-4D97-AF65-F5344CB8AC3E}">
        <p14:creationId xmlns:p14="http://schemas.microsoft.com/office/powerpoint/2010/main" val="404253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47" y="63847"/>
            <a:ext cx="11127922" cy="597460"/>
          </a:xfrm>
        </p:spPr>
        <p:txBody>
          <a:bodyPr>
            <a:normAutofit fontScale="90000"/>
          </a:bodyPr>
          <a:lstStyle/>
          <a:p>
            <a:r>
              <a:rPr lang="en-GB" sz="3800" cap="none" dirty="0">
                <a:latin typeface="Times" charset="0"/>
                <a:ea typeface="Times" charset="0"/>
                <a:cs typeface="Times" charset="0"/>
              </a:rPr>
              <a:t>Summary of Scheduled Workshop Talks</a:t>
            </a:r>
            <a:endParaRPr lang="en-GB" sz="3800" dirty="0">
              <a:latin typeface="Times" charset="0"/>
              <a:ea typeface="Times" charset="0"/>
              <a:cs typeface="Times" charset="0"/>
            </a:endParaRPr>
          </a:p>
        </p:txBody>
      </p:sp>
      <p:sp>
        <p:nvSpPr>
          <p:cNvPr id="3" name="Slide Number Placeholder 2">
            <a:extLst>
              <a:ext uri="{FF2B5EF4-FFF2-40B4-BE49-F238E27FC236}">
                <a16:creationId xmlns:a16="http://schemas.microsoft.com/office/drawing/2014/main" id="{D56E9D70-7200-3D4C-ADC9-A31739B5CD1D}"/>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27</a:t>
            </a:fld>
            <a:endParaRPr lang="en-US" dirty="0"/>
          </a:p>
        </p:txBody>
      </p:sp>
      <p:graphicFrame>
        <p:nvGraphicFramePr>
          <p:cNvPr id="5" name="Table 6">
            <a:extLst>
              <a:ext uri="{FF2B5EF4-FFF2-40B4-BE49-F238E27FC236}">
                <a16:creationId xmlns:a16="http://schemas.microsoft.com/office/drawing/2014/main" id="{B08A17D3-1C4B-BC41-9D33-C5E01AC1B121}"/>
              </a:ext>
            </a:extLst>
          </p:cNvPr>
          <p:cNvGraphicFramePr>
            <a:graphicFrameLocks noGrp="1"/>
          </p:cNvGraphicFramePr>
          <p:nvPr>
            <p:extLst>
              <p:ext uri="{D42A27DB-BD31-4B8C-83A1-F6EECF244321}">
                <p14:modId xmlns:p14="http://schemas.microsoft.com/office/powerpoint/2010/main" val="2491512581"/>
              </p:ext>
            </p:extLst>
          </p:nvPr>
        </p:nvGraphicFramePr>
        <p:xfrm>
          <a:off x="514347" y="740357"/>
          <a:ext cx="11127922" cy="5751883"/>
        </p:xfrm>
        <a:graphic>
          <a:graphicData uri="http://schemas.openxmlformats.org/drawingml/2006/table">
            <a:tbl>
              <a:tblPr firstRow="1" bandRow="1">
                <a:tableStyleId>{85BE263C-DBD7-4A20-BB59-AAB30ACAA65A}</a:tableStyleId>
              </a:tblPr>
              <a:tblGrid>
                <a:gridCol w="1057745">
                  <a:extLst>
                    <a:ext uri="{9D8B030D-6E8A-4147-A177-3AD203B41FA5}">
                      <a16:colId xmlns:a16="http://schemas.microsoft.com/office/drawing/2014/main" val="3099368584"/>
                    </a:ext>
                  </a:extLst>
                </a:gridCol>
                <a:gridCol w="6263189">
                  <a:extLst>
                    <a:ext uri="{9D8B030D-6E8A-4147-A177-3AD203B41FA5}">
                      <a16:colId xmlns:a16="http://schemas.microsoft.com/office/drawing/2014/main" val="3766153093"/>
                    </a:ext>
                  </a:extLst>
                </a:gridCol>
                <a:gridCol w="3806988">
                  <a:extLst>
                    <a:ext uri="{9D8B030D-6E8A-4147-A177-3AD203B41FA5}">
                      <a16:colId xmlns:a16="http://schemas.microsoft.com/office/drawing/2014/main" val="3405401596"/>
                    </a:ext>
                  </a:extLst>
                </a:gridCol>
              </a:tblGrid>
              <a:tr h="558181">
                <a:tc>
                  <a:txBody>
                    <a:bodyPr/>
                    <a:lstStyle/>
                    <a:p>
                      <a:pPr>
                        <a:lnSpc>
                          <a:spcPts val="1660"/>
                        </a:lnSpc>
                      </a:pPr>
                      <a:r>
                        <a:rPr lang="en-US" sz="1700" dirty="0">
                          <a:solidFill>
                            <a:schemeClr val="tx1"/>
                          </a:solidFill>
                          <a:latin typeface="Times" pitchFamily="2" charset="0"/>
                        </a:rPr>
                        <a:t>Date</a:t>
                      </a:r>
                    </a:p>
                  </a:txBody>
                  <a:tcP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nSpc>
                          <a:spcPts val="1660"/>
                        </a:lnSpc>
                      </a:pPr>
                      <a:r>
                        <a:rPr lang="en-US" sz="1700" dirty="0">
                          <a:solidFill>
                            <a:schemeClr val="tx1"/>
                          </a:solidFill>
                          <a:latin typeface="Times" pitchFamily="2" charset="0"/>
                        </a:rPr>
                        <a:t>Theme</a:t>
                      </a:r>
                    </a:p>
                  </a:txBody>
                  <a:tcPr>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nSpc>
                          <a:spcPts val="1660"/>
                        </a:lnSpc>
                      </a:pPr>
                      <a:r>
                        <a:rPr lang="en-US" sz="1700" dirty="0">
                          <a:solidFill>
                            <a:schemeClr val="tx1"/>
                          </a:solidFill>
                          <a:latin typeface="Times" pitchFamily="2" charset="0"/>
                        </a:rPr>
                        <a:t>Speakers</a:t>
                      </a:r>
                    </a:p>
                  </a:txBody>
                  <a:tcPr>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4941443"/>
                  </a:ext>
                </a:extLst>
              </a:tr>
              <a:tr h="614872">
                <a:tc>
                  <a:txBody>
                    <a:bodyPr/>
                    <a:lstStyle/>
                    <a:p>
                      <a:pPr>
                        <a:lnSpc>
                          <a:spcPts val="1660"/>
                        </a:lnSpc>
                      </a:pPr>
                      <a:r>
                        <a:rPr lang="en-US" sz="1700" dirty="0">
                          <a:solidFill>
                            <a:schemeClr val="tx1"/>
                          </a:solidFill>
                          <a:latin typeface="Times" pitchFamily="2" charset="0"/>
                        </a:rPr>
                        <a:t>Feb 10</a:t>
                      </a:r>
                      <a:r>
                        <a:rPr lang="en-US" sz="1700" baseline="30000" dirty="0">
                          <a:solidFill>
                            <a:schemeClr val="tx1"/>
                          </a:solidFill>
                          <a:latin typeface="Times" pitchFamily="2" charset="0"/>
                        </a:rPr>
                        <a:t>th</a:t>
                      </a:r>
                      <a:r>
                        <a:rPr lang="en-US" sz="1700" dirty="0">
                          <a:solidFill>
                            <a:schemeClr val="tx1"/>
                          </a:solidFill>
                          <a:latin typeface="Times" pitchFamily="2" charset="0"/>
                        </a:rPr>
                        <a:t> </a:t>
                      </a:r>
                    </a:p>
                  </a:txBody>
                  <a:tcPr>
                    <a:lnL>
                      <a:noFill/>
                    </a:lnL>
                    <a:lnR>
                      <a:noFill/>
                    </a:lnR>
                    <a:lnT w="25400" cmpd="sng">
                      <a:noFill/>
                    </a:lnT>
                    <a:lnB>
                      <a:noFill/>
                    </a:lnB>
                    <a:lnTlToBr w="12700" cmpd="sng">
                      <a:noFill/>
                      <a:prstDash val="solid"/>
                    </a:lnTlToBr>
                    <a:lnBlToTr w="12700" cmpd="sng">
                      <a:noFill/>
                      <a:prstDash val="solid"/>
                    </a:lnBlToTr>
                  </a:tcPr>
                </a:tc>
                <a:tc>
                  <a:txBody>
                    <a:bodyPr/>
                    <a:lstStyle/>
                    <a:p>
                      <a:pPr rtl="0">
                        <a:lnSpc>
                          <a:spcPts val="1660"/>
                        </a:lnSpc>
                      </a:pPr>
                      <a:r>
                        <a:rPr lang="en-CA" sz="1700" b="0" i="0" u="none" strike="noStrike" kern="1200" dirty="0">
                          <a:solidFill>
                            <a:schemeClr val="dk1"/>
                          </a:solidFill>
                          <a:effectLst/>
                          <a:latin typeface="Times" pitchFamily="2" charset="0"/>
                          <a:ea typeface="+mn-ea"/>
                          <a:cs typeface="+mn-cs"/>
                        </a:rPr>
                        <a:t>Theoretical Foundation of Solvers: Context, Directions and Open Problems</a:t>
                      </a:r>
                    </a:p>
                  </a:txBody>
                  <a:tcPr>
                    <a:lnL>
                      <a:noFill/>
                    </a:lnL>
                    <a:lnR>
                      <a:noFill/>
                    </a:lnR>
                    <a:lnT w="25400" cmpd="sng">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Vijay Ganesh, David Mitchell, Laurent Simon</a:t>
                      </a:r>
                    </a:p>
                  </a:txBody>
                  <a:tcPr>
                    <a:lnL>
                      <a:noFill/>
                    </a:lnL>
                    <a:lnR>
                      <a:noFill/>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40216576"/>
                  </a:ext>
                </a:extLst>
              </a:tr>
              <a:tr h="614872">
                <a:tc>
                  <a:txBody>
                    <a:bodyPr/>
                    <a:lstStyle/>
                    <a:p>
                      <a:pPr>
                        <a:lnSpc>
                          <a:spcPts val="1660"/>
                        </a:lnSpc>
                      </a:pPr>
                      <a:r>
                        <a:rPr lang="en-US" sz="1700" dirty="0">
                          <a:solidFill>
                            <a:schemeClr val="tx1"/>
                          </a:solidFill>
                          <a:latin typeface="Times" pitchFamily="2" charset="0"/>
                        </a:rPr>
                        <a:t>Feb 17</a:t>
                      </a:r>
                      <a:r>
                        <a:rPr lang="en-US" sz="1700" baseline="30000" dirty="0">
                          <a:solidFill>
                            <a:schemeClr val="tx1"/>
                          </a:solidFill>
                          <a:latin typeface="Times" pitchFamily="2" charset="0"/>
                        </a:rPr>
                        <a:t>th</a:t>
                      </a:r>
                      <a:r>
                        <a:rPr lang="en-US" sz="1700" dirty="0">
                          <a:solidFill>
                            <a:schemeClr val="tx1"/>
                          </a:solidFill>
                          <a:latin typeface="Times" pitchFamily="2" charset="0"/>
                        </a:rPr>
                        <a:t> </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CA" sz="1700" b="0" i="0" u="none" strike="noStrike" kern="1200" dirty="0">
                          <a:solidFill>
                            <a:schemeClr val="dk1"/>
                          </a:solidFill>
                          <a:effectLst/>
                          <a:latin typeface="Times" pitchFamily="2" charset="0"/>
                          <a:ea typeface="+mn-ea"/>
                          <a:cs typeface="+mn-cs"/>
                        </a:rPr>
                        <a:t>Theory and Practice of Structure of SAT Instances </a:t>
                      </a:r>
                      <a:endParaRPr lang="en-US" sz="1700" dirty="0">
                        <a:solidFill>
                          <a:schemeClr val="tx1"/>
                        </a:solidFill>
                        <a:latin typeface="Times"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Stefan </a:t>
                      </a:r>
                      <a:r>
                        <a:rPr lang="en-US" sz="1700" dirty="0" err="1">
                          <a:solidFill>
                            <a:schemeClr val="tx1"/>
                          </a:solidFill>
                          <a:latin typeface="Times" pitchFamily="2" charset="0"/>
                        </a:rPr>
                        <a:t>Szeider</a:t>
                      </a:r>
                      <a:r>
                        <a:rPr lang="en-US" sz="1700" dirty="0">
                          <a:solidFill>
                            <a:schemeClr val="tx1"/>
                          </a:solidFill>
                          <a:latin typeface="Times" pitchFamily="2" charset="0"/>
                        </a:rPr>
                        <a:t>, Jordi Levy, Ralf </a:t>
                      </a:r>
                      <a:r>
                        <a:rPr lang="en-US" sz="1700" dirty="0" err="1">
                          <a:solidFill>
                            <a:schemeClr val="tx1"/>
                          </a:solidFill>
                          <a:latin typeface="Times" pitchFamily="2" charset="0"/>
                        </a:rPr>
                        <a:t>Rothenberger</a:t>
                      </a:r>
                      <a:endParaRPr lang="en-US" sz="1700" dirty="0">
                        <a:solidFill>
                          <a:schemeClr val="tx1"/>
                        </a:solidFill>
                        <a:latin typeface="Times" pitchFamily="2" charset="0"/>
                      </a:endParaRP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39510578"/>
                  </a:ext>
                </a:extLst>
              </a:tr>
              <a:tr h="614872">
                <a:tc>
                  <a:txBody>
                    <a:bodyPr/>
                    <a:lstStyle/>
                    <a:p>
                      <a:pPr>
                        <a:lnSpc>
                          <a:spcPts val="1660"/>
                        </a:lnSpc>
                      </a:pPr>
                      <a:r>
                        <a:rPr lang="en-US" sz="1700" dirty="0">
                          <a:solidFill>
                            <a:schemeClr val="tx1"/>
                          </a:solidFill>
                          <a:latin typeface="Times" pitchFamily="2" charset="0"/>
                        </a:rPr>
                        <a:t>Feb 24</a:t>
                      </a:r>
                      <a:r>
                        <a:rPr lang="en-US" sz="1700" baseline="30000" dirty="0">
                          <a:solidFill>
                            <a:schemeClr val="tx1"/>
                          </a:solidFill>
                          <a:latin typeface="Times" pitchFamily="2" charset="0"/>
                        </a:rPr>
                        <a:t>th</a:t>
                      </a:r>
                      <a:r>
                        <a:rPr lang="en-US" sz="1700" dirty="0">
                          <a:solidFill>
                            <a:schemeClr val="tx1"/>
                          </a:solidFill>
                          <a:latin typeface="Times" pitchFamily="2" charset="0"/>
                        </a:rPr>
                        <a:t> </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Theory and Practice of Encodings – (encoding showcase)</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Oliver </a:t>
                      </a:r>
                      <a:r>
                        <a:rPr lang="en-US" sz="1700" dirty="0" err="1">
                          <a:solidFill>
                            <a:schemeClr val="tx1"/>
                          </a:solidFill>
                          <a:latin typeface="Times" pitchFamily="2" charset="0"/>
                        </a:rPr>
                        <a:t>Kullmann</a:t>
                      </a:r>
                      <a:r>
                        <a:rPr lang="en-US" sz="1700" dirty="0">
                          <a:solidFill>
                            <a:schemeClr val="tx1"/>
                          </a:solidFill>
                          <a:latin typeface="Times" pitchFamily="2" charset="0"/>
                        </a:rPr>
                        <a:t>, Ciaran </a:t>
                      </a:r>
                      <a:r>
                        <a:rPr lang="en-US" sz="1700" dirty="0" err="1">
                          <a:solidFill>
                            <a:schemeClr val="tx1"/>
                          </a:solidFill>
                          <a:latin typeface="Times" pitchFamily="2" charset="0"/>
                        </a:rPr>
                        <a:t>McCreesh</a:t>
                      </a:r>
                      <a:r>
                        <a:rPr lang="en-US" sz="1700" dirty="0">
                          <a:solidFill>
                            <a:schemeClr val="tx1"/>
                          </a:solidFill>
                          <a:latin typeface="Times" pitchFamily="2" charset="0"/>
                        </a:rPr>
                        <a:t>, Maria Bonet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9504468"/>
                  </a:ext>
                </a:extLst>
              </a:tr>
              <a:tr h="558181">
                <a:tc>
                  <a:txBody>
                    <a:bodyPr/>
                    <a:lstStyle/>
                    <a:p>
                      <a:pPr>
                        <a:lnSpc>
                          <a:spcPts val="1660"/>
                        </a:lnSpc>
                      </a:pPr>
                      <a:r>
                        <a:rPr lang="en-US" sz="1700" dirty="0">
                          <a:solidFill>
                            <a:schemeClr val="tx1"/>
                          </a:solidFill>
                          <a:latin typeface="Times" pitchFamily="2" charset="0"/>
                        </a:rPr>
                        <a:t>Mar 3</a:t>
                      </a:r>
                      <a:r>
                        <a:rPr lang="en-US" sz="1700" baseline="30000" dirty="0">
                          <a:solidFill>
                            <a:schemeClr val="tx1"/>
                          </a:solidFill>
                          <a:latin typeface="Times" pitchFamily="2" charset="0"/>
                        </a:rPr>
                        <a:t>rd</a:t>
                      </a:r>
                      <a:r>
                        <a:rPr lang="en-US" sz="1700" dirty="0">
                          <a:solidFill>
                            <a:schemeClr val="tx1"/>
                          </a:solidFill>
                          <a:latin typeface="Times" pitchFamily="2" charset="0"/>
                        </a:rPr>
                        <a:t> </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Proof Complexity Toolbox</a:t>
                      </a:r>
                    </a:p>
                  </a:txBody>
                  <a:tcPr>
                    <a:lnL>
                      <a:noFill/>
                    </a:lnL>
                    <a:lnR>
                      <a:noFill/>
                    </a:lnR>
                    <a:lnT>
                      <a:noFill/>
                    </a:lnT>
                    <a:lnB>
                      <a:noFill/>
                    </a:lnB>
                    <a:lnTlToBr w="12700" cmpd="sng">
                      <a:noFill/>
                      <a:prstDash val="solid"/>
                    </a:lnTlToBr>
                    <a:lnBlToTr w="12700" cmpd="sng">
                      <a:noFill/>
                      <a:prstDash val="solid"/>
                    </a:lnBlToTr>
                  </a:tcPr>
                </a:tc>
                <a:tc>
                  <a:txBody>
                    <a:bodyPr/>
                    <a:lstStyle/>
                    <a:p>
                      <a:pPr rtl="0">
                        <a:lnSpc>
                          <a:spcPts val="1660"/>
                        </a:lnSpc>
                      </a:pPr>
                      <a:r>
                        <a:rPr lang="en-US" sz="1700" dirty="0">
                          <a:solidFill>
                            <a:schemeClr val="tx1"/>
                          </a:solidFill>
                          <a:latin typeface="Times" pitchFamily="2" charset="0"/>
                        </a:rPr>
                        <a:t>Robert </a:t>
                      </a:r>
                      <a:r>
                        <a:rPr lang="en-US" sz="1700" dirty="0" err="1">
                          <a:solidFill>
                            <a:schemeClr val="tx1"/>
                          </a:solidFill>
                          <a:latin typeface="Times" pitchFamily="2" charset="0"/>
                        </a:rPr>
                        <a:t>Robere</a:t>
                      </a:r>
                      <a:r>
                        <a:rPr lang="en-US" sz="1700" dirty="0">
                          <a:solidFill>
                            <a:schemeClr val="tx1"/>
                          </a:solidFill>
                          <a:latin typeface="Times" pitchFamily="2" charset="0"/>
                        </a:rPr>
                        <a:t>, </a:t>
                      </a:r>
                      <a:r>
                        <a:rPr lang="en-CA" sz="1700" b="0" i="0" u="none" strike="noStrike" kern="1200" dirty="0">
                          <a:solidFill>
                            <a:schemeClr val="dk1"/>
                          </a:solidFill>
                          <a:effectLst/>
                          <a:latin typeface="Times" pitchFamily="2" charset="0"/>
                          <a:ea typeface="+mn-ea"/>
                          <a:cs typeface="+mn-cs"/>
                        </a:rPr>
                        <a:t>Susanna de Rezende </a:t>
                      </a:r>
                    </a:p>
                    <a:p>
                      <a:pPr rtl="0">
                        <a:lnSpc>
                          <a:spcPts val="1660"/>
                        </a:lnSpc>
                      </a:pPr>
                      <a:r>
                        <a:rPr lang="en-CA" sz="1700" b="0" i="0" u="none" strike="noStrike" kern="1200" dirty="0">
                          <a:solidFill>
                            <a:schemeClr val="dk1"/>
                          </a:solidFill>
                          <a:effectLst/>
                          <a:latin typeface="Times" pitchFamily="2" charset="0"/>
                          <a:ea typeface="+mn-ea"/>
                          <a:cs typeface="+mn-cs"/>
                        </a:rPr>
                        <a:t>Joanna </a:t>
                      </a:r>
                      <a:r>
                        <a:rPr lang="en-CA" sz="1700" b="0" i="0" u="none" strike="noStrike" kern="1200" dirty="0" err="1">
                          <a:solidFill>
                            <a:schemeClr val="dk1"/>
                          </a:solidFill>
                          <a:effectLst/>
                          <a:latin typeface="Times" pitchFamily="2" charset="0"/>
                          <a:ea typeface="+mn-ea"/>
                          <a:cs typeface="+mn-cs"/>
                        </a:rPr>
                        <a:t>Ochremiak</a:t>
                      </a:r>
                      <a:r>
                        <a:rPr lang="en-CA" sz="1700" b="0" i="0" u="none" strike="noStrike" kern="1200" dirty="0">
                          <a:solidFill>
                            <a:schemeClr val="dk1"/>
                          </a:solidFill>
                          <a:effectLst/>
                          <a:latin typeface="Times" pitchFamily="2" charset="0"/>
                          <a:ea typeface="+mn-ea"/>
                          <a:cs typeface="+mn-cs"/>
                        </a:rPr>
                        <a:t>,..</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32826445"/>
                  </a:ext>
                </a:extLst>
              </a:tr>
              <a:tr h="558181">
                <a:tc>
                  <a:txBody>
                    <a:bodyPr/>
                    <a:lstStyle/>
                    <a:p>
                      <a:pPr>
                        <a:lnSpc>
                          <a:spcPts val="1660"/>
                        </a:lnSpc>
                      </a:pPr>
                      <a:r>
                        <a:rPr lang="en-US" sz="1700" dirty="0">
                          <a:solidFill>
                            <a:schemeClr val="tx1"/>
                          </a:solidFill>
                          <a:latin typeface="Times" pitchFamily="2" charset="0"/>
                        </a:rPr>
                        <a:t>Mar 10</a:t>
                      </a:r>
                      <a:r>
                        <a:rPr lang="en-US" sz="1700" baseline="30000" dirty="0">
                          <a:solidFill>
                            <a:schemeClr val="tx1"/>
                          </a:solidFill>
                          <a:latin typeface="Times" pitchFamily="2" charset="0"/>
                        </a:rPr>
                        <a:t>th</a:t>
                      </a:r>
                      <a:r>
                        <a:rPr lang="en-US" sz="1700" dirty="0">
                          <a:solidFill>
                            <a:schemeClr val="tx1"/>
                          </a:solidFill>
                          <a:latin typeface="Times" pitchFamily="2" charset="0"/>
                        </a:rPr>
                        <a:t> </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Recent Advances in Proof Complexity of Solvers</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Marc </a:t>
                      </a:r>
                      <a:r>
                        <a:rPr lang="en-US" sz="1700" dirty="0" err="1">
                          <a:solidFill>
                            <a:schemeClr val="tx1"/>
                          </a:solidFill>
                          <a:latin typeface="Times" pitchFamily="2" charset="0"/>
                        </a:rPr>
                        <a:t>Vinyals</a:t>
                      </a:r>
                      <a:r>
                        <a:rPr lang="en-US" sz="1700" dirty="0">
                          <a:solidFill>
                            <a:schemeClr val="tx1"/>
                          </a:solidFill>
                          <a:latin typeface="Times" pitchFamily="2" charset="0"/>
                        </a:rPr>
                        <a:t>, Noah Fleming, Ian Li,…</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83016269"/>
                  </a:ext>
                </a:extLst>
              </a:tr>
              <a:tr h="558181">
                <a:tc>
                  <a:txBody>
                    <a:bodyPr/>
                    <a:lstStyle/>
                    <a:p>
                      <a:pPr>
                        <a:lnSpc>
                          <a:spcPts val="1660"/>
                        </a:lnSpc>
                      </a:pPr>
                      <a:r>
                        <a:rPr lang="en-US" sz="1700" dirty="0">
                          <a:solidFill>
                            <a:schemeClr val="tx1"/>
                          </a:solidFill>
                          <a:latin typeface="Times" pitchFamily="2" charset="0"/>
                        </a:rPr>
                        <a:t>Mar 17</a:t>
                      </a:r>
                      <a:r>
                        <a:rPr lang="en-US" sz="1700" baseline="30000" dirty="0">
                          <a:solidFill>
                            <a:schemeClr val="tx1"/>
                          </a:solidFill>
                          <a:latin typeface="Times" pitchFamily="2" charset="0"/>
                        </a:rPr>
                        <a:t>th</a:t>
                      </a:r>
                      <a:r>
                        <a:rPr lang="en-US" sz="1700" dirty="0">
                          <a:solidFill>
                            <a:schemeClr val="tx1"/>
                          </a:solidFill>
                          <a:latin typeface="Times" pitchFamily="2" charset="0"/>
                        </a:rPr>
                        <a:t> </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Non-CDCL Solvers</a:t>
                      </a:r>
                    </a:p>
                  </a:txBody>
                  <a:tcPr>
                    <a:lnL>
                      <a:noFill/>
                    </a:lnL>
                    <a:lnR>
                      <a:noFill/>
                    </a:lnR>
                    <a:lnT>
                      <a:noFill/>
                    </a:lnT>
                    <a:lnB>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Marijn </a:t>
                      </a:r>
                      <a:r>
                        <a:rPr lang="en-US" sz="1700" dirty="0" err="1">
                          <a:solidFill>
                            <a:schemeClr val="tx1"/>
                          </a:solidFill>
                          <a:latin typeface="Times" pitchFamily="2" charset="0"/>
                        </a:rPr>
                        <a:t>Heule</a:t>
                      </a:r>
                      <a:r>
                        <a:rPr lang="en-US" sz="1700" dirty="0">
                          <a:solidFill>
                            <a:schemeClr val="tx1"/>
                          </a:solidFill>
                          <a:latin typeface="Times" pitchFamily="2" charset="0"/>
                        </a:rPr>
                        <a:t>, Jakob Nordstrom, </a:t>
                      </a:r>
                      <a:r>
                        <a:rPr lang="en-US" sz="1700" dirty="0" err="1">
                          <a:solidFill>
                            <a:schemeClr val="tx1"/>
                          </a:solidFill>
                          <a:latin typeface="Times" pitchFamily="2" charset="0"/>
                        </a:rPr>
                        <a:t>Zhiwei</a:t>
                      </a:r>
                      <a:r>
                        <a:rPr lang="en-US" sz="1700" dirty="0">
                          <a:solidFill>
                            <a:schemeClr val="tx1"/>
                          </a:solidFill>
                          <a:latin typeface="Times" pitchFamily="2" charset="0"/>
                        </a:rPr>
                        <a:t> Zhang</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26891214"/>
                  </a:ext>
                </a:extLst>
              </a:tr>
              <a:tr h="558181">
                <a:tc>
                  <a:txBody>
                    <a:bodyPr/>
                    <a:lstStyle/>
                    <a:p>
                      <a:pPr>
                        <a:lnSpc>
                          <a:spcPts val="1660"/>
                        </a:lnSpc>
                      </a:pPr>
                      <a:r>
                        <a:rPr lang="en-US" sz="1700" dirty="0">
                          <a:solidFill>
                            <a:schemeClr val="tx1"/>
                          </a:solidFill>
                          <a:latin typeface="Times" pitchFamily="2" charset="0"/>
                        </a:rPr>
                        <a:t>Mar 24</a:t>
                      </a:r>
                      <a:r>
                        <a:rPr lang="en-US" sz="1700" baseline="30000" dirty="0">
                          <a:solidFill>
                            <a:schemeClr val="tx1"/>
                          </a:solidFill>
                          <a:latin typeface="Times" pitchFamily="2" charset="0"/>
                        </a:rPr>
                        <a:t>th</a:t>
                      </a:r>
                      <a:r>
                        <a:rPr lang="en-US" sz="1700" dirty="0">
                          <a:solidFill>
                            <a:schemeClr val="tx1"/>
                          </a:solidFill>
                          <a:latin typeface="Times" pitchFamily="2" charset="0"/>
                        </a:rPr>
                        <a:t> </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rtl="0">
                        <a:lnSpc>
                          <a:spcPts val="1660"/>
                        </a:lnSpc>
                      </a:pPr>
                      <a:r>
                        <a:rPr lang="en-CA" sz="1700" b="0" i="0" u="none" strike="noStrike" kern="1200" dirty="0">
                          <a:solidFill>
                            <a:schemeClr val="dk1"/>
                          </a:solidFill>
                          <a:effectLst/>
                          <a:latin typeface="Times" pitchFamily="2" charset="0"/>
                          <a:ea typeface="+mn-ea"/>
                          <a:cs typeface="+mn-cs"/>
                        </a:rPr>
                        <a:t>Theorem Proving Strategies and Decision Procedures for Satisfiability</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Maria Paola </a:t>
                      </a:r>
                      <a:r>
                        <a:rPr lang="en-US" sz="1700" dirty="0" err="1">
                          <a:solidFill>
                            <a:schemeClr val="tx1"/>
                          </a:solidFill>
                          <a:latin typeface="Times" pitchFamily="2" charset="0"/>
                        </a:rPr>
                        <a:t>Bonacina</a:t>
                      </a:r>
                      <a:r>
                        <a:rPr lang="en-US" sz="1700" dirty="0">
                          <a:solidFill>
                            <a:schemeClr val="tx1"/>
                          </a:solidFill>
                          <a:latin typeface="Times" pitchFamily="2" charset="0"/>
                        </a:rPr>
                        <a:t>, Daniel </a:t>
                      </a:r>
                      <a:r>
                        <a:rPr lang="en-US" sz="1700" dirty="0" err="1">
                          <a:solidFill>
                            <a:schemeClr val="tx1"/>
                          </a:solidFill>
                          <a:latin typeface="Times" pitchFamily="2" charset="0"/>
                        </a:rPr>
                        <a:t>Selsam</a:t>
                      </a:r>
                      <a:r>
                        <a:rPr lang="en-US" sz="1700" dirty="0">
                          <a:solidFill>
                            <a:schemeClr val="tx1"/>
                          </a:solidFill>
                          <a:latin typeface="Times" pitchFamily="2" charset="0"/>
                        </a:rPr>
                        <a:t>, …</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51214077"/>
                  </a:ext>
                </a:extLst>
              </a:tr>
              <a:tr h="558181">
                <a:tc>
                  <a:txBody>
                    <a:bodyPr/>
                    <a:lstStyle/>
                    <a:p>
                      <a:pPr>
                        <a:lnSpc>
                          <a:spcPts val="1660"/>
                        </a:lnSpc>
                      </a:pPr>
                      <a:r>
                        <a:rPr lang="en-US" sz="1700" dirty="0">
                          <a:solidFill>
                            <a:schemeClr val="tx1"/>
                          </a:solidFill>
                          <a:latin typeface="Times" pitchFamily="2" charset="0"/>
                        </a:rPr>
                        <a:t>Mar 31</a:t>
                      </a:r>
                      <a:r>
                        <a:rPr lang="en-US" sz="1700" baseline="30000" dirty="0">
                          <a:solidFill>
                            <a:schemeClr val="tx1"/>
                          </a:solidFill>
                          <a:latin typeface="Times" pitchFamily="2" charset="0"/>
                        </a:rPr>
                        <a:t>st</a:t>
                      </a:r>
                      <a:r>
                        <a:rPr lang="en-US" sz="1700" dirty="0">
                          <a:solidFill>
                            <a:schemeClr val="tx1"/>
                          </a:solidFill>
                          <a:latin typeface="Times" pitchFamily="2" charset="0"/>
                        </a:rPr>
                        <a:t> </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rtl="0">
                        <a:lnSpc>
                          <a:spcPts val="1660"/>
                        </a:lnSpc>
                      </a:pPr>
                      <a:r>
                        <a:rPr lang="en-CA" sz="1700" b="0" i="0" u="none" strike="noStrike" kern="1200" dirty="0">
                          <a:solidFill>
                            <a:schemeClr val="dk1"/>
                          </a:solidFill>
                          <a:effectLst/>
                          <a:latin typeface="Times" pitchFamily="2" charset="0"/>
                          <a:ea typeface="+mn-ea"/>
                          <a:cs typeface="+mn-cs"/>
                        </a:rPr>
                        <a:t>Richard M. Karp Public Lecture</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TBD</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242253249"/>
                  </a:ext>
                </a:extLst>
              </a:tr>
              <a:tr h="558181">
                <a:tc>
                  <a:txBody>
                    <a:bodyPr/>
                    <a:lstStyle/>
                    <a:p>
                      <a:pPr>
                        <a:lnSpc>
                          <a:spcPts val="1660"/>
                        </a:lnSpc>
                      </a:pPr>
                      <a:r>
                        <a:rPr lang="en-US" sz="1700" dirty="0">
                          <a:solidFill>
                            <a:schemeClr val="tx1"/>
                          </a:solidFill>
                          <a:latin typeface="Times" pitchFamily="2" charset="0"/>
                        </a:rPr>
                        <a:t>Apr 7</a:t>
                      </a:r>
                      <a:r>
                        <a:rPr lang="en-US" sz="1700" baseline="30000" dirty="0">
                          <a:solidFill>
                            <a:schemeClr val="tx1"/>
                          </a:solidFill>
                          <a:latin typeface="Times" pitchFamily="2" charset="0"/>
                        </a:rPr>
                        <a:t>th</a:t>
                      </a:r>
                      <a:r>
                        <a:rPr lang="en-US" sz="1700" dirty="0">
                          <a:solidFill>
                            <a:schemeClr val="tx1"/>
                          </a:solidFill>
                          <a:latin typeface="Times" pitchFamily="2" charset="0"/>
                        </a:rPr>
                        <a:t> </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rtl="0">
                        <a:lnSpc>
                          <a:spcPts val="1660"/>
                        </a:lnSpc>
                      </a:pPr>
                      <a:r>
                        <a:rPr lang="en-CA" sz="1700" b="0" i="0" u="none" strike="noStrike" kern="1200" dirty="0">
                          <a:solidFill>
                            <a:schemeClr val="dk1"/>
                          </a:solidFill>
                          <a:effectLst/>
                          <a:latin typeface="Times" pitchFamily="2" charset="0"/>
                          <a:ea typeface="+mn-ea"/>
                          <a:cs typeface="+mn-cs"/>
                        </a:rPr>
                        <a:t>Machine Learning for Solvers</a:t>
                      </a:r>
                    </a:p>
                  </a:txBody>
                  <a:tcPr>
                    <a:lnL>
                      <a:noFill/>
                    </a:lnL>
                    <a:lnR>
                      <a:noFill/>
                    </a:lnR>
                    <a:lnT>
                      <a:noFill/>
                    </a:lnT>
                    <a:lnB w="25400" cmpd="sng">
                      <a:noFill/>
                    </a:lnB>
                    <a:lnTlToBr w="12700" cmpd="sng">
                      <a:noFill/>
                      <a:prstDash val="solid"/>
                    </a:lnTlToBr>
                    <a:lnBlToTr w="12700" cmpd="sng">
                      <a:noFill/>
                      <a:prstDash val="solid"/>
                    </a:lnBlToTr>
                  </a:tcPr>
                </a:tc>
                <a:tc>
                  <a:txBody>
                    <a:bodyPr/>
                    <a:lstStyle/>
                    <a:p>
                      <a:pPr>
                        <a:lnSpc>
                          <a:spcPts val="1660"/>
                        </a:lnSpc>
                      </a:pPr>
                      <a:r>
                        <a:rPr lang="en-US" sz="1700" dirty="0">
                          <a:solidFill>
                            <a:schemeClr val="tx1"/>
                          </a:solidFill>
                          <a:latin typeface="Times" pitchFamily="2" charset="0"/>
                        </a:rPr>
                        <a:t>TBD</a:t>
                      </a:r>
                    </a:p>
                  </a:txBody>
                  <a:tcPr>
                    <a:lnL>
                      <a:noFill/>
                    </a:lnL>
                    <a:lnR>
                      <a:noFill/>
                    </a:lnR>
                    <a:lnT>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472508726"/>
                  </a:ext>
                </a:extLst>
              </a:tr>
            </a:tbl>
          </a:graphicData>
        </a:graphic>
      </p:graphicFrame>
    </p:spTree>
    <p:extLst>
      <p:ext uri="{BB962C8B-B14F-4D97-AF65-F5344CB8AC3E}">
        <p14:creationId xmlns:p14="http://schemas.microsoft.com/office/powerpoint/2010/main" val="2993123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343" y="95955"/>
            <a:ext cx="11308578" cy="601253"/>
          </a:xfrm>
        </p:spPr>
        <p:txBody>
          <a:bodyPr>
            <a:noAutofit/>
          </a:bodyPr>
          <a:lstStyle/>
          <a:p>
            <a:r>
              <a:rPr lang="en-US" sz="3600" dirty="0">
                <a:latin typeface="Times" charset="0"/>
                <a:ea typeface="Times" charset="0"/>
                <a:cs typeface="Times" charset="0"/>
              </a:rPr>
              <a:t>References</a:t>
            </a:r>
          </a:p>
        </p:txBody>
      </p:sp>
      <p:sp>
        <p:nvSpPr>
          <p:cNvPr id="4" name="Content Placeholder 3"/>
          <p:cNvSpPr>
            <a:spLocks noGrp="1"/>
          </p:cNvSpPr>
          <p:nvPr>
            <p:ph idx="1"/>
          </p:nvPr>
        </p:nvSpPr>
        <p:spPr>
          <a:xfrm>
            <a:off x="433343" y="818203"/>
            <a:ext cx="11223121" cy="5770604"/>
          </a:xfrm>
        </p:spPr>
        <p:txBody>
          <a:bodyPr>
            <a:noAutofit/>
          </a:bodyPr>
          <a:lstStyle/>
          <a:p>
            <a:r>
              <a:rPr lang="en-US" sz="1500" dirty="0">
                <a:latin typeface="Times" charset="0"/>
                <a:ea typeface="Times" charset="0"/>
                <a:cs typeface="Times" charset="0"/>
              </a:rPr>
              <a:t>[DPLL62] Davis, M., Putnam, H., </a:t>
            </a:r>
            <a:r>
              <a:rPr lang="en-US" sz="1500" dirty="0" err="1">
                <a:latin typeface="Times" charset="0"/>
                <a:ea typeface="Times" charset="0"/>
                <a:cs typeface="Times" charset="0"/>
              </a:rPr>
              <a:t>Logemann</a:t>
            </a:r>
            <a:r>
              <a:rPr lang="en-US" sz="1500" dirty="0">
                <a:latin typeface="Times" charset="0"/>
                <a:ea typeface="Times" charset="0"/>
                <a:cs typeface="Times" charset="0"/>
              </a:rPr>
              <a:t>, G. and Loveland, D. A Machine Program for Theorem Proving. CACM 1962</a:t>
            </a:r>
          </a:p>
          <a:p>
            <a:r>
              <a:rPr lang="en-US" sz="1500" dirty="0">
                <a:latin typeface="Times" charset="0"/>
                <a:ea typeface="Times" charset="0"/>
                <a:cs typeface="Times" charset="0"/>
              </a:rPr>
              <a:t>[MS96] Marques-Silva, J.P. and </a:t>
            </a:r>
            <a:r>
              <a:rPr lang="en-US" sz="1500" dirty="0" err="1">
                <a:latin typeface="Times" charset="0"/>
                <a:ea typeface="Times" charset="0"/>
                <a:cs typeface="Times" charset="0"/>
              </a:rPr>
              <a:t>Sakallah</a:t>
            </a:r>
            <a:r>
              <a:rPr lang="en-US" sz="1500" dirty="0">
                <a:latin typeface="Times" charset="0"/>
                <a:ea typeface="Times" charset="0"/>
                <a:cs typeface="Times" charset="0"/>
              </a:rPr>
              <a:t>, K.A. GRASP: A New Search Algorithm for Satisfiability. ICCAD 1996</a:t>
            </a:r>
          </a:p>
          <a:p>
            <a:r>
              <a:rPr lang="en-US" sz="1500" dirty="0">
                <a:latin typeface="Times" charset="0"/>
                <a:ea typeface="Times" charset="0"/>
                <a:cs typeface="Times" charset="0"/>
              </a:rPr>
              <a:t>[MMZZM01] </a:t>
            </a:r>
            <a:r>
              <a:rPr lang="en-US" sz="1500" dirty="0" err="1">
                <a:latin typeface="Times" charset="0"/>
                <a:ea typeface="Times" charset="0"/>
                <a:cs typeface="Times" charset="0"/>
              </a:rPr>
              <a:t>Moskewicz</a:t>
            </a:r>
            <a:r>
              <a:rPr lang="en-US" sz="1500" dirty="0">
                <a:latin typeface="Times" charset="0"/>
                <a:ea typeface="Times" charset="0"/>
                <a:cs typeface="Times" charset="0"/>
              </a:rPr>
              <a:t>, M.W., Madigan, C.F., Zhao, Y., Zhang, L. and Malik, S. Chaff: Engineering an efficient SAT solver. DAC 2001</a:t>
            </a:r>
          </a:p>
          <a:p>
            <a:r>
              <a:rPr lang="en-US" sz="1500" dirty="0">
                <a:latin typeface="Times" charset="0"/>
                <a:ea typeface="Times" charset="0"/>
                <a:cs typeface="Times" charset="0"/>
              </a:rPr>
              <a:t>[BKS03] </a:t>
            </a:r>
            <a:r>
              <a:rPr lang="en-US" sz="1500" dirty="0" err="1">
                <a:latin typeface="Times" charset="0"/>
                <a:ea typeface="Times" charset="0"/>
                <a:cs typeface="Times" charset="0"/>
              </a:rPr>
              <a:t>Beame</a:t>
            </a:r>
            <a:r>
              <a:rPr lang="en-US" sz="1500" dirty="0">
                <a:latin typeface="Times" charset="0"/>
                <a:ea typeface="Times" charset="0"/>
                <a:cs typeface="Times" charset="0"/>
              </a:rPr>
              <a:t>, P., </a:t>
            </a:r>
            <a:r>
              <a:rPr lang="en-US" sz="1500" dirty="0" err="1">
                <a:latin typeface="Times" charset="0"/>
                <a:ea typeface="Times" charset="0"/>
                <a:cs typeface="Times" charset="0"/>
              </a:rPr>
              <a:t>Kautz</a:t>
            </a:r>
            <a:r>
              <a:rPr lang="en-US" sz="1500" dirty="0">
                <a:latin typeface="Times" charset="0"/>
                <a:ea typeface="Times" charset="0"/>
                <a:cs typeface="Times" charset="0"/>
              </a:rPr>
              <a:t>, H., Sabharwal, A. Understanding the Power of Clause Learning. IJCAI 2003</a:t>
            </a:r>
          </a:p>
          <a:p>
            <a:r>
              <a:rPr lang="en-US" sz="1500" dirty="0">
                <a:latin typeface="Times" charset="0"/>
                <a:ea typeface="Times" charset="0"/>
                <a:cs typeface="Times" charset="0"/>
              </a:rPr>
              <a:t>[WGS03] Williams, R., Gomes, C.P. and Selman, B. Backdoors to typical case complexity. IJCAI 2003</a:t>
            </a:r>
          </a:p>
          <a:p>
            <a:r>
              <a:rPr lang="en-US" sz="1500" dirty="0">
                <a:latin typeface="Times" charset="0"/>
                <a:ea typeface="Times" charset="0"/>
                <a:cs typeface="Times" charset="0"/>
              </a:rPr>
              <a:t>[BSG09] </a:t>
            </a:r>
            <a:r>
              <a:rPr lang="en-US" sz="1500" dirty="0" err="1">
                <a:latin typeface="Times" charset="0"/>
                <a:ea typeface="Times" charset="0"/>
                <a:cs typeface="Times" charset="0"/>
              </a:rPr>
              <a:t>Dilkina</a:t>
            </a:r>
            <a:r>
              <a:rPr lang="en-US" sz="1500" dirty="0">
                <a:latin typeface="Times" charset="0"/>
                <a:ea typeface="Times" charset="0"/>
                <a:cs typeface="Times" charset="0"/>
              </a:rPr>
              <a:t>, B., Gomes, C.P. and Sabharwal, A. Backdoors in the context of learning. SAT 2009</a:t>
            </a:r>
          </a:p>
          <a:p>
            <a:r>
              <a:rPr lang="en-US" sz="1500" dirty="0">
                <a:latin typeface="Times" charset="0"/>
                <a:ea typeface="Times" charset="0"/>
                <a:cs typeface="Times" charset="0"/>
              </a:rPr>
              <a:t>[KSM11] </a:t>
            </a:r>
            <a:r>
              <a:rPr lang="en-US" sz="1500" dirty="0" err="1">
                <a:latin typeface="Times" charset="0"/>
                <a:ea typeface="Times" charset="0"/>
                <a:cs typeface="Times" charset="0"/>
              </a:rPr>
              <a:t>Katebi</a:t>
            </a:r>
            <a:r>
              <a:rPr lang="en-US" sz="1500" dirty="0">
                <a:latin typeface="Times" charset="0"/>
                <a:ea typeface="Times" charset="0"/>
                <a:cs typeface="Times" charset="0"/>
              </a:rPr>
              <a:t>, H., </a:t>
            </a:r>
            <a:r>
              <a:rPr lang="en-US" sz="1500" dirty="0" err="1">
                <a:latin typeface="Times" charset="0"/>
                <a:ea typeface="Times" charset="0"/>
                <a:cs typeface="Times" charset="0"/>
              </a:rPr>
              <a:t>Sakallah</a:t>
            </a:r>
            <a:r>
              <a:rPr lang="en-US" sz="1500" dirty="0">
                <a:latin typeface="Times" charset="0"/>
                <a:ea typeface="Times" charset="0"/>
                <a:cs typeface="Times" charset="0"/>
              </a:rPr>
              <a:t>, K.A. and Marques-Silva, J.P. Empirical study of the anatomy of modern SAT solvers. SAT 2011</a:t>
            </a:r>
          </a:p>
          <a:p>
            <a:r>
              <a:rPr lang="en-US" sz="1500" dirty="0">
                <a:latin typeface="Times" charset="0"/>
                <a:ea typeface="Times" charset="0"/>
                <a:cs typeface="Times" charset="0"/>
              </a:rPr>
              <a:t>[AFT11] </a:t>
            </a:r>
            <a:r>
              <a:rPr lang="en-US" sz="1500" dirty="0" err="1">
                <a:latin typeface="Times" charset="0"/>
                <a:ea typeface="Times" charset="0"/>
                <a:cs typeface="Times" charset="0"/>
              </a:rPr>
              <a:t>Atserias</a:t>
            </a:r>
            <a:r>
              <a:rPr lang="en-US" sz="1500" dirty="0">
                <a:latin typeface="Times" charset="0"/>
                <a:ea typeface="Times" charset="0"/>
                <a:cs typeface="Times" charset="0"/>
              </a:rPr>
              <a:t>, A., Fichte, J., and Thurley, M. Clause Learning Algorithms with Many Restarts and Bounded-width Resolution. JAIR 2011</a:t>
            </a:r>
          </a:p>
          <a:p>
            <a:r>
              <a:rPr lang="en-US" sz="1500" dirty="0">
                <a:latin typeface="Times" charset="0"/>
                <a:ea typeface="Times" charset="0"/>
                <a:cs typeface="Times" charset="0"/>
              </a:rPr>
              <a:t>[PD11] </a:t>
            </a:r>
            <a:r>
              <a:rPr lang="en-US" sz="1500" dirty="0" err="1">
                <a:latin typeface="Times" charset="0"/>
                <a:ea typeface="Times" charset="0"/>
                <a:cs typeface="Times" charset="0"/>
              </a:rPr>
              <a:t>Pipatsrisawat</a:t>
            </a:r>
            <a:r>
              <a:rPr lang="en-US" sz="1500" dirty="0">
                <a:latin typeface="Times" charset="0"/>
                <a:ea typeface="Times" charset="0"/>
                <a:cs typeface="Times" charset="0"/>
              </a:rPr>
              <a:t>, K., and </a:t>
            </a:r>
            <a:r>
              <a:rPr lang="en-US" sz="1500" dirty="0" err="1">
                <a:latin typeface="Times" charset="0"/>
                <a:ea typeface="Times" charset="0"/>
                <a:cs typeface="Times" charset="0"/>
              </a:rPr>
              <a:t>Darwiche</a:t>
            </a:r>
            <a:r>
              <a:rPr lang="en-US" sz="1500" dirty="0">
                <a:latin typeface="Times" charset="0"/>
                <a:ea typeface="Times" charset="0"/>
                <a:cs typeface="Times" charset="0"/>
              </a:rPr>
              <a:t>, A. On the Power of Clause-learning SAT Solvers as Resolution Engines. AI 2011</a:t>
            </a:r>
          </a:p>
          <a:p>
            <a:r>
              <a:rPr lang="en-US" sz="1500" dirty="0">
                <a:latin typeface="Times" charset="0"/>
                <a:ea typeface="Times" charset="0"/>
                <a:cs typeface="Times" charset="0"/>
              </a:rPr>
              <a:t>[NGFAS14] </a:t>
            </a:r>
            <a:r>
              <a:rPr lang="en-US" sz="1500" dirty="0" err="1">
                <a:latin typeface="Times" charset="0"/>
                <a:ea typeface="Times" charset="0"/>
                <a:cs typeface="Times" charset="0"/>
              </a:rPr>
              <a:t>Newsham</a:t>
            </a:r>
            <a:r>
              <a:rPr lang="en-US" sz="1500" dirty="0">
                <a:latin typeface="Times" charset="0"/>
                <a:ea typeface="Times" charset="0"/>
                <a:cs typeface="Times" charset="0"/>
              </a:rPr>
              <a:t>, Z., Ganesh, V., </a:t>
            </a:r>
            <a:r>
              <a:rPr lang="en-US" sz="1500" dirty="0" err="1">
                <a:latin typeface="Times" charset="0"/>
                <a:ea typeface="Times" charset="0"/>
                <a:cs typeface="Times" charset="0"/>
              </a:rPr>
              <a:t>Audemard</a:t>
            </a:r>
            <a:r>
              <a:rPr lang="en-US" sz="1500" dirty="0">
                <a:latin typeface="Times" charset="0"/>
                <a:ea typeface="Times" charset="0"/>
                <a:cs typeface="Times" charset="0"/>
              </a:rPr>
              <a:t>, G. and Simon, L. Impact of community structure on SAT solver performance. SAT 2014</a:t>
            </a:r>
          </a:p>
          <a:p>
            <a:r>
              <a:rPr lang="en-US" sz="1500" dirty="0">
                <a:latin typeface="Times" charset="0"/>
                <a:ea typeface="Times" charset="0"/>
                <a:cs typeface="Times" charset="0"/>
              </a:rPr>
              <a:t>[LGZC15] Liang, J.H., Ganesh, V., </a:t>
            </a:r>
            <a:r>
              <a:rPr lang="en-US" sz="1500" dirty="0" err="1">
                <a:latin typeface="Times" charset="0"/>
                <a:ea typeface="Times" charset="0"/>
                <a:cs typeface="Times" charset="0"/>
              </a:rPr>
              <a:t>Zulkoski</a:t>
            </a:r>
            <a:r>
              <a:rPr lang="en-US" sz="1500" dirty="0">
                <a:latin typeface="Times" charset="0"/>
                <a:ea typeface="Times" charset="0"/>
                <a:cs typeface="Times" charset="0"/>
              </a:rPr>
              <a:t>, E., and Czarnecki, K. Understanding VSIDS branching heuristics in SAT solvers. HVC 2015.</a:t>
            </a:r>
          </a:p>
          <a:p>
            <a:r>
              <a:rPr lang="en-US" sz="1500" dirty="0">
                <a:latin typeface="Times" charset="0"/>
                <a:ea typeface="Times" charset="0"/>
                <a:cs typeface="Times" charset="0"/>
              </a:rPr>
              <a:t>[LGPC16] Liang, J.H., Ganesh, V., Poupart, P., and Czarnecki, K. Learning Rate Based Branching Heuristic for SAT Solvers. SAT 2016</a:t>
            </a:r>
          </a:p>
          <a:p>
            <a:r>
              <a:rPr lang="en-US" sz="1500" dirty="0">
                <a:latin typeface="Times" charset="0"/>
                <a:ea typeface="Times" charset="0"/>
                <a:cs typeface="Times" charset="0"/>
              </a:rPr>
              <a:t>[LGPC+16] Liang, J.H., Ganesh, V., </a:t>
            </a:r>
            <a:r>
              <a:rPr lang="en-US" sz="1500" dirty="0" err="1">
                <a:latin typeface="Times" charset="0"/>
                <a:ea typeface="Times" charset="0"/>
                <a:cs typeface="Times" charset="0"/>
              </a:rPr>
              <a:t>Poupart</a:t>
            </a:r>
            <a:r>
              <a:rPr lang="en-US" sz="1500" dirty="0">
                <a:latin typeface="Times" charset="0"/>
                <a:ea typeface="Times" charset="0"/>
                <a:cs typeface="Times" charset="0"/>
              </a:rPr>
              <a:t>, P., and Czarnecki, K. Conflict-history Based Branching Heuristic for SAT Solvers. AAAI 2016</a:t>
            </a:r>
          </a:p>
          <a:p>
            <a:r>
              <a:rPr lang="en-US" sz="1500" dirty="0">
                <a:latin typeface="Times" charset="0"/>
                <a:ea typeface="Times" charset="0"/>
                <a:cs typeface="Times" charset="0"/>
              </a:rPr>
              <a:t>[RKG18] </a:t>
            </a:r>
            <a:r>
              <a:rPr lang="en-US" sz="1500" dirty="0" err="1">
                <a:latin typeface="Times" charset="0"/>
                <a:ea typeface="Times" charset="0"/>
                <a:cs typeface="Times" charset="0"/>
              </a:rPr>
              <a:t>Robere</a:t>
            </a:r>
            <a:r>
              <a:rPr lang="en-US" sz="1500" dirty="0">
                <a:latin typeface="Times" charset="0"/>
                <a:ea typeface="Times" charset="0"/>
                <a:cs typeface="Times" charset="0"/>
              </a:rPr>
              <a:t>, R., </a:t>
            </a:r>
            <a:r>
              <a:rPr lang="en-US" sz="1500" dirty="0" err="1">
                <a:latin typeface="Times" charset="0"/>
                <a:ea typeface="Times" charset="0"/>
                <a:cs typeface="Times" charset="0"/>
              </a:rPr>
              <a:t>Kolkolova</a:t>
            </a:r>
            <a:r>
              <a:rPr lang="en-US" sz="1500" dirty="0">
                <a:latin typeface="Times" charset="0"/>
                <a:ea typeface="Times" charset="0"/>
                <a:cs typeface="Times" charset="0"/>
              </a:rPr>
              <a:t>, A., Ganesh, V. Proof Complexity of SMT Solvers. CAV 2018</a:t>
            </a:r>
          </a:p>
          <a:p>
            <a:r>
              <a:rPr lang="en-US" sz="1500" dirty="0">
                <a:latin typeface="Times" charset="0"/>
                <a:ea typeface="Times" charset="0"/>
                <a:cs typeface="Times" charset="0"/>
              </a:rPr>
              <a:t>[SPG20] Scott, J., </a:t>
            </a:r>
            <a:r>
              <a:rPr lang="en-US" sz="1500" dirty="0" err="1">
                <a:latin typeface="Times" charset="0"/>
                <a:ea typeface="Times" charset="0"/>
                <a:cs typeface="Times" charset="0"/>
              </a:rPr>
              <a:t>Panju</a:t>
            </a:r>
            <a:r>
              <a:rPr lang="en-US" sz="1500" dirty="0">
                <a:latin typeface="Times" charset="0"/>
                <a:ea typeface="Times" charset="0"/>
                <a:cs typeface="Times" charset="0"/>
              </a:rPr>
              <a:t>, M., and Ganesh, V. Logic Guided Machine Learning AAAI 2020</a:t>
            </a:r>
          </a:p>
          <a:p>
            <a:r>
              <a:rPr lang="en-US" sz="1500" dirty="0">
                <a:latin typeface="Times" charset="0"/>
                <a:ea typeface="Times" charset="0"/>
                <a:cs typeface="Times" charset="0"/>
              </a:rPr>
              <a:t>[BBCGKV13] Babka et al. Complexity Issues related to Propagation Completeness. JAIR 2013</a:t>
            </a:r>
          </a:p>
        </p:txBody>
      </p:sp>
      <p:sp>
        <p:nvSpPr>
          <p:cNvPr id="3" name="Slide Number Placeholder 2">
            <a:extLst>
              <a:ext uri="{FF2B5EF4-FFF2-40B4-BE49-F238E27FC236}">
                <a16:creationId xmlns:a16="http://schemas.microsoft.com/office/drawing/2014/main" id="{945C851B-91D5-7F4F-B8E8-D56CC4A88064}"/>
              </a:ext>
            </a:extLst>
          </p:cNvPr>
          <p:cNvSpPr>
            <a:spLocks noGrp="1"/>
          </p:cNvSpPr>
          <p:nvPr>
            <p:ph type="sldNum" sz="quarter" idx="12"/>
          </p:nvPr>
        </p:nvSpPr>
        <p:spPr/>
        <p:txBody>
          <a:bodyPr/>
          <a:lstStyle/>
          <a:p>
            <a:fld id="{8A7A6979-0714-4377-B894-6BE4C2D6E202}" type="slidenum">
              <a:rPr lang="en-US" smtClean="0"/>
              <a:pPr/>
              <a:t>28</a:t>
            </a:fld>
            <a:endParaRPr lang="en-US" dirty="0"/>
          </a:p>
        </p:txBody>
      </p:sp>
    </p:spTree>
    <p:extLst>
      <p:ext uri="{BB962C8B-B14F-4D97-AF65-F5344CB8AC3E}">
        <p14:creationId xmlns:p14="http://schemas.microsoft.com/office/powerpoint/2010/main" val="148696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76" y="1063244"/>
            <a:ext cx="11845158" cy="3101983"/>
          </a:xfr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12700">
            <a:solidFill>
              <a:srgbClr val="FF0000"/>
            </a:solidFill>
          </a:ln>
        </p:spPr>
        <p:txBody>
          <a:bodyPr>
            <a:normAutofit/>
          </a:bodyPr>
          <a:lstStyle/>
          <a:p>
            <a:pPr marL="0" indent="0" algn="ctr">
              <a:buNone/>
            </a:pPr>
            <a:r>
              <a:rPr lang="en-US" sz="3800" dirty="0">
                <a:latin typeface="Times" charset="0"/>
                <a:ea typeface="Times" charset="0"/>
                <a:cs typeface="Times" charset="0"/>
              </a:rPr>
              <a:t>PART I</a:t>
            </a:r>
            <a:br>
              <a:rPr lang="en-US" sz="3800" dirty="0">
                <a:latin typeface="Times" charset="0"/>
                <a:ea typeface="Times" charset="0"/>
                <a:cs typeface="Times" charset="0"/>
              </a:rPr>
            </a:br>
            <a:endParaRPr lang="en-US" sz="3800" dirty="0">
              <a:latin typeface="Times" charset="0"/>
              <a:ea typeface="Times" charset="0"/>
              <a:cs typeface="Times" charset="0"/>
            </a:endParaRPr>
          </a:p>
          <a:p>
            <a:pPr marL="0" indent="0" algn="ctr">
              <a:buNone/>
            </a:pPr>
            <a:r>
              <a:rPr lang="en-US" sz="4000" u="sng" dirty="0">
                <a:solidFill>
                  <a:srgbClr val="7030A0"/>
                </a:solidFill>
                <a:latin typeface="Times" charset="0"/>
                <a:ea typeface="Times" charset="0"/>
                <a:cs typeface="Times" charset="0"/>
              </a:rPr>
              <a:t>Context and Motivation</a:t>
            </a:r>
            <a:br>
              <a:rPr lang="en-US" sz="4000" u="sng" dirty="0">
                <a:solidFill>
                  <a:srgbClr val="7030A0"/>
                </a:solidFill>
                <a:latin typeface="Times" charset="0"/>
                <a:ea typeface="Times" charset="0"/>
                <a:cs typeface="Times" charset="0"/>
              </a:rPr>
            </a:br>
            <a:r>
              <a:rPr lang="en-US" sz="4000" dirty="0">
                <a:solidFill>
                  <a:srgbClr val="FF0000"/>
                </a:solidFill>
                <a:latin typeface="Times" charset="0"/>
                <a:ea typeface="Times" charset="0"/>
                <a:cs typeface="Times" charset="0"/>
              </a:rPr>
              <a:t>The Central Question in Solving</a:t>
            </a:r>
          </a:p>
        </p:txBody>
      </p:sp>
      <p:sp>
        <p:nvSpPr>
          <p:cNvPr id="7" name="Slide Number Placeholder 6"/>
          <p:cNvSpPr>
            <a:spLocks noGrp="1"/>
          </p:cNvSpPr>
          <p:nvPr>
            <p:ph type="sldNum" sz="quarter" idx="12"/>
          </p:nvPr>
        </p:nvSpPr>
        <p:spPr>
          <a:xfrm>
            <a:off x="11802854" y="6492240"/>
            <a:ext cx="365760" cy="365760"/>
          </a:xfrm>
        </p:spPr>
        <p:txBody>
          <a:bodyPr/>
          <a:lstStyle/>
          <a:p>
            <a:fld id="{8A7A6979-0714-4377-B894-6BE4C2D6E202}" type="slidenum">
              <a:rPr lang="en-US" smtClean="0"/>
              <a:pPr/>
              <a:t>3</a:t>
            </a:fld>
            <a:endParaRPr lang="en-US" dirty="0"/>
          </a:p>
        </p:txBody>
      </p:sp>
    </p:spTree>
    <p:extLst>
      <p:ext uri="{BB962C8B-B14F-4D97-AF65-F5344CB8AC3E}">
        <p14:creationId xmlns:p14="http://schemas.microsoft.com/office/powerpoint/2010/main" val="95432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90499" y="1363436"/>
            <a:ext cx="11795124" cy="5200650"/>
          </a:xfrm>
          <a:ln>
            <a:noFill/>
          </a:ln>
        </p:spPr>
        <p:txBody>
          <a:bodyPr anchor="t" anchorCtr="0">
            <a:noAutofit/>
          </a:bodyPr>
          <a:lstStyle/>
          <a:p>
            <a:pPr>
              <a:buFont typeface="Wingdings" pitchFamily="2" charset="2"/>
              <a:buChar char="Ø"/>
              <a:defRPr/>
            </a:pPr>
            <a:r>
              <a:rPr lang="en-US" sz="2400" dirty="0">
                <a:solidFill>
                  <a:srgbClr val="FF0000"/>
                </a:solidFill>
                <a:latin typeface="Times" pitchFamily="2" charset="0"/>
                <a:ea typeface="Times" charset="0"/>
                <a:cs typeface="Times" charset="0"/>
              </a:rPr>
              <a:t>Why are SAT solvers efficient?</a:t>
            </a:r>
            <a:r>
              <a:rPr lang="en-US" sz="2400" dirty="0">
                <a:solidFill>
                  <a:schemeClr val="tx1"/>
                </a:solidFill>
                <a:latin typeface="Times" pitchFamily="2" charset="0"/>
                <a:ea typeface="Times" charset="0"/>
                <a:cs typeface="Times" charset="0"/>
              </a:rPr>
              <a:t> After all, the Boolean SAT problem is NP-complete, believed to be intractable.</a:t>
            </a:r>
            <a:br>
              <a:rPr lang="en-US" sz="2400" dirty="0">
                <a:solidFill>
                  <a:schemeClr val="tx1"/>
                </a:solidFill>
                <a:latin typeface="Times" pitchFamily="2" charset="0"/>
                <a:ea typeface="Times" charset="0"/>
                <a:cs typeface="Times" charset="0"/>
              </a:rPr>
            </a:br>
            <a:endParaRPr lang="en-US" sz="2400" dirty="0">
              <a:solidFill>
                <a:schemeClr val="tx1"/>
              </a:solidFill>
              <a:latin typeface="Times" pitchFamily="2" charset="0"/>
              <a:ea typeface="Times" charset="0"/>
              <a:cs typeface="Times" charset="0"/>
            </a:endParaRPr>
          </a:p>
          <a:p>
            <a:pPr>
              <a:buFont typeface="Wingdings" pitchFamily="2" charset="2"/>
              <a:buChar char="Ø"/>
              <a:defRPr/>
            </a:pPr>
            <a:r>
              <a:rPr lang="en-US" sz="2400" dirty="0">
                <a:solidFill>
                  <a:srgbClr val="FF0000"/>
                </a:solidFill>
                <a:latin typeface="Times" pitchFamily="2" charset="0"/>
                <a:ea typeface="Times" charset="0"/>
                <a:cs typeface="Times" charset="0"/>
              </a:rPr>
              <a:t>Clearly there is a gap between the map (complexity theory) and the territory (algorithm).</a:t>
            </a:r>
            <a:r>
              <a:rPr lang="en-US" sz="2400" dirty="0">
                <a:solidFill>
                  <a:srgbClr val="C00000"/>
                </a:solidFill>
                <a:latin typeface="Times" pitchFamily="2" charset="0"/>
                <a:ea typeface="Times" charset="0"/>
                <a:cs typeface="Times" charset="0"/>
              </a:rPr>
              <a:t> </a:t>
            </a:r>
            <a:r>
              <a:rPr lang="en-US" sz="2400" dirty="0">
                <a:solidFill>
                  <a:schemeClr val="tx1"/>
                </a:solidFill>
                <a:latin typeface="Times" pitchFamily="2" charset="0"/>
                <a:ea typeface="Times" charset="0"/>
                <a:cs typeface="Times" charset="0"/>
              </a:rPr>
              <a:t>Can we close this gap between theory and practice in a way that not only </a:t>
            </a:r>
            <a:r>
              <a:rPr lang="en-US" sz="2400" dirty="0">
                <a:solidFill>
                  <a:srgbClr val="7030A0"/>
                </a:solidFill>
                <a:latin typeface="Times" pitchFamily="2" charset="0"/>
                <a:ea typeface="Times" charset="0"/>
                <a:cs typeface="Times" charset="0"/>
              </a:rPr>
              <a:t>deepens our theoretical understanding</a:t>
            </a:r>
            <a:r>
              <a:rPr lang="en-US" sz="2400" dirty="0">
                <a:solidFill>
                  <a:schemeClr val="tx1"/>
                </a:solidFill>
                <a:latin typeface="Times" pitchFamily="2" charset="0"/>
                <a:ea typeface="Times" charset="0"/>
                <a:cs typeface="Times" charset="0"/>
              </a:rPr>
              <a:t>, but also paves way for </a:t>
            </a:r>
            <a:r>
              <a:rPr lang="en-US" sz="2400" dirty="0">
                <a:solidFill>
                  <a:srgbClr val="7030A0"/>
                </a:solidFill>
                <a:latin typeface="Times" pitchFamily="2" charset="0"/>
                <a:ea typeface="Times" charset="0"/>
                <a:cs typeface="Times" charset="0"/>
              </a:rPr>
              <a:t>better solver design</a:t>
            </a:r>
            <a:r>
              <a:rPr lang="en-US" sz="2400" dirty="0">
                <a:solidFill>
                  <a:schemeClr val="tx1"/>
                </a:solidFill>
                <a:latin typeface="Times" pitchFamily="2" charset="0"/>
                <a:ea typeface="Times" charset="0"/>
                <a:cs typeface="Times" charset="0"/>
              </a:rPr>
              <a:t>? (We can leverage already well-developed complexity-theoretic tools such as parameterized complexity to close this </a:t>
            </a:r>
            <a:r>
              <a:rPr lang="en-US" sz="2400">
                <a:solidFill>
                  <a:schemeClr val="tx1"/>
                </a:solidFill>
                <a:latin typeface="Times" pitchFamily="2" charset="0"/>
                <a:ea typeface="Times" charset="0"/>
                <a:cs typeface="Times" charset="0"/>
              </a:rPr>
              <a:t>gap.)</a:t>
            </a:r>
            <a:br>
              <a:rPr lang="en-US" sz="2400" dirty="0">
                <a:solidFill>
                  <a:srgbClr val="C00000"/>
                </a:solidFill>
                <a:latin typeface="Times" pitchFamily="2" charset="0"/>
                <a:ea typeface="Times" charset="0"/>
                <a:cs typeface="Times" charset="0"/>
              </a:rPr>
            </a:br>
            <a:endParaRPr lang="en-US" sz="2400" dirty="0">
              <a:solidFill>
                <a:srgbClr val="C00000"/>
              </a:solidFill>
              <a:latin typeface="Times" pitchFamily="2" charset="0"/>
              <a:ea typeface="Times" charset="0"/>
              <a:cs typeface="Times" charset="0"/>
            </a:endParaRPr>
          </a:p>
          <a:p>
            <a:pPr>
              <a:buFont typeface="Wingdings" pitchFamily="2" charset="2"/>
              <a:buChar char="Ø"/>
              <a:defRPr/>
            </a:pPr>
            <a:r>
              <a:rPr lang="en-US" sz="2400" dirty="0">
                <a:solidFill>
                  <a:schemeClr val="tx1"/>
                </a:solidFill>
                <a:latin typeface="Times" pitchFamily="2" charset="0"/>
                <a:ea typeface="Times" charset="0"/>
                <a:cs typeface="Times" charset="0"/>
              </a:rPr>
              <a:t>Finally, we know of classes of instances obtained from applications that are </a:t>
            </a:r>
            <a:r>
              <a:rPr lang="en-US" sz="2400" dirty="0">
                <a:solidFill>
                  <a:srgbClr val="FF0000"/>
                </a:solidFill>
                <a:latin typeface="Times" pitchFamily="2" charset="0"/>
                <a:ea typeface="Times" charset="0"/>
                <a:cs typeface="Times" charset="0"/>
              </a:rPr>
              <a:t>hard for solvers (e.g., Crypto)</a:t>
            </a:r>
            <a:r>
              <a:rPr lang="en-US" sz="2400" dirty="0">
                <a:solidFill>
                  <a:schemeClr val="tx1"/>
                </a:solidFill>
                <a:latin typeface="Times" pitchFamily="2" charset="0"/>
                <a:ea typeface="Times" charset="0"/>
                <a:cs typeface="Times" charset="0"/>
              </a:rPr>
              <a:t>. How do we explain the difficulty of solving such instances?</a:t>
            </a:r>
          </a:p>
          <a:p>
            <a:pPr>
              <a:buFont typeface="Wingdings" pitchFamily="2" charset="2"/>
              <a:buChar char="Ø"/>
              <a:defRPr/>
            </a:pPr>
            <a:endParaRPr lang="en-US" sz="2400" dirty="0">
              <a:solidFill>
                <a:schemeClr val="tx1"/>
              </a:solidFill>
              <a:latin typeface="Times" pitchFamily="2" charset="0"/>
              <a:ea typeface="Times" charset="0"/>
              <a:cs typeface="Times" charset="0"/>
            </a:endParaRPr>
          </a:p>
          <a:p>
            <a:pPr>
              <a:lnSpc>
                <a:spcPts val="3181"/>
              </a:lnSpc>
              <a:buFont typeface="Wingdings" pitchFamily="2" charset="2"/>
              <a:buChar char="Ø"/>
              <a:defRPr/>
            </a:pPr>
            <a:r>
              <a:rPr lang="en-US" sz="2400" dirty="0">
                <a:solidFill>
                  <a:srgbClr val="FF0000"/>
                </a:solidFill>
                <a:latin typeface="Times" pitchFamily="2" charset="0"/>
                <a:ea typeface="Times" charset="0"/>
                <a:cs typeface="Times" charset="0"/>
              </a:rPr>
              <a:t>Many of these questions have been open for over two decades.</a:t>
            </a:r>
          </a:p>
        </p:txBody>
      </p:sp>
      <p:sp>
        <p:nvSpPr>
          <p:cNvPr id="4" name="Title 1"/>
          <p:cNvSpPr>
            <a:spLocks noGrp="1"/>
          </p:cNvSpPr>
          <p:nvPr>
            <p:ph type="title"/>
          </p:nvPr>
        </p:nvSpPr>
        <p:spPr>
          <a:xfrm>
            <a:off x="190499" y="57150"/>
            <a:ext cx="11795125" cy="1138343"/>
          </a:xfrm>
        </p:spPr>
        <p:txBody>
          <a:bodyPr>
            <a:noAutofit/>
          </a:bodyPr>
          <a:lstStyle/>
          <a:p>
            <a:r>
              <a:rPr lang="en-US" sz="3800" u="sng" cap="none" dirty="0">
                <a:solidFill>
                  <a:srgbClr val="FF0000"/>
                </a:solidFill>
                <a:latin typeface="Times" charset="0"/>
                <a:ea typeface="Times" charset="0"/>
                <a:cs typeface="Times" charset="0"/>
              </a:rPr>
              <a:t>The Central Question in Solver Research</a:t>
            </a:r>
            <a:br>
              <a:rPr lang="en-US" sz="3800" u="sng" cap="none" dirty="0">
                <a:solidFill>
                  <a:srgbClr val="FF0000"/>
                </a:solidFill>
                <a:latin typeface="Times" charset="0"/>
                <a:ea typeface="Times" charset="0"/>
                <a:cs typeface="Times" charset="0"/>
              </a:rPr>
            </a:br>
            <a:r>
              <a:rPr lang="en-US" sz="3800" cap="none" dirty="0">
                <a:solidFill>
                  <a:srgbClr val="7030A0"/>
                </a:solidFill>
                <a:latin typeface="Times" charset="0"/>
                <a:ea typeface="Times" charset="0"/>
                <a:cs typeface="Times" charset="0"/>
              </a:rPr>
              <a:t>Why are Solvers Efficient?</a:t>
            </a:r>
          </a:p>
        </p:txBody>
      </p:sp>
      <p:sp>
        <p:nvSpPr>
          <p:cNvPr id="7" name="Slide Number Placeholder 6"/>
          <p:cNvSpPr>
            <a:spLocks noGrp="1"/>
          </p:cNvSpPr>
          <p:nvPr>
            <p:ph type="sldNum" sz="quarter" idx="12"/>
          </p:nvPr>
        </p:nvSpPr>
        <p:spPr>
          <a:xfrm>
            <a:off x="11826240" y="6491136"/>
            <a:ext cx="365760" cy="365760"/>
          </a:xfrm>
        </p:spPr>
        <p:txBody>
          <a:bodyPr/>
          <a:lstStyle/>
          <a:p>
            <a:fld id="{8A7A6979-0714-4377-B894-6BE4C2D6E202}" type="slidenum">
              <a:rPr lang="en-US" smtClean="0"/>
              <a:pPr/>
              <a:t>4</a:t>
            </a:fld>
            <a:endParaRPr lang="en-US" dirty="0"/>
          </a:p>
        </p:txBody>
      </p:sp>
    </p:spTree>
    <p:extLst>
      <p:ext uri="{BB962C8B-B14F-4D97-AF65-F5344CB8AC3E}">
        <p14:creationId xmlns:p14="http://schemas.microsoft.com/office/powerpoint/2010/main" val="4576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98438" y="1464687"/>
            <a:ext cx="11795124" cy="5181041"/>
          </a:xfrm>
          <a:ln>
            <a:noFill/>
          </a:ln>
        </p:spPr>
        <p:txBody>
          <a:bodyPr anchor="t" anchorCtr="0">
            <a:noAutofit/>
          </a:bodyPr>
          <a:lstStyle/>
          <a:p>
            <a:pPr>
              <a:lnSpc>
                <a:spcPts val="3181"/>
              </a:lnSpc>
              <a:buFont typeface="Wingdings" pitchFamily="2" charset="2"/>
              <a:buChar char="Ø"/>
              <a:defRPr/>
            </a:pPr>
            <a:r>
              <a:rPr lang="en-US" sz="2200" dirty="0">
                <a:solidFill>
                  <a:schemeClr val="tx1"/>
                </a:solidFill>
                <a:latin typeface="Times" pitchFamily="2" charset="0"/>
                <a:ea typeface="Times" charset="0"/>
                <a:cs typeface="Times" charset="0"/>
              </a:rPr>
              <a:t>Answering this question for SAT would also impact more general settings, since this phenomena applies to many formal reasoning systems, e.g., CP, QBF, model checkers, SMT solvers, first-order provers,…, where problems range from NP-complete, PSPACE-complete, NEXPTIME-complete,… (Also applies to optimization cousins ILP, MAXSAT,…)</a:t>
            </a:r>
          </a:p>
          <a:p>
            <a:pPr>
              <a:lnSpc>
                <a:spcPts val="3181"/>
              </a:lnSpc>
              <a:buFont typeface="Wingdings" pitchFamily="2" charset="2"/>
              <a:buChar char="Ø"/>
              <a:defRPr/>
            </a:pPr>
            <a:endParaRPr lang="en-US" sz="2200" dirty="0">
              <a:solidFill>
                <a:schemeClr val="tx1"/>
              </a:solidFill>
              <a:latin typeface="Times" pitchFamily="2" charset="0"/>
              <a:ea typeface="Times" charset="0"/>
              <a:cs typeface="Times" charset="0"/>
            </a:endParaRPr>
          </a:p>
          <a:p>
            <a:pPr>
              <a:lnSpc>
                <a:spcPts val="3181"/>
              </a:lnSpc>
              <a:buFont typeface="Wingdings" pitchFamily="2" charset="2"/>
              <a:buChar char="Ø"/>
              <a:defRPr/>
            </a:pPr>
            <a:r>
              <a:rPr lang="en-US" sz="2200" dirty="0">
                <a:solidFill>
                  <a:schemeClr val="tx1"/>
                </a:solidFill>
                <a:latin typeface="Times" pitchFamily="2" charset="0"/>
                <a:ea typeface="Times" charset="0"/>
                <a:cs typeface="Times" charset="0"/>
              </a:rPr>
              <a:t>This phenomenon extends to many other settings, where “practical” algorithms seem to defy theoretical expectations set by worst-case analysis</a:t>
            </a:r>
          </a:p>
          <a:p>
            <a:pPr>
              <a:lnSpc>
                <a:spcPts val="3181"/>
              </a:lnSpc>
              <a:buFont typeface="Wingdings" pitchFamily="2" charset="2"/>
              <a:buChar char="Ø"/>
              <a:defRPr/>
            </a:pPr>
            <a:endParaRPr lang="en-US" sz="2200" dirty="0">
              <a:solidFill>
                <a:schemeClr val="tx1"/>
              </a:solidFill>
              <a:latin typeface="Times" pitchFamily="2" charset="0"/>
              <a:ea typeface="Times" charset="0"/>
              <a:cs typeface="Times" charset="0"/>
            </a:endParaRPr>
          </a:p>
          <a:p>
            <a:pPr>
              <a:lnSpc>
                <a:spcPts val="3181"/>
              </a:lnSpc>
              <a:buFont typeface="Wingdings" pitchFamily="2" charset="2"/>
              <a:buChar char="Ø"/>
              <a:defRPr/>
            </a:pPr>
            <a:r>
              <a:rPr lang="en-US" sz="2200" dirty="0">
                <a:solidFill>
                  <a:srgbClr val="FF0000"/>
                </a:solidFill>
                <a:latin typeface="Times" pitchFamily="2" charset="0"/>
                <a:ea typeface="Times" charset="0"/>
                <a:cs typeface="Times" charset="0"/>
              </a:rPr>
              <a:t>Richard Karp and many other researchers have suggested that this gap between the success of “practical” algorithms and the worst-case complexity-theoretic view of algorithms is one of the most important questions in the context of algorithm design and complexity</a:t>
            </a:r>
            <a:endParaRPr lang="en-US" sz="2200" dirty="0">
              <a:solidFill>
                <a:schemeClr val="tx1"/>
              </a:solidFill>
              <a:latin typeface="Times" pitchFamily="2" charset="0"/>
            </a:endParaRPr>
          </a:p>
          <a:p>
            <a:pPr lvl="1">
              <a:lnSpc>
                <a:spcPts val="3181"/>
              </a:lnSpc>
              <a:defRPr/>
            </a:pPr>
            <a:endParaRPr lang="en-CA" sz="1800" dirty="0">
              <a:latin typeface="Times" pitchFamily="2" charset="0"/>
            </a:endParaRPr>
          </a:p>
          <a:p>
            <a:pPr>
              <a:lnSpc>
                <a:spcPts val="3181"/>
              </a:lnSpc>
              <a:defRPr/>
            </a:pPr>
            <a:endParaRPr lang="en-US" sz="2000" dirty="0">
              <a:solidFill>
                <a:schemeClr val="tx1"/>
              </a:solidFill>
              <a:latin typeface="Times" charset="0"/>
              <a:ea typeface="Times" charset="0"/>
              <a:cs typeface="Times" charset="0"/>
            </a:endParaRPr>
          </a:p>
        </p:txBody>
      </p:sp>
      <p:sp>
        <p:nvSpPr>
          <p:cNvPr id="4" name="Title 1"/>
          <p:cNvSpPr>
            <a:spLocks noGrp="1"/>
          </p:cNvSpPr>
          <p:nvPr>
            <p:ph type="title"/>
          </p:nvPr>
        </p:nvSpPr>
        <p:spPr>
          <a:xfrm>
            <a:off x="190499" y="57150"/>
            <a:ext cx="11795125" cy="1138343"/>
          </a:xfrm>
        </p:spPr>
        <p:txBody>
          <a:bodyPr>
            <a:noAutofit/>
          </a:bodyPr>
          <a:lstStyle/>
          <a:p>
            <a:r>
              <a:rPr lang="en-US" sz="3800" u="sng" cap="none" dirty="0">
                <a:solidFill>
                  <a:srgbClr val="FF0000"/>
                </a:solidFill>
                <a:latin typeface="Times" charset="0"/>
                <a:ea typeface="Times" charset="0"/>
                <a:cs typeface="Times" charset="0"/>
              </a:rPr>
              <a:t>The Generality of the Central Question</a:t>
            </a:r>
            <a:br>
              <a:rPr lang="en-US" sz="3800" u="sng" cap="none" dirty="0">
                <a:solidFill>
                  <a:srgbClr val="FF0000"/>
                </a:solidFill>
                <a:latin typeface="Times" charset="0"/>
                <a:ea typeface="Times" charset="0"/>
                <a:cs typeface="Times" charset="0"/>
              </a:rPr>
            </a:br>
            <a:r>
              <a:rPr lang="en-US" sz="3800" cap="none" dirty="0">
                <a:solidFill>
                  <a:srgbClr val="7030A0"/>
                </a:solidFill>
                <a:latin typeface="Times" charset="0"/>
                <a:ea typeface="Times" charset="0"/>
                <a:cs typeface="Times" charset="0"/>
              </a:rPr>
              <a:t>This question also applies to SMT, CP,…</a:t>
            </a:r>
          </a:p>
        </p:txBody>
      </p:sp>
      <p:sp>
        <p:nvSpPr>
          <p:cNvPr id="7" name="Slide Number Placeholder 6"/>
          <p:cNvSpPr>
            <a:spLocks noGrp="1"/>
          </p:cNvSpPr>
          <p:nvPr>
            <p:ph type="sldNum" sz="quarter" idx="12"/>
          </p:nvPr>
        </p:nvSpPr>
        <p:spPr>
          <a:xfrm>
            <a:off x="11826240" y="6491136"/>
            <a:ext cx="365760" cy="365760"/>
          </a:xfrm>
        </p:spPr>
        <p:txBody>
          <a:bodyPr/>
          <a:lstStyle/>
          <a:p>
            <a:fld id="{8A7A6979-0714-4377-B894-6BE4C2D6E202}" type="slidenum">
              <a:rPr lang="en-US" smtClean="0"/>
              <a:pPr/>
              <a:t>5</a:t>
            </a:fld>
            <a:endParaRPr lang="en-US" dirty="0"/>
          </a:p>
        </p:txBody>
      </p:sp>
    </p:spTree>
    <p:extLst>
      <p:ext uri="{BB962C8B-B14F-4D97-AF65-F5344CB8AC3E}">
        <p14:creationId xmlns:p14="http://schemas.microsoft.com/office/powerpoint/2010/main" val="25131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90499" y="1347107"/>
            <a:ext cx="11795125" cy="5021036"/>
          </a:xfrm>
          <a:ln>
            <a:noFill/>
          </a:ln>
        </p:spPr>
        <p:txBody>
          <a:bodyPr anchor="t" anchorCtr="0">
            <a:noAutofit/>
          </a:bodyPr>
          <a:lstStyle/>
          <a:p>
            <a:pPr>
              <a:lnSpc>
                <a:spcPts val="3181"/>
              </a:lnSpc>
              <a:buFont typeface="Wingdings" pitchFamily="2" charset="2"/>
              <a:buChar char="Ø"/>
              <a:defRPr/>
            </a:pPr>
            <a:r>
              <a:rPr lang="en-US" sz="2400" dirty="0">
                <a:solidFill>
                  <a:schemeClr val="tx1"/>
                </a:solidFill>
                <a:latin typeface="Times" charset="0"/>
                <a:ea typeface="Times" charset="0"/>
                <a:cs typeface="Times" charset="0"/>
              </a:rPr>
              <a:t>As has been discussed already during the bootcamp (see talks by Sam Buss and others), CDCL solvers are best modelled as proof search systems</a:t>
            </a:r>
          </a:p>
          <a:p>
            <a:pPr lvl="1">
              <a:lnSpc>
                <a:spcPts val="3181"/>
              </a:lnSpc>
              <a:buFont typeface="Wingdings" pitchFamily="2" charset="2"/>
              <a:buChar char="Ø"/>
              <a:defRPr/>
            </a:pPr>
            <a:r>
              <a:rPr lang="en-US" sz="1800" dirty="0">
                <a:solidFill>
                  <a:srgbClr val="7030A0"/>
                </a:solidFill>
                <a:latin typeface="Times" charset="0"/>
                <a:ea typeface="Times" charset="0"/>
                <a:cs typeface="Times" charset="0"/>
              </a:rPr>
              <a:t>Key result: CDCL solvers are polynomially equivalent to general resolution [PD’11, AFT’11]</a:t>
            </a:r>
          </a:p>
          <a:p>
            <a:pPr lvl="1">
              <a:lnSpc>
                <a:spcPts val="3181"/>
              </a:lnSpc>
              <a:buFont typeface="Wingdings" pitchFamily="2" charset="2"/>
              <a:buChar char="Ø"/>
              <a:defRPr/>
            </a:pPr>
            <a:r>
              <a:rPr lang="en-US" sz="1800" dirty="0">
                <a:solidFill>
                  <a:srgbClr val="7030A0"/>
                </a:solidFill>
                <a:latin typeface="Times" charset="0"/>
                <a:ea typeface="Times" charset="0"/>
                <a:cs typeface="Times" charset="0"/>
              </a:rPr>
              <a:t>While this equivalence provides a framework for analysis of CDCL solvers, it doesn’t answer the question of why solvers are efficient on some classes of instances </a:t>
            </a:r>
          </a:p>
          <a:p>
            <a:pPr>
              <a:lnSpc>
                <a:spcPts val="3181"/>
              </a:lnSpc>
              <a:buFont typeface="Wingdings" pitchFamily="2" charset="2"/>
              <a:buChar char="Ø"/>
              <a:defRPr/>
            </a:pPr>
            <a:r>
              <a:rPr lang="en-US" sz="2400" dirty="0">
                <a:solidFill>
                  <a:schemeClr val="tx1"/>
                </a:solidFill>
                <a:latin typeface="Times" charset="0"/>
                <a:ea typeface="Times" charset="0"/>
                <a:cs typeface="Times" charset="0"/>
              </a:rPr>
              <a:t>Hence, the question of “why solvers are efficient” can be pared down to:</a:t>
            </a:r>
          </a:p>
          <a:p>
            <a:pPr lvl="1">
              <a:lnSpc>
                <a:spcPts val="3181"/>
              </a:lnSpc>
              <a:buFont typeface="Wingdings" pitchFamily="2" charset="2"/>
              <a:buChar char="Ø"/>
              <a:defRPr/>
            </a:pPr>
            <a:r>
              <a:rPr lang="en-US" sz="1800" dirty="0">
                <a:solidFill>
                  <a:srgbClr val="FF0000"/>
                </a:solidFill>
                <a:latin typeface="Times" charset="0"/>
                <a:ea typeface="Times" charset="0"/>
                <a:cs typeface="Times" charset="0"/>
              </a:rPr>
              <a:t>What formula structure/parameters (and range of values for them) result in short proofs (for UNSAT formulas)?</a:t>
            </a:r>
            <a:endParaRPr lang="en-US" sz="1800" dirty="0">
              <a:solidFill>
                <a:srgbClr val="7030A0"/>
              </a:solidFill>
              <a:latin typeface="Times" charset="0"/>
              <a:ea typeface="Times" charset="0"/>
              <a:cs typeface="Times" charset="0"/>
            </a:endParaRPr>
          </a:p>
          <a:p>
            <a:pPr lvl="1">
              <a:lnSpc>
                <a:spcPts val="3181"/>
              </a:lnSpc>
              <a:buFont typeface="Wingdings" pitchFamily="2" charset="2"/>
              <a:buChar char="Ø"/>
              <a:defRPr/>
            </a:pPr>
            <a:r>
              <a:rPr lang="en-US" sz="1800" dirty="0">
                <a:solidFill>
                  <a:srgbClr val="FF0000"/>
                </a:solidFill>
                <a:latin typeface="Times" charset="0"/>
                <a:ea typeface="Times" charset="0"/>
                <a:cs typeface="Times" charset="0"/>
              </a:rPr>
              <a:t>Why is it possible for CDCL solvers to find such short proofs efficiently (i.e., automatable under appropriate parameterization)</a:t>
            </a:r>
          </a:p>
          <a:p>
            <a:pPr lvl="1">
              <a:lnSpc>
                <a:spcPts val="3181"/>
              </a:lnSpc>
              <a:buFont typeface="Wingdings" pitchFamily="2" charset="2"/>
              <a:buChar char="Ø"/>
              <a:defRPr/>
            </a:pPr>
            <a:r>
              <a:rPr lang="en-US" sz="1800" dirty="0">
                <a:solidFill>
                  <a:srgbClr val="FF0000"/>
                </a:solidFill>
                <a:latin typeface="Times" charset="0"/>
                <a:ea typeface="Times" charset="0"/>
                <a:cs typeface="Times" charset="0"/>
              </a:rPr>
              <a:t>Recent interesting result: Resolution is not automatable, unless P=NP [AM’20]</a:t>
            </a:r>
          </a:p>
        </p:txBody>
      </p:sp>
      <p:sp>
        <p:nvSpPr>
          <p:cNvPr id="4" name="Title 1"/>
          <p:cNvSpPr>
            <a:spLocks noGrp="1"/>
          </p:cNvSpPr>
          <p:nvPr>
            <p:ph type="title"/>
          </p:nvPr>
        </p:nvSpPr>
        <p:spPr>
          <a:xfrm>
            <a:off x="190499" y="57150"/>
            <a:ext cx="11795125" cy="1138343"/>
          </a:xfrm>
        </p:spPr>
        <p:txBody>
          <a:bodyPr>
            <a:noAutofit/>
          </a:bodyPr>
          <a:lstStyle/>
          <a:p>
            <a:r>
              <a:rPr lang="en-US" sz="3800" u="sng" cap="none" dirty="0">
                <a:solidFill>
                  <a:srgbClr val="FF0000"/>
                </a:solidFill>
                <a:latin typeface="Times" charset="0"/>
                <a:ea typeface="Times" charset="0"/>
                <a:cs typeface="Times" charset="0"/>
              </a:rPr>
              <a:t>Sub-questions</a:t>
            </a:r>
            <a:br>
              <a:rPr lang="en-US" sz="3800" u="sng" cap="none" dirty="0">
                <a:solidFill>
                  <a:srgbClr val="FF0000"/>
                </a:solidFill>
                <a:latin typeface="Times" charset="0"/>
                <a:ea typeface="Times" charset="0"/>
                <a:cs typeface="Times" charset="0"/>
              </a:rPr>
            </a:br>
            <a:r>
              <a:rPr lang="en-US" sz="3800" cap="none" dirty="0">
                <a:solidFill>
                  <a:srgbClr val="002060"/>
                </a:solidFill>
                <a:latin typeface="Times" charset="0"/>
                <a:ea typeface="Times" charset="0"/>
                <a:cs typeface="Times" charset="0"/>
              </a:rPr>
              <a:t>Why are Solvers Efficient?</a:t>
            </a:r>
          </a:p>
        </p:txBody>
      </p:sp>
      <p:sp>
        <p:nvSpPr>
          <p:cNvPr id="7" name="Slide Number Placeholder 6"/>
          <p:cNvSpPr>
            <a:spLocks noGrp="1"/>
          </p:cNvSpPr>
          <p:nvPr>
            <p:ph type="sldNum" sz="quarter" idx="12"/>
          </p:nvPr>
        </p:nvSpPr>
        <p:spPr>
          <a:xfrm>
            <a:off x="11826240" y="6491136"/>
            <a:ext cx="365760" cy="365760"/>
          </a:xfrm>
        </p:spPr>
        <p:txBody>
          <a:bodyPr/>
          <a:lstStyle/>
          <a:p>
            <a:fld id="{8A7A6979-0714-4377-B894-6BE4C2D6E202}" type="slidenum">
              <a:rPr lang="en-US" smtClean="0"/>
              <a:pPr/>
              <a:t>6</a:t>
            </a:fld>
            <a:endParaRPr lang="en-US" dirty="0"/>
          </a:p>
        </p:txBody>
      </p:sp>
    </p:spTree>
    <p:extLst>
      <p:ext uri="{BB962C8B-B14F-4D97-AF65-F5344CB8AC3E}">
        <p14:creationId xmlns:p14="http://schemas.microsoft.com/office/powerpoint/2010/main" val="82848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7107" name="Rectangle 3"/>
              <p:cNvSpPr>
                <a:spLocks noGrp="1" noChangeArrowheads="1"/>
              </p:cNvSpPr>
              <p:nvPr>
                <p:ph type="body" idx="1"/>
              </p:nvPr>
            </p:nvSpPr>
            <p:spPr>
              <a:xfrm>
                <a:off x="190499" y="1258134"/>
                <a:ext cx="11795125" cy="5420252"/>
              </a:xfrm>
              <a:ln>
                <a:noFill/>
              </a:ln>
            </p:spPr>
            <p:txBody>
              <a:bodyPr anchor="t" anchorCtr="0">
                <a:noAutofit/>
              </a:bodyPr>
              <a:lstStyle/>
              <a:p>
                <a:pPr>
                  <a:buFont typeface="Wingdings" pitchFamily="2" charset="2"/>
                  <a:buChar char="Ø"/>
                  <a:defRPr/>
                </a:pPr>
                <a:r>
                  <a:rPr lang="en-US" sz="2200" dirty="0">
                    <a:solidFill>
                      <a:srgbClr val="FF0000"/>
                    </a:solidFill>
                    <a:latin typeface="Times" pitchFamily="2" charset="0"/>
                    <a:ea typeface="Times" charset="0"/>
                    <a:cs typeface="Times" charset="0"/>
                  </a:rPr>
                  <a:t>Parameterized upper bounds for CDCL algorithm</a:t>
                </a:r>
              </a:p>
              <a:p>
                <a:pPr lvl="2">
                  <a:buFont typeface="Wingdings" pitchFamily="2" charset="2"/>
                  <a:buChar char="Ø"/>
                  <a:defRPr/>
                </a:pPr>
                <a:r>
                  <a:rPr lang="en-US" sz="2200" b="0" dirty="0">
                    <a:solidFill>
                      <a:schemeClr val="tx1"/>
                    </a:solidFill>
                    <a:latin typeface="Times" pitchFamily="2" charset="0"/>
                    <a:ea typeface="Times" charset="0"/>
                    <a:cs typeface="Times" charset="0"/>
                  </a:rPr>
                  <a:t>One possibility is </a:t>
                </a:r>
                <a14:m>
                  <m:oMath xmlns:m="http://schemas.openxmlformats.org/officeDocument/2006/math">
                    <m:sSup>
                      <m:sSupPr>
                        <m:ctrlPr>
                          <a:rPr lang="en-US" sz="2200" i="1">
                            <a:solidFill>
                              <a:schemeClr val="tx1"/>
                            </a:solidFill>
                            <a:latin typeface="Cambria Math" panose="02040503050406030204" pitchFamily="18" charset="0"/>
                            <a:ea typeface="Times" charset="0"/>
                            <a:cs typeface="Times" charset="0"/>
                          </a:rPr>
                        </m:ctrlPr>
                      </m:sSupPr>
                      <m:e>
                        <m:r>
                          <a:rPr lang="en-US" sz="2200" i="1">
                            <a:solidFill>
                              <a:schemeClr val="tx1"/>
                            </a:solidFill>
                            <a:latin typeface="Cambria Math" panose="02040503050406030204" pitchFamily="18" charset="0"/>
                            <a:ea typeface="Times" charset="0"/>
                            <a:cs typeface="Times" charset="0"/>
                          </a:rPr>
                          <m:t>2</m:t>
                        </m:r>
                      </m:e>
                      <m:sup>
                        <m:r>
                          <a:rPr lang="en-US" sz="2200" i="1">
                            <a:solidFill>
                              <a:schemeClr val="tx1"/>
                            </a:solidFill>
                            <a:latin typeface="Cambria Math" panose="02040503050406030204" pitchFamily="18" charset="0"/>
                            <a:ea typeface="Times" charset="0"/>
                            <a:cs typeface="Times" charset="0"/>
                          </a:rPr>
                          <m:t>𝑓</m:t>
                        </m:r>
                        <m:d>
                          <m:dPr>
                            <m:ctrlPr>
                              <a:rPr lang="en-US" sz="2200" i="1">
                                <a:solidFill>
                                  <a:schemeClr val="tx1"/>
                                </a:solidFill>
                                <a:latin typeface="Cambria Math" panose="02040503050406030204" pitchFamily="18" charset="0"/>
                                <a:ea typeface="Times" charset="0"/>
                                <a:cs typeface="Times" charset="0"/>
                              </a:rPr>
                            </m:ctrlPr>
                          </m:dPr>
                          <m:e>
                            <m:sSub>
                              <m:sSubPr>
                                <m:ctrlPr>
                                  <a:rPr lang="en-US" sz="2200" i="1">
                                    <a:solidFill>
                                      <a:schemeClr val="tx1"/>
                                    </a:solidFill>
                                    <a:latin typeface="Cambria Math" panose="02040503050406030204" pitchFamily="18" charset="0"/>
                                    <a:ea typeface="Times" charset="0"/>
                                    <a:cs typeface="Times" charset="0"/>
                                  </a:rPr>
                                </m:ctrlPr>
                              </m:sSubPr>
                              <m:e>
                                <m:r>
                                  <a:rPr lang="en-US" sz="2200" i="1">
                                    <a:solidFill>
                                      <a:schemeClr val="tx1"/>
                                    </a:solidFill>
                                    <a:latin typeface="Cambria Math" panose="02040503050406030204" pitchFamily="18" charset="0"/>
                                    <a:ea typeface="Times" charset="0"/>
                                    <a:cs typeface="Times" charset="0"/>
                                  </a:rPr>
                                  <m:t>𝑝</m:t>
                                </m:r>
                              </m:e>
                              <m:sub>
                                <m:r>
                                  <a:rPr lang="en-US" sz="2200" i="1">
                                    <a:solidFill>
                                      <a:schemeClr val="tx1"/>
                                    </a:solidFill>
                                    <a:latin typeface="Cambria Math" panose="02040503050406030204" pitchFamily="18" charset="0"/>
                                    <a:ea typeface="Times" charset="0"/>
                                    <a:cs typeface="Times" charset="0"/>
                                  </a:rPr>
                                  <m:t>1</m:t>
                                </m:r>
                              </m:sub>
                            </m:sSub>
                            <m:r>
                              <a:rPr lang="en-US" sz="2200" i="1">
                                <a:solidFill>
                                  <a:schemeClr val="tx1"/>
                                </a:solidFill>
                                <a:latin typeface="Cambria Math" panose="02040503050406030204" pitchFamily="18" charset="0"/>
                                <a:ea typeface="Times" charset="0"/>
                                <a:cs typeface="Times" charset="0"/>
                              </a:rPr>
                              <m:t>,</m:t>
                            </m:r>
                            <m:sSub>
                              <m:sSubPr>
                                <m:ctrlPr>
                                  <a:rPr lang="en-US" sz="2200" i="1">
                                    <a:solidFill>
                                      <a:schemeClr val="tx1"/>
                                    </a:solidFill>
                                    <a:latin typeface="Cambria Math" panose="02040503050406030204" pitchFamily="18" charset="0"/>
                                    <a:ea typeface="Times" charset="0"/>
                                    <a:cs typeface="Times" charset="0"/>
                                  </a:rPr>
                                </m:ctrlPr>
                              </m:sSubPr>
                              <m:e>
                                <m:r>
                                  <a:rPr lang="en-US" sz="2200" i="1">
                                    <a:solidFill>
                                      <a:schemeClr val="tx1"/>
                                    </a:solidFill>
                                    <a:latin typeface="Cambria Math" panose="02040503050406030204" pitchFamily="18" charset="0"/>
                                    <a:ea typeface="Times" charset="0"/>
                                    <a:cs typeface="Times" charset="0"/>
                                  </a:rPr>
                                  <m:t>𝑝</m:t>
                                </m:r>
                              </m:e>
                              <m:sub>
                                <m:r>
                                  <a:rPr lang="en-US" sz="2200" i="1">
                                    <a:solidFill>
                                      <a:schemeClr val="tx1"/>
                                    </a:solidFill>
                                    <a:latin typeface="Cambria Math" panose="02040503050406030204" pitchFamily="18" charset="0"/>
                                    <a:ea typeface="Times" charset="0"/>
                                    <a:cs typeface="Times" charset="0"/>
                                  </a:rPr>
                                  <m:t>2</m:t>
                                </m:r>
                              </m:sub>
                            </m:sSub>
                            <m:r>
                              <a:rPr lang="en-US" sz="2200" i="1">
                                <a:solidFill>
                                  <a:schemeClr val="tx1"/>
                                </a:solidFill>
                                <a:latin typeface="Cambria Math" panose="02040503050406030204" pitchFamily="18" charset="0"/>
                                <a:ea typeface="Times" charset="0"/>
                                <a:cs typeface="Times" charset="0"/>
                              </a:rPr>
                              <m:t> </m:t>
                            </m:r>
                          </m:e>
                        </m:d>
                      </m:sup>
                    </m:sSup>
                    <m:r>
                      <a:rPr lang="en-US" sz="2200" i="1">
                        <a:solidFill>
                          <a:schemeClr val="tx1"/>
                        </a:solidFill>
                        <a:latin typeface="Cambria Math" panose="02040503050406030204" pitchFamily="18" charset="0"/>
                        <a:ea typeface="Times" charset="0"/>
                        <a:cs typeface="Times" charset="0"/>
                      </a:rPr>
                      <m:t>.</m:t>
                    </m:r>
                    <m:r>
                      <a:rPr lang="en-US" sz="2200" i="1">
                        <a:solidFill>
                          <a:schemeClr val="tx1"/>
                        </a:solidFill>
                        <a:latin typeface="Cambria Math" panose="02040503050406030204" pitchFamily="18" charset="0"/>
                        <a:ea typeface="Times" charset="0"/>
                        <a:cs typeface="Times" charset="0"/>
                      </a:rPr>
                      <m:t>𝑝𝑜𝑙𝑦</m:t>
                    </m:r>
                    <m:r>
                      <a:rPr lang="en-US" sz="2200" i="1">
                        <a:solidFill>
                          <a:schemeClr val="tx1"/>
                        </a:solidFill>
                        <a:latin typeface="Cambria Math" panose="02040503050406030204" pitchFamily="18" charset="0"/>
                        <a:ea typeface="Times" charset="0"/>
                        <a:cs typeface="Times" charset="0"/>
                      </a:rPr>
                      <m:t>(</m:t>
                    </m:r>
                    <m:r>
                      <a:rPr lang="en-US" sz="2200" i="1">
                        <a:solidFill>
                          <a:schemeClr val="tx1"/>
                        </a:solidFill>
                        <a:latin typeface="Cambria Math" panose="02040503050406030204" pitchFamily="18" charset="0"/>
                        <a:ea typeface="Times" charset="0"/>
                        <a:cs typeface="Times" charset="0"/>
                      </a:rPr>
                      <m:t>𝑛</m:t>
                    </m:r>
                    <m:r>
                      <a:rPr lang="en-US" sz="2200" i="1">
                        <a:solidFill>
                          <a:schemeClr val="tx1"/>
                        </a:solidFill>
                        <a:latin typeface="Cambria Math" panose="02040503050406030204" pitchFamily="18" charset="0"/>
                        <a:ea typeface="Times" charset="0"/>
                        <a:cs typeface="Times" charset="0"/>
                      </a:rPr>
                      <m:t>)</m:t>
                    </m:r>
                  </m:oMath>
                </a14:m>
                <a:r>
                  <a:rPr lang="en-US" sz="2200" b="0" dirty="0">
                    <a:solidFill>
                      <a:schemeClr val="tx1"/>
                    </a:solidFill>
                    <a:latin typeface="Times" pitchFamily="2" charset="0"/>
                    <a:ea typeface="Times" charset="0"/>
                    <a:cs typeface="Times" charset="0"/>
                  </a:rPr>
                  <a:t> for appropriate values of “real-world” parameters </a:t>
                </a:r>
                <a:r>
                  <a:rPr lang="en-US" sz="2200" dirty="0">
                    <a:solidFill>
                      <a:schemeClr val="tx1"/>
                    </a:solidFill>
                    <a:latin typeface="Times" pitchFamily="2" charset="0"/>
                    <a:ea typeface="Times" charset="0"/>
                    <a:cs typeface="Times" charset="0"/>
                  </a:rPr>
                  <a:t> </a:t>
                </a:r>
                <a14:m>
                  <m:oMath xmlns:m="http://schemas.openxmlformats.org/officeDocument/2006/math">
                    <m:sSub>
                      <m:sSubPr>
                        <m:ctrlPr>
                          <a:rPr lang="en-US" sz="2200" i="1">
                            <a:solidFill>
                              <a:schemeClr val="tx1"/>
                            </a:solidFill>
                            <a:latin typeface="Cambria Math" panose="02040503050406030204" pitchFamily="18" charset="0"/>
                            <a:ea typeface="Times" charset="0"/>
                            <a:cs typeface="Times" charset="0"/>
                          </a:rPr>
                        </m:ctrlPr>
                      </m:sSubPr>
                      <m:e>
                        <m:r>
                          <a:rPr lang="en-US" sz="2200" i="1">
                            <a:solidFill>
                              <a:schemeClr val="tx1"/>
                            </a:solidFill>
                            <a:latin typeface="Cambria Math" panose="02040503050406030204" pitchFamily="18" charset="0"/>
                            <a:ea typeface="Times" charset="0"/>
                            <a:cs typeface="Times" charset="0"/>
                          </a:rPr>
                          <m:t>𝑝</m:t>
                        </m:r>
                      </m:e>
                      <m:sub>
                        <m:r>
                          <a:rPr lang="en-US" sz="2200" i="1">
                            <a:solidFill>
                              <a:schemeClr val="tx1"/>
                            </a:solidFill>
                            <a:latin typeface="Cambria Math" panose="02040503050406030204" pitchFamily="18" charset="0"/>
                            <a:ea typeface="Times" charset="0"/>
                            <a:cs typeface="Times" charset="0"/>
                          </a:rPr>
                          <m:t>1</m:t>
                        </m:r>
                      </m:sub>
                    </m:sSub>
                    <m:r>
                      <a:rPr lang="en-US" sz="2200" i="1">
                        <a:solidFill>
                          <a:schemeClr val="tx1"/>
                        </a:solidFill>
                        <a:latin typeface="Cambria Math" panose="02040503050406030204" pitchFamily="18" charset="0"/>
                        <a:ea typeface="Times" charset="0"/>
                        <a:cs typeface="Times" charset="0"/>
                      </a:rPr>
                      <m:t>,</m:t>
                    </m:r>
                    <m:sSub>
                      <m:sSubPr>
                        <m:ctrlPr>
                          <a:rPr lang="en-US" sz="2200" i="1">
                            <a:solidFill>
                              <a:schemeClr val="tx1"/>
                            </a:solidFill>
                            <a:latin typeface="Cambria Math" panose="02040503050406030204" pitchFamily="18" charset="0"/>
                            <a:ea typeface="Times" charset="0"/>
                            <a:cs typeface="Times" charset="0"/>
                          </a:rPr>
                        </m:ctrlPr>
                      </m:sSubPr>
                      <m:e>
                        <m:r>
                          <a:rPr lang="en-US" sz="2200" i="1">
                            <a:solidFill>
                              <a:schemeClr val="tx1"/>
                            </a:solidFill>
                            <a:latin typeface="Cambria Math" panose="02040503050406030204" pitchFamily="18" charset="0"/>
                            <a:ea typeface="Times" charset="0"/>
                            <a:cs typeface="Times" charset="0"/>
                          </a:rPr>
                          <m:t>𝑝</m:t>
                        </m:r>
                      </m:e>
                      <m:sub>
                        <m:r>
                          <a:rPr lang="en-US" sz="2200" i="1">
                            <a:solidFill>
                              <a:schemeClr val="tx1"/>
                            </a:solidFill>
                            <a:latin typeface="Cambria Math" panose="02040503050406030204" pitchFamily="18" charset="0"/>
                            <a:ea typeface="Times" charset="0"/>
                            <a:cs typeface="Times" charset="0"/>
                          </a:rPr>
                          <m:t>2</m:t>
                        </m:r>
                      </m:sub>
                    </m:sSub>
                  </m:oMath>
                </a14:m>
                <a:endParaRPr lang="en-US" sz="2200" b="0" dirty="0">
                  <a:solidFill>
                    <a:schemeClr val="tx1"/>
                  </a:solidFill>
                  <a:latin typeface="Times" pitchFamily="2" charset="0"/>
                  <a:ea typeface="Times" charset="0"/>
                  <a:cs typeface="Times" charset="0"/>
                </a:endParaRPr>
              </a:p>
              <a:p>
                <a:pPr lvl="2">
                  <a:buFont typeface="Wingdings" pitchFamily="2" charset="2"/>
                  <a:buChar char="Ø"/>
                  <a:defRPr/>
                </a:pPr>
                <a:r>
                  <a:rPr lang="en-US" sz="2200" dirty="0">
                    <a:solidFill>
                      <a:schemeClr val="tx1"/>
                    </a:solidFill>
                    <a:latin typeface="Times" pitchFamily="2" charset="0"/>
                    <a:ea typeface="Times" charset="0"/>
                    <a:cs typeface="Times" charset="0"/>
                  </a:rPr>
                  <a:t> Alternatively, similar upper-bound for CDCL as PPSZ, but with “real-world” parameters</a:t>
                </a:r>
              </a:p>
              <a:p>
                <a:pPr lvl="2">
                  <a:buFont typeface="Wingdings" pitchFamily="2" charset="2"/>
                  <a:buChar char="Ø"/>
                  <a:defRPr/>
                </a:pPr>
                <a:r>
                  <a:rPr lang="en-US" sz="2200" dirty="0">
                    <a:solidFill>
                      <a:schemeClr val="tx1"/>
                    </a:solidFill>
                    <a:latin typeface="Times" pitchFamily="2" charset="0"/>
                    <a:ea typeface="Times" charset="0"/>
                    <a:cs typeface="Times" charset="0"/>
                  </a:rPr>
                  <a:t> Parameterized understanding of proof search and proof size</a:t>
                </a:r>
              </a:p>
              <a:p>
                <a:pPr lvl="2">
                  <a:buFont typeface="Wingdings" pitchFamily="2" charset="2"/>
                  <a:buChar char="Ø"/>
                  <a:defRPr/>
                </a:pPr>
                <a:endParaRPr lang="en-US" sz="2200" dirty="0">
                  <a:solidFill>
                    <a:schemeClr val="tx1"/>
                  </a:solidFill>
                  <a:latin typeface="Times" pitchFamily="2" charset="0"/>
                  <a:ea typeface="Times" charset="0"/>
                  <a:cs typeface="Times" charset="0"/>
                </a:endParaRPr>
              </a:p>
              <a:p>
                <a:pPr>
                  <a:buFont typeface="Wingdings" pitchFamily="2" charset="2"/>
                  <a:buChar char="Ø"/>
                  <a:defRPr/>
                </a:pPr>
                <a:r>
                  <a:rPr lang="en-US" sz="2200" dirty="0">
                    <a:solidFill>
                      <a:srgbClr val="FF0000"/>
                    </a:solidFill>
                    <a:latin typeface="Times" pitchFamily="2" charset="0"/>
                    <a:ea typeface="Times" charset="0"/>
                    <a:cs typeface="Times" charset="0"/>
                  </a:rPr>
                  <a:t>“Better” practically-inspired lower bounds for Res </a:t>
                </a:r>
                <a:r>
                  <a:rPr lang="en-US" sz="2200" dirty="0">
                    <a:solidFill>
                      <a:schemeClr val="tx1"/>
                    </a:solidFill>
                    <a:latin typeface="Times" pitchFamily="2" charset="0"/>
                    <a:ea typeface="Times" charset="0"/>
                    <a:cs typeface="Times" charset="0"/>
                  </a:rPr>
                  <a:t>(e.g., why are crypto instances hard for solvers?)</a:t>
                </a:r>
                <a:br>
                  <a:rPr lang="en-US" sz="2200" dirty="0">
                    <a:solidFill>
                      <a:schemeClr val="tx1"/>
                    </a:solidFill>
                    <a:latin typeface="Times" pitchFamily="2" charset="0"/>
                    <a:ea typeface="Times" charset="0"/>
                    <a:cs typeface="Times" charset="0"/>
                  </a:rPr>
                </a:br>
                <a:endParaRPr lang="en-US" sz="2200" dirty="0">
                  <a:solidFill>
                    <a:schemeClr val="tx1"/>
                  </a:solidFill>
                  <a:latin typeface="Times" pitchFamily="2" charset="0"/>
                  <a:ea typeface="Times" charset="0"/>
                  <a:cs typeface="Times" charset="0"/>
                </a:endParaRPr>
              </a:p>
              <a:p>
                <a:pPr>
                  <a:buFont typeface="Wingdings" pitchFamily="2" charset="2"/>
                  <a:buChar char="Ø"/>
                  <a:defRPr/>
                </a:pPr>
                <a:r>
                  <a:rPr lang="en-US" sz="2200" dirty="0">
                    <a:solidFill>
                      <a:srgbClr val="FF0000"/>
                    </a:solidFill>
                    <a:latin typeface="Times" pitchFamily="2" charset="0"/>
                    <a:ea typeface="Times" charset="0"/>
                    <a:cs typeface="Times" charset="0"/>
                  </a:rPr>
                  <a:t>Better understanding of solver configurations</a:t>
                </a:r>
                <a:r>
                  <a:rPr lang="en-US" sz="2200" dirty="0">
                    <a:solidFill>
                      <a:schemeClr val="tx1"/>
                    </a:solidFill>
                    <a:latin typeface="Times" pitchFamily="2" charset="0"/>
                    <a:ea typeface="Times" charset="0"/>
                    <a:cs typeface="Times" charset="0"/>
                  </a:rPr>
                  <a:t> (e.g., CDCL - restarts &lt; CDCL + restarts,…)</a:t>
                </a:r>
              </a:p>
              <a:p>
                <a:pPr>
                  <a:buFont typeface="Wingdings" pitchFamily="2" charset="2"/>
                  <a:buChar char="Ø"/>
                  <a:defRPr/>
                </a:pPr>
                <a:endParaRPr lang="en-US" sz="2200" dirty="0">
                  <a:solidFill>
                    <a:schemeClr val="tx1"/>
                  </a:solidFill>
                  <a:latin typeface="Times" pitchFamily="2" charset="0"/>
                  <a:ea typeface="Times" charset="0"/>
                  <a:cs typeface="Times" charset="0"/>
                </a:endParaRPr>
              </a:p>
              <a:p>
                <a:pPr>
                  <a:buFont typeface="Wingdings" pitchFamily="2" charset="2"/>
                  <a:buChar char="Ø"/>
                  <a:defRPr/>
                </a:pPr>
                <a:r>
                  <a:rPr lang="en-US" sz="2200" dirty="0">
                    <a:solidFill>
                      <a:srgbClr val="FF0000"/>
                    </a:solidFill>
                    <a:latin typeface="Times" pitchFamily="2" charset="0"/>
                    <a:ea typeface="Times" charset="0"/>
                    <a:cs typeface="Times" charset="0"/>
                  </a:rPr>
                  <a:t>Better solver design </a:t>
                </a:r>
                <a:r>
                  <a:rPr lang="en-US" sz="2200" dirty="0">
                    <a:solidFill>
                      <a:schemeClr val="tx1"/>
                    </a:solidFill>
                    <a:latin typeface="Times" pitchFamily="2" charset="0"/>
                    <a:ea typeface="Times" charset="0"/>
                    <a:cs typeface="Times" charset="0"/>
                  </a:rPr>
                  <a:t>(e.g., stronger proof systems integrated into solvers, better ML-based proof rule sequencing and selecting methods,…)</a:t>
                </a:r>
              </a:p>
            </p:txBody>
          </p:sp>
        </mc:Choice>
        <mc:Fallback xmlns="">
          <p:sp>
            <p:nvSpPr>
              <p:cNvPr id="47107" name="Rectangle 3"/>
              <p:cNvSpPr>
                <a:spLocks noGrp="1" noRot="1" noChangeAspect="1" noMove="1" noResize="1" noEditPoints="1" noAdjustHandles="1" noChangeArrowheads="1" noChangeShapeType="1" noTextEdit="1"/>
              </p:cNvSpPr>
              <p:nvPr>
                <p:ph type="body" idx="1"/>
              </p:nvPr>
            </p:nvSpPr>
            <p:spPr>
              <a:xfrm>
                <a:off x="190499" y="1258134"/>
                <a:ext cx="11795125" cy="5420252"/>
              </a:xfrm>
              <a:blipFill>
                <a:blip r:embed="rId3"/>
                <a:stretch>
                  <a:fillRect l="-430" t="-466"/>
                </a:stretch>
              </a:blipFill>
              <a:ln>
                <a:noFill/>
              </a:ln>
            </p:spPr>
            <p:txBody>
              <a:bodyPr/>
              <a:lstStyle/>
              <a:p>
                <a:r>
                  <a:rPr lang="en-US">
                    <a:noFill/>
                  </a:rPr>
                  <a:t> </a:t>
                </a:r>
              </a:p>
            </p:txBody>
          </p:sp>
        </mc:Fallback>
      </mc:AlternateContent>
      <p:sp>
        <p:nvSpPr>
          <p:cNvPr id="4" name="Title 1"/>
          <p:cNvSpPr>
            <a:spLocks noGrp="1"/>
          </p:cNvSpPr>
          <p:nvPr>
            <p:ph type="title"/>
          </p:nvPr>
        </p:nvSpPr>
        <p:spPr>
          <a:xfrm>
            <a:off x="190499" y="57150"/>
            <a:ext cx="11795125" cy="1138343"/>
          </a:xfrm>
        </p:spPr>
        <p:txBody>
          <a:bodyPr>
            <a:noAutofit/>
          </a:bodyPr>
          <a:lstStyle/>
          <a:p>
            <a:r>
              <a:rPr lang="en-US" sz="3800" u="sng" cap="none" dirty="0">
                <a:solidFill>
                  <a:srgbClr val="FF0000"/>
                </a:solidFill>
                <a:latin typeface="Times" charset="0"/>
                <a:ea typeface="Times" charset="0"/>
                <a:cs typeface="Times" charset="0"/>
              </a:rPr>
              <a:t>Target Conjectures and Results</a:t>
            </a:r>
            <a:br>
              <a:rPr lang="en-US" sz="3800" u="sng" cap="none" dirty="0">
                <a:solidFill>
                  <a:srgbClr val="FF0000"/>
                </a:solidFill>
                <a:latin typeface="Times" charset="0"/>
                <a:ea typeface="Times" charset="0"/>
                <a:cs typeface="Times" charset="0"/>
              </a:rPr>
            </a:br>
            <a:r>
              <a:rPr lang="en-US" sz="3800" cap="none" dirty="0">
                <a:solidFill>
                  <a:srgbClr val="7030A0"/>
                </a:solidFill>
                <a:latin typeface="Times" charset="0"/>
                <a:ea typeface="Times" charset="0"/>
                <a:cs typeface="Times" charset="0"/>
              </a:rPr>
              <a:t>Why are Solvers Efficient?</a:t>
            </a:r>
          </a:p>
        </p:txBody>
      </p:sp>
      <p:sp>
        <p:nvSpPr>
          <p:cNvPr id="7" name="Slide Number Placeholder 6"/>
          <p:cNvSpPr>
            <a:spLocks noGrp="1"/>
          </p:cNvSpPr>
          <p:nvPr>
            <p:ph type="sldNum" sz="quarter" idx="12"/>
          </p:nvPr>
        </p:nvSpPr>
        <p:spPr>
          <a:xfrm>
            <a:off x="11826240" y="6491136"/>
            <a:ext cx="365760" cy="365760"/>
          </a:xfrm>
        </p:spPr>
        <p:txBody>
          <a:bodyPr/>
          <a:lstStyle/>
          <a:p>
            <a:fld id="{8A7A6979-0714-4377-B894-6BE4C2D6E202}" type="slidenum">
              <a:rPr lang="en-US" smtClean="0"/>
              <a:pPr/>
              <a:t>7</a:t>
            </a:fld>
            <a:endParaRPr lang="en-US" dirty="0"/>
          </a:p>
        </p:txBody>
      </p:sp>
    </p:spTree>
    <p:extLst>
      <p:ext uri="{BB962C8B-B14F-4D97-AF65-F5344CB8AC3E}">
        <p14:creationId xmlns:p14="http://schemas.microsoft.com/office/powerpoint/2010/main" val="41593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576" y="1063244"/>
            <a:ext cx="11845158" cy="3101983"/>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2700">
            <a:solidFill>
              <a:srgbClr val="FF0000"/>
            </a:solidFill>
          </a:ln>
        </p:spPr>
        <p:txBody>
          <a:bodyPr>
            <a:normAutofit/>
          </a:bodyPr>
          <a:lstStyle/>
          <a:p>
            <a:pPr marL="0" indent="0" algn="ctr">
              <a:buNone/>
            </a:pPr>
            <a:r>
              <a:rPr lang="en-US" sz="3800" dirty="0">
                <a:latin typeface="Times" charset="0"/>
                <a:ea typeface="Times" charset="0"/>
                <a:cs typeface="Times" charset="0"/>
              </a:rPr>
              <a:t>PART II</a:t>
            </a:r>
          </a:p>
          <a:p>
            <a:pPr marL="0" indent="0" algn="ctr">
              <a:buNone/>
            </a:pPr>
            <a:endParaRPr lang="en-US" sz="3800" u="sng" dirty="0">
              <a:solidFill>
                <a:srgbClr val="7030A0"/>
              </a:solidFill>
              <a:latin typeface="Times" charset="0"/>
              <a:ea typeface="Times" charset="0"/>
              <a:cs typeface="Times" charset="0"/>
            </a:endParaRPr>
          </a:p>
          <a:p>
            <a:pPr marL="0" indent="0" algn="ctr">
              <a:buNone/>
            </a:pPr>
            <a:r>
              <a:rPr lang="en-US" sz="4800" dirty="0">
                <a:solidFill>
                  <a:srgbClr val="7030A0"/>
                </a:solidFill>
                <a:latin typeface="Times" charset="0"/>
                <a:ea typeface="Times" charset="0"/>
                <a:cs typeface="Times" charset="0"/>
              </a:rPr>
              <a:t>In Search of Empirical Understanding of Solvers via Parameters</a:t>
            </a:r>
          </a:p>
        </p:txBody>
      </p:sp>
      <p:sp>
        <p:nvSpPr>
          <p:cNvPr id="7" name="Slide Number Placeholder 6"/>
          <p:cNvSpPr>
            <a:spLocks noGrp="1"/>
          </p:cNvSpPr>
          <p:nvPr>
            <p:ph type="sldNum" sz="quarter" idx="12"/>
          </p:nvPr>
        </p:nvSpPr>
        <p:spPr>
          <a:xfrm>
            <a:off x="11802854" y="6492240"/>
            <a:ext cx="365760" cy="365760"/>
          </a:xfrm>
        </p:spPr>
        <p:txBody>
          <a:bodyPr/>
          <a:lstStyle/>
          <a:p>
            <a:fld id="{8A7A6979-0714-4377-B894-6BE4C2D6E202}" type="slidenum">
              <a:rPr lang="en-US" smtClean="0"/>
              <a:pPr/>
              <a:t>8</a:t>
            </a:fld>
            <a:endParaRPr lang="en-US" dirty="0"/>
          </a:p>
        </p:txBody>
      </p:sp>
    </p:spTree>
    <p:extLst>
      <p:ext uri="{BB962C8B-B14F-4D97-AF65-F5344CB8AC3E}">
        <p14:creationId xmlns:p14="http://schemas.microsoft.com/office/powerpoint/2010/main" val="39743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37" y="169983"/>
            <a:ext cx="11439726" cy="1081400"/>
          </a:xfrm>
        </p:spPr>
        <p:txBody>
          <a:bodyPr>
            <a:noAutofit/>
          </a:bodyPr>
          <a:lstStyle/>
          <a:p>
            <a:r>
              <a:rPr lang="en-GB" sz="3600" u="sng" cap="none" dirty="0">
                <a:latin typeface="Times" charset="0"/>
                <a:ea typeface="Times" charset="0"/>
                <a:cs typeface="Times" charset="0"/>
              </a:rPr>
              <a:t>Search for Complexity-theoretic Parameters</a:t>
            </a:r>
            <a:br>
              <a:rPr lang="en-GB" sz="3600" u="sng" cap="none" dirty="0">
                <a:latin typeface="Times" charset="0"/>
                <a:ea typeface="Times" charset="0"/>
                <a:cs typeface="Times" charset="0"/>
              </a:rPr>
            </a:br>
            <a:r>
              <a:rPr lang="en-GB" sz="3600" cap="none" dirty="0">
                <a:solidFill>
                  <a:srgbClr val="FF0000"/>
                </a:solidFill>
                <a:latin typeface="Times" charset="0"/>
                <a:ea typeface="Times" charset="0"/>
                <a:cs typeface="Times" charset="0"/>
              </a:rPr>
              <a:t>Key Question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450612" y="1945584"/>
            <a:ext cx="2720634" cy="2412890"/>
          </a:xfrm>
        </p:spPr>
      </p:pic>
      <p:pic>
        <p:nvPicPr>
          <p:cNvPr id="1026" name="Picture 2" descr="https://upload.wikimedia.org/wikipedia/commons/thumb/a/a7/Tree_decomposition.svg/240px-Tree_decomposition.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3172" y="1690688"/>
            <a:ext cx="1938867" cy="25770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teinertriples.fr/ncohen/tut/Graphs/random_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5008" y="1874382"/>
            <a:ext cx="2116667" cy="2155465"/>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8858967" y="3508448"/>
            <a:ext cx="90299" cy="820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8904116" y="3087232"/>
            <a:ext cx="90299" cy="820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70C0"/>
              </a:solidFill>
            </a:endParaRPr>
          </a:p>
        </p:txBody>
      </p:sp>
      <p:sp>
        <p:nvSpPr>
          <p:cNvPr id="10" name="Oval 9"/>
          <p:cNvSpPr/>
          <p:nvPr/>
        </p:nvSpPr>
        <p:spPr>
          <a:xfrm>
            <a:off x="9503841" y="3069935"/>
            <a:ext cx="90299" cy="820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p:cNvSpPr/>
          <p:nvPr/>
        </p:nvSpPr>
        <p:spPr>
          <a:xfrm>
            <a:off x="9197614" y="2519172"/>
            <a:ext cx="90299" cy="820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9413542" y="3716289"/>
            <a:ext cx="90299" cy="8209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269421" y="4408683"/>
            <a:ext cx="11381342" cy="2185214"/>
          </a:xfrm>
          <a:prstGeom prst="rect">
            <a:avLst/>
          </a:prstGeom>
          <a:noFill/>
        </p:spPr>
        <p:txBody>
          <a:bodyPr wrap="square" rtlCol="0">
            <a:spAutoFit/>
          </a:bodyPr>
          <a:lstStyle/>
          <a:p>
            <a:r>
              <a:rPr lang="en-US" sz="2400" dirty="0"/>
              <a:t>               </a:t>
            </a:r>
            <a:r>
              <a:rPr lang="en-US" sz="2200" u="sng" dirty="0">
                <a:latin typeface="Times" pitchFamily="2" charset="0"/>
              </a:rPr>
              <a:t>Treewidth</a:t>
            </a:r>
            <a:r>
              <a:rPr lang="en-US" sz="2200" dirty="0">
                <a:latin typeface="Times" pitchFamily="2" charset="0"/>
              </a:rPr>
              <a:t>                             </a:t>
            </a:r>
            <a:r>
              <a:rPr lang="en-US" sz="2200" u="sng" dirty="0">
                <a:latin typeface="Times" pitchFamily="2" charset="0"/>
              </a:rPr>
              <a:t>Community Structure</a:t>
            </a:r>
            <a:r>
              <a:rPr lang="en-US" sz="2200" dirty="0">
                <a:latin typeface="Times" pitchFamily="2" charset="0"/>
              </a:rPr>
              <a:t>                     </a:t>
            </a:r>
            <a:r>
              <a:rPr lang="en-US" sz="2200" u="sng" dirty="0">
                <a:latin typeface="Times" pitchFamily="2" charset="0"/>
              </a:rPr>
              <a:t>Backdoors</a:t>
            </a:r>
            <a:endParaRPr lang="en-US" sz="2200" dirty="0">
              <a:latin typeface="Times" pitchFamily="2" charset="0"/>
            </a:endParaRPr>
          </a:p>
          <a:p>
            <a:endParaRPr lang="en-US" sz="2200" dirty="0">
              <a:latin typeface="Times" pitchFamily="2" charset="0"/>
            </a:endParaRPr>
          </a:p>
          <a:p>
            <a:r>
              <a:rPr lang="en-US" sz="2200" dirty="0">
                <a:solidFill>
                  <a:srgbClr val="FF0000"/>
                </a:solidFill>
                <a:latin typeface="Times" pitchFamily="2" charset="0"/>
                <a:ea typeface="Times" charset="0"/>
                <a:cs typeface="Times" charset="0"/>
              </a:rPr>
              <a:t>Q:</a:t>
            </a:r>
            <a:r>
              <a:rPr lang="en-US" sz="2200" dirty="0">
                <a:latin typeface="Times" pitchFamily="2" charset="0"/>
                <a:ea typeface="Times" charset="0"/>
                <a:cs typeface="Times" charset="0"/>
              </a:rPr>
              <a:t> Industrial instances have structure that is exploited by solvers. The question then is which of the proposed structural parameters have the best explanatory power, across a wide variety of instances?</a:t>
            </a:r>
          </a:p>
          <a:p>
            <a:endParaRPr lang="en-US" sz="2200" dirty="0">
              <a:latin typeface="Times" pitchFamily="2" charset="0"/>
              <a:ea typeface="Times" charset="0"/>
              <a:cs typeface="Times" charset="0"/>
            </a:endParaRPr>
          </a:p>
          <a:p>
            <a:r>
              <a:rPr lang="en-US" sz="2200" dirty="0">
                <a:latin typeface="Times" pitchFamily="2" charset="0"/>
                <a:ea typeface="Times" charset="0"/>
                <a:cs typeface="Times" charset="0"/>
              </a:rPr>
              <a:t>The goal of empirical work is to either rule-out or rule-in parameters for further theoretical analysis</a:t>
            </a:r>
            <a:endParaRPr lang="en-CA" sz="2200" dirty="0">
              <a:latin typeface="Times" pitchFamily="2" charset="0"/>
              <a:ea typeface="Times" charset="0"/>
              <a:cs typeface="Times" charset="0"/>
            </a:endParaRPr>
          </a:p>
        </p:txBody>
      </p:sp>
      <p:sp>
        <p:nvSpPr>
          <p:cNvPr id="7" name="Rectangle 6"/>
          <p:cNvSpPr/>
          <p:nvPr/>
        </p:nvSpPr>
        <p:spPr>
          <a:xfrm>
            <a:off x="6637867" y="1752600"/>
            <a:ext cx="795866" cy="14901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6904557" y="3491577"/>
            <a:ext cx="795866" cy="8668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a:extLst>
              <a:ext uri="{FF2B5EF4-FFF2-40B4-BE49-F238E27FC236}">
                <a16:creationId xmlns:a16="http://schemas.microsoft.com/office/drawing/2014/main" id="{D56E9D70-7200-3D4C-ADC9-A31739B5CD1D}"/>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9</a:t>
            </a:fld>
            <a:endParaRPr lang="en-US" dirty="0"/>
          </a:p>
        </p:txBody>
      </p:sp>
    </p:spTree>
    <p:extLst>
      <p:ext uri="{BB962C8B-B14F-4D97-AF65-F5344CB8AC3E}">
        <p14:creationId xmlns:p14="http://schemas.microsoft.com/office/powerpoint/2010/main" val="268915104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17932</TotalTime>
  <Words>2806</Words>
  <Application>Microsoft Macintosh PowerPoint</Application>
  <PresentationFormat>Widescreen</PresentationFormat>
  <Paragraphs>303</Paragraphs>
  <Slides>28</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Cambria Math</vt:lpstr>
      <vt:lpstr>Georgia</vt:lpstr>
      <vt:lpstr>Gill Sans MT</vt:lpstr>
      <vt:lpstr>Times</vt:lpstr>
      <vt:lpstr>Wingdings</vt:lpstr>
      <vt:lpstr>Parcel</vt:lpstr>
      <vt:lpstr>Perspectives on Practice and Theory of SAT Solving</vt:lpstr>
      <vt:lpstr>Talk Outline</vt:lpstr>
      <vt:lpstr>PowerPoint Presentation</vt:lpstr>
      <vt:lpstr>The Central Question in Solver Research Why are Solvers Efficient?</vt:lpstr>
      <vt:lpstr>The Generality of the Central Question This question also applies to SMT, CP,…</vt:lpstr>
      <vt:lpstr>Sub-questions Why are Solvers Efficient?</vt:lpstr>
      <vt:lpstr>Target Conjectures and Results Why are Solvers Efficient?</vt:lpstr>
      <vt:lpstr>PowerPoint Presentation</vt:lpstr>
      <vt:lpstr>Search for Complexity-theoretic Parameters Key Question</vt:lpstr>
      <vt:lpstr>Complexity-theoretic Understanding of Solvers Empirical Approach to Identify Good Parameters</vt:lpstr>
      <vt:lpstr>Parameters that have been (tentatively) Ruled Out</vt:lpstr>
      <vt:lpstr>Parameters that have not yet been Ruled Out</vt:lpstr>
      <vt:lpstr>Proof Systems Proof-complexity of Solvers</vt:lpstr>
      <vt:lpstr>Resolution and Merges Mergeability and CDCL SAT Solvers</vt:lpstr>
      <vt:lpstr>Mergeability Number of Merges vs. Learnt Clause Size</vt:lpstr>
      <vt:lpstr>PowerPoint Presentation</vt:lpstr>
      <vt:lpstr>Solvers = Proof Search Systems+Machine Learning The Practice of Proof Systems</vt:lpstr>
      <vt:lpstr>Conflict-Driven Clause-Learning SAT Solver Solver = Proof Search System + ML</vt:lpstr>
      <vt:lpstr>CDCL with Deductive Feedback Loop Reinforcement Learning</vt:lpstr>
      <vt:lpstr>PowerPoint Presentation</vt:lpstr>
      <vt:lpstr>Understanding the Power of Restarts</vt:lpstr>
      <vt:lpstr>PowerPoint Presentation</vt:lpstr>
      <vt:lpstr>From Practice to Theory</vt:lpstr>
      <vt:lpstr>PowerPoint Presentation</vt:lpstr>
      <vt:lpstr>Open Problems (Theory and Practice)</vt:lpstr>
      <vt:lpstr>PowerPoint Presentation</vt:lpstr>
      <vt:lpstr>Summary of Scheduled Workshop Talks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Rate Based Branching Heuristic for SAT Solvers</dc:title>
  <dc:creator>jimmy</dc:creator>
  <cp:lastModifiedBy>Vijay Ganesh</cp:lastModifiedBy>
  <cp:revision>4233</cp:revision>
  <cp:lastPrinted>2018-08-09T12:43:13Z</cp:lastPrinted>
  <dcterms:created xsi:type="dcterms:W3CDTF">2016-07-02T00:40:08Z</dcterms:created>
  <dcterms:modified xsi:type="dcterms:W3CDTF">2021-02-10T15:25:15Z</dcterms:modified>
</cp:coreProperties>
</file>