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12"/>
  </p:notesMasterIdLst>
  <p:sldIdLst>
    <p:sldId id="296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2" autoAdjust="0"/>
    <p:restoredTop sz="88455" autoAdjust="0"/>
  </p:normalViewPr>
  <p:slideViewPr>
    <p:cSldViewPr>
      <p:cViewPr varScale="1">
        <p:scale>
          <a:sx n="76" d="100"/>
          <a:sy n="76" d="100"/>
        </p:scale>
        <p:origin x="115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8"/>
    </p:cViewPr>
  </p:sorterViewPr>
  <p:notesViewPr>
    <p:cSldViewPr>
      <p:cViewPr varScale="1">
        <p:scale>
          <a:sx n="50" d="100"/>
          <a:sy n="50" d="100"/>
        </p:scale>
        <p:origin x="-2620" y="-6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049F64A-EABA-457A-A5DE-915A3D3FB8D2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A378F4F8-160B-406F-A930-E90103237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F4F8-160B-406F-A930-E90103237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004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EAF7FF-C04C-4A56-A914-EDD00A405EF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Salil.SalilSurface\g.harvard\GD-PrivacyTools\Privacy Tools_\Outreach\End of Grant Workshop 2017\Slides_Monday_AH\slo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858870"/>
            <a:ext cx="14287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8534400" cy="3276600"/>
          </a:xfrm>
        </p:spPr>
        <p:txBody>
          <a:bodyPr numCol="1">
            <a:normAutofit/>
          </a:bodyPr>
          <a:lstStyle/>
          <a:p>
            <a:r>
              <a:rPr lang="en-US" sz="2000" dirty="0"/>
              <a:t>Simons Workshop on Data Privacy:</a:t>
            </a:r>
            <a:br>
              <a:rPr lang="en-US" sz="2000" dirty="0"/>
            </a:br>
            <a:r>
              <a:rPr lang="en-US" sz="2000" dirty="0"/>
              <a:t>From Foundations to Applications</a:t>
            </a:r>
          </a:p>
          <a:p>
            <a:r>
              <a:rPr lang="en-US" sz="2000" dirty="0"/>
              <a:t>March 8, 2019</a:t>
            </a:r>
          </a:p>
          <a:p>
            <a:endParaRPr lang="en-US" sz="2000" dirty="0"/>
          </a:p>
          <a:p>
            <a:r>
              <a:rPr lang="en-US" sz="2000" dirty="0"/>
              <a:t>Salil Vadhan</a:t>
            </a:r>
            <a:br>
              <a:rPr lang="en-US" sz="2000" dirty="0"/>
            </a:br>
            <a:r>
              <a:rPr lang="en-US" sz="2000" dirty="0"/>
              <a:t>Harvard University</a:t>
            </a:r>
          </a:p>
          <a:p>
            <a:endParaRPr lang="en-US" sz="2000" dirty="0"/>
          </a:p>
        </p:txBody>
      </p:sp>
      <p:pic>
        <p:nvPicPr>
          <p:cNvPr id="1026" name="Picture 2" descr="C:\Users\Salil\Desktop\active2\committee for advancement of tcs\Visioning\final nuggets\PrivacyUtility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3652"/>
            <a:ext cx="3429000" cy="2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Salil.SalilSurface\g.harvard\GD-PrivacyTools\Privacy Tools_\Outreach\End of Grant Workshop 2017\Slides_Monday_AH\n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75" y="5769058"/>
            <a:ext cx="963425" cy="9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alil.SalilSurface\g.harvard\GD-PrivacyTools\Privacy Tools_\Outreach\End of Grant Workshop 2017\Slides_Monday_AH\googlelogo_color_272x92d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8" y="6010834"/>
            <a:ext cx="1506537" cy="5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977888"/>
            <a:ext cx="4191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Any opinions, findings, and conclusions or recommendations expressed in this material are those of the authors and do not necessarily reflect the views of our funders.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02553" y="54425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support from: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176" y="5846378"/>
            <a:ext cx="823024" cy="83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3CF2D-041C-40E1-AE0D-7F2895C8DDD6}"/>
              </a:ext>
            </a:extLst>
          </p:cNvPr>
          <p:cNvSpPr txBox="1"/>
          <p:nvPr/>
        </p:nvSpPr>
        <p:spPr>
          <a:xfrm>
            <a:off x="650169" y="835063"/>
            <a:ext cx="6179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OpenDP</a:t>
            </a:r>
            <a:r>
              <a:rPr lang="en-US" sz="4800" dirty="0">
                <a:solidFill>
                  <a:schemeClr val="tx2"/>
                </a:solidFill>
              </a:rPr>
              <a:t>: A Pitch for a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Community Effort</a:t>
            </a:r>
          </a:p>
        </p:txBody>
      </p:sp>
    </p:spTree>
    <p:extLst>
      <p:ext uri="{BB962C8B-B14F-4D97-AF65-F5344CB8AC3E}">
        <p14:creationId xmlns:p14="http://schemas.microsoft.com/office/powerpoint/2010/main" val="332608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DB83-6C97-4C85-A189-314F7E97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18CC-56B7-4BCD-BF5D-B45CDCA8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will it take to get you all engaged?</a:t>
            </a:r>
          </a:p>
          <a:p>
            <a:endParaRPr lang="en-US" dirty="0"/>
          </a:p>
          <a:p>
            <a:r>
              <a:rPr lang="en-US" dirty="0"/>
              <a:t>Can generic DP methods be useful enough?</a:t>
            </a:r>
          </a:p>
          <a:p>
            <a:endParaRPr lang="en-US" dirty="0"/>
          </a:p>
          <a:p>
            <a:r>
              <a:rPr lang="en-US" dirty="0"/>
              <a:t>Are we focusing on the right use cases?</a:t>
            </a:r>
          </a:p>
          <a:p>
            <a:endParaRPr lang="en-US" dirty="0"/>
          </a:p>
          <a:p>
            <a:r>
              <a:rPr lang="en-US" dirty="0"/>
              <a:t>Can it be architected to evolve with the development of the field?</a:t>
            </a:r>
          </a:p>
          <a:p>
            <a:endParaRPr lang="en-US" dirty="0"/>
          </a:p>
          <a:p>
            <a:r>
              <a:rPr lang="en-US" dirty="0"/>
              <a:t>What kind of team &amp; governance is needed for success?</a:t>
            </a:r>
          </a:p>
          <a:p>
            <a:endParaRPr lang="en-US" dirty="0"/>
          </a:p>
          <a:p>
            <a:r>
              <a:rPr lang="en-US" dirty="0"/>
              <a:t>Is manual vetting sufficiently scalable?</a:t>
            </a:r>
          </a:p>
          <a:p>
            <a:endParaRPr lang="en-US" dirty="0"/>
          </a:p>
          <a:p>
            <a:r>
              <a:rPr lang="en-US" dirty="0"/>
              <a:t>Is this realistic?</a:t>
            </a:r>
          </a:p>
        </p:txBody>
      </p:sp>
    </p:spTree>
    <p:extLst>
      <p:ext uri="{BB962C8B-B14F-4D97-AF65-F5344CB8AC3E}">
        <p14:creationId xmlns:p14="http://schemas.microsoft.com/office/powerpoint/2010/main" val="86517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46F9-2DD3-481A-8126-2CAD7CF9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379E-500E-4A7D-ACC7-52E478C25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community effort </a:t>
            </a:r>
            <a:r>
              <a:rPr lang="en-US" dirty="0"/>
              <a:t>to build a </a:t>
            </a:r>
            <a:r>
              <a:rPr lang="en-US" dirty="0">
                <a:solidFill>
                  <a:schemeClr val="accent2"/>
                </a:solidFill>
              </a:rPr>
              <a:t>trustworthy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open-source</a:t>
            </a:r>
            <a:br>
              <a:rPr lang="en-US" dirty="0"/>
            </a:br>
            <a:r>
              <a:rPr lang="en-US" dirty="0"/>
              <a:t>suite of differential privacy tools that can be </a:t>
            </a:r>
            <a:r>
              <a:rPr lang="en-US" dirty="0">
                <a:solidFill>
                  <a:schemeClr val="accent2"/>
                </a:solidFill>
              </a:rPr>
              <a:t>easily adopted</a:t>
            </a:r>
            <a:r>
              <a:rPr lang="en-US" dirty="0"/>
              <a:t> by custodians of sensitive data to make it available for </a:t>
            </a:r>
            <a:r>
              <a:rPr lang="en-US" dirty="0">
                <a:solidFill>
                  <a:schemeClr val="accent2"/>
                </a:solidFill>
              </a:rPr>
              <a:t>research.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High demand, compelling use cases.</a:t>
            </a:r>
          </a:p>
          <a:p>
            <a:r>
              <a:rPr lang="en-US" dirty="0"/>
              <a:t>Magnify impact of academic research on DP.</a:t>
            </a:r>
          </a:p>
        </p:txBody>
      </p:sp>
    </p:spTree>
    <p:extLst>
      <p:ext uri="{BB962C8B-B14F-4D97-AF65-F5344CB8AC3E}">
        <p14:creationId xmlns:p14="http://schemas.microsoft.com/office/powerpoint/2010/main" val="7632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F6F0-4A40-4097-8373-112292DB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Use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495D4-4936-448D-A363-BAF71E9B5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Archival data repositories (</a:t>
                </a:r>
                <a:r>
                  <a:rPr lang="en-US" dirty="0" err="1"/>
                  <a:t>Dataverse</a:t>
                </a:r>
                <a:r>
                  <a:rPr lang="en-US" dirty="0"/>
                  <a:t>, ICPSR, </a:t>
                </a:r>
                <a:r>
                  <a:rPr lang="en-US" dirty="0" err="1"/>
                  <a:t>Zenodo</a:t>
                </a:r>
                <a:r>
                  <a:rPr lang="en-US" dirty="0"/>
                  <a:t>) enabling secondary reuse and replication.</a:t>
                </a:r>
              </a:p>
              <a:p>
                <a:endParaRPr lang="en-US" dirty="0"/>
              </a:p>
              <a:p>
                <a:r>
                  <a:rPr lang="en-US" dirty="0"/>
                  <a:t>Government agencies making data available to the public, both for official statistics and open data mandates.</a:t>
                </a:r>
              </a:p>
              <a:p>
                <a:endParaRPr lang="en-US" dirty="0"/>
              </a:p>
              <a:p>
                <a:r>
                  <a:rPr lang="en-US" dirty="0"/>
                  <a:t>Companies sharing data for academic research </a:t>
                </a:r>
                <a:br>
                  <a:rPr lang="en-US" dirty="0"/>
                </a:br>
                <a:r>
                  <a:rPr lang="en-US" dirty="0"/>
                  <a:t>(e.g. Social Science One).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focus on </a:t>
                </a:r>
                <a:r>
                  <a:rPr lang="en-US" dirty="0">
                    <a:solidFill>
                      <a:schemeClr val="accent2"/>
                    </a:solidFill>
                  </a:rPr>
                  <a:t>centralized model for DP.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495D4-4936-448D-A363-BAF71E9B5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848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33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A63D-B6E5-485F-8771-F1CF3B0C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DP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19B9-478D-4E15-B9A4-3F1BA5DD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Heavily engineered systems for specific applications </a:t>
            </a:r>
            <a:br>
              <a:rPr lang="en-US" dirty="0"/>
            </a:br>
            <a:r>
              <a:rPr lang="en-US" dirty="0"/>
              <a:t>(e.g. 2020 Decennial Census).</a:t>
            </a:r>
          </a:p>
          <a:p>
            <a:endParaRPr lang="en-US" dirty="0"/>
          </a:p>
          <a:p>
            <a:r>
              <a:rPr lang="en-US" dirty="0" err="1"/>
              <a:t>Aacademic</a:t>
            </a:r>
            <a:r>
              <a:rPr lang="en-US" dirty="0"/>
              <a:t> research prototypes that don’t integrate with each other, have not been externally vetted, and/or are not easily adopted.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Closed commercial products (e.g. </a:t>
            </a:r>
            <a:r>
              <a:rPr lang="en-US" dirty="0" err="1"/>
              <a:t>Leapyear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08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836D-52A4-41FB-9513-20807D01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2FBB-6080-42D9-BD3B-1D1EC075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Source</a:t>
            </a:r>
          </a:p>
          <a:p>
            <a:pPr lvl="1"/>
            <a:r>
              <a:rPr lang="en-US" dirty="0"/>
              <a:t>worldwide open-source community</a:t>
            </a:r>
          </a:p>
          <a:p>
            <a:pPr lvl="1"/>
            <a:r>
              <a:rPr lang="en-US" dirty="0"/>
              <a:t>processes and incentives for contribution.</a:t>
            </a:r>
          </a:p>
          <a:p>
            <a:endParaRPr lang="en-US" dirty="0"/>
          </a:p>
          <a:p>
            <a:r>
              <a:rPr lang="en-US" dirty="0"/>
              <a:t>Security &amp; Privacy</a:t>
            </a:r>
          </a:p>
          <a:p>
            <a:pPr lvl="1"/>
            <a:r>
              <a:rPr lang="en-US" dirty="0"/>
              <a:t>careful vetting of any security-critical or privacy-critical code </a:t>
            </a:r>
          </a:p>
          <a:p>
            <a:pPr lvl="1"/>
            <a:r>
              <a:rPr lang="en-US" dirty="0"/>
              <a:t>can ship code to the sensitive data</a:t>
            </a:r>
          </a:p>
          <a:p>
            <a:pPr lvl="1"/>
            <a:endParaRPr lang="en-US" dirty="0"/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handle petabyte-scale data</a:t>
            </a:r>
          </a:p>
          <a:p>
            <a:pPr lvl="1"/>
            <a:endParaRPr lang="en-US" dirty="0"/>
          </a:p>
          <a:p>
            <a:r>
              <a:rPr lang="en-US" dirty="0"/>
              <a:t>Extensibility</a:t>
            </a:r>
          </a:p>
          <a:p>
            <a:pPr lvl="1"/>
            <a:r>
              <a:rPr lang="en-US" dirty="0"/>
              <a:t>can grow from the continuing research developments in the field </a:t>
            </a:r>
          </a:p>
        </p:txBody>
      </p:sp>
    </p:spTree>
    <p:extLst>
      <p:ext uri="{BB962C8B-B14F-4D97-AF65-F5344CB8AC3E}">
        <p14:creationId xmlns:p14="http://schemas.microsoft.com/office/powerpoint/2010/main" val="218239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646D-6683-42E9-86F9-FA57265E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91A61-AF77-4D4B-9882-30102591E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of vetted DP algorithms</a:t>
            </a:r>
          </a:p>
          <a:p>
            <a:pPr lvl="1"/>
            <a:r>
              <a:rPr lang="en-US" dirty="0"/>
              <a:t>Language(s)?  R, Python, SQL, …?</a:t>
            </a:r>
          </a:p>
          <a:p>
            <a:pPr lvl="1"/>
            <a:r>
              <a:rPr lang="en-US" dirty="0"/>
              <a:t>Formal vs. human verification?</a:t>
            </a:r>
          </a:p>
          <a:p>
            <a:r>
              <a:rPr lang="en-US" dirty="0"/>
              <a:t>Budgeting interfaces </a:t>
            </a:r>
          </a:p>
          <a:p>
            <a:pPr lvl="1"/>
            <a:r>
              <a:rPr lang="en-US" dirty="0"/>
              <a:t>PSI-style GUI</a:t>
            </a:r>
          </a:p>
          <a:p>
            <a:pPr lvl="1"/>
            <a:r>
              <a:rPr lang="en-US" dirty="0" err="1"/>
              <a:t>PinQ</a:t>
            </a:r>
            <a:r>
              <a:rPr lang="en-US" dirty="0"/>
              <a:t>-style programming interface</a:t>
            </a:r>
          </a:p>
          <a:p>
            <a:r>
              <a:rPr lang="en-US" dirty="0"/>
              <a:t>Data formats</a:t>
            </a:r>
          </a:p>
          <a:p>
            <a:pPr lvl="1"/>
            <a:r>
              <a:rPr lang="en-US" dirty="0"/>
              <a:t>Flat tables vs. multi-relational vs. …?</a:t>
            </a:r>
          </a:p>
          <a:p>
            <a:r>
              <a:rPr lang="en-US" dirty="0"/>
              <a:t>APIs</a:t>
            </a:r>
          </a:p>
          <a:p>
            <a:r>
              <a:rPr lang="en-US" dirty="0"/>
              <a:t>Containers (e.g. Docker)</a:t>
            </a:r>
          </a:p>
          <a:p>
            <a:r>
              <a:rPr lang="en-US" dirty="0"/>
              <a:t>Authentication &amp; authorization (e.g. OAuth2)</a:t>
            </a:r>
          </a:p>
          <a:p>
            <a:r>
              <a:rPr lang="en-US" dirty="0"/>
              <a:t>Large-scale data engine (e.g. Spark/</a:t>
            </a:r>
            <a:r>
              <a:rPr lang="en-US" dirty="0" err="1"/>
              <a:t>SparkR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81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70C5-310C-427B-B355-C6AB9F23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C851-E269-486A-8592-16CB0BA0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System</a:t>
            </a:r>
          </a:p>
          <a:p>
            <a:pPr lvl="1"/>
            <a:r>
              <a:rPr lang="en-US" dirty="0"/>
              <a:t>Web service</a:t>
            </a:r>
          </a:p>
          <a:p>
            <a:pPr lvl="1"/>
            <a:r>
              <a:rPr lang="en-US" dirty="0"/>
              <a:t>Easily deployed &amp; configured with no DP expertise</a:t>
            </a:r>
          </a:p>
          <a:p>
            <a:pPr lvl="1"/>
            <a:r>
              <a:rPr lang="en-US" dirty="0"/>
              <a:t>Generates DP code to run on remote dataset in secure storage</a:t>
            </a:r>
          </a:p>
          <a:p>
            <a:pPr lvl="1"/>
            <a:r>
              <a:rPr lang="en-US" dirty="0"/>
              <a:t>Tracks budgets</a:t>
            </a:r>
          </a:p>
          <a:p>
            <a:pPr lvl="1"/>
            <a:r>
              <a:rPr lang="en-US" dirty="0"/>
              <a:t>Allows for analyst queries</a:t>
            </a:r>
          </a:p>
          <a:p>
            <a:pPr lvl="1"/>
            <a:endParaRPr lang="en-US" dirty="0"/>
          </a:p>
          <a:p>
            <a:r>
              <a:rPr lang="en-US" dirty="0"/>
              <a:t>Just the library</a:t>
            </a:r>
          </a:p>
          <a:p>
            <a:pPr lvl="1"/>
            <a:r>
              <a:rPr lang="en-US" dirty="0"/>
              <a:t>For data custodians that understand DP</a:t>
            </a:r>
          </a:p>
          <a:p>
            <a:pPr lvl="1"/>
            <a:r>
              <a:rPr lang="en-US" dirty="0"/>
              <a:t>Take advantage of vetted implementations of state-of-art algorithms</a:t>
            </a:r>
          </a:p>
          <a:p>
            <a:pPr lvl="1"/>
            <a:endParaRPr lang="en-US" dirty="0"/>
          </a:p>
          <a:p>
            <a:r>
              <a:rPr lang="en-US" dirty="0"/>
              <a:t>And other subsets…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4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1FF0-9E3F-4776-9894-C4E2EE73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40AC8-2974-48A7-9F12-5C910C8C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 DP Scientist(s)</a:t>
            </a:r>
          </a:p>
          <a:p>
            <a:r>
              <a:rPr lang="en-US" dirty="0"/>
              <a:t>DP Researchers (e.g. postdocs, faculty sabbaticals)</a:t>
            </a:r>
          </a:p>
          <a:p>
            <a:r>
              <a:rPr lang="en-US" dirty="0"/>
              <a:t>Chief Technology Officer</a:t>
            </a:r>
          </a:p>
          <a:p>
            <a:r>
              <a:rPr lang="en-US" dirty="0"/>
              <a:t>Project Manager</a:t>
            </a:r>
          </a:p>
          <a:p>
            <a:r>
              <a:rPr lang="en-US" dirty="0"/>
              <a:t>Security Committee</a:t>
            </a:r>
          </a:p>
          <a:p>
            <a:r>
              <a:rPr lang="en-US" dirty="0"/>
              <a:t>Software Engineers</a:t>
            </a:r>
          </a:p>
          <a:p>
            <a:r>
              <a:rPr lang="en-US" dirty="0"/>
              <a:t>Open-Source Coordinator</a:t>
            </a:r>
          </a:p>
          <a:p>
            <a:r>
              <a:rPr lang="en-US" dirty="0"/>
              <a:t>Steering Committee</a:t>
            </a:r>
          </a:p>
          <a:p>
            <a:r>
              <a:rPr lang="en-US" dirty="0"/>
              <a:t>Domain experts/data scientists?</a:t>
            </a:r>
          </a:p>
        </p:txBody>
      </p:sp>
    </p:spTree>
    <p:extLst>
      <p:ext uri="{BB962C8B-B14F-4D97-AF65-F5344CB8AC3E}">
        <p14:creationId xmlns:p14="http://schemas.microsoft.com/office/powerpoint/2010/main" val="91243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EE72-455D-426D-A1AB-C97D4DFA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70B9-12F7-4974-92C3-13AA13A3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workshop</a:t>
            </a:r>
          </a:p>
          <a:p>
            <a:pPr lvl="1"/>
            <a:r>
              <a:rPr lang="en-US" dirty="0"/>
              <a:t>With data custodians, domain scientists, reps of other open-source projects,…</a:t>
            </a:r>
          </a:p>
          <a:p>
            <a:pPr lvl="1"/>
            <a:endParaRPr lang="en-US" dirty="0"/>
          </a:p>
          <a:p>
            <a:r>
              <a:rPr lang="en-US" dirty="0"/>
              <a:t>Raising funds</a:t>
            </a:r>
          </a:p>
          <a:p>
            <a:endParaRPr lang="en-US" dirty="0"/>
          </a:p>
          <a:p>
            <a:r>
              <a:rPr lang="en-US" dirty="0"/>
              <a:t>Assembling a team</a:t>
            </a:r>
          </a:p>
          <a:p>
            <a:endParaRPr lang="en-US" dirty="0"/>
          </a:p>
          <a:p>
            <a:r>
              <a:rPr lang="en-US" dirty="0"/>
              <a:t>Targeting the first uses (one year out?)</a:t>
            </a:r>
          </a:p>
        </p:txBody>
      </p:sp>
    </p:spTree>
    <p:extLst>
      <p:ext uri="{BB962C8B-B14F-4D97-AF65-F5344CB8AC3E}">
        <p14:creationId xmlns:p14="http://schemas.microsoft.com/office/powerpoint/2010/main" val="3989303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ALIL@QZHAVKNFUVWZY5H8" val="46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12179</TotalTime>
  <Words>404</Words>
  <Application>Microsoft Office PowerPoint</Application>
  <PresentationFormat>On-screen Show (4:3)</PresentationFormat>
  <Paragraphs>102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Calibri</vt:lpstr>
      <vt:lpstr>Clarity</vt:lpstr>
      <vt:lpstr>PowerPoint Presentation</vt:lpstr>
      <vt:lpstr>The Proposal</vt:lpstr>
      <vt:lpstr>Motivating Use Cases</vt:lpstr>
      <vt:lpstr>Current State of DP Tools</vt:lpstr>
      <vt:lpstr>Principles</vt:lpstr>
      <vt:lpstr>Components</vt:lpstr>
      <vt:lpstr>Using the Tools</vt:lpstr>
      <vt:lpstr>Assembling a Team</vt:lpstr>
      <vt:lpstr>Next Steps</vt:lpstr>
      <vt:lpstr>For Discussion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 &amp; Society</dc:title>
  <dc:creator>Salil Vadhan</dc:creator>
  <cp:lastModifiedBy>Vadhan, Salil P.</cp:lastModifiedBy>
  <cp:revision>556</cp:revision>
  <cp:lastPrinted>2012-06-04T05:43:59Z</cp:lastPrinted>
  <dcterms:created xsi:type="dcterms:W3CDTF">2012-01-06T18:37:26Z</dcterms:created>
  <dcterms:modified xsi:type="dcterms:W3CDTF">2019-03-09T01:38:57Z</dcterms:modified>
</cp:coreProperties>
</file>