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256" r:id="rId2"/>
    <p:sldId id="350" r:id="rId3"/>
    <p:sldId id="351" r:id="rId4"/>
    <p:sldId id="352" r:id="rId5"/>
    <p:sldId id="264" r:id="rId6"/>
    <p:sldId id="277" r:id="rId7"/>
    <p:sldId id="278" r:id="rId8"/>
    <p:sldId id="280" r:id="rId9"/>
    <p:sldId id="281" r:id="rId10"/>
    <p:sldId id="349" r:id="rId11"/>
    <p:sldId id="326" r:id="rId12"/>
    <p:sldId id="330" r:id="rId13"/>
    <p:sldId id="287" r:id="rId14"/>
    <p:sldId id="286" r:id="rId15"/>
    <p:sldId id="313" r:id="rId16"/>
    <p:sldId id="290" r:id="rId17"/>
    <p:sldId id="344" r:id="rId18"/>
    <p:sldId id="301" r:id="rId19"/>
    <p:sldId id="354" r:id="rId20"/>
    <p:sldId id="347" r:id="rId21"/>
    <p:sldId id="348" r:id="rId22"/>
    <p:sldId id="345" r:id="rId23"/>
    <p:sldId id="297" r:id="rId24"/>
    <p:sldId id="316" r:id="rId25"/>
    <p:sldId id="346" r:id="rId26"/>
    <p:sldId id="318" r:id="rId27"/>
    <p:sldId id="342" r:id="rId28"/>
    <p:sldId id="343" r:id="rId29"/>
    <p:sldId id="353" r:id="rId30"/>
    <p:sldId id="265" r:id="rId31"/>
    <p:sldId id="319" r:id="rId32"/>
    <p:sldId id="320" r:id="rId33"/>
    <p:sldId id="321" r:id="rId34"/>
    <p:sldId id="322" r:id="rId35"/>
    <p:sldId id="308" r:id="rId36"/>
    <p:sldId id="309" r:id="rId37"/>
    <p:sldId id="310" r:id="rId38"/>
    <p:sldId id="305" r:id="rId39"/>
    <p:sldId id="306" r:id="rId40"/>
    <p:sldId id="307" r:id="rId41"/>
    <p:sldId id="302" r:id="rId42"/>
    <p:sldId id="303" r:id="rId43"/>
    <p:sldId id="304" r:id="rId44"/>
    <p:sldId id="327" r:id="rId45"/>
    <p:sldId id="328" r:id="rId46"/>
    <p:sldId id="329" r:id="rId47"/>
    <p:sldId id="314" r:id="rId48"/>
    <p:sldId id="315" r:id="rId49"/>
    <p:sldId id="331" r:id="rId50"/>
    <p:sldId id="31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</p:sldIdLst>
  <p:sldSz cx="12192000" cy="6858000"/>
  <p:notesSz cx="6858000" cy="9144000"/>
  <p:embeddedFontLst>
    <p:embeddedFont>
      <p:font typeface="Open Sans" panose="020B0606030504020204"/>
      <p:regular r:id="rId63"/>
      <p:bold r:id="rId64"/>
      <p:italic r:id="rId65"/>
      <p:boldItalic r:id="rId66"/>
    </p:embeddedFont>
    <p:embeddedFont>
      <p:font typeface="FuturaFuturis" panose="020B0602020204020303"/>
      <p:regular r:id="rId67"/>
      <p:bold r:id="rId68"/>
      <p:italic r:id="rId69"/>
    </p:embeddedFont>
    <p:embeddedFont>
      <p:font typeface="Cambria Math" panose="02040503050406030204" pitchFamily="18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onsolas" panose="020B0609020204030204" pitchFamily="49" charset="0"/>
      <p:regular r:id="rId75"/>
      <p:bold r:id="rId76"/>
      <p:italic r:id="rId77"/>
      <p:boldItalic r:id="rId78"/>
    </p:embeddedFont>
    <p:embeddedFont>
      <p:font typeface="Calibri Light" panose="020F050202020403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DEEF"/>
    <a:srgbClr val="EAEFF7"/>
    <a:srgbClr val="7030A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496" y="2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FC5C2-51C2-41E4-ABCB-4D783A570C07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AA6A5-8D94-4047-BF4B-3045A097B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47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1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52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34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4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4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7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20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74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7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10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8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37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52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5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20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84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7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2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13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73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44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59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5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1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7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75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95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67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8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4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0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85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520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44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7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5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164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0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22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17F50-C66F-4291-8C02-977B277D9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6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60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AA6A5-8D94-4047-BF4B-3045A097BD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4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8BE9417-3108-4243-8BE1-94CF167E39E7}" type="slidenum">
              <a:rPr lang="en-US" smtClean="0"/>
              <a:pPr/>
              <a:t>‹#›</a:t>
            </a:fld>
            <a:r>
              <a:rPr lang="en-US" dirty="0"/>
              <a:t> of 36</a:t>
            </a:r>
          </a:p>
        </p:txBody>
      </p:sp>
    </p:spTree>
    <p:extLst>
      <p:ext uri="{BB962C8B-B14F-4D97-AF65-F5344CB8AC3E}">
        <p14:creationId xmlns:p14="http://schemas.microsoft.com/office/powerpoint/2010/main" val="312235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26940-F36A-4B16-AD75-E4791B17785E}"/>
              </a:ext>
            </a:extLst>
          </p:cNvPr>
          <p:cNvSpPr txBox="1"/>
          <p:nvPr userDrawn="1"/>
        </p:nvSpPr>
        <p:spPr>
          <a:xfrm>
            <a:off x="10459092" y="6356350"/>
            <a:ext cx="89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C228071-5966-47EB-B333-327FD0EF8EB1}" type="slidenum">
              <a:rPr lang="en-US" smtClean="0">
                <a:latin typeface="Open Sans" panose="020B0606030504020204"/>
              </a:rPr>
              <a:t>‹#›</a:t>
            </a:fld>
            <a:r>
              <a:rPr lang="en-US" dirty="0">
                <a:latin typeface="Open Sans" panose="020B0606030504020204"/>
              </a:rPr>
              <a:t>/32</a:t>
            </a:r>
          </a:p>
        </p:txBody>
      </p:sp>
    </p:spTree>
    <p:extLst>
      <p:ext uri="{BB962C8B-B14F-4D97-AF65-F5344CB8AC3E}">
        <p14:creationId xmlns:p14="http://schemas.microsoft.com/office/powerpoint/2010/main" val="219881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9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9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2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1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AB09F-CBDF-4442-98DC-9FC2BFD89CD8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E9417-3108-4243-8BE1-94CF167E3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5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4.png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42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2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252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0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311.png"/><Relationship Id="rId4" Type="http://schemas.openxmlformats.org/officeDocument/2006/relationships/image" Target="../media/image212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50.png"/><Relationship Id="rId3" Type="http://schemas.openxmlformats.org/officeDocument/2006/relationships/notesSlide" Target="../notesSlides/notesSlide30.xml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11" Type="http://schemas.openxmlformats.org/officeDocument/2006/relationships/image" Target="../media/image210.png"/><Relationship Id="rId5" Type="http://schemas.openxmlformats.org/officeDocument/2006/relationships/image" Target="../media/image55.png"/><Relationship Id="rId10" Type="http://schemas.openxmlformats.org/officeDocument/2006/relationships/image" Target="../media/image200.png"/><Relationship Id="rId4" Type="http://schemas.openxmlformats.org/officeDocument/2006/relationships/image" Target="../media/image241.png"/><Relationship Id="rId9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7.png"/><Relationship Id="rId4" Type="http://schemas.openxmlformats.org/officeDocument/2006/relationships/image" Target="../media/image2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20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11.png"/><Relationship Id="rId12" Type="http://schemas.openxmlformats.org/officeDocument/2006/relationships/image" Target="../media/image3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1.png"/><Relationship Id="rId11" Type="http://schemas.openxmlformats.org/officeDocument/2006/relationships/image" Target="../media/image300.png"/><Relationship Id="rId5" Type="http://schemas.openxmlformats.org/officeDocument/2006/relationships/image" Target="../media/image181.png"/><Relationship Id="rId10" Type="http://schemas.openxmlformats.org/officeDocument/2006/relationships/image" Target="../media/image290.png"/><Relationship Id="rId4" Type="http://schemas.openxmlformats.org/officeDocument/2006/relationships/image" Target="../media/image150.png"/><Relationship Id="rId9" Type="http://schemas.openxmlformats.org/officeDocument/2006/relationships/image" Target="../media/image281.png"/><Relationship Id="rId14" Type="http://schemas.openxmlformats.org/officeDocument/2006/relationships/image" Target="../media/image3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8127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FuturaFuturis" panose="020B0602020204020303" pitchFamily="34" charset="0"/>
              </a:rPr>
              <a:t>Spectral Partitioning for Metrics*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34722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Alexandr</a:t>
            </a:r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Andoni</a:t>
            </a:r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(Columbia)</a:t>
            </a:r>
          </a:p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Assaf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Naor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(Princeton)</a:t>
            </a:r>
          </a:p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Aleksandar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Nikolov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(Toronto)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Ilya Razenshteyn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(MSR Redmond)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Erik Waingarten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(Columbia)</a:t>
            </a:r>
          </a:p>
          <a:p>
            <a:pPr algn="l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and nearest neighbor search too</a:t>
            </a:r>
          </a:p>
        </p:txBody>
      </p:sp>
    </p:spTree>
    <p:extLst>
      <p:ext uri="{BB962C8B-B14F-4D97-AF65-F5344CB8AC3E}">
        <p14:creationId xmlns:p14="http://schemas.microsoft.com/office/powerpoint/2010/main" val="29299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1270-5E09-475A-88A2-C914D263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Cutting modulus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2645D5-C736-4215-8E97-432AC23FF8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490114" cy="4351338"/>
              </a:xfrm>
            </p:spPr>
            <p:txBody>
              <a:bodyPr/>
              <a:lstStyle/>
              <a:p>
                <a:r>
                  <a:rPr lang="en-US" dirty="0">
                    <a:latin typeface="Open Sans" panose="020B0606030504020204"/>
                  </a:rPr>
                  <a:t>For a metric 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,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 </a:t>
                </a:r>
                <a:r>
                  <a:rPr lang="en-US" dirty="0">
                    <a:solidFill>
                      <a:srgbClr val="C00000"/>
                    </a:solidFill>
                    <a:latin typeface="Open Sans" panose="020B0606030504020204"/>
                  </a:rPr>
                  <a:t>the cutting modulus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is the </a:t>
                </a:r>
                <a:r>
                  <a:rPr lang="en-US" b="1" dirty="0">
                    <a:latin typeface="Open Sans" panose="020B0606030504020204"/>
                  </a:rPr>
                  <a:t>smallest </a:t>
                </a:r>
                <a:r>
                  <a:rPr lang="en-US" dirty="0">
                    <a:latin typeface="Open Sans" panose="020B0606030504020204"/>
                  </a:rPr>
                  <a:t>number </a:t>
                </a:r>
                <a:r>
                  <a:rPr lang="en-US" dirty="0" err="1">
                    <a:latin typeface="Open Sans" panose="020B0606030504020204"/>
                  </a:rPr>
                  <a:t>st</a:t>
                </a:r>
                <a:r>
                  <a:rPr lang="en-US" dirty="0">
                    <a:latin typeface="Open Sans" panose="020B0606030504020204"/>
                  </a:rPr>
                  <a:t>:</a:t>
                </a:r>
              </a:p>
              <a:p>
                <a:r>
                  <a:rPr lang="en-US" dirty="0">
                    <a:latin typeface="Open Sans" panose="020B0606030504020204"/>
                  </a:rPr>
                  <a:t>for any graph embedded into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with edges of “length”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lvl="1"/>
                <a:r>
                  <a:rPr lang="en-US" dirty="0">
                    <a:latin typeface="Open Sans" panose="020B0606030504020204"/>
                  </a:rPr>
                  <a:t>either there is a </a:t>
                </a:r>
                <a:r>
                  <a:rPr lang="en-US" b="1" dirty="0">
                    <a:latin typeface="Open Sans" panose="020B0606030504020204"/>
                  </a:rPr>
                  <a:t>ball of radius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containing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vertices</a:t>
                </a:r>
              </a:p>
              <a:p>
                <a:pPr lvl="1"/>
                <a:r>
                  <a:rPr lang="en-US" dirty="0">
                    <a:latin typeface="Open Sans" panose="020B0606030504020204"/>
                  </a:rPr>
                  <a:t>or the graph has an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b="1" dirty="0">
                    <a:latin typeface="Open Sans" panose="020B0606030504020204"/>
                  </a:rPr>
                  <a:t>-sparse cut</a:t>
                </a:r>
                <a:endParaRPr lang="en-US" dirty="0">
                  <a:latin typeface="Open Sans" panose="020B0606030504020204"/>
                </a:endParaRPr>
              </a:p>
              <a:p>
                <a:pPr lvl="1"/>
                <a:endParaRPr lang="en-US" dirty="0">
                  <a:latin typeface="Open Sans" panose="020B0606030504020204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2645D5-C736-4215-8E97-432AC23FF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490114" cy="4351338"/>
              </a:xfrm>
              <a:blipFill>
                <a:blip r:embed="rId3"/>
                <a:stretch>
                  <a:fillRect l="-1354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AC4CD3A-456F-46F9-BFCE-5E1EDCA97B75}"/>
              </a:ext>
            </a:extLst>
          </p:cNvPr>
          <p:cNvGrpSpPr/>
          <p:nvPr/>
        </p:nvGrpSpPr>
        <p:grpSpPr>
          <a:xfrm>
            <a:off x="9026521" y="1489852"/>
            <a:ext cx="1457326" cy="2008149"/>
            <a:chOff x="9300059" y="3323847"/>
            <a:chExt cx="1457326" cy="200814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18677D1-F9A1-4FC2-BB74-E4C5F09ECADA}"/>
                </a:ext>
              </a:extLst>
            </p:cNvPr>
            <p:cNvCxnSpPr>
              <a:cxnSpLocks/>
              <a:stCxn id="21" idx="0"/>
              <a:endCxn id="18" idx="4"/>
            </p:cNvCxnSpPr>
            <p:nvPr/>
          </p:nvCxnSpPr>
          <p:spPr>
            <a:xfrm flipV="1">
              <a:off x="10715275" y="4135949"/>
              <a:ext cx="0" cy="7127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DEBE5F-0B34-4ECE-9ADA-8259AD7D4BA3}"/>
                </a:ext>
              </a:extLst>
            </p:cNvPr>
            <p:cNvSpPr/>
            <p:nvPr/>
          </p:nvSpPr>
          <p:spPr>
            <a:xfrm>
              <a:off x="10216966" y="3323847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9651634" y="3447840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2AA754-9B2E-4F08-94BA-C840179A4540}"/>
                </a:ext>
              </a:extLst>
            </p:cNvPr>
            <p:cNvSpPr/>
            <p:nvPr/>
          </p:nvSpPr>
          <p:spPr>
            <a:xfrm>
              <a:off x="10673164" y="4051728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1F26CA7-73CE-4608-8A6C-801517850916}"/>
                </a:ext>
              </a:extLst>
            </p:cNvPr>
            <p:cNvSpPr/>
            <p:nvPr/>
          </p:nvSpPr>
          <p:spPr>
            <a:xfrm>
              <a:off x="9300059" y="4529889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51434A-003B-4148-9ACA-9E04E92F84F7}"/>
                </a:ext>
              </a:extLst>
            </p:cNvPr>
            <p:cNvSpPr/>
            <p:nvPr/>
          </p:nvSpPr>
          <p:spPr>
            <a:xfrm>
              <a:off x="9771798" y="5247775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D69761-0B8D-4321-8060-183425F1CAC8}"/>
                </a:ext>
              </a:extLst>
            </p:cNvPr>
            <p:cNvSpPr/>
            <p:nvPr/>
          </p:nvSpPr>
          <p:spPr>
            <a:xfrm>
              <a:off x="10673164" y="4848721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DBB855-5B64-43CF-9D3A-19EBD2338D8C}"/>
                </a:ext>
              </a:extLst>
            </p:cNvPr>
            <p:cNvCxnSpPr>
              <a:cxnSpLocks/>
              <a:stCxn id="19" idx="7"/>
              <a:endCxn id="17" idx="4"/>
            </p:cNvCxnSpPr>
            <p:nvPr/>
          </p:nvCxnSpPr>
          <p:spPr>
            <a:xfrm flipV="1">
              <a:off x="9371946" y="3532061"/>
              <a:ext cx="321799" cy="101016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AA134D-D0C3-41E5-B20F-762D52EAAAB3}"/>
                </a:ext>
              </a:extLst>
            </p:cNvPr>
            <p:cNvCxnSpPr>
              <a:cxnSpLocks/>
              <a:stCxn id="17" idx="7"/>
              <a:endCxn id="16" idx="2"/>
            </p:cNvCxnSpPr>
            <p:nvPr/>
          </p:nvCxnSpPr>
          <p:spPr>
            <a:xfrm flipV="1">
              <a:off x="9723521" y="3365958"/>
              <a:ext cx="493445" cy="9421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12B7C5-3F4B-40DD-842F-3A89C1699172}"/>
                </a:ext>
              </a:extLst>
            </p:cNvPr>
            <p:cNvCxnSpPr>
              <a:cxnSpLocks/>
              <a:stCxn id="18" idx="1"/>
              <a:endCxn id="16" idx="5"/>
            </p:cNvCxnSpPr>
            <p:nvPr/>
          </p:nvCxnSpPr>
          <p:spPr>
            <a:xfrm flipH="1" flipV="1">
              <a:off x="10288853" y="3395734"/>
              <a:ext cx="396645" cy="66832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B5DDEA-57BB-4224-B9C8-C891195FA186}"/>
                </a:ext>
              </a:extLst>
            </p:cNvPr>
            <p:cNvCxnSpPr>
              <a:cxnSpLocks/>
              <a:stCxn id="20" idx="1"/>
              <a:endCxn id="19" idx="5"/>
            </p:cNvCxnSpPr>
            <p:nvPr/>
          </p:nvCxnSpPr>
          <p:spPr>
            <a:xfrm flipH="1" flipV="1">
              <a:off x="9371946" y="4601776"/>
              <a:ext cx="412186" cy="65833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20" idx="6"/>
              <a:endCxn id="21" idx="3"/>
            </p:cNvCxnSpPr>
            <p:nvPr/>
          </p:nvCxnSpPr>
          <p:spPr>
            <a:xfrm flipV="1">
              <a:off x="9856019" y="4920608"/>
              <a:ext cx="829479" cy="36927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C8D9B1-6F12-454B-81D0-00AF06A0B3A9}"/>
                </a:ext>
              </a:extLst>
            </p:cNvPr>
            <p:cNvCxnSpPr>
              <a:cxnSpLocks/>
              <a:stCxn id="21" idx="1"/>
              <a:endCxn id="17" idx="5"/>
            </p:cNvCxnSpPr>
            <p:nvPr/>
          </p:nvCxnSpPr>
          <p:spPr>
            <a:xfrm flipH="1" flipV="1">
              <a:off x="9723521" y="3519727"/>
              <a:ext cx="961977" cy="134132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4C14F9-1B9D-4DCA-AA0D-B9F3F1224FD3}"/>
                </a:ext>
              </a:extLst>
            </p:cNvPr>
            <p:cNvCxnSpPr>
              <a:cxnSpLocks/>
              <a:stCxn id="19" idx="6"/>
              <a:endCxn id="18" idx="3"/>
            </p:cNvCxnSpPr>
            <p:nvPr/>
          </p:nvCxnSpPr>
          <p:spPr>
            <a:xfrm flipV="1">
              <a:off x="9384280" y="4123615"/>
              <a:ext cx="1301218" cy="44838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98FB38-81ED-428D-A982-EE18E6951BC3}"/>
                </a:ext>
              </a:extLst>
            </p:cNvPr>
            <p:cNvCxnSpPr>
              <a:cxnSpLocks/>
              <a:stCxn id="20" idx="0"/>
              <a:endCxn id="16" idx="4"/>
            </p:cNvCxnSpPr>
            <p:nvPr/>
          </p:nvCxnSpPr>
          <p:spPr>
            <a:xfrm flipV="1">
              <a:off x="9813909" y="3408068"/>
              <a:ext cx="445168" cy="183970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7C8B63E2-4A77-49D2-9B28-299C3F37B11C}"/>
              </a:ext>
            </a:extLst>
          </p:cNvPr>
          <p:cNvSpPr/>
          <p:nvPr/>
        </p:nvSpPr>
        <p:spPr>
          <a:xfrm>
            <a:off x="9327143" y="1064930"/>
            <a:ext cx="1414022" cy="14140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8717973" y="1183686"/>
            <a:ext cx="2405276" cy="2544969"/>
            <a:chOff x="8717973" y="1183686"/>
            <a:chExt cx="2405276" cy="2544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717973" y="1943100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973" y="1943100"/>
                  <a:ext cx="58887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851112" y="301965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112" y="3019657"/>
                  <a:ext cx="58887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9844693" y="206569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4693" y="2065697"/>
                  <a:ext cx="58887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0534370" y="2473674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4370" y="2473674"/>
                  <a:ext cx="58887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9207199" y="2643649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199" y="2643649"/>
                  <a:ext cx="58887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9824806" y="2633885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4806" y="2633885"/>
                  <a:ext cx="58887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9424599" y="1183686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4599" y="1183686"/>
                  <a:ext cx="58887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0098101" y="1534504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8101" y="1534504"/>
                  <a:ext cx="58887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9772970" y="3359323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70" y="3359323"/>
                  <a:ext cx="58887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245011" y="252003"/>
                <a:ext cx="2707008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Ball of radius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vertices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011" y="252003"/>
                <a:ext cx="2707008" cy="646331"/>
              </a:xfrm>
              <a:prstGeom prst="rect">
                <a:avLst/>
              </a:prstGeom>
              <a:blipFill>
                <a:blip r:embed="rId13"/>
                <a:stretch>
                  <a:fillRect l="-1790" t="-3670" b="-11927"/>
                </a:stretch>
              </a:blip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2F1E6-7D32-449A-B4A4-E96D8FFD9F4A}"/>
              </a:ext>
            </a:extLst>
          </p:cNvPr>
          <p:cNvCxnSpPr>
            <a:cxnSpLocks/>
            <a:stCxn id="47" idx="6"/>
            <a:endCxn id="48" idx="2"/>
          </p:cNvCxnSpPr>
          <p:nvPr/>
        </p:nvCxnSpPr>
        <p:spPr>
          <a:xfrm flipV="1">
            <a:off x="9455095" y="4245252"/>
            <a:ext cx="653464" cy="404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/>
          <p:cNvGrpSpPr/>
          <p:nvPr/>
        </p:nvGrpSpPr>
        <p:grpSpPr>
          <a:xfrm>
            <a:off x="8591078" y="4118920"/>
            <a:ext cx="2748272" cy="1486335"/>
            <a:chOff x="8389148" y="4510598"/>
            <a:chExt cx="2748272" cy="1486335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8389148" y="4680798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9168944" y="4635256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9906629" y="4594819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9169869" y="5840825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9934206" y="5710546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11053199" y="4510598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8433108" y="5868413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3011E8C-7BCE-4D1C-81E1-CC760BB830DF}"/>
                </a:ext>
              </a:extLst>
            </p:cNvPr>
            <p:cNvSpPr/>
            <p:nvPr/>
          </p:nvSpPr>
          <p:spPr>
            <a:xfrm>
              <a:off x="11053199" y="5912712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49" idx="6"/>
              <a:endCxn id="50" idx="2"/>
            </p:cNvCxnSpPr>
            <p:nvPr/>
          </p:nvCxnSpPr>
          <p:spPr>
            <a:xfrm flipV="1">
              <a:off x="9254090" y="5752657"/>
              <a:ext cx="680116" cy="13027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48" idx="4"/>
              <a:endCxn id="50" idx="0"/>
            </p:cNvCxnSpPr>
            <p:nvPr/>
          </p:nvCxnSpPr>
          <p:spPr>
            <a:xfrm>
              <a:off x="9948740" y="4679040"/>
              <a:ext cx="27577" cy="10315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47" idx="4"/>
              <a:endCxn id="49" idx="0"/>
            </p:cNvCxnSpPr>
            <p:nvPr/>
          </p:nvCxnSpPr>
          <p:spPr>
            <a:xfrm>
              <a:off x="9211055" y="4719477"/>
              <a:ext cx="925" cy="112134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46" idx="6"/>
              <a:endCxn id="47" idx="2"/>
            </p:cNvCxnSpPr>
            <p:nvPr/>
          </p:nvCxnSpPr>
          <p:spPr>
            <a:xfrm flipV="1">
              <a:off x="8473369" y="4677367"/>
              <a:ext cx="695575" cy="4554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52" idx="7"/>
              <a:endCxn id="49" idx="3"/>
            </p:cNvCxnSpPr>
            <p:nvPr/>
          </p:nvCxnSpPr>
          <p:spPr>
            <a:xfrm>
              <a:off x="8504995" y="5880747"/>
              <a:ext cx="677208" cy="3196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53" idx="1"/>
              <a:endCxn id="50" idx="5"/>
            </p:cNvCxnSpPr>
            <p:nvPr/>
          </p:nvCxnSpPr>
          <p:spPr>
            <a:xfrm flipH="1" flipV="1">
              <a:off x="10006093" y="5782433"/>
              <a:ext cx="1059440" cy="14261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51" idx="2"/>
              <a:endCxn id="48" idx="6"/>
            </p:cNvCxnSpPr>
            <p:nvPr/>
          </p:nvCxnSpPr>
          <p:spPr>
            <a:xfrm flipH="1">
              <a:off x="9990850" y="4552709"/>
              <a:ext cx="1062349" cy="8422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46" idx="4"/>
              <a:endCxn id="52" idx="0"/>
            </p:cNvCxnSpPr>
            <p:nvPr/>
          </p:nvCxnSpPr>
          <p:spPr>
            <a:xfrm>
              <a:off x="8431259" y="4765019"/>
              <a:ext cx="43960" cy="110339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FC2F1E6-7D32-449A-B4A4-E96D8FFD9F4A}"/>
                </a:ext>
              </a:extLst>
            </p:cNvPr>
            <p:cNvCxnSpPr>
              <a:cxnSpLocks/>
              <a:stCxn id="51" idx="4"/>
              <a:endCxn id="53" idx="0"/>
            </p:cNvCxnSpPr>
            <p:nvPr/>
          </p:nvCxnSpPr>
          <p:spPr>
            <a:xfrm>
              <a:off x="11095310" y="4594819"/>
              <a:ext cx="0" cy="131789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8115354" y="3852772"/>
            <a:ext cx="3197479" cy="1940298"/>
            <a:chOff x="7913424" y="4244450"/>
            <a:chExt cx="3197479" cy="19402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8505724" y="4306525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724" y="4306525"/>
                  <a:ext cx="58887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9280512" y="4264808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0512" y="4264808"/>
                  <a:ext cx="58887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10199444" y="4244450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9444" y="4244450"/>
                  <a:ext cx="58887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10277287" y="581226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7287" y="5812267"/>
                  <a:ext cx="58887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8551007" y="5815416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007" y="5815416"/>
                  <a:ext cx="58887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>
                  <a:off x="9315550" y="5780964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550" y="5780964"/>
                  <a:ext cx="58887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/>
                <p:cNvSpPr txBox="1"/>
                <p:nvPr/>
              </p:nvSpPr>
              <p:spPr>
                <a:xfrm>
                  <a:off x="7913424" y="5117162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3424" y="5117162"/>
                  <a:ext cx="58887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8885259" y="5011631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5259" y="5011631"/>
                  <a:ext cx="58887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9666464" y="4954873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6464" y="4954873"/>
                  <a:ext cx="588879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10522024" y="501012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2024" y="5010127"/>
                  <a:ext cx="588879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8526780" y="5880085"/>
                <a:ext cx="2669614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cut with conductance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780" y="5880085"/>
                <a:ext cx="2669614" cy="646331"/>
              </a:xfrm>
              <a:prstGeom prst="rect">
                <a:avLst/>
              </a:prstGeom>
              <a:blipFill>
                <a:blip r:embed="rId24"/>
                <a:stretch>
                  <a:fillRect l="-1814" t="-4587" r="-2948" b="-11927"/>
                </a:stretch>
              </a:blip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4E7111E-2970-41ED-B4CE-FC6A073E5DE4}"/>
              </a:ext>
            </a:extLst>
          </p:cNvPr>
          <p:cNvCxnSpPr>
            <a:cxnSpLocks/>
            <a:stCxn id="132" idx="2"/>
            <a:endCxn id="128" idx="0"/>
          </p:cNvCxnSpPr>
          <p:nvPr/>
        </p:nvCxnSpPr>
        <p:spPr>
          <a:xfrm flipH="1" flipV="1">
            <a:off x="9776882" y="3873130"/>
            <a:ext cx="35038" cy="1885488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48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1" grpId="0" animBg="1"/>
      <p:bldP spid="45" grpId="0" animBg="1"/>
      <p:bldP spid="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7397B-049E-457A-BCC3-E3FB9DC09E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uturaFuturis" panose="020B0602020204020303" pitchFamily="34" charset="0"/>
                  </a:rPr>
                  <a:t>Example: real line,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FuturaFuturis" panose="020B0602020204020303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7397B-049E-457A-BCC3-E3FB9DC09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1F0E01-AAAD-42B0-A960-9A4A4FFCD4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solidFill>
                      <a:srgbClr val="0070C0"/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Claim:</a:t>
                </a:r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endParaRPr lang="en-US" dirty="0">
                  <a:latin typeface="Open Sans" panose="020B0606030504020204"/>
                </a:endParaRPr>
              </a:p>
              <a:p>
                <a:r>
                  <a:rPr lang="en-US" dirty="0">
                    <a:latin typeface="Open Sans" panose="020B0606030504020204"/>
                  </a:rPr>
                  <a:t>For every (regular)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: by def.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Open Sans" panose="020B0606030504020204"/>
                </a:endParaRPr>
              </a:p>
              <a:p>
                <a:r>
                  <a:rPr lang="en-US" dirty="0">
                    <a:latin typeface="Open Sans" panose="020B0606030504020204"/>
                  </a:rPr>
                  <a:t>If no ball of radius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dirty="0">
                    <a:latin typeface="Open Sans" panose="020B0606030504020204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vertices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r>
                  <a:rPr lang="en-US" dirty="0" err="1">
                    <a:solidFill>
                      <a:srgbClr val="C00000"/>
                    </a:solidFill>
                    <a:latin typeface="Open Sans" panose="020B0606030504020204"/>
                  </a:rPr>
                  <a:t>Cheeger’s</a:t>
                </a:r>
                <a:r>
                  <a:rPr lang="en-US" dirty="0">
                    <a:solidFill>
                      <a:srgbClr val="C00000"/>
                    </a:solidFill>
                    <a:latin typeface="Open Sans" panose="020B0606030504020204"/>
                  </a:rPr>
                  <a:t> inequality</a:t>
                </a:r>
                <a:r>
                  <a:rPr lang="en-US" dirty="0">
                    <a:latin typeface="Open Sans" panose="020B0606030504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there is 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-sparse cut</a:t>
                </a:r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)≲</m:t>
                    </m:r>
                    <m:f>
                      <m:fPr>
                        <m:type m:val="lin"/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, 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Open Sans" panose="020B0606030504020204"/>
                  </a:rPr>
                  <a:t> is additive over coordinates</a:t>
                </a:r>
              </a:p>
              <a:p>
                <a:endParaRPr lang="en-US" dirty="0"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1F0E01-AAAD-42B0-A960-9A4A4FFCD4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38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FFE472A8-A282-4B20-9A64-444E25930482}"/>
              </a:ext>
            </a:extLst>
          </p:cNvPr>
          <p:cNvSpPr/>
          <p:nvPr/>
        </p:nvSpPr>
        <p:spPr>
          <a:xfrm>
            <a:off x="1339702" y="3180522"/>
            <a:ext cx="3604438" cy="870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E70495-D37F-4BEF-84F4-5630A0260A89}"/>
              </a:ext>
            </a:extLst>
          </p:cNvPr>
          <p:cNvSpPr/>
          <p:nvPr/>
        </p:nvSpPr>
        <p:spPr>
          <a:xfrm>
            <a:off x="6951998" y="3180522"/>
            <a:ext cx="4007550" cy="870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974FD1-2792-4FD9-94DB-93DD0BA79571}"/>
                  </a:ext>
                </a:extLst>
              </p:cNvPr>
              <p:cNvSpPr txBox="1"/>
              <p:nvPr/>
            </p:nvSpPr>
            <p:spPr>
              <a:xfrm rot="20623628">
                <a:off x="10830186" y="2986138"/>
                <a:ext cx="9916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974FD1-2792-4FD9-94DB-93DD0BA7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23628">
                <a:off x="10830186" y="2986138"/>
                <a:ext cx="9916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E825C-4279-4C16-A198-9E13B5A64968}"/>
                  </a:ext>
                </a:extLst>
              </p:cNvPr>
              <p:cNvSpPr txBox="1"/>
              <p:nvPr/>
            </p:nvSpPr>
            <p:spPr>
              <a:xfrm rot="20555665">
                <a:off x="-107176" y="3426791"/>
                <a:ext cx="1637563" cy="915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E825C-4279-4C16-A198-9E13B5A6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55665">
                <a:off x="-107176" y="3426791"/>
                <a:ext cx="1637563" cy="915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546EE07-C978-4BF7-BB08-4ACA95B47141}"/>
              </a:ext>
            </a:extLst>
          </p:cNvPr>
          <p:cNvGrpSpPr/>
          <p:nvPr/>
        </p:nvGrpSpPr>
        <p:grpSpPr>
          <a:xfrm>
            <a:off x="9896474" y="360317"/>
            <a:ext cx="1457326" cy="2008149"/>
            <a:chOff x="9300059" y="3323847"/>
            <a:chExt cx="1457326" cy="200814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4921432-EC34-4B3A-B3F7-F29A6E54737E}"/>
                </a:ext>
              </a:extLst>
            </p:cNvPr>
            <p:cNvCxnSpPr>
              <a:cxnSpLocks/>
              <a:stCxn id="31" idx="0"/>
              <a:endCxn id="28" idx="4"/>
            </p:cNvCxnSpPr>
            <p:nvPr/>
          </p:nvCxnSpPr>
          <p:spPr>
            <a:xfrm flipV="1">
              <a:off x="10715275" y="4135949"/>
              <a:ext cx="0" cy="71277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5A7CDA-DF15-4D24-90F5-D06580015B2E}"/>
                </a:ext>
              </a:extLst>
            </p:cNvPr>
            <p:cNvSpPr/>
            <p:nvPr/>
          </p:nvSpPr>
          <p:spPr>
            <a:xfrm>
              <a:off x="10216966" y="3323847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E4E12B9-8BF8-4C26-A7C0-B490AEE0F798}"/>
                </a:ext>
              </a:extLst>
            </p:cNvPr>
            <p:cNvSpPr/>
            <p:nvPr/>
          </p:nvSpPr>
          <p:spPr>
            <a:xfrm>
              <a:off x="9651634" y="3447840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5279A-C1DA-4654-9D9C-5B7341D59F52}"/>
                </a:ext>
              </a:extLst>
            </p:cNvPr>
            <p:cNvSpPr/>
            <p:nvPr/>
          </p:nvSpPr>
          <p:spPr>
            <a:xfrm>
              <a:off x="10673164" y="4051728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9959C4-4416-4663-84A5-7FC941FDC4B2}"/>
                </a:ext>
              </a:extLst>
            </p:cNvPr>
            <p:cNvSpPr/>
            <p:nvPr/>
          </p:nvSpPr>
          <p:spPr>
            <a:xfrm>
              <a:off x="9300059" y="4529889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2158CE5-0360-45CF-870D-6789886D3180}"/>
                </a:ext>
              </a:extLst>
            </p:cNvPr>
            <p:cNvSpPr/>
            <p:nvPr/>
          </p:nvSpPr>
          <p:spPr>
            <a:xfrm>
              <a:off x="9771798" y="5247775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0DE5A6-FBBA-4031-A87C-DE4CA5669EFC}"/>
                </a:ext>
              </a:extLst>
            </p:cNvPr>
            <p:cNvSpPr/>
            <p:nvPr/>
          </p:nvSpPr>
          <p:spPr>
            <a:xfrm>
              <a:off x="10673164" y="4848721"/>
              <a:ext cx="84221" cy="84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5EB714-35ED-4C0D-BD30-4981E5CD7478}"/>
                </a:ext>
              </a:extLst>
            </p:cNvPr>
            <p:cNvCxnSpPr>
              <a:cxnSpLocks/>
              <a:stCxn id="29" idx="7"/>
              <a:endCxn id="27" idx="4"/>
            </p:cNvCxnSpPr>
            <p:nvPr/>
          </p:nvCxnSpPr>
          <p:spPr>
            <a:xfrm flipV="1">
              <a:off x="9371946" y="3532061"/>
              <a:ext cx="321799" cy="101016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7D2412-3E28-4842-8829-FCD1E9035FF9}"/>
                </a:ext>
              </a:extLst>
            </p:cNvPr>
            <p:cNvCxnSpPr>
              <a:cxnSpLocks/>
              <a:stCxn id="27" idx="7"/>
              <a:endCxn id="26" idx="2"/>
            </p:cNvCxnSpPr>
            <p:nvPr/>
          </p:nvCxnSpPr>
          <p:spPr>
            <a:xfrm flipV="1">
              <a:off x="9723521" y="3365958"/>
              <a:ext cx="493445" cy="9421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2ADA9A7-1AFA-4F30-8E17-229D1984104D}"/>
                </a:ext>
              </a:extLst>
            </p:cNvPr>
            <p:cNvCxnSpPr>
              <a:cxnSpLocks/>
              <a:stCxn id="28" idx="1"/>
              <a:endCxn id="26" idx="5"/>
            </p:cNvCxnSpPr>
            <p:nvPr/>
          </p:nvCxnSpPr>
          <p:spPr>
            <a:xfrm flipH="1" flipV="1">
              <a:off x="10288853" y="3395734"/>
              <a:ext cx="396645" cy="66832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1A4597-8374-4C72-A81E-B5C73CDAD9A0}"/>
                </a:ext>
              </a:extLst>
            </p:cNvPr>
            <p:cNvCxnSpPr>
              <a:cxnSpLocks/>
              <a:stCxn id="30" idx="1"/>
              <a:endCxn id="29" idx="5"/>
            </p:cNvCxnSpPr>
            <p:nvPr/>
          </p:nvCxnSpPr>
          <p:spPr>
            <a:xfrm flipH="1" flipV="1">
              <a:off x="9371946" y="4601776"/>
              <a:ext cx="412186" cy="658333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62C3F3A-420D-409D-BCE7-D01D0126AF28}"/>
                </a:ext>
              </a:extLst>
            </p:cNvPr>
            <p:cNvCxnSpPr>
              <a:cxnSpLocks/>
              <a:stCxn id="30" idx="6"/>
              <a:endCxn id="31" idx="3"/>
            </p:cNvCxnSpPr>
            <p:nvPr/>
          </p:nvCxnSpPr>
          <p:spPr>
            <a:xfrm flipV="1">
              <a:off x="9856019" y="4920608"/>
              <a:ext cx="829479" cy="36927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802D5D-4454-431C-8746-F9FCA04BEED6}"/>
                </a:ext>
              </a:extLst>
            </p:cNvPr>
            <p:cNvCxnSpPr>
              <a:cxnSpLocks/>
              <a:stCxn id="31" idx="1"/>
              <a:endCxn id="27" idx="5"/>
            </p:cNvCxnSpPr>
            <p:nvPr/>
          </p:nvCxnSpPr>
          <p:spPr>
            <a:xfrm flipH="1" flipV="1">
              <a:off x="9723521" y="3519727"/>
              <a:ext cx="961977" cy="134132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F5FB49-9142-406B-A26F-05F8D86DF047}"/>
                </a:ext>
              </a:extLst>
            </p:cNvPr>
            <p:cNvCxnSpPr>
              <a:cxnSpLocks/>
              <a:stCxn id="29" idx="6"/>
              <a:endCxn id="28" idx="3"/>
            </p:cNvCxnSpPr>
            <p:nvPr/>
          </p:nvCxnSpPr>
          <p:spPr>
            <a:xfrm flipV="1">
              <a:off x="9384280" y="4123615"/>
              <a:ext cx="1301218" cy="44838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EDC022-D5EC-4735-97E9-BCA69D0863BD}"/>
                </a:ext>
              </a:extLst>
            </p:cNvPr>
            <p:cNvCxnSpPr>
              <a:cxnSpLocks/>
              <a:stCxn id="30" idx="0"/>
              <a:endCxn id="26" idx="4"/>
            </p:cNvCxnSpPr>
            <p:nvPr/>
          </p:nvCxnSpPr>
          <p:spPr>
            <a:xfrm flipV="1">
              <a:off x="9813909" y="3408068"/>
              <a:ext cx="445168" cy="183970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1BB405A-8896-4670-B6F0-58C871216C5F}"/>
              </a:ext>
            </a:extLst>
          </p:cNvPr>
          <p:cNvGrpSpPr/>
          <p:nvPr/>
        </p:nvGrpSpPr>
        <p:grpSpPr>
          <a:xfrm>
            <a:off x="9587926" y="54151"/>
            <a:ext cx="2405276" cy="2544969"/>
            <a:chOff x="8717973" y="1183686"/>
            <a:chExt cx="2405276" cy="2544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F1F7549-3532-4BC9-B99A-3AF2996B2662}"/>
                    </a:ext>
                  </a:extLst>
                </p:cNvPr>
                <p:cNvSpPr txBox="1"/>
                <p:nvPr/>
              </p:nvSpPr>
              <p:spPr>
                <a:xfrm>
                  <a:off x="8717973" y="1943100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973" y="1943100"/>
                  <a:ext cx="58887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156601B-368E-4CE2-ABA7-7E9AD4583D90}"/>
                    </a:ext>
                  </a:extLst>
                </p:cNvPr>
                <p:cNvSpPr txBox="1"/>
                <p:nvPr/>
              </p:nvSpPr>
              <p:spPr>
                <a:xfrm>
                  <a:off x="8851112" y="301965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156601B-368E-4CE2-ABA7-7E9AD4583D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112" y="3019657"/>
                  <a:ext cx="58887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6A99E6-AA1A-4CDE-8835-EB5DD9958573}"/>
                    </a:ext>
                  </a:extLst>
                </p:cNvPr>
                <p:cNvSpPr txBox="1"/>
                <p:nvPr/>
              </p:nvSpPr>
              <p:spPr>
                <a:xfrm>
                  <a:off x="9844693" y="2065697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6A99E6-AA1A-4CDE-8835-EB5DD99585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4693" y="2065697"/>
                  <a:ext cx="58887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9BD24F4-C6E2-47A5-9D57-1F6B9522DD8E}"/>
                    </a:ext>
                  </a:extLst>
                </p:cNvPr>
                <p:cNvSpPr txBox="1"/>
                <p:nvPr/>
              </p:nvSpPr>
              <p:spPr>
                <a:xfrm>
                  <a:off x="10534370" y="2473674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4370" y="2473674"/>
                  <a:ext cx="58887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44FB3A2-E374-4266-B375-230A2498CC1A}"/>
                    </a:ext>
                  </a:extLst>
                </p:cNvPr>
                <p:cNvSpPr txBox="1"/>
                <p:nvPr/>
              </p:nvSpPr>
              <p:spPr>
                <a:xfrm>
                  <a:off x="9207199" y="2643649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44FB3A2-E374-4266-B375-230A2498C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199" y="2643649"/>
                  <a:ext cx="58887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F2AB4FE-A662-43CD-99EF-11D15D430577}"/>
                    </a:ext>
                  </a:extLst>
                </p:cNvPr>
                <p:cNvSpPr txBox="1"/>
                <p:nvPr/>
              </p:nvSpPr>
              <p:spPr>
                <a:xfrm>
                  <a:off x="9824806" y="2633885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F2AB4FE-A662-43CD-99EF-11D15D4305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4806" y="2633885"/>
                  <a:ext cx="58887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7F421CE-ADA4-4A15-B1D3-6ECB4BEFAB92}"/>
                    </a:ext>
                  </a:extLst>
                </p:cNvPr>
                <p:cNvSpPr txBox="1"/>
                <p:nvPr/>
              </p:nvSpPr>
              <p:spPr>
                <a:xfrm>
                  <a:off x="9424599" y="1183686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4599" y="1183686"/>
                  <a:ext cx="58887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DAB6B76-AE6B-4192-B927-2B3C6286EB72}"/>
                    </a:ext>
                  </a:extLst>
                </p:cNvPr>
                <p:cNvSpPr txBox="1"/>
                <p:nvPr/>
              </p:nvSpPr>
              <p:spPr>
                <a:xfrm>
                  <a:off x="10098101" y="1534504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8101" y="1534504"/>
                  <a:ext cx="58887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D165ED6-346C-40A7-A817-C0D564EFF5F5}"/>
                    </a:ext>
                  </a:extLst>
                </p:cNvPr>
                <p:cNvSpPr txBox="1"/>
                <p:nvPr/>
              </p:nvSpPr>
              <p:spPr>
                <a:xfrm>
                  <a:off x="9772970" y="3359323"/>
                  <a:ext cx="5888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970" y="3359323"/>
                  <a:ext cx="58887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185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9FBE-E1AB-484B-9340-8CF17193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Cutting modulus vs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65318A-7593-458A-B63E-112C0ACB4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/>
                  </a:rPr>
                  <a:t>Well-behaved under embeddings: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Open Sans" panose="020B0606030504020204"/>
                  </a:rPr>
                  <a:t>	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embeds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/>
                  </a:rPr>
                  <a:t> with distortion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, then: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)≲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latin typeface="Open Sans" panose="020B0606030504020204"/>
                </a:endParaRPr>
              </a:p>
              <a:p>
                <a:endParaRPr lang="en-US" b="1" dirty="0">
                  <a:solidFill>
                    <a:srgbClr val="C00000"/>
                  </a:solidFill>
                  <a:latin typeface="Open Sans" panose="020B0606030504020204"/>
                </a:endParaRPr>
              </a:p>
              <a:p>
                <a:r>
                  <a:rPr lang="en-US" b="1" dirty="0">
                    <a:solidFill>
                      <a:srgbClr val="C00000"/>
                    </a:solidFill>
                    <a:latin typeface="Open Sans" panose="020B0606030504020204"/>
                  </a:rPr>
                  <a:t>Oftentimes,</a:t>
                </a:r>
                <a:r>
                  <a:rPr lang="en-US" dirty="0">
                    <a:solidFill>
                      <a:srgbClr val="C00000"/>
                    </a:solidFill>
                    <a:latin typeface="Open Sans" panose="020B0606030504020204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/>
                  </a:rPr>
                  <a:t>is much smaller!</a:t>
                </a:r>
              </a:p>
              <a:p>
                <a:pPr lvl="1"/>
                <a:r>
                  <a:rPr lang="en-US" dirty="0">
                    <a:latin typeface="Open Sans" panose="020B0606030504020204"/>
                  </a:rPr>
                  <a:t>related</a:t>
                </a:r>
                <a:r>
                  <a:rPr lang="en-US" dirty="0">
                    <a:solidFill>
                      <a:schemeClr val="tx1"/>
                    </a:solidFill>
                    <a:latin typeface="Open Sans" panose="020B0606030504020204"/>
                  </a:rPr>
                  <a:t> to non-embeddability of large expanders </a:t>
                </a:r>
                <a:r>
                  <a:rPr lang="en-US" b="1" dirty="0">
                    <a:solidFill>
                      <a:schemeClr val="tx1"/>
                    </a:solidFill>
                    <a:latin typeface="Open Sans" panose="020B0606030504020204"/>
                  </a:rPr>
                  <a:t>into</a:t>
                </a:r>
                <a:r>
                  <a:rPr lang="en-US" dirty="0">
                    <a:solidFill>
                      <a:schemeClr val="tx1"/>
                    </a:solidFill>
                    <a:latin typeface="Open Sans" panose="020B0606030504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65318A-7593-458A-B63E-112C0ACB4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9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Cutting modulus for </a:t>
            </a:r>
            <a:r>
              <a:rPr lang="en-US" dirty="0">
                <a:solidFill>
                  <a:srgbClr val="C00000"/>
                </a:solidFill>
                <a:latin typeface="FuturaFuturis" panose="020B0602020204020303" pitchFamily="34" charset="0"/>
              </a:rPr>
              <a:t>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0826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“Baseline” bound (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John’s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ellipsoid):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⋅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≲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2017]: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⋅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≲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Better bounds for special cases: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den>
                    </m:f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&gt;2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Matousek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1997]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similar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[Matousek’97, Naor’14, Ricard’15]</a:t>
                </a:r>
              </a:p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08268"/>
              </a:xfrm>
              <a:blipFill>
                <a:blip r:embed="rId3"/>
                <a:stretch>
                  <a:fillRect l="-1043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0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uturaFuturis" panose="020B0602020204020303" pitchFamily="34" charset="0"/>
                  </a:rPr>
                  <a:t>Cutting modulus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FuturaFuturis" panose="020B0602020204020303" pitchFamily="34" charset="0"/>
                  </a:rPr>
                  <a:t> ANN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Thm: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For metric 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exists randomized ANN data structure with: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Approximation: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≲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⋅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(1)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</m:e>
                    </m:func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 procedure: inspects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⋅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(1)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</m:e>
                    </m:func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memory locations</a:t>
                </a:r>
              </a:p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-dimensional normed spaces,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|</m:t>
                        </m:r>
                      </m:e>
                    </m:func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2632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33E25A9-9AC8-4D86-AEFF-C9E37C52713D}"/>
              </a:ext>
            </a:extLst>
          </p:cNvPr>
          <p:cNvSpPr/>
          <p:nvPr/>
        </p:nvSpPr>
        <p:spPr>
          <a:xfrm>
            <a:off x="838200" y="5305647"/>
            <a:ext cx="9264805" cy="8606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 space does not contain large expanders, ANN is possible</a:t>
            </a:r>
          </a:p>
        </p:txBody>
      </p:sp>
    </p:spTree>
    <p:extLst>
      <p:ext uri="{BB962C8B-B14F-4D97-AF65-F5344CB8AC3E}">
        <p14:creationId xmlns:p14="http://schemas.microsoft.com/office/powerpoint/2010/main" val="246562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FB6A-9144-4CF0-8AAD-DD6957F5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ANN: core partitioning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41C87A-409D-40D2-8DA6-7DA13A2FD5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/>
                  </a:rPr>
                  <a:t> </a:t>
                </a:r>
                <a:r>
                  <a:rPr lang="en-US" dirty="0">
                    <a:latin typeface="Open San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/>
                  </a:rPr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latin typeface="Open Sans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Open Sans"/>
                  </a:rPr>
                  <a:t>Build collection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p>
                    </m:sSup>
                  </m:oMath>
                </a14:m>
                <a:r>
                  <a:rPr lang="en-US" dirty="0">
                    <a:latin typeface="Open Sans"/>
                  </a:rPr>
                  <a:t> s</a:t>
                </a:r>
                <a:r>
                  <a:rPr lang="en-US" dirty="0" err="1">
                    <a:latin typeface="Open Sans"/>
                  </a:rPr>
                  <a:t>.t.</a:t>
                </a:r>
                <a:r>
                  <a:rPr lang="en-US" dirty="0">
                    <a:latin typeface="Open Sans" panose="020B0606030504020204"/>
                  </a:rPr>
                  <a:t> for every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Open Sans"/>
                  </a:rPr>
                  <a:t>-point dataset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endParaRPr lang="en-US" dirty="0">
                  <a:latin typeface="Open Sans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either there is a ball of radius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≲</m:t>
                    </m:r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𝑟</m:t>
                    </m:r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points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 there is distribution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𝒟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cuts </a:t>
                </a:r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partitioning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~evenly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∼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separates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and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≲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𝜀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Small description: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log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⁡|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ℱ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|=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3</m:t>
                        </m:r>
                      </m:sup>
                    </m:sSup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𝒟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over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sets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ℱ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Enough for ANN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[Indyk’98]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[A-Razenshteyn‘15]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41C87A-409D-40D2-8DA6-7DA13A2FD5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1217" t="-2241" b="-6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9006063" y="4453656"/>
            <a:ext cx="2077616" cy="1967204"/>
            <a:chOff x="1150776" y="1461796"/>
            <a:chExt cx="2077616" cy="1967204"/>
          </a:xfrm>
        </p:grpSpPr>
        <p:sp>
          <p:nvSpPr>
            <p:cNvPr id="4" name="Oval 3"/>
            <p:cNvSpPr/>
            <p:nvPr/>
          </p:nvSpPr>
          <p:spPr>
            <a:xfrm>
              <a:off x="1517780" y="1629747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446245" y="1943878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10612" y="1817283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704391" y="2125193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922107" y="1629747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922107" y="1974348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49355" y="2268262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704390" y="3285931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85323" y="2104976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39616" y="3063551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50776" y="1461796"/>
              <a:ext cx="1156995" cy="115699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70430" y="4587677"/>
            <a:ext cx="1813249" cy="1565355"/>
            <a:chOff x="1517780" y="1629747"/>
            <a:chExt cx="1813249" cy="1565355"/>
          </a:xfrm>
        </p:grpSpPr>
        <p:sp>
          <p:nvSpPr>
            <p:cNvPr id="19" name="Oval 18"/>
            <p:cNvSpPr/>
            <p:nvPr/>
          </p:nvSpPr>
          <p:spPr>
            <a:xfrm>
              <a:off x="1517780" y="1629747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58008" y="1630039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723054" y="2755008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17372" y="1705315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866123" y="2204015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960914" y="2271055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32180" y="2544147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270449" y="3044256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774303" y="2733868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87960" y="3052033"/>
              <a:ext cx="143069" cy="1430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270430" y="4475564"/>
            <a:ext cx="1813248" cy="1688061"/>
            <a:chOff x="3819331" y="1578575"/>
            <a:chExt cx="1813248" cy="1688061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372947" y="1578575"/>
              <a:ext cx="584718" cy="16880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3819331" y="1690688"/>
              <a:ext cx="143069" cy="14306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021495" y="2815949"/>
              <a:ext cx="143069" cy="14306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167674" y="2266631"/>
              <a:ext cx="143069" cy="14306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59558" y="1689764"/>
              <a:ext cx="143069" cy="14306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733731" y="2597943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075853" y="2791627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489510" y="3103350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572000" y="3112973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271795" y="2325775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11147" y="1769438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189564" y="4578335"/>
            <a:ext cx="1894114" cy="1574696"/>
            <a:chOff x="3738465" y="1681346"/>
            <a:chExt cx="1894114" cy="1574696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738465" y="2102498"/>
              <a:ext cx="1894114" cy="50259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489510" y="3112973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571999" y="3100823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024605" y="2815949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075852" y="2799183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730621" y="2605088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260133" y="2330296"/>
              <a:ext cx="143069" cy="143069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167674" y="2260109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827107" y="1681346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564222" y="1697540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211147" y="1759733"/>
              <a:ext cx="143069" cy="1430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6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uturaFuturis" panose="020B0602020204020303" pitchFamily="34" charset="0"/>
                  </a:rPr>
                  <a:t>Cutting modulus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FuturaFuturis" panose="020B0602020204020303" pitchFamily="34" charset="0"/>
                  </a:rPr>
                  <a:t>    core partitioning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736502"/>
                <a:ext cx="5008005" cy="138499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Can:</a:t>
                </a:r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find 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-sparse cut in a graph with short edges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-separated vertices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6502"/>
                <a:ext cx="5008005" cy="1384995"/>
              </a:xfrm>
              <a:prstGeom prst="rect">
                <a:avLst/>
              </a:prstGeom>
              <a:blipFill>
                <a:blip r:embed="rId4"/>
                <a:stretch>
                  <a:fillRect l="-2427" t="-4348" r="-3519" b="-10435"/>
                </a:stretch>
              </a:blip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570357" y="2736501"/>
            <a:ext cx="478344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random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partition that is good for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close pair with reasonable probability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4474811"/>
                <a:ext cx="10515600" cy="13849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Idea: </a:t>
                </a:r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duality in spirit of the minimax theorem</a:t>
                </a:r>
              </a:p>
              <a:p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 guarantee the limited use of the dataset (small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ℱ</m:t>
                    </m:r>
                  </m:oMath>
                </a14:m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), invoke the (nested) </a:t>
                </a:r>
                <a:r>
                  <a:rPr lang="en-US" sz="2800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Multiplicative Weights Update</a:t>
                </a:r>
                <a:r>
                  <a:rPr lang="en-US" sz="2800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algorithm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74811"/>
                <a:ext cx="10515600" cy="1384995"/>
              </a:xfrm>
              <a:prstGeom prst="rect">
                <a:avLst/>
              </a:prstGeom>
              <a:blipFill>
                <a:blip r:embed="rId5"/>
                <a:stretch>
                  <a:fillRect l="-1157" t="-3913" b="-10435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Up-Down 2">
            <a:extLst>
              <a:ext uri="{FF2B5EF4-FFF2-40B4-BE49-F238E27FC236}">
                <a16:creationId xmlns:a16="http://schemas.microsoft.com/office/drawing/2014/main" id="{66685013-516C-40B7-9B16-0CA536333D2A}"/>
              </a:ext>
            </a:extLst>
          </p:cNvPr>
          <p:cNvSpPr/>
          <p:nvPr/>
        </p:nvSpPr>
        <p:spPr>
          <a:xfrm>
            <a:off x="2372832" y="1488671"/>
            <a:ext cx="318977" cy="10525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73B77A91-EB8E-4394-8E40-5D3946F91A5C}"/>
              </a:ext>
            </a:extLst>
          </p:cNvPr>
          <p:cNvSpPr/>
          <p:nvPr/>
        </p:nvSpPr>
        <p:spPr>
          <a:xfrm rot="19519079">
            <a:off x="7866354" y="1264523"/>
            <a:ext cx="318977" cy="130153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Cuts: algorithmic aspect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How to check on which side of the cut?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Cut comes from 2</a:t>
                </a:r>
                <a:r>
                  <a:rPr lang="en-US" baseline="30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nd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eigenvector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apriori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structure!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Cuts can have complex boundary =&gt; no bound on the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 time </a:t>
                </a:r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Need: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if a graph is embedded into a metric/normed space, then there is a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geometrically/algorithmically nice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sparse cut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one can always find a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coordinate cut: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}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a bit more complicated, but still nice enough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FE0F356B-5DA4-479C-BEAE-859D9F2E59D3}"/>
              </a:ext>
            </a:extLst>
          </p:cNvPr>
          <p:cNvSpPr/>
          <p:nvPr/>
        </p:nvSpPr>
        <p:spPr>
          <a:xfrm>
            <a:off x="11291483" y="1796752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62DEC0-59E7-42C1-87C6-AEFDA6E35FBD}"/>
              </a:ext>
            </a:extLst>
          </p:cNvPr>
          <p:cNvSpPr/>
          <p:nvPr/>
        </p:nvSpPr>
        <p:spPr>
          <a:xfrm>
            <a:off x="10373972" y="1784602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FEA2D5-92B2-4AA4-B0E8-D6CB146B2B93}"/>
              </a:ext>
            </a:extLst>
          </p:cNvPr>
          <p:cNvSpPr/>
          <p:nvPr/>
        </p:nvSpPr>
        <p:spPr>
          <a:xfrm>
            <a:off x="9826578" y="1499728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CC20A2-0118-45CA-B919-10F2DCB35F0F}"/>
              </a:ext>
            </a:extLst>
          </p:cNvPr>
          <p:cNvSpPr/>
          <p:nvPr/>
        </p:nvSpPr>
        <p:spPr>
          <a:xfrm>
            <a:off x="10877825" y="1482962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AC17F-E2A1-49A4-9C28-C06FE5D37246}"/>
              </a:ext>
            </a:extLst>
          </p:cNvPr>
          <p:cNvSpPr/>
          <p:nvPr/>
        </p:nvSpPr>
        <p:spPr>
          <a:xfrm>
            <a:off x="10532594" y="1288867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8D2758-B0EC-4EA4-BD65-34AFDC9A82C6}"/>
              </a:ext>
            </a:extLst>
          </p:cNvPr>
          <p:cNvSpPr/>
          <p:nvPr/>
        </p:nvSpPr>
        <p:spPr>
          <a:xfrm>
            <a:off x="11062106" y="1014075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BCE9AE-4087-4725-BEBD-EF1B6AF171A0}"/>
              </a:ext>
            </a:extLst>
          </p:cNvPr>
          <p:cNvSpPr/>
          <p:nvPr/>
        </p:nvSpPr>
        <p:spPr>
          <a:xfrm>
            <a:off x="9969647" y="943888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59881A-6C0E-49D8-BDBD-981EDBE4CEE4}"/>
              </a:ext>
            </a:extLst>
          </p:cNvPr>
          <p:cNvSpPr/>
          <p:nvPr/>
        </p:nvSpPr>
        <p:spPr>
          <a:xfrm>
            <a:off x="9629080" y="365125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6CEABC-03DE-4686-A821-604D0E4143F1}"/>
              </a:ext>
            </a:extLst>
          </p:cNvPr>
          <p:cNvSpPr/>
          <p:nvPr/>
        </p:nvSpPr>
        <p:spPr>
          <a:xfrm>
            <a:off x="10366195" y="381319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AD81F3-F856-439B-ACFE-CBD11D737260}"/>
              </a:ext>
            </a:extLst>
          </p:cNvPr>
          <p:cNvSpPr/>
          <p:nvPr/>
        </p:nvSpPr>
        <p:spPr>
          <a:xfrm>
            <a:off x="11013120" y="443512"/>
            <a:ext cx="143069" cy="1430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20D23-68FF-4EDA-B2E6-2289795CAD16}"/>
              </a:ext>
            </a:extLst>
          </p:cNvPr>
          <p:cNvCxnSpPr>
            <a:cxnSpLocks/>
          </p:cNvCxnSpPr>
          <p:nvPr/>
        </p:nvCxnSpPr>
        <p:spPr>
          <a:xfrm flipV="1">
            <a:off x="9224509" y="1213578"/>
            <a:ext cx="2535100" cy="3899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DECFBF-B8B2-4330-88D6-3DC236428D71}"/>
              </a:ext>
            </a:extLst>
          </p:cNvPr>
          <p:cNvSpPr/>
          <p:nvPr/>
        </p:nvSpPr>
        <p:spPr>
          <a:xfrm>
            <a:off x="9314121" y="127591"/>
            <a:ext cx="2030819" cy="1935125"/>
          </a:xfrm>
          <a:custGeom>
            <a:avLst/>
            <a:gdLst>
              <a:gd name="connsiteX0" fmla="*/ 0 w 2030819"/>
              <a:gd name="connsiteY0" fmla="*/ 648586 h 1935125"/>
              <a:gd name="connsiteX1" fmla="*/ 350874 w 2030819"/>
              <a:gd name="connsiteY1" fmla="*/ 627321 h 1935125"/>
              <a:gd name="connsiteX2" fmla="*/ 616688 w 2030819"/>
              <a:gd name="connsiteY2" fmla="*/ 489097 h 1935125"/>
              <a:gd name="connsiteX3" fmla="*/ 818707 w 2030819"/>
              <a:gd name="connsiteY3" fmla="*/ 372139 h 1935125"/>
              <a:gd name="connsiteX4" fmla="*/ 914400 w 2030819"/>
              <a:gd name="connsiteY4" fmla="*/ 287079 h 1935125"/>
              <a:gd name="connsiteX5" fmla="*/ 1052623 w 2030819"/>
              <a:gd name="connsiteY5" fmla="*/ 159488 h 1935125"/>
              <a:gd name="connsiteX6" fmla="*/ 1084521 w 2030819"/>
              <a:gd name="connsiteY6" fmla="*/ 127590 h 1935125"/>
              <a:gd name="connsiteX7" fmla="*/ 1116419 w 2030819"/>
              <a:gd name="connsiteY7" fmla="*/ 85060 h 1935125"/>
              <a:gd name="connsiteX8" fmla="*/ 1158949 w 2030819"/>
              <a:gd name="connsiteY8" fmla="*/ 63795 h 1935125"/>
              <a:gd name="connsiteX9" fmla="*/ 1275907 w 2030819"/>
              <a:gd name="connsiteY9" fmla="*/ 0 h 1935125"/>
              <a:gd name="connsiteX10" fmla="*/ 1371600 w 2030819"/>
              <a:gd name="connsiteY10" fmla="*/ 63795 h 1935125"/>
              <a:gd name="connsiteX11" fmla="*/ 1382232 w 2030819"/>
              <a:gd name="connsiteY11" fmla="*/ 106325 h 1935125"/>
              <a:gd name="connsiteX12" fmla="*/ 1414130 w 2030819"/>
              <a:gd name="connsiteY12" fmla="*/ 180753 h 1935125"/>
              <a:gd name="connsiteX13" fmla="*/ 1446028 w 2030819"/>
              <a:gd name="connsiteY13" fmla="*/ 287079 h 1935125"/>
              <a:gd name="connsiteX14" fmla="*/ 1424763 w 2030819"/>
              <a:gd name="connsiteY14" fmla="*/ 574158 h 1935125"/>
              <a:gd name="connsiteX15" fmla="*/ 1382232 w 2030819"/>
              <a:gd name="connsiteY15" fmla="*/ 648586 h 1935125"/>
              <a:gd name="connsiteX16" fmla="*/ 1339702 w 2030819"/>
              <a:gd name="connsiteY16" fmla="*/ 659218 h 1935125"/>
              <a:gd name="connsiteX17" fmla="*/ 1286539 w 2030819"/>
              <a:gd name="connsiteY17" fmla="*/ 701749 h 1935125"/>
              <a:gd name="connsiteX18" fmla="*/ 1244009 w 2030819"/>
              <a:gd name="connsiteY18" fmla="*/ 712381 h 1935125"/>
              <a:gd name="connsiteX19" fmla="*/ 1158949 w 2030819"/>
              <a:gd name="connsiteY19" fmla="*/ 776176 h 1935125"/>
              <a:gd name="connsiteX20" fmla="*/ 1063256 w 2030819"/>
              <a:gd name="connsiteY20" fmla="*/ 829339 h 1935125"/>
              <a:gd name="connsiteX21" fmla="*/ 1020726 w 2030819"/>
              <a:gd name="connsiteY21" fmla="*/ 871869 h 1935125"/>
              <a:gd name="connsiteX22" fmla="*/ 893135 w 2030819"/>
              <a:gd name="connsiteY22" fmla="*/ 978195 h 1935125"/>
              <a:gd name="connsiteX23" fmla="*/ 829339 w 2030819"/>
              <a:gd name="connsiteY23" fmla="*/ 1063256 h 1935125"/>
              <a:gd name="connsiteX24" fmla="*/ 659219 w 2030819"/>
              <a:gd name="connsiteY24" fmla="*/ 1190846 h 1935125"/>
              <a:gd name="connsiteX25" fmla="*/ 637953 w 2030819"/>
              <a:gd name="connsiteY25" fmla="*/ 1222744 h 1935125"/>
              <a:gd name="connsiteX26" fmla="*/ 478465 w 2030819"/>
              <a:gd name="connsiteY26" fmla="*/ 1339702 h 1935125"/>
              <a:gd name="connsiteX27" fmla="*/ 446567 w 2030819"/>
              <a:gd name="connsiteY27" fmla="*/ 1360967 h 1935125"/>
              <a:gd name="connsiteX28" fmla="*/ 340242 w 2030819"/>
              <a:gd name="connsiteY28" fmla="*/ 1456660 h 1935125"/>
              <a:gd name="connsiteX29" fmla="*/ 350874 w 2030819"/>
              <a:gd name="connsiteY29" fmla="*/ 1509823 h 1935125"/>
              <a:gd name="connsiteX30" fmla="*/ 382772 w 2030819"/>
              <a:gd name="connsiteY30" fmla="*/ 1520456 h 1935125"/>
              <a:gd name="connsiteX31" fmla="*/ 467832 w 2030819"/>
              <a:gd name="connsiteY31" fmla="*/ 1552353 h 1935125"/>
              <a:gd name="connsiteX32" fmla="*/ 861237 w 2030819"/>
              <a:gd name="connsiteY32" fmla="*/ 1520456 h 1935125"/>
              <a:gd name="connsiteX33" fmla="*/ 935665 w 2030819"/>
              <a:gd name="connsiteY33" fmla="*/ 1414130 h 1935125"/>
              <a:gd name="connsiteX34" fmla="*/ 967563 w 2030819"/>
              <a:gd name="connsiteY34" fmla="*/ 1382232 h 1935125"/>
              <a:gd name="connsiteX35" fmla="*/ 978195 w 2030819"/>
              <a:gd name="connsiteY35" fmla="*/ 1339702 h 1935125"/>
              <a:gd name="connsiteX36" fmla="*/ 999460 w 2030819"/>
              <a:gd name="connsiteY36" fmla="*/ 1286539 h 1935125"/>
              <a:gd name="connsiteX37" fmla="*/ 1020726 w 2030819"/>
              <a:gd name="connsiteY37" fmla="*/ 1158949 h 1935125"/>
              <a:gd name="connsiteX38" fmla="*/ 1052623 w 2030819"/>
              <a:gd name="connsiteY38" fmla="*/ 1116418 h 1935125"/>
              <a:gd name="connsiteX39" fmla="*/ 1084521 w 2030819"/>
              <a:gd name="connsiteY39" fmla="*/ 1041990 h 1935125"/>
              <a:gd name="connsiteX40" fmla="*/ 1095153 w 2030819"/>
              <a:gd name="connsiteY40" fmla="*/ 1010093 h 1935125"/>
              <a:gd name="connsiteX41" fmla="*/ 1158949 w 2030819"/>
              <a:gd name="connsiteY41" fmla="*/ 935665 h 1935125"/>
              <a:gd name="connsiteX42" fmla="*/ 1222744 w 2030819"/>
              <a:gd name="connsiteY42" fmla="*/ 925032 h 1935125"/>
              <a:gd name="connsiteX43" fmla="*/ 1265274 w 2030819"/>
              <a:gd name="connsiteY43" fmla="*/ 914400 h 1935125"/>
              <a:gd name="connsiteX44" fmla="*/ 1456660 w 2030819"/>
              <a:gd name="connsiteY44" fmla="*/ 925032 h 1935125"/>
              <a:gd name="connsiteX45" fmla="*/ 1467293 w 2030819"/>
              <a:gd name="connsiteY45" fmla="*/ 967562 h 1935125"/>
              <a:gd name="connsiteX46" fmla="*/ 1531088 w 2030819"/>
              <a:gd name="connsiteY46" fmla="*/ 1020725 h 1935125"/>
              <a:gd name="connsiteX47" fmla="*/ 1552353 w 2030819"/>
              <a:gd name="connsiteY47" fmla="*/ 1052623 h 1935125"/>
              <a:gd name="connsiteX48" fmla="*/ 1584251 w 2030819"/>
              <a:gd name="connsiteY48" fmla="*/ 1073888 h 1935125"/>
              <a:gd name="connsiteX49" fmla="*/ 1626781 w 2030819"/>
              <a:gd name="connsiteY49" fmla="*/ 1105786 h 1935125"/>
              <a:gd name="connsiteX50" fmla="*/ 1690577 w 2030819"/>
              <a:gd name="connsiteY50" fmla="*/ 1180214 h 1935125"/>
              <a:gd name="connsiteX51" fmla="*/ 1754372 w 2030819"/>
              <a:gd name="connsiteY51" fmla="*/ 1233376 h 1935125"/>
              <a:gd name="connsiteX52" fmla="*/ 1775637 w 2030819"/>
              <a:gd name="connsiteY52" fmla="*/ 1265274 h 1935125"/>
              <a:gd name="connsiteX53" fmla="*/ 1807535 w 2030819"/>
              <a:gd name="connsiteY53" fmla="*/ 1297172 h 1935125"/>
              <a:gd name="connsiteX54" fmla="*/ 1818167 w 2030819"/>
              <a:gd name="connsiteY54" fmla="*/ 1360967 h 1935125"/>
              <a:gd name="connsiteX55" fmla="*/ 1850065 w 2030819"/>
              <a:gd name="connsiteY55" fmla="*/ 1446028 h 1935125"/>
              <a:gd name="connsiteX56" fmla="*/ 1860698 w 2030819"/>
              <a:gd name="connsiteY56" fmla="*/ 1733107 h 1935125"/>
              <a:gd name="connsiteX57" fmla="*/ 1871330 w 2030819"/>
              <a:gd name="connsiteY57" fmla="*/ 1775637 h 1935125"/>
              <a:gd name="connsiteX58" fmla="*/ 1892595 w 2030819"/>
              <a:gd name="connsiteY58" fmla="*/ 1818167 h 1935125"/>
              <a:gd name="connsiteX59" fmla="*/ 1903228 w 2030819"/>
              <a:gd name="connsiteY59" fmla="*/ 1850065 h 1935125"/>
              <a:gd name="connsiteX60" fmla="*/ 1935126 w 2030819"/>
              <a:gd name="connsiteY60" fmla="*/ 1860697 h 1935125"/>
              <a:gd name="connsiteX61" fmla="*/ 1988288 w 2030819"/>
              <a:gd name="connsiteY61" fmla="*/ 1913860 h 1935125"/>
              <a:gd name="connsiteX62" fmla="*/ 2030819 w 2030819"/>
              <a:gd name="connsiteY62" fmla="*/ 1935125 h 193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030819" h="1935125">
                <a:moveTo>
                  <a:pt x="0" y="648586"/>
                </a:moveTo>
                <a:cubicBezTo>
                  <a:pt x="116958" y="641498"/>
                  <a:pt x="234928" y="644230"/>
                  <a:pt x="350874" y="627321"/>
                </a:cubicBezTo>
                <a:cubicBezTo>
                  <a:pt x="603161" y="590529"/>
                  <a:pt x="426319" y="584281"/>
                  <a:pt x="616688" y="489097"/>
                </a:cubicBezTo>
                <a:cubicBezTo>
                  <a:pt x="685858" y="454512"/>
                  <a:pt x="760529" y="425469"/>
                  <a:pt x="818707" y="372139"/>
                </a:cubicBezTo>
                <a:cubicBezTo>
                  <a:pt x="925067" y="274643"/>
                  <a:pt x="822461" y="333048"/>
                  <a:pt x="914400" y="287079"/>
                </a:cubicBezTo>
                <a:cubicBezTo>
                  <a:pt x="975307" y="195717"/>
                  <a:pt x="879650" y="332461"/>
                  <a:pt x="1052623" y="159488"/>
                </a:cubicBezTo>
                <a:cubicBezTo>
                  <a:pt x="1063256" y="148855"/>
                  <a:pt x="1074735" y="139007"/>
                  <a:pt x="1084521" y="127590"/>
                </a:cubicBezTo>
                <a:cubicBezTo>
                  <a:pt x="1096054" y="114135"/>
                  <a:pt x="1102964" y="96593"/>
                  <a:pt x="1116419" y="85060"/>
                </a:cubicBezTo>
                <a:cubicBezTo>
                  <a:pt x="1128453" y="74745"/>
                  <a:pt x="1145358" y="71950"/>
                  <a:pt x="1158949" y="63795"/>
                </a:cubicBezTo>
                <a:cubicBezTo>
                  <a:pt x="1265183" y="55"/>
                  <a:pt x="1179181" y="38690"/>
                  <a:pt x="1275907" y="0"/>
                </a:cubicBezTo>
                <a:cubicBezTo>
                  <a:pt x="1307805" y="21265"/>
                  <a:pt x="1344492" y="36687"/>
                  <a:pt x="1371600" y="63795"/>
                </a:cubicBezTo>
                <a:cubicBezTo>
                  <a:pt x="1381933" y="74128"/>
                  <a:pt x="1377101" y="92642"/>
                  <a:pt x="1382232" y="106325"/>
                </a:cubicBezTo>
                <a:cubicBezTo>
                  <a:pt x="1399965" y="153613"/>
                  <a:pt x="1404528" y="137543"/>
                  <a:pt x="1414130" y="180753"/>
                </a:cubicBezTo>
                <a:cubicBezTo>
                  <a:pt x="1435311" y="276067"/>
                  <a:pt x="1409283" y="213588"/>
                  <a:pt x="1446028" y="287079"/>
                </a:cubicBezTo>
                <a:cubicBezTo>
                  <a:pt x="1438940" y="382772"/>
                  <a:pt x="1437042" y="478992"/>
                  <a:pt x="1424763" y="574158"/>
                </a:cubicBezTo>
                <a:cubicBezTo>
                  <a:pt x="1424070" y="579527"/>
                  <a:pt x="1391096" y="642677"/>
                  <a:pt x="1382232" y="648586"/>
                </a:cubicBezTo>
                <a:cubicBezTo>
                  <a:pt x="1370073" y="656692"/>
                  <a:pt x="1353879" y="655674"/>
                  <a:pt x="1339702" y="659218"/>
                </a:cubicBezTo>
                <a:cubicBezTo>
                  <a:pt x="1321981" y="673395"/>
                  <a:pt x="1306377" y="690728"/>
                  <a:pt x="1286539" y="701749"/>
                </a:cubicBezTo>
                <a:cubicBezTo>
                  <a:pt x="1273765" y="708846"/>
                  <a:pt x="1256631" y="705018"/>
                  <a:pt x="1244009" y="712381"/>
                </a:cubicBezTo>
                <a:cubicBezTo>
                  <a:pt x="1213395" y="730239"/>
                  <a:pt x="1190649" y="760325"/>
                  <a:pt x="1158949" y="776176"/>
                </a:cubicBezTo>
                <a:cubicBezTo>
                  <a:pt x="1130707" y="790298"/>
                  <a:pt x="1087281" y="810653"/>
                  <a:pt x="1063256" y="829339"/>
                </a:cubicBezTo>
                <a:cubicBezTo>
                  <a:pt x="1047430" y="841648"/>
                  <a:pt x="1035814" y="858667"/>
                  <a:pt x="1020726" y="871869"/>
                </a:cubicBezTo>
                <a:cubicBezTo>
                  <a:pt x="979062" y="908325"/>
                  <a:pt x="926352" y="933905"/>
                  <a:pt x="893135" y="978195"/>
                </a:cubicBezTo>
                <a:cubicBezTo>
                  <a:pt x="871870" y="1006549"/>
                  <a:pt x="857315" y="1041497"/>
                  <a:pt x="829339" y="1063256"/>
                </a:cubicBezTo>
                <a:cubicBezTo>
                  <a:pt x="709580" y="1156401"/>
                  <a:pt x="766529" y="1114195"/>
                  <a:pt x="659219" y="1190846"/>
                </a:cubicBezTo>
                <a:cubicBezTo>
                  <a:pt x="652130" y="1201479"/>
                  <a:pt x="647818" y="1214620"/>
                  <a:pt x="637953" y="1222744"/>
                </a:cubicBezTo>
                <a:cubicBezTo>
                  <a:pt x="587063" y="1264653"/>
                  <a:pt x="531909" y="1301103"/>
                  <a:pt x="478465" y="1339702"/>
                </a:cubicBezTo>
                <a:cubicBezTo>
                  <a:pt x="468105" y="1347184"/>
                  <a:pt x="456546" y="1352984"/>
                  <a:pt x="446567" y="1360967"/>
                </a:cubicBezTo>
                <a:cubicBezTo>
                  <a:pt x="373836" y="1419153"/>
                  <a:pt x="409452" y="1387450"/>
                  <a:pt x="340242" y="1456660"/>
                </a:cubicBezTo>
                <a:cubicBezTo>
                  <a:pt x="343786" y="1474381"/>
                  <a:pt x="340850" y="1494786"/>
                  <a:pt x="350874" y="1509823"/>
                </a:cubicBezTo>
                <a:cubicBezTo>
                  <a:pt x="357091" y="1519149"/>
                  <a:pt x="372470" y="1516041"/>
                  <a:pt x="382772" y="1520456"/>
                </a:cubicBezTo>
                <a:cubicBezTo>
                  <a:pt x="460609" y="1553815"/>
                  <a:pt x="389424" y="1532752"/>
                  <a:pt x="467832" y="1552353"/>
                </a:cubicBezTo>
                <a:cubicBezTo>
                  <a:pt x="598967" y="1541721"/>
                  <a:pt x="733091" y="1550257"/>
                  <a:pt x="861237" y="1520456"/>
                </a:cubicBezTo>
                <a:cubicBezTo>
                  <a:pt x="952270" y="1499286"/>
                  <a:pt x="907858" y="1455841"/>
                  <a:pt x="935665" y="1414130"/>
                </a:cubicBezTo>
                <a:cubicBezTo>
                  <a:pt x="944006" y="1401619"/>
                  <a:pt x="956930" y="1392865"/>
                  <a:pt x="967563" y="1382232"/>
                </a:cubicBezTo>
                <a:cubicBezTo>
                  <a:pt x="971107" y="1368055"/>
                  <a:pt x="973574" y="1353565"/>
                  <a:pt x="978195" y="1339702"/>
                </a:cubicBezTo>
                <a:cubicBezTo>
                  <a:pt x="984230" y="1321595"/>
                  <a:pt x="995168" y="1305136"/>
                  <a:pt x="999460" y="1286539"/>
                </a:cubicBezTo>
                <a:cubicBezTo>
                  <a:pt x="1002027" y="1275416"/>
                  <a:pt x="1008215" y="1183972"/>
                  <a:pt x="1020726" y="1158949"/>
                </a:cubicBezTo>
                <a:cubicBezTo>
                  <a:pt x="1028651" y="1143099"/>
                  <a:pt x="1041991" y="1130595"/>
                  <a:pt x="1052623" y="1116418"/>
                </a:cubicBezTo>
                <a:cubicBezTo>
                  <a:pt x="1077497" y="992054"/>
                  <a:pt x="1043668" y="1110079"/>
                  <a:pt x="1084521" y="1041990"/>
                </a:cubicBezTo>
                <a:cubicBezTo>
                  <a:pt x="1090287" y="1032380"/>
                  <a:pt x="1090738" y="1020394"/>
                  <a:pt x="1095153" y="1010093"/>
                </a:cubicBezTo>
                <a:cubicBezTo>
                  <a:pt x="1110371" y="974585"/>
                  <a:pt x="1119361" y="951500"/>
                  <a:pt x="1158949" y="935665"/>
                </a:cubicBezTo>
                <a:cubicBezTo>
                  <a:pt x="1178965" y="927658"/>
                  <a:pt x="1201604" y="929260"/>
                  <a:pt x="1222744" y="925032"/>
                </a:cubicBezTo>
                <a:cubicBezTo>
                  <a:pt x="1237073" y="922166"/>
                  <a:pt x="1251097" y="917944"/>
                  <a:pt x="1265274" y="914400"/>
                </a:cubicBezTo>
                <a:cubicBezTo>
                  <a:pt x="1329069" y="917944"/>
                  <a:pt x="1394870" y="908772"/>
                  <a:pt x="1456660" y="925032"/>
                </a:cubicBezTo>
                <a:cubicBezTo>
                  <a:pt x="1470792" y="928751"/>
                  <a:pt x="1458321" y="956027"/>
                  <a:pt x="1467293" y="967562"/>
                </a:cubicBezTo>
                <a:cubicBezTo>
                  <a:pt x="1484287" y="989412"/>
                  <a:pt x="1511515" y="1001152"/>
                  <a:pt x="1531088" y="1020725"/>
                </a:cubicBezTo>
                <a:cubicBezTo>
                  <a:pt x="1540124" y="1029761"/>
                  <a:pt x="1543317" y="1043587"/>
                  <a:pt x="1552353" y="1052623"/>
                </a:cubicBezTo>
                <a:cubicBezTo>
                  <a:pt x="1561389" y="1061659"/>
                  <a:pt x="1573852" y="1066460"/>
                  <a:pt x="1584251" y="1073888"/>
                </a:cubicBezTo>
                <a:cubicBezTo>
                  <a:pt x="1598671" y="1084188"/>
                  <a:pt x="1612604" y="1095153"/>
                  <a:pt x="1626781" y="1105786"/>
                </a:cubicBezTo>
                <a:cubicBezTo>
                  <a:pt x="1668317" y="1188858"/>
                  <a:pt x="1621563" y="1111200"/>
                  <a:pt x="1690577" y="1180214"/>
                </a:cubicBezTo>
                <a:cubicBezTo>
                  <a:pt x="1748510" y="1238147"/>
                  <a:pt x="1693449" y="1213070"/>
                  <a:pt x="1754372" y="1233376"/>
                </a:cubicBezTo>
                <a:cubicBezTo>
                  <a:pt x="1761460" y="1244009"/>
                  <a:pt x="1767456" y="1255457"/>
                  <a:pt x="1775637" y="1265274"/>
                </a:cubicBezTo>
                <a:cubicBezTo>
                  <a:pt x="1785263" y="1276826"/>
                  <a:pt x="1801428" y="1283431"/>
                  <a:pt x="1807535" y="1297172"/>
                </a:cubicBezTo>
                <a:cubicBezTo>
                  <a:pt x="1816291" y="1316872"/>
                  <a:pt x="1813939" y="1339827"/>
                  <a:pt x="1818167" y="1360967"/>
                </a:cubicBezTo>
                <a:cubicBezTo>
                  <a:pt x="1827818" y="1409220"/>
                  <a:pt x="1827500" y="1400898"/>
                  <a:pt x="1850065" y="1446028"/>
                </a:cubicBezTo>
                <a:cubicBezTo>
                  <a:pt x="1853609" y="1541721"/>
                  <a:pt x="1854533" y="1637547"/>
                  <a:pt x="1860698" y="1733107"/>
                </a:cubicBezTo>
                <a:cubicBezTo>
                  <a:pt x="1861639" y="1747690"/>
                  <a:pt x="1866199" y="1761954"/>
                  <a:pt x="1871330" y="1775637"/>
                </a:cubicBezTo>
                <a:cubicBezTo>
                  <a:pt x="1876895" y="1790478"/>
                  <a:pt x="1886351" y="1803599"/>
                  <a:pt x="1892595" y="1818167"/>
                </a:cubicBezTo>
                <a:cubicBezTo>
                  <a:pt x="1897010" y="1828469"/>
                  <a:pt x="1895303" y="1842140"/>
                  <a:pt x="1903228" y="1850065"/>
                </a:cubicBezTo>
                <a:cubicBezTo>
                  <a:pt x="1911153" y="1857990"/>
                  <a:pt x="1924493" y="1857153"/>
                  <a:pt x="1935126" y="1860697"/>
                </a:cubicBezTo>
                <a:cubicBezTo>
                  <a:pt x="1959117" y="1896683"/>
                  <a:pt x="1950121" y="1892050"/>
                  <a:pt x="1988288" y="1913860"/>
                </a:cubicBezTo>
                <a:cubicBezTo>
                  <a:pt x="2002050" y="1921724"/>
                  <a:pt x="2030819" y="1935125"/>
                  <a:pt x="2030819" y="1935125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1037B-8D7B-7742-A089-C86608E30483}"/>
              </a:ext>
            </a:extLst>
          </p:cNvPr>
          <p:cNvSpPr txBox="1"/>
          <p:nvPr/>
        </p:nvSpPr>
        <p:spPr>
          <a:xfrm>
            <a:off x="3302621" y="5464847"/>
            <a:ext cx="344386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norm: next talk by Ilya!</a:t>
            </a:r>
          </a:p>
        </p:txBody>
      </p:sp>
    </p:spTree>
    <p:extLst>
      <p:ext uri="{BB962C8B-B14F-4D97-AF65-F5344CB8AC3E}">
        <p14:creationId xmlns:p14="http://schemas.microsoft.com/office/powerpoint/2010/main" val="9062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Conclusions and open problems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Cutting modulus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generic recipe 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nonlinear spectral gap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⇒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ANN data structures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Spectral partitioning + Multiplicative Weights Update</a:t>
                </a:r>
              </a:p>
              <a:p>
                <a:pPr lvl="1"/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Time-efficient data structures with approximation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</m:func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Preprocessing time: polynomial?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Cutting modulus of Wasserstein metrics, edit distance, Riemannian manifolds, other nice/important metrics?</a:t>
                </a:r>
              </a:p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706233" y="5723434"/>
            <a:ext cx="2779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FuturaFuturis" panose="020B0602020204020303" pitchFamily="34" charset="0"/>
              </a:rPr>
              <a:t>Thanks!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FE49A-A1AD-7442-BC98-175174F3BC67}"/>
                  </a:ext>
                </a:extLst>
              </p:cNvPr>
              <p:cNvSpPr txBox="1"/>
              <p:nvPr/>
            </p:nvSpPr>
            <p:spPr>
              <a:xfrm>
                <a:off x="8748132" y="2253904"/>
                <a:ext cx="3443868" cy="122116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Next talk by Ilya: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p>
                                  <m:r>
                                    <a:rPr lang="en-US" sz="3600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36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func>
                          <m:r>
                            <a:rPr lang="en-US" sz="36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FE49A-A1AD-7442-BC98-175174F3B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132" y="2253904"/>
                <a:ext cx="3443868" cy="1221168"/>
              </a:xfrm>
              <a:prstGeom prst="rect">
                <a:avLst/>
              </a:prstGeom>
              <a:blipFill>
                <a:blip r:embed="rId4"/>
                <a:stretch>
                  <a:fillRect l="-3650" t="-6000" r="-3650" b="-9000"/>
                </a:stretch>
              </a:blip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6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F482-228C-4D3C-8578-FCCE5603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2024F-AC05-4DB1-8ADD-E73755187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0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Approximate Near Neighbors (ANN)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7935342" cy="4351338"/>
              </a:xfrm>
            </p:spPr>
            <p:txBody>
              <a:bodyPr/>
              <a:lstStyle/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Dataset: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points in a metric 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   (denoted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Approximation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distance threshold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such that there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with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)</m:t>
                    </m:r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endParaRPr lang="en-US" i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𝑝</m:t>
                        </m:r>
                      </m:e>
                    </m:acc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such that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𝑋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,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𝑝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)</m:t>
                      </m:r>
                      <m:r>
                        <a:rPr lang="en-US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Open Sans" panose="020B0606030504020204" pitchFamily="34" charset="0"/>
                        </a:rPr>
                        <m:t>𝑐𝑟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Parameters: approximation vs </a:t>
                </a:r>
                <a:r>
                  <a:rPr lang="en-US" dirty="0" err="1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space&amp;query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time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7935342" cy="4351338"/>
              </a:xfrm>
              <a:blipFill>
                <a:blip r:embed="rId2"/>
                <a:stretch>
                  <a:fillRect l="-138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59845" y="2539773"/>
            <a:ext cx="2261668" cy="2270432"/>
            <a:chOff x="8721378" y="1594637"/>
            <a:chExt cx="2261668" cy="2270432"/>
          </a:xfrm>
        </p:grpSpPr>
        <p:sp>
          <p:nvSpPr>
            <p:cNvPr id="5" name="Oval 4"/>
            <p:cNvSpPr/>
            <p:nvPr/>
          </p:nvSpPr>
          <p:spPr>
            <a:xfrm>
              <a:off x="8721378" y="2059321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546130" y="1594637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855847" y="3177347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236413" y="1627318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790945" y="2800830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738231" y="2493469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435994" y="3672968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367042" y="3369448"/>
              <a:ext cx="192101" cy="19210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23150" y="3176995"/>
            <a:ext cx="579472" cy="523220"/>
            <a:chOff x="9782446" y="3879598"/>
            <a:chExt cx="579472" cy="523220"/>
          </a:xfrm>
        </p:grpSpPr>
        <p:sp>
          <p:nvSpPr>
            <p:cNvPr id="14" name="Oval 13"/>
            <p:cNvSpPr/>
            <p:nvPr/>
          </p:nvSpPr>
          <p:spPr>
            <a:xfrm>
              <a:off x="9782446" y="4084769"/>
              <a:ext cx="192101" cy="19210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9890635" y="3879598"/>
                  <a:ext cx="47128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635" y="3879598"/>
                  <a:ext cx="47128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9027648" y="2297959"/>
            <a:ext cx="2353584" cy="2353584"/>
            <a:chOff x="9000216" y="2297959"/>
            <a:chExt cx="2353584" cy="2353584"/>
          </a:xfrm>
        </p:grpSpPr>
        <p:sp>
          <p:nvSpPr>
            <p:cNvPr id="17" name="Oval 16"/>
            <p:cNvSpPr/>
            <p:nvPr/>
          </p:nvSpPr>
          <p:spPr>
            <a:xfrm>
              <a:off x="9000216" y="2297959"/>
              <a:ext cx="2353584" cy="23535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589084" y="2675123"/>
                  <a:ext cx="61093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𝑐𝑟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084" y="2675123"/>
                  <a:ext cx="610936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9693049" y="2945092"/>
            <a:ext cx="1022782" cy="1041050"/>
            <a:chOff x="9665617" y="2945092"/>
            <a:chExt cx="1022782" cy="1041050"/>
          </a:xfrm>
        </p:grpSpPr>
        <p:grpSp>
          <p:nvGrpSpPr>
            <p:cNvPr id="20" name="Group 19"/>
            <p:cNvGrpSpPr/>
            <p:nvPr/>
          </p:nvGrpSpPr>
          <p:grpSpPr>
            <a:xfrm>
              <a:off x="9665617" y="2945092"/>
              <a:ext cx="1022782" cy="1041050"/>
              <a:chOff x="9665617" y="2945092"/>
              <a:chExt cx="1022782" cy="104105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9665617" y="2963360"/>
                <a:ext cx="1022782" cy="102278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9826162" y="2945092"/>
                    <a:ext cx="445827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6162" y="2945092"/>
                    <a:ext cx="445827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Oval 20"/>
            <p:cNvSpPr/>
            <p:nvPr/>
          </p:nvSpPr>
          <p:spPr>
            <a:xfrm>
              <a:off x="9750541" y="3438605"/>
              <a:ext cx="192101" cy="19210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1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Useful primitive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𝜇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be a probability measure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Either finds a ball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𝐵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radius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≲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(1)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 finds a distribution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𝒟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over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sets that are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𝜇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-balanced such that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∼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separates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and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≲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𝜀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Maintains a distribution over close pairs via MWU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Why can’t just apply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𝜇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being uniform over the dataset?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Can’t control the total number of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possible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sets!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8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Guessing the dataset via MWU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be uniform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Run the primitive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𝜈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If the ball or a distribution are good w.r.t. the dataset, done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Otherwise, can perform an update and reduce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𝐾𝐿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||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ball that is heavy w.r.t.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but contains too few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datapoints</a:t>
                </a:r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set that is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𝜈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-balanced, but is not dataset-balanced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 encode the whole run of MWU using a few bits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Hence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|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ℱ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not too large!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FuturaFuturis" panose="020B0602020204020303" pitchFamily="34" charset="0"/>
              </a:rPr>
              <a:t>Algorithmically-nice </a:t>
            </a:r>
            <a:r>
              <a:rPr lang="en-US" dirty="0">
                <a:latin typeface="FuturaFuturis" panose="020B0602020204020303" pitchFamily="34" charset="0"/>
              </a:rPr>
              <a:t>cuts for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err="1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Thm</a:t>
                </a:r>
                <a:r>
                  <a:rPr lang="en-US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and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which admits a 1-Lipschitz embedding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such that:</a:t>
                </a:r>
              </a:p>
              <a:p>
                <a:pPr lvl="1"/>
                <a:r>
                  <a:rPr lang="en-US" dirty="0">
                    <a:latin typeface="Open Sans" panose="020B0606030504020204"/>
                    <a:ea typeface="Open Sans" panose="020B0606030504020204" pitchFamily="34" charset="0"/>
                    <a:cs typeface="Open Sans" panose="020B0606030504020204" pitchFamily="34" charset="0"/>
                  </a:rPr>
                  <a:t>unless there’s a dense balls of radius</a:t>
                </a:r>
                <a:r>
                  <a:rPr lang="en-US" b="1" dirty="0">
                    <a:solidFill>
                      <a:srgbClr val="C00000"/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𝑶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func>
                                      <m:func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b="1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𝒅</m:t>
                                        </m:r>
                                      </m:e>
                                    </m:func>
                                    <m:func>
                                      <m:func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b="1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b="1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  <m:t>𝒅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e>
                                </m:rad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There is a </a:t>
                </a:r>
                <a:r>
                  <a:rPr lang="en-US" i="1" dirty="0">
                    <a:solidFill>
                      <a:schemeClr val="accent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coordinate cut</a:t>
                </a:r>
                <a:r>
                  <a:rPr lang="en-US" dirty="0">
                    <a:solidFill>
                      <a:schemeClr val="accent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 conductance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after applying the transformation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↦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a map that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depends only on the norm</a:t>
                </a:r>
              </a:p>
              <a:p>
                <a:pPr lvl="2"/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Calderon’s complex interpolation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Shift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depends on everything</a:t>
                </a:r>
              </a:p>
              <a:p>
                <a:pPr lvl="2"/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Brouwer’s fixed-point theorem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4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Catalog of cutting moduli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.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𝑑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b="0" i="0" dirty="0">
                    <a:latin typeface="Cambria Math" panose="02040503050406030204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i="0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i="0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i="0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</a:t>
                </a:r>
                <a:endParaRPr lang="en-US" b="1" i="0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den>
                    </m:f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Cheeger’s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inequality)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f>
                          <m:fPr>
                            <m:type m:val="lin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𝜀</m:t>
                            </m:r>
                          </m:den>
                        </m:f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2/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&lt;2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(via embedding)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den>
                    </m:f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&gt;2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Matousek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1997]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bounded similar to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[Matousek 1997]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2014] [Ricard 2015]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8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EDEF-E8B6-4F79-9BA9-26C0B446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Communication game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E934AA-70DC-4947-A815-5639F235CFA0}"/>
              </a:ext>
            </a:extLst>
          </p:cNvPr>
          <p:cNvGrpSpPr/>
          <p:nvPr/>
        </p:nvGrpSpPr>
        <p:grpSpPr>
          <a:xfrm>
            <a:off x="838199" y="2220078"/>
            <a:ext cx="10515601" cy="954107"/>
            <a:chOff x="838199" y="2220078"/>
            <a:chExt cx="10515601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1F5A0D1-F8DB-42CF-8872-3E5B079874DB}"/>
                    </a:ext>
                  </a:extLst>
                </p:cNvPr>
                <p:cNvSpPr txBox="1"/>
                <p:nvPr/>
              </p:nvSpPr>
              <p:spPr>
                <a:xfrm>
                  <a:off x="7572054" y="2220078"/>
                  <a:ext cx="3781746" cy="95410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Open Sans"/>
                    </a:rPr>
                    <a:t>Bob: </a:t>
                  </a:r>
                  <a:r>
                    <a:rPr lang="en-US" sz="2800" dirty="0">
                      <a:latin typeface="Open Sans"/>
                    </a:rPr>
                    <a:t>wants a good random partition of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endParaRPr lang="en-US" sz="2800" dirty="0"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1F5A0D1-F8DB-42CF-8872-3E5B07987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2054" y="2220078"/>
                  <a:ext cx="3781746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3045" t="-5625" b="-15000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5E106AE-AAB5-44E1-BACF-950F2A3C8E09}"/>
                    </a:ext>
                  </a:extLst>
                </p:cNvPr>
                <p:cNvSpPr txBox="1"/>
                <p:nvPr/>
              </p:nvSpPr>
              <p:spPr>
                <a:xfrm>
                  <a:off x="838199" y="2220078"/>
                  <a:ext cx="3518043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Open Sans"/>
                    </a:rPr>
                    <a:t>Alice: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US" sz="2800" dirty="0">
                      <a:latin typeface="Open Sans"/>
                    </a:rPr>
                    <a:t>,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US" sz="2800" dirty="0"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5E106AE-AAB5-44E1-BACF-950F2A3C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9" y="2220078"/>
                  <a:ext cx="3518043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3270" t="-10112" b="-28090"/>
                  </a:stretch>
                </a:blipFill>
                <a:ln w="19050">
                  <a:solidFill>
                    <a:schemeClr val="accent6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F997BE-84CA-43F3-B462-50D36313961D}"/>
              </a:ext>
            </a:extLst>
          </p:cNvPr>
          <p:cNvGrpSpPr/>
          <p:nvPr/>
        </p:nvGrpSpPr>
        <p:grpSpPr>
          <a:xfrm>
            <a:off x="4356242" y="2147123"/>
            <a:ext cx="3215812" cy="1046006"/>
            <a:chOff x="4295274" y="2147123"/>
            <a:chExt cx="3447048" cy="1046006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67BDF89B-AD33-4C76-A7EF-BF24ADE68548}"/>
                </a:ext>
              </a:extLst>
            </p:cNvPr>
            <p:cNvSpPr/>
            <p:nvPr/>
          </p:nvSpPr>
          <p:spPr>
            <a:xfrm>
              <a:off x="4295274" y="2420262"/>
              <a:ext cx="3447048" cy="26675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9AB89236-739E-48E6-A191-7A97F89BF3A9}"/>
                </a:ext>
              </a:extLst>
            </p:cNvPr>
            <p:cNvSpPr/>
            <p:nvPr/>
          </p:nvSpPr>
          <p:spPr>
            <a:xfrm rot="10800000">
              <a:off x="4295274" y="2147123"/>
              <a:ext cx="3447048" cy="266752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EFE021FE-8D74-42A3-B17D-31342DF14181}"/>
                </a:ext>
              </a:extLst>
            </p:cNvPr>
            <p:cNvSpPr/>
            <p:nvPr/>
          </p:nvSpPr>
          <p:spPr>
            <a:xfrm rot="10800000">
              <a:off x="4295274" y="2663847"/>
              <a:ext cx="3447048" cy="266752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E6D11A8-5E3B-4461-BC0C-8F359182D7AC}"/>
                </a:ext>
              </a:extLst>
            </p:cNvPr>
            <p:cNvSpPr/>
            <p:nvPr/>
          </p:nvSpPr>
          <p:spPr>
            <a:xfrm>
              <a:off x="4295274" y="2926377"/>
              <a:ext cx="3447048" cy="26675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D95DEF-1927-4F4F-BC02-C046781F113C}"/>
                  </a:ext>
                </a:extLst>
              </p:cNvPr>
              <p:cNvSpPr txBox="1"/>
              <p:nvPr/>
            </p:nvSpPr>
            <p:spPr>
              <a:xfrm>
                <a:off x="3840078" y="3475242"/>
                <a:ext cx="4407489" cy="77489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2800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func>
                          </m:num>
                          <m:den>
                            <m:r>
                              <a:rPr lang="en-US" sz="28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sz="2800" dirty="0">
                    <a:latin typeface="Open Sans" panose="020B0606030504020204"/>
                  </a:rPr>
                  <a:t>bits sent by Alice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D95DEF-1927-4F4F-BC02-C046781F1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078" y="3475242"/>
                <a:ext cx="4407489" cy="774892"/>
              </a:xfrm>
              <a:prstGeom prst="rect">
                <a:avLst/>
              </a:prstGeom>
              <a:blipFill>
                <a:blip r:embed="rId5"/>
                <a:stretch>
                  <a:fillRect r="-1377" b="-4615"/>
                </a:stretch>
              </a:blip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FBACE2-6214-45EB-902F-10DAB87600B1}"/>
                  </a:ext>
                </a:extLst>
              </p:cNvPr>
              <p:cNvSpPr txBox="1"/>
              <p:nvPr/>
            </p:nvSpPr>
            <p:spPr>
              <a:xfrm>
                <a:off x="3840078" y="4532248"/>
                <a:ext cx="46842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Open Sans" panose="020B0606030504020204"/>
                  </a:rPr>
                  <a:t>Gives an upper bound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800" dirty="0">
                    <a:latin typeface="Open Sans" panose="020B0606030504020204"/>
                  </a:rPr>
                  <a:t>! No explicit description…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FBACE2-6214-45EB-902F-10DAB8760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078" y="4532248"/>
                <a:ext cx="4684296" cy="954107"/>
              </a:xfrm>
              <a:prstGeom prst="rect">
                <a:avLst/>
              </a:prstGeom>
              <a:blipFill>
                <a:blip r:embed="rId6"/>
                <a:stretch>
                  <a:fillRect l="-2734" t="-6369" r="-169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7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9008-3D2E-43AA-A14A-7FE06B29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Non-linear spectral gaps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F959D-BA3F-407A-8DE1-7AED5A1057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Open Sans" panose="020B0606030504020204"/>
                  </a:rPr>
                  <a:t>For any graph embedded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with edges of “length” at most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lvl="1"/>
                <a:r>
                  <a:rPr lang="en-US" dirty="0">
                    <a:latin typeface="Open Sans" panose="020B0606030504020204"/>
                  </a:rPr>
                  <a:t>Either there is a </a:t>
                </a:r>
                <a:r>
                  <a:rPr lang="en-US" b="1" dirty="0">
                    <a:latin typeface="Open Sans" panose="020B0606030504020204"/>
                  </a:rPr>
                  <a:t>ball of radius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𝚵</m:t>
                    </m:r>
                    <m:r>
                      <a:rPr lang="en-US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b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)⋅</m:t>
                    </m:r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covering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vertices</a:t>
                </a:r>
              </a:p>
              <a:p>
                <a:pPr lvl="1"/>
                <a:r>
                  <a:rPr lang="en-US" dirty="0">
                    <a:latin typeface="Open Sans" panose="020B0606030504020204"/>
                  </a:rPr>
                  <a:t>Or the graph has an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b="1" dirty="0">
                    <a:latin typeface="Open Sans" panose="020B0606030504020204"/>
                  </a:rPr>
                  <a:t>-sparse cut</a:t>
                </a:r>
              </a:p>
              <a:p>
                <a:r>
                  <a:rPr lang="en-US" dirty="0">
                    <a:latin typeface="Open Sans" panose="020B0606030504020204"/>
                  </a:rPr>
                  <a:t>To bound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≲1/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, we used: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den>
                    </m:f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/>
                  </a:rPr>
                  <a:t>.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[Mendel,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 2014]</a:t>
                </a:r>
                <a:r>
                  <a:rPr lang="en-US" dirty="0">
                    <a:latin typeface="Open Sans" panose="020B0606030504020204"/>
                  </a:rPr>
                  <a:t>: generalizations to other metrics?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 2017]</a:t>
                </a:r>
                <a:r>
                  <a:rPr lang="en-US" dirty="0">
                    <a:latin typeface="Open Sans" panose="020B0606030504020204"/>
                  </a:rPr>
                  <a:t>: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Open Sans" panose="020B0606030504020204"/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Open Sans" panose="020B0606030504020204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F959D-BA3F-407A-8DE1-7AED5A105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4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49C3C-0F76-47BF-A05D-77AAA30D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core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05F79-C039-4B73-8C44-261CDDE8E4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/>
                  </a:rPr>
                  <a:t> </a:t>
                </a:r>
                <a:r>
                  <a:rPr lang="en-US" dirty="0">
                    <a:latin typeface="Open Sans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/>
                  </a:rPr>
                  <a:t> </a:t>
                </a:r>
                <a:r>
                  <a:rPr lang="en-US" dirty="0">
                    <a:latin typeface="Open Sans"/>
                  </a:rPr>
                  <a:t>be two norms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>
                    <a:latin typeface="Open Sans"/>
                  </a:rPr>
                  <a:t> such that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/>
                </a:endParaRPr>
              </a:p>
              <a:p>
                <a:r>
                  <a:rPr lang="en-US" dirty="0">
                    <a:latin typeface="Open Sans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>
                    <a:latin typeface="Open Sans"/>
                  </a:rPr>
                  <a:t> be such that: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b="0" dirty="0">
                  <a:solidFill>
                    <a:schemeClr val="accent5">
                      <a:lumMod val="50000"/>
                    </a:schemeClr>
                  </a:solidFill>
                  <a:latin typeface="Open Sans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≤1−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/>
                </a:endParaRPr>
              </a:p>
              <a:p>
                <a:r>
                  <a:rPr lang="en-US" dirty="0">
                    <a:latin typeface="Open Sans"/>
                  </a:rPr>
                  <a:t>Then,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id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≲</m:t>
                    </m:r>
                    <m:f>
                      <m:f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func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endParaRPr lang="en-US" dirty="0">
                  <a:latin typeface="Open Sans"/>
                </a:endParaRPr>
              </a:p>
              <a:p>
                <a:pPr lvl="1"/>
                <a:r>
                  <a:rPr lang="en-US" dirty="0">
                    <a:latin typeface="Open Sans"/>
                  </a:rPr>
                  <a:t>The bound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dirty="0">
                    <a:latin typeface="Open Sans"/>
                  </a:rPr>
                  <a:t> is trivial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205F79-C039-4B73-8C44-261CDDE8E4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8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7110-229E-47E8-A598-71B98557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proof of </a:t>
            </a:r>
            <a:r>
              <a:rPr lang="en-US" dirty="0" err="1">
                <a:latin typeface="FuturaFuturis" panose="020B0602020204020303" pitchFamily="34" charset="0"/>
              </a:rPr>
              <a:t>Naor’s</a:t>
            </a:r>
            <a:r>
              <a:rPr lang="en-US" dirty="0">
                <a:latin typeface="FuturaFuturis" panose="020B0602020204020303" pitchFamily="34" charset="0"/>
              </a:rPr>
              <a:t> inequality: 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B0E73E-3393-4939-B43B-29A1B44B43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Open Sans" panose="020B0606030504020204"/>
                  </a:rPr>
                  <a:t>Want: </a:t>
                </a:r>
                <a:r>
                  <a:rPr lang="en-US" dirty="0">
                    <a:latin typeface="Open Sans" panose="020B0606030504020204"/>
                  </a:rPr>
                  <a:t>for every (regular)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Open Sans" panose="020B0606030504020204"/>
                  </a:rPr>
                  <a:t>.</a:t>
                </a:r>
              </a:p>
              <a:p>
                <a:r>
                  <a:rPr lang="en-US" dirty="0">
                    <a:latin typeface="Open Sans" panose="020B0606030504020204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/>
                  </a:rPr>
                  <a:t> be a Euclidean norm that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latin typeface="Open Sans" panose="020B0606030504020204"/>
                  </a:rPr>
                  <a:t>-close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endParaRPr lang="en-US" dirty="0">
                  <a:latin typeface="Open Sans" panose="020B0606030504020204"/>
                </a:endParaRPr>
              </a:p>
              <a:p>
                <a:r>
                  <a:rPr lang="en-US" b="0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nary>
                      </m:e>
                    </m:d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r>
                  <a:rPr lang="en-US" dirty="0">
                    <a:latin typeface="Open Sans" panose="020B0606030504020204"/>
                  </a:rPr>
                  <a:t>Two norms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; within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latin typeface="Open Sans" panose="020B0606030504020204"/>
                  </a:rPr>
                  <a:t> from each other</a:t>
                </a:r>
              </a:p>
              <a:p>
                <a:r>
                  <a:rPr lang="en-US" dirty="0">
                    <a:latin typeface="Open Sans" panose="020B0606030504020204"/>
                  </a:rPr>
                  <a:t>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be a linear map that acts on a tuple of vectors as a (normalized) adjacency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acts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>
                  <a:latin typeface="Open Sans" panose="020B0606030504020204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B0E73E-3393-4939-B43B-29A1B44B43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965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62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FDFB-6776-4013-90B8-8785FE4E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proof of </a:t>
            </a:r>
            <a:r>
              <a:rPr lang="en-US" dirty="0" err="1">
                <a:latin typeface="FuturaFuturis" panose="020B0602020204020303" pitchFamily="34" charset="0"/>
              </a:rPr>
              <a:t>Naor’s</a:t>
            </a:r>
            <a:r>
              <a:rPr lang="en-US" dirty="0">
                <a:latin typeface="FuturaFuturis" panose="020B0602020204020303" pitchFamily="34" charset="0"/>
              </a:rPr>
              <a:t> inequality: the argument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9A42D-D285-41F4-9815-9A78EBFFB1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/>
                  </a:rPr>
                  <a:t>One has: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id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="0" dirty="0">
                    <a:latin typeface="Open Sans" panose="020B0606030504020204"/>
                  </a:rPr>
                  <a:t> (“scalar” considerations)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id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b="0" dirty="0">
                    <a:latin typeface="Open Sans" panose="020B0606030504020204"/>
                  </a:rPr>
                  <a:t>(triangle inequality + Jensen)</a:t>
                </a:r>
              </a:p>
              <a:p>
                <a:r>
                  <a:rPr lang="en-US" b="0" dirty="0">
                    <a:latin typeface="Open Sans" panose="020B0606030504020204"/>
                  </a:rPr>
                  <a:t>Hence, by the core Lemma: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nor/>
                                          </m:rPr>
                                          <a:rPr lang="en-US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id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b="0" dirty="0">
                  <a:latin typeface="Open Sans" panose="020B0606030504020204"/>
                </a:endParaRPr>
              </a:p>
              <a:p>
                <a:r>
                  <a:rPr lang="en-US" dirty="0">
                    <a:latin typeface="Open Sans" panose="020B0606030504020204"/>
                  </a:rPr>
                  <a:t>Easily implies the desired inequality</a:t>
                </a:r>
                <a:endParaRPr lang="en-US" b="0" dirty="0"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A9A42D-D285-41F4-9815-9A78EBFFB1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5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Metric class: High-dimensional </a:t>
            </a:r>
            <a:r>
              <a:rPr lang="en-US" dirty="0">
                <a:solidFill>
                  <a:srgbClr val="C00000"/>
                </a:solidFill>
                <a:latin typeface="FuturaFuturis" panose="020B0602020204020303" pitchFamily="34" charset="0"/>
              </a:rPr>
              <a:t>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Important case: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is a </a:t>
                </a:r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normed space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is such that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 err="1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iff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=0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𝛼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=|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|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+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Lots of tools (functional analysis)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E.g., can </a:t>
                </a:r>
                <a:r>
                  <a:rPr lang="en-US" dirty="0" err="1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characterizate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norms that allow efficient </a:t>
                </a:r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sketching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(succinct summarization), which </a:t>
                </a:r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implies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efficient ANN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[A,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Krauthgamer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Razenshteyn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2015]</a:t>
                </a:r>
                <a:endParaRPr lang="en-US" sz="20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5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FAQ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Q: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why approximation?</a:t>
                </a:r>
              </a:p>
              <a:p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A: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exact version is </a:t>
                </a:r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hard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for the high-dimensional problem.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Q: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what does “high-dimensional” mean?</a:t>
                </a:r>
              </a:p>
              <a:p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A: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Q: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how is the dimension defined?</a:t>
                </a:r>
              </a:p>
              <a:p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A: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metric often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; alternatively, doubling dimension, etc.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09358" y="5311216"/>
                <a:ext cx="7773284" cy="47699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This talk: </a:t>
                </a:r>
                <a:r>
                  <a:rPr lang="en-US" sz="2400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 metric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𝜔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𝑛</m:t>
                            </m:r>
                          </m:e>
                        </m:func>
                      </m:e>
                    </m:d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𝑜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358" y="5311216"/>
                <a:ext cx="7773284" cy="476990"/>
              </a:xfrm>
              <a:prstGeom prst="rect">
                <a:avLst/>
              </a:prstGeom>
              <a:blipFill rotWithShape="0">
                <a:blip r:embed="rId3"/>
                <a:stretch>
                  <a:fillRect t="-4938" b="-2592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60919" y="5938468"/>
                <a:ext cx="3866373" cy="47699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Dependence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4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919" y="5938468"/>
                <a:ext cx="3866373" cy="476990"/>
              </a:xfrm>
              <a:prstGeom prst="rect">
                <a:avLst/>
              </a:prstGeom>
              <a:blipFill>
                <a:blip r:embed="rId4"/>
                <a:stretch>
                  <a:fillRect l="-2198" t="-5000" b="-27500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7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Unit balls of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187466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 norm given by its unit ball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sup>
                        </m:sSup>
                      </m: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≤1</m:t>
                        </m:r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Claim: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is a symmetric convex body</a:t>
                </a:r>
              </a:p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Claim: 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any such body can be a unit ball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inf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&gt;0</m:t>
                            </m:r>
                          </m:e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𝐾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endParaRPr lang="en-US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endParaRPr lang="en-US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b="1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John’s theorem:</a:t>
                </a:r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any symmetric convex body is close to an ellipsoid (gives ANN with approximation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187466" cy="4351338"/>
              </a:xfrm>
              <a:blipFill>
                <a:blip r:embed="rId2"/>
                <a:stretch>
                  <a:fillRect l="-1340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635256" y="3205178"/>
            <a:ext cx="2725117" cy="2349239"/>
            <a:chOff x="8420100" y="3613971"/>
            <a:chExt cx="2725117" cy="2349239"/>
          </a:xfrm>
        </p:grpSpPr>
        <p:sp>
          <p:nvSpPr>
            <p:cNvPr id="5" name="Hexagon 4"/>
            <p:cNvSpPr/>
            <p:nvPr/>
          </p:nvSpPr>
          <p:spPr>
            <a:xfrm>
              <a:off x="8420100" y="3613971"/>
              <a:ext cx="2725117" cy="2349239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099358" y="4852671"/>
                  <a:ext cx="6934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358" y="4852671"/>
                  <a:ext cx="69342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9378206" y="1699438"/>
            <a:ext cx="1762125" cy="2744440"/>
            <a:chOff x="9163050" y="2108231"/>
            <a:chExt cx="1762125" cy="27444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9163050" y="2108231"/>
                  <a:ext cx="176212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28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≈2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3050" y="2108231"/>
                  <a:ext cx="1762125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/>
            <p:cNvCxnSpPr/>
            <p:nvPr/>
          </p:nvCxnSpPr>
          <p:spPr>
            <a:xfrm flipV="1">
              <a:off x="9797415" y="2337277"/>
              <a:ext cx="1127760" cy="2515394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529875" y="4098703"/>
            <a:ext cx="9165514" cy="562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property of a convex body makes ANN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wrt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it tractable?</a:t>
            </a:r>
          </a:p>
        </p:txBody>
      </p:sp>
    </p:spTree>
    <p:extLst>
      <p:ext uri="{BB962C8B-B14F-4D97-AF65-F5344CB8AC3E}">
        <p14:creationId xmlns:p14="http://schemas.microsoft.com/office/powerpoint/2010/main" val="11771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This talk will be about data structures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316739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a data structure?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Fefferman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Klartag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2009]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introduction for mathematicians</a:t>
            </a:r>
          </a:p>
        </p:txBody>
      </p:sp>
    </p:spTree>
    <p:extLst>
      <p:ext uri="{BB962C8B-B14F-4D97-AF65-F5344CB8AC3E}">
        <p14:creationId xmlns:p14="http://schemas.microsoft.com/office/powerpoint/2010/main" val="27638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7180" y="1825625"/>
            <a:ext cx="249662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2 7 1 4 6 3 2 9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Data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Given some dataset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Numbers, text, graphs, geometric, etc.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Answer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queries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a certain kind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quickly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Example: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Given a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numbers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Answer queries quickly: given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find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Computing the sum naively takes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</a:t>
                </a:r>
              </a:p>
              <a:p>
                <a:pPr lvl="1"/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 we do it faster?</a:t>
                </a:r>
              </a:p>
              <a:p>
                <a:pPr lvl="1"/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No! Need to look at every number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9453822" y="2348845"/>
            <a:ext cx="1584275" cy="1305135"/>
            <a:chOff x="9453822" y="2348845"/>
            <a:chExt cx="1584275" cy="1305135"/>
          </a:xfrm>
        </p:grpSpPr>
        <p:sp>
          <p:nvSpPr>
            <p:cNvPr id="5" name="Up Arrow 4"/>
            <p:cNvSpPr/>
            <p:nvPr/>
          </p:nvSpPr>
          <p:spPr>
            <a:xfrm>
              <a:off x="9580006" y="2348845"/>
              <a:ext cx="139279" cy="781915"/>
            </a:xfrm>
            <a:prstGeom prst="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Up Arrow 5"/>
            <p:cNvSpPr/>
            <p:nvPr/>
          </p:nvSpPr>
          <p:spPr>
            <a:xfrm>
              <a:off x="10761863" y="2348845"/>
              <a:ext cx="139279" cy="781915"/>
            </a:xfrm>
            <a:prstGeom prst="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9453822" y="3130760"/>
                  <a:ext cx="3916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3822" y="3130760"/>
                  <a:ext cx="391646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635679" y="3130760"/>
                  <a:ext cx="40241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5679" y="3130760"/>
                  <a:ext cx="402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6442" y="5653743"/>
                <a:ext cx="37947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1+4+6+3+2=16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42" y="5653743"/>
                <a:ext cx="379476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0056837" y="2348844"/>
            <a:ext cx="1275782" cy="1305135"/>
            <a:chOff x="10056837" y="2348844"/>
            <a:chExt cx="1275782" cy="1305135"/>
          </a:xfrm>
        </p:grpSpPr>
        <p:sp>
          <p:nvSpPr>
            <p:cNvPr id="12" name="Up Arrow 11"/>
            <p:cNvSpPr/>
            <p:nvPr/>
          </p:nvSpPr>
          <p:spPr>
            <a:xfrm>
              <a:off x="10183021" y="2348844"/>
              <a:ext cx="139279" cy="781915"/>
            </a:xfrm>
            <a:prstGeom prst="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11057831" y="2348844"/>
              <a:ext cx="139279" cy="781915"/>
            </a:xfrm>
            <a:prstGeom prst="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056837" y="3130759"/>
                  <a:ext cx="3916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6837" y="3130759"/>
                  <a:ext cx="391646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0930201" y="3130759"/>
                  <a:ext cx="40241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0201" y="3130759"/>
                  <a:ext cx="402418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57680" y="5653742"/>
                <a:ext cx="32020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+3+2+9=20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680" y="5653742"/>
                <a:ext cx="320205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62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  <p:bldP spid="11" grpId="0"/>
      <p:bldP spid="11" grpId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Power of auxiliary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27679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Idea: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compute and store additional information</a:t>
                </a:r>
              </a:p>
              <a:p>
                <a:pPr lvl="1"/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Speed up queries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Naïve way: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store all possible answers!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(1)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Possible to do better?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Yes!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1 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(prefix sums)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(1)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27679" cy="4351338"/>
              </a:xfrm>
              <a:blipFill>
                <a:blip r:embed="rId3"/>
                <a:stretch>
                  <a:fillRect l="-1791" t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059201" y="1690688"/>
            <a:ext cx="4294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2 1  7  4  6  3  2  9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2 3 10 14 20 23 25 34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1  8 12 18 21 23 32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7 11 17 20 22 31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   4 10 13 15 24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      6  9 11 20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         3  5 14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            2 11</a:t>
            </a:r>
          </a:p>
          <a:p>
            <a:r>
              <a:rPr lang="en-US" sz="2800" dirty="0">
                <a:latin typeface="Consolas" panose="020B0609020204030204" pitchFamily="49" charset="0"/>
              </a:rPr>
              <a:t>                    9</a:t>
            </a:r>
          </a:p>
        </p:txBody>
      </p:sp>
      <p:sp>
        <p:nvSpPr>
          <p:cNvPr id="5" name="Rectangle 4"/>
          <p:cNvSpPr/>
          <p:nvPr/>
        </p:nvSpPr>
        <p:spPr>
          <a:xfrm>
            <a:off x="7346022" y="2645596"/>
            <a:ext cx="4073704" cy="3015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structures are characterized by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query time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Usually, two simple approaches are possible: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additional information, naïve computation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Store all possible answers, retrieve them quickly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interesting question is to go beyond these two possibilities</a:t>
            </a:r>
          </a:p>
        </p:txBody>
      </p:sp>
    </p:spTree>
    <p:extLst>
      <p:ext uri="{BB962C8B-B14F-4D97-AF65-F5344CB8AC3E}">
        <p14:creationId xmlns:p14="http://schemas.microsoft.com/office/powerpoint/2010/main" val="19984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A less silly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Instead of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want to output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</m:sub>
                        </m:sSub>
                      </m:e>
                    </m:func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trick with prefix sums does not work!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Two trivial solutions: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(naïve computation)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(store all the answers)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Any interval is a union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dyadic intervals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(1)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possible but highly non-trivial!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[Bender,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Farach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-Colton 2000]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840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10078586" y="1692166"/>
            <a:ext cx="1061753" cy="531384"/>
            <a:chOff x="10078586" y="1692166"/>
            <a:chExt cx="1061753" cy="531384"/>
          </a:xfrm>
        </p:grpSpPr>
        <p:sp>
          <p:nvSpPr>
            <p:cNvPr id="11" name="Rectangle 10"/>
            <p:cNvSpPr/>
            <p:nvPr/>
          </p:nvSpPr>
          <p:spPr>
            <a:xfrm>
              <a:off x="10928392" y="1692166"/>
              <a:ext cx="211947" cy="2119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78586" y="2011603"/>
              <a:ext cx="423894" cy="2119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04498" y="2011602"/>
              <a:ext cx="423894" cy="21194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657719" y="1690688"/>
            <a:ext cx="1696081" cy="1171726"/>
            <a:chOff x="9657719" y="1690688"/>
            <a:chExt cx="1696081" cy="1171726"/>
          </a:xfrm>
        </p:grpSpPr>
        <p:sp>
          <p:nvSpPr>
            <p:cNvPr id="4" name="Rectangle 3"/>
            <p:cNvSpPr/>
            <p:nvPr/>
          </p:nvSpPr>
          <p:spPr>
            <a:xfrm>
              <a:off x="9660747" y="1692169"/>
              <a:ext cx="211947" cy="2119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872694" y="1692168"/>
              <a:ext cx="211947" cy="2119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084641" y="1692168"/>
              <a:ext cx="211947" cy="21194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96588" y="1692168"/>
              <a:ext cx="211947" cy="21194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08535" y="1692168"/>
              <a:ext cx="211947" cy="2119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16445" y="1692167"/>
              <a:ext cx="211947" cy="21194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6302" y="1690688"/>
              <a:ext cx="211947" cy="21194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60747" y="2011603"/>
              <a:ext cx="423894" cy="21194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924355" y="2011603"/>
              <a:ext cx="423894" cy="2119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57719" y="2331036"/>
              <a:ext cx="841733" cy="21194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508536" y="2331035"/>
              <a:ext cx="841733" cy="21194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663270" y="2650467"/>
              <a:ext cx="1690530" cy="2119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16937" y="1028645"/>
            <a:ext cx="993881" cy="663333"/>
            <a:chOff x="10116937" y="1028645"/>
            <a:chExt cx="993881" cy="663333"/>
          </a:xfrm>
        </p:grpSpPr>
        <p:sp>
          <p:nvSpPr>
            <p:cNvPr id="21" name="Down Arrow 20"/>
            <p:cNvSpPr/>
            <p:nvPr/>
          </p:nvSpPr>
          <p:spPr>
            <a:xfrm>
              <a:off x="10116937" y="1028645"/>
              <a:ext cx="147354" cy="66278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10963464" y="1029196"/>
              <a:ext cx="147354" cy="66278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47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A very non-silly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Given: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 array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numbers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𝑙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Goal: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find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any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𝑙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Can do in 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(1)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!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Alstrup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Brodal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Rauhe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2001]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Binary search requires time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~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0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most popular data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47" y="1690688"/>
            <a:ext cx="6782305" cy="45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3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Locality-Sensitive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776545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Introduced in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[Indyk,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Motwani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1998] </a:t>
                </a: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Main idea: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random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partition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s.t.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closer points end up in the same part more often</a:t>
                </a: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More precisely: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close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Open Sans" panose="020B0606030504020204" pitchFamily="34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and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Open Sans" panose="020B0606030504020204" pitchFamily="34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collide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≥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</m:oMath>
                </a14:m>
                <a:endParaRPr lang="en-US" i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Open Sans" panose="020B0606030504020204" pitchFamily="34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and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Open Sans" panose="020B0606030504020204" pitchFamily="34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collide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776545" cy="4351338"/>
              </a:xfrm>
              <a:blipFill>
                <a:blip r:embed="rId4"/>
                <a:stretch>
                  <a:fillRect l="-1620" t="-2381" r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01" y="365125"/>
            <a:ext cx="2949892" cy="29557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14745" y="3365593"/>
            <a:ext cx="4148469" cy="2462626"/>
            <a:chOff x="8043531" y="4203680"/>
            <a:chExt cx="4148469" cy="24626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387" y="4203680"/>
              <a:ext cx="4110613" cy="21813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880911" y="6290562"/>
                  <a:ext cx="351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0911" y="6290562"/>
                  <a:ext cx="35163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803353" y="6296974"/>
                  <a:ext cx="4574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3353" y="6296974"/>
                  <a:ext cx="457433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050132" y="5777166"/>
                  <a:ext cx="465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132" y="5777166"/>
                  <a:ext cx="465832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043531" y="4696333"/>
                  <a:ext cx="3296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3531" y="4696333"/>
                  <a:ext cx="329610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1111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540180" y="3783982"/>
                <a:ext cx="2138855" cy="98334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0180" y="3783982"/>
                <a:ext cx="2138855" cy="9833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73298" y="5905160"/>
                <a:ext cx="2953407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rgbClr val="E6E6E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Measures the gap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298" y="5905160"/>
                <a:ext cx="2953407" cy="830997"/>
              </a:xfrm>
              <a:prstGeom prst="rect">
                <a:avLst/>
              </a:prstGeom>
              <a:blipFill>
                <a:blip r:embed="rId13"/>
                <a:stretch>
                  <a:fillRect l="-3080" t="-5036" r="-2464" b="-14388"/>
                </a:stretch>
              </a:blipFill>
              <a:ln w="19050">
                <a:solidFill>
                  <a:srgbClr val="E6E6E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243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3"/>
    </mc:Choice>
    <mc:Fallback xmlns="">
      <p:transition spd="slow" advTm="7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From LSH to ANN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3965" y="1825625"/>
                <a:ext cx="5500603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LSH implies ANN with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𝜌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𝑛𝑑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𝜌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𝑜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𝐥𝐧</m:t>
                            </m:r>
                          </m:fName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𝐥𝐧</m:t>
                            </m:r>
                          </m:fName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 a query, retrieve all the data points from the same part</a:t>
                </a:r>
              </a:p>
              <a:p>
                <a:pPr lvl="1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Implemented with a hash table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Several tables for high probability of success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3965" y="1825625"/>
                <a:ext cx="5500603" cy="4351338"/>
              </a:xfrm>
              <a:blipFill>
                <a:blip r:embed="rId4"/>
                <a:stretch>
                  <a:fillRect l="-1996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338803" y="2184612"/>
            <a:ext cx="5359079" cy="2621666"/>
            <a:chOff x="6441311" y="520861"/>
            <a:chExt cx="5359079" cy="2621666"/>
          </a:xfrm>
        </p:grpSpPr>
        <p:sp>
          <p:nvSpPr>
            <p:cNvPr id="35" name="Rectangle 34"/>
            <p:cNvSpPr/>
            <p:nvPr/>
          </p:nvSpPr>
          <p:spPr>
            <a:xfrm>
              <a:off x="6441311" y="520861"/>
              <a:ext cx="5359079" cy="2621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753828" y="764893"/>
              <a:ext cx="4408025" cy="2129742"/>
              <a:chOff x="6753828" y="764893"/>
              <a:chExt cx="4408025" cy="212974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6800127" y="862314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883569" y="764893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250092" y="1566832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753828" y="1938759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9757458" y="1624314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761765" y="1259972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68733" y="2355448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533435" y="2538713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646288" y="1539433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0158713" y="2420073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529822" y="2657354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0924572" y="1167113"/>
                <a:ext cx="237281" cy="2372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6326505" y="2184612"/>
            <a:ext cx="5371377" cy="2633240"/>
            <a:chOff x="6429013" y="520861"/>
            <a:chExt cx="5371377" cy="2633240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8142790" y="520861"/>
              <a:ext cx="337113" cy="263324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429013" y="1259972"/>
              <a:ext cx="5371377" cy="13327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808518" y="2173038"/>
            <a:ext cx="2855544" cy="2639027"/>
            <a:chOff x="6911026" y="509287"/>
            <a:chExt cx="2855544" cy="2639027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9170474" y="509287"/>
              <a:ext cx="596096" cy="262166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6911026" y="520861"/>
              <a:ext cx="546542" cy="262745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/>
          <p:cNvSpPr/>
          <p:nvPr/>
        </p:nvSpPr>
        <p:spPr>
          <a:xfrm>
            <a:off x="10630092" y="4395637"/>
            <a:ext cx="237281" cy="23728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9434280" y="4083824"/>
            <a:ext cx="857010" cy="474822"/>
            <a:chOff x="9536788" y="2420073"/>
            <a:chExt cx="857010" cy="474822"/>
          </a:xfrm>
        </p:grpSpPr>
        <p:sp>
          <p:nvSpPr>
            <p:cNvPr id="57" name="Oval 56"/>
            <p:cNvSpPr/>
            <p:nvPr/>
          </p:nvSpPr>
          <p:spPr>
            <a:xfrm>
              <a:off x="10156517" y="2420073"/>
              <a:ext cx="237281" cy="23728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9536788" y="2657614"/>
              <a:ext cx="237281" cy="23728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77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0"/>
    </mc:Choice>
    <mc:Fallback xmlns="">
      <p:transition spd="slow" advTm="6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Which </a:t>
            </a:r>
            <a:r>
              <a:rPr lang="en-US" dirty="0">
                <a:solidFill>
                  <a:srgbClr val="C00000"/>
                </a:solidFill>
                <a:latin typeface="FuturaFuturis" panose="020B0602020204020303" pitchFamily="34" charset="0"/>
              </a:rPr>
              <a:t>metric</a:t>
            </a:r>
            <a:r>
              <a:rPr lang="en-US" dirty="0">
                <a:latin typeface="FuturaFuturis" panose="020B0602020204020303" pitchFamily="34" charset="0"/>
              </a:rPr>
              <a:t> to use?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 distance function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Must capture semantic similarity well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Must be algorithmically tractable</a:t>
                </a:r>
              </a:p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E.g.: Hamming, Euclidean, Earth-mover distance, Spectral norm</a:t>
                </a:r>
              </a:p>
              <a:p>
                <a:endParaRPr lang="en-US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endParaRPr lang="en-US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endParaRPr lang="en-US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Not-quite-solution: ANN for any metric with small doubling dimension</a:t>
                </a:r>
              </a:p>
              <a:p>
                <a:pPr lvl="1"/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[Clarkson’99,Krauthgamer-Lee’04,Beygelzimer-Kakade-Langford’06]</a:t>
                </a:r>
              </a:p>
              <a:p>
                <a:pPr lvl="1"/>
                <a:r>
                  <a:rPr lang="en-US" dirty="0">
                    <a:ea typeface="Open Sans" panose="020B0606030504020204" pitchFamily="34" charset="0"/>
                    <a:cs typeface="Arial" panose="020B0604020202020204" pitchFamily="34" charset="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for doubling dimension 𝑘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509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935917" y="3456432"/>
            <a:ext cx="9929016" cy="13152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Goal: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classify metrics by the complexity of high-dimensional ANN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For theory: what’s the relevant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property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of the metric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For practice: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universal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algorithm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for ANN</a:t>
            </a:r>
          </a:p>
        </p:txBody>
      </p:sp>
    </p:spTree>
    <p:extLst>
      <p:ext uri="{BB962C8B-B14F-4D97-AF65-F5344CB8AC3E}">
        <p14:creationId xmlns:p14="http://schemas.microsoft.com/office/powerpoint/2010/main" val="210764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How to do better than LSH?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Main idea: data-dependent space partitions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Reminder: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 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close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and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𝑞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collide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≥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are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far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𝑞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and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𝑞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Open Sans" panose="020B0606030504020204" pitchFamily="34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collide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sSub>
                      <m:sSub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Too strong!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Enough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from the dataset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Exploit the geometry of the dataset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[Andoni, Indyk, Nguyen,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2014]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slightly improve upon (the best possible) LSH for large approximation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[Andoni,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2015]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optimal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data-dependent partitions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381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12" y="948640"/>
            <a:ext cx="2192698" cy="21941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18645" y="661077"/>
            <a:ext cx="2463282" cy="2697943"/>
            <a:chOff x="9218645" y="661077"/>
            <a:chExt cx="2463282" cy="269794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218645" y="661077"/>
              <a:ext cx="2304665" cy="26979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411478" y="661078"/>
              <a:ext cx="2270449" cy="269794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83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7"/>
    </mc:Choice>
    <mc:Fallback xmlns="">
      <p:transition spd="slow" advTm="9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Catalog of “easy”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approximation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e>
                        </m:func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Indyk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1998]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min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{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𝑝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𝑑</m:t>
                                </m:r>
                              </m:e>
                            </m:func>
                            <m:r>
                              <a:rPr lang="en-US" sz="2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}</m:t>
                        </m:r>
                      </m:e>
                    </m:func>
                  </m:oMath>
                </a14:m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Rabani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2006]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Andoni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2009]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Bartal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Gottlieb 2014]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-direct sums of </a:t>
                </a:r>
                <a:r>
                  <a:rPr lang="en-US" sz="2400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easy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spaces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Indyk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2002]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Andoni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Indyk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Krauthgamer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2009]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Andoni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2009]</a:t>
                </a:r>
              </a:p>
              <a:p>
                <a:pPr lvl="1"/>
                <a:r>
                  <a:rPr lang="en-US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1≤</m:t>
                    </m:r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𝑘</m:t>
                    </m:r>
                  </m:oMath>
                </a14:m>
                <a:r>
                  <a:rPr lang="en-US" sz="220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be metric spaces</a:t>
                </a:r>
              </a:p>
              <a:p>
                <a:pPr lvl="1"/>
                <a:r>
                  <a:rPr lang="en-US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20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22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×…×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sz="22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where: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))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𝑝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All the above examples are </a:t>
                </a:r>
                <a:r>
                  <a:rPr lang="en-US" sz="2400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highly regular 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(see 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Andoni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Nguyen, </a:t>
                </a:r>
                <a:r>
                  <a:rPr lang="en-US" sz="24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Nikolov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400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Waingarten 2017]</a:t>
                </a:r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for a few more similar examples)</a:t>
                </a:r>
              </a:p>
              <a:p>
                <a:pPr lvl="2"/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3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722475" y="4359348"/>
            <a:ext cx="9333613" cy="1860698"/>
            <a:chOff x="1722475" y="4359348"/>
            <a:chExt cx="9333613" cy="1860698"/>
          </a:xfrm>
        </p:grpSpPr>
        <p:sp>
          <p:nvSpPr>
            <p:cNvPr id="5" name="Oval 4"/>
            <p:cNvSpPr/>
            <p:nvPr/>
          </p:nvSpPr>
          <p:spPr>
            <a:xfrm>
              <a:off x="1722475" y="4359349"/>
              <a:ext cx="3365204" cy="186069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690884" y="4359348"/>
              <a:ext cx="3365204" cy="186069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559493" y="4854423"/>
                  <a:ext cx="5813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9493" y="4854423"/>
                  <a:ext cx="58137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9873092" y="4843843"/>
                  <a:ext cx="5380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3092" y="4843843"/>
                  <a:ext cx="538096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Metric </a:t>
            </a:r>
            <a:r>
              <a:rPr lang="en-US" dirty="0" err="1">
                <a:latin typeface="FuturaFuturis" panose="020B0602020204020303" pitchFamily="34" charset="0"/>
              </a:rPr>
              <a:t>embeddings</a:t>
            </a:r>
            <a:endParaRPr lang="en-US" dirty="0">
              <a:latin typeface="FuturaFuturis" panose="020B06020202040203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217888" cy="4351338"/>
              </a:xfrm>
            </p:spPr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map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an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bi-Lipschitz embedding with distortion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if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)≤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Reductions for geometric problems involving distances (sometimes weaker guarantee is enough)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217888" cy="4351338"/>
              </a:xfrm>
              <a:blipFill>
                <a:blip r:embed="rId6"/>
                <a:stretch>
                  <a:fillRect l="-1074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2292127" y="4424895"/>
            <a:ext cx="621195" cy="1388021"/>
            <a:chOff x="2292127" y="4424895"/>
            <a:chExt cx="621195" cy="1388021"/>
          </a:xfrm>
        </p:grpSpPr>
        <p:sp>
          <p:nvSpPr>
            <p:cNvPr id="7" name="Oval 6"/>
            <p:cNvSpPr/>
            <p:nvPr/>
          </p:nvSpPr>
          <p:spPr>
            <a:xfrm>
              <a:off x="2610292" y="4572001"/>
              <a:ext cx="202020" cy="21265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D7D31"/>
                  </a:solidFill>
                </a:ln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1302" y="5447415"/>
              <a:ext cx="202020" cy="2126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D7D31"/>
                  </a:solidFill>
                </a:ln>
                <a:solidFill>
                  <a:srgbClr val="70AD47">
                    <a:lumMod val="75000"/>
                  </a:srgbClr>
                </a:solidFill>
              </a:endParaRPr>
            </a:p>
          </p:txBody>
        </p:sp>
        <p:cxnSp>
          <p:nvCxnSpPr>
            <p:cNvPr id="18" name="Straight Connector 17"/>
            <p:cNvCxnSpPr>
              <a:stCxn id="7" idx="4"/>
              <a:endCxn id="8" idx="0"/>
            </p:cNvCxnSpPr>
            <p:nvPr/>
          </p:nvCxnSpPr>
          <p:spPr>
            <a:xfrm>
              <a:off x="2711302" y="4784651"/>
              <a:ext cx="101010" cy="66276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292127" y="4424895"/>
                  <a:ext cx="30603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2127" y="4424895"/>
                  <a:ext cx="306030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348700" y="5289696"/>
                  <a:ext cx="30603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800" dirty="0">
                    <a:solidFill>
                      <a:srgbClr val="70AD47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8700" y="5289696"/>
                  <a:ext cx="306030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2812312" y="4152014"/>
            <a:ext cx="7612911" cy="1827962"/>
            <a:chOff x="2812312" y="4152014"/>
            <a:chExt cx="7612911" cy="1827962"/>
          </a:xfrm>
        </p:grpSpPr>
        <p:sp>
          <p:nvSpPr>
            <p:cNvPr id="9" name="Oval 8"/>
            <p:cNvSpPr/>
            <p:nvPr/>
          </p:nvSpPr>
          <p:spPr>
            <a:xfrm>
              <a:off x="8977422" y="4473855"/>
              <a:ext cx="202020" cy="21265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D7D31"/>
                  </a:solidFill>
                </a:ln>
                <a:solidFill>
                  <a:srgbClr val="4472C4">
                    <a:lumMod val="75000"/>
                  </a:srgbClr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387663" y="5645889"/>
              <a:ext cx="202020" cy="2126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D7D31"/>
                  </a:solidFill>
                </a:ln>
                <a:solidFill>
                  <a:srgbClr val="4472C4">
                    <a:lumMod val="75000"/>
                  </a:srgbClr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12312" y="4152014"/>
              <a:ext cx="7612911" cy="1827962"/>
              <a:chOff x="2812312" y="4152014"/>
              <a:chExt cx="7612911" cy="1827962"/>
            </a:xfrm>
          </p:grpSpPr>
          <p:cxnSp>
            <p:nvCxnSpPr>
              <p:cNvPr id="12" name="Straight Arrow Connector 11"/>
              <p:cNvCxnSpPr>
                <a:stCxn id="7" idx="6"/>
                <a:endCxn id="9" idx="2"/>
              </p:cNvCxnSpPr>
              <p:nvPr/>
            </p:nvCxnSpPr>
            <p:spPr>
              <a:xfrm flipV="1">
                <a:off x="2812312" y="4580180"/>
                <a:ext cx="6165110" cy="981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8" idx="6"/>
                <a:endCxn id="10" idx="2"/>
              </p:cNvCxnSpPr>
              <p:nvPr/>
            </p:nvCxnSpPr>
            <p:spPr>
              <a:xfrm>
                <a:off x="2913322" y="5553740"/>
                <a:ext cx="6474341" cy="1984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9" idx="4"/>
                <a:endCxn id="10" idx="1"/>
              </p:cNvCxnSpPr>
              <p:nvPr/>
            </p:nvCxnSpPr>
            <p:spPr>
              <a:xfrm>
                <a:off x="9078432" y="4686505"/>
                <a:ext cx="338816" cy="99052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9220470" y="4288590"/>
                    <a:ext cx="837929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28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0470" y="4288590"/>
                    <a:ext cx="837929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9585523" y="5456756"/>
                    <a:ext cx="8397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i="1" dirty="0" smtClea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 smtClea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800" i="1" dirty="0" smtClea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800" dirty="0">
                      <a:solidFill>
                        <a:srgbClr val="70AD47">
                          <a:lumMod val="75000"/>
                        </a:srgb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5523" y="5456756"/>
                    <a:ext cx="839700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794744" y="4152014"/>
                    <a:ext cx="4741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4744" y="4152014"/>
                    <a:ext cx="474104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6198781" y="5147860"/>
                    <a:ext cx="47410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781" y="5147860"/>
                    <a:ext cx="474104" cy="5232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oup 38"/>
          <p:cNvGrpSpPr/>
          <p:nvPr/>
        </p:nvGrpSpPr>
        <p:grpSpPr>
          <a:xfrm>
            <a:off x="2711302" y="4686505"/>
            <a:ext cx="6705946" cy="990526"/>
            <a:chOff x="2711302" y="4686505"/>
            <a:chExt cx="6705946" cy="990526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2711302" y="4784651"/>
              <a:ext cx="101010" cy="662764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0" idx="1"/>
              <a:endCxn id="9" idx="4"/>
            </p:cNvCxnSpPr>
            <p:nvPr/>
          </p:nvCxnSpPr>
          <p:spPr>
            <a:xfrm flipH="1" flipV="1">
              <a:off x="9078432" y="4686505"/>
              <a:ext cx="338816" cy="990526"/>
            </a:xfrm>
            <a:prstGeom prst="line">
              <a:avLst/>
            </a:prstGeom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207564" y="4539402"/>
            <a:ext cx="8961669" cy="529345"/>
            <a:chOff x="2207564" y="4539402"/>
            <a:chExt cx="8961669" cy="529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207564" y="4545527"/>
                  <a:ext cx="3587179" cy="52322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𝑐</m:t>
                      </m:r>
                    </m:oMath>
                  </a14:m>
                  <a:r>
                    <a:rPr lang="en-US" sz="2800" dirty="0">
                      <a:solidFill>
                        <a:prstClr val="black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-approx. ANN for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𝑁</m:t>
                      </m:r>
                    </m:oMath>
                  </a14:m>
                  <a:endPara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564" y="4545527"/>
                  <a:ext cx="3587179" cy="523220"/>
                </a:xfrm>
                <a:prstGeom prst="rect">
                  <a:avLst/>
                </a:prstGeom>
                <a:blipFill>
                  <a:blip r:embed="rId13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348489" y="4539402"/>
                  <a:ext cx="3820744" cy="52322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𝑐𝐶</m:t>
                      </m:r>
                    </m:oMath>
                  </a14:m>
                  <a:r>
                    <a:rPr lang="en-US" sz="28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-approx. ANN for</a:t>
                  </a:r>
                  <a:r>
                    <a:rPr lang="en-US" sz="2800" b="0" dirty="0">
                      <a:solidFill>
                        <a:srgbClr val="002060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𝑀</m:t>
                      </m:r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8489" y="4539402"/>
                  <a:ext cx="3820744" cy="523220"/>
                </a:xfrm>
                <a:prstGeom prst="rect">
                  <a:avLst/>
                </a:prstGeom>
                <a:blipFill>
                  <a:blip r:embed="rId1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ight Arrow 13"/>
            <p:cNvSpPr/>
            <p:nvPr/>
          </p:nvSpPr>
          <p:spPr>
            <a:xfrm>
              <a:off x="5794745" y="4612293"/>
              <a:ext cx="1558368" cy="445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05285" y="5398953"/>
            <a:ext cx="5253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Caveat: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embedding must be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computationally efficient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4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0"/>
    </mc:Choice>
    <mc:Fallback xmlns="">
      <p:transition spd="slow" advTm="5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Catalog of </a:t>
            </a:r>
            <a:r>
              <a:rPr lang="en-US" dirty="0" err="1">
                <a:latin typeface="FuturaFuturis" panose="020B0602020204020303" pitchFamily="34" charset="0"/>
              </a:rPr>
              <a:t>embeddings</a:t>
            </a:r>
            <a:endParaRPr lang="en-US" dirty="0">
              <a:latin typeface="FuturaFuturis" panose="020B06020202040203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 enough for ANN: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𝑁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-point metric spaces embeds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isometrically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-dimensional normed space embeds with distortion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1+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∞</m:t>
                        </m:r>
                      </m:sub>
                      <m: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𝜀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Bourgain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1985]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𝑁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-point metric space embeds 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)</m:t>
                            </m:r>
                          </m:e>
                        </m:func>
                      </m:sup>
                    </m:sSub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with distortion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Enough for ANN:</a:t>
                </a:r>
              </a:p>
              <a:p>
                <a:pPr lvl="1"/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Hausdorff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Wasserstein-1, edit,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Ulam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1&lt;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&lt;2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 distances</a:t>
                </a:r>
              </a:p>
              <a:p>
                <a:pPr lvl="1"/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Andoni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Nguyen,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Nikolov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Waingarten 2017]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symmetric norms (embedding into a nested direct sum)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43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Critical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a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critical scale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satisfying the following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Every 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𝑉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which admits an embedding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 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such that: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endpoints of every edge are within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typical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pair of vertices is at least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apart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Has a cut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𝑉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conductance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∖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min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⁡{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deg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∉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deg</m:t>
                              </m:r>
                            </m:e>
                          </m:nary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)}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𝜀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7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Critical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Informally: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graph with </a:t>
            </a:r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edges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</a:t>
            </a:r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well-separated vertices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must have a </a:t>
            </a:r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sparse cut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Related to bi-Lipschitz non-embeddability of expander graphs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Reminiscent of planar separators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03" y="3332614"/>
            <a:ext cx="4171497" cy="28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227FC-5267-4205-9EE0-6EF50BE3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Embeddings versus Critical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79349C-113D-488D-89A5-0EEE6DF61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latin typeface="Open Sans"/>
                  </a:rPr>
                  <a:t>Embeddings:</a:t>
                </a:r>
                <a:r>
                  <a:rPr lang="en-US" dirty="0">
                    <a:latin typeface="Open Sans"/>
                  </a:rPr>
                  <a:t> nice spaces embed well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Open Sans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1" dirty="0">
                  <a:latin typeface="Open Sans"/>
                </a:endParaRPr>
              </a:p>
              <a:p>
                <a:r>
                  <a:rPr lang="en-US" b="1" dirty="0">
                    <a:latin typeface="Open Sans"/>
                  </a:rPr>
                  <a:t>Critical scale:</a:t>
                </a:r>
                <a:r>
                  <a:rPr lang="en-US" dirty="0">
                    <a:latin typeface="Open Sans"/>
                  </a:rPr>
                  <a:t> expanders don’t embed into nice spaces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  <a:latin typeface="Open Sans"/>
                  </a:rPr>
                  <a:t>The latter is a much weaker condition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79349C-113D-488D-89A5-0EEE6DF61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0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core partitioning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622871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metric 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𝑁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there exists a collection of subsets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ℱ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𝑋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ℱ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Open Sans" panose="020B0606030504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Open Sans" panose="020B0606030504020204" pitchFamily="34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b="0" i="1" smtClean="0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Open Sans" panose="020B0606030504020204" pitchFamily="34" charset="0"/>
                                          </a:rPr>
                                        </m:ctrlPr>
                                      </m:fPr>
                                      <m:num>
                                        <m:func>
                                          <m:func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accent5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Open Sans" panose="020B0606030504020204" pitchFamily="34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solidFill>
                                                  <a:schemeClr val="accent5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Open Sans" panose="020B0606030504020204" pitchFamily="34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accent5">
                                                    <a:lumMod val="5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Open Sans" panose="020B0606030504020204" pitchFamily="34" charset="0"/>
                                              </a:rPr>
                                              <m:t>𝑁</m:t>
                                            </m:r>
                                          </m:e>
                                        </m:func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chemeClr val="accent5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Open Sans" panose="020B0606030504020204" pitchFamily="34" charset="0"/>
                                          </a:rPr>
                                          <m:t>𝜀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Open Sans" panose="020B0606030504020204" pitchFamily="34" charset="0"/>
                                  </a:rPr>
                                  <m:t>𝑂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Open Sans" panose="020B0606030504020204" pitchFamily="34" charset="0"/>
                                  </a:rPr>
                                  <m:t>(1)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s.t.</a:t>
                </a:r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there exists a distribution over decision trees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Which finds a point within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𝑀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from a query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6228718" cy="4351338"/>
              </a:xfrm>
              <a:blipFill>
                <a:blip r:embed="rId3"/>
                <a:stretch>
                  <a:fillRect l="-1763" t="-3221" r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33" y="1690688"/>
            <a:ext cx="4390467" cy="3111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5871" y="4941393"/>
            <a:ext cx="374793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be seen as a crude and faulty counterpart of the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Voronoi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41793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core primitive (with a little lie)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Given a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Either finds a ball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s.t.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𝑀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𝑅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/10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 finds a distribution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𝒟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𝑁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subsets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s.t.</a:t>
                </a:r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≤1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one has: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∼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𝒟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does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not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separate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and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≥1−10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𝜀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one has: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∼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𝑃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does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not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separate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from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≤0.9 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𝑛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Accesses the dataset in a limited way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  <m:t>𝑁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bits revealed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3221" r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0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1A66-5162-415C-96A8-742F7E19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From partitioning to ANN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22FCB-25C7-4C4F-90A0-DA1F2B4C6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/>
                  </a:rPr>
                  <a:t>If there is a ball of radius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Ξ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points, </a:t>
                </a:r>
                <a:r>
                  <a:rPr lang="en-US" dirty="0" err="1">
                    <a:latin typeface="Open Sans" panose="020B0606030504020204"/>
                  </a:rPr>
                  <a:t>recurse</a:t>
                </a:r>
                <a:r>
                  <a:rPr lang="en-US" dirty="0">
                    <a:latin typeface="Open Sans" panose="020B0606030504020204"/>
                  </a:rPr>
                  <a:t> on the remainder</a:t>
                </a:r>
              </a:p>
              <a:p>
                <a:r>
                  <a:rPr lang="en-US" dirty="0">
                    <a:latin typeface="Open Sans" panose="020B0606030504020204"/>
                  </a:rPr>
                  <a:t>Otherwise, sample a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, </a:t>
                </a:r>
                <a:r>
                  <a:rPr lang="en-US" dirty="0" err="1">
                    <a:latin typeface="Open Sans" panose="020B0606030504020204"/>
                  </a:rPr>
                  <a:t>recurse</a:t>
                </a:r>
                <a:r>
                  <a:rPr lang="en-US" dirty="0">
                    <a:latin typeface="Open Sans" panose="020B0606030504020204"/>
                  </a:rPr>
                  <a:t>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and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r>
                  <a:rPr lang="en-US" dirty="0">
                    <a:latin typeface="Open Sans" panose="020B0606030504020204"/>
                  </a:rPr>
                  <a:t>The result is a decision tree, nodes store balls or sets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22FCB-25C7-4C4F-90A0-DA1F2B4C6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B4A362C-039D-4AAC-A55C-60F6AC215F94}"/>
              </a:ext>
            </a:extLst>
          </p:cNvPr>
          <p:cNvGrpSpPr/>
          <p:nvPr/>
        </p:nvGrpSpPr>
        <p:grpSpPr>
          <a:xfrm>
            <a:off x="1968043" y="4453588"/>
            <a:ext cx="462683" cy="530659"/>
            <a:chOff x="1968043" y="4453588"/>
            <a:chExt cx="462683" cy="5306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CC53DD9-1136-4EB2-BFE8-679837A804C7}"/>
                </a:ext>
              </a:extLst>
            </p:cNvPr>
            <p:cNvSpPr/>
            <p:nvPr/>
          </p:nvSpPr>
          <p:spPr>
            <a:xfrm>
              <a:off x="2243240" y="4453588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0A604E9-F782-4217-A794-1E504DEBEF4B}"/>
                </a:ext>
              </a:extLst>
            </p:cNvPr>
            <p:cNvSpPr/>
            <p:nvPr/>
          </p:nvSpPr>
          <p:spPr>
            <a:xfrm>
              <a:off x="1968043" y="4690410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DCDCD0-96E8-4962-8208-AB5D16B780E8}"/>
                </a:ext>
              </a:extLst>
            </p:cNvPr>
            <p:cNvSpPr/>
            <p:nvPr/>
          </p:nvSpPr>
          <p:spPr>
            <a:xfrm>
              <a:off x="2199384" y="4674045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7ACA857-EEE7-4E7D-9236-9EF454A0F18D}"/>
                </a:ext>
              </a:extLst>
            </p:cNvPr>
            <p:cNvSpPr/>
            <p:nvPr/>
          </p:nvSpPr>
          <p:spPr>
            <a:xfrm>
              <a:off x="2345206" y="4618047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ACF174A-4734-44EC-93F0-C3F05494BFCB}"/>
                </a:ext>
              </a:extLst>
            </p:cNvPr>
            <p:cNvSpPr/>
            <p:nvPr/>
          </p:nvSpPr>
          <p:spPr>
            <a:xfrm>
              <a:off x="2107286" y="4898727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5C7D3B-86C4-494F-8F2D-D3D5E6818A7B}"/>
              </a:ext>
            </a:extLst>
          </p:cNvPr>
          <p:cNvGrpSpPr/>
          <p:nvPr/>
        </p:nvGrpSpPr>
        <p:grpSpPr>
          <a:xfrm>
            <a:off x="3384595" y="4231018"/>
            <a:ext cx="1799198" cy="1298141"/>
            <a:chOff x="3384595" y="4231018"/>
            <a:chExt cx="1799198" cy="12981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B01807E-7256-4635-9D2F-C23EEC67767C}"/>
                </a:ext>
              </a:extLst>
            </p:cNvPr>
            <p:cNvSpPr/>
            <p:nvPr/>
          </p:nvSpPr>
          <p:spPr>
            <a:xfrm>
              <a:off x="3700360" y="4716805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5E8E41F-6982-4BC2-AB6C-BCEF8F1E9547}"/>
                </a:ext>
              </a:extLst>
            </p:cNvPr>
            <p:cNvSpPr/>
            <p:nvPr/>
          </p:nvSpPr>
          <p:spPr>
            <a:xfrm>
              <a:off x="5098273" y="4829653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8C84CD-9D05-4A8C-A6CE-9BB5629784CB}"/>
                </a:ext>
              </a:extLst>
            </p:cNvPr>
            <p:cNvSpPr/>
            <p:nvPr/>
          </p:nvSpPr>
          <p:spPr>
            <a:xfrm>
              <a:off x="4678351" y="4231018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130DE8B-18F9-4C84-A146-19DECBC169F0}"/>
                </a:ext>
              </a:extLst>
            </p:cNvPr>
            <p:cNvSpPr/>
            <p:nvPr/>
          </p:nvSpPr>
          <p:spPr>
            <a:xfrm>
              <a:off x="3384595" y="5443639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64C4685-C058-4232-96F7-F3B0B4D727AC}"/>
              </a:ext>
            </a:extLst>
          </p:cNvPr>
          <p:cNvSpPr/>
          <p:nvPr/>
        </p:nvSpPr>
        <p:spPr>
          <a:xfrm>
            <a:off x="1843054" y="4339094"/>
            <a:ext cx="755422" cy="7554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8C7155-DC01-4307-A66A-779C4FA81C51}"/>
              </a:ext>
            </a:extLst>
          </p:cNvPr>
          <p:cNvCxnSpPr/>
          <p:nvPr/>
        </p:nvCxnSpPr>
        <p:spPr>
          <a:xfrm>
            <a:off x="3743120" y="4001294"/>
            <a:ext cx="1355153" cy="217566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88EC98-837E-4CCC-A982-5F80BDF31045}"/>
              </a:ext>
            </a:extLst>
          </p:cNvPr>
          <p:cNvGrpSpPr/>
          <p:nvPr/>
        </p:nvGrpSpPr>
        <p:grpSpPr>
          <a:xfrm>
            <a:off x="4284194" y="5638799"/>
            <a:ext cx="270265" cy="357429"/>
            <a:chOff x="4284194" y="5638799"/>
            <a:chExt cx="270265" cy="3574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A083C7-F7B2-44F6-82A9-C6874EDC4011}"/>
                </a:ext>
              </a:extLst>
            </p:cNvPr>
            <p:cNvSpPr/>
            <p:nvPr/>
          </p:nvSpPr>
          <p:spPr>
            <a:xfrm>
              <a:off x="4462360" y="5825188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3F85F5-BDAB-4C9D-8CAA-4AB48FEAA626}"/>
                </a:ext>
              </a:extLst>
            </p:cNvPr>
            <p:cNvSpPr/>
            <p:nvPr/>
          </p:nvSpPr>
          <p:spPr>
            <a:xfrm>
              <a:off x="4284194" y="5910708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C27D9B-B535-49FE-9612-0D849C3B2FC4}"/>
                </a:ext>
              </a:extLst>
            </p:cNvPr>
            <p:cNvSpPr/>
            <p:nvPr/>
          </p:nvSpPr>
          <p:spPr>
            <a:xfrm>
              <a:off x="4468939" y="5638799"/>
              <a:ext cx="85520" cy="8552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BE01D26-C3E8-41AF-B678-FB51C5F5FEC6}"/>
              </a:ext>
            </a:extLst>
          </p:cNvPr>
          <p:cNvSpPr/>
          <p:nvPr/>
        </p:nvSpPr>
        <p:spPr>
          <a:xfrm>
            <a:off x="4149888" y="5555303"/>
            <a:ext cx="603020" cy="6030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AC147B-4612-4495-B39A-A3CE430C6B9C}"/>
              </a:ext>
            </a:extLst>
          </p:cNvPr>
          <p:cNvCxnSpPr/>
          <p:nvPr/>
        </p:nvCxnSpPr>
        <p:spPr>
          <a:xfrm flipV="1">
            <a:off x="4326954" y="4131246"/>
            <a:ext cx="1317328" cy="8102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EBDF26-6FE0-4B10-B2C0-5042D9EE1C4A}"/>
              </a:ext>
            </a:extLst>
          </p:cNvPr>
          <p:cNvCxnSpPr>
            <a:cxnSpLocks/>
          </p:cNvCxnSpPr>
          <p:nvPr/>
        </p:nvCxnSpPr>
        <p:spPr>
          <a:xfrm>
            <a:off x="2960288" y="4872413"/>
            <a:ext cx="1536061" cy="3483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9B7538F-5EA3-42D0-AAE2-DA3CC597EF55}"/>
              </a:ext>
            </a:extLst>
          </p:cNvPr>
          <p:cNvSpPr txBox="1"/>
          <p:nvPr/>
        </p:nvSpPr>
        <p:spPr>
          <a:xfrm>
            <a:off x="6518988" y="4361081"/>
            <a:ext cx="483481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/>
              </a:rPr>
              <a:t>If query is in the ball, output any point from the ball.</a:t>
            </a:r>
          </a:p>
          <a:p>
            <a:r>
              <a:rPr lang="en-US" sz="2800" dirty="0">
                <a:latin typeface="Open Sans" panose="020B0606030504020204"/>
              </a:rPr>
              <a:t>If outside, decrease the dataset size.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D6BB04-531C-4B3B-881F-0EEE07D74995}"/>
              </a:ext>
            </a:extLst>
          </p:cNvPr>
          <p:cNvSpPr txBox="1"/>
          <p:nvPr/>
        </p:nvSpPr>
        <p:spPr>
          <a:xfrm>
            <a:off x="6481665" y="4361081"/>
            <a:ext cx="487213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/>
              </a:rPr>
              <a:t>Query and near neighbor are unlikely to be separated.</a:t>
            </a:r>
          </a:p>
          <a:p>
            <a:r>
              <a:rPr lang="en-US" sz="2800" dirty="0">
                <a:latin typeface="Open Sans" panose="020B0606030504020204"/>
              </a:rPr>
              <a:t>On average, the dataset size decreases.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7050D7-6AAF-4B83-A6B1-2800588B95CB}"/>
              </a:ext>
            </a:extLst>
          </p:cNvPr>
          <p:cNvSpPr txBox="1"/>
          <p:nvPr/>
        </p:nvSpPr>
        <p:spPr>
          <a:xfrm>
            <a:off x="7682205" y="5222856"/>
            <a:ext cx="367159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/>
              </a:rPr>
              <a:t>Balls can re-appear during the recursion.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37AC2B4-9FC1-413C-BC0C-CA109E957C89}"/>
                  </a:ext>
                </a:extLst>
              </p:cNvPr>
              <p:cNvSpPr txBox="1"/>
              <p:nvPr/>
            </p:nvSpPr>
            <p:spPr>
              <a:xfrm>
                <a:off x="6463004" y="4762922"/>
                <a:ext cx="4888599" cy="141404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Open Sans" panose="020B0606030504020204"/>
                  </a:rPr>
                  <a:t>Depth of the tree 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Open Sans" panose="020B0606030504020204"/>
                  </a:rPr>
                  <a:t>. Probability of success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sup>
                    </m:sSup>
                  </m:oMath>
                </a14:m>
                <a:endParaRPr lang="en-US" sz="2800" dirty="0"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37AC2B4-9FC1-413C-BC0C-CA109E957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04" y="4762922"/>
                <a:ext cx="4888599" cy="1414041"/>
              </a:xfrm>
              <a:prstGeom prst="rect">
                <a:avLst/>
              </a:prstGeom>
              <a:blipFill>
                <a:blip r:embed="rId4"/>
                <a:stretch>
                  <a:fillRect l="-2360" t="-3830" r="-3106"/>
                </a:stretch>
              </a:blipFill>
              <a:ln w="19050">
                <a:solidFill>
                  <a:schemeClr val="accent4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8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4" grpId="1" animBg="1"/>
      <p:bldP spid="19" grpId="0" animBg="1"/>
      <p:bldP spid="19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FuturaFuturis" panose="020B0602020204020303" pitchFamily="34" charset="0"/>
                  </a:rPr>
                  <a:t>The classics: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FuturaFuturis" panose="020B0602020204020303" pitchFamily="34" charset="0"/>
                  </a:rPr>
                  <a:t> case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Most ANN data structures are designed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distances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Starting with LSH</a:t>
                </a:r>
              </a:p>
              <a:p>
                <a:pPr marL="457200" lvl="1" indent="0">
                  <a:buNone/>
                </a:pP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Indyk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Motwani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‘98]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Kushilevitz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Ostrovsky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Rabani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‘98]…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 data-dependent hashing</a:t>
                </a:r>
              </a:p>
              <a:p>
                <a:pPr marL="457200" lvl="1" indent="0">
                  <a:buNone/>
                </a:pP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[A,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Razenshteyn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2015]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[A,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Laarhoven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Razenshteyn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Waingarten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</a:t>
                </a:r>
              </a:p>
              <a:p>
                <a:pPr lvl="1"/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query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achieving approximation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𝜖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b="0" i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Normed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Normed spaces are infinite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needs to discretize</a:t>
            </a:r>
          </a:p>
        </p:txBody>
      </p:sp>
    </p:spTree>
    <p:extLst>
      <p:ext uri="{BB962C8B-B14F-4D97-AF65-F5344CB8AC3E}">
        <p14:creationId xmlns:p14="http://schemas.microsoft.com/office/powerpoint/2010/main" val="12505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Critical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a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critical scale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Ξ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the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&gt;0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satisfying the following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Every 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𝑉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which admits an embedding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 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such that: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endpoints of every edge are within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typical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pair of vertices is at least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𝑅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apart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Has a cut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𝑉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conductance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∖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min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⁡{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deg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∉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deg</m:t>
                              </m:r>
                            </m:e>
                          </m:nary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)}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𝜀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4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uturaFuturis" panose="020B0602020204020303" pitchFamily="34" charset="0"/>
              </a:rPr>
              <a:t>Cheeger’s</a:t>
            </a:r>
            <a:r>
              <a:rPr lang="en-US" dirty="0">
                <a:latin typeface="FuturaFuturis" panose="020B0602020204020303" pitchFamily="34" charset="0"/>
              </a:rPr>
              <a:t>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be an undirected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-regular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graph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a symmetric stochastic matrix</a:t>
                </a:r>
              </a:p>
              <a:p>
                <a:pPr lvl="1"/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Where</a:t>
                </a:r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𝑀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the adjacency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≥…≥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Open Sans" panose="020B0606030504020204" pitchFamily="34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≥−1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Cheeger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1970] 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Alon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Milman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1985]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there exists a cut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such that its conductance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𝐴</m:t>
                            </m:r>
                          </m:e>
                        </m:d>
                      </m:e>
                    </m:ra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Algorithm idea: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sort the eigenvector, consider all prefixes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68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The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Given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-regular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embedded into a metric space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Edges are short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Vertices are mostly well-separated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Upper bound the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spectral gap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1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Nonlinear (metric) spectral gaps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a symmetric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stochastic matrix</a:t>
                </a: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Exercise: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for every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𝑖𝑗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Corollary: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[Mendel,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2014]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other metrics (goes back to 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Gromov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4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Spectral gaps for general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Trivial observation: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norm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one has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𝒅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1−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 fact,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𝑶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𝐥𝐨𝐠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𝒅</m:t>
                              </m:r>
                            </m:e>
                          </m:func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logarithmic dependence is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sharp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(for, say,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Two proofs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6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From spectral gaps to critical scales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FuturaFuturis" panose="020B06020202040203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b="0" i="1" dirty="0">
                    <a:solidFill>
                      <a:schemeClr val="accent5">
                        <a:lumMod val="50000"/>
                      </a:schemeClr>
                    </a:solidFill>
                    <a:latin typeface="Cambria Math" panose="02040503050406030204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be an embedding with typical vertices being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𝐶</m:t>
                        </m:r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-separated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</a:t>
                </a:r>
                <a:r>
                  <a:rPr lang="en-US" dirty="0"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endParaRPr lang="en-US" i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𝑂</m:t>
                          </m:r>
                          <m:r>
                            <a:rPr lang="en-US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log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𝑑</m:t>
                              </m:r>
                            </m:e>
                          </m:func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Open Sans" panose="020B0606030504020204" pitchFamily="34" charset="0"/>
                                          <a:cs typeface="Open Sans" panose="020B0606030504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𝑖𝑗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b/>
                            <m:sup>
                              <m:r>
                                <a:rPr lang="en-US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By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Cheeger’s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inequality, get a cut of conductance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Thus, the critical scale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𝑑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4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Nice cuts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 bound on the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 time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due to not having control over sparse cuts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spectral gap estimate of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</a:t>
                </a:r>
                <a:r>
                  <a:rPr lang="en-US" b="1" dirty="0" err="1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Naor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2017]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tells us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nothing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about the eigenvector we apply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Cheeger’s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inequality to</a:t>
                </a:r>
              </a:p>
              <a:p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Need: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if a graph is embedded into a metric/normed space, then there is a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geometrically nice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sparse cut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one can always find a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coordinate cut: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}</m:t>
                    </m:r>
                  </m:oMath>
                </a14:m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 situation is a bit more complicated, but still nice enough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Nice cuts for </a:t>
            </a:r>
            <a:r>
              <a:rPr lang="en-US" dirty="0">
                <a:solidFill>
                  <a:srgbClr val="C00000"/>
                </a:solidFill>
                <a:latin typeface="FuturaFuturis" panose="020B0602020204020303" pitchFamily="34" charset="0"/>
              </a:rPr>
              <a:t>general</a:t>
            </a:r>
            <a:r>
              <a:rPr lang="en-US" dirty="0">
                <a:latin typeface="FuturaFuturis" panose="020B0602020204020303" pitchFamily="34" charset="0"/>
              </a:rPr>
              <a:t>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and every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which admits an embedding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𝑓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 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𝑉</m:t>
                    </m:r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such that: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endpoints of every edge are within distance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1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typical pair is at least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𝑹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𝑶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Open Sans" panose="020B0606030504020204" pitchFamily="34" charset="0"/>
                                        <a:cs typeface="Open Sans" panose="020B0606030504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func>
                                      <m:func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b="1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𝒅</m:t>
                                        </m:r>
                                      </m:e>
                                    </m:func>
                                    <m:func>
                                      <m:func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b="1" i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Open Sans" panose="020B0606030504020204" pitchFamily="34" charset="0"/>
                                            <a:cs typeface="Open Sans" panose="020B0606030504020204" pitchFamily="34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b="1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  <a:ea typeface="Open Sans" panose="020B0606030504020204" pitchFamily="34" charset="0"/>
                                                <a:cs typeface="Open Sans" panose="020B0606030504020204" pitchFamily="34" charset="0"/>
                                              </a:rPr>
                                              <m:t>𝒅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e>
                                </m:rad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apart</a:t>
                </a: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Then, there is a </a:t>
                </a:r>
                <a:r>
                  <a:rPr lang="en-US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coordinate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cut of conductance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after applying the transformation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↦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a continuous map that </a:t>
                </a:r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depends only on the norm</a:t>
                </a:r>
              </a:p>
              <a:p>
                <a:pPr lvl="2"/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Calderon’s complex interpolation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shift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can depend on everything</a:t>
                </a:r>
              </a:p>
              <a:p>
                <a:pPr lvl="2"/>
                <a:r>
                  <a:rPr lang="en-US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Brouwer’s fixed-point theorem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83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A20E-D22C-437C-A39A-89E0EA2F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Generalized Mazur maps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A074E-3FF3-4163-BCAF-F579D78AC5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/>
                  </a:rPr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be a normed space</a:t>
                </a:r>
              </a:p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/>
                  </a:rPr>
                  <a:t>[John 1948]</a:t>
                </a:r>
                <a:r>
                  <a:rPr lang="en-US" dirty="0">
                    <a:latin typeface="Open Sans" panose="020B0606030504020204"/>
                  </a:rPr>
                  <a:t>: there exists a bi-Lipschitz map between unit spheres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>
                    <a:latin typeface="Open Sans" panose="020B0606030504020204"/>
                  </a:rPr>
                  <a:t> with constant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r>
                  <a:rPr lang="en-US" b="1" dirty="0">
                    <a:latin typeface="Open Sans" panose="020B0606030504020204"/>
                  </a:rPr>
                  <a:t>This work</a:t>
                </a:r>
                <a:r>
                  <a:rPr lang="en-US" dirty="0">
                    <a:latin typeface="Open Sans" panose="020B0606030504020204"/>
                  </a:rPr>
                  <a:t>: there exists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func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dirty="0">
                    <a:latin typeface="Open Sans" panose="020B0606030504020204"/>
                  </a:rPr>
                  <a:t>-bi-Holder map between unit spheres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 with constant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/>
                  </a:rPr>
                  <a:t>, 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>
                    <a:latin typeface="Open Sans" panose="020B0606030504020204"/>
                  </a:rPr>
                  <a:t>-close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  <a:latin typeface="Open Sans" panose="020B0606030504020204"/>
                  </a:rPr>
                  <a:t> </a:t>
                </a:r>
                <a:r>
                  <a:rPr lang="en-US" dirty="0">
                    <a:latin typeface="Open Sans" panose="020B0606030504020204"/>
                  </a:rPr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>
                    <a:latin typeface="Open Sans" panose="020B0606030504020204"/>
                  </a:rPr>
                  <a:t>-close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dirty="0">
                  <a:latin typeface="Open Sans" panose="020B0606030504020204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func>
                                    </m:e>
                                  </m:rad>
                                </m:den>
                              </m:f>
                            </m:e>
                          </m:d>
                        </m:sup>
                      </m:sSubSup>
                    </m:oMath>
                  </m:oMathPara>
                </a14:m>
                <a:endParaRPr lang="en-US" dirty="0">
                  <a:latin typeface="Open Sans" panose="020B060603050402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A074E-3FF3-4163-BCAF-F579D78AC5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General </a:t>
            </a:r>
            <a:r>
              <a:rPr lang="en-US" dirty="0">
                <a:solidFill>
                  <a:srgbClr val="C00000"/>
                </a:solidFill>
                <a:latin typeface="FuturaFuturis" panose="020B0602020204020303" pitchFamily="34" charset="0"/>
              </a:rPr>
              <a:t>norms</a:t>
            </a:r>
            <a:r>
              <a:rPr lang="en-US" dirty="0">
                <a:latin typeface="FuturaFuturis" panose="020B0602020204020303" pitchFamily="34" charset="0"/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215743" cy="4351338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[John 1948]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-dimensional normed space is within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any symmetric convex body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there exists an ellipsoid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𝐸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s.t.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marL="457200" lvl="1" indent="0">
                  <a:buNone/>
                </a:pPr>
                <a:endParaRPr lang="en-US" sz="2800" b="0" i="1" dirty="0">
                  <a:solidFill>
                    <a:schemeClr val="accent5">
                      <a:lumMod val="50000"/>
                    </a:schemeClr>
                  </a:solidFill>
                  <a:latin typeface="Cambria Math" panose="02040503050406030204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𝐸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⊆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⊆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𝑑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𝐸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Tight bound (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eg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/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ℓ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215743" cy="4351338"/>
              </a:xfrm>
              <a:blipFill>
                <a:blip r:embed="rId3"/>
                <a:stretch>
                  <a:fillRect l="-1667" t="-2381" r="-1373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15" y="2083326"/>
            <a:ext cx="4998369" cy="3159011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0813DE42-C9C0-4F7D-9EC0-E205F2578F7E}"/>
              </a:ext>
            </a:extLst>
          </p:cNvPr>
          <p:cNvSpPr/>
          <p:nvPr/>
        </p:nvSpPr>
        <p:spPr>
          <a:xfrm>
            <a:off x="3237722" y="2724539"/>
            <a:ext cx="223935" cy="55050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82E3-2EE8-4CF4-8F6C-DE7CAC89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From protocols to 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3CF5-7113-4653-B756-6FDD4FC91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/>
              </a:rPr>
              <a:t>For a metric, good communication protocols for distance estimation imply ANN data structures</a:t>
            </a:r>
          </a:p>
          <a:p>
            <a:r>
              <a:rPr lang="en-US" dirty="0">
                <a:latin typeface="Open Sans" panose="020B0606030504020204"/>
              </a:rPr>
              <a:t>New connections via the new framework</a:t>
            </a:r>
          </a:p>
          <a:p>
            <a:r>
              <a:rPr lang="en-US" b="1" dirty="0">
                <a:solidFill>
                  <a:srgbClr val="C00000"/>
                </a:solidFill>
                <a:latin typeface="Open Sans" panose="020B0606030504020204"/>
              </a:rPr>
              <a:t>Enough to prove a communication lower bound for expanders!</a:t>
            </a:r>
          </a:p>
        </p:txBody>
      </p:sp>
    </p:spTree>
    <p:extLst>
      <p:ext uri="{BB962C8B-B14F-4D97-AF65-F5344CB8AC3E}">
        <p14:creationId xmlns:p14="http://schemas.microsoft.com/office/powerpoint/2010/main" val="299893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Baseline ANN for norms: via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𝑑</m:t>
                    </m:r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-dimensional norm, ANN with:</a:t>
                </a: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Space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1+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Query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𝜀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Approximation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𝑐</m:t>
                    </m:r>
                    <m:r>
                      <a:rPr lang="en-US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𝜀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8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Our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598996"/>
                  </p:ext>
                </p:extLst>
              </p:nvPr>
            </p:nvGraphicFramePr>
            <p:xfrm>
              <a:off x="838199" y="1690688"/>
              <a:ext cx="10859429" cy="2537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27206">
                      <a:extLst>
                        <a:ext uri="{9D8B030D-6E8A-4147-A177-3AD203B41FA5}">
                          <a16:colId xmlns:a16="http://schemas.microsoft.com/office/drawing/2014/main" val="431999263"/>
                        </a:ext>
                      </a:extLst>
                    </a:gridCol>
                    <a:gridCol w="2870790">
                      <a:extLst>
                        <a:ext uri="{9D8B030D-6E8A-4147-A177-3AD203B41FA5}">
                          <a16:colId xmlns:a16="http://schemas.microsoft.com/office/drawing/2014/main" val="2756810532"/>
                        </a:ext>
                      </a:extLst>
                    </a:gridCol>
                    <a:gridCol w="3861433">
                      <a:extLst>
                        <a:ext uri="{9D8B030D-6E8A-4147-A177-3AD203B41FA5}">
                          <a16:colId xmlns:a16="http://schemas.microsoft.com/office/drawing/2014/main" val="1639485432"/>
                        </a:ext>
                      </a:extLst>
                    </a:gridCol>
                  </a:tblGrid>
                  <a:tr h="58417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Result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Approximation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Comments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9770174"/>
                      </a:ext>
                    </a:extLst>
                  </a:tr>
                  <a:tr h="650396">
                    <a:tc>
                      <a:txBody>
                        <a:bodyPr/>
                        <a:lstStyle/>
                        <a:p>
                          <a:r>
                            <a:rPr lang="en-US" sz="2800" i="1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Baseline (John’s ellipsoid)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247895"/>
                      </a:ext>
                    </a:extLst>
                  </a:tr>
                  <a:tr h="6021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General norm </a:t>
                          </a:r>
                          <a:r>
                            <a:rPr lang="en-US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[this talk]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8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</m:func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C00000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Cell-probe model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559486"/>
                      </a:ext>
                    </a:extLst>
                  </a:tr>
                  <a:tr h="6021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[next talk]</a:t>
                          </a:r>
                        </a:p>
                        <a:p>
                          <a:endParaRPr lang="en-US" sz="2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8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𝐞𝐱𝐩</m:t>
                                    </m:r>
                                  </m:fName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func>
                                      <m:funcPr>
                                        <m:ctrlP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2800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b="1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𝐥𝐨𝐠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sz="2800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2800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</m:func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C00000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946134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8598996"/>
                  </p:ext>
                </p:extLst>
              </p:nvPr>
            </p:nvGraphicFramePr>
            <p:xfrm>
              <a:off x="838199" y="1690688"/>
              <a:ext cx="10859429" cy="2537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27206">
                      <a:extLst>
                        <a:ext uri="{9D8B030D-6E8A-4147-A177-3AD203B41FA5}">
                          <a16:colId xmlns:a16="http://schemas.microsoft.com/office/drawing/2014/main" val="431999263"/>
                        </a:ext>
                      </a:extLst>
                    </a:gridCol>
                    <a:gridCol w="2870790">
                      <a:extLst>
                        <a:ext uri="{9D8B030D-6E8A-4147-A177-3AD203B41FA5}">
                          <a16:colId xmlns:a16="http://schemas.microsoft.com/office/drawing/2014/main" val="2756810532"/>
                        </a:ext>
                      </a:extLst>
                    </a:gridCol>
                    <a:gridCol w="3861433">
                      <a:extLst>
                        <a:ext uri="{9D8B030D-6E8A-4147-A177-3AD203B41FA5}">
                          <a16:colId xmlns:a16="http://schemas.microsoft.com/office/drawing/2014/main" val="1639485432"/>
                        </a:ext>
                      </a:extLst>
                    </a:gridCol>
                  </a:tblGrid>
                  <a:tr h="584175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Result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Approximation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Comments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9770174"/>
                      </a:ext>
                    </a:extLst>
                  </a:tr>
                  <a:tr h="650396">
                    <a:tc>
                      <a:txBody>
                        <a:bodyPr/>
                        <a:lstStyle/>
                        <a:p>
                          <a:r>
                            <a:rPr lang="en-US" sz="2800" i="1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Baseline (John’s ellipsoid)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4248" t="-100000" r="-135398" b="-20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247895"/>
                      </a:ext>
                    </a:extLst>
                  </a:tr>
                  <a:tr h="602144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General norm </a:t>
                          </a:r>
                          <a:r>
                            <a:rPr lang="en-US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[this talk]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4248" t="-212500" r="-135398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Cell-probe model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55948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[next talk]</a:t>
                          </a:r>
                        </a:p>
                        <a:p>
                          <a:endParaRPr lang="en-US" sz="2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4248" t="-272727" r="-135398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94613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4252985-61CC-4FBE-953F-1481DC812A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2165641"/>
                  </p:ext>
                </p:extLst>
              </p:nvPr>
            </p:nvGraphicFramePr>
            <p:xfrm>
              <a:off x="838199" y="4501413"/>
              <a:ext cx="10859428" cy="12979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2941">
                      <a:extLst>
                        <a:ext uri="{9D8B030D-6E8A-4147-A177-3AD203B41FA5}">
                          <a16:colId xmlns:a16="http://schemas.microsoft.com/office/drawing/2014/main" val="431999263"/>
                        </a:ext>
                      </a:extLst>
                    </a:gridCol>
                    <a:gridCol w="2854713">
                      <a:extLst>
                        <a:ext uri="{9D8B030D-6E8A-4147-A177-3AD203B41FA5}">
                          <a16:colId xmlns:a16="http://schemas.microsoft.com/office/drawing/2014/main" val="2756810532"/>
                        </a:ext>
                      </a:extLst>
                    </a:gridCol>
                    <a:gridCol w="3891774">
                      <a:extLst>
                        <a:ext uri="{9D8B030D-6E8A-4147-A177-3AD203B41FA5}">
                          <a16:colId xmlns:a16="http://schemas.microsoft.com/office/drawing/2014/main" val="1639485432"/>
                        </a:ext>
                      </a:extLst>
                    </a:gridCol>
                  </a:tblGrid>
                  <a:tr h="58417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Open Sans" panose="020B0606030504020204" pitchFamily="34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(</a:t>
                          </a:r>
                          <a:r>
                            <a:rPr lang="en-US" sz="2800" b="0" dirty="0" err="1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Schatten</a:t>
                          </a: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)</a:t>
                          </a: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[next talk]</a:t>
                          </a:r>
                          <a:endParaRPr lang="en-US" sz="2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b="1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Improves</a:t>
                          </a:r>
                          <a:r>
                            <a:rPr lang="en-US" sz="2000" baseline="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on</a:t>
                          </a:r>
                          <a:r>
                            <a:rPr lang="en-US" sz="20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𝑂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)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</a:t>
                          </a:r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</a:t>
                          </a:r>
                          <a:r>
                            <a:rPr lang="en-US" sz="2000" b="1" dirty="0" err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Naor</a:t>
                          </a:r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Rabani’06,</a:t>
                          </a:r>
                          <a:r>
                            <a:rPr lang="en-US" sz="2000" b="1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</a:t>
                          </a:r>
                          <a:r>
                            <a:rPr lang="en-US" sz="2000" b="1" dirty="0" err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Bartal</a:t>
                          </a:r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Gottlieb’14]</a:t>
                          </a:r>
                          <a:endParaRPr lang="en-US" sz="20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EAEFF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0186169"/>
                      </a:ext>
                    </a:extLst>
                  </a:tr>
                  <a:tr h="584175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Spectral</a:t>
                          </a:r>
                          <a:r>
                            <a:rPr lang="en-US" sz="2800" b="0" baseline="0" dirty="0">
                              <a:solidFill>
                                <a:schemeClr val="tx1"/>
                              </a:solidFill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norm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Open Sans" panose="020B0606030504020204" pitchFamily="34" charset="0"/>
                                      <a:cs typeface="Open Sans" panose="020B0606030504020204" pitchFamily="34" charset="0"/>
                                    </a:rPr>
                                    <m:t>∞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800" b="0" dirty="0">
                              <a:solidFill>
                                <a:schemeClr val="tx1"/>
                              </a:solidFill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) </a:t>
                          </a: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[next talk]</a:t>
                          </a:r>
                          <a:endParaRPr lang="en-US" sz="2800" b="0" dirty="0">
                            <a:solidFill>
                              <a:schemeClr val="tx1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800" b="1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</m:func>
                                <m:r>
                                  <a:rPr lang="en-US" sz="2800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C00000"/>
                            </a:solidFill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929197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4252985-61CC-4FBE-953F-1481DC812A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2165641"/>
                  </p:ext>
                </p:extLst>
              </p:nvPr>
            </p:nvGraphicFramePr>
            <p:xfrm>
              <a:off x="838199" y="4501413"/>
              <a:ext cx="10859428" cy="12979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2941">
                      <a:extLst>
                        <a:ext uri="{9D8B030D-6E8A-4147-A177-3AD203B41FA5}">
                          <a16:colId xmlns:a16="http://schemas.microsoft.com/office/drawing/2014/main" val="431999263"/>
                        </a:ext>
                      </a:extLst>
                    </a:gridCol>
                    <a:gridCol w="2854713">
                      <a:extLst>
                        <a:ext uri="{9D8B030D-6E8A-4147-A177-3AD203B41FA5}">
                          <a16:colId xmlns:a16="http://schemas.microsoft.com/office/drawing/2014/main" val="2756810532"/>
                        </a:ext>
                      </a:extLst>
                    </a:gridCol>
                    <a:gridCol w="3891774">
                      <a:extLst>
                        <a:ext uri="{9D8B030D-6E8A-4147-A177-3AD203B41FA5}">
                          <a16:colId xmlns:a16="http://schemas.microsoft.com/office/drawing/2014/main" val="1639485432"/>
                        </a:ext>
                      </a:extLst>
                    </a:gridCol>
                  </a:tblGrid>
                  <a:tr h="7137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7018" r="-164000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4444" t="-7018" r="-136889" b="-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79153" t="-7018" r="-326" b="-929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0186169"/>
                      </a:ext>
                    </a:extLst>
                  </a:tr>
                  <a:tr h="5841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32609" r="-164000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4444" t="-132609" r="-136889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dirty="0"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>
                        <a:solidFill>
                          <a:srgbClr val="D2DE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92919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60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uturaFuturis" panose="020B0602020204020303" pitchFamily="34" charset="0"/>
              </a:rPr>
              <a:t>New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Cutting modulus: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well-defined quantity for every metric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governs the complexity of ANN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goes beyond embeddings</a:t>
            </a:r>
          </a:p>
          <a:p>
            <a:pPr marL="0" indent="0"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partitioning procedure for metric spaces</a:t>
            </a:r>
          </a:p>
          <a:p>
            <a:pPr lvl="1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ball carving</a:t>
            </a:r>
          </a:p>
        </p:txBody>
      </p:sp>
    </p:spTree>
    <p:extLst>
      <p:ext uri="{BB962C8B-B14F-4D97-AF65-F5344CB8AC3E}">
        <p14:creationId xmlns:p14="http://schemas.microsoft.com/office/powerpoint/2010/main" val="27811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|5.3|6.1|5|9.1|10.3|11.8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7.1|16.2|4.6|1.9|0.6|2.5|3.8|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8|9.1|26.7|8.9|8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2|3.7|5.2|1.3|3.7|1.8|3.6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8562</TotalTime>
  <Words>4132</Words>
  <Application>Microsoft Macintosh PowerPoint</Application>
  <PresentationFormat>Widescreen</PresentationFormat>
  <Paragraphs>560</Paragraphs>
  <Slides>60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Open Sans</vt:lpstr>
      <vt:lpstr>FuturaFuturis</vt:lpstr>
      <vt:lpstr>Cambria Math</vt:lpstr>
      <vt:lpstr>Calibri</vt:lpstr>
      <vt:lpstr>Arial</vt:lpstr>
      <vt:lpstr>Consolas</vt:lpstr>
      <vt:lpstr>Calibri Light</vt:lpstr>
      <vt:lpstr>Office Theme</vt:lpstr>
      <vt:lpstr>Spectral Partitioning for Metrics*</vt:lpstr>
      <vt:lpstr>Approximate Near Neighbors (ANN)</vt:lpstr>
      <vt:lpstr>FAQ</vt:lpstr>
      <vt:lpstr>Which metric to use?</vt:lpstr>
      <vt:lpstr>The classics: ℓ_1/ℓ_2 case</vt:lpstr>
      <vt:lpstr>General norms ?</vt:lpstr>
      <vt:lpstr>Baseline ANN for norms: via embedding</vt:lpstr>
      <vt:lpstr>Our results</vt:lpstr>
      <vt:lpstr>New approach</vt:lpstr>
      <vt:lpstr>Cutting modulus</vt:lpstr>
      <vt:lpstr>Example: real line, ℓ_2</vt:lpstr>
      <vt:lpstr>Cutting modulus vs embeddings</vt:lpstr>
      <vt:lpstr>Cutting modulus for norms</vt:lpstr>
      <vt:lpstr>Cutting modulus ⇒ ANN</vt:lpstr>
      <vt:lpstr>ANN: core partitioning procedure</vt:lpstr>
      <vt:lpstr>Cutting modulus   ⇒    core partitioning</vt:lpstr>
      <vt:lpstr>Cuts: algorithmic aspect</vt:lpstr>
      <vt:lpstr>Conclusions and open problems</vt:lpstr>
      <vt:lpstr>PowerPoint Presentation</vt:lpstr>
      <vt:lpstr>Useful primitive</vt:lpstr>
      <vt:lpstr>Guessing the dataset via MWU</vt:lpstr>
      <vt:lpstr>Algorithmically-nice cuts for norms</vt:lpstr>
      <vt:lpstr>Catalog of cutting moduli</vt:lpstr>
      <vt:lpstr>Communication game</vt:lpstr>
      <vt:lpstr>Non-linear spectral gaps</vt:lpstr>
      <vt:lpstr>The core lemma</vt:lpstr>
      <vt:lpstr>The proof of Naor’s inequality: notation</vt:lpstr>
      <vt:lpstr>The proof of Naor’s inequality: the argument</vt:lpstr>
      <vt:lpstr>Metric class: High-dimensional norms</vt:lpstr>
      <vt:lpstr>Unit balls of norms</vt:lpstr>
      <vt:lpstr>This talk will be about data structures</vt:lpstr>
      <vt:lpstr>Data structures</vt:lpstr>
      <vt:lpstr>Power of auxiliary information</vt:lpstr>
      <vt:lpstr>Summary</vt:lpstr>
      <vt:lpstr>A less silly example</vt:lpstr>
      <vt:lpstr>A very non-silly example</vt:lpstr>
      <vt:lpstr>The most popular data structure</vt:lpstr>
      <vt:lpstr>Locality-Sensitive Hashing (LSH)</vt:lpstr>
      <vt:lpstr>From LSH to ANN</vt:lpstr>
      <vt:lpstr>How to do better than LSH?</vt:lpstr>
      <vt:lpstr>Catalog of “easy” spaces</vt:lpstr>
      <vt:lpstr>Metric embeddings</vt:lpstr>
      <vt:lpstr>Catalog of embeddings</vt:lpstr>
      <vt:lpstr>Critical scale</vt:lpstr>
      <vt:lpstr>Critical scale</vt:lpstr>
      <vt:lpstr>Embeddings versus Critical Scale</vt:lpstr>
      <vt:lpstr>The core partitioning procedure</vt:lpstr>
      <vt:lpstr>The core primitive (with a little lie)</vt:lpstr>
      <vt:lpstr>From partitioning to ANN</vt:lpstr>
      <vt:lpstr>Normed spaces</vt:lpstr>
      <vt:lpstr>Critical scale</vt:lpstr>
      <vt:lpstr>Cheeger’s inequality</vt:lpstr>
      <vt:lpstr>The goal</vt:lpstr>
      <vt:lpstr>Nonlinear (metric) spectral gaps</vt:lpstr>
      <vt:lpstr>Spectral gaps for general norms</vt:lpstr>
      <vt:lpstr>From spectral gaps to critical scales</vt:lpstr>
      <vt:lpstr>Nice cuts</vt:lpstr>
      <vt:lpstr>Nice cuts for general norms</vt:lpstr>
      <vt:lpstr>Generalized Mazur maps</vt:lpstr>
      <vt:lpstr>From protocols to ANN</vt:lpstr>
    </vt:vector>
  </TitlesOfParts>
  <Company>Microsoft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Nearest Neighbor Search</dc:title>
  <dc:creator>Ilya Razenshteyn</dc:creator>
  <cp:lastModifiedBy>Anna Karwowska</cp:lastModifiedBy>
  <cp:revision>340</cp:revision>
  <dcterms:created xsi:type="dcterms:W3CDTF">2017-11-07T20:31:22Z</dcterms:created>
  <dcterms:modified xsi:type="dcterms:W3CDTF">2018-11-29T05:20:44Z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ilyaraz@microsoft.com</vt:lpwstr>
  </property>
  <property fmtid="{D5CDD505-2E9C-101B-9397-08002B2CF9AE}" pid="5" name="MSIP_Label_f42aa342-8706-4288-bd11-ebb85995028c_SetDate">
    <vt:lpwstr>2018-01-15T19:48:46.7549466Z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