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4.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38"/>
  </p:notesMasterIdLst>
  <p:handoutMasterIdLst>
    <p:handoutMasterId r:id="rId39"/>
  </p:handoutMasterIdLst>
  <p:sldIdLst>
    <p:sldId id="256" r:id="rId2"/>
    <p:sldId id="374" r:id="rId3"/>
    <p:sldId id="366" r:id="rId4"/>
    <p:sldId id="416" r:id="rId5"/>
    <p:sldId id="401" r:id="rId6"/>
    <p:sldId id="364" r:id="rId7"/>
    <p:sldId id="367" r:id="rId8"/>
    <p:sldId id="369" r:id="rId9"/>
    <p:sldId id="424" r:id="rId10"/>
    <p:sldId id="1296" r:id="rId11"/>
    <p:sldId id="1298" r:id="rId12"/>
    <p:sldId id="1190" r:id="rId13"/>
    <p:sldId id="375" r:id="rId14"/>
    <p:sldId id="376" r:id="rId15"/>
    <p:sldId id="378" r:id="rId16"/>
    <p:sldId id="429" r:id="rId17"/>
    <p:sldId id="427" r:id="rId18"/>
    <p:sldId id="380" r:id="rId19"/>
    <p:sldId id="426" r:id="rId20"/>
    <p:sldId id="420" r:id="rId21"/>
    <p:sldId id="428" r:id="rId22"/>
    <p:sldId id="439" r:id="rId23"/>
    <p:sldId id="425" r:id="rId24"/>
    <p:sldId id="1299" r:id="rId25"/>
    <p:sldId id="396" r:id="rId26"/>
    <p:sldId id="430" r:id="rId27"/>
    <p:sldId id="433" r:id="rId28"/>
    <p:sldId id="432" r:id="rId29"/>
    <p:sldId id="434" r:id="rId30"/>
    <p:sldId id="435" r:id="rId31"/>
    <p:sldId id="437" r:id="rId32"/>
    <p:sldId id="438" r:id="rId33"/>
    <p:sldId id="1300" r:id="rId34"/>
    <p:sldId id="440" r:id="rId35"/>
    <p:sldId id="441" r:id="rId36"/>
    <p:sldId id="442" r:id="rId37"/>
  </p:sldIdLst>
  <p:sldSz cx="9144000" cy="6858000" type="screen4x3"/>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1" clrIdx="0">
    <p:extLst/>
  </p:cmAuthor>
  <p:cmAuthor id="2" name="Microsoft Office User" initials="Office [2]" lastIdx="1" clrIdx="1">
    <p:extLst/>
  </p:cmAuthor>
  <p:cmAuthor id="3" name="Microsoft Office User" initials="Office [3]" lastIdx="1" clrIdx="2">
    <p:extLst/>
  </p:cmAuthor>
  <p:cmAuthor id="4" name="Microsoft Office User" initials="Office [4]" lastIdx="1" clrIdx="3">
    <p:extLst/>
  </p:cmAuthor>
  <p:cmAuthor id="5" name="Microsoft Office User" initials="Office [5]" lastIdx="1" clrIdx="4">
    <p:extLst/>
  </p:cmAuthor>
  <p:cmAuthor id="6" name="Microsoft Office User" initials="Office [6]" lastIdx="1" clrIdx="5">
    <p:extLst/>
  </p:cmAuthor>
  <p:cmAuthor id="7" name="Microsoft Office User" initials="Office [7]" lastIdx="1" clrIdx="6">
    <p:extLst/>
  </p:cmAuthor>
  <p:cmAuthor id="8" name="Microsoft Office User" initials="Office [8]" lastIdx="1" clrIdx="7">
    <p:extLst/>
  </p:cmAuthor>
  <p:cmAuthor id="9" name="Microsoft Office User" initials="Office [9]" lastIdx="1" clrIdx="8">
    <p:extLst/>
  </p:cmAuthor>
  <p:cmAuthor id="10" name="Microsoft Office User" initials="Office [10]" lastIdx="1" clrIdx="9">
    <p:extLst/>
  </p:cmAuthor>
  <p:cmAuthor id="11" name="Microsoft Office User" initials="Office [11]" lastIdx="1" clrIdx="10">
    <p:extLst/>
  </p:cmAuthor>
  <p:cmAuthor id="12" name="Microsoft Office User" initials="Office [12]" lastIdx="1" clrIdx="11">
    <p:extLst/>
  </p:cmAuthor>
  <p:cmAuthor id="13" name="Microsoft Office User" initials="Office [13]" lastIdx="1" clrIdx="12">
    <p:extLst/>
  </p:cmAuthor>
  <p:cmAuthor id="14" name="Microsoft Office User" initials="Office [14]" lastIdx="1" clrIdx="13">
    <p:extLst/>
  </p:cmAuthor>
  <p:cmAuthor id="15" name="Microsoft Office User" initials="Office [15]" lastIdx="1" clrIdx="14">
    <p:extLst/>
  </p:cmAuthor>
  <p:cmAuthor id="16" name="Microsoft Office User" initials="Office [16]" lastIdx="1" clrIdx="15">
    <p:extLst/>
  </p:cmAuthor>
  <p:cmAuthor id="17" name="Microsoft Office User" initials="Office [17]" lastIdx="1" clrIdx="16">
    <p:extLst/>
  </p:cmAuthor>
  <p:cmAuthor id="18" name="Microsoft Office User" initials="Office [18]" lastIdx="1" clrIdx="17">
    <p:extLst/>
  </p:cmAuthor>
  <p:cmAuthor id="19" name="Microsoft Office User" initials="Office [19]" lastIdx="1" clrIdx="18">
    <p:extLst/>
  </p:cmAuthor>
  <p:cmAuthor id="20" name="Microsoft Office User" initials="Office [20]" lastIdx="1" clrIdx="19">
    <p:extLst/>
  </p:cmAuthor>
  <p:cmAuthor id="21" name="Microsoft Office User" initials="Office [21]" lastIdx="1" clrIdx="20">
    <p:extLst/>
  </p:cmAuthor>
  <p:cmAuthor id="22" name="Microsoft Office User" initials="Office [22]" lastIdx="1" clrIdx="21">
    <p:extLst/>
  </p:cmAuthor>
  <p:cmAuthor id="23" name="Microsoft Office User" initials="Office [23]" lastIdx="1" clrIdx="22">
    <p:extLst/>
  </p:cmAuthor>
  <p:cmAuthor id="24" name="Microsoft Office User" initials="Office [24]" lastIdx="1" clrIdx="23">
    <p:extLst/>
  </p:cmAuthor>
  <p:cmAuthor id="25" name="Microsoft Office User" initials="Office [25]" lastIdx="1" clrIdx="24">
    <p:extLst/>
  </p:cmAuthor>
  <p:cmAuthor id="26" name="Microsoft Office User" initials="Office [26]" lastIdx="1" clrIdx="25">
    <p:extLst/>
  </p:cmAuthor>
  <p:cmAuthor id="27" name="Microsoft Office User" initials="Office [27]" lastIdx="1" clrIdx="26">
    <p:extLst/>
  </p:cmAuthor>
  <p:cmAuthor id="28" name="Microsoft Office User" initials="Office [28]" lastIdx="1" clrIdx="27">
    <p:extLst/>
  </p:cmAuthor>
  <p:cmAuthor id="29" name="Microsoft Office User" initials="Office [29]" lastIdx="1" clrIdx="28">
    <p:extLst/>
  </p:cmAuthor>
  <p:cmAuthor id="30" name="Microsoft Office User" initials="Office [30]" lastIdx="1" clrIdx="29">
    <p:extLst/>
  </p:cmAuthor>
  <p:cmAuthor id="31" name="Microsoft Office User" initials="Office [31]" lastIdx="1" clrIdx="30">
    <p:extLst/>
  </p:cmAuthor>
  <p:cmAuthor id="32" name="Microsoft Office User" initials="Office [32]" lastIdx="1" clrIdx="31">
    <p:extLst/>
  </p:cmAuthor>
  <p:cmAuthor id="33" name="Microsoft Office User" initials="Office [33]" lastIdx="1" clrIdx="32">
    <p:extLst/>
  </p:cmAuthor>
  <p:cmAuthor id="34" name="Microsoft Office User" initials="Office [34]" lastIdx="1" clrIdx="33">
    <p:extLst/>
  </p:cmAuthor>
  <p:cmAuthor id="35" name="Microsoft Office User" initials="Office [35]" lastIdx="1" clrIdx="34">
    <p:extLst/>
  </p:cmAuthor>
  <p:cmAuthor id="36" name="Microsoft Office User" initials="Office [36]" lastIdx="1" clrIdx="35">
    <p:extLst/>
  </p:cmAuthor>
  <p:cmAuthor id="37" name="Microsoft Office User" initials="Office [37]" lastIdx="1" clrIdx="36">
    <p:extLst/>
  </p:cmAuthor>
  <p:cmAuthor id="38" name="Microsoft Office User" initials="Office [38]" lastIdx="1" clrIdx="37">
    <p:extLst/>
  </p:cmAuthor>
  <p:cmAuthor id="39" name="Microsoft Office User" initials="Office [39]" lastIdx="1" clrIdx="38">
    <p:extLst/>
  </p:cmAuthor>
  <p:cmAuthor id="40" name="Microsoft Office User" initials="Office [40]" lastIdx="1" clrIdx="39">
    <p:extLst/>
  </p:cmAuthor>
  <p:cmAuthor id="41" name="Microsoft Office User" initials="Office [41]" lastIdx="1" clrIdx="40">
    <p:extLst/>
  </p:cmAuthor>
  <p:cmAuthor id="42" name="Microsoft Office User" initials="Office [42]" lastIdx="1" clrIdx="41">
    <p:extLst/>
  </p:cmAuthor>
  <p:cmAuthor id="43" name="Microsoft Office User" initials="Office [43]" lastIdx="1" clrIdx="42">
    <p:extLst/>
  </p:cmAuthor>
  <p:cmAuthor id="44" name="Microsoft Office User" initials="Office [44]" lastIdx="1" clrIdx="43">
    <p:extLst/>
  </p:cmAuthor>
  <p:cmAuthor id="45" name="Microsoft Office User" initials="Office [45]" lastIdx="1" clrIdx="44">
    <p:extLst/>
  </p:cmAuthor>
  <p:cmAuthor id="46" name="Microsoft Office User" initials="Office [43] [2]" lastIdx="1" clrIdx="45">
    <p:extLst/>
  </p:cmAuthor>
  <p:cmAuthor id="47" name="Microsoft Office User" initials="Office [44] [2]" lastIdx="1" clrIdx="46">
    <p:extLst/>
  </p:cmAuthor>
  <p:cmAuthor id="48" name="Microsoft Office User" initials="Office [46]" lastIdx="1" clrIdx="47">
    <p:extLst/>
  </p:cmAuthor>
  <p:cmAuthor id="49" name="Microsoft Office User" initials="Office [47]" lastIdx="1" clrIdx="48">
    <p:extLst/>
  </p:cmAuthor>
  <p:cmAuthor id="50" name="Microsoft Office User" initials="Office [48]" lastIdx="1" clrIdx="49">
    <p:extLst/>
  </p:cmAuthor>
  <p:cmAuthor id="51" name="Microsoft Office User" initials="Office [49]" lastIdx="1" clrIdx="50">
    <p:extLst/>
  </p:cmAuthor>
  <p:cmAuthor id="52" name="Microsoft Office User" initials="Office [50]" lastIdx="1" clrIdx="51">
    <p:extLst/>
  </p:cmAuthor>
  <p:cmAuthor id="53" name="Microsoft Office User" initials="Office [51]" lastIdx="1" clrIdx="52">
    <p:extLst/>
  </p:cmAuthor>
  <p:cmAuthor id="54" name="Microsoft Office User" initials="Office [52]" lastIdx="1" clrIdx="53">
    <p:extLst/>
  </p:cmAuthor>
  <p:cmAuthor id="55" name="Microsoft Office User" initials="Office [53]" lastIdx="1" clrIdx="54">
    <p:extLst/>
  </p:cmAuthor>
  <p:cmAuthor id="56" name="Microsoft Office User" initials="Office [54]" lastIdx="1" clrIdx="55">
    <p:extLst/>
  </p:cmAuthor>
  <p:cmAuthor id="57" name="Microsoft Office User" initials="Office [55]" lastIdx="1" clrIdx="56">
    <p:extLst/>
  </p:cmAuthor>
  <p:cmAuthor id="58" name="Microsoft Office User" initials="Office [56]" lastIdx="1" clrIdx="57">
    <p:extLst/>
  </p:cmAuthor>
  <p:cmAuthor id="59" name="Microsoft Office User" initials="Office [57]" lastIdx="1" clrIdx="58">
    <p:extLst/>
  </p:cmAuthor>
  <p:cmAuthor id="60" name="Microsoft Office User" initials="Office [58]" lastIdx="1" clrIdx="59">
    <p:extLst/>
  </p:cmAuthor>
  <p:cmAuthor id="61" name="Microsoft Office User" initials="Office [59]" lastIdx="1" clrIdx="60">
    <p:extLst/>
  </p:cmAuthor>
  <p:cmAuthor id="62" name="Microsoft Office User" initials="Office [60]" lastIdx="1" clrIdx="61">
    <p:extLst/>
  </p:cmAuthor>
  <p:cmAuthor id="63" name="Microsoft Office User" initials="Office [61]" lastIdx="1" clrIdx="62">
    <p:extLst/>
  </p:cmAuthor>
  <p:cmAuthor id="64" name="Microsoft Office User" initials="Office [62]" lastIdx="1" clrIdx="63">
    <p:extLst/>
  </p:cmAuthor>
  <p:cmAuthor id="65" name="Microsoft Office User" initials="Office [63]" lastIdx="1" clrIdx="64">
    <p:extLst/>
  </p:cmAuthor>
  <p:cmAuthor id="66" name="Microsoft Office User" initials="Office [64]" lastIdx="1" clrIdx="65">
    <p:extLst/>
  </p:cmAuthor>
  <p:cmAuthor id="67" name="Avishay Tal" initials="AT" lastIdx="1" clrIdx="66">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32BF72"/>
    <a:srgbClr val="7E5E96"/>
    <a:srgbClr val="9BBB59"/>
    <a:srgbClr val="00FA75"/>
    <a:srgbClr val="FF0000"/>
    <a:srgbClr val="000000"/>
    <a:srgbClr val="941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627" autoAdjust="0"/>
    <p:restoredTop sz="73138"/>
  </p:normalViewPr>
  <p:slideViewPr>
    <p:cSldViewPr snapToGrid="0">
      <p:cViewPr varScale="1">
        <p:scale>
          <a:sx n="68" d="100"/>
          <a:sy n="68" d="100"/>
        </p:scale>
        <p:origin x="1616" y="208"/>
      </p:cViewPr>
      <p:guideLst>
        <p:guide orient="horz" pos="2160"/>
        <p:guide pos="2880"/>
      </p:guideLst>
    </p:cSldViewPr>
  </p:slideViewPr>
  <p:outlineViewPr>
    <p:cViewPr>
      <p:scale>
        <a:sx n="33" d="100"/>
        <a:sy n="33" d="100"/>
      </p:scale>
      <p:origin x="0" y="-968"/>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73" d="100"/>
          <a:sy n="73" d="100"/>
        </p:scale>
        <p:origin x="3560"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C40285D-3BD6-485A-B625-B7118A4766F1}" type="datetimeFigureOut">
              <a:rPr lang="en-US" smtClean="0"/>
              <a:t>2/24/19</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2A4F7A-E01E-483D-B6A9-B602B3A887C2}" type="slidenum">
              <a:rPr lang="en-US" smtClean="0"/>
              <a:t>‹#›</a:t>
            </a:fld>
            <a:endParaRPr lang="en-US" dirty="0"/>
          </a:p>
        </p:txBody>
      </p:sp>
    </p:spTree>
    <p:extLst>
      <p:ext uri="{BB962C8B-B14F-4D97-AF65-F5344CB8AC3E}">
        <p14:creationId xmlns:p14="http://schemas.microsoft.com/office/powerpoint/2010/main" val="14887356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8CFC42-F617-435A-A852-22DBA181DD43}" type="datetimeFigureOut">
              <a:rPr lang="en-US" smtClean="0"/>
              <a:t>2/24/19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97CB90-7EBA-4A2D-A9DB-FF9DEC7839CC}" type="slidenum">
              <a:rPr lang="en-US" smtClean="0"/>
              <a:t>‹#›</a:t>
            </a:fld>
            <a:endParaRPr lang="en-US" dirty="0"/>
          </a:p>
        </p:txBody>
      </p:sp>
    </p:spTree>
    <p:extLst>
      <p:ext uri="{BB962C8B-B14F-4D97-AF65-F5344CB8AC3E}">
        <p14:creationId xmlns:p14="http://schemas.microsoft.com/office/powerpoint/2010/main" val="128297202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97CB90-7EBA-4A2D-A9DB-FF9DEC7839CC}" type="slidenum">
              <a:rPr lang="en-US" smtClean="0"/>
              <a:t>1</a:t>
            </a:fld>
            <a:endParaRPr lang="en-US" dirty="0"/>
          </a:p>
        </p:txBody>
      </p:sp>
    </p:spTree>
    <p:extLst>
      <p:ext uri="{BB962C8B-B14F-4D97-AF65-F5344CB8AC3E}">
        <p14:creationId xmlns:p14="http://schemas.microsoft.com/office/powerpoint/2010/main" val="1237519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choice of having at most k equations may seem arbitrary. </a:t>
            </a:r>
          </a:p>
          <a:p>
            <a:r>
              <a:rPr lang="en-US" baseline="0" dirty="0"/>
              <a:t>We will see the role of this choice in later slides. </a:t>
            </a:r>
          </a:p>
          <a:p>
            <a:r>
              <a:rPr lang="en-US" baseline="0" dirty="0"/>
              <a:t>Recall that we are proving lower bounds and this choice may only make the task of the learner easier, so we are proving even stronger results. That is, we prove that the learner cannot even learn k equation on the unknown string x.</a:t>
            </a:r>
          </a:p>
          <a:p>
            <a:r>
              <a:rPr lang="en-US" baseline="0" dirty="0"/>
              <a:t>Note also that if we learned much less than log(T) equations on x, then x still have a lot of entropy, so the learner cannot guess it with decent probability.</a:t>
            </a:r>
            <a:endParaRPr lang="en-US" dirty="0"/>
          </a:p>
        </p:txBody>
      </p:sp>
      <p:sp>
        <p:nvSpPr>
          <p:cNvPr id="4" name="Slide Number Placeholder 3"/>
          <p:cNvSpPr>
            <a:spLocks noGrp="1"/>
          </p:cNvSpPr>
          <p:nvPr>
            <p:ph type="sldNum" sz="quarter" idx="10"/>
          </p:nvPr>
        </p:nvSpPr>
        <p:spPr/>
        <p:txBody>
          <a:bodyPr/>
          <a:lstStyle/>
          <a:p>
            <a:fld id="{BC97CB90-7EBA-4A2D-A9DB-FF9DEC7839CC}" type="slidenum">
              <a:rPr lang="en-US" smtClean="0"/>
              <a:t>17</a:t>
            </a:fld>
            <a:endParaRPr lang="en-US" dirty="0"/>
          </a:p>
        </p:txBody>
      </p:sp>
    </p:spTree>
    <p:extLst>
      <p:ext uri="{BB962C8B-B14F-4D97-AF65-F5344CB8AC3E}">
        <p14:creationId xmlns:p14="http://schemas.microsoft.com/office/powerpoint/2010/main" val="325353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r" defTabSz="685800" rtl="1" eaLnBrk="1" latinLnBrk="0" hangingPunct="1"/>
            <a:endParaRPr lang="en-US" dirty="0"/>
          </a:p>
        </p:txBody>
      </p:sp>
      <p:sp>
        <p:nvSpPr>
          <p:cNvPr id="4" name="Slide Number Placeholder 3"/>
          <p:cNvSpPr>
            <a:spLocks noGrp="1"/>
          </p:cNvSpPr>
          <p:nvPr>
            <p:ph type="sldNum" sz="quarter" idx="10"/>
          </p:nvPr>
        </p:nvSpPr>
        <p:spPr/>
        <p:txBody>
          <a:bodyPr/>
          <a:lstStyle/>
          <a:p>
            <a:fld id="{BC97CB90-7EBA-4A2D-A9DB-FF9DEC7839CC}" type="slidenum">
              <a:rPr lang="en-US" smtClean="0"/>
              <a:t>18</a:t>
            </a:fld>
            <a:endParaRPr lang="en-US" dirty="0"/>
          </a:p>
        </p:txBody>
      </p:sp>
    </p:spTree>
    <p:extLst>
      <p:ext uri="{BB962C8B-B14F-4D97-AF65-F5344CB8AC3E}">
        <p14:creationId xmlns:p14="http://schemas.microsoft.com/office/powerpoint/2010/main" val="643835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97CB90-7EBA-4A2D-A9DB-FF9DEC7839CC}" type="slidenum">
              <a:rPr lang="en-US" smtClean="0"/>
              <a:t>19</a:t>
            </a:fld>
            <a:endParaRPr lang="en-US" dirty="0"/>
          </a:p>
        </p:txBody>
      </p:sp>
    </p:spTree>
    <p:extLst>
      <p:ext uri="{BB962C8B-B14F-4D97-AF65-F5344CB8AC3E}">
        <p14:creationId xmlns:p14="http://schemas.microsoft.com/office/powerpoint/2010/main" val="14825062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97CB90-7EBA-4A2D-A9DB-FF9DEC7839CC}" type="slidenum">
              <a:rPr lang="en-US" smtClean="0"/>
              <a:t>22</a:t>
            </a:fld>
            <a:endParaRPr lang="en-US" dirty="0"/>
          </a:p>
        </p:txBody>
      </p:sp>
    </p:spTree>
    <p:extLst>
      <p:ext uri="{BB962C8B-B14F-4D97-AF65-F5344CB8AC3E}">
        <p14:creationId xmlns:p14="http://schemas.microsoft.com/office/powerpoint/2010/main" val="1412545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97CB90-7EBA-4A2D-A9DB-FF9DEC7839CC}" type="slidenum">
              <a:rPr lang="en-US" smtClean="0"/>
              <a:t>23</a:t>
            </a:fld>
            <a:endParaRPr lang="en-US" dirty="0"/>
          </a:p>
        </p:txBody>
      </p:sp>
    </p:spTree>
    <p:extLst>
      <p:ext uri="{BB962C8B-B14F-4D97-AF65-F5344CB8AC3E}">
        <p14:creationId xmlns:p14="http://schemas.microsoft.com/office/powerpoint/2010/main" val="796189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97CB90-7EBA-4A2D-A9DB-FF9DEC7839CC}" type="slidenum">
              <a:rPr lang="en-US" smtClean="0"/>
              <a:t>24</a:t>
            </a:fld>
            <a:endParaRPr lang="en-US" dirty="0"/>
          </a:p>
        </p:txBody>
      </p:sp>
    </p:spTree>
    <p:extLst>
      <p:ext uri="{BB962C8B-B14F-4D97-AF65-F5344CB8AC3E}">
        <p14:creationId xmlns:p14="http://schemas.microsoft.com/office/powerpoint/2010/main" val="1121508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97CB90-7EBA-4A2D-A9DB-FF9DEC7839CC}" type="slidenum">
              <a:rPr lang="en-US" smtClean="0"/>
              <a:t>25</a:t>
            </a:fld>
            <a:endParaRPr lang="en-US" dirty="0"/>
          </a:p>
        </p:txBody>
      </p:sp>
    </p:spTree>
    <p:extLst>
      <p:ext uri="{BB962C8B-B14F-4D97-AF65-F5344CB8AC3E}">
        <p14:creationId xmlns:p14="http://schemas.microsoft.com/office/powerpoint/2010/main" val="12302732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97CB90-7EBA-4A2D-A9DB-FF9DEC7839CC}" type="slidenum">
              <a:rPr lang="en-US" smtClean="0"/>
              <a:t>31</a:t>
            </a:fld>
            <a:endParaRPr lang="en-US" dirty="0"/>
          </a:p>
        </p:txBody>
      </p:sp>
    </p:spTree>
    <p:extLst>
      <p:ext uri="{BB962C8B-B14F-4D97-AF65-F5344CB8AC3E}">
        <p14:creationId xmlns:p14="http://schemas.microsoft.com/office/powerpoint/2010/main" val="5175624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97CB90-7EBA-4A2D-A9DB-FF9DEC7839CC}" type="slidenum">
              <a:rPr lang="en-US" smtClean="0"/>
              <a:t>36</a:t>
            </a:fld>
            <a:endParaRPr lang="en-US" dirty="0"/>
          </a:p>
        </p:txBody>
      </p:sp>
    </p:spTree>
    <p:extLst>
      <p:ext uri="{BB962C8B-B14F-4D97-AF65-F5344CB8AC3E}">
        <p14:creationId xmlns:p14="http://schemas.microsoft.com/office/powerpoint/2010/main" val="48128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that time is not an issue in this talk. We are</a:t>
            </a:r>
            <a:r>
              <a:rPr lang="en-US" baseline="0" dirty="0"/>
              <a:t> concerned with # of </a:t>
            </a:r>
            <a:r>
              <a:rPr lang="en-US" dirty="0"/>
              <a:t>Samples, # of memory bits.</a:t>
            </a:r>
          </a:p>
        </p:txBody>
      </p:sp>
      <p:sp>
        <p:nvSpPr>
          <p:cNvPr id="4" name="Slide Number Placeholder 3"/>
          <p:cNvSpPr>
            <a:spLocks noGrp="1"/>
          </p:cNvSpPr>
          <p:nvPr>
            <p:ph type="sldNum" sz="quarter" idx="10"/>
          </p:nvPr>
        </p:nvSpPr>
        <p:spPr/>
        <p:txBody>
          <a:bodyPr/>
          <a:lstStyle/>
          <a:p>
            <a:fld id="{BC97CB90-7EBA-4A2D-A9DB-FF9DEC7839CC}" type="slidenum">
              <a:rPr lang="en-US" smtClean="0"/>
              <a:t>6</a:t>
            </a:fld>
            <a:endParaRPr lang="en-US" dirty="0"/>
          </a:p>
        </p:txBody>
      </p:sp>
    </p:spTree>
    <p:extLst>
      <p:ext uri="{BB962C8B-B14F-4D97-AF65-F5344CB8AC3E}">
        <p14:creationId xmlns:p14="http://schemas.microsoft.com/office/powerpoint/2010/main" val="1165462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these</a:t>
            </a:r>
            <a:r>
              <a:rPr lang="en-US" baseline="0" dirty="0"/>
              <a:t> the only examples?</a:t>
            </a:r>
          </a:p>
          <a:p>
            <a:r>
              <a:rPr lang="en-US" baseline="0" dirty="0"/>
              <a:t>This is what we thought and we even had a proof that we started writing, but then</a:t>
            </a:r>
            <a:r>
              <a:rPr lang="mr-IN" baseline="0" dirty="0"/>
              <a:t>…</a:t>
            </a:r>
            <a:endParaRPr lang="en-US" dirty="0"/>
          </a:p>
        </p:txBody>
      </p:sp>
      <p:sp>
        <p:nvSpPr>
          <p:cNvPr id="4" name="Slide Number Placeholder 3"/>
          <p:cNvSpPr>
            <a:spLocks noGrp="1"/>
          </p:cNvSpPr>
          <p:nvPr>
            <p:ph type="sldNum" sz="quarter" idx="10"/>
          </p:nvPr>
        </p:nvSpPr>
        <p:spPr/>
        <p:txBody>
          <a:bodyPr/>
          <a:lstStyle/>
          <a:p>
            <a:fld id="{BC97CB90-7EBA-4A2D-A9DB-FF9DEC7839CC}" type="slidenum">
              <a:rPr lang="en-US" smtClean="0"/>
              <a:t>8</a:t>
            </a:fld>
            <a:endParaRPr lang="en-US" dirty="0"/>
          </a:p>
        </p:txBody>
      </p:sp>
    </p:spTree>
    <p:extLst>
      <p:ext uri="{BB962C8B-B14F-4D97-AF65-F5344CB8AC3E}">
        <p14:creationId xmlns:p14="http://schemas.microsoft.com/office/powerpoint/2010/main" val="293564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97CB90-7EBA-4A2D-A9DB-FF9DEC7839CC}" type="slidenum">
              <a:rPr lang="en-US" smtClean="0"/>
              <a:t>9</a:t>
            </a:fld>
            <a:endParaRPr lang="en-US" dirty="0"/>
          </a:p>
        </p:txBody>
      </p:sp>
    </p:spTree>
    <p:extLst>
      <p:ext uri="{BB962C8B-B14F-4D97-AF65-F5344CB8AC3E}">
        <p14:creationId xmlns:p14="http://schemas.microsoft.com/office/powerpoint/2010/main" val="780010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pPr>
              <a:defRPr/>
            </a:pPr>
            <a:fld id="{6E2A5C8E-9E49-426E-93CA-985D051B61FD}" type="slidenum">
              <a:rPr lang="he-IL" smtClean="0">
                <a:solidFill>
                  <a:prstClr val="black"/>
                </a:solidFill>
              </a:rPr>
              <a:pPr>
                <a:defRPr/>
              </a:pPr>
              <a:t>10</a:t>
            </a:fld>
            <a:endParaRPr lang="en-US" dirty="0">
              <a:solidFill>
                <a:prstClr val="black"/>
              </a:solidFill>
            </a:endParaRPr>
          </a:p>
        </p:txBody>
      </p:sp>
    </p:spTree>
    <p:extLst>
      <p:ext uri="{BB962C8B-B14F-4D97-AF65-F5344CB8AC3E}">
        <p14:creationId xmlns:p14="http://schemas.microsoft.com/office/powerpoint/2010/main" val="4099839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pPr>
              <a:defRPr/>
            </a:pPr>
            <a:fld id="{6E2A5C8E-9E49-426E-93CA-985D051B61FD}" type="slidenum">
              <a:rPr lang="he-IL" smtClean="0">
                <a:solidFill>
                  <a:prstClr val="black"/>
                </a:solidFill>
              </a:rPr>
              <a:pPr>
                <a:defRPr/>
              </a:pPr>
              <a:t>11</a:t>
            </a:fld>
            <a:endParaRPr lang="en-US" dirty="0">
              <a:solidFill>
                <a:prstClr val="black"/>
              </a:solidFill>
            </a:endParaRPr>
          </a:p>
        </p:txBody>
      </p:sp>
    </p:spTree>
    <p:extLst>
      <p:ext uri="{BB962C8B-B14F-4D97-AF65-F5344CB8AC3E}">
        <p14:creationId xmlns:p14="http://schemas.microsoft.com/office/powerpoint/2010/main" val="744666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pPr>
              <a:defRPr/>
            </a:pPr>
            <a:fld id="{6E2A5C8E-9E49-426E-93CA-985D051B61FD}" type="slidenum">
              <a:rPr lang="he-IL" smtClean="0">
                <a:solidFill>
                  <a:prstClr val="black"/>
                </a:solidFill>
              </a:rPr>
              <a:pPr>
                <a:defRPr/>
              </a:pPr>
              <a:t>12</a:t>
            </a:fld>
            <a:endParaRPr lang="en-US" dirty="0">
              <a:solidFill>
                <a:prstClr val="black"/>
              </a:solidFill>
            </a:endParaRPr>
          </a:p>
        </p:txBody>
      </p:sp>
    </p:spTree>
    <p:extLst>
      <p:ext uri="{BB962C8B-B14F-4D97-AF65-F5344CB8AC3E}">
        <p14:creationId xmlns:p14="http://schemas.microsoft.com/office/powerpoint/2010/main" val="3610235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97CB90-7EBA-4A2D-A9DB-FF9DEC7839CC}" type="slidenum">
              <a:rPr lang="en-US" smtClean="0"/>
              <a:t>13</a:t>
            </a:fld>
            <a:endParaRPr lang="en-US" dirty="0"/>
          </a:p>
        </p:txBody>
      </p:sp>
    </p:spTree>
    <p:extLst>
      <p:ext uri="{BB962C8B-B14F-4D97-AF65-F5344CB8AC3E}">
        <p14:creationId xmlns:p14="http://schemas.microsoft.com/office/powerpoint/2010/main" val="486069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that in the second layer it</a:t>
            </a:r>
            <a:r>
              <a:rPr lang="en-US" baseline="0" dirty="0"/>
              <a:t> is not clear what is </a:t>
            </a:r>
            <a:r>
              <a:rPr lang="en-US" baseline="0" dirty="0" err="1"/>
              <a:t>L_v</a:t>
            </a:r>
            <a:r>
              <a:rPr lang="en-US" baseline="0" dirty="0"/>
              <a:t>.</a:t>
            </a:r>
          </a:p>
          <a:p>
            <a:r>
              <a:rPr lang="en-US" baseline="0" dirty="0"/>
              <a:t>There's always an obvious choice for </a:t>
            </a:r>
            <a:r>
              <a:rPr lang="en-US" baseline="0" dirty="0" err="1"/>
              <a:t>L_v</a:t>
            </a:r>
            <a:r>
              <a:rPr lang="en-US" baseline="0" dirty="0"/>
              <a:t> = </a:t>
            </a:r>
            <a:r>
              <a:rPr lang="en-US" baseline="0" dirty="0" err="1"/>
              <a:t>emptyset</a:t>
            </a:r>
            <a:r>
              <a:rPr lang="en-US" baseline="0" dirty="0"/>
              <a:t>.</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BC97CB90-7EBA-4A2D-A9DB-FF9DEC7839CC}" type="slidenum">
              <a:rPr lang="en-US" smtClean="0"/>
              <a:t>15</a:t>
            </a:fld>
            <a:endParaRPr lang="en-US" dirty="0"/>
          </a:p>
        </p:txBody>
      </p:sp>
    </p:spTree>
    <p:extLst>
      <p:ext uri="{BB962C8B-B14F-4D97-AF65-F5344CB8AC3E}">
        <p14:creationId xmlns:p14="http://schemas.microsoft.com/office/powerpoint/2010/main" val="115011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a:t>Click to edit Master title style</a:t>
            </a:r>
            <a:endParaRPr lang="he-I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66" indent="0" algn="ctr">
              <a:buNone/>
              <a:defRPr>
                <a:solidFill>
                  <a:schemeClr val="tx1">
                    <a:tint val="75000"/>
                  </a:schemeClr>
                </a:solidFill>
              </a:defRPr>
            </a:lvl2pPr>
            <a:lvl3pPr marL="914332" indent="0" algn="ctr">
              <a:buNone/>
              <a:defRPr>
                <a:solidFill>
                  <a:schemeClr val="tx1">
                    <a:tint val="75000"/>
                  </a:schemeClr>
                </a:solidFill>
              </a:defRPr>
            </a:lvl3pPr>
            <a:lvl4pPr marL="1371496" indent="0" algn="ctr">
              <a:buNone/>
              <a:defRPr>
                <a:solidFill>
                  <a:schemeClr val="tx1">
                    <a:tint val="75000"/>
                  </a:schemeClr>
                </a:solidFill>
              </a:defRPr>
            </a:lvl4pPr>
            <a:lvl5pPr marL="1828664" indent="0" algn="ctr">
              <a:buNone/>
              <a:defRPr>
                <a:solidFill>
                  <a:schemeClr val="tx1">
                    <a:tint val="75000"/>
                  </a:schemeClr>
                </a:solidFill>
              </a:defRPr>
            </a:lvl5pPr>
            <a:lvl6pPr marL="2285830" indent="0" algn="ctr">
              <a:buNone/>
              <a:defRPr>
                <a:solidFill>
                  <a:schemeClr val="tx1">
                    <a:tint val="75000"/>
                  </a:schemeClr>
                </a:solidFill>
              </a:defRPr>
            </a:lvl6pPr>
            <a:lvl7pPr marL="2742994" indent="0" algn="ctr">
              <a:buNone/>
              <a:defRPr>
                <a:solidFill>
                  <a:schemeClr val="tx1">
                    <a:tint val="75000"/>
                  </a:schemeClr>
                </a:solidFill>
              </a:defRPr>
            </a:lvl7pPr>
            <a:lvl8pPr marL="3200160" indent="0" algn="ctr">
              <a:buNone/>
              <a:defRPr>
                <a:solidFill>
                  <a:schemeClr val="tx1">
                    <a:tint val="75000"/>
                  </a:schemeClr>
                </a:solidFill>
              </a:defRPr>
            </a:lvl8pPr>
            <a:lvl9pPr marL="3657326" indent="0" algn="ctr">
              <a:buNone/>
              <a:defRPr>
                <a:solidFill>
                  <a:schemeClr val="tx1">
                    <a:tint val="75000"/>
                  </a:schemeClr>
                </a:solidFill>
              </a:defRPr>
            </a:lvl9pPr>
          </a:lstStyle>
          <a:p>
            <a:r>
              <a:rPr lang="en-US"/>
              <a:t>Click to edit Master subtitle style</a:t>
            </a:r>
            <a:endParaRPr lang="he-IL"/>
          </a:p>
        </p:txBody>
      </p:sp>
      <p:sp>
        <p:nvSpPr>
          <p:cNvPr id="4" name="Date Placeholder 3"/>
          <p:cNvSpPr>
            <a:spLocks noGrp="1"/>
          </p:cNvSpPr>
          <p:nvPr>
            <p:ph type="dt" sz="half" idx="10"/>
          </p:nvPr>
        </p:nvSpPr>
        <p:spPr/>
        <p:txBody>
          <a:bodyPr/>
          <a:lstStyle/>
          <a:p>
            <a:fld id="{EC26E3C2-35F6-4722-88B1-E09D1D9E7344}" type="datetimeFigureOut">
              <a:rPr lang="en-US" smtClean="0"/>
              <a:t>2/24/19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B2A9C4-275E-4C31-8687-68C9179DEB19}" type="slidenum">
              <a:rPr lang="en-US" smtClean="0"/>
              <a:t>‹#›</a:t>
            </a:fld>
            <a:endParaRPr lang="en-US" dirty="0"/>
          </a:p>
        </p:txBody>
      </p:sp>
    </p:spTree>
    <p:extLst>
      <p:ext uri="{BB962C8B-B14F-4D97-AF65-F5344CB8AC3E}">
        <p14:creationId xmlns:p14="http://schemas.microsoft.com/office/powerpoint/2010/main" val="3367142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p>
            <a:fld id="{EC26E3C2-35F6-4722-88B1-E09D1D9E7344}" type="datetimeFigureOut">
              <a:rPr lang="en-US" smtClean="0"/>
              <a:t>2/24/19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B2A9C4-275E-4C31-8687-68C9179DEB19}" type="slidenum">
              <a:rPr lang="en-US" smtClean="0"/>
              <a:t>‹#›</a:t>
            </a:fld>
            <a:endParaRPr lang="en-US" dirty="0"/>
          </a:p>
        </p:txBody>
      </p:sp>
    </p:spTree>
    <p:extLst>
      <p:ext uri="{BB962C8B-B14F-4D97-AF65-F5344CB8AC3E}">
        <p14:creationId xmlns:p14="http://schemas.microsoft.com/office/powerpoint/2010/main" val="2028740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8"/>
            <a:ext cx="2743200" cy="5851525"/>
          </a:xfrm>
        </p:spPr>
        <p:txBody>
          <a:bodyPr vert="eaVert"/>
          <a:lstStyle/>
          <a:p>
            <a:r>
              <a:rPr lang="en-US"/>
              <a:t>Click to edit Master title style</a:t>
            </a:r>
            <a:endParaRPr lang="he-IL"/>
          </a:p>
        </p:txBody>
      </p:sp>
      <p:sp>
        <p:nvSpPr>
          <p:cNvPr id="3" name="Vertical Text Placeholder 2"/>
          <p:cNvSpPr>
            <a:spLocks noGrp="1"/>
          </p:cNvSpPr>
          <p:nvPr>
            <p:ph type="body" orient="vert" idx="1"/>
          </p:nvPr>
        </p:nvSpPr>
        <p:spPr>
          <a:xfrm>
            <a:off x="609600" y="274648"/>
            <a:ext cx="8077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p>
            <a:fld id="{EC26E3C2-35F6-4722-88B1-E09D1D9E7344}" type="datetimeFigureOut">
              <a:rPr lang="en-US" smtClean="0"/>
              <a:t>2/24/19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B2A9C4-275E-4C31-8687-68C9179DEB19}" type="slidenum">
              <a:rPr lang="en-US" smtClean="0"/>
              <a:t>‹#›</a:t>
            </a:fld>
            <a:endParaRPr lang="en-US" dirty="0"/>
          </a:p>
        </p:txBody>
      </p:sp>
    </p:spTree>
    <p:extLst>
      <p:ext uri="{BB962C8B-B14F-4D97-AF65-F5344CB8AC3E}">
        <p14:creationId xmlns:p14="http://schemas.microsoft.com/office/powerpoint/2010/main" val="3754776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601661"/>
          </a:xfrm>
        </p:spPr>
        <p:style>
          <a:lnRef idx="0">
            <a:schemeClr val="accent1"/>
          </a:lnRef>
          <a:fillRef idx="3">
            <a:schemeClr val="accent1"/>
          </a:fillRef>
          <a:effectRef idx="3">
            <a:schemeClr val="accent1"/>
          </a:effectRef>
          <a:fontRef idx="none"/>
        </p:style>
        <p:txBody>
          <a:bodyPr/>
          <a:lstStyle>
            <a:lvl1pPr>
              <a:defRPr b="1">
                <a:solidFill>
                  <a:schemeClr val="bg1"/>
                </a:solidFill>
              </a:defRPr>
            </a:lvl1pPr>
          </a:lstStyle>
          <a:p>
            <a:r>
              <a:rPr lang="en-US" dirty="0"/>
              <a:t>Click to edit Master title style</a:t>
            </a:r>
            <a:endParaRPr lang="he-IL" dirty="0"/>
          </a:p>
        </p:txBody>
      </p:sp>
      <p:sp>
        <p:nvSpPr>
          <p:cNvPr id="3" name="Content Placeholder 2"/>
          <p:cNvSpPr>
            <a:spLocks noGrp="1"/>
          </p:cNvSpPr>
          <p:nvPr>
            <p:ph idx="1"/>
          </p:nvPr>
        </p:nvSpPr>
        <p:spPr>
          <a:xfrm>
            <a:off x="457200" y="1028701"/>
            <a:ext cx="8229600" cy="5097472"/>
          </a:xfrm>
        </p:spPr>
        <p:txBody>
          <a:bodyPr/>
          <a:lstStyle>
            <a:lvl1pPr algn="l" rtl="0">
              <a:buClr>
                <a:srgbClr val="000000"/>
              </a:buClr>
              <a:defRPr/>
            </a:lvl1pPr>
            <a:lvl2pPr algn="l" rtl="0">
              <a:buClr>
                <a:srgbClr val="000000"/>
              </a:buClr>
              <a:defRPr/>
            </a:lvl2pPr>
            <a:lvl3pPr algn="l" rtl="0">
              <a:defRPr/>
            </a:lvl3pPr>
            <a:lvl4pPr algn="l" rtl="0">
              <a:defRPr/>
            </a:lvl4pPr>
            <a:lvl5pPr algn="l" rtl="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e-IL" dirty="0"/>
          </a:p>
        </p:txBody>
      </p:sp>
      <p:sp>
        <p:nvSpPr>
          <p:cNvPr id="4" name="Date Placeholder 3"/>
          <p:cNvSpPr>
            <a:spLocks noGrp="1"/>
          </p:cNvSpPr>
          <p:nvPr>
            <p:ph type="dt" sz="half" idx="10"/>
          </p:nvPr>
        </p:nvSpPr>
        <p:spPr/>
        <p:txBody>
          <a:bodyPr/>
          <a:lstStyle/>
          <a:p>
            <a:fld id="{EC26E3C2-35F6-4722-88B1-E09D1D9E7344}" type="datetimeFigureOut">
              <a:rPr lang="en-US" smtClean="0"/>
              <a:t>2/24/19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B2A9C4-275E-4C31-8687-68C9179DEB19}" type="slidenum">
              <a:rPr lang="en-US" smtClean="0"/>
              <a:t>‹#›</a:t>
            </a:fld>
            <a:endParaRPr lang="en-US" dirty="0"/>
          </a:p>
        </p:txBody>
      </p:sp>
    </p:spTree>
    <p:extLst>
      <p:ext uri="{BB962C8B-B14F-4D97-AF65-F5344CB8AC3E}">
        <p14:creationId xmlns:p14="http://schemas.microsoft.com/office/powerpoint/2010/main" val="1809708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1"/>
            <a:ext cx="7772400" cy="1362075"/>
          </a:xfrm>
        </p:spPr>
        <p:txBody>
          <a:bodyPr anchor="t"/>
          <a:lstStyle>
            <a:lvl1pPr algn="r">
              <a:defRPr sz="4000" b="1" cap="all"/>
            </a:lvl1pPr>
          </a:lstStyle>
          <a:p>
            <a:r>
              <a:rPr lang="en-US"/>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66" indent="0">
              <a:buNone/>
              <a:defRPr sz="1801">
                <a:solidFill>
                  <a:schemeClr val="tx1">
                    <a:tint val="75000"/>
                  </a:schemeClr>
                </a:solidFill>
              </a:defRPr>
            </a:lvl2pPr>
            <a:lvl3pPr marL="914332" indent="0">
              <a:buNone/>
              <a:defRPr sz="1600">
                <a:solidFill>
                  <a:schemeClr val="tx1">
                    <a:tint val="75000"/>
                  </a:schemeClr>
                </a:solidFill>
              </a:defRPr>
            </a:lvl3pPr>
            <a:lvl4pPr marL="1371496" indent="0">
              <a:buNone/>
              <a:defRPr sz="1401">
                <a:solidFill>
                  <a:schemeClr val="tx1">
                    <a:tint val="75000"/>
                  </a:schemeClr>
                </a:solidFill>
              </a:defRPr>
            </a:lvl4pPr>
            <a:lvl5pPr marL="1828664" indent="0">
              <a:buNone/>
              <a:defRPr sz="1401">
                <a:solidFill>
                  <a:schemeClr val="tx1">
                    <a:tint val="75000"/>
                  </a:schemeClr>
                </a:solidFill>
              </a:defRPr>
            </a:lvl5pPr>
            <a:lvl6pPr marL="2285830" indent="0">
              <a:buNone/>
              <a:defRPr sz="1401">
                <a:solidFill>
                  <a:schemeClr val="tx1">
                    <a:tint val="75000"/>
                  </a:schemeClr>
                </a:solidFill>
              </a:defRPr>
            </a:lvl6pPr>
            <a:lvl7pPr marL="2742994" indent="0">
              <a:buNone/>
              <a:defRPr sz="1401">
                <a:solidFill>
                  <a:schemeClr val="tx1">
                    <a:tint val="75000"/>
                  </a:schemeClr>
                </a:solidFill>
              </a:defRPr>
            </a:lvl7pPr>
            <a:lvl8pPr marL="3200160" indent="0">
              <a:buNone/>
              <a:defRPr sz="1401">
                <a:solidFill>
                  <a:schemeClr val="tx1">
                    <a:tint val="75000"/>
                  </a:schemeClr>
                </a:solidFill>
              </a:defRPr>
            </a:lvl8pPr>
            <a:lvl9pPr marL="3657326" indent="0">
              <a:buNone/>
              <a:defRPr sz="140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26E3C2-35F6-4722-88B1-E09D1D9E7344}" type="datetimeFigureOut">
              <a:rPr lang="en-US" smtClean="0"/>
              <a:t>2/24/19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B2A9C4-275E-4C31-8687-68C9179DEB19}" type="slidenum">
              <a:rPr lang="en-US" smtClean="0"/>
              <a:t>‹#›</a:t>
            </a:fld>
            <a:endParaRPr lang="en-US" dirty="0"/>
          </a:p>
        </p:txBody>
      </p:sp>
    </p:spTree>
    <p:extLst>
      <p:ext uri="{BB962C8B-B14F-4D97-AF65-F5344CB8AC3E}">
        <p14:creationId xmlns:p14="http://schemas.microsoft.com/office/powerpoint/2010/main" val="2506286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sz="half" idx="1"/>
          </p:nvPr>
        </p:nvSpPr>
        <p:spPr>
          <a:xfrm>
            <a:off x="609600" y="1600206"/>
            <a:ext cx="5410200" cy="4525963"/>
          </a:xfrm>
        </p:spPr>
        <p:txBody>
          <a:bodyPr/>
          <a:lstStyle>
            <a:lvl1pPr>
              <a:defRPr sz="2800"/>
            </a:lvl1pPr>
            <a:lvl2pPr>
              <a:defRPr sz="2400"/>
            </a:lvl2pPr>
            <a:lvl3pPr>
              <a:defRPr sz="2000"/>
            </a:lvl3pPr>
            <a:lvl4pPr>
              <a:defRPr sz="1801"/>
            </a:lvl4pPr>
            <a:lvl5pPr>
              <a:defRPr sz="1801"/>
            </a:lvl5pPr>
            <a:lvl6pPr>
              <a:defRPr sz="1801"/>
            </a:lvl6pPr>
            <a:lvl7pPr>
              <a:defRPr sz="1801"/>
            </a:lvl7pPr>
            <a:lvl8pPr>
              <a:defRPr sz="1801"/>
            </a:lvl8pPr>
            <a:lvl9pPr>
              <a:defRPr sz="18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p:cNvSpPr>
            <a:spLocks noGrp="1"/>
          </p:cNvSpPr>
          <p:nvPr>
            <p:ph sz="half" idx="2"/>
          </p:nvPr>
        </p:nvSpPr>
        <p:spPr>
          <a:xfrm>
            <a:off x="6172200" y="1600206"/>
            <a:ext cx="5410200" cy="4525963"/>
          </a:xfrm>
        </p:spPr>
        <p:txBody>
          <a:bodyPr/>
          <a:lstStyle>
            <a:lvl1pPr>
              <a:defRPr sz="2800"/>
            </a:lvl1pPr>
            <a:lvl2pPr>
              <a:defRPr sz="2400"/>
            </a:lvl2pPr>
            <a:lvl3pPr>
              <a:defRPr sz="2000"/>
            </a:lvl3pPr>
            <a:lvl4pPr>
              <a:defRPr sz="1801"/>
            </a:lvl4pPr>
            <a:lvl5pPr>
              <a:defRPr sz="1801"/>
            </a:lvl5pPr>
            <a:lvl6pPr>
              <a:defRPr sz="1801"/>
            </a:lvl6pPr>
            <a:lvl7pPr>
              <a:defRPr sz="1801"/>
            </a:lvl7pPr>
            <a:lvl8pPr>
              <a:defRPr sz="1801"/>
            </a:lvl8pPr>
            <a:lvl9pPr>
              <a:defRPr sz="18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Date Placeholder 4"/>
          <p:cNvSpPr>
            <a:spLocks noGrp="1"/>
          </p:cNvSpPr>
          <p:nvPr>
            <p:ph type="dt" sz="half" idx="10"/>
          </p:nvPr>
        </p:nvSpPr>
        <p:spPr/>
        <p:txBody>
          <a:bodyPr/>
          <a:lstStyle/>
          <a:p>
            <a:fld id="{EC26E3C2-35F6-4722-88B1-E09D1D9E7344}" type="datetimeFigureOut">
              <a:rPr lang="en-US" smtClean="0"/>
              <a:t>2/24/19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B2A9C4-275E-4C31-8687-68C9179DEB19}" type="slidenum">
              <a:rPr lang="en-US" smtClean="0"/>
              <a:t>‹#›</a:t>
            </a:fld>
            <a:endParaRPr lang="en-US" dirty="0"/>
          </a:p>
        </p:txBody>
      </p:sp>
    </p:spTree>
    <p:extLst>
      <p:ext uri="{BB962C8B-B14F-4D97-AF65-F5344CB8AC3E}">
        <p14:creationId xmlns:p14="http://schemas.microsoft.com/office/powerpoint/2010/main" val="1330046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endParaRPr lang="he-IL"/>
          </a:p>
        </p:txBody>
      </p:sp>
      <p:sp>
        <p:nvSpPr>
          <p:cNvPr id="3" name="Text Placeholder 2"/>
          <p:cNvSpPr>
            <a:spLocks noGrp="1"/>
          </p:cNvSpPr>
          <p:nvPr>
            <p:ph type="body" idx="1"/>
          </p:nvPr>
        </p:nvSpPr>
        <p:spPr>
          <a:xfrm>
            <a:off x="457200" y="1535115"/>
            <a:ext cx="4040188" cy="639763"/>
          </a:xfrm>
        </p:spPr>
        <p:txBody>
          <a:bodyPr anchor="b"/>
          <a:lstStyle>
            <a:lvl1pPr marL="0" indent="0">
              <a:buNone/>
              <a:defRPr sz="2400" b="1"/>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1"/>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Text Placeholder 4"/>
          <p:cNvSpPr>
            <a:spLocks noGrp="1"/>
          </p:cNvSpPr>
          <p:nvPr>
            <p:ph type="body" sz="quarter" idx="3"/>
          </p:nvPr>
        </p:nvSpPr>
        <p:spPr>
          <a:xfrm>
            <a:off x="4645033" y="1535115"/>
            <a:ext cx="4041775" cy="639763"/>
          </a:xfrm>
        </p:spPr>
        <p:txBody>
          <a:bodyPr anchor="b"/>
          <a:lstStyle>
            <a:lvl1pPr marL="0" indent="0">
              <a:buNone/>
              <a:defRPr sz="2400" b="1"/>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1"/>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7" name="Date Placeholder 6"/>
          <p:cNvSpPr>
            <a:spLocks noGrp="1"/>
          </p:cNvSpPr>
          <p:nvPr>
            <p:ph type="dt" sz="half" idx="10"/>
          </p:nvPr>
        </p:nvSpPr>
        <p:spPr/>
        <p:txBody>
          <a:bodyPr/>
          <a:lstStyle/>
          <a:p>
            <a:fld id="{EC26E3C2-35F6-4722-88B1-E09D1D9E7344}" type="datetimeFigureOut">
              <a:rPr lang="en-US" smtClean="0"/>
              <a:t>2/24/19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EB2A9C4-275E-4C31-8687-68C9179DEB19}" type="slidenum">
              <a:rPr lang="en-US" smtClean="0"/>
              <a:t>‹#›</a:t>
            </a:fld>
            <a:endParaRPr lang="en-US" dirty="0"/>
          </a:p>
        </p:txBody>
      </p:sp>
    </p:spTree>
    <p:extLst>
      <p:ext uri="{BB962C8B-B14F-4D97-AF65-F5344CB8AC3E}">
        <p14:creationId xmlns:p14="http://schemas.microsoft.com/office/powerpoint/2010/main" val="1715418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Date Placeholder 2"/>
          <p:cNvSpPr>
            <a:spLocks noGrp="1"/>
          </p:cNvSpPr>
          <p:nvPr>
            <p:ph type="dt" sz="half" idx="10"/>
          </p:nvPr>
        </p:nvSpPr>
        <p:spPr/>
        <p:txBody>
          <a:bodyPr/>
          <a:lstStyle/>
          <a:p>
            <a:fld id="{EC26E3C2-35F6-4722-88B1-E09D1D9E7344}" type="datetimeFigureOut">
              <a:rPr lang="en-US" smtClean="0"/>
              <a:t>2/24/19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EB2A9C4-275E-4C31-8687-68C9179DEB19}" type="slidenum">
              <a:rPr lang="en-US" smtClean="0"/>
              <a:t>‹#›</a:t>
            </a:fld>
            <a:endParaRPr lang="en-US" dirty="0"/>
          </a:p>
        </p:txBody>
      </p:sp>
    </p:spTree>
    <p:extLst>
      <p:ext uri="{BB962C8B-B14F-4D97-AF65-F5344CB8AC3E}">
        <p14:creationId xmlns:p14="http://schemas.microsoft.com/office/powerpoint/2010/main" val="1971313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26E3C2-35F6-4722-88B1-E09D1D9E7344}" type="datetimeFigureOut">
              <a:rPr lang="en-US" smtClean="0"/>
              <a:t>2/24/19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EB2A9C4-275E-4C31-8687-68C9179DEB19}" type="slidenum">
              <a:rPr lang="en-US" smtClean="0"/>
              <a:t>‹#›</a:t>
            </a:fld>
            <a:endParaRPr lang="en-US" dirty="0"/>
          </a:p>
        </p:txBody>
      </p:sp>
    </p:spTree>
    <p:extLst>
      <p:ext uri="{BB962C8B-B14F-4D97-AF65-F5344CB8AC3E}">
        <p14:creationId xmlns:p14="http://schemas.microsoft.com/office/powerpoint/2010/main" val="2928214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1"/>
            <a:ext cx="3008313" cy="1162051"/>
          </a:xfrm>
        </p:spPr>
        <p:txBody>
          <a:bodyPr anchor="b"/>
          <a:lstStyle>
            <a:lvl1pPr algn="r">
              <a:defRPr sz="2000" b="1"/>
            </a:lvl1pPr>
          </a:lstStyle>
          <a:p>
            <a:r>
              <a:rPr lang="en-US"/>
              <a:t>Click to edit Master title style</a:t>
            </a:r>
            <a:endParaRPr lang="he-IL"/>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Text Placeholder 3"/>
          <p:cNvSpPr>
            <a:spLocks noGrp="1"/>
          </p:cNvSpPr>
          <p:nvPr>
            <p:ph type="body" sz="half" idx="2"/>
          </p:nvPr>
        </p:nvSpPr>
        <p:spPr>
          <a:xfrm>
            <a:off x="457206" y="1435104"/>
            <a:ext cx="3008313" cy="4691063"/>
          </a:xfrm>
        </p:spPr>
        <p:txBody>
          <a:bodyPr/>
          <a:lstStyle>
            <a:lvl1pPr marL="0" indent="0">
              <a:buNone/>
              <a:defRPr sz="1401"/>
            </a:lvl1pPr>
            <a:lvl2pPr marL="457166" indent="0">
              <a:buNone/>
              <a:defRPr sz="1200"/>
            </a:lvl2pPr>
            <a:lvl3pPr marL="914332" indent="0">
              <a:buNone/>
              <a:defRPr sz="1001"/>
            </a:lvl3pPr>
            <a:lvl4pPr marL="1371496" indent="0">
              <a:buNone/>
              <a:defRPr sz="900"/>
            </a:lvl4pPr>
            <a:lvl5pPr marL="1828664" indent="0">
              <a:buNone/>
              <a:defRPr sz="900"/>
            </a:lvl5pPr>
            <a:lvl6pPr marL="2285830" indent="0">
              <a:buNone/>
              <a:defRPr sz="900"/>
            </a:lvl6pPr>
            <a:lvl7pPr marL="2742994"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26E3C2-35F6-4722-88B1-E09D1D9E7344}" type="datetimeFigureOut">
              <a:rPr lang="en-US" smtClean="0"/>
              <a:t>2/24/19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B2A9C4-275E-4C31-8687-68C9179DEB19}" type="slidenum">
              <a:rPr lang="en-US" smtClean="0"/>
              <a:t>‹#›</a:t>
            </a:fld>
            <a:endParaRPr lang="en-US" dirty="0"/>
          </a:p>
        </p:txBody>
      </p:sp>
    </p:spTree>
    <p:extLst>
      <p:ext uri="{BB962C8B-B14F-4D97-AF65-F5344CB8AC3E}">
        <p14:creationId xmlns:p14="http://schemas.microsoft.com/office/powerpoint/2010/main" val="3138151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r">
              <a:defRPr sz="2000" b="1"/>
            </a:lvl1pPr>
          </a:lstStyle>
          <a:p>
            <a:r>
              <a:rPr lang="en-US"/>
              <a:t>Click to edit Master title style</a:t>
            </a:r>
            <a:endParaRPr lang="he-I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66" indent="0">
              <a:buNone/>
              <a:defRPr sz="2800"/>
            </a:lvl2pPr>
            <a:lvl3pPr marL="914332" indent="0">
              <a:buNone/>
              <a:defRPr sz="2400"/>
            </a:lvl3pPr>
            <a:lvl4pPr marL="1371496"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6" indent="0">
              <a:buNone/>
              <a:defRPr sz="2000"/>
            </a:lvl9pPr>
          </a:lstStyle>
          <a:p>
            <a:endParaRPr lang="he-IL"/>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401"/>
            </a:lvl1pPr>
            <a:lvl2pPr marL="457166" indent="0">
              <a:buNone/>
              <a:defRPr sz="1200"/>
            </a:lvl2pPr>
            <a:lvl3pPr marL="914332" indent="0">
              <a:buNone/>
              <a:defRPr sz="1001"/>
            </a:lvl3pPr>
            <a:lvl4pPr marL="1371496" indent="0">
              <a:buNone/>
              <a:defRPr sz="900"/>
            </a:lvl4pPr>
            <a:lvl5pPr marL="1828664" indent="0">
              <a:buNone/>
              <a:defRPr sz="900"/>
            </a:lvl5pPr>
            <a:lvl6pPr marL="2285830" indent="0">
              <a:buNone/>
              <a:defRPr sz="900"/>
            </a:lvl6pPr>
            <a:lvl7pPr marL="2742994"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26E3C2-35F6-4722-88B1-E09D1D9E7344}" type="datetimeFigureOut">
              <a:rPr lang="en-US" smtClean="0"/>
              <a:t>2/24/19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B2A9C4-275E-4C31-8687-68C9179DEB19}" type="slidenum">
              <a:rPr lang="en-US" smtClean="0"/>
              <a:t>‹#›</a:t>
            </a:fld>
            <a:endParaRPr lang="en-US" dirty="0"/>
          </a:p>
        </p:txBody>
      </p:sp>
    </p:spTree>
    <p:extLst>
      <p:ext uri="{BB962C8B-B14F-4D97-AF65-F5344CB8AC3E}">
        <p14:creationId xmlns:p14="http://schemas.microsoft.com/office/powerpoint/2010/main" val="3656405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1" anchor="ctr">
            <a:normAutofit/>
          </a:bodyPr>
          <a:lstStyle/>
          <a:p>
            <a:r>
              <a:rPr lang="en-US"/>
              <a:t>Click to edit Master title style</a:t>
            </a:r>
            <a:endParaRPr lang="he-IL"/>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2"/>
          </p:nvPr>
        </p:nvSpPr>
        <p:spPr>
          <a:xfrm>
            <a:off x="6553200" y="635636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C26E3C2-35F6-4722-88B1-E09D1D9E7344}" type="datetimeFigureOut">
              <a:rPr lang="en-US" smtClean="0"/>
              <a:t>2/24/19</a:t>
            </a:fld>
            <a:endParaRPr lang="en-US" dirty="0"/>
          </a:p>
        </p:txBody>
      </p:sp>
      <p:sp>
        <p:nvSpPr>
          <p:cNvPr id="5" name="Footer Placeholder 4"/>
          <p:cNvSpPr>
            <a:spLocks noGrp="1"/>
          </p:cNvSpPr>
          <p:nvPr>
            <p:ph type="ftr" sz="quarter" idx="3"/>
          </p:nvPr>
        </p:nvSpPr>
        <p:spPr>
          <a:xfrm>
            <a:off x="3124200" y="635636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57200" y="635636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EB2A9C4-275E-4C31-8687-68C9179DEB19}" type="slidenum">
              <a:rPr lang="en-US" smtClean="0"/>
              <a:t>‹#›</a:t>
            </a:fld>
            <a:endParaRPr lang="en-US" dirty="0"/>
          </a:p>
        </p:txBody>
      </p:sp>
    </p:spTree>
    <p:extLst>
      <p:ext uri="{BB962C8B-B14F-4D97-AF65-F5344CB8AC3E}">
        <p14:creationId xmlns:p14="http://schemas.microsoft.com/office/powerpoint/2010/main" val="3410771902"/>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332" rtl="1" eaLnBrk="1" latinLnBrk="0" hangingPunct="1">
        <a:spcBef>
          <a:spcPct val="0"/>
        </a:spcBef>
        <a:buNone/>
        <a:defRPr sz="4400" kern="1200">
          <a:solidFill>
            <a:schemeClr val="tx1"/>
          </a:solidFill>
          <a:latin typeface="+mj-lt"/>
          <a:ea typeface="+mj-ea"/>
          <a:cs typeface="+mj-cs"/>
        </a:defRPr>
      </a:lvl1pPr>
    </p:titleStyle>
    <p:bodyStyle>
      <a:lvl1pPr marL="342874" indent="-342874" algn="r" defTabSz="914332"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95" indent="-285730" algn="r" defTabSz="914332"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14" indent="-228584" algn="r" defTabSz="914332"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81" indent="-228584" algn="r" defTabSz="914332"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47" indent="-228584" algn="r" defTabSz="914332"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13" indent="-228584" algn="r" defTabSz="914332"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78" indent="-228584" algn="r" defTabSz="914332"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44" indent="-228584" algn="r" defTabSz="914332"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910" indent="-228584" algn="r" defTabSz="914332"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e-IL"/>
      </a:defPPr>
      <a:lvl1pPr marL="0" algn="r" defTabSz="914332" rtl="1" eaLnBrk="1" latinLnBrk="0" hangingPunct="1">
        <a:defRPr sz="1801" kern="1200">
          <a:solidFill>
            <a:schemeClr val="tx1"/>
          </a:solidFill>
          <a:latin typeface="+mn-lt"/>
          <a:ea typeface="+mn-ea"/>
          <a:cs typeface="+mn-cs"/>
        </a:defRPr>
      </a:lvl1pPr>
      <a:lvl2pPr marL="457166" algn="r" defTabSz="914332" rtl="1" eaLnBrk="1" latinLnBrk="0" hangingPunct="1">
        <a:defRPr sz="1801" kern="1200">
          <a:solidFill>
            <a:schemeClr val="tx1"/>
          </a:solidFill>
          <a:latin typeface="+mn-lt"/>
          <a:ea typeface="+mn-ea"/>
          <a:cs typeface="+mn-cs"/>
        </a:defRPr>
      </a:lvl2pPr>
      <a:lvl3pPr marL="914332" algn="r" defTabSz="914332" rtl="1" eaLnBrk="1" latinLnBrk="0" hangingPunct="1">
        <a:defRPr sz="1801" kern="1200">
          <a:solidFill>
            <a:schemeClr val="tx1"/>
          </a:solidFill>
          <a:latin typeface="+mn-lt"/>
          <a:ea typeface="+mn-ea"/>
          <a:cs typeface="+mn-cs"/>
        </a:defRPr>
      </a:lvl3pPr>
      <a:lvl4pPr marL="1371496" algn="r" defTabSz="914332" rtl="1" eaLnBrk="1" latinLnBrk="0" hangingPunct="1">
        <a:defRPr sz="1801" kern="1200">
          <a:solidFill>
            <a:schemeClr val="tx1"/>
          </a:solidFill>
          <a:latin typeface="+mn-lt"/>
          <a:ea typeface="+mn-ea"/>
          <a:cs typeface="+mn-cs"/>
        </a:defRPr>
      </a:lvl4pPr>
      <a:lvl5pPr marL="1828664" algn="r" defTabSz="914332" rtl="1" eaLnBrk="1" latinLnBrk="0" hangingPunct="1">
        <a:defRPr sz="1801" kern="1200">
          <a:solidFill>
            <a:schemeClr val="tx1"/>
          </a:solidFill>
          <a:latin typeface="+mn-lt"/>
          <a:ea typeface="+mn-ea"/>
          <a:cs typeface="+mn-cs"/>
        </a:defRPr>
      </a:lvl5pPr>
      <a:lvl6pPr marL="2285830" algn="r" defTabSz="914332" rtl="1" eaLnBrk="1" latinLnBrk="0" hangingPunct="1">
        <a:defRPr sz="1801" kern="1200">
          <a:solidFill>
            <a:schemeClr val="tx1"/>
          </a:solidFill>
          <a:latin typeface="+mn-lt"/>
          <a:ea typeface="+mn-ea"/>
          <a:cs typeface="+mn-cs"/>
        </a:defRPr>
      </a:lvl6pPr>
      <a:lvl7pPr marL="2742994" algn="r" defTabSz="914332" rtl="1" eaLnBrk="1" latinLnBrk="0" hangingPunct="1">
        <a:defRPr sz="1801" kern="1200">
          <a:solidFill>
            <a:schemeClr val="tx1"/>
          </a:solidFill>
          <a:latin typeface="+mn-lt"/>
          <a:ea typeface="+mn-ea"/>
          <a:cs typeface="+mn-cs"/>
        </a:defRPr>
      </a:lvl7pPr>
      <a:lvl8pPr marL="3200160" algn="r" defTabSz="914332" rtl="1" eaLnBrk="1" latinLnBrk="0" hangingPunct="1">
        <a:defRPr sz="1801" kern="1200">
          <a:solidFill>
            <a:schemeClr val="tx1"/>
          </a:solidFill>
          <a:latin typeface="+mn-lt"/>
          <a:ea typeface="+mn-ea"/>
          <a:cs typeface="+mn-cs"/>
        </a:defRPr>
      </a:lvl8pPr>
      <a:lvl9pPr marL="3657326" algn="r" defTabSz="914332" rtl="1"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7"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15" Type="http://schemas.openxmlformats.org/officeDocument/2006/relationships/image" Target="../media/image20.png"/><Relationship Id="rId9" Type="http://schemas.openxmlformats.org/officeDocument/2006/relationships/image" Target="../media/image160.png"/><Relationship Id="rId14" Type="http://schemas.openxmlformats.org/officeDocument/2006/relationships/image" Target="../media/image31.png"/></Relationships>
</file>

<file path=ppt/slides/_rels/slide14.xml.rels><?xml version="1.0" encoding="UTF-8" standalone="yes"?>
<Relationships xmlns="http://schemas.openxmlformats.org/package/2006/relationships"><Relationship Id="rId8" Type="http://schemas.openxmlformats.org/officeDocument/2006/relationships/image" Target="../media/image160.png"/><Relationship Id="rId7"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15" Type="http://schemas.openxmlformats.org/officeDocument/2006/relationships/image" Target="../media/image21.png"/><Relationship Id="rId4" Type="http://schemas.openxmlformats.org/officeDocument/2006/relationships/image" Target="../media/image25.png"/><Relationship Id="rId14" Type="http://schemas.openxmlformats.org/officeDocument/2006/relationships/image" Target="../media/image31.png"/></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7"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15" Type="http://schemas.openxmlformats.org/officeDocument/2006/relationships/image" Target="../media/image22.png"/><Relationship Id="rId9" Type="http://schemas.openxmlformats.org/officeDocument/2006/relationships/image" Target="../media/image160.png"/><Relationship Id="rId14" Type="http://schemas.openxmlformats.org/officeDocument/2006/relationships/image" Target="../media/image31.png"/></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11.xml"/><Relationship Id="rId7"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18.png"/><Relationship Id="rId11" Type="http://schemas.openxmlformats.org/officeDocument/2006/relationships/image" Target="../media/image30.png"/><Relationship Id="rId5" Type="http://schemas.openxmlformats.org/officeDocument/2006/relationships/image" Target="../media/image230.png"/><Relationship Id="rId10" Type="http://schemas.openxmlformats.org/officeDocument/2006/relationships/image" Target="../media/image29.png"/><Relationship Id="rId9" Type="http://schemas.openxmlformats.org/officeDocument/2006/relationships/image" Target="../media/image24.png"/></Relationships>
</file>

<file path=ppt/slides/_rels/slide19.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4.png"/><Relationship Id="rId3" Type="http://schemas.openxmlformats.org/officeDocument/2006/relationships/notesSlide" Target="../notesSlides/notesSlide12.xml"/><Relationship Id="rId7" Type="http://schemas.openxmlformats.org/officeDocument/2006/relationships/image" Target="../media/image35.png"/><Relationship Id="rId12" Type="http://schemas.openxmlformats.org/officeDocument/2006/relationships/image" Target="../media/image43.png"/><Relationship Id="rId17" Type="http://schemas.openxmlformats.org/officeDocument/2006/relationships/image" Target="../media/image48.png"/><Relationship Id="rId2" Type="http://schemas.openxmlformats.org/officeDocument/2006/relationships/slideLayout" Target="../slideLayouts/slideLayout2.xml"/><Relationship Id="rId16" Type="http://schemas.openxmlformats.org/officeDocument/2006/relationships/image" Target="../media/image47.png"/><Relationship Id="rId1" Type="http://schemas.openxmlformats.org/officeDocument/2006/relationships/tags" Target="../tags/tag10.xml"/><Relationship Id="rId6" Type="http://schemas.openxmlformats.org/officeDocument/2006/relationships/image" Target="../media/image300.png"/><Relationship Id="rId11" Type="http://schemas.openxmlformats.org/officeDocument/2006/relationships/image" Target="../media/image42.png"/><Relationship Id="rId5" Type="http://schemas.openxmlformats.org/officeDocument/2006/relationships/image" Target="../media/image290.png"/><Relationship Id="rId15" Type="http://schemas.openxmlformats.org/officeDocument/2006/relationships/image" Target="../media/image46.png"/><Relationship Id="rId10" Type="http://schemas.openxmlformats.org/officeDocument/2006/relationships/image" Target="../media/image41.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5.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jpg"/><Relationship Id="rId5"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320.png"/><Relationship Id="rId13" Type="http://schemas.openxmlformats.org/officeDocument/2006/relationships/image" Target="../media/image40.png"/><Relationship Id="rId18" Type="http://schemas.openxmlformats.org/officeDocument/2006/relationships/image" Target="../media/image34.png"/><Relationship Id="rId3" Type="http://schemas.openxmlformats.org/officeDocument/2006/relationships/image" Target="../media/image33.png"/><Relationship Id="rId12" Type="http://schemas.openxmlformats.org/officeDocument/2006/relationships/image" Target="../media/image39.png"/><Relationship Id="rId17" Type="http://schemas.openxmlformats.org/officeDocument/2006/relationships/image" Target="../media/image400.png"/><Relationship Id="rId2" Type="http://schemas.openxmlformats.org/officeDocument/2006/relationships/slideLayout" Target="../slideLayouts/slideLayout2.xml"/><Relationship Id="rId16" Type="http://schemas.openxmlformats.org/officeDocument/2006/relationships/image" Target="../media/image390.png"/><Relationship Id="rId1" Type="http://schemas.openxmlformats.org/officeDocument/2006/relationships/tags" Target="../tags/tag11.xml"/><Relationship Id="rId11" Type="http://schemas.openxmlformats.org/officeDocument/2006/relationships/image" Target="../media/image38.png"/><Relationship Id="rId15" Type="http://schemas.openxmlformats.org/officeDocument/2006/relationships/image" Target="../media/image380.png"/><Relationship Id="rId10" Type="http://schemas.openxmlformats.org/officeDocument/2006/relationships/image" Target="../media/image340.png"/><Relationship Id="rId9" Type="http://schemas.openxmlformats.org/officeDocument/2006/relationships/image" Target="../media/image190.png"/><Relationship Id="rId14" Type="http://schemas.openxmlformats.org/officeDocument/2006/relationships/image" Target="../media/image231.png"/></Relationships>
</file>

<file path=ppt/slides/_rels/slide21.xml.rels><?xml version="1.0" encoding="UTF-8" standalone="yes"?>
<Relationships xmlns="http://schemas.openxmlformats.org/package/2006/relationships"><Relationship Id="rId8" Type="http://schemas.openxmlformats.org/officeDocument/2006/relationships/image" Target="../media/image320.png"/><Relationship Id="rId13" Type="http://schemas.openxmlformats.org/officeDocument/2006/relationships/image" Target="../media/image40.png"/><Relationship Id="rId18" Type="http://schemas.openxmlformats.org/officeDocument/2006/relationships/image" Target="../media/image50.png"/><Relationship Id="rId3" Type="http://schemas.openxmlformats.org/officeDocument/2006/relationships/image" Target="../media/image49.png"/><Relationship Id="rId12" Type="http://schemas.openxmlformats.org/officeDocument/2006/relationships/image" Target="../media/image39.png"/><Relationship Id="rId17" Type="http://schemas.openxmlformats.org/officeDocument/2006/relationships/image" Target="../media/image400.png"/><Relationship Id="rId2" Type="http://schemas.openxmlformats.org/officeDocument/2006/relationships/slideLayout" Target="../slideLayouts/slideLayout2.xml"/><Relationship Id="rId16" Type="http://schemas.openxmlformats.org/officeDocument/2006/relationships/image" Target="../media/image390.png"/><Relationship Id="rId1" Type="http://schemas.openxmlformats.org/officeDocument/2006/relationships/tags" Target="../tags/tag12.xml"/><Relationship Id="rId11" Type="http://schemas.openxmlformats.org/officeDocument/2006/relationships/image" Target="../media/image38.png"/><Relationship Id="rId15" Type="http://schemas.openxmlformats.org/officeDocument/2006/relationships/image" Target="../media/image380.png"/><Relationship Id="rId10" Type="http://schemas.openxmlformats.org/officeDocument/2006/relationships/image" Target="../media/image340.png"/><Relationship Id="rId9" Type="http://schemas.openxmlformats.org/officeDocument/2006/relationships/image" Target="../media/image190.png"/><Relationship Id="rId14" Type="http://schemas.openxmlformats.org/officeDocument/2006/relationships/image" Target="../media/image23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430.png"/><Relationship Id="rId3" Type="http://schemas.openxmlformats.org/officeDocument/2006/relationships/notesSlide" Target="../notesSlides/notesSlide14.xml"/><Relationship Id="rId7" Type="http://schemas.openxmlformats.org/officeDocument/2006/relationships/image" Target="../media/image420.pn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410.png"/><Relationship Id="rId11" Type="http://schemas.openxmlformats.org/officeDocument/2006/relationships/image" Target="../media/image460.png"/><Relationship Id="rId5" Type="http://schemas.openxmlformats.org/officeDocument/2006/relationships/image" Target="../media/image370.png"/><Relationship Id="rId10" Type="http://schemas.openxmlformats.org/officeDocument/2006/relationships/image" Target="../media/image450.png"/><Relationship Id="rId4" Type="http://schemas.openxmlformats.org/officeDocument/2006/relationships/image" Target="../media/image360.png"/><Relationship Id="rId9" Type="http://schemas.openxmlformats.org/officeDocument/2006/relationships/image" Target="../media/image44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47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28.png"/><Relationship Id="rId7"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15" Type="http://schemas.openxmlformats.org/officeDocument/2006/relationships/image" Target="../media/image59.png"/><Relationship Id="rId9" Type="http://schemas.openxmlformats.org/officeDocument/2006/relationships/image" Target="../media/image160.png"/><Relationship Id="rId1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10.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4.png"/><Relationship Id="rId5" Type="http://schemas.openxmlformats.org/officeDocument/2006/relationships/image" Target="../media/image130.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2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2064" y="621792"/>
            <a:ext cx="8125322" cy="1865730"/>
          </a:xfrm>
        </p:spPr>
        <p:style>
          <a:lnRef idx="1">
            <a:schemeClr val="accent1"/>
          </a:lnRef>
          <a:fillRef idx="2">
            <a:schemeClr val="accent1"/>
          </a:fillRef>
          <a:effectRef idx="1">
            <a:schemeClr val="accent1"/>
          </a:effectRef>
          <a:fontRef idx="minor">
            <a:schemeClr val="dk1"/>
          </a:fontRef>
        </p:style>
        <p:txBody>
          <a:bodyPr>
            <a:normAutofit/>
          </a:bodyPr>
          <a:lstStyle/>
          <a:p>
            <a:pPr rtl="0"/>
            <a:r>
              <a:rPr lang="en-US" b="1" dirty="0"/>
              <a:t>Time-Space Hardness </a:t>
            </a:r>
            <a:br>
              <a:rPr lang="en-US" b="1" dirty="0"/>
            </a:br>
            <a:r>
              <a:rPr lang="en-US" b="1" dirty="0"/>
              <a:t>for Learning Problems</a:t>
            </a:r>
            <a:endParaRPr lang="en-US" dirty="0"/>
          </a:p>
        </p:txBody>
      </p:sp>
      <p:sp>
        <p:nvSpPr>
          <p:cNvPr id="3" name="Subtitle 2"/>
          <p:cNvSpPr>
            <a:spLocks noGrp="1"/>
          </p:cNvSpPr>
          <p:nvPr>
            <p:ph type="subTitle" idx="1"/>
          </p:nvPr>
        </p:nvSpPr>
        <p:spPr>
          <a:xfrm>
            <a:off x="512064" y="2670049"/>
            <a:ext cx="8108990" cy="3484324"/>
          </a:xfrm>
        </p:spPr>
        <p:txBody>
          <a:bodyPr>
            <a:normAutofit/>
          </a:bodyPr>
          <a:lstStyle/>
          <a:p>
            <a:pPr rtl="0"/>
            <a:r>
              <a:rPr lang="en-US" dirty="0">
                <a:solidFill>
                  <a:schemeClr val="tx1">
                    <a:lumMod val="65000"/>
                    <a:lumOff val="35000"/>
                  </a:schemeClr>
                </a:solidFill>
              </a:rPr>
              <a:t>Avishay Tal (</a:t>
            </a:r>
            <a:r>
              <a:rPr lang="en-US" b="1" dirty="0">
                <a:solidFill>
                  <a:schemeClr val="tx1">
                    <a:lumMod val="65000"/>
                    <a:lumOff val="35000"/>
                  </a:schemeClr>
                </a:solidFill>
              </a:rPr>
              <a:t>Stanford</a:t>
            </a:r>
            <a:r>
              <a:rPr lang="en-US" dirty="0">
                <a:solidFill>
                  <a:schemeClr val="tx1">
                    <a:lumMod val="65000"/>
                    <a:lumOff val="35000"/>
                  </a:schemeClr>
                </a:solidFill>
              </a:rPr>
              <a:t>)</a:t>
            </a:r>
            <a:br>
              <a:rPr lang="he-IL" dirty="0">
                <a:solidFill>
                  <a:schemeClr val="tx1">
                    <a:lumMod val="65000"/>
                    <a:lumOff val="35000"/>
                  </a:schemeClr>
                </a:solidFill>
              </a:rPr>
            </a:br>
            <a:endParaRPr lang="en-US" dirty="0">
              <a:solidFill>
                <a:schemeClr val="tx1">
                  <a:lumMod val="65000"/>
                  <a:lumOff val="35000"/>
                </a:schemeClr>
              </a:solidFill>
            </a:endParaRPr>
          </a:p>
          <a:p>
            <a:pPr rtl="0"/>
            <a:r>
              <a:rPr lang="en-US" dirty="0">
                <a:solidFill>
                  <a:schemeClr val="tx1"/>
                </a:solidFill>
              </a:rPr>
              <a:t>Based on joint works with </a:t>
            </a:r>
          </a:p>
          <a:p>
            <a:pPr rtl="0"/>
            <a:r>
              <a:rPr lang="en-US" b="1" dirty="0" err="1">
                <a:solidFill>
                  <a:srgbClr val="00B050"/>
                </a:solidFill>
              </a:rPr>
              <a:t>Sumegha</a:t>
            </a:r>
            <a:r>
              <a:rPr lang="en-US" b="1" dirty="0">
                <a:solidFill>
                  <a:srgbClr val="00B050"/>
                </a:solidFill>
              </a:rPr>
              <a:t> Garg</a:t>
            </a:r>
            <a:r>
              <a:rPr lang="en-US" b="1" dirty="0">
                <a:solidFill>
                  <a:schemeClr val="tx1"/>
                </a:solidFill>
              </a:rPr>
              <a:t>, </a:t>
            </a:r>
            <a:r>
              <a:rPr lang="en-US" b="1" dirty="0" err="1">
                <a:solidFill>
                  <a:srgbClr val="00B050"/>
                </a:solidFill>
              </a:rPr>
              <a:t>Gillat</a:t>
            </a:r>
            <a:r>
              <a:rPr lang="en-US" b="1" dirty="0">
                <a:solidFill>
                  <a:srgbClr val="00B050"/>
                </a:solidFill>
              </a:rPr>
              <a:t> </a:t>
            </a:r>
            <a:r>
              <a:rPr lang="en-US" b="1" dirty="0" err="1">
                <a:solidFill>
                  <a:srgbClr val="00B050"/>
                </a:solidFill>
              </a:rPr>
              <a:t>Kol</a:t>
            </a:r>
            <a:r>
              <a:rPr lang="en-US" b="1" dirty="0">
                <a:solidFill>
                  <a:srgbClr val="00B050"/>
                </a:solidFill>
              </a:rPr>
              <a:t> </a:t>
            </a:r>
            <a:r>
              <a:rPr lang="en-US" b="1" dirty="0">
                <a:solidFill>
                  <a:schemeClr val="tx1"/>
                </a:solidFill>
              </a:rPr>
              <a:t>&amp; </a:t>
            </a:r>
            <a:r>
              <a:rPr lang="en-US" b="1" dirty="0">
                <a:solidFill>
                  <a:srgbClr val="00B050"/>
                </a:solidFill>
              </a:rPr>
              <a:t>Ran </a:t>
            </a:r>
            <a:r>
              <a:rPr lang="en-US" b="1" dirty="0" err="1">
                <a:solidFill>
                  <a:srgbClr val="00B050"/>
                </a:solidFill>
              </a:rPr>
              <a:t>Raz</a:t>
            </a:r>
            <a:endParaRPr lang="en-US" b="1" dirty="0">
              <a:solidFill>
                <a:srgbClr val="00B050"/>
              </a:solidFill>
            </a:endParaRPr>
          </a:p>
          <a:p>
            <a:pPr rtl="0"/>
            <a:endParaRPr lang="en-US" b="1" dirty="0">
              <a:solidFill>
                <a:schemeClr val="tx1"/>
              </a:solidFill>
            </a:endParaRPr>
          </a:p>
          <a:p>
            <a:pPr rtl="0"/>
            <a:endParaRPr lang="en-US" dirty="0">
              <a:solidFill>
                <a:schemeClr val="tx1"/>
              </a:solidFill>
            </a:endParaRPr>
          </a:p>
          <a:p>
            <a:pPr rtl="0"/>
            <a:endParaRPr lang="en-US" dirty="0">
              <a:solidFill>
                <a:schemeClr val="tx1">
                  <a:lumMod val="65000"/>
                  <a:lumOff val="35000"/>
                </a:schemeClr>
              </a:solidFill>
            </a:endParaRPr>
          </a:p>
        </p:txBody>
      </p:sp>
    </p:spTree>
    <p:extLst>
      <p:ext uri="{BB962C8B-B14F-4D97-AF65-F5344CB8AC3E}">
        <p14:creationId xmlns:p14="http://schemas.microsoft.com/office/powerpoint/2010/main" val="277130602"/>
      </p:ext>
    </p:extLst>
  </p:cSld>
  <p:clrMapOvr>
    <a:masterClrMapping/>
  </p:clrMapOvr>
  <mc:AlternateContent xmlns:mc="http://schemas.openxmlformats.org/markup-compatibility/2006" xmlns:p14="http://schemas.microsoft.com/office/powerpoint/2010/main">
    <mc:Choice Requires="p14">
      <p:transition spd="slow" p14:dur="2000" advTm="20969"/>
    </mc:Choice>
    <mc:Fallback xmlns="">
      <p:transition spd="slow" advTm="2096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 name="Rectangle 3"/>
              <p:cNvSpPr txBox="1">
                <a:spLocks noChangeArrowheads="1"/>
              </p:cNvSpPr>
              <p:nvPr/>
            </p:nvSpPr>
            <p:spPr bwMode="auto">
              <a:xfrm>
                <a:off x="227819" y="914400"/>
                <a:ext cx="8404117" cy="58167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SzPct val="65000"/>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5000"/>
                  </a:lnSpc>
                  <a:spcBef>
                    <a:spcPts val="300"/>
                  </a:spcBef>
                  <a:spcAft>
                    <a:spcPts val="600"/>
                  </a:spcAft>
                  <a:buNone/>
                </a:pPr>
                <a:r>
                  <a:rPr lang="en-US" sz="3000" b="1" dirty="0">
                    <a:solidFill>
                      <a:srgbClr val="7030A0"/>
                    </a:solidFill>
                  </a:rPr>
                  <a:t>[</a:t>
                </a:r>
                <a:r>
                  <a:rPr lang="en-US" sz="3000" b="1" dirty="0" err="1">
                    <a:solidFill>
                      <a:srgbClr val="7030A0"/>
                    </a:solidFill>
                  </a:rPr>
                  <a:t>Raz</a:t>
                </a:r>
                <a:r>
                  <a:rPr lang="en-US" sz="3000" b="1" dirty="0">
                    <a:solidFill>
                      <a:srgbClr val="7030A0"/>
                    </a:solidFill>
                  </a:rPr>
                  <a:t> 16, Valiant-Valiant 16] </a:t>
                </a:r>
              </a:p>
              <a:p>
                <a:pPr marL="0" indent="0">
                  <a:lnSpc>
                    <a:spcPct val="95000"/>
                  </a:lnSpc>
                  <a:spcBef>
                    <a:spcPts val="300"/>
                  </a:spcBef>
                  <a:spcAft>
                    <a:spcPts val="600"/>
                  </a:spcAft>
                  <a:buFont typeface="Arial" pitchFamily="34" charset="0"/>
                  <a:buNone/>
                </a:pPr>
                <a:r>
                  <a:rPr lang="en-US" sz="3000" b="1" dirty="0">
                    <a:solidFill>
                      <a:srgbClr val="7030A0"/>
                    </a:solidFill>
                  </a:rPr>
                  <a:t>Applications to Bounded Storage Crypto:</a:t>
                </a:r>
              </a:p>
              <a:p>
                <a:pPr marL="0" indent="0">
                  <a:lnSpc>
                    <a:spcPct val="95000"/>
                  </a:lnSpc>
                  <a:spcBef>
                    <a:spcPts val="300"/>
                  </a:spcBef>
                  <a:spcAft>
                    <a:spcPts val="600"/>
                  </a:spcAft>
                  <a:buNone/>
                </a:pPr>
                <a:r>
                  <a:rPr lang="en-US" sz="3000" b="1" dirty="0">
                    <a:solidFill>
                      <a:prstClr val="black"/>
                    </a:solidFill>
                  </a:rPr>
                  <a:t>Encryption/Decryption scheme with:</a:t>
                </a:r>
              </a:p>
              <a:p>
                <a:pPr marL="0" indent="0">
                  <a:lnSpc>
                    <a:spcPct val="95000"/>
                  </a:lnSpc>
                  <a:spcBef>
                    <a:spcPts val="300"/>
                  </a:spcBef>
                  <a:spcAft>
                    <a:spcPts val="600"/>
                  </a:spcAft>
                  <a:buNone/>
                </a:pPr>
                <a:r>
                  <a:rPr lang="en-US" sz="3000" b="1" dirty="0">
                    <a:solidFill>
                      <a:prstClr val="black"/>
                    </a:solidFill>
                  </a:rPr>
                  <a:t>Key’s length: </a:t>
                </a:r>
                <a14:m>
                  <m:oMath xmlns:m="http://schemas.openxmlformats.org/officeDocument/2006/math">
                    <m:r>
                      <a:rPr lang="en-US" sz="3000" b="0" i="1" smtClean="0">
                        <a:solidFill>
                          <a:srgbClr val="FF0000"/>
                        </a:solidFill>
                        <a:latin typeface="Cambria Math" panose="02040503050406030204" pitchFamily="18" charset="0"/>
                      </a:rPr>
                      <m:t>𝑛</m:t>
                    </m:r>
                  </m:oMath>
                </a14:m>
                <a:endParaRPr lang="en-US" sz="3000" dirty="0">
                  <a:solidFill>
                    <a:srgbClr val="FF0000"/>
                  </a:solidFill>
                </a:endParaRPr>
              </a:p>
              <a:p>
                <a:pPr marL="0" indent="0">
                  <a:lnSpc>
                    <a:spcPct val="95000"/>
                  </a:lnSpc>
                  <a:spcBef>
                    <a:spcPts val="0"/>
                  </a:spcBef>
                  <a:buNone/>
                </a:pPr>
                <a:r>
                  <a:rPr lang="en-US" sz="3000" b="1" dirty="0">
                    <a:solidFill>
                      <a:prstClr val="black"/>
                    </a:solidFill>
                  </a:rPr>
                  <a:t>Encryption/Decryption time: </a:t>
                </a:r>
                <a14:m>
                  <m:oMath xmlns:m="http://schemas.openxmlformats.org/officeDocument/2006/math">
                    <m:r>
                      <a:rPr lang="en-US" sz="3000" b="0" i="1">
                        <a:solidFill>
                          <a:srgbClr val="FF0000"/>
                        </a:solidFill>
                        <a:latin typeface="Cambria Math" panose="02040503050406030204" pitchFamily="18" charset="0"/>
                      </a:rPr>
                      <m:t>𝑛</m:t>
                    </m:r>
                  </m:oMath>
                </a14:m>
                <a:endParaRPr lang="en-US" sz="3000" dirty="0">
                  <a:solidFill>
                    <a:srgbClr val="7030A0"/>
                  </a:solidFill>
                </a:endParaRPr>
              </a:p>
              <a:p>
                <a:pPr marL="0" indent="0">
                  <a:lnSpc>
                    <a:spcPct val="95000"/>
                  </a:lnSpc>
                  <a:spcBef>
                    <a:spcPts val="0"/>
                  </a:spcBef>
                  <a:buNone/>
                </a:pPr>
                <a:r>
                  <a:rPr lang="en-US" sz="3000" b="1" dirty="0">
                    <a:solidFill>
                      <a:srgbClr val="00B050"/>
                    </a:solidFill>
                  </a:rPr>
                  <a:t>Unconditional security, if the attacker’s memory size is at most </a:t>
                </a:r>
                <a14:m>
                  <m:oMath xmlns:m="http://schemas.openxmlformats.org/officeDocument/2006/math">
                    <m:sSup>
                      <m:sSupPr>
                        <m:ctrlPr>
                          <a:rPr lang="en-US" sz="3000" i="1">
                            <a:solidFill>
                              <a:srgbClr val="FF0000"/>
                            </a:solidFill>
                            <a:latin typeface="Cambria Math" panose="02040503050406030204" pitchFamily="18" charset="0"/>
                          </a:rPr>
                        </m:ctrlPr>
                      </m:sSupPr>
                      <m:e>
                        <m:r>
                          <a:rPr lang="en-US" sz="3000" i="1">
                            <a:solidFill>
                              <a:srgbClr val="FF0000"/>
                            </a:solidFill>
                            <a:latin typeface="Cambria Math" panose="02040503050406030204" pitchFamily="18" charset="0"/>
                          </a:rPr>
                          <m:t>𝑛</m:t>
                        </m:r>
                      </m:e>
                      <m:sup>
                        <m:r>
                          <a:rPr lang="en-US" sz="3000" i="1">
                            <a:solidFill>
                              <a:srgbClr val="FF0000"/>
                            </a:solidFill>
                            <a:latin typeface="Cambria Math" panose="02040503050406030204" pitchFamily="18" charset="0"/>
                          </a:rPr>
                          <m:t>2</m:t>
                        </m:r>
                      </m:sup>
                    </m:sSup>
                    <m:r>
                      <a:rPr lang="en-US" sz="3000" b="0" i="1" smtClean="0">
                        <a:solidFill>
                          <a:srgbClr val="FF0000"/>
                        </a:solidFill>
                        <a:latin typeface="Cambria Math" panose="02040503050406030204" pitchFamily="18" charset="0"/>
                      </a:rPr>
                      <m:t>/10</m:t>
                    </m:r>
                  </m:oMath>
                </a14:m>
                <a:endParaRPr lang="en-US" sz="3000" b="1" dirty="0">
                  <a:solidFill>
                    <a:srgbClr val="FF0000"/>
                  </a:solidFill>
                </a:endParaRPr>
              </a:p>
              <a:p>
                <a:pPr marL="0" indent="0">
                  <a:lnSpc>
                    <a:spcPct val="95000"/>
                  </a:lnSpc>
                  <a:spcBef>
                    <a:spcPts val="0"/>
                  </a:spcBef>
                  <a:buNone/>
                </a:pPr>
                <a:endParaRPr lang="en-US" sz="3000" b="1" dirty="0">
                  <a:solidFill>
                    <a:srgbClr val="FF0000"/>
                  </a:solidFill>
                </a:endParaRPr>
              </a:p>
              <a:p>
                <a:pPr marL="0" indent="0">
                  <a:lnSpc>
                    <a:spcPct val="95000"/>
                  </a:lnSpc>
                  <a:spcBef>
                    <a:spcPts val="0"/>
                  </a:spcBef>
                  <a:buNone/>
                </a:pPr>
                <a:r>
                  <a:rPr lang="en-US" sz="3200" b="1" dirty="0">
                    <a:solidFill>
                      <a:srgbClr val="002060"/>
                    </a:solidFill>
                  </a:rPr>
                  <a:t>Previous works assumed that the attacker’s memory size is at most </a:t>
                </a:r>
                <a:r>
                  <a:rPr lang="en-US" sz="3200" b="1" dirty="0">
                    <a:solidFill>
                      <a:srgbClr val="FF0000"/>
                    </a:solidFill>
                  </a:rPr>
                  <a:t>linear</a:t>
                </a:r>
                <a:r>
                  <a:rPr lang="en-US" sz="3200" b="1" dirty="0">
                    <a:solidFill>
                      <a:srgbClr val="002060"/>
                    </a:solidFill>
                  </a:rPr>
                  <a:t> in the time needed for encryption/decryption</a:t>
                </a:r>
              </a:p>
              <a:p>
                <a:pPr marL="0" indent="0">
                  <a:lnSpc>
                    <a:spcPct val="95000"/>
                  </a:lnSpc>
                  <a:spcBef>
                    <a:spcPts val="0"/>
                  </a:spcBef>
                  <a:buNone/>
                </a:pPr>
                <a:endParaRPr lang="en-US" sz="3000" b="1" dirty="0">
                  <a:solidFill>
                    <a:srgbClr val="FF0000"/>
                  </a:solidFill>
                </a:endParaRPr>
              </a:p>
              <a:p>
                <a:pPr marL="0" indent="0">
                  <a:lnSpc>
                    <a:spcPct val="95000"/>
                  </a:lnSpc>
                  <a:spcBef>
                    <a:spcPts val="0"/>
                  </a:spcBef>
                  <a:buNone/>
                </a:pPr>
                <a:endParaRPr lang="en-US" sz="1400" b="1" dirty="0">
                  <a:solidFill>
                    <a:srgbClr val="FF0000"/>
                  </a:solidFill>
                </a:endParaRPr>
              </a:p>
              <a:p>
                <a:pPr marL="0" indent="0">
                  <a:lnSpc>
                    <a:spcPct val="50000"/>
                  </a:lnSpc>
                  <a:spcBef>
                    <a:spcPts val="0"/>
                  </a:spcBef>
                  <a:buFont typeface="Arial" pitchFamily="34" charset="0"/>
                  <a:buNone/>
                </a:pPr>
                <a:endParaRPr lang="en-US" sz="3000" dirty="0">
                  <a:solidFill>
                    <a:srgbClr val="C00000"/>
                  </a:solidFill>
                </a:endParaRPr>
              </a:p>
            </p:txBody>
          </p:sp>
        </mc:Choice>
        <mc:Fallback xmlns="">
          <p:sp>
            <p:nvSpPr>
              <p:cNvPr id="17" name="Rectangle 3"/>
              <p:cNvSpPr txBox="1">
                <a:spLocks noRot="1" noChangeAspect="1" noMove="1" noResize="1" noEditPoints="1" noAdjustHandles="1" noChangeArrowheads="1" noChangeShapeType="1" noTextEdit="1"/>
              </p:cNvSpPr>
              <p:nvPr/>
            </p:nvSpPr>
            <p:spPr bwMode="auto">
              <a:xfrm>
                <a:off x="227819" y="914400"/>
                <a:ext cx="8404117" cy="5816722"/>
              </a:xfrm>
              <a:prstGeom prst="rect">
                <a:avLst/>
              </a:prstGeom>
              <a:blipFill>
                <a:blip r:embed="rId4"/>
                <a:stretch>
                  <a:fillRect l="-1810" t="-1747" r="-256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6386" name="Rectangle 2"/>
          <p:cNvSpPr>
            <a:spLocks noGrp="1" noChangeArrowheads="1"/>
          </p:cNvSpPr>
          <p:nvPr>
            <p:ph type="title" idx="4294967295"/>
          </p:nvPr>
        </p:nvSpPr>
        <p:spPr>
          <a:xfrm>
            <a:off x="9548" y="9525"/>
            <a:ext cx="9134451" cy="1143000"/>
          </a:xfrm>
        </p:spPr>
        <p:txBody>
          <a:bodyPr/>
          <a:lstStyle/>
          <a:p>
            <a:r>
              <a:rPr lang="en-US" b="1" dirty="0">
                <a:solidFill>
                  <a:srgbClr val="002060"/>
                </a:solidFill>
              </a:rPr>
              <a:t>Motivation: Cryptography </a:t>
            </a:r>
          </a:p>
        </p:txBody>
      </p:sp>
    </p:spTree>
    <p:custDataLst>
      <p:tags r:id="rId1"/>
    </p:custDataLst>
    <p:extLst>
      <p:ext uri="{BB962C8B-B14F-4D97-AF65-F5344CB8AC3E}">
        <p14:creationId xmlns:p14="http://schemas.microsoft.com/office/powerpoint/2010/main" val="3851776631"/>
      </p:ext>
    </p:extLst>
  </p:cSld>
  <p:clrMapOvr>
    <a:masterClrMapping/>
  </p:clrMapOvr>
  <mc:AlternateContent xmlns:mc="http://schemas.openxmlformats.org/markup-compatibility/2006" xmlns:p14="http://schemas.microsoft.com/office/powerpoint/2010/main">
    <mc:Choice Requires="p14">
      <p:transition spd="slow" p14:dur="2000" advTm="9859"/>
    </mc:Choice>
    <mc:Fallback xmlns="">
      <p:transition spd="slow" advTm="985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 name="Rectangle 3"/>
              <p:cNvSpPr txBox="1">
                <a:spLocks noChangeArrowheads="1"/>
              </p:cNvSpPr>
              <p:nvPr/>
            </p:nvSpPr>
            <p:spPr bwMode="auto">
              <a:xfrm>
                <a:off x="227819" y="914400"/>
                <a:ext cx="8422405" cy="58167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SzPct val="65000"/>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5000"/>
                  </a:lnSpc>
                  <a:spcBef>
                    <a:spcPts val="300"/>
                  </a:spcBef>
                  <a:spcAft>
                    <a:spcPts val="600"/>
                  </a:spcAft>
                  <a:buNone/>
                </a:pPr>
                <a:r>
                  <a:rPr lang="en-US" sz="3000" b="1" dirty="0">
                    <a:solidFill>
                      <a:srgbClr val="7030A0"/>
                    </a:solidFill>
                  </a:rPr>
                  <a:t>[</a:t>
                </a:r>
                <a:r>
                  <a:rPr lang="en-US" sz="3000" b="1" dirty="0" err="1">
                    <a:solidFill>
                      <a:srgbClr val="7030A0"/>
                    </a:solidFill>
                  </a:rPr>
                  <a:t>Raz</a:t>
                </a:r>
                <a:r>
                  <a:rPr lang="en-US" sz="3000" b="1" dirty="0">
                    <a:solidFill>
                      <a:srgbClr val="7030A0"/>
                    </a:solidFill>
                  </a:rPr>
                  <a:t> 16, Valiant-Valiant 16, </a:t>
                </a:r>
                <a:r>
                  <a:rPr lang="en-US" sz="3000" b="1" dirty="0" err="1">
                    <a:solidFill>
                      <a:srgbClr val="7030A0"/>
                    </a:solidFill>
                  </a:rPr>
                  <a:t>Kol</a:t>
                </a:r>
                <a:r>
                  <a:rPr lang="en-US" sz="3000" b="1" dirty="0">
                    <a:solidFill>
                      <a:srgbClr val="7030A0"/>
                    </a:solidFill>
                  </a:rPr>
                  <a:t>-</a:t>
                </a:r>
                <a:r>
                  <a:rPr lang="en-US" sz="3000" b="1" dirty="0" err="1">
                    <a:solidFill>
                      <a:srgbClr val="7030A0"/>
                    </a:solidFill>
                  </a:rPr>
                  <a:t>Raz</a:t>
                </a:r>
                <a:r>
                  <a:rPr lang="en-US" sz="3000" b="1" dirty="0">
                    <a:solidFill>
                      <a:srgbClr val="7030A0"/>
                    </a:solidFill>
                  </a:rPr>
                  <a:t>-</a:t>
                </a:r>
                <a:r>
                  <a:rPr lang="en-US" sz="3000" b="1" dirty="0">
                    <a:solidFill>
                      <a:srgbClr val="C00000"/>
                    </a:solidFill>
                  </a:rPr>
                  <a:t>T</a:t>
                </a:r>
                <a:r>
                  <a:rPr lang="en-US" sz="3000" b="1" dirty="0">
                    <a:solidFill>
                      <a:srgbClr val="7030A0"/>
                    </a:solidFill>
                  </a:rPr>
                  <a:t> 16] </a:t>
                </a:r>
              </a:p>
              <a:p>
                <a:pPr marL="0" indent="0">
                  <a:lnSpc>
                    <a:spcPct val="95000"/>
                  </a:lnSpc>
                  <a:spcBef>
                    <a:spcPts val="300"/>
                  </a:spcBef>
                  <a:spcAft>
                    <a:spcPts val="600"/>
                  </a:spcAft>
                  <a:buFont typeface="Arial" pitchFamily="34" charset="0"/>
                  <a:buNone/>
                </a:pPr>
                <a:r>
                  <a:rPr lang="en-US" sz="3000" b="1" dirty="0">
                    <a:solidFill>
                      <a:srgbClr val="7030A0"/>
                    </a:solidFill>
                  </a:rPr>
                  <a:t>Applications to Bounded Storage Crypto:</a:t>
                </a:r>
              </a:p>
              <a:p>
                <a:pPr marL="0" indent="0">
                  <a:lnSpc>
                    <a:spcPct val="95000"/>
                  </a:lnSpc>
                  <a:spcBef>
                    <a:spcPts val="300"/>
                  </a:spcBef>
                  <a:spcAft>
                    <a:spcPts val="600"/>
                  </a:spcAft>
                  <a:buNone/>
                </a:pPr>
                <a:r>
                  <a:rPr lang="en-US" sz="3000" b="1" dirty="0">
                    <a:solidFill>
                      <a:prstClr val="black"/>
                    </a:solidFill>
                  </a:rPr>
                  <a:t>Encryption/Decryption scheme with:</a:t>
                </a:r>
              </a:p>
              <a:p>
                <a:pPr marL="0" indent="0">
                  <a:lnSpc>
                    <a:spcPct val="95000"/>
                  </a:lnSpc>
                  <a:spcBef>
                    <a:spcPts val="300"/>
                  </a:spcBef>
                  <a:spcAft>
                    <a:spcPts val="600"/>
                  </a:spcAft>
                  <a:buNone/>
                </a:pPr>
                <a:r>
                  <a:rPr lang="en-US" sz="3000" b="1" dirty="0">
                    <a:solidFill>
                      <a:prstClr val="black"/>
                    </a:solidFill>
                  </a:rPr>
                  <a:t>Key’s length: </a:t>
                </a:r>
                <a14:m>
                  <m:oMath xmlns:m="http://schemas.openxmlformats.org/officeDocument/2006/math">
                    <m:r>
                      <a:rPr lang="en-US" sz="3000" b="1" i="1" smtClean="0">
                        <a:solidFill>
                          <a:srgbClr val="FF0000"/>
                        </a:solidFill>
                        <a:latin typeface="Cambria Math" panose="02040503050406030204" pitchFamily="18" charset="0"/>
                      </a:rPr>
                      <m:t>ℓ</m:t>
                    </m:r>
                  </m:oMath>
                </a14:m>
                <a:endParaRPr lang="en-US" sz="3000" b="1" dirty="0">
                  <a:solidFill>
                    <a:srgbClr val="FF0000"/>
                  </a:solidFill>
                </a:endParaRPr>
              </a:p>
              <a:p>
                <a:pPr marL="0" indent="0">
                  <a:lnSpc>
                    <a:spcPct val="95000"/>
                  </a:lnSpc>
                  <a:spcBef>
                    <a:spcPts val="0"/>
                  </a:spcBef>
                  <a:buNone/>
                </a:pPr>
                <a:r>
                  <a:rPr lang="en-US" sz="3000" b="1" dirty="0">
                    <a:solidFill>
                      <a:prstClr val="black"/>
                    </a:solidFill>
                  </a:rPr>
                  <a:t>Encryption/Decryption time: </a:t>
                </a:r>
                <a14:m>
                  <m:oMath xmlns:m="http://schemas.openxmlformats.org/officeDocument/2006/math">
                    <m:r>
                      <a:rPr lang="en-US" sz="3000" b="0" i="1">
                        <a:solidFill>
                          <a:srgbClr val="FF0000"/>
                        </a:solidFill>
                        <a:latin typeface="Cambria Math" panose="02040503050406030204" pitchFamily="18" charset="0"/>
                      </a:rPr>
                      <m:t>𝑛</m:t>
                    </m:r>
                  </m:oMath>
                </a14:m>
                <a:endParaRPr lang="en-US" sz="3000" dirty="0">
                  <a:solidFill>
                    <a:srgbClr val="7030A0"/>
                  </a:solidFill>
                </a:endParaRPr>
              </a:p>
              <a:p>
                <a:pPr marL="0" indent="0">
                  <a:lnSpc>
                    <a:spcPct val="95000"/>
                  </a:lnSpc>
                  <a:spcBef>
                    <a:spcPts val="0"/>
                  </a:spcBef>
                  <a:buNone/>
                </a:pPr>
                <a:r>
                  <a:rPr lang="en-US" sz="3000" b="1" dirty="0">
                    <a:solidFill>
                      <a:srgbClr val="00B050"/>
                    </a:solidFill>
                  </a:rPr>
                  <a:t>Unconditional security, if the attacker’s memory size is at most </a:t>
                </a:r>
                <a14:m>
                  <m:oMath xmlns:m="http://schemas.openxmlformats.org/officeDocument/2006/math">
                    <m:r>
                      <m:rPr>
                        <m:sty m:val="p"/>
                      </m:rPr>
                      <a:rPr lang="en-US" sz="3000" b="0" i="0" smtClean="0">
                        <a:solidFill>
                          <a:srgbClr val="FF0000"/>
                        </a:solidFill>
                        <a:latin typeface="Cambria Math" panose="02040503050406030204" pitchFamily="18" charset="0"/>
                      </a:rPr>
                      <m:t>o</m:t>
                    </m:r>
                    <m:r>
                      <a:rPr lang="en-US" sz="3000" b="1" i="0" smtClean="0">
                        <a:solidFill>
                          <a:srgbClr val="FF0000"/>
                        </a:solidFill>
                        <a:latin typeface="Cambria Math" panose="02040503050406030204" pitchFamily="18" charset="0"/>
                      </a:rPr>
                      <m:t>(</m:t>
                    </m:r>
                    <m:r>
                      <a:rPr lang="en-US" sz="3000" b="0" i="1" smtClean="0">
                        <a:solidFill>
                          <a:srgbClr val="FF0000"/>
                        </a:solidFill>
                        <a:latin typeface="Cambria Math" panose="02040503050406030204" pitchFamily="18" charset="0"/>
                      </a:rPr>
                      <m:t>𝑛</m:t>
                    </m:r>
                    <m:r>
                      <a:rPr lang="en-US" sz="3000" b="0" i="1" smtClean="0">
                        <a:solidFill>
                          <a:srgbClr val="FF0000"/>
                        </a:solidFill>
                        <a:latin typeface="Cambria Math" panose="02040503050406030204" pitchFamily="18" charset="0"/>
                      </a:rPr>
                      <m:t>⋅ℓ</m:t>
                    </m:r>
                    <m:r>
                      <a:rPr lang="en-US" sz="3000" b="1" i="1" smtClean="0">
                        <a:solidFill>
                          <a:srgbClr val="FF0000"/>
                        </a:solidFill>
                        <a:latin typeface="Cambria Math" panose="02040503050406030204" pitchFamily="18" charset="0"/>
                      </a:rPr>
                      <m:t>)</m:t>
                    </m:r>
                  </m:oMath>
                </a14:m>
                <a:endParaRPr lang="en-US" sz="3000" b="1" dirty="0">
                  <a:solidFill>
                    <a:srgbClr val="FF0000"/>
                  </a:solidFill>
                </a:endParaRPr>
              </a:p>
              <a:p>
                <a:pPr marL="0" indent="0">
                  <a:lnSpc>
                    <a:spcPct val="95000"/>
                  </a:lnSpc>
                  <a:spcBef>
                    <a:spcPts val="0"/>
                  </a:spcBef>
                  <a:buNone/>
                </a:pPr>
                <a:endParaRPr lang="en-US" sz="1400" b="1" dirty="0">
                  <a:solidFill>
                    <a:srgbClr val="FF0000"/>
                  </a:solidFill>
                </a:endParaRPr>
              </a:p>
              <a:p>
                <a:pPr marL="0" indent="0">
                  <a:lnSpc>
                    <a:spcPct val="95000"/>
                  </a:lnSpc>
                  <a:spcBef>
                    <a:spcPts val="0"/>
                  </a:spcBef>
                  <a:buNone/>
                </a:pPr>
                <a:r>
                  <a:rPr lang="en-US" sz="3000" dirty="0"/>
                  <a:t>In the second part of the talk: </a:t>
                </a:r>
              </a:p>
              <a:p>
                <a:pPr marL="0" indent="0">
                  <a:lnSpc>
                    <a:spcPct val="95000"/>
                  </a:lnSpc>
                  <a:spcBef>
                    <a:spcPts val="300"/>
                  </a:spcBef>
                  <a:spcAft>
                    <a:spcPts val="600"/>
                  </a:spcAft>
                  <a:buNone/>
                </a:pPr>
                <a:r>
                  <a:rPr lang="en-US" sz="3000" b="1" dirty="0">
                    <a:solidFill>
                      <a:prstClr val="black"/>
                    </a:solidFill>
                  </a:rPr>
                  <a:t>Key’s length: </a:t>
                </a:r>
                <a14:m>
                  <m:oMath xmlns:m="http://schemas.openxmlformats.org/officeDocument/2006/math">
                    <m:r>
                      <a:rPr lang="en-US" sz="3000" b="0" i="1" smtClean="0">
                        <a:solidFill>
                          <a:srgbClr val="FF0000"/>
                        </a:solidFill>
                        <a:latin typeface="Cambria Math" panose="02040503050406030204" pitchFamily="18" charset="0"/>
                      </a:rPr>
                      <m:t>𝑛</m:t>
                    </m:r>
                  </m:oMath>
                </a14:m>
                <a:endParaRPr lang="en-US" sz="3000" dirty="0">
                  <a:solidFill>
                    <a:srgbClr val="FF0000"/>
                  </a:solidFill>
                </a:endParaRPr>
              </a:p>
              <a:p>
                <a:pPr marL="0" indent="0">
                  <a:lnSpc>
                    <a:spcPct val="95000"/>
                  </a:lnSpc>
                  <a:spcBef>
                    <a:spcPts val="0"/>
                  </a:spcBef>
                  <a:buNone/>
                </a:pPr>
                <a:r>
                  <a:rPr lang="en-US" sz="3000" b="1" dirty="0">
                    <a:solidFill>
                      <a:prstClr val="black"/>
                    </a:solidFill>
                  </a:rPr>
                  <a:t>Encryption/Decryption time: </a:t>
                </a:r>
                <a14:m>
                  <m:oMath xmlns:m="http://schemas.openxmlformats.org/officeDocument/2006/math">
                    <m:r>
                      <a:rPr lang="en-US" sz="3000" b="0" i="1" smtClean="0">
                        <a:solidFill>
                          <a:srgbClr val="FF0000"/>
                        </a:solidFill>
                        <a:latin typeface="Cambria Math" panose="02040503050406030204" pitchFamily="18" charset="0"/>
                      </a:rPr>
                      <m:t>ℓ</m:t>
                    </m:r>
                  </m:oMath>
                </a14:m>
                <a:endParaRPr lang="en-US" sz="3000" dirty="0">
                  <a:solidFill>
                    <a:srgbClr val="7030A0"/>
                  </a:solidFill>
                </a:endParaRPr>
              </a:p>
              <a:p>
                <a:pPr marL="0" indent="0">
                  <a:lnSpc>
                    <a:spcPct val="95000"/>
                  </a:lnSpc>
                  <a:spcBef>
                    <a:spcPts val="0"/>
                  </a:spcBef>
                  <a:buNone/>
                </a:pPr>
                <a:r>
                  <a:rPr lang="en-US" sz="3000" b="1" dirty="0">
                    <a:solidFill>
                      <a:srgbClr val="00B050"/>
                    </a:solidFill>
                  </a:rPr>
                  <a:t>Secure against memory size </a:t>
                </a:r>
                <a14:m>
                  <m:oMath xmlns:m="http://schemas.openxmlformats.org/officeDocument/2006/math">
                    <m:r>
                      <m:rPr>
                        <m:sty m:val="p"/>
                      </m:rPr>
                      <a:rPr lang="en-US" sz="3000">
                        <a:solidFill>
                          <a:srgbClr val="FF0000"/>
                        </a:solidFill>
                        <a:latin typeface="Cambria Math" panose="02040503050406030204" pitchFamily="18" charset="0"/>
                      </a:rPr>
                      <m:t>o</m:t>
                    </m:r>
                    <m:r>
                      <a:rPr lang="en-US" sz="3000" b="1">
                        <a:solidFill>
                          <a:srgbClr val="FF0000"/>
                        </a:solidFill>
                        <a:latin typeface="Cambria Math" panose="02040503050406030204" pitchFamily="18" charset="0"/>
                      </a:rPr>
                      <m:t>(</m:t>
                    </m:r>
                    <m:r>
                      <a:rPr lang="en-US" sz="3000" i="1">
                        <a:solidFill>
                          <a:srgbClr val="FF0000"/>
                        </a:solidFill>
                        <a:latin typeface="Cambria Math" panose="02040503050406030204" pitchFamily="18" charset="0"/>
                      </a:rPr>
                      <m:t>𝑛</m:t>
                    </m:r>
                    <m:r>
                      <a:rPr lang="en-US" sz="3000" i="1">
                        <a:solidFill>
                          <a:srgbClr val="FF0000"/>
                        </a:solidFill>
                        <a:latin typeface="Cambria Math" panose="02040503050406030204" pitchFamily="18" charset="0"/>
                      </a:rPr>
                      <m:t>⋅ℓ</m:t>
                    </m:r>
                    <m:r>
                      <a:rPr lang="en-US" sz="3000" b="1" i="1">
                        <a:solidFill>
                          <a:srgbClr val="FF0000"/>
                        </a:solidFill>
                        <a:latin typeface="Cambria Math" panose="02040503050406030204" pitchFamily="18" charset="0"/>
                      </a:rPr>
                      <m:t>)</m:t>
                    </m:r>
                  </m:oMath>
                </a14:m>
                <a:endParaRPr lang="en-US" sz="3000" dirty="0">
                  <a:solidFill>
                    <a:srgbClr val="C00000"/>
                  </a:solidFill>
                </a:endParaRPr>
              </a:p>
              <a:p>
                <a:pPr marL="0" indent="0">
                  <a:lnSpc>
                    <a:spcPct val="50000"/>
                  </a:lnSpc>
                  <a:spcBef>
                    <a:spcPts val="0"/>
                  </a:spcBef>
                  <a:buFont typeface="Arial" pitchFamily="34" charset="0"/>
                  <a:buNone/>
                </a:pPr>
                <a:endParaRPr lang="en-US" sz="3000" dirty="0">
                  <a:solidFill>
                    <a:srgbClr val="C00000"/>
                  </a:solidFill>
                </a:endParaRPr>
              </a:p>
            </p:txBody>
          </p:sp>
        </mc:Choice>
        <mc:Fallback xmlns="">
          <p:sp>
            <p:nvSpPr>
              <p:cNvPr id="17" name="Rectangle 3"/>
              <p:cNvSpPr txBox="1">
                <a:spLocks noRot="1" noChangeAspect="1" noMove="1" noResize="1" noEditPoints="1" noAdjustHandles="1" noChangeArrowheads="1" noChangeShapeType="1" noTextEdit="1"/>
              </p:cNvSpPr>
              <p:nvPr/>
            </p:nvSpPr>
            <p:spPr bwMode="auto">
              <a:xfrm>
                <a:off x="227819" y="914400"/>
                <a:ext cx="8422405" cy="5816722"/>
              </a:xfrm>
              <a:prstGeom prst="rect">
                <a:avLst/>
              </a:prstGeom>
              <a:blipFill>
                <a:blip r:embed="rId4"/>
                <a:stretch>
                  <a:fillRect l="-1657" t="-17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6386" name="Rectangle 2"/>
          <p:cNvSpPr>
            <a:spLocks noGrp="1" noChangeArrowheads="1"/>
          </p:cNvSpPr>
          <p:nvPr>
            <p:ph type="title" idx="4294967295"/>
          </p:nvPr>
        </p:nvSpPr>
        <p:spPr>
          <a:xfrm>
            <a:off x="9548" y="9525"/>
            <a:ext cx="9134451" cy="1143000"/>
          </a:xfrm>
        </p:spPr>
        <p:txBody>
          <a:bodyPr/>
          <a:lstStyle/>
          <a:p>
            <a:r>
              <a:rPr lang="en-US" b="1" dirty="0">
                <a:solidFill>
                  <a:srgbClr val="002060"/>
                </a:solidFill>
              </a:rPr>
              <a:t>Motivation: Cryptography </a:t>
            </a:r>
          </a:p>
        </p:txBody>
      </p:sp>
    </p:spTree>
    <p:custDataLst>
      <p:tags r:id="rId1"/>
    </p:custDataLst>
    <p:extLst>
      <p:ext uri="{BB962C8B-B14F-4D97-AF65-F5344CB8AC3E}">
        <p14:creationId xmlns:p14="http://schemas.microsoft.com/office/powerpoint/2010/main" val="1509636285"/>
      </p:ext>
    </p:extLst>
  </p:cSld>
  <p:clrMapOvr>
    <a:masterClrMapping/>
  </p:clrMapOvr>
  <mc:AlternateContent xmlns:mc="http://schemas.openxmlformats.org/markup-compatibility/2006" xmlns:p14="http://schemas.microsoft.com/office/powerpoint/2010/main">
    <mc:Choice Requires="p14">
      <p:transition spd="slow" p14:dur="2000" advTm="102837"/>
    </mc:Choice>
    <mc:Fallback xmlns="">
      <p:transition spd="slow" advTm="1028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3"/>
          <p:cNvSpPr txBox="1">
            <a:spLocks noChangeArrowheads="1"/>
          </p:cNvSpPr>
          <p:nvPr/>
        </p:nvSpPr>
        <p:spPr bwMode="auto">
          <a:xfrm>
            <a:off x="227819" y="914400"/>
            <a:ext cx="8916181" cy="5816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SzPct val="65000"/>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5000"/>
              </a:lnSpc>
              <a:spcBef>
                <a:spcPts val="300"/>
              </a:spcBef>
              <a:spcAft>
                <a:spcPts val="600"/>
              </a:spcAft>
              <a:buNone/>
            </a:pPr>
            <a:r>
              <a:rPr lang="en-US" sz="3200" dirty="0"/>
              <a:t>Time-Space Lower Bounds have been studied in many models</a:t>
            </a:r>
          </a:p>
          <a:p>
            <a:pPr marL="0" indent="0">
              <a:lnSpc>
                <a:spcPct val="95000"/>
              </a:lnSpc>
              <a:spcBef>
                <a:spcPts val="300"/>
              </a:spcBef>
              <a:spcAft>
                <a:spcPts val="0"/>
              </a:spcAft>
              <a:buNone/>
            </a:pPr>
            <a:r>
              <a:rPr lang="en-US" sz="3200" b="1" dirty="0">
                <a:solidFill>
                  <a:srgbClr val="7030A0"/>
                </a:solidFill>
              </a:rPr>
              <a:t>[</a:t>
            </a:r>
            <a:r>
              <a:rPr lang="en-US" sz="3200" b="1" dirty="0" err="1">
                <a:solidFill>
                  <a:srgbClr val="7030A0"/>
                </a:solidFill>
              </a:rPr>
              <a:t>Beame</a:t>
            </a:r>
            <a:r>
              <a:rPr lang="en-US" sz="3200" b="1" dirty="0">
                <a:solidFill>
                  <a:srgbClr val="7030A0"/>
                </a:solidFill>
              </a:rPr>
              <a:t>-Jayram-Saks 98, </a:t>
            </a:r>
            <a:r>
              <a:rPr lang="en-US" sz="3200" b="1" dirty="0" err="1">
                <a:solidFill>
                  <a:srgbClr val="7030A0"/>
                </a:solidFill>
              </a:rPr>
              <a:t>Ajtai</a:t>
            </a:r>
            <a:r>
              <a:rPr lang="en-US" sz="3200" b="1" dirty="0">
                <a:solidFill>
                  <a:srgbClr val="7030A0"/>
                </a:solidFill>
              </a:rPr>
              <a:t> 99, </a:t>
            </a:r>
          </a:p>
          <a:p>
            <a:pPr marL="0" indent="0">
              <a:lnSpc>
                <a:spcPct val="95000"/>
              </a:lnSpc>
              <a:spcBef>
                <a:spcPts val="300"/>
              </a:spcBef>
              <a:spcAft>
                <a:spcPts val="0"/>
              </a:spcAft>
              <a:buNone/>
            </a:pPr>
            <a:r>
              <a:rPr lang="en-US" sz="3200" b="1" dirty="0">
                <a:solidFill>
                  <a:srgbClr val="7030A0"/>
                </a:solidFill>
              </a:rPr>
              <a:t>Beame-Saks-Sun-Vee’00, </a:t>
            </a:r>
            <a:r>
              <a:rPr lang="en-US" sz="3200" b="1" dirty="0" err="1">
                <a:solidFill>
                  <a:srgbClr val="7030A0"/>
                </a:solidFill>
              </a:rPr>
              <a:t>Fortnow</a:t>
            </a:r>
            <a:r>
              <a:rPr lang="en-US" sz="3200" b="1" dirty="0">
                <a:solidFill>
                  <a:srgbClr val="7030A0"/>
                </a:solidFill>
              </a:rPr>
              <a:t> 97, </a:t>
            </a:r>
            <a:br>
              <a:rPr lang="en-US" sz="3200" b="1" dirty="0">
                <a:solidFill>
                  <a:srgbClr val="7030A0"/>
                </a:solidFill>
              </a:rPr>
            </a:br>
            <a:r>
              <a:rPr lang="en-US" sz="3200" b="1" dirty="0" err="1">
                <a:solidFill>
                  <a:srgbClr val="7030A0"/>
                </a:solidFill>
              </a:rPr>
              <a:t>Fortnow</a:t>
            </a:r>
            <a:r>
              <a:rPr lang="en-US" sz="3200" b="1" dirty="0">
                <a:solidFill>
                  <a:srgbClr val="7030A0"/>
                </a:solidFill>
              </a:rPr>
              <a:t>-Lipton-van Melkebeek-Viglas05, Williams’06,…]</a:t>
            </a:r>
            <a:endParaRPr lang="en-US" sz="3200" dirty="0">
              <a:solidFill>
                <a:srgbClr val="7030A0"/>
              </a:solidFill>
            </a:endParaRPr>
          </a:p>
          <a:p>
            <a:pPr marL="0" indent="0">
              <a:lnSpc>
                <a:spcPct val="95000"/>
              </a:lnSpc>
              <a:spcBef>
                <a:spcPts val="0"/>
              </a:spcBef>
              <a:buFont typeface="Arial" pitchFamily="34" charset="0"/>
              <a:buNone/>
            </a:pPr>
            <a:endParaRPr lang="en-US" sz="3200" dirty="0">
              <a:solidFill>
                <a:srgbClr val="C00000"/>
              </a:solidFill>
            </a:endParaRPr>
          </a:p>
          <a:p>
            <a:pPr marL="0" indent="0">
              <a:lnSpc>
                <a:spcPct val="95000"/>
              </a:lnSpc>
              <a:spcBef>
                <a:spcPts val="0"/>
              </a:spcBef>
              <a:buFont typeface="Arial" pitchFamily="34" charset="0"/>
              <a:buNone/>
            </a:pPr>
            <a:r>
              <a:rPr lang="en-US" sz="3200" b="1" dirty="0"/>
              <a:t>Main difference: </a:t>
            </a:r>
            <a:br>
              <a:rPr lang="en-US" sz="3200" b="1" dirty="0"/>
            </a:br>
            <a:r>
              <a:rPr lang="en-US" sz="3200" dirty="0"/>
              <a:t>the online model is easier to prove lower bounds against, since the input is read only once.</a:t>
            </a:r>
          </a:p>
        </p:txBody>
      </p:sp>
      <p:sp>
        <p:nvSpPr>
          <p:cNvPr id="16386" name="Rectangle 2"/>
          <p:cNvSpPr>
            <a:spLocks noGrp="1" noChangeArrowheads="1"/>
          </p:cNvSpPr>
          <p:nvPr>
            <p:ph type="title" idx="4294967295"/>
          </p:nvPr>
        </p:nvSpPr>
        <p:spPr>
          <a:xfrm>
            <a:off x="9548" y="9525"/>
            <a:ext cx="9134451" cy="1143000"/>
          </a:xfrm>
        </p:spPr>
        <p:txBody>
          <a:bodyPr/>
          <a:lstStyle/>
          <a:p>
            <a:r>
              <a:rPr lang="en-US" b="1" dirty="0">
                <a:solidFill>
                  <a:srgbClr val="002060"/>
                </a:solidFill>
              </a:rPr>
              <a:t>Motivation: Complexity Theory </a:t>
            </a:r>
          </a:p>
        </p:txBody>
      </p:sp>
    </p:spTree>
    <p:extLst>
      <p:ext uri="{BB962C8B-B14F-4D97-AF65-F5344CB8AC3E}">
        <p14:creationId xmlns:p14="http://schemas.microsoft.com/office/powerpoint/2010/main" val="4067889307"/>
      </p:ext>
    </p:extLst>
  </p:cSld>
  <p:clrMapOvr>
    <a:masterClrMapping/>
  </p:clrMapOvr>
  <mc:AlternateContent xmlns:mc="http://schemas.openxmlformats.org/markup-compatibility/2006" xmlns:p14="http://schemas.microsoft.com/office/powerpoint/2010/main">
    <mc:Choice Requires="p14">
      <p:transition spd="slow" p14:dur="2000" advTm="72249"/>
    </mc:Choice>
    <mc:Fallback xmlns="">
      <p:transition spd="slow" advTm="72249"/>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defTabSz="914332" rtl="0" eaLnBrk="1" latinLnBrk="0" hangingPunct="1">
              <a:spcBef>
                <a:spcPct val="0"/>
              </a:spcBef>
              <a:buNone/>
            </a:pPr>
            <a:r>
              <a:rPr lang="en-US" dirty="0"/>
              <a:t>The Branching Program (BP) Model</a:t>
            </a:r>
          </a:p>
        </p:txBody>
      </p:sp>
      <p:grpSp>
        <p:nvGrpSpPr>
          <p:cNvPr id="6" name="Group 5"/>
          <p:cNvGrpSpPr>
            <a:grpSpLocks noChangeAspect="1"/>
          </p:cNvGrpSpPr>
          <p:nvPr/>
        </p:nvGrpSpPr>
        <p:grpSpPr>
          <a:xfrm>
            <a:off x="232238" y="1170432"/>
            <a:ext cx="8876622" cy="3329047"/>
            <a:chOff x="304800" y="3114597"/>
            <a:chExt cx="9654746" cy="3620871"/>
          </a:xfrm>
        </p:grpSpPr>
        <p:grpSp>
          <p:nvGrpSpPr>
            <p:cNvPr id="7" name="Group 6"/>
            <p:cNvGrpSpPr/>
            <p:nvPr/>
          </p:nvGrpSpPr>
          <p:grpSpPr>
            <a:xfrm>
              <a:off x="304800" y="3114597"/>
              <a:ext cx="8386616" cy="3620871"/>
              <a:chOff x="37933" y="2629700"/>
              <a:chExt cx="9069674" cy="4198560"/>
            </a:xfrm>
          </p:grpSpPr>
          <p:grpSp>
            <p:nvGrpSpPr>
              <p:cNvPr id="9" name="Group 8"/>
              <p:cNvGrpSpPr/>
              <p:nvPr/>
            </p:nvGrpSpPr>
            <p:grpSpPr>
              <a:xfrm>
                <a:off x="81221" y="2694557"/>
                <a:ext cx="8610600" cy="3088227"/>
                <a:chOff x="152400" y="3120799"/>
                <a:chExt cx="8610600" cy="3088227"/>
              </a:xfrm>
            </p:grpSpPr>
            <p:grpSp>
              <p:nvGrpSpPr>
                <p:cNvPr id="27" name="Group 26"/>
                <p:cNvGrpSpPr>
                  <a:grpSpLocks noChangeAspect="1"/>
                </p:cNvGrpSpPr>
                <p:nvPr/>
              </p:nvGrpSpPr>
              <p:grpSpPr>
                <a:xfrm flipH="1">
                  <a:off x="1828800" y="3124200"/>
                  <a:ext cx="228600" cy="3077093"/>
                  <a:chOff x="2438400" y="2098708"/>
                  <a:chExt cx="304800" cy="4102790"/>
                </a:xfrm>
              </p:grpSpPr>
              <p:sp>
                <p:nvSpPr>
                  <p:cNvPr id="53" name="Oval 52"/>
                  <p:cNvSpPr>
                    <a:spLocks noChangeAspect="1"/>
                  </p:cNvSpPr>
                  <p:nvPr/>
                </p:nvSpPr>
                <p:spPr>
                  <a:xfrm>
                    <a:off x="2438400" y="2098708"/>
                    <a:ext cx="304800" cy="305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p:cNvSpPr>
                    <a:spLocks noChangeAspect="1"/>
                  </p:cNvSpPr>
                  <p:nvPr/>
                </p:nvSpPr>
                <p:spPr>
                  <a:xfrm>
                    <a:off x="2438400" y="3048000"/>
                    <a:ext cx="304800" cy="305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p:cNvSpPr>
                    <a:spLocks noChangeAspect="1"/>
                  </p:cNvSpPr>
                  <p:nvPr/>
                </p:nvSpPr>
                <p:spPr>
                  <a:xfrm>
                    <a:off x="2438400" y="3997292"/>
                    <a:ext cx="304800" cy="305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p:cNvSpPr>
                    <a:spLocks noChangeAspect="1"/>
                  </p:cNvSpPr>
                  <p:nvPr/>
                </p:nvSpPr>
                <p:spPr>
                  <a:xfrm>
                    <a:off x="2438400" y="4946584"/>
                    <a:ext cx="304800" cy="305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p:cNvSpPr>
                    <a:spLocks noChangeAspect="1"/>
                  </p:cNvSpPr>
                  <p:nvPr/>
                </p:nvSpPr>
                <p:spPr>
                  <a:xfrm>
                    <a:off x="2438400" y="5895644"/>
                    <a:ext cx="304800" cy="305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p:cNvGrpSpPr>
                  <a:grpSpLocks noChangeAspect="1"/>
                </p:cNvGrpSpPr>
                <p:nvPr/>
              </p:nvGrpSpPr>
              <p:grpSpPr>
                <a:xfrm flipH="1">
                  <a:off x="5181600" y="3123673"/>
                  <a:ext cx="228600" cy="3077093"/>
                  <a:chOff x="2438400" y="2098708"/>
                  <a:chExt cx="304800" cy="4102790"/>
                </a:xfrm>
              </p:grpSpPr>
              <p:sp>
                <p:nvSpPr>
                  <p:cNvPr id="48" name="Oval 47"/>
                  <p:cNvSpPr>
                    <a:spLocks noChangeAspect="1"/>
                  </p:cNvSpPr>
                  <p:nvPr/>
                </p:nvSpPr>
                <p:spPr>
                  <a:xfrm>
                    <a:off x="2438400" y="2098708"/>
                    <a:ext cx="304800" cy="305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p:cNvSpPr>
                    <a:spLocks noChangeAspect="1"/>
                  </p:cNvSpPr>
                  <p:nvPr/>
                </p:nvSpPr>
                <p:spPr>
                  <a:xfrm>
                    <a:off x="2438400" y="3048000"/>
                    <a:ext cx="304800" cy="305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p:cNvSpPr>
                    <a:spLocks noChangeAspect="1"/>
                  </p:cNvSpPr>
                  <p:nvPr/>
                </p:nvSpPr>
                <p:spPr>
                  <a:xfrm>
                    <a:off x="2438400" y="3997292"/>
                    <a:ext cx="304800" cy="305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p:cNvSpPr>
                    <a:spLocks noChangeAspect="1"/>
                  </p:cNvSpPr>
                  <p:nvPr/>
                </p:nvSpPr>
                <p:spPr>
                  <a:xfrm>
                    <a:off x="2438400" y="4946584"/>
                    <a:ext cx="304800" cy="305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p:cNvSpPr>
                    <a:spLocks noChangeAspect="1"/>
                  </p:cNvSpPr>
                  <p:nvPr/>
                </p:nvSpPr>
                <p:spPr>
                  <a:xfrm>
                    <a:off x="2438400" y="5895644"/>
                    <a:ext cx="304800" cy="305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flipH="1">
                  <a:off x="3505200" y="3123673"/>
                  <a:ext cx="228600" cy="3077093"/>
                  <a:chOff x="2438400" y="2098708"/>
                  <a:chExt cx="304800" cy="4102790"/>
                </a:xfrm>
              </p:grpSpPr>
              <p:sp>
                <p:nvSpPr>
                  <p:cNvPr id="43" name="Oval 42"/>
                  <p:cNvSpPr>
                    <a:spLocks noChangeAspect="1"/>
                  </p:cNvSpPr>
                  <p:nvPr/>
                </p:nvSpPr>
                <p:spPr>
                  <a:xfrm>
                    <a:off x="2438400" y="2098708"/>
                    <a:ext cx="304800" cy="305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p:cNvSpPr>
                    <a:spLocks noChangeAspect="1"/>
                  </p:cNvSpPr>
                  <p:nvPr/>
                </p:nvSpPr>
                <p:spPr>
                  <a:xfrm>
                    <a:off x="2438400" y="3048000"/>
                    <a:ext cx="304800" cy="305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p:cNvSpPr>
                    <a:spLocks noChangeAspect="1"/>
                  </p:cNvSpPr>
                  <p:nvPr/>
                </p:nvSpPr>
                <p:spPr>
                  <a:xfrm>
                    <a:off x="2438400" y="3997292"/>
                    <a:ext cx="304800" cy="305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p:cNvSpPr>
                    <a:spLocks noChangeAspect="1"/>
                  </p:cNvSpPr>
                  <p:nvPr/>
                </p:nvSpPr>
                <p:spPr>
                  <a:xfrm>
                    <a:off x="2438400" y="4946584"/>
                    <a:ext cx="304800" cy="305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p:cNvSpPr>
                    <a:spLocks noChangeAspect="1"/>
                  </p:cNvSpPr>
                  <p:nvPr/>
                </p:nvSpPr>
                <p:spPr>
                  <a:xfrm>
                    <a:off x="2438400" y="5895644"/>
                    <a:ext cx="304800" cy="305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p:cNvGrpSpPr>
                  <a:grpSpLocks noChangeAspect="1"/>
                </p:cNvGrpSpPr>
                <p:nvPr/>
              </p:nvGrpSpPr>
              <p:grpSpPr>
                <a:xfrm flipH="1">
                  <a:off x="8534400" y="3120799"/>
                  <a:ext cx="228600" cy="3077093"/>
                  <a:chOff x="2438400" y="2098708"/>
                  <a:chExt cx="304800" cy="4102790"/>
                </a:xfrm>
              </p:grpSpPr>
              <p:sp>
                <p:nvSpPr>
                  <p:cNvPr id="38" name="Oval 37"/>
                  <p:cNvSpPr>
                    <a:spLocks noChangeAspect="1"/>
                  </p:cNvSpPr>
                  <p:nvPr/>
                </p:nvSpPr>
                <p:spPr>
                  <a:xfrm>
                    <a:off x="2438400" y="2098708"/>
                    <a:ext cx="304800" cy="305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p:cNvSpPr>
                    <a:spLocks noChangeAspect="1"/>
                  </p:cNvSpPr>
                  <p:nvPr/>
                </p:nvSpPr>
                <p:spPr>
                  <a:xfrm>
                    <a:off x="2438400" y="3048000"/>
                    <a:ext cx="304800" cy="305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p:cNvSpPr>
                    <a:spLocks noChangeAspect="1"/>
                  </p:cNvSpPr>
                  <p:nvPr/>
                </p:nvSpPr>
                <p:spPr>
                  <a:xfrm>
                    <a:off x="2438400" y="3997292"/>
                    <a:ext cx="304800" cy="305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p:cNvSpPr>
                    <a:spLocks noChangeAspect="1"/>
                  </p:cNvSpPr>
                  <p:nvPr/>
                </p:nvSpPr>
                <p:spPr>
                  <a:xfrm>
                    <a:off x="2438400" y="4946584"/>
                    <a:ext cx="304800" cy="305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p:cNvSpPr>
                    <a:spLocks noChangeAspect="1"/>
                  </p:cNvSpPr>
                  <p:nvPr/>
                </p:nvSpPr>
                <p:spPr>
                  <a:xfrm>
                    <a:off x="2438400" y="5895644"/>
                    <a:ext cx="304800" cy="305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p:cNvGrpSpPr>
                  <a:grpSpLocks noChangeAspect="1"/>
                </p:cNvGrpSpPr>
                <p:nvPr/>
              </p:nvGrpSpPr>
              <p:grpSpPr>
                <a:xfrm flipH="1">
                  <a:off x="6858000" y="3131933"/>
                  <a:ext cx="228600" cy="3077093"/>
                  <a:chOff x="2438400" y="2098708"/>
                  <a:chExt cx="304800" cy="4102790"/>
                </a:xfrm>
              </p:grpSpPr>
              <p:sp>
                <p:nvSpPr>
                  <p:cNvPr id="33" name="Oval 32"/>
                  <p:cNvSpPr>
                    <a:spLocks noChangeAspect="1"/>
                  </p:cNvSpPr>
                  <p:nvPr/>
                </p:nvSpPr>
                <p:spPr>
                  <a:xfrm>
                    <a:off x="2438400" y="2098708"/>
                    <a:ext cx="304800" cy="305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p:cNvSpPr>
                    <a:spLocks noChangeAspect="1"/>
                  </p:cNvSpPr>
                  <p:nvPr/>
                </p:nvSpPr>
                <p:spPr>
                  <a:xfrm>
                    <a:off x="2438400" y="3048000"/>
                    <a:ext cx="304800" cy="305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p:cNvSpPr>
                    <a:spLocks noChangeAspect="1"/>
                  </p:cNvSpPr>
                  <p:nvPr/>
                </p:nvSpPr>
                <p:spPr>
                  <a:xfrm>
                    <a:off x="2438400" y="3997292"/>
                    <a:ext cx="304800" cy="305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p:cNvSpPr>
                    <a:spLocks noChangeAspect="1"/>
                  </p:cNvSpPr>
                  <p:nvPr/>
                </p:nvSpPr>
                <p:spPr>
                  <a:xfrm>
                    <a:off x="2438400" y="4946584"/>
                    <a:ext cx="304800" cy="305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p:cNvSpPr>
                    <a:spLocks noChangeAspect="1"/>
                  </p:cNvSpPr>
                  <p:nvPr/>
                </p:nvSpPr>
                <p:spPr>
                  <a:xfrm>
                    <a:off x="2438400" y="5895644"/>
                    <a:ext cx="304800" cy="305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Oval 31"/>
                <p:cNvSpPr>
                  <a:spLocks noChangeAspect="1"/>
                </p:cNvSpPr>
                <p:nvPr/>
              </p:nvSpPr>
              <p:spPr>
                <a:xfrm flipH="1">
                  <a:off x="152400" y="4555871"/>
                  <a:ext cx="228600" cy="2293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0" name="Straight Arrow Connector 9"/>
              <p:cNvCxnSpPr>
                <a:stCxn id="14" idx="2"/>
                <a:endCxn id="29" idx="6"/>
              </p:cNvCxnSpPr>
              <p:nvPr/>
            </p:nvCxnSpPr>
            <p:spPr>
              <a:xfrm flipV="1">
                <a:off x="1986221" y="3524096"/>
                <a:ext cx="1447800" cy="527"/>
              </a:xfrm>
              <a:prstGeom prst="straightConnector1">
                <a:avLst/>
              </a:prstGeom>
              <a:ln w="76200">
                <a:solidFill>
                  <a:srgbClr val="C0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29" idx="2"/>
                <a:endCxn id="21" idx="6"/>
              </p:cNvCxnSpPr>
              <p:nvPr/>
            </p:nvCxnSpPr>
            <p:spPr>
              <a:xfrm flipV="1">
                <a:off x="3662621" y="2812127"/>
                <a:ext cx="1447800" cy="711969"/>
              </a:xfrm>
              <a:prstGeom prst="straightConnector1">
                <a:avLst/>
              </a:prstGeom>
              <a:ln w="76200">
                <a:solidFill>
                  <a:srgbClr val="C0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21" idx="2"/>
                <a:endCxn id="47" idx="6"/>
              </p:cNvCxnSpPr>
              <p:nvPr/>
            </p:nvCxnSpPr>
            <p:spPr>
              <a:xfrm>
                <a:off x="5339021" y="2812127"/>
                <a:ext cx="1447800" cy="1432198"/>
              </a:xfrm>
              <a:prstGeom prst="straightConnector1">
                <a:avLst/>
              </a:prstGeom>
              <a:ln w="76200">
                <a:solidFill>
                  <a:srgbClr val="C0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47" idx="2"/>
                <a:endCxn id="35" idx="6"/>
              </p:cNvCxnSpPr>
              <p:nvPr/>
            </p:nvCxnSpPr>
            <p:spPr>
              <a:xfrm flipV="1">
                <a:off x="7015421" y="3521222"/>
                <a:ext cx="1447800" cy="723103"/>
              </a:xfrm>
              <a:prstGeom prst="straightConnector1">
                <a:avLst/>
              </a:prstGeom>
              <a:ln w="76200">
                <a:solidFill>
                  <a:srgbClr val="C0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6" idx="1"/>
                <a:endCxn id="29" idx="5"/>
              </p:cNvCxnSpPr>
              <p:nvPr/>
            </p:nvCxnSpPr>
            <p:spPr>
              <a:xfrm flipV="1">
                <a:off x="1952743" y="3605197"/>
                <a:ext cx="1514756" cy="1262262"/>
              </a:xfrm>
              <a:prstGeom prst="straightConnector1">
                <a:avLst/>
              </a:prstGeom>
              <a:ln w="76200">
                <a:solidFill>
                  <a:schemeClr val="bg1">
                    <a:lumMod val="65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6" idx="3"/>
                <a:endCxn id="32" idx="6"/>
              </p:cNvCxnSpPr>
              <p:nvPr/>
            </p:nvCxnSpPr>
            <p:spPr>
              <a:xfrm>
                <a:off x="1952743" y="5029662"/>
                <a:ext cx="1481278" cy="630167"/>
              </a:xfrm>
              <a:prstGeom prst="straightConnector1">
                <a:avLst/>
              </a:prstGeom>
              <a:ln w="76200">
                <a:solidFill>
                  <a:schemeClr val="bg1">
                    <a:lumMod val="65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6" idx="2"/>
                <a:endCxn id="31" idx="6"/>
              </p:cNvCxnSpPr>
              <p:nvPr/>
            </p:nvCxnSpPr>
            <p:spPr>
              <a:xfrm flipV="1">
                <a:off x="1986221" y="4948034"/>
                <a:ext cx="1447800" cy="527"/>
              </a:xfrm>
              <a:prstGeom prst="straightConnector1">
                <a:avLst/>
              </a:prstGeom>
              <a:ln w="76200">
                <a:solidFill>
                  <a:schemeClr val="bg1">
                    <a:lumMod val="65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50" idx="3"/>
                <a:endCxn id="16" idx="6"/>
              </p:cNvCxnSpPr>
              <p:nvPr/>
            </p:nvCxnSpPr>
            <p:spPr>
              <a:xfrm>
                <a:off x="276343" y="4325426"/>
                <a:ext cx="1481278" cy="623135"/>
              </a:xfrm>
              <a:prstGeom prst="straightConnector1">
                <a:avLst/>
              </a:prstGeom>
              <a:ln w="76200">
                <a:solidFill>
                  <a:schemeClr val="bg1">
                    <a:lumMod val="65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50" idx="4"/>
                <a:endCxn id="17" idx="5"/>
              </p:cNvCxnSpPr>
              <p:nvPr/>
            </p:nvCxnSpPr>
            <p:spPr>
              <a:xfrm>
                <a:off x="195521" y="4359020"/>
                <a:ext cx="1595578" cy="1382437"/>
              </a:xfrm>
              <a:prstGeom prst="straightConnector1">
                <a:avLst/>
              </a:prstGeom>
              <a:ln w="76200">
                <a:solidFill>
                  <a:schemeClr val="bg1">
                    <a:lumMod val="65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50" idx="2"/>
                <a:endCxn id="14" idx="6"/>
              </p:cNvCxnSpPr>
              <p:nvPr/>
            </p:nvCxnSpPr>
            <p:spPr>
              <a:xfrm flipV="1">
                <a:off x="309821" y="3524623"/>
                <a:ext cx="1447800" cy="719702"/>
              </a:xfrm>
              <a:prstGeom prst="straightConnector1">
                <a:avLst/>
              </a:prstGeom>
              <a:ln w="76200">
                <a:solidFill>
                  <a:srgbClr val="C00000"/>
                </a:solidFill>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rot="20055713">
                    <a:off x="37933" y="3401508"/>
                    <a:ext cx="1493137" cy="40011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600" b="1" i="1" smtClean="0">
                              <a:solidFill>
                                <a:srgbClr val="C00000"/>
                              </a:solidFill>
                              <a:latin typeface="Cambria Math" panose="02040503050406030204" pitchFamily="18" charset="0"/>
                            </a:rPr>
                            <m:t>(</m:t>
                          </m:r>
                          <m:sSub>
                            <m:sSubPr>
                              <m:ctrlPr>
                                <a:rPr lang="en-US" sz="2600" b="1" i="1" smtClean="0">
                                  <a:solidFill>
                                    <a:srgbClr val="C00000"/>
                                  </a:solidFill>
                                  <a:latin typeface="Cambria Math" panose="02040503050406030204" pitchFamily="18" charset="0"/>
                                </a:rPr>
                              </m:ctrlPr>
                            </m:sSubPr>
                            <m:e>
                              <m:r>
                                <a:rPr lang="en-US" sz="2600" b="1" i="1" smtClean="0">
                                  <a:solidFill>
                                    <a:srgbClr val="C00000"/>
                                  </a:solidFill>
                                  <a:latin typeface="Cambria Math" panose="02040503050406030204" pitchFamily="18" charset="0"/>
                                </a:rPr>
                                <m:t>𝒂</m:t>
                              </m:r>
                            </m:e>
                            <m:sub>
                              <m:r>
                                <a:rPr lang="en-US" sz="2600" b="1" i="1" smtClean="0">
                                  <a:solidFill>
                                    <a:srgbClr val="C00000"/>
                                  </a:solidFill>
                                  <a:latin typeface="Cambria Math" panose="02040503050406030204" pitchFamily="18" charset="0"/>
                                </a:rPr>
                                <m:t>𝟏</m:t>
                              </m:r>
                            </m:sub>
                          </m:sSub>
                          <m:r>
                            <a:rPr lang="en-US" sz="2600" b="1" i="1" smtClean="0">
                              <a:solidFill>
                                <a:srgbClr val="C00000"/>
                              </a:solidFill>
                              <a:latin typeface="Cambria Math" panose="02040503050406030204" pitchFamily="18" charset="0"/>
                            </a:rPr>
                            <m:t>,</m:t>
                          </m:r>
                          <m:sSub>
                            <m:sSubPr>
                              <m:ctrlPr>
                                <a:rPr lang="en-US" sz="2600" b="1" i="1" smtClean="0">
                                  <a:solidFill>
                                    <a:srgbClr val="C00000"/>
                                  </a:solidFill>
                                  <a:latin typeface="Cambria Math" panose="02040503050406030204" pitchFamily="18" charset="0"/>
                                </a:rPr>
                              </m:ctrlPr>
                            </m:sSubPr>
                            <m:e>
                              <m:r>
                                <a:rPr lang="en-US" sz="2600" b="1" i="1" smtClean="0">
                                  <a:solidFill>
                                    <a:srgbClr val="C00000"/>
                                  </a:solidFill>
                                  <a:latin typeface="Cambria Math" panose="02040503050406030204" pitchFamily="18" charset="0"/>
                                </a:rPr>
                                <m:t>𝒃</m:t>
                              </m:r>
                            </m:e>
                            <m:sub>
                              <m:r>
                                <a:rPr lang="en-US" sz="2600" b="1" i="1" smtClean="0">
                                  <a:solidFill>
                                    <a:srgbClr val="C00000"/>
                                  </a:solidFill>
                                  <a:latin typeface="Cambria Math" panose="02040503050406030204" pitchFamily="18" charset="0"/>
                                </a:rPr>
                                <m:t>𝟏</m:t>
                              </m:r>
                            </m:sub>
                          </m:sSub>
                          <m:r>
                            <a:rPr lang="en-US" sz="2600" b="1" i="1" smtClean="0">
                              <a:solidFill>
                                <a:srgbClr val="C00000"/>
                              </a:solidFill>
                              <a:latin typeface="Cambria Math" panose="02040503050406030204" pitchFamily="18" charset="0"/>
                            </a:rPr>
                            <m:t>)</m:t>
                          </m:r>
                        </m:oMath>
                      </m:oMathPara>
                    </a14:m>
                    <a:endParaRPr lang="en-US" sz="2600" b="1" dirty="0">
                      <a:solidFill>
                        <a:srgbClr val="C00000"/>
                      </a:solidFill>
                    </a:endParaRPr>
                  </a:p>
                </p:txBody>
              </p:sp>
            </mc:Choice>
            <mc:Fallback xmlns="">
              <p:sp>
                <p:nvSpPr>
                  <p:cNvPr id="91" name="TextBox 90"/>
                  <p:cNvSpPr txBox="1">
                    <a:spLocks noRot="1" noChangeAspect="1" noMove="1" noResize="1" noEditPoints="1" noAdjustHandles="1" noChangeArrowheads="1" noChangeShapeType="1" noTextEdit="1"/>
                  </p:cNvSpPr>
                  <p:nvPr/>
                </p:nvSpPr>
                <p:spPr>
                  <a:xfrm rot="20055713">
                    <a:off x="37933" y="3401508"/>
                    <a:ext cx="1493137" cy="400110"/>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1802151" y="2975971"/>
                    <a:ext cx="1493137" cy="40011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600" b="1" i="1" smtClean="0">
                              <a:solidFill>
                                <a:srgbClr val="C00000"/>
                              </a:solidFill>
                              <a:latin typeface="Cambria Math" panose="02040503050406030204" pitchFamily="18" charset="0"/>
                            </a:rPr>
                            <m:t>(</m:t>
                          </m:r>
                          <m:sSub>
                            <m:sSubPr>
                              <m:ctrlPr>
                                <a:rPr lang="en-US" sz="2600" b="1" i="1" smtClean="0">
                                  <a:solidFill>
                                    <a:srgbClr val="C00000"/>
                                  </a:solidFill>
                                  <a:latin typeface="Cambria Math" panose="02040503050406030204" pitchFamily="18" charset="0"/>
                                </a:rPr>
                              </m:ctrlPr>
                            </m:sSubPr>
                            <m:e>
                              <m:r>
                                <a:rPr lang="en-US" sz="2600" b="1" i="1" smtClean="0">
                                  <a:solidFill>
                                    <a:srgbClr val="C00000"/>
                                  </a:solidFill>
                                  <a:latin typeface="Cambria Math" panose="02040503050406030204" pitchFamily="18" charset="0"/>
                                </a:rPr>
                                <m:t>𝒂</m:t>
                              </m:r>
                            </m:e>
                            <m:sub>
                              <m:r>
                                <a:rPr lang="en-US" sz="2600" b="1" i="1" smtClean="0">
                                  <a:solidFill>
                                    <a:srgbClr val="C00000"/>
                                  </a:solidFill>
                                  <a:latin typeface="Cambria Math" panose="02040503050406030204" pitchFamily="18" charset="0"/>
                                </a:rPr>
                                <m:t>𝟐</m:t>
                              </m:r>
                            </m:sub>
                          </m:sSub>
                          <m:r>
                            <a:rPr lang="en-US" sz="2600" b="1" i="1" smtClean="0">
                              <a:solidFill>
                                <a:srgbClr val="C00000"/>
                              </a:solidFill>
                              <a:latin typeface="Cambria Math" panose="02040503050406030204" pitchFamily="18" charset="0"/>
                            </a:rPr>
                            <m:t>,</m:t>
                          </m:r>
                          <m:sSub>
                            <m:sSubPr>
                              <m:ctrlPr>
                                <a:rPr lang="en-US" sz="2600" b="1" i="1" smtClean="0">
                                  <a:solidFill>
                                    <a:srgbClr val="C00000"/>
                                  </a:solidFill>
                                  <a:latin typeface="Cambria Math" panose="02040503050406030204" pitchFamily="18" charset="0"/>
                                </a:rPr>
                              </m:ctrlPr>
                            </m:sSubPr>
                            <m:e>
                              <m:r>
                                <a:rPr lang="en-US" sz="2600" b="1" i="1" smtClean="0">
                                  <a:solidFill>
                                    <a:srgbClr val="C00000"/>
                                  </a:solidFill>
                                  <a:latin typeface="Cambria Math" panose="02040503050406030204" pitchFamily="18" charset="0"/>
                                </a:rPr>
                                <m:t>𝒃</m:t>
                              </m:r>
                            </m:e>
                            <m:sub>
                              <m:r>
                                <a:rPr lang="en-US" sz="2600" b="1" i="1" smtClean="0">
                                  <a:solidFill>
                                    <a:srgbClr val="C00000"/>
                                  </a:solidFill>
                                  <a:latin typeface="Cambria Math" panose="02040503050406030204" pitchFamily="18" charset="0"/>
                                </a:rPr>
                                <m:t>𝟐</m:t>
                              </m:r>
                            </m:sub>
                          </m:sSub>
                          <m:r>
                            <a:rPr lang="en-US" sz="2600" b="1" i="1" smtClean="0">
                              <a:solidFill>
                                <a:srgbClr val="C00000"/>
                              </a:solidFill>
                              <a:latin typeface="Cambria Math" panose="02040503050406030204" pitchFamily="18" charset="0"/>
                            </a:rPr>
                            <m:t>)</m:t>
                          </m:r>
                        </m:oMath>
                      </m:oMathPara>
                    </a14:m>
                    <a:endParaRPr lang="en-US" sz="2600" b="1" dirty="0">
                      <a:solidFill>
                        <a:srgbClr val="C00000"/>
                      </a:solidFill>
                    </a:endParaRPr>
                  </a:p>
                </p:txBody>
              </p:sp>
            </mc:Choice>
            <mc:Fallback xmlns="">
              <p:sp>
                <p:nvSpPr>
                  <p:cNvPr id="96" name="TextBox 95"/>
                  <p:cNvSpPr txBox="1">
                    <a:spLocks noRot="1" noChangeAspect="1" noMove="1" noResize="1" noEditPoints="1" noAdjustHandles="1" noChangeArrowheads="1" noChangeShapeType="1" noTextEdit="1"/>
                  </p:cNvSpPr>
                  <p:nvPr/>
                </p:nvSpPr>
                <p:spPr>
                  <a:xfrm>
                    <a:off x="1802151" y="2975971"/>
                    <a:ext cx="1493137" cy="400110"/>
                  </a:xfrm>
                  <a:prstGeom prst="rect">
                    <a:avLst/>
                  </a:prstGeom>
                  <a:blipFill rotWithShape="0">
                    <a:blip r:embed="rId6"/>
                    <a:stretch>
                      <a:fillRect b="-157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rot="19996772">
                    <a:off x="6739540" y="3415197"/>
                    <a:ext cx="1493137" cy="40011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600" b="1" i="1" smtClean="0">
                              <a:solidFill>
                                <a:srgbClr val="C00000"/>
                              </a:solidFill>
                              <a:latin typeface="Cambria Math" panose="02040503050406030204" pitchFamily="18" charset="0"/>
                            </a:rPr>
                            <m:t>(</m:t>
                          </m:r>
                          <m:sSub>
                            <m:sSubPr>
                              <m:ctrlPr>
                                <a:rPr lang="en-US" sz="2600" b="1" i="1" smtClean="0">
                                  <a:solidFill>
                                    <a:srgbClr val="C00000"/>
                                  </a:solidFill>
                                  <a:latin typeface="Cambria Math" panose="02040503050406030204" pitchFamily="18" charset="0"/>
                                </a:rPr>
                              </m:ctrlPr>
                            </m:sSubPr>
                            <m:e>
                              <m:r>
                                <a:rPr lang="en-US" sz="2600" b="1" i="1" smtClean="0">
                                  <a:solidFill>
                                    <a:srgbClr val="C00000"/>
                                  </a:solidFill>
                                  <a:latin typeface="Cambria Math" panose="02040503050406030204" pitchFamily="18" charset="0"/>
                                </a:rPr>
                                <m:t>𝒂</m:t>
                              </m:r>
                            </m:e>
                            <m:sub>
                              <m:r>
                                <a:rPr lang="en-US" sz="2600" b="1" i="1" smtClean="0">
                                  <a:solidFill>
                                    <a:srgbClr val="C00000"/>
                                  </a:solidFill>
                                  <a:latin typeface="Cambria Math" panose="02040503050406030204" pitchFamily="18" charset="0"/>
                                </a:rPr>
                                <m:t>𝒎</m:t>
                              </m:r>
                            </m:sub>
                          </m:sSub>
                          <m:r>
                            <a:rPr lang="en-US" sz="2600" b="1" i="1" smtClean="0">
                              <a:solidFill>
                                <a:srgbClr val="C00000"/>
                              </a:solidFill>
                              <a:latin typeface="Cambria Math" panose="02040503050406030204" pitchFamily="18" charset="0"/>
                            </a:rPr>
                            <m:t>,</m:t>
                          </m:r>
                          <m:sSub>
                            <m:sSubPr>
                              <m:ctrlPr>
                                <a:rPr lang="en-US" sz="2600" b="1" i="1" smtClean="0">
                                  <a:solidFill>
                                    <a:srgbClr val="C00000"/>
                                  </a:solidFill>
                                  <a:latin typeface="Cambria Math" panose="02040503050406030204" pitchFamily="18" charset="0"/>
                                </a:rPr>
                              </m:ctrlPr>
                            </m:sSubPr>
                            <m:e>
                              <m:r>
                                <a:rPr lang="en-US" sz="2600" b="1" i="1" smtClean="0">
                                  <a:solidFill>
                                    <a:srgbClr val="C00000"/>
                                  </a:solidFill>
                                  <a:latin typeface="Cambria Math" panose="02040503050406030204" pitchFamily="18" charset="0"/>
                                </a:rPr>
                                <m:t>𝒃</m:t>
                              </m:r>
                            </m:e>
                            <m:sub>
                              <m:r>
                                <a:rPr lang="en-US" sz="2600" b="1" i="1" smtClean="0">
                                  <a:solidFill>
                                    <a:srgbClr val="C00000"/>
                                  </a:solidFill>
                                  <a:latin typeface="Cambria Math" panose="02040503050406030204" pitchFamily="18" charset="0"/>
                                </a:rPr>
                                <m:t>𝒎</m:t>
                              </m:r>
                            </m:sub>
                          </m:sSub>
                          <m:r>
                            <a:rPr lang="en-US" sz="2600" b="1" i="1" smtClean="0">
                              <a:solidFill>
                                <a:srgbClr val="C00000"/>
                              </a:solidFill>
                              <a:latin typeface="Cambria Math" panose="02040503050406030204" pitchFamily="18" charset="0"/>
                            </a:rPr>
                            <m:t>)</m:t>
                          </m:r>
                        </m:oMath>
                      </m:oMathPara>
                    </a14:m>
                    <a:endParaRPr lang="en-US" sz="2600" b="1" dirty="0">
                      <a:solidFill>
                        <a:srgbClr val="C00000"/>
                      </a:solidFill>
                    </a:endParaRPr>
                  </a:p>
                </p:txBody>
              </p:sp>
            </mc:Choice>
            <mc:Fallback xmlns="">
              <p:sp>
                <p:nvSpPr>
                  <p:cNvPr id="97" name="TextBox 96"/>
                  <p:cNvSpPr txBox="1">
                    <a:spLocks noRot="1" noChangeAspect="1" noMove="1" noResize="1" noEditPoints="1" noAdjustHandles="1" noChangeArrowheads="1" noChangeShapeType="1" noTextEdit="1"/>
                  </p:cNvSpPr>
                  <p:nvPr/>
                </p:nvSpPr>
                <p:spPr>
                  <a:xfrm rot="19996772">
                    <a:off x="6739540" y="3415197"/>
                    <a:ext cx="1493137" cy="400110"/>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2049254" y="4441488"/>
                    <a:ext cx="1493137" cy="40011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600" b="1" i="1" smtClean="0">
                              <a:solidFill>
                                <a:schemeClr val="bg1">
                                  <a:lumMod val="50000"/>
                                </a:schemeClr>
                              </a:solidFill>
                              <a:latin typeface="Cambria Math" panose="02040503050406030204" pitchFamily="18" charset="0"/>
                            </a:rPr>
                            <m:t>(</m:t>
                          </m:r>
                          <m:r>
                            <a:rPr lang="en-US" sz="2600" b="1" i="1" smtClean="0">
                              <a:solidFill>
                                <a:schemeClr val="bg1">
                                  <a:lumMod val="50000"/>
                                </a:schemeClr>
                              </a:solidFill>
                              <a:latin typeface="Cambria Math" panose="02040503050406030204" pitchFamily="18" charset="0"/>
                            </a:rPr>
                            <m:t>𝒂</m:t>
                          </m:r>
                          <m:r>
                            <a:rPr lang="en-US" sz="2600" b="1" i="1" smtClean="0">
                              <a:solidFill>
                                <a:schemeClr val="bg1">
                                  <a:lumMod val="50000"/>
                                </a:schemeClr>
                              </a:solidFill>
                              <a:latin typeface="Cambria Math" panose="02040503050406030204" pitchFamily="18" charset="0"/>
                            </a:rPr>
                            <m:t>,</m:t>
                          </m:r>
                          <m:r>
                            <a:rPr lang="en-US" sz="2600" b="1" i="1" smtClean="0">
                              <a:solidFill>
                                <a:schemeClr val="bg1">
                                  <a:lumMod val="50000"/>
                                </a:schemeClr>
                              </a:solidFill>
                              <a:latin typeface="Cambria Math" panose="02040503050406030204" pitchFamily="18" charset="0"/>
                            </a:rPr>
                            <m:t>𝒃</m:t>
                          </m:r>
                          <m:r>
                            <a:rPr lang="en-US" sz="2600" b="1" i="1" smtClean="0">
                              <a:solidFill>
                                <a:schemeClr val="bg1">
                                  <a:lumMod val="50000"/>
                                </a:schemeClr>
                              </a:solidFill>
                              <a:latin typeface="Cambria Math" panose="02040503050406030204" pitchFamily="18" charset="0"/>
                            </a:rPr>
                            <m:t>)</m:t>
                          </m:r>
                        </m:oMath>
                      </m:oMathPara>
                    </a14:m>
                    <a:endParaRPr lang="en-US" sz="2600" b="1" dirty="0">
                      <a:solidFill>
                        <a:schemeClr val="bg1">
                          <a:lumMod val="50000"/>
                        </a:schemeClr>
                      </a:solidFill>
                    </a:endParaRPr>
                  </a:p>
                </p:txBody>
              </p:sp>
            </mc:Choice>
            <mc:Fallback xmlns="">
              <p:sp>
                <p:nvSpPr>
                  <p:cNvPr id="98" name="TextBox 97"/>
                  <p:cNvSpPr txBox="1">
                    <a:spLocks noRot="1" noChangeAspect="1" noMove="1" noResize="1" noEditPoints="1" noAdjustHandles="1" noChangeArrowheads="1" noChangeShapeType="1" noTextEdit="1"/>
                  </p:cNvSpPr>
                  <p:nvPr/>
                </p:nvSpPr>
                <p:spPr>
                  <a:xfrm>
                    <a:off x="2049254" y="4441488"/>
                    <a:ext cx="1493137" cy="400110"/>
                  </a:xfrm>
                  <a:prstGeom prst="rect">
                    <a:avLst/>
                  </a:prstGeom>
                  <a:blipFill rotWithShape="0">
                    <a:blip r:embed="rId8"/>
                    <a:stretch>
                      <a:fillRect b="-16071"/>
                    </a:stretch>
                  </a:blipFill>
                </p:spPr>
                <p:txBody>
                  <a:bodyPr/>
                  <a:lstStyle/>
                  <a:p>
                    <a:r>
                      <a:rPr lang="en-US">
                        <a:noFill/>
                      </a:rPr>
                      <a:t> </a:t>
                    </a:r>
                  </a:p>
                </p:txBody>
              </p:sp>
            </mc:Fallback>
          </mc:AlternateContent>
          <p:sp>
            <p:nvSpPr>
              <p:cNvPr id="24" name="Right Brace 23"/>
              <p:cNvSpPr/>
              <p:nvPr/>
            </p:nvSpPr>
            <p:spPr>
              <a:xfrm rot="5400000">
                <a:off x="5007500" y="2653779"/>
                <a:ext cx="434441" cy="6934201"/>
              </a:xfrm>
              <a:prstGeom prst="rightBrace">
                <a:avLst>
                  <a:gd name="adj1" fmla="val 47145"/>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25" name="TextBox 24"/>
                  <p:cNvSpPr txBox="1"/>
                  <p:nvPr/>
                </p:nvSpPr>
                <p:spPr>
                  <a:xfrm>
                    <a:off x="4451648" y="6246013"/>
                    <a:ext cx="2046116" cy="582247"/>
                  </a:xfrm>
                  <a:prstGeom prst="rect">
                    <a:avLst/>
                  </a:prstGeom>
                  <a:noFill/>
                </p:spPr>
                <p:txBody>
                  <a:bodyPr wrap="square" lIns="0" tIns="0" rIns="0" bIns="0" rtlCol="0">
                    <a:spAutoFit/>
                  </a:bodyPr>
                  <a:lstStyle/>
                  <a:p>
                    <a14:m>
                      <m:oMath xmlns:m="http://schemas.openxmlformats.org/officeDocument/2006/math">
                        <m:r>
                          <a:rPr lang="en-US" sz="3000" b="1" i="1" smtClean="0">
                            <a:solidFill>
                              <a:srgbClr val="002060"/>
                            </a:solidFill>
                            <a:latin typeface="Cambria Math" panose="02040503050406030204" pitchFamily="18" charset="0"/>
                          </a:rPr>
                          <m:t>𝒎</m:t>
                        </m:r>
                      </m:oMath>
                    </a14:m>
                    <a:r>
                      <a:rPr lang="en-US" sz="3000" b="1" dirty="0">
                        <a:solidFill>
                          <a:srgbClr val="C00000"/>
                        </a:solidFill>
                      </a:rPr>
                      <a:t> (length)</a:t>
                    </a:r>
                  </a:p>
                </p:txBody>
              </p:sp>
            </mc:Choice>
            <mc:Fallback xmlns="">
              <p:sp>
                <p:nvSpPr>
                  <p:cNvPr id="25" name="TextBox 24"/>
                  <p:cNvSpPr txBox="1">
                    <a:spLocks noRot="1" noChangeAspect="1" noMove="1" noResize="1" noEditPoints="1" noAdjustHandles="1" noChangeArrowheads="1" noChangeShapeType="1" noTextEdit="1"/>
                  </p:cNvSpPr>
                  <p:nvPr/>
                </p:nvSpPr>
                <p:spPr>
                  <a:xfrm>
                    <a:off x="4451648" y="6246013"/>
                    <a:ext cx="2046116" cy="582247"/>
                  </a:xfrm>
                  <a:prstGeom prst="rect">
                    <a:avLst/>
                  </a:prstGeom>
                  <a:blipFill rotWithShape="0">
                    <a:blip r:embed="rId9"/>
                    <a:stretch>
                      <a:fillRect t="-25000" r="-11228" b="-51316"/>
                    </a:stretch>
                  </a:blipFill>
                </p:spPr>
                <p:txBody>
                  <a:bodyPr/>
                  <a:lstStyle/>
                  <a:p>
                    <a:r>
                      <a:rPr lang="en-US">
                        <a:noFill/>
                      </a:rPr>
                      <a:t> </a:t>
                    </a:r>
                  </a:p>
                </p:txBody>
              </p:sp>
            </mc:Fallback>
          </mc:AlternateContent>
          <p:sp>
            <p:nvSpPr>
              <p:cNvPr id="26" name="Right Brace 25"/>
              <p:cNvSpPr/>
              <p:nvPr/>
            </p:nvSpPr>
            <p:spPr>
              <a:xfrm>
                <a:off x="8766415" y="2629700"/>
                <a:ext cx="341192" cy="3206979"/>
              </a:xfrm>
              <a:prstGeom prst="rightBrace">
                <a:avLst>
                  <a:gd name="adj1" fmla="val 47145"/>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mc:AlternateContent xmlns:mc="http://schemas.openxmlformats.org/markup-compatibility/2006" xmlns:a14="http://schemas.microsoft.com/office/drawing/2010/main">
          <mc:Choice Requires="a14">
            <p:sp>
              <p:nvSpPr>
                <p:cNvPr id="8" name="TextBox 7"/>
                <p:cNvSpPr txBox="1"/>
                <p:nvPr/>
              </p:nvSpPr>
              <p:spPr>
                <a:xfrm>
                  <a:off x="8578862" y="4144311"/>
                  <a:ext cx="1380684" cy="92333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3000" b="1" i="1" smtClean="0">
                            <a:solidFill>
                              <a:srgbClr val="002060"/>
                            </a:solidFill>
                            <a:latin typeface="Cambria Math" panose="02040503050406030204" pitchFamily="18" charset="0"/>
                          </a:rPr>
                          <m:t>𝒅</m:t>
                        </m:r>
                      </m:oMath>
                    </m:oMathPara>
                  </a14:m>
                  <a:endParaRPr lang="en-US" sz="3000" b="1" dirty="0">
                    <a:solidFill>
                      <a:srgbClr val="C00000"/>
                    </a:solidFill>
                  </a:endParaRPr>
                </a:p>
                <a:p>
                  <a:r>
                    <a:rPr lang="en-US" sz="3000" b="1" dirty="0">
                      <a:solidFill>
                        <a:srgbClr val="C00000"/>
                      </a:solidFill>
                    </a:rPr>
                    <a:t>(width)</a:t>
                  </a:r>
                </a:p>
              </p:txBody>
            </p:sp>
          </mc:Choice>
          <mc:Fallback xmlns="">
            <p:sp>
              <p:nvSpPr>
                <p:cNvPr id="8" name="TextBox 7"/>
                <p:cNvSpPr txBox="1">
                  <a:spLocks noRot="1" noChangeAspect="1" noMove="1" noResize="1" noEditPoints="1" noAdjustHandles="1" noChangeArrowheads="1" noChangeShapeType="1" noTextEdit="1"/>
                </p:cNvSpPr>
                <p:nvPr/>
              </p:nvSpPr>
              <p:spPr>
                <a:xfrm>
                  <a:off x="8578862" y="4144311"/>
                  <a:ext cx="1380684" cy="923330"/>
                </a:xfrm>
                <a:prstGeom prst="rect">
                  <a:avLst/>
                </a:prstGeom>
                <a:blipFill rotWithShape="0">
                  <a:blip r:embed="rId14"/>
                  <a:stretch>
                    <a:fillRect l="-17727" r="-4545" b="-28571"/>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58" name="TextBox 57"/>
              <p:cNvSpPr txBox="1"/>
              <p:nvPr/>
            </p:nvSpPr>
            <p:spPr>
              <a:xfrm>
                <a:off x="457200" y="4515632"/>
                <a:ext cx="8229600" cy="2062103"/>
              </a:xfrm>
              <a:prstGeom prst="rect">
                <a:avLst/>
              </a:prstGeom>
              <a:noFill/>
            </p:spPr>
            <p:txBody>
              <a:bodyPr wrap="square" rtlCol="0">
                <a:spAutoFit/>
              </a:bodyPr>
              <a:lstStyle/>
              <a:p>
                <a:r>
                  <a:rPr lang="en-US" sz="3200" dirty="0"/>
                  <a:t>Each layer represents a time step. Each vertex represents a memory state of the learner. </a:t>
                </a:r>
                <a:br>
                  <a:rPr lang="en-US" sz="3200" dirty="0"/>
                </a:br>
                <a:r>
                  <a:rPr lang="en-US" sz="3200" dirty="0"/>
                  <a:t>Each non-leaf vertex has </a:t>
                </a:r>
                <a14:m>
                  <m:oMath xmlns:m="http://schemas.openxmlformats.org/officeDocument/2006/math">
                    <m:sSup>
                      <m:sSupPr>
                        <m:ctrlPr>
                          <a:rPr lang="en-US" sz="3200" i="1">
                            <a:solidFill>
                              <a:srgbClr val="FF0000"/>
                            </a:solidFill>
                            <a:latin typeface="Cambria Math" panose="02040503050406030204" pitchFamily="18" charset="0"/>
                          </a:rPr>
                        </m:ctrlPr>
                      </m:sSupPr>
                      <m:e>
                        <m:r>
                          <a:rPr lang="en-US" sz="3200" i="1">
                            <a:solidFill>
                              <a:srgbClr val="FF0000"/>
                            </a:solidFill>
                            <a:latin typeface="Cambria Math" panose="02040503050406030204" pitchFamily="18" charset="0"/>
                          </a:rPr>
                          <m:t>2</m:t>
                        </m:r>
                      </m:e>
                      <m:sup>
                        <m:r>
                          <a:rPr lang="en-US" sz="3200" i="1">
                            <a:solidFill>
                              <a:srgbClr val="FF0000"/>
                            </a:solidFill>
                            <a:latin typeface="Cambria Math" panose="02040503050406030204" pitchFamily="18" charset="0"/>
                          </a:rPr>
                          <m:t>𝑛</m:t>
                        </m:r>
                        <m:r>
                          <a:rPr lang="en-US" sz="3200" i="1">
                            <a:solidFill>
                              <a:srgbClr val="FF0000"/>
                            </a:solidFill>
                            <a:latin typeface="Cambria Math" panose="02040503050406030204" pitchFamily="18" charset="0"/>
                          </a:rPr>
                          <m:t>+1</m:t>
                        </m:r>
                      </m:sup>
                    </m:sSup>
                  </m:oMath>
                </a14:m>
                <a:r>
                  <a:rPr lang="en-US" sz="3200" dirty="0"/>
                  <a:t> outgoing edges, </a:t>
                </a:r>
                <a:br>
                  <a:rPr lang="en-US" sz="3200" dirty="0"/>
                </a:br>
                <a:r>
                  <a:rPr lang="en-US" sz="3200" dirty="0"/>
                  <a:t>one for each </a:t>
                </a:r>
                <a14:m>
                  <m:oMath xmlns:m="http://schemas.openxmlformats.org/officeDocument/2006/math">
                    <m:d>
                      <m:dPr>
                        <m:ctrlPr>
                          <a:rPr lang="en-US" sz="3200" i="1">
                            <a:solidFill>
                              <a:srgbClr val="FF0000"/>
                            </a:solidFill>
                            <a:latin typeface="Cambria Math" panose="02040503050406030204" pitchFamily="18" charset="0"/>
                          </a:rPr>
                        </m:ctrlPr>
                      </m:dPr>
                      <m:e>
                        <m:r>
                          <a:rPr lang="en-US" sz="3200" i="1">
                            <a:solidFill>
                              <a:srgbClr val="FF0000"/>
                            </a:solidFill>
                            <a:latin typeface="Cambria Math" panose="02040503050406030204" pitchFamily="18" charset="0"/>
                          </a:rPr>
                          <m:t>𝑎</m:t>
                        </m:r>
                        <m:r>
                          <a:rPr lang="en-US" sz="3200" i="1">
                            <a:solidFill>
                              <a:srgbClr val="FF0000"/>
                            </a:solidFill>
                            <a:latin typeface="Cambria Math" panose="02040503050406030204" pitchFamily="18" charset="0"/>
                          </a:rPr>
                          <m:t>,</m:t>
                        </m:r>
                        <m:r>
                          <a:rPr lang="en-US" sz="3200" i="1">
                            <a:solidFill>
                              <a:srgbClr val="FF0000"/>
                            </a:solidFill>
                            <a:latin typeface="Cambria Math" panose="02040503050406030204" pitchFamily="18" charset="0"/>
                          </a:rPr>
                          <m:t>𝑏</m:t>
                        </m:r>
                      </m:e>
                    </m:d>
                    <m:r>
                      <a:rPr lang="en-US" sz="3200" i="1">
                        <a:solidFill>
                          <a:srgbClr val="FF0000"/>
                        </a:solidFill>
                        <a:latin typeface="Cambria Math" panose="02040503050406030204" pitchFamily="18" charset="0"/>
                      </a:rPr>
                      <m:t>∈</m:t>
                    </m:r>
                    <m:sSup>
                      <m:sSupPr>
                        <m:ctrlPr>
                          <a:rPr lang="en-US" sz="3200" i="1">
                            <a:solidFill>
                              <a:srgbClr val="FF0000"/>
                            </a:solidFill>
                            <a:latin typeface="Cambria Math" panose="02040503050406030204" pitchFamily="18" charset="0"/>
                          </a:rPr>
                        </m:ctrlPr>
                      </m:sSupPr>
                      <m:e>
                        <m:d>
                          <m:dPr>
                            <m:begChr m:val="{"/>
                            <m:endChr m:val="}"/>
                            <m:ctrlPr>
                              <a:rPr lang="en-US" sz="3200" i="1">
                                <a:solidFill>
                                  <a:srgbClr val="FF0000"/>
                                </a:solidFill>
                                <a:latin typeface="Cambria Math" panose="02040503050406030204" pitchFamily="18" charset="0"/>
                              </a:rPr>
                            </m:ctrlPr>
                          </m:dPr>
                          <m:e>
                            <m:r>
                              <a:rPr lang="en-US" sz="3200" i="1">
                                <a:solidFill>
                                  <a:srgbClr val="FF0000"/>
                                </a:solidFill>
                                <a:latin typeface="Cambria Math" panose="02040503050406030204" pitchFamily="18" charset="0"/>
                              </a:rPr>
                              <m:t>0,1</m:t>
                            </m:r>
                          </m:e>
                        </m:d>
                      </m:e>
                      <m:sup>
                        <m:r>
                          <a:rPr lang="en-US" sz="3200" i="1">
                            <a:solidFill>
                              <a:srgbClr val="FF0000"/>
                            </a:solidFill>
                            <a:latin typeface="Cambria Math" panose="02040503050406030204" pitchFamily="18" charset="0"/>
                          </a:rPr>
                          <m:t>𝑛</m:t>
                        </m:r>
                      </m:sup>
                    </m:sSup>
                    <m:r>
                      <a:rPr lang="en-US" sz="3200" i="1">
                        <a:solidFill>
                          <a:srgbClr val="FF0000"/>
                        </a:solidFill>
                        <a:latin typeface="Cambria Math" panose="02040503050406030204" pitchFamily="18" charset="0"/>
                      </a:rPr>
                      <m:t>×{0,1}</m:t>
                    </m:r>
                  </m:oMath>
                </a14:m>
                <a:r>
                  <a:rPr lang="en-US" sz="3200" dirty="0"/>
                  <a:t>.</a:t>
                </a:r>
              </a:p>
            </p:txBody>
          </p:sp>
        </mc:Choice>
        <mc:Fallback xmlns="">
          <p:sp>
            <p:nvSpPr>
              <p:cNvPr id="58" name="TextBox 57"/>
              <p:cNvSpPr txBox="1">
                <a:spLocks noRot="1" noChangeAspect="1" noMove="1" noResize="1" noEditPoints="1" noAdjustHandles="1" noChangeArrowheads="1" noChangeShapeType="1" noTextEdit="1"/>
              </p:cNvSpPr>
              <p:nvPr/>
            </p:nvSpPr>
            <p:spPr>
              <a:xfrm>
                <a:off x="457200" y="4515632"/>
                <a:ext cx="8229600" cy="2062103"/>
              </a:xfrm>
              <a:prstGeom prst="rect">
                <a:avLst/>
              </a:prstGeom>
              <a:blipFill rotWithShape="0">
                <a:blip r:embed="rId15"/>
                <a:stretch>
                  <a:fillRect l="-1852" t="-3846" b="-9172"/>
                </a:stretch>
              </a:blipFill>
            </p:spPr>
            <p:txBody>
              <a:bodyPr/>
              <a:lstStyle/>
              <a:p>
                <a:r>
                  <a:rPr lang="en-US">
                    <a:noFill/>
                  </a:rPr>
                  <a:t> </a:t>
                </a:r>
              </a:p>
            </p:txBody>
          </p:sp>
        </mc:Fallback>
      </mc:AlternateContent>
    </p:spTree>
    <p:extLst>
      <p:ext uri="{BB962C8B-B14F-4D97-AF65-F5344CB8AC3E}">
        <p14:creationId xmlns:p14="http://schemas.microsoft.com/office/powerpoint/2010/main" val="635817772"/>
      </p:ext>
    </p:extLst>
  </p:cSld>
  <p:clrMapOvr>
    <a:masterClrMapping/>
  </p:clrMapOvr>
  <mc:AlternateContent xmlns:mc="http://schemas.openxmlformats.org/markup-compatibility/2006" xmlns:p14="http://schemas.microsoft.com/office/powerpoint/2010/main">
    <mc:Choice Requires="p14">
      <p:transition spd="slow" p14:dur="2000" advTm="89888"/>
    </mc:Choice>
    <mc:Fallback xmlns="">
      <p:transition spd="slow" advTm="89888"/>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defTabSz="914332" rtl="0" eaLnBrk="1" latinLnBrk="0" hangingPunct="1">
              <a:spcBef>
                <a:spcPct val="0"/>
              </a:spcBef>
              <a:buNone/>
            </a:pPr>
            <a:r>
              <a:rPr lang="en-US" dirty="0"/>
              <a:t>The Branching Program (BP) Model</a:t>
            </a:r>
          </a:p>
        </p:txBody>
      </p:sp>
      <p:grpSp>
        <p:nvGrpSpPr>
          <p:cNvPr id="6" name="Group 5"/>
          <p:cNvGrpSpPr>
            <a:grpSpLocks noChangeAspect="1"/>
          </p:cNvGrpSpPr>
          <p:nvPr/>
        </p:nvGrpSpPr>
        <p:grpSpPr>
          <a:xfrm>
            <a:off x="232238" y="1170432"/>
            <a:ext cx="8876622" cy="3329047"/>
            <a:chOff x="304800" y="3114597"/>
            <a:chExt cx="9654746" cy="3620871"/>
          </a:xfrm>
        </p:grpSpPr>
        <p:grpSp>
          <p:nvGrpSpPr>
            <p:cNvPr id="7" name="Group 6"/>
            <p:cNvGrpSpPr/>
            <p:nvPr/>
          </p:nvGrpSpPr>
          <p:grpSpPr>
            <a:xfrm>
              <a:off x="304800" y="3114597"/>
              <a:ext cx="8386616" cy="3620871"/>
              <a:chOff x="37933" y="2629700"/>
              <a:chExt cx="9069674" cy="4198560"/>
            </a:xfrm>
          </p:grpSpPr>
          <p:grpSp>
            <p:nvGrpSpPr>
              <p:cNvPr id="9" name="Group 8"/>
              <p:cNvGrpSpPr/>
              <p:nvPr/>
            </p:nvGrpSpPr>
            <p:grpSpPr>
              <a:xfrm>
                <a:off x="81221" y="2694557"/>
                <a:ext cx="8610600" cy="3088227"/>
                <a:chOff x="152400" y="3120799"/>
                <a:chExt cx="8610600" cy="3088227"/>
              </a:xfrm>
            </p:grpSpPr>
            <p:grpSp>
              <p:nvGrpSpPr>
                <p:cNvPr id="27" name="Group 26"/>
                <p:cNvGrpSpPr>
                  <a:grpSpLocks noChangeAspect="1"/>
                </p:cNvGrpSpPr>
                <p:nvPr/>
              </p:nvGrpSpPr>
              <p:grpSpPr>
                <a:xfrm flipH="1">
                  <a:off x="1828800" y="3124200"/>
                  <a:ext cx="228600" cy="3077093"/>
                  <a:chOff x="2438400" y="2098708"/>
                  <a:chExt cx="304800" cy="4102790"/>
                </a:xfrm>
              </p:grpSpPr>
              <p:sp>
                <p:nvSpPr>
                  <p:cNvPr id="53" name="Oval 52"/>
                  <p:cNvSpPr>
                    <a:spLocks noChangeAspect="1"/>
                  </p:cNvSpPr>
                  <p:nvPr/>
                </p:nvSpPr>
                <p:spPr>
                  <a:xfrm>
                    <a:off x="2438400" y="2098708"/>
                    <a:ext cx="304800" cy="305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p:cNvSpPr>
                    <a:spLocks noChangeAspect="1"/>
                  </p:cNvSpPr>
                  <p:nvPr/>
                </p:nvSpPr>
                <p:spPr>
                  <a:xfrm>
                    <a:off x="2438400" y="3048000"/>
                    <a:ext cx="304800" cy="305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p:cNvSpPr>
                    <a:spLocks noChangeAspect="1"/>
                  </p:cNvSpPr>
                  <p:nvPr/>
                </p:nvSpPr>
                <p:spPr>
                  <a:xfrm>
                    <a:off x="2438400" y="3997292"/>
                    <a:ext cx="304800" cy="305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p:cNvSpPr>
                    <a:spLocks noChangeAspect="1"/>
                  </p:cNvSpPr>
                  <p:nvPr/>
                </p:nvSpPr>
                <p:spPr>
                  <a:xfrm>
                    <a:off x="2438400" y="4946584"/>
                    <a:ext cx="304800" cy="305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p:cNvSpPr>
                    <a:spLocks noChangeAspect="1"/>
                  </p:cNvSpPr>
                  <p:nvPr/>
                </p:nvSpPr>
                <p:spPr>
                  <a:xfrm>
                    <a:off x="2438400" y="5895644"/>
                    <a:ext cx="304800" cy="305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p:cNvGrpSpPr>
                  <a:grpSpLocks noChangeAspect="1"/>
                </p:cNvGrpSpPr>
                <p:nvPr/>
              </p:nvGrpSpPr>
              <p:grpSpPr>
                <a:xfrm flipH="1">
                  <a:off x="5181600" y="3123673"/>
                  <a:ext cx="228600" cy="3077093"/>
                  <a:chOff x="2438400" y="2098708"/>
                  <a:chExt cx="304800" cy="4102790"/>
                </a:xfrm>
              </p:grpSpPr>
              <p:sp>
                <p:nvSpPr>
                  <p:cNvPr id="48" name="Oval 47"/>
                  <p:cNvSpPr>
                    <a:spLocks noChangeAspect="1"/>
                  </p:cNvSpPr>
                  <p:nvPr/>
                </p:nvSpPr>
                <p:spPr>
                  <a:xfrm>
                    <a:off x="2438400" y="2098708"/>
                    <a:ext cx="304800" cy="305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p:cNvSpPr>
                    <a:spLocks noChangeAspect="1"/>
                  </p:cNvSpPr>
                  <p:nvPr/>
                </p:nvSpPr>
                <p:spPr>
                  <a:xfrm>
                    <a:off x="2438400" y="3048000"/>
                    <a:ext cx="304800" cy="305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p:cNvSpPr>
                    <a:spLocks noChangeAspect="1"/>
                  </p:cNvSpPr>
                  <p:nvPr/>
                </p:nvSpPr>
                <p:spPr>
                  <a:xfrm>
                    <a:off x="2438400" y="3997292"/>
                    <a:ext cx="304800" cy="305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p:cNvSpPr>
                    <a:spLocks noChangeAspect="1"/>
                  </p:cNvSpPr>
                  <p:nvPr/>
                </p:nvSpPr>
                <p:spPr>
                  <a:xfrm>
                    <a:off x="2438400" y="4946584"/>
                    <a:ext cx="304800" cy="305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p:cNvSpPr>
                    <a:spLocks noChangeAspect="1"/>
                  </p:cNvSpPr>
                  <p:nvPr/>
                </p:nvSpPr>
                <p:spPr>
                  <a:xfrm>
                    <a:off x="2438400" y="5895644"/>
                    <a:ext cx="304800" cy="305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flipH="1">
                  <a:off x="3505200" y="3123673"/>
                  <a:ext cx="228600" cy="3077093"/>
                  <a:chOff x="2438400" y="2098708"/>
                  <a:chExt cx="304800" cy="4102790"/>
                </a:xfrm>
              </p:grpSpPr>
              <p:sp>
                <p:nvSpPr>
                  <p:cNvPr id="43" name="Oval 42"/>
                  <p:cNvSpPr>
                    <a:spLocks noChangeAspect="1"/>
                  </p:cNvSpPr>
                  <p:nvPr/>
                </p:nvSpPr>
                <p:spPr>
                  <a:xfrm>
                    <a:off x="2438400" y="2098708"/>
                    <a:ext cx="304800" cy="305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p:cNvSpPr>
                    <a:spLocks noChangeAspect="1"/>
                  </p:cNvSpPr>
                  <p:nvPr/>
                </p:nvSpPr>
                <p:spPr>
                  <a:xfrm>
                    <a:off x="2438400" y="3048000"/>
                    <a:ext cx="304800" cy="305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p:cNvSpPr>
                    <a:spLocks noChangeAspect="1"/>
                  </p:cNvSpPr>
                  <p:nvPr/>
                </p:nvSpPr>
                <p:spPr>
                  <a:xfrm>
                    <a:off x="2438400" y="3997292"/>
                    <a:ext cx="304800" cy="305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p:cNvSpPr>
                    <a:spLocks noChangeAspect="1"/>
                  </p:cNvSpPr>
                  <p:nvPr/>
                </p:nvSpPr>
                <p:spPr>
                  <a:xfrm>
                    <a:off x="2438400" y="4946584"/>
                    <a:ext cx="304800" cy="305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p:cNvSpPr>
                    <a:spLocks noChangeAspect="1"/>
                  </p:cNvSpPr>
                  <p:nvPr/>
                </p:nvSpPr>
                <p:spPr>
                  <a:xfrm>
                    <a:off x="2438400" y="5895644"/>
                    <a:ext cx="304800" cy="305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p:cNvGrpSpPr>
                  <a:grpSpLocks noChangeAspect="1"/>
                </p:cNvGrpSpPr>
                <p:nvPr/>
              </p:nvGrpSpPr>
              <p:grpSpPr>
                <a:xfrm flipH="1">
                  <a:off x="8534400" y="3120799"/>
                  <a:ext cx="228600" cy="3077093"/>
                  <a:chOff x="2438400" y="2098708"/>
                  <a:chExt cx="304800" cy="4102790"/>
                </a:xfrm>
              </p:grpSpPr>
              <p:sp>
                <p:nvSpPr>
                  <p:cNvPr id="38" name="Oval 37"/>
                  <p:cNvSpPr>
                    <a:spLocks noChangeAspect="1"/>
                  </p:cNvSpPr>
                  <p:nvPr/>
                </p:nvSpPr>
                <p:spPr>
                  <a:xfrm>
                    <a:off x="2438400" y="2098708"/>
                    <a:ext cx="304800" cy="305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p:cNvSpPr>
                    <a:spLocks noChangeAspect="1"/>
                  </p:cNvSpPr>
                  <p:nvPr/>
                </p:nvSpPr>
                <p:spPr>
                  <a:xfrm>
                    <a:off x="2438400" y="3048000"/>
                    <a:ext cx="304800" cy="305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p:cNvSpPr>
                    <a:spLocks noChangeAspect="1"/>
                  </p:cNvSpPr>
                  <p:nvPr/>
                </p:nvSpPr>
                <p:spPr>
                  <a:xfrm>
                    <a:off x="2438400" y="3997292"/>
                    <a:ext cx="304800" cy="305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p:cNvSpPr>
                    <a:spLocks noChangeAspect="1"/>
                  </p:cNvSpPr>
                  <p:nvPr/>
                </p:nvSpPr>
                <p:spPr>
                  <a:xfrm>
                    <a:off x="2438400" y="4946584"/>
                    <a:ext cx="304800" cy="305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p:cNvSpPr>
                    <a:spLocks noChangeAspect="1"/>
                  </p:cNvSpPr>
                  <p:nvPr/>
                </p:nvSpPr>
                <p:spPr>
                  <a:xfrm>
                    <a:off x="2438400" y="5895644"/>
                    <a:ext cx="304800" cy="305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p:cNvGrpSpPr>
                  <a:grpSpLocks noChangeAspect="1"/>
                </p:cNvGrpSpPr>
                <p:nvPr/>
              </p:nvGrpSpPr>
              <p:grpSpPr>
                <a:xfrm flipH="1">
                  <a:off x="6858000" y="3131933"/>
                  <a:ext cx="228600" cy="3077093"/>
                  <a:chOff x="2438400" y="2098708"/>
                  <a:chExt cx="304800" cy="4102790"/>
                </a:xfrm>
              </p:grpSpPr>
              <p:sp>
                <p:nvSpPr>
                  <p:cNvPr id="33" name="Oval 32"/>
                  <p:cNvSpPr>
                    <a:spLocks noChangeAspect="1"/>
                  </p:cNvSpPr>
                  <p:nvPr/>
                </p:nvSpPr>
                <p:spPr>
                  <a:xfrm>
                    <a:off x="2438400" y="2098708"/>
                    <a:ext cx="304800" cy="305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p:cNvSpPr>
                    <a:spLocks noChangeAspect="1"/>
                  </p:cNvSpPr>
                  <p:nvPr/>
                </p:nvSpPr>
                <p:spPr>
                  <a:xfrm>
                    <a:off x="2438400" y="3048000"/>
                    <a:ext cx="304800" cy="305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p:cNvSpPr>
                    <a:spLocks noChangeAspect="1"/>
                  </p:cNvSpPr>
                  <p:nvPr/>
                </p:nvSpPr>
                <p:spPr>
                  <a:xfrm>
                    <a:off x="2438400" y="3997292"/>
                    <a:ext cx="304800" cy="305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p:cNvSpPr>
                    <a:spLocks noChangeAspect="1"/>
                  </p:cNvSpPr>
                  <p:nvPr/>
                </p:nvSpPr>
                <p:spPr>
                  <a:xfrm>
                    <a:off x="2438400" y="4946584"/>
                    <a:ext cx="304800" cy="305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p:cNvSpPr>
                    <a:spLocks noChangeAspect="1"/>
                  </p:cNvSpPr>
                  <p:nvPr/>
                </p:nvSpPr>
                <p:spPr>
                  <a:xfrm>
                    <a:off x="2438400" y="5895644"/>
                    <a:ext cx="304800" cy="305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Oval 31"/>
                <p:cNvSpPr>
                  <a:spLocks noChangeAspect="1"/>
                </p:cNvSpPr>
                <p:nvPr/>
              </p:nvSpPr>
              <p:spPr>
                <a:xfrm flipH="1">
                  <a:off x="152400" y="4555871"/>
                  <a:ext cx="228600" cy="2293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0" name="Straight Arrow Connector 9"/>
              <p:cNvCxnSpPr>
                <a:stCxn id="14" idx="2"/>
                <a:endCxn id="29" idx="6"/>
              </p:cNvCxnSpPr>
              <p:nvPr/>
            </p:nvCxnSpPr>
            <p:spPr>
              <a:xfrm flipV="1">
                <a:off x="1986221" y="3524096"/>
                <a:ext cx="1447800" cy="527"/>
              </a:xfrm>
              <a:prstGeom prst="straightConnector1">
                <a:avLst/>
              </a:prstGeom>
              <a:ln w="76200">
                <a:solidFill>
                  <a:srgbClr val="C0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29" idx="2"/>
                <a:endCxn id="21" idx="6"/>
              </p:cNvCxnSpPr>
              <p:nvPr/>
            </p:nvCxnSpPr>
            <p:spPr>
              <a:xfrm flipV="1">
                <a:off x="3662621" y="2812127"/>
                <a:ext cx="1447800" cy="711969"/>
              </a:xfrm>
              <a:prstGeom prst="straightConnector1">
                <a:avLst/>
              </a:prstGeom>
              <a:ln w="76200">
                <a:solidFill>
                  <a:srgbClr val="C0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21" idx="2"/>
                <a:endCxn id="47" idx="6"/>
              </p:cNvCxnSpPr>
              <p:nvPr/>
            </p:nvCxnSpPr>
            <p:spPr>
              <a:xfrm>
                <a:off x="5339021" y="2812127"/>
                <a:ext cx="1447800" cy="1432198"/>
              </a:xfrm>
              <a:prstGeom prst="straightConnector1">
                <a:avLst/>
              </a:prstGeom>
              <a:ln w="76200">
                <a:solidFill>
                  <a:srgbClr val="C0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47" idx="2"/>
                <a:endCxn id="35" idx="6"/>
              </p:cNvCxnSpPr>
              <p:nvPr/>
            </p:nvCxnSpPr>
            <p:spPr>
              <a:xfrm flipV="1">
                <a:off x="7015421" y="3521222"/>
                <a:ext cx="1447800" cy="723103"/>
              </a:xfrm>
              <a:prstGeom prst="straightConnector1">
                <a:avLst/>
              </a:prstGeom>
              <a:ln w="76200">
                <a:solidFill>
                  <a:srgbClr val="C0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6" idx="1"/>
                <a:endCxn id="29" idx="5"/>
              </p:cNvCxnSpPr>
              <p:nvPr/>
            </p:nvCxnSpPr>
            <p:spPr>
              <a:xfrm flipV="1">
                <a:off x="1952743" y="3605197"/>
                <a:ext cx="1514756" cy="1262262"/>
              </a:xfrm>
              <a:prstGeom prst="straightConnector1">
                <a:avLst/>
              </a:prstGeom>
              <a:ln w="76200">
                <a:solidFill>
                  <a:schemeClr val="bg1">
                    <a:lumMod val="65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6" idx="3"/>
                <a:endCxn id="32" idx="6"/>
              </p:cNvCxnSpPr>
              <p:nvPr/>
            </p:nvCxnSpPr>
            <p:spPr>
              <a:xfrm>
                <a:off x="1952743" y="5029662"/>
                <a:ext cx="1481278" cy="630167"/>
              </a:xfrm>
              <a:prstGeom prst="straightConnector1">
                <a:avLst/>
              </a:prstGeom>
              <a:ln w="76200">
                <a:solidFill>
                  <a:schemeClr val="bg1">
                    <a:lumMod val="65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6" idx="2"/>
                <a:endCxn id="31" idx="6"/>
              </p:cNvCxnSpPr>
              <p:nvPr/>
            </p:nvCxnSpPr>
            <p:spPr>
              <a:xfrm flipV="1">
                <a:off x="1986221" y="4948034"/>
                <a:ext cx="1447800" cy="527"/>
              </a:xfrm>
              <a:prstGeom prst="straightConnector1">
                <a:avLst/>
              </a:prstGeom>
              <a:ln w="76200">
                <a:solidFill>
                  <a:schemeClr val="bg1">
                    <a:lumMod val="65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50" idx="3"/>
                <a:endCxn id="16" idx="6"/>
              </p:cNvCxnSpPr>
              <p:nvPr/>
            </p:nvCxnSpPr>
            <p:spPr>
              <a:xfrm>
                <a:off x="276343" y="4325426"/>
                <a:ext cx="1481278" cy="623135"/>
              </a:xfrm>
              <a:prstGeom prst="straightConnector1">
                <a:avLst/>
              </a:prstGeom>
              <a:ln w="76200">
                <a:solidFill>
                  <a:schemeClr val="bg1">
                    <a:lumMod val="65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50" idx="4"/>
                <a:endCxn id="17" idx="5"/>
              </p:cNvCxnSpPr>
              <p:nvPr/>
            </p:nvCxnSpPr>
            <p:spPr>
              <a:xfrm>
                <a:off x="195521" y="4359020"/>
                <a:ext cx="1595578" cy="1382437"/>
              </a:xfrm>
              <a:prstGeom prst="straightConnector1">
                <a:avLst/>
              </a:prstGeom>
              <a:ln w="76200">
                <a:solidFill>
                  <a:schemeClr val="bg1">
                    <a:lumMod val="65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50" idx="2"/>
                <a:endCxn id="14" idx="6"/>
              </p:cNvCxnSpPr>
              <p:nvPr/>
            </p:nvCxnSpPr>
            <p:spPr>
              <a:xfrm flipV="1">
                <a:off x="309821" y="3524623"/>
                <a:ext cx="1447800" cy="719702"/>
              </a:xfrm>
              <a:prstGeom prst="straightConnector1">
                <a:avLst/>
              </a:prstGeom>
              <a:ln w="76200">
                <a:solidFill>
                  <a:srgbClr val="C00000"/>
                </a:solidFill>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rot="20055713">
                    <a:off x="37933" y="3401508"/>
                    <a:ext cx="1493137" cy="40011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600" b="1" i="1" smtClean="0">
                              <a:solidFill>
                                <a:srgbClr val="C00000"/>
                              </a:solidFill>
                              <a:latin typeface="Cambria Math" panose="02040503050406030204" pitchFamily="18" charset="0"/>
                            </a:rPr>
                            <m:t>(</m:t>
                          </m:r>
                          <m:sSub>
                            <m:sSubPr>
                              <m:ctrlPr>
                                <a:rPr lang="en-US" sz="2600" b="1" i="1" smtClean="0">
                                  <a:solidFill>
                                    <a:srgbClr val="C00000"/>
                                  </a:solidFill>
                                  <a:latin typeface="Cambria Math" panose="02040503050406030204" pitchFamily="18" charset="0"/>
                                </a:rPr>
                              </m:ctrlPr>
                            </m:sSubPr>
                            <m:e>
                              <m:r>
                                <a:rPr lang="en-US" sz="2600" b="1" i="1" smtClean="0">
                                  <a:solidFill>
                                    <a:srgbClr val="C00000"/>
                                  </a:solidFill>
                                  <a:latin typeface="Cambria Math" panose="02040503050406030204" pitchFamily="18" charset="0"/>
                                </a:rPr>
                                <m:t>𝒂</m:t>
                              </m:r>
                            </m:e>
                            <m:sub>
                              <m:r>
                                <a:rPr lang="en-US" sz="2600" b="1" i="1" smtClean="0">
                                  <a:solidFill>
                                    <a:srgbClr val="C00000"/>
                                  </a:solidFill>
                                  <a:latin typeface="Cambria Math" panose="02040503050406030204" pitchFamily="18" charset="0"/>
                                </a:rPr>
                                <m:t>𝟏</m:t>
                              </m:r>
                            </m:sub>
                          </m:sSub>
                          <m:r>
                            <a:rPr lang="en-US" sz="2600" b="1" i="1" smtClean="0">
                              <a:solidFill>
                                <a:srgbClr val="C00000"/>
                              </a:solidFill>
                              <a:latin typeface="Cambria Math" panose="02040503050406030204" pitchFamily="18" charset="0"/>
                            </a:rPr>
                            <m:t>,</m:t>
                          </m:r>
                          <m:sSub>
                            <m:sSubPr>
                              <m:ctrlPr>
                                <a:rPr lang="en-US" sz="2600" b="1" i="1" smtClean="0">
                                  <a:solidFill>
                                    <a:srgbClr val="C00000"/>
                                  </a:solidFill>
                                  <a:latin typeface="Cambria Math" panose="02040503050406030204" pitchFamily="18" charset="0"/>
                                </a:rPr>
                              </m:ctrlPr>
                            </m:sSubPr>
                            <m:e>
                              <m:r>
                                <a:rPr lang="en-US" sz="2600" b="1" i="1" smtClean="0">
                                  <a:solidFill>
                                    <a:srgbClr val="C00000"/>
                                  </a:solidFill>
                                  <a:latin typeface="Cambria Math" panose="02040503050406030204" pitchFamily="18" charset="0"/>
                                </a:rPr>
                                <m:t>𝒃</m:t>
                              </m:r>
                            </m:e>
                            <m:sub>
                              <m:r>
                                <a:rPr lang="en-US" sz="2600" b="1" i="1" smtClean="0">
                                  <a:solidFill>
                                    <a:srgbClr val="C00000"/>
                                  </a:solidFill>
                                  <a:latin typeface="Cambria Math" panose="02040503050406030204" pitchFamily="18" charset="0"/>
                                </a:rPr>
                                <m:t>𝟏</m:t>
                              </m:r>
                            </m:sub>
                          </m:sSub>
                          <m:r>
                            <a:rPr lang="en-US" sz="2600" b="1" i="1" smtClean="0">
                              <a:solidFill>
                                <a:srgbClr val="C00000"/>
                              </a:solidFill>
                              <a:latin typeface="Cambria Math" panose="02040503050406030204" pitchFamily="18" charset="0"/>
                            </a:rPr>
                            <m:t>)</m:t>
                          </m:r>
                        </m:oMath>
                      </m:oMathPara>
                    </a14:m>
                    <a:endParaRPr lang="en-US" sz="2600" b="1" dirty="0">
                      <a:solidFill>
                        <a:srgbClr val="C00000"/>
                      </a:solidFill>
                    </a:endParaRPr>
                  </a:p>
                </p:txBody>
              </p:sp>
            </mc:Choice>
            <mc:Fallback xmlns="">
              <p:sp>
                <p:nvSpPr>
                  <p:cNvPr id="91" name="TextBox 90"/>
                  <p:cNvSpPr txBox="1">
                    <a:spLocks noRot="1" noChangeAspect="1" noMove="1" noResize="1" noEditPoints="1" noAdjustHandles="1" noChangeArrowheads="1" noChangeShapeType="1" noTextEdit="1"/>
                  </p:cNvSpPr>
                  <p:nvPr/>
                </p:nvSpPr>
                <p:spPr>
                  <a:xfrm rot="20055713">
                    <a:off x="37933" y="3401508"/>
                    <a:ext cx="1493137" cy="400110"/>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1802151" y="2975971"/>
                    <a:ext cx="1493137" cy="40011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600" b="1" i="1" smtClean="0">
                              <a:solidFill>
                                <a:srgbClr val="C00000"/>
                              </a:solidFill>
                              <a:latin typeface="Cambria Math" panose="02040503050406030204" pitchFamily="18" charset="0"/>
                            </a:rPr>
                            <m:t>(</m:t>
                          </m:r>
                          <m:sSub>
                            <m:sSubPr>
                              <m:ctrlPr>
                                <a:rPr lang="en-US" sz="2600" b="1" i="1" smtClean="0">
                                  <a:solidFill>
                                    <a:srgbClr val="C00000"/>
                                  </a:solidFill>
                                  <a:latin typeface="Cambria Math" panose="02040503050406030204" pitchFamily="18" charset="0"/>
                                </a:rPr>
                              </m:ctrlPr>
                            </m:sSubPr>
                            <m:e>
                              <m:r>
                                <a:rPr lang="en-US" sz="2600" b="1" i="1" smtClean="0">
                                  <a:solidFill>
                                    <a:srgbClr val="C00000"/>
                                  </a:solidFill>
                                  <a:latin typeface="Cambria Math" panose="02040503050406030204" pitchFamily="18" charset="0"/>
                                </a:rPr>
                                <m:t>𝒂</m:t>
                              </m:r>
                            </m:e>
                            <m:sub>
                              <m:r>
                                <a:rPr lang="en-US" sz="2600" b="1" i="1" smtClean="0">
                                  <a:solidFill>
                                    <a:srgbClr val="C00000"/>
                                  </a:solidFill>
                                  <a:latin typeface="Cambria Math" panose="02040503050406030204" pitchFamily="18" charset="0"/>
                                </a:rPr>
                                <m:t>𝟐</m:t>
                              </m:r>
                            </m:sub>
                          </m:sSub>
                          <m:r>
                            <a:rPr lang="en-US" sz="2600" b="1" i="1" smtClean="0">
                              <a:solidFill>
                                <a:srgbClr val="C00000"/>
                              </a:solidFill>
                              <a:latin typeface="Cambria Math" panose="02040503050406030204" pitchFamily="18" charset="0"/>
                            </a:rPr>
                            <m:t>,</m:t>
                          </m:r>
                          <m:sSub>
                            <m:sSubPr>
                              <m:ctrlPr>
                                <a:rPr lang="en-US" sz="2600" b="1" i="1" smtClean="0">
                                  <a:solidFill>
                                    <a:srgbClr val="C00000"/>
                                  </a:solidFill>
                                  <a:latin typeface="Cambria Math" panose="02040503050406030204" pitchFamily="18" charset="0"/>
                                </a:rPr>
                              </m:ctrlPr>
                            </m:sSubPr>
                            <m:e>
                              <m:r>
                                <a:rPr lang="en-US" sz="2600" b="1" i="1" smtClean="0">
                                  <a:solidFill>
                                    <a:srgbClr val="C00000"/>
                                  </a:solidFill>
                                  <a:latin typeface="Cambria Math" panose="02040503050406030204" pitchFamily="18" charset="0"/>
                                </a:rPr>
                                <m:t>𝒃</m:t>
                              </m:r>
                            </m:e>
                            <m:sub>
                              <m:r>
                                <a:rPr lang="en-US" sz="2600" b="1" i="1" smtClean="0">
                                  <a:solidFill>
                                    <a:srgbClr val="C00000"/>
                                  </a:solidFill>
                                  <a:latin typeface="Cambria Math" panose="02040503050406030204" pitchFamily="18" charset="0"/>
                                </a:rPr>
                                <m:t>𝟐</m:t>
                              </m:r>
                            </m:sub>
                          </m:sSub>
                          <m:r>
                            <a:rPr lang="en-US" sz="2600" b="1" i="1" smtClean="0">
                              <a:solidFill>
                                <a:srgbClr val="C00000"/>
                              </a:solidFill>
                              <a:latin typeface="Cambria Math" panose="02040503050406030204" pitchFamily="18" charset="0"/>
                            </a:rPr>
                            <m:t>)</m:t>
                          </m:r>
                        </m:oMath>
                      </m:oMathPara>
                    </a14:m>
                    <a:endParaRPr lang="en-US" sz="2600" b="1" dirty="0">
                      <a:solidFill>
                        <a:srgbClr val="C00000"/>
                      </a:solidFill>
                    </a:endParaRPr>
                  </a:p>
                </p:txBody>
              </p:sp>
            </mc:Choice>
            <mc:Fallback xmlns="">
              <p:sp>
                <p:nvSpPr>
                  <p:cNvPr id="96" name="TextBox 95"/>
                  <p:cNvSpPr txBox="1">
                    <a:spLocks noRot="1" noChangeAspect="1" noMove="1" noResize="1" noEditPoints="1" noAdjustHandles="1" noChangeArrowheads="1" noChangeShapeType="1" noTextEdit="1"/>
                  </p:cNvSpPr>
                  <p:nvPr/>
                </p:nvSpPr>
                <p:spPr>
                  <a:xfrm>
                    <a:off x="1802151" y="2975971"/>
                    <a:ext cx="1493137" cy="400110"/>
                  </a:xfrm>
                  <a:prstGeom prst="rect">
                    <a:avLst/>
                  </a:prstGeom>
                  <a:blipFill rotWithShape="0">
                    <a:blip r:embed="rId5"/>
                    <a:stretch>
                      <a:fillRect b="-157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rot="19996772">
                    <a:off x="6739540" y="3415197"/>
                    <a:ext cx="1493137" cy="40011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600" b="1" i="1" smtClean="0">
                              <a:solidFill>
                                <a:srgbClr val="C00000"/>
                              </a:solidFill>
                              <a:latin typeface="Cambria Math" panose="02040503050406030204" pitchFamily="18" charset="0"/>
                            </a:rPr>
                            <m:t>(</m:t>
                          </m:r>
                          <m:sSub>
                            <m:sSubPr>
                              <m:ctrlPr>
                                <a:rPr lang="en-US" sz="2600" b="1" i="1" smtClean="0">
                                  <a:solidFill>
                                    <a:srgbClr val="C00000"/>
                                  </a:solidFill>
                                  <a:latin typeface="Cambria Math" panose="02040503050406030204" pitchFamily="18" charset="0"/>
                                </a:rPr>
                              </m:ctrlPr>
                            </m:sSubPr>
                            <m:e>
                              <m:r>
                                <a:rPr lang="en-US" sz="2600" b="1" i="1" smtClean="0">
                                  <a:solidFill>
                                    <a:srgbClr val="C00000"/>
                                  </a:solidFill>
                                  <a:latin typeface="Cambria Math" panose="02040503050406030204" pitchFamily="18" charset="0"/>
                                </a:rPr>
                                <m:t>𝒂</m:t>
                              </m:r>
                            </m:e>
                            <m:sub>
                              <m:r>
                                <a:rPr lang="en-US" sz="2600" b="1" i="1" smtClean="0">
                                  <a:solidFill>
                                    <a:srgbClr val="C00000"/>
                                  </a:solidFill>
                                  <a:latin typeface="Cambria Math" panose="02040503050406030204" pitchFamily="18" charset="0"/>
                                </a:rPr>
                                <m:t>𝒎</m:t>
                              </m:r>
                            </m:sub>
                          </m:sSub>
                          <m:r>
                            <a:rPr lang="en-US" sz="2600" b="1" i="1" smtClean="0">
                              <a:solidFill>
                                <a:srgbClr val="C00000"/>
                              </a:solidFill>
                              <a:latin typeface="Cambria Math" panose="02040503050406030204" pitchFamily="18" charset="0"/>
                            </a:rPr>
                            <m:t>,</m:t>
                          </m:r>
                          <m:sSub>
                            <m:sSubPr>
                              <m:ctrlPr>
                                <a:rPr lang="en-US" sz="2600" b="1" i="1" smtClean="0">
                                  <a:solidFill>
                                    <a:srgbClr val="C00000"/>
                                  </a:solidFill>
                                  <a:latin typeface="Cambria Math" panose="02040503050406030204" pitchFamily="18" charset="0"/>
                                </a:rPr>
                              </m:ctrlPr>
                            </m:sSubPr>
                            <m:e>
                              <m:r>
                                <a:rPr lang="en-US" sz="2600" b="1" i="1" smtClean="0">
                                  <a:solidFill>
                                    <a:srgbClr val="C00000"/>
                                  </a:solidFill>
                                  <a:latin typeface="Cambria Math" panose="02040503050406030204" pitchFamily="18" charset="0"/>
                                </a:rPr>
                                <m:t>𝒃</m:t>
                              </m:r>
                            </m:e>
                            <m:sub>
                              <m:r>
                                <a:rPr lang="en-US" sz="2600" b="1" i="1" smtClean="0">
                                  <a:solidFill>
                                    <a:srgbClr val="C00000"/>
                                  </a:solidFill>
                                  <a:latin typeface="Cambria Math" panose="02040503050406030204" pitchFamily="18" charset="0"/>
                                </a:rPr>
                                <m:t>𝒎</m:t>
                              </m:r>
                            </m:sub>
                          </m:sSub>
                          <m:r>
                            <a:rPr lang="en-US" sz="2600" b="1" i="1" smtClean="0">
                              <a:solidFill>
                                <a:srgbClr val="C00000"/>
                              </a:solidFill>
                              <a:latin typeface="Cambria Math" panose="02040503050406030204" pitchFamily="18" charset="0"/>
                            </a:rPr>
                            <m:t>)</m:t>
                          </m:r>
                        </m:oMath>
                      </m:oMathPara>
                    </a14:m>
                    <a:endParaRPr lang="en-US" sz="2600" b="1" dirty="0">
                      <a:solidFill>
                        <a:srgbClr val="C00000"/>
                      </a:solidFill>
                    </a:endParaRPr>
                  </a:p>
                </p:txBody>
              </p:sp>
            </mc:Choice>
            <mc:Fallback xmlns="">
              <p:sp>
                <p:nvSpPr>
                  <p:cNvPr id="97" name="TextBox 96"/>
                  <p:cNvSpPr txBox="1">
                    <a:spLocks noRot="1" noChangeAspect="1" noMove="1" noResize="1" noEditPoints="1" noAdjustHandles="1" noChangeArrowheads="1" noChangeShapeType="1" noTextEdit="1"/>
                  </p:cNvSpPr>
                  <p:nvPr/>
                </p:nvSpPr>
                <p:spPr>
                  <a:xfrm rot="19996772">
                    <a:off x="6739540" y="3415197"/>
                    <a:ext cx="1493137" cy="400110"/>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2049254" y="4441488"/>
                    <a:ext cx="1493137" cy="40011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600" b="1" i="1" smtClean="0">
                              <a:solidFill>
                                <a:schemeClr val="bg1">
                                  <a:lumMod val="50000"/>
                                </a:schemeClr>
                              </a:solidFill>
                              <a:latin typeface="Cambria Math" panose="02040503050406030204" pitchFamily="18" charset="0"/>
                            </a:rPr>
                            <m:t>(</m:t>
                          </m:r>
                          <m:r>
                            <a:rPr lang="en-US" sz="2600" b="1" i="1" smtClean="0">
                              <a:solidFill>
                                <a:schemeClr val="bg1">
                                  <a:lumMod val="50000"/>
                                </a:schemeClr>
                              </a:solidFill>
                              <a:latin typeface="Cambria Math" panose="02040503050406030204" pitchFamily="18" charset="0"/>
                            </a:rPr>
                            <m:t>𝒂</m:t>
                          </m:r>
                          <m:r>
                            <a:rPr lang="en-US" sz="2600" b="1" i="1" smtClean="0">
                              <a:solidFill>
                                <a:schemeClr val="bg1">
                                  <a:lumMod val="50000"/>
                                </a:schemeClr>
                              </a:solidFill>
                              <a:latin typeface="Cambria Math" panose="02040503050406030204" pitchFamily="18" charset="0"/>
                            </a:rPr>
                            <m:t>,</m:t>
                          </m:r>
                          <m:r>
                            <a:rPr lang="en-US" sz="2600" b="1" i="1" smtClean="0">
                              <a:solidFill>
                                <a:schemeClr val="bg1">
                                  <a:lumMod val="50000"/>
                                </a:schemeClr>
                              </a:solidFill>
                              <a:latin typeface="Cambria Math" panose="02040503050406030204" pitchFamily="18" charset="0"/>
                            </a:rPr>
                            <m:t>𝒃</m:t>
                          </m:r>
                          <m:r>
                            <a:rPr lang="en-US" sz="2600" b="1" i="1" smtClean="0">
                              <a:solidFill>
                                <a:schemeClr val="bg1">
                                  <a:lumMod val="50000"/>
                                </a:schemeClr>
                              </a:solidFill>
                              <a:latin typeface="Cambria Math" panose="02040503050406030204" pitchFamily="18" charset="0"/>
                            </a:rPr>
                            <m:t>)</m:t>
                          </m:r>
                        </m:oMath>
                      </m:oMathPara>
                    </a14:m>
                    <a:endParaRPr lang="en-US" sz="2600" b="1" dirty="0">
                      <a:solidFill>
                        <a:schemeClr val="bg1">
                          <a:lumMod val="50000"/>
                        </a:schemeClr>
                      </a:solidFill>
                    </a:endParaRPr>
                  </a:p>
                </p:txBody>
              </p:sp>
            </mc:Choice>
            <mc:Fallback xmlns="">
              <p:sp>
                <p:nvSpPr>
                  <p:cNvPr id="98" name="TextBox 97"/>
                  <p:cNvSpPr txBox="1">
                    <a:spLocks noRot="1" noChangeAspect="1" noMove="1" noResize="1" noEditPoints="1" noAdjustHandles="1" noChangeArrowheads="1" noChangeShapeType="1" noTextEdit="1"/>
                  </p:cNvSpPr>
                  <p:nvPr/>
                </p:nvSpPr>
                <p:spPr>
                  <a:xfrm>
                    <a:off x="2049254" y="4441488"/>
                    <a:ext cx="1493137" cy="400110"/>
                  </a:xfrm>
                  <a:prstGeom prst="rect">
                    <a:avLst/>
                  </a:prstGeom>
                  <a:blipFill rotWithShape="0">
                    <a:blip r:embed="rId7"/>
                    <a:stretch>
                      <a:fillRect b="-16071"/>
                    </a:stretch>
                  </a:blipFill>
                </p:spPr>
                <p:txBody>
                  <a:bodyPr/>
                  <a:lstStyle/>
                  <a:p>
                    <a:r>
                      <a:rPr lang="en-US">
                        <a:noFill/>
                      </a:rPr>
                      <a:t> </a:t>
                    </a:r>
                  </a:p>
                </p:txBody>
              </p:sp>
            </mc:Fallback>
          </mc:AlternateContent>
          <p:sp>
            <p:nvSpPr>
              <p:cNvPr id="24" name="Right Brace 23"/>
              <p:cNvSpPr/>
              <p:nvPr/>
            </p:nvSpPr>
            <p:spPr>
              <a:xfrm rot="5400000">
                <a:off x="5007500" y="2653779"/>
                <a:ext cx="434441" cy="6934201"/>
              </a:xfrm>
              <a:prstGeom prst="rightBrace">
                <a:avLst>
                  <a:gd name="adj1" fmla="val 47145"/>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25" name="TextBox 24"/>
                  <p:cNvSpPr txBox="1"/>
                  <p:nvPr/>
                </p:nvSpPr>
                <p:spPr>
                  <a:xfrm>
                    <a:off x="4451648" y="6246013"/>
                    <a:ext cx="2046116" cy="582247"/>
                  </a:xfrm>
                  <a:prstGeom prst="rect">
                    <a:avLst/>
                  </a:prstGeom>
                  <a:noFill/>
                </p:spPr>
                <p:txBody>
                  <a:bodyPr wrap="square" lIns="0" tIns="0" rIns="0" bIns="0" rtlCol="0">
                    <a:spAutoFit/>
                  </a:bodyPr>
                  <a:lstStyle/>
                  <a:p>
                    <a14:m>
                      <m:oMath xmlns:m="http://schemas.openxmlformats.org/officeDocument/2006/math">
                        <m:r>
                          <a:rPr lang="en-US" sz="3000" b="1" i="1" smtClean="0">
                            <a:solidFill>
                              <a:srgbClr val="002060"/>
                            </a:solidFill>
                            <a:latin typeface="Cambria Math" panose="02040503050406030204" pitchFamily="18" charset="0"/>
                          </a:rPr>
                          <m:t>𝒎</m:t>
                        </m:r>
                      </m:oMath>
                    </a14:m>
                    <a:r>
                      <a:rPr lang="en-US" sz="3000" b="1" dirty="0">
                        <a:solidFill>
                          <a:srgbClr val="C00000"/>
                        </a:solidFill>
                      </a:rPr>
                      <a:t> (length)</a:t>
                    </a:r>
                  </a:p>
                </p:txBody>
              </p:sp>
            </mc:Choice>
            <mc:Fallback xmlns="">
              <p:sp>
                <p:nvSpPr>
                  <p:cNvPr id="25" name="TextBox 24"/>
                  <p:cNvSpPr txBox="1">
                    <a:spLocks noRot="1" noChangeAspect="1" noMove="1" noResize="1" noEditPoints="1" noAdjustHandles="1" noChangeArrowheads="1" noChangeShapeType="1" noTextEdit="1"/>
                  </p:cNvSpPr>
                  <p:nvPr/>
                </p:nvSpPr>
                <p:spPr>
                  <a:xfrm>
                    <a:off x="4451648" y="6246013"/>
                    <a:ext cx="2046116" cy="582247"/>
                  </a:xfrm>
                  <a:prstGeom prst="rect">
                    <a:avLst/>
                  </a:prstGeom>
                  <a:blipFill rotWithShape="0">
                    <a:blip r:embed="rId8"/>
                    <a:stretch>
                      <a:fillRect t="-25000" r="-11228" b="-51316"/>
                    </a:stretch>
                  </a:blipFill>
                </p:spPr>
                <p:txBody>
                  <a:bodyPr/>
                  <a:lstStyle/>
                  <a:p>
                    <a:r>
                      <a:rPr lang="en-US">
                        <a:noFill/>
                      </a:rPr>
                      <a:t> </a:t>
                    </a:r>
                  </a:p>
                </p:txBody>
              </p:sp>
            </mc:Fallback>
          </mc:AlternateContent>
          <p:sp>
            <p:nvSpPr>
              <p:cNvPr id="26" name="Right Brace 25"/>
              <p:cNvSpPr/>
              <p:nvPr/>
            </p:nvSpPr>
            <p:spPr>
              <a:xfrm>
                <a:off x="8766415" y="2629700"/>
                <a:ext cx="341192" cy="3206979"/>
              </a:xfrm>
              <a:prstGeom prst="rightBrace">
                <a:avLst>
                  <a:gd name="adj1" fmla="val 47145"/>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mc:AlternateContent xmlns:mc="http://schemas.openxmlformats.org/markup-compatibility/2006" xmlns:a14="http://schemas.microsoft.com/office/drawing/2010/main">
          <mc:Choice Requires="a14">
            <p:sp>
              <p:nvSpPr>
                <p:cNvPr id="8" name="TextBox 7"/>
                <p:cNvSpPr txBox="1"/>
                <p:nvPr/>
              </p:nvSpPr>
              <p:spPr>
                <a:xfrm>
                  <a:off x="8578862" y="4144311"/>
                  <a:ext cx="1380684" cy="92333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3000" b="1" i="1" smtClean="0">
                            <a:solidFill>
                              <a:srgbClr val="002060"/>
                            </a:solidFill>
                            <a:latin typeface="Cambria Math" panose="02040503050406030204" pitchFamily="18" charset="0"/>
                          </a:rPr>
                          <m:t>𝒅</m:t>
                        </m:r>
                      </m:oMath>
                    </m:oMathPara>
                  </a14:m>
                  <a:endParaRPr lang="en-US" sz="3000" b="1" dirty="0">
                    <a:solidFill>
                      <a:srgbClr val="C00000"/>
                    </a:solidFill>
                  </a:endParaRPr>
                </a:p>
                <a:p>
                  <a:r>
                    <a:rPr lang="en-US" sz="3000" b="1" dirty="0">
                      <a:solidFill>
                        <a:srgbClr val="C00000"/>
                      </a:solidFill>
                    </a:rPr>
                    <a:t>(width)</a:t>
                  </a:r>
                </a:p>
              </p:txBody>
            </p:sp>
          </mc:Choice>
          <mc:Fallback xmlns="">
            <p:sp>
              <p:nvSpPr>
                <p:cNvPr id="8" name="TextBox 7"/>
                <p:cNvSpPr txBox="1">
                  <a:spLocks noRot="1" noChangeAspect="1" noMove="1" noResize="1" noEditPoints="1" noAdjustHandles="1" noChangeArrowheads="1" noChangeShapeType="1" noTextEdit="1"/>
                </p:cNvSpPr>
                <p:nvPr/>
              </p:nvSpPr>
              <p:spPr>
                <a:xfrm>
                  <a:off x="8578862" y="4144311"/>
                  <a:ext cx="1380684" cy="923330"/>
                </a:xfrm>
                <a:prstGeom prst="rect">
                  <a:avLst/>
                </a:prstGeom>
                <a:blipFill rotWithShape="0">
                  <a:blip r:embed="rId14"/>
                  <a:stretch>
                    <a:fillRect l="-17727" r="-4545" b="-28571"/>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58" name="TextBox 57"/>
              <p:cNvSpPr txBox="1"/>
              <p:nvPr/>
            </p:nvSpPr>
            <p:spPr>
              <a:xfrm>
                <a:off x="232237" y="4515632"/>
                <a:ext cx="8876623" cy="2062103"/>
              </a:xfrm>
              <a:prstGeom prst="rect">
                <a:avLst/>
              </a:prstGeom>
              <a:noFill/>
            </p:spPr>
            <p:txBody>
              <a:bodyPr wrap="square" rtlCol="0">
                <a:spAutoFit/>
              </a:bodyPr>
              <a:lstStyle/>
              <a:p>
                <a:r>
                  <a:rPr lang="en-US" sz="3200" dirty="0"/>
                  <a:t>A sequence of random examples </a:t>
                </a:r>
                <a14:m>
                  <m:oMath xmlns:m="http://schemas.openxmlformats.org/officeDocument/2006/math">
                    <m:d>
                      <m:dPr>
                        <m:ctrlPr>
                          <a:rPr lang="en-US" sz="3200" i="1">
                            <a:solidFill>
                              <a:srgbClr val="FF0000"/>
                            </a:solidFill>
                            <a:latin typeface="Cambria Math" panose="02040503050406030204" pitchFamily="18" charset="0"/>
                          </a:rPr>
                        </m:ctrlPr>
                      </m:dPr>
                      <m:e>
                        <m:sSub>
                          <m:sSubPr>
                            <m:ctrlPr>
                              <a:rPr lang="en-US" sz="3200" b="0" i="1" smtClean="0">
                                <a:solidFill>
                                  <a:srgbClr val="FF0000"/>
                                </a:solidFill>
                                <a:latin typeface="Cambria Math" panose="02040503050406030204" pitchFamily="18" charset="0"/>
                              </a:rPr>
                            </m:ctrlPr>
                          </m:sSubPr>
                          <m:e>
                            <m:r>
                              <a:rPr lang="en-US" sz="3200" i="1">
                                <a:solidFill>
                                  <a:srgbClr val="FF0000"/>
                                </a:solidFill>
                                <a:latin typeface="Cambria Math" panose="02040503050406030204" pitchFamily="18" charset="0"/>
                              </a:rPr>
                              <m:t>𝑎</m:t>
                            </m:r>
                          </m:e>
                          <m:sub>
                            <m:r>
                              <a:rPr lang="en-US" sz="3200" b="0" i="1" smtClean="0">
                                <a:solidFill>
                                  <a:srgbClr val="FF0000"/>
                                </a:solidFill>
                                <a:latin typeface="Cambria Math" charset="0"/>
                              </a:rPr>
                              <m:t>1</m:t>
                            </m:r>
                          </m:sub>
                        </m:sSub>
                        <m:r>
                          <a:rPr lang="en-US" sz="3200" i="1">
                            <a:solidFill>
                              <a:srgbClr val="FF0000"/>
                            </a:solidFill>
                            <a:latin typeface="Cambria Math" panose="02040503050406030204" pitchFamily="18" charset="0"/>
                          </a:rPr>
                          <m:t>,</m:t>
                        </m:r>
                        <m:sSub>
                          <m:sSubPr>
                            <m:ctrlPr>
                              <a:rPr lang="en-US" sz="3200" b="0" i="1" smtClean="0">
                                <a:solidFill>
                                  <a:srgbClr val="FF0000"/>
                                </a:solidFill>
                                <a:latin typeface="Cambria Math" panose="02040503050406030204" pitchFamily="18" charset="0"/>
                              </a:rPr>
                            </m:ctrlPr>
                          </m:sSubPr>
                          <m:e>
                            <m:r>
                              <a:rPr lang="en-US" sz="3200" i="1">
                                <a:solidFill>
                                  <a:srgbClr val="FF0000"/>
                                </a:solidFill>
                                <a:latin typeface="Cambria Math" panose="02040503050406030204" pitchFamily="18" charset="0"/>
                              </a:rPr>
                              <m:t>𝑏</m:t>
                            </m:r>
                          </m:e>
                          <m:sub>
                            <m:r>
                              <a:rPr lang="en-US" sz="3200" b="0" i="1" smtClean="0">
                                <a:solidFill>
                                  <a:srgbClr val="FF0000"/>
                                </a:solidFill>
                                <a:latin typeface="Cambria Math" charset="0"/>
                              </a:rPr>
                              <m:t>1</m:t>
                            </m:r>
                          </m:sub>
                        </m:sSub>
                      </m:e>
                    </m:d>
                    <m:r>
                      <a:rPr lang="en-US" sz="3200" b="0" i="1" smtClean="0">
                        <a:solidFill>
                          <a:srgbClr val="FF0000"/>
                        </a:solidFill>
                        <a:latin typeface="Cambria Math" charset="0"/>
                      </a:rPr>
                      <m:t>,</m:t>
                    </m:r>
                    <m:d>
                      <m:dPr>
                        <m:ctrlPr>
                          <a:rPr lang="en-US" sz="3200" b="0" i="1" smtClean="0">
                            <a:solidFill>
                              <a:srgbClr val="FF0000"/>
                            </a:solidFill>
                            <a:latin typeface="Cambria Math" panose="02040503050406030204" pitchFamily="18" charset="0"/>
                          </a:rPr>
                        </m:ctrlPr>
                      </m:dPr>
                      <m:e>
                        <m:sSub>
                          <m:sSubPr>
                            <m:ctrlPr>
                              <a:rPr lang="en-US" sz="3200" b="0" i="1" smtClean="0">
                                <a:solidFill>
                                  <a:srgbClr val="FF0000"/>
                                </a:solidFill>
                                <a:latin typeface="Cambria Math" panose="02040503050406030204" pitchFamily="18" charset="0"/>
                              </a:rPr>
                            </m:ctrlPr>
                          </m:sSubPr>
                          <m:e>
                            <m:r>
                              <a:rPr lang="en-US" sz="3200" b="0" i="1" smtClean="0">
                                <a:solidFill>
                                  <a:srgbClr val="FF0000"/>
                                </a:solidFill>
                                <a:latin typeface="Cambria Math" charset="0"/>
                              </a:rPr>
                              <m:t>𝑎</m:t>
                            </m:r>
                          </m:e>
                          <m:sub>
                            <m:r>
                              <a:rPr lang="en-US" sz="3200" b="0" i="1" smtClean="0">
                                <a:solidFill>
                                  <a:srgbClr val="FF0000"/>
                                </a:solidFill>
                                <a:latin typeface="Cambria Math" charset="0"/>
                              </a:rPr>
                              <m:t>2</m:t>
                            </m:r>
                          </m:sub>
                        </m:sSub>
                        <m:r>
                          <a:rPr lang="en-US" sz="3200" b="0" i="1" smtClean="0">
                            <a:solidFill>
                              <a:srgbClr val="FF0000"/>
                            </a:solidFill>
                            <a:latin typeface="Cambria Math" charset="0"/>
                          </a:rPr>
                          <m:t>,</m:t>
                        </m:r>
                        <m:sSub>
                          <m:sSubPr>
                            <m:ctrlPr>
                              <a:rPr lang="en-US" sz="3200" b="0" i="1" smtClean="0">
                                <a:solidFill>
                                  <a:srgbClr val="FF0000"/>
                                </a:solidFill>
                                <a:latin typeface="Cambria Math" panose="02040503050406030204" pitchFamily="18" charset="0"/>
                              </a:rPr>
                            </m:ctrlPr>
                          </m:sSubPr>
                          <m:e>
                            <m:r>
                              <a:rPr lang="en-US" sz="3200" b="0" i="1" smtClean="0">
                                <a:solidFill>
                                  <a:srgbClr val="FF0000"/>
                                </a:solidFill>
                                <a:latin typeface="Cambria Math" charset="0"/>
                              </a:rPr>
                              <m:t>𝑏</m:t>
                            </m:r>
                          </m:e>
                          <m:sub>
                            <m:r>
                              <a:rPr lang="en-US" sz="3200" b="0" i="1" smtClean="0">
                                <a:solidFill>
                                  <a:srgbClr val="FF0000"/>
                                </a:solidFill>
                                <a:latin typeface="Cambria Math" charset="0"/>
                              </a:rPr>
                              <m:t>2</m:t>
                            </m:r>
                          </m:sub>
                        </m:sSub>
                      </m:e>
                    </m:d>
                    <m:r>
                      <a:rPr lang="en-US" sz="3200" b="0" i="1" smtClean="0">
                        <a:solidFill>
                          <a:srgbClr val="FF0000"/>
                        </a:solidFill>
                        <a:latin typeface="Cambria Math" charset="0"/>
                      </a:rPr>
                      <m:t>…</m:t>
                    </m:r>
                  </m:oMath>
                </a14:m>
                <a:br>
                  <a:rPr lang="en-US" sz="3200" dirty="0"/>
                </a:br>
                <a:r>
                  <a:rPr lang="en-US" sz="3200" dirty="0"/>
                  <a:t>defines a computation path in the </a:t>
                </a:r>
                <a:r>
                  <a:rPr lang="en-US" sz="3200" b="1" dirty="0"/>
                  <a:t>BP</a:t>
                </a:r>
                <a:r>
                  <a:rPr lang="en-US" sz="3200" dirty="0"/>
                  <a:t>. The path finally reaches a leaf </a:t>
                </a:r>
                <a14:m>
                  <m:oMath xmlns:m="http://schemas.openxmlformats.org/officeDocument/2006/math">
                    <m:r>
                      <a:rPr lang="en-US" sz="3200" i="1" dirty="0" smtClean="0">
                        <a:solidFill>
                          <a:srgbClr val="FF0000"/>
                        </a:solidFill>
                        <a:latin typeface="Cambria Math" charset="0"/>
                      </a:rPr>
                      <m:t>𝑣</m:t>
                    </m:r>
                  </m:oMath>
                </a14:m>
                <a:r>
                  <a:rPr lang="en-US" sz="3200" dirty="0"/>
                  <a:t> and outputs </a:t>
                </a:r>
                <a14:m>
                  <m:oMath xmlns:m="http://schemas.openxmlformats.org/officeDocument/2006/math">
                    <m:sSub>
                      <m:sSubPr>
                        <m:ctrlPr>
                          <a:rPr lang="en-US" sz="3200" b="0" i="1" dirty="0" smtClean="0">
                            <a:solidFill>
                              <a:srgbClr val="FF0000"/>
                            </a:solidFill>
                            <a:latin typeface="Cambria Math" panose="02040503050406030204" pitchFamily="18" charset="0"/>
                          </a:rPr>
                        </m:ctrlPr>
                      </m:sSubPr>
                      <m:e>
                        <m:acc>
                          <m:accPr>
                            <m:chr m:val="̃"/>
                            <m:ctrlPr>
                              <a:rPr lang="en-US" sz="3200" b="0" i="1" dirty="0" smtClean="0">
                                <a:solidFill>
                                  <a:srgbClr val="FF0000"/>
                                </a:solidFill>
                                <a:latin typeface="Cambria Math" panose="02040503050406030204" pitchFamily="18" charset="0"/>
                              </a:rPr>
                            </m:ctrlPr>
                          </m:accPr>
                          <m:e>
                            <m:r>
                              <a:rPr lang="en-US" sz="3200" b="0" i="1" dirty="0" smtClean="0">
                                <a:solidFill>
                                  <a:srgbClr val="FF0000"/>
                                </a:solidFill>
                                <a:latin typeface="Cambria Math" charset="0"/>
                              </a:rPr>
                              <m:t>𝑥</m:t>
                            </m:r>
                          </m:e>
                        </m:acc>
                      </m:e>
                      <m:sub>
                        <m:r>
                          <a:rPr lang="en-US" sz="3200" b="0" i="1" dirty="0" smtClean="0">
                            <a:solidFill>
                              <a:srgbClr val="FF0000"/>
                            </a:solidFill>
                            <a:latin typeface="Cambria Math" charset="0"/>
                          </a:rPr>
                          <m:t>𝑣</m:t>
                        </m:r>
                      </m:sub>
                    </m:sSub>
                  </m:oMath>
                </a14:m>
                <a:r>
                  <a:rPr lang="en-US" sz="3200" dirty="0"/>
                  <a:t>, a guess for the value of </a:t>
                </a:r>
                <a14:m>
                  <m:oMath xmlns:m="http://schemas.openxmlformats.org/officeDocument/2006/math">
                    <m:r>
                      <a:rPr lang="en-US" sz="3200" i="1" dirty="0" smtClean="0">
                        <a:solidFill>
                          <a:srgbClr val="FF0000"/>
                        </a:solidFill>
                        <a:latin typeface="Cambria Math" charset="0"/>
                      </a:rPr>
                      <m:t>𝑥</m:t>
                    </m:r>
                  </m:oMath>
                </a14:m>
                <a:r>
                  <a:rPr lang="en-US" sz="3200" dirty="0"/>
                  <a:t>. The program is successful if </a:t>
                </a:r>
                <a14:m>
                  <m:oMath xmlns:m="http://schemas.openxmlformats.org/officeDocument/2006/math">
                    <m:r>
                      <a:rPr lang="en-US" sz="3200" i="1" dirty="0" smtClean="0">
                        <a:solidFill>
                          <a:srgbClr val="FF0000"/>
                        </a:solidFill>
                        <a:latin typeface="Cambria Math" charset="0"/>
                      </a:rPr>
                      <m:t>𝑥</m:t>
                    </m:r>
                    <m:r>
                      <a:rPr lang="en-US" sz="3200" b="0" i="1" dirty="0" smtClean="0">
                        <a:solidFill>
                          <a:srgbClr val="FF0000"/>
                        </a:solidFill>
                        <a:latin typeface="Cambria Math" charset="0"/>
                      </a:rPr>
                      <m:t>=</m:t>
                    </m:r>
                    <m:sSub>
                      <m:sSubPr>
                        <m:ctrlPr>
                          <a:rPr lang="en-US" sz="3200" i="1" dirty="0">
                            <a:solidFill>
                              <a:srgbClr val="FF0000"/>
                            </a:solidFill>
                            <a:latin typeface="Cambria Math" panose="02040503050406030204" pitchFamily="18" charset="0"/>
                          </a:rPr>
                        </m:ctrlPr>
                      </m:sSubPr>
                      <m:e>
                        <m:acc>
                          <m:accPr>
                            <m:chr m:val="̃"/>
                            <m:ctrlPr>
                              <a:rPr lang="en-US" sz="3200" i="1" dirty="0">
                                <a:solidFill>
                                  <a:srgbClr val="FF0000"/>
                                </a:solidFill>
                                <a:latin typeface="Cambria Math" panose="02040503050406030204" pitchFamily="18" charset="0"/>
                              </a:rPr>
                            </m:ctrlPr>
                          </m:accPr>
                          <m:e>
                            <m:r>
                              <a:rPr lang="en-US" sz="3200" i="1" dirty="0">
                                <a:solidFill>
                                  <a:srgbClr val="FF0000"/>
                                </a:solidFill>
                                <a:latin typeface="Cambria Math" charset="0"/>
                              </a:rPr>
                              <m:t>𝑥</m:t>
                            </m:r>
                          </m:e>
                        </m:acc>
                      </m:e>
                      <m:sub>
                        <m:r>
                          <a:rPr lang="en-US" sz="3200" i="1" dirty="0">
                            <a:solidFill>
                              <a:srgbClr val="FF0000"/>
                            </a:solidFill>
                            <a:latin typeface="Cambria Math" charset="0"/>
                          </a:rPr>
                          <m:t>𝑣</m:t>
                        </m:r>
                      </m:sub>
                    </m:sSub>
                  </m:oMath>
                </a14:m>
                <a:r>
                  <a:rPr lang="en-US" sz="3200" dirty="0"/>
                  <a:t>.</a:t>
                </a:r>
                <a:endParaRPr lang="en-US" sz="3200" dirty="0">
                  <a:solidFill>
                    <a:srgbClr val="FF0000"/>
                  </a:solidFill>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232237" y="4515632"/>
                <a:ext cx="8876623" cy="2062103"/>
              </a:xfrm>
              <a:prstGeom prst="rect">
                <a:avLst/>
              </a:prstGeom>
              <a:blipFill rotWithShape="0">
                <a:blip r:embed="rId15"/>
                <a:stretch>
                  <a:fillRect l="-1717" t="-3550" b="-9172"/>
                </a:stretch>
              </a:blipFill>
            </p:spPr>
            <p:txBody>
              <a:bodyPr/>
              <a:lstStyle/>
              <a:p>
                <a:r>
                  <a:rPr lang="en-US">
                    <a:noFill/>
                  </a:rPr>
                  <a:t> </a:t>
                </a:r>
              </a:p>
            </p:txBody>
          </p:sp>
        </mc:Fallback>
      </mc:AlternateContent>
    </p:spTree>
    <p:extLst>
      <p:ext uri="{BB962C8B-B14F-4D97-AF65-F5344CB8AC3E}">
        <p14:creationId xmlns:p14="http://schemas.microsoft.com/office/powerpoint/2010/main" val="1902671541"/>
      </p:ext>
    </p:extLst>
  </p:cSld>
  <p:clrMapOvr>
    <a:masterClrMapping/>
  </p:clrMapOvr>
  <mc:AlternateContent xmlns:mc="http://schemas.openxmlformats.org/markup-compatibility/2006" xmlns:p14="http://schemas.microsoft.com/office/powerpoint/2010/main">
    <mc:Choice Requires="p14">
      <p:transition spd="slow" p14:dur="2000" advTm="61300"/>
    </mc:Choice>
    <mc:Fallback xmlns="">
      <p:transition spd="slow" advTm="613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defTabSz="914332" rtl="0" eaLnBrk="1" latinLnBrk="0" hangingPunct="1">
              <a:spcBef>
                <a:spcPct val="0"/>
              </a:spcBef>
              <a:buNone/>
            </a:pPr>
            <a:r>
              <a:rPr lang="en-US" dirty="0"/>
              <a:t>Affine Branching Programs (ABP)</a:t>
            </a:r>
          </a:p>
        </p:txBody>
      </p:sp>
      <p:grpSp>
        <p:nvGrpSpPr>
          <p:cNvPr id="6" name="Group 5"/>
          <p:cNvGrpSpPr>
            <a:grpSpLocks noChangeAspect="1"/>
          </p:cNvGrpSpPr>
          <p:nvPr/>
        </p:nvGrpSpPr>
        <p:grpSpPr>
          <a:xfrm>
            <a:off x="232238" y="1170432"/>
            <a:ext cx="8876622" cy="3329047"/>
            <a:chOff x="304800" y="3114597"/>
            <a:chExt cx="9654746" cy="3620871"/>
          </a:xfrm>
        </p:grpSpPr>
        <p:grpSp>
          <p:nvGrpSpPr>
            <p:cNvPr id="7" name="Group 6"/>
            <p:cNvGrpSpPr/>
            <p:nvPr/>
          </p:nvGrpSpPr>
          <p:grpSpPr>
            <a:xfrm>
              <a:off x="304800" y="3114597"/>
              <a:ext cx="8386616" cy="3620871"/>
              <a:chOff x="37933" y="2629700"/>
              <a:chExt cx="9069674" cy="4198560"/>
            </a:xfrm>
          </p:grpSpPr>
          <p:grpSp>
            <p:nvGrpSpPr>
              <p:cNvPr id="9" name="Group 8"/>
              <p:cNvGrpSpPr/>
              <p:nvPr/>
            </p:nvGrpSpPr>
            <p:grpSpPr>
              <a:xfrm>
                <a:off x="81221" y="2694557"/>
                <a:ext cx="8610600" cy="3088227"/>
                <a:chOff x="152400" y="3120799"/>
                <a:chExt cx="8610600" cy="3088227"/>
              </a:xfrm>
            </p:grpSpPr>
            <p:grpSp>
              <p:nvGrpSpPr>
                <p:cNvPr id="27" name="Group 26"/>
                <p:cNvGrpSpPr>
                  <a:grpSpLocks noChangeAspect="1"/>
                </p:cNvGrpSpPr>
                <p:nvPr/>
              </p:nvGrpSpPr>
              <p:grpSpPr>
                <a:xfrm flipH="1">
                  <a:off x="1828800" y="3124200"/>
                  <a:ext cx="228600" cy="3077093"/>
                  <a:chOff x="2438400" y="2098708"/>
                  <a:chExt cx="304800" cy="4102790"/>
                </a:xfrm>
              </p:grpSpPr>
              <p:sp>
                <p:nvSpPr>
                  <p:cNvPr id="53" name="Oval 52"/>
                  <p:cNvSpPr>
                    <a:spLocks noChangeAspect="1"/>
                  </p:cNvSpPr>
                  <p:nvPr/>
                </p:nvSpPr>
                <p:spPr>
                  <a:xfrm>
                    <a:off x="2438400" y="2098708"/>
                    <a:ext cx="304800" cy="305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p:cNvSpPr>
                    <a:spLocks noChangeAspect="1"/>
                  </p:cNvSpPr>
                  <p:nvPr/>
                </p:nvSpPr>
                <p:spPr>
                  <a:xfrm>
                    <a:off x="2438400" y="3048000"/>
                    <a:ext cx="304800" cy="305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p:cNvSpPr>
                    <a:spLocks noChangeAspect="1"/>
                  </p:cNvSpPr>
                  <p:nvPr/>
                </p:nvSpPr>
                <p:spPr>
                  <a:xfrm>
                    <a:off x="2438400" y="3997292"/>
                    <a:ext cx="304800" cy="305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p:cNvSpPr>
                    <a:spLocks noChangeAspect="1"/>
                  </p:cNvSpPr>
                  <p:nvPr/>
                </p:nvSpPr>
                <p:spPr>
                  <a:xfrm>
                    <a:off x="2438400" y="4946584"/>
                    <a:ext cx="304800" cy="305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p:cNvSpPr>
                    <a:spLocks noChangeAspect="1"/>
                  </p:cNvSpPr>
                  <p:nvPr/>
                </p:nvSpPr>
                <p:spPr>
                  <a:xfrm>
                    <a:off x="2438400" y="5895644"/>
                    <a:ext cx="304800" cy="305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p:cNvGrpSpPr>
                  <a:grpSpLocks noChangeAspect="1"/>
                </p:cNvGrpSpPr>
                <p:nvPr/>
              </p:nvGrpSpPr>
              <p:grpSpPr>
                <a:xfrm flipH="1">
                  <a:off x="5181600" y="3123673"/>
                  <a:ext cx="228600" cy="3077093"/>
                  <a:chOff x="2438400" y="2098708"/>
                  <a:chExt cx="304800" cy="4102790"/>
                </a:xfrm>
              </p:grpSpPr>
              <p:sp>
                <p:nvSpPr>
                  <p:cNvPr id="48" name="Oval 47"/>
                  <p:cNvSpPr>
                    <a:spLocks noChangeAspect="1"/>
                  </p:cNvSpPr>
                  <p:nvPr/>
                </p:nvSpPr>
                <p:spPr>
                  <a:xfrm>
                    <a:off x="2438400" y="2098708"/>
                    <a:ext cx="304800" cy="305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p:cNvSpPr>
                    <a:spLocks noChangeAspect="1"/>
                  </p:cNvSpPr>
                  <p:nvPr/>
                </p:nvSpPr>
                <p:spPr>
                  <a:xfrm>
                    <a:off x="2438400" y="3048000"/>
                    <a:ext cx="304800" cy="305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p:cNvSpPr>
                    <a:spLocks noChangeAspect="1"/>
                  </p:cNvSpPr>
                  <p:nvPr/>
                </p:nvSpPr>
                <p:spPr>
                  <a:xfrm>
                    <a:off x="2438400" y="3997292"/>
                    <a:ext cx="304800" cy="305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p:cNvSpPr>
                    <a:spLocks noChangeAspect="1"/>
                  </p:cNvSpPr>
                  <p:nvPr/>
                </p:nvSpPr>
                <p:spPr>
                  <a:xfrm>
                    <a:off x="2438400" y="4946584"/>
                    <a:ext cx="304800" cy="305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p:cNvSpPr>
                    <a:spLocks noChangeAspect="1"/>
                  </p:cNvSpPr>
                  <p:nvPr/>
                </p:nvSpPr>
                <p:spPr>
                  <a:xfrm>
                    <a:off x="2438400" y="5895644"/>
                    <a:ext cx="304800" cy="305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flipH="1">
                  <a:off x="3505200" y="3123673"/>
                  <a:ext cx="228600" cy="3077093"/>
                  <a:chOff x="2438400" y="2098708"/>
                  <a:chExt cx="304800" cy="4102790"/>
                </a:xfrm>
              </p:grpSpPr>
              <p:sp>
                <p:nvSpPr>
                  <p:cNvPr id="43" name="Oval 42"/>
                  <p:cNvSpPr>
                    <a:spLocks noChangeAspect="1"/>
                  </p:cNvSpPr>
                  <p:nvPr/>
                </p:nvSpPr>
                <p:spPr>
                  <a:xfrm>
                    <a:off x="2438400" y="2098708"/>
                    <a:ext cx="304800" cy="305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p:cNvSpPr>
                    <a:spLocks noChangeAspect="1"/>
                  </p:cNvSpPr>
                  <p:nvPr/>
                </p:nvSpPr>
                <p:spPr>
                  <a:xfrm>
                    <a:off x="2438400" y="3048000"/>
                    <a:ext cx="304800" cy="305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p:cNvSpPr>
                    <a:spLocks noChangeAspect="1"/>
                  </p:cNvSpPr>
                  <p:nvPr/>
                </p:nvSpPr>
                <p:spPr>
                  <a:xfrm>
                    <a:off x="2438400" y="3997292"/>
                    <a:ext cx="304800" cy="305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p:cNvSpPr>
                    <a:spLocks noChangeAspect="1"/>
                  </p:cNvSpPr>
                  <p:nvPr/>
                </p:nvSpPr>
                <p:spPr>
                  <a:xfrm>
                    <a:off x="2438400" y="4946584"/>
                    <a:ext cx="304800" cy="305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p:cNvSpPr>
                    <a:spLocks noChangeAspect="1"/>
                  </p:cNvSpPr>
                  <p:nvPr/>
                </p:nvSpPr>
                <p:spPr>
                  <a:xfrm>
                    <a:off x="2438400" y="5895644"/>
                    <a:ext cx="304800" cy="305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p:cNvGrpSpPr>
                  <a:grpSpLocks noChangeAspect="1"/>
                </p:cNvGrpSpPr>
                <p:nvPr/>
              </p:nvGrpSpPr>
              <p:grpSpPr>
                <a:xfrm flipH="1">
                  <a:off x="8534400" y="3120799"/>
                  <a:ext cx="228600" cy="3077093"/>
                  <a:chOff x="2438400" y="2098708"/>
                  <a:chExt cx="304800" cy="4102790"/>
                </a:xfrm>
              </p:grpSpPr>
              <p:sp>
                <p:nvSpPr>
                  <p:cNvPr id="38" name="Oval 37"/>
                  <p:cNvSpPr>
                    <a:spLocks noChangeAspect="1"/>
                  </p:cNvSpPr>
                  <p:nvPr/>
                </p:nvSpPr>
                <p:spPr>
                  <a:xfrm>
                    <a:off x="2438400" y="2098708"/>
                    <a:ext cx="304800" cy="305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p:cNvSpPr>
                    <a:spLocks noChangeAspect="1"/>
                  </p:cNvSpPr>
                  <p:nvPr/>
                </p:nvSpPr>
                <p:spPr>
                  <a:xfrm>
                    <a:off x="2438400" y="3048000"/>
                    <a:ext cx="304800" cy="305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p:cNvSpPr>
                    <a:spLocks noChangeAspect="1"/>
                  </p:cNvSpPr>
                  <p:nvPr/>
                </p:nvSpPr>
                <p:spPr>
                  <a:xfrm>
                    <a:off x="2438400" y="3997292"/>
                    <a:ext cx="304800" cy="305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p:cNvSpPr>
                    <a:spLocks noChangeAspect="1"/>
                  </p:cNvSpPr>
                  <p:nvPr/>
                </p:nvSpPr>
                <p:spPr>
                  <a:xfrm>
                    <a:off x="2438400" y="4946584"/>
                    <a:ext cx="304800" cy="305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p:cNvSpPr>
                    <a:spLocks noChangeAspect="1"/>
                  </p:cNvSpPr>
                  <p:nvPr/>
                </p:nvSpPr>
                <p:spPr>
                  <a:xfrm>
                    <a:off x="2438400" y="5895644"/>
                    <a:ext cx="304800" cy="305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p:cNvGrpSpPr>
                  <a:grpSpLocks noChangeAspect="1"/>
                </p:cNvGrpSpPr>
                <p:nvPr/>
              </p:nvGrpSpPr>
              <p:grpSpPr>
                <a:xfrm flipH="1">
                  <a:off x="6858000" y="3131933"/>
                  <a:ext cx="228600" cy="3077093"/>
                  <a:chOff x="2438400" y="2098708"/>
                  <a:chExt cx="304800" cy="4102790"/>
                </a:xfrm>
              </p:grpSpPr>
              <p:sp>
                <p:nvSpPr>
                  <p:cNvPr id="33" name="Oval 32"/>
                  <p:cNvSpPr>
                    <a:spLocks noChangeAspect="1"/>
                  </p:cNvSpPr>
                  <p:nvPr/>
                </p:nvSpPr>
                <p:spPr>
                  <a:xfrm>
                    <a:off x="2438400" y="2098708"/>
                    <a:ext cx="304800" cy="305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p:cNvSpPr>
                    <a:spLocks noChangeAspect="1"/>
                  </p:cNvSpPr>
                  <p:nvPr/>
                </p:nvSpPr>
                <p:spPr>
                  <a:xfrm>
                    <a:off x="2438400" y="3048000"/>
                    <a:ext cx="304800" cy="305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p:cNvSpPr>
                    <a:spLocks noChangeAspect="1"/>
                  </p:cNvSpPr>
                  <p:nvPr/>
                </p:nvSpPr>
                <p:spPr>
                  <a:xfrm>
                    <a:off x="2438400" y="3997292"/>
                    <a:ext cx="304800" cy="305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p:cNvSpPr>
                    <a:spLocks noChangeAspect="1"/>
                  </p:cNvSpPr>
                  <p:nvPr/>
                </p:nvSpPr>
                <p:spPr>
                  <a:xfrm>
                    <a:off x="2438400" y="4946584"/>
                    <a:ext cx="304800" cy="305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p:cNvSpPr>
                    <a:spLocks noChangeAspect="1"/>
                  </p:cNvSpPr>
                  <p:nvPr/>
                </p:nvSpPr>
                <p:spPr>
                  <a:xfrm>
                    <a:off x="2438400" y="5895644"/>
                    <a:ext cx="304800" cy="305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Oval 31"/>
                <p:cNvSpPr>
                  <a:spLocks noChangeAspect="1"/>
                </p:cNvSpPr>
                <p:nvPr/>
              </p:nvSpPr>
              <p:spPr>
                <a:xfrm flipH="1">
                  <a:off x="152400" y="4555871"/>
                  <a:ext cx="228600" cy="2293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0" name="Straight Arrow Connector 9"/>
              <p:cNvCxnSpPr>
                <a:stCxn id="14" idx="2"/>
                <a:endCxn id="29" idx="6"/>
              </p:cNvCxnSpPr>
              <p:nvPr/>
            </p:nvCxnSpPr>
            <p:spPr>
              <a:xfrm flipV="1">
                <a:off x="1986221" y="3524096"/>
                <a:ext cx="1447800" cy="527"/>
              </a:xfrm>
              <a:prstGeom prst="straightConnector1">
                <a:avLst/>
              </a:prstGeom>
              <a:ln w="76200">
                <a:solidFill>
                  <a:srgbClr val="C0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29" idx="2"/>
                <a:endCxn id="21" idx="6"/>
              </p:cNvCxnSpPr>
              <p:nvPr/>
            </p:nvCxnSpPr>
            <p:spPr>
              <a:xfrm flipV="1">
                <a:off x="3662621" y="2812127"/>
                <a:ext cx="1447800" cy="711969"/>
              </a:xfrm>
              <a:prstGeom prst="straightConnector1">
                <a:avLst/>
              </a:prstGeom>
              <a:ln w="76200">
                <a:solidFill>
                  <a:srgbClr val="C0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21" idx="2"/>
                <a:endCxn id="47" idx="6"/>
              </p:cNvCxnSpPr>
              <p:nvPr/>
            </p:nvCxnSpPr>
            <p:spPr>
              <a:xfrm>
                <a:off x="5339021" y="2812127"/>
                <a:ext cx="1447800" cy="1432198"/>
              </a:xfrm>
              <a:prstGeom prst="straightConnector1">
                <a:avLst/>
              </a:prstGeom>
              <a:ln w="76200">
                <a:solidFill>
                  <a:srgbClr val="C0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47" idx="2"/>
                <a:endCxn id="35" idx="6"/>
              </p:cNvCxnSpPr>
              <p:nvPr/>
            </p:nvCxnSpPr>
            <p:spPr>
              <a:xfrm flipV="1">
                <a:off x="7015421" y="3521222"/>
                <a:ext cx="1447800" cy="723103"/>
              </a:xfrm>
              <a:prstGeom prst="straightConnector1">
                <a:avLst/>
              </a:prstGeom>
              <a:ln w="76200">
                <a:solidFill>
                  <a:srgbClr val="C0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6" idx="1"/>
                <a:endCxn id="29" idx="5"/>
              </p:cNvCxnSpPr>
              <p:nvPr/>
            </p:nvCxnSpPr>
            <p:spPr>
              <a:xfrm flipV="1">
                <a:off x="1952743" y="3605197"/>
                <a:ext cx="1514756" cy="1262262"/>
              </a:xfrm>
              <a:prstGeom prst="straightConnector1">
                <a:avLst/>
              </a:prstGeom>
              <a:ln w="76200">
                <a:solidFill>
                  <a:schemeClr val="bg1">
                    <a:lumMod val="65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6" idx="3"/>
                <a:endCxn id="32" idx="6"/>
              </p:cNvCxnSpPr>
              <p:nvPr/>
            </p:nvCxnSpPr>
            <p:spPr>
              <a:xfrm>
                <a:off x="1952743" y="5029662"/>
                <a:ext cx="1481278" cy="630167"/>
              </a:xfrm>
              <a:prstGeom prst="straightConnector1">
                <a:avLst/>
              </a:prstGeom>
              <a:ln w="76200">
                <a:solidFill>
                  <a:schemeClr val="bg1">
                    <a:lumMod val="65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6" idx="2"/>
                <a:endCxn id="31" idx="6"/>
              </p:cNvCxnSpPr>
              <p:nvPr/>
            </p:nvCxnSpPr>
            <p:spPr>
              <a:xfrm flipV="1">
                <a:off x="1986221" y="4948034"/>
                <a:ext cx="1447800" cy="527"/>
              </a:xfrm>
              <a:prstGeom prst="straightConnector1">
                <a:avLst/>
              </a:prstGeom>
              <a:ln w="76200">
                <a:solidFill>
                  <a:schemeClr val="bg1">
                    <a:lumMod val="65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50" idx="3"/>
                <a:endCxn id="16" idx="6"/>
              </p:cNvCxnSpPr>
              <p:nvPr/>
            </p:nvCxnSpPr>
            <p:spPr>
              <a:xfrm>
                <a:off x="276343" y="4325426"/>
                <a:ext cx="1481278" cy="623135"/>
              </a:xfrm>
              <a:prstGeom prst="straightConnector1">
                <a:avLst/>
              </a:prstGeom>
              <a:ln w="76200">
                <a:solidFill>
                  <a:schemeClr val="bg1">
                    <a:lumMod val="65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50" idx="4"/>
                <a:endCxn id="17" idx="5"/>
              </p:cNvCxnSpPr>
              <p:nvPr/>
            </p:nvCxnSpPr>
            <p:spPr>
              <a:xfrm>
                <a:off x="195521" y="4359020"/>
                <a:ext cx="1595578" cy="1382437"/>
              </a:xfrm>
              <a:prstGeom prst="straightConnector1">
                <a:avLst/>
              </a:prstGeom>
              <a:ln w="76200">
                <a:solidFill>
                  <a:schemeClr val="bg1">
                    <a:lumMod val="65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50" idx="2"/>
                <a:endCxn id="14" idx="6"/>
              </p:cNvCxnSpPr>
              <p:nvPr/>
            </p:nvCxnSpPr>
            <p:spPr>
              <a:xfrm flipV="1">
                <a:off x="309821" y="3524623"/>
                <a:ext cx="1447800" cy="719702"/>
              </a:xfrm>
              <a:prstGeom prst="straightConnector1">
                <a:avLst/>
              </a:prstGeom>
              <a:ln w="76200">
                <a:solidFill>
                  <a:srgbClr val="C00000"/>
                </a:solidFill>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rot="20055713">
                    <a:off x="37933" y="3401508"/>
                    <a:ext cx="1493137" cy="40011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600" b="1" i="1" smtClean="0">
                              <a:solidFill>
                                <a:srgbClr val="C00000"/>
                              </a:solidFill>
                              <a:latin typeface="Cambria Math" panose="02040503050406030204" pitchFamily="18" charset="0"/>
                            </a:rPr>
                            <m:t>(</m:t>
                          </m:r>
                          <m:sSub>
                            <m:sSubPr>
                              <m:ctrlPr>
                                <a:rPr lang="en-US" sz="2600" b="1" i="1" smtClean="0">
                                  <a:solidFill>
                                    <a:srgbClr val="C00000"/>
                                  </a:solidFill>
                                  <a:latin typeface="Cambria Math" panose="02040503050406030204" pitchFamily="18" charset="0"/>
                                </a:rPr>
                              </m:ctrlPr>
                            </m:sSubPr>
                            <m:e>
                              <m:r>
                                <a:rPr lang="en-US" sz="2600" b="1" i="1" smtClean="0">
                                  <a:solidFill>
                                    <a:srgbClr val="C00000"/>
                                  </a:solidFill>
                                  <a:latin typeface="Cambria Math" panose="02040503050406030204" pitchFamily="18" charset="0"/>
                                </a:rPr>
                                <m:t>𝒂</m:t>
                              </m:r>
                            </m:e>
                            <m:sub>
                              <m:r>
                                <a:rPr lang="en-US" sz="2600" b="1" i="1" smtClean="0">
                                  <a:solidFill>
                                    <a:srgbClr val="C00000"/>
                                  </a:solidFill>
                                  <a:latin typeface="Cambria Math" panose="02040503050406030204" pitchFamily="18" charset="0"/>
                                </a:rPr>
                                <m:t>𝟏</m:t>
                              </m:r>
                            </m:sub>
                          </m:sSub>
                          <m:r>
                            <a:rPr lang="en-US" sz="2600" b="1" i="1" smtClean="0">
                              <a:solidFill>
                                <a:srgbClr val="C00000"/>
                              </a:solidFill>
                              <a:latin typeface="Cambria Math" panose="02040503050406030204" pitchFamily="18" charset="0"/>
                            </a:rPr>
                            <m:t>,</m:t>
                          </m:r>
                          <m:sSub>
                            <m:sSubPr>
                              <m:ctrlPr>
                                <a:rPr lang="en-US" sz="2600" b="1" i="1" smtClean="0">
                                  <a:solidFill>
                                    <a:srgbClr val="C00000"/>
                                  </a:solidFill>
                                  <a:latin typeface="Cambria Math" panose="02040503050406030204" pitchFamily="18" charset="0"/>
                                </a:rPr>
                              </m:ctrlPr>
                            </m:sSubPr>
                            <m:e>
                              <m:r>
                                <a:rPr lang="en-US" sz="2600" b="1" i="1" smtClean="0">
                                  <a:solidFill>
                                    <a:srgbClr val="C00000"/>
                                  </a:solidFill>
                                  <a:latin typeface="Cambria Math" panose="02040503050406030204" pitchFamily="18" charset="0"/>
                                </a:rPr>
                                <m:t>𝒃</m:t>
                              </m:r>
                            </m:e>
                            <m:sub>
                              <m:r>
                                <a:rPr lang="en-US" sz="2600" b="1" i="1" smtClean="0">
                                  <a:solidFill>
                                    <a:srgbClr val="C00000"/>
                                  </a:solidFill>
                                  <a:latin typeface="Cambria Math" panose="02040503050406030204" pitchFamily="18" charset="0"/>
                                </a:rPr>
                                <m:t>𝟏</m:t>
                              </m:r>
                            </m:sub>
                          </m:sSub>
                          <m:r>
                            <a:rPr lang="en-US" sz="2600" b="1" i="1" smtClean="0">
                              <a:solidFill>
                                <a:srgbClr val="C00000"/>
                              </a:solidFill>
                              <a:latin typeface="Cambria Math" panose="02040503050406030204" pitchFamily="18" charset="0"/>
                            </a:rPr>
                            <m:t>)</m:t>
                          </m:r>
                        </m:oMath>
                      </m:oMathPara>
                    </a14:m>
                    <a:endParaRPr lang="en-US" sz="2600" b="1" dirty="0">
                      <a:solidFill>
                        <a:srgbClr val="C00000"/>
                      </a:solidFill>
                    </a:endParaRPr>
                  </a:p>
                </p:txBody>
              </p:sp>
            </mc:Choice>
            <mc:Fallback xmlns="">
              <p:sp>
                <p:nvSpPr>
                  <p:cNvPr id="91" name="TextBox 90"/>
                  <p:cNvSpPr txBox="1">
                    <a:spLocks noRot="1" noChangeAspect="1" noMove="1" noResize="1" noEditPoints="1" noAdjustHandles="1" noChangeArrowheads="1" noChangeShapeType="1" noTextEdit="1"/>
                  </p:cNvSpPr>
                  <p:nvPr/>
                </p:nvSpPr>
                <p:spPr>
                  <a:xfrm rot="20055713">
                    <a:off x="37933" y="3401508"/>
                    <a:ext cx="1493137" cy="400110"/>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1802151" y="2975971"/>
                    <a:ext cx="1493137" cy="40011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600" b="1" i="1" smtClean="0">
                              <a:solidFill>
                                <a:srgbClr val="C00000"/>
                              </a:solidFill>
                              <a:latin typeface="Cambria Math" panose="02040503050406030204" pitchFamily="18" charset="0"/>
                            </a:rPr>
                            <m:t>(</m:t>
                          </m:r>
                          <m:sSub>
                            <m:sSubPr>
                              <m:ctrlPr>
                                <a:rPr lang="en-US" sz="2600" b="1" i="1" smtClean="0">
                                  <a:solidFill>
                                    <a:srgbClr val="C00000"/>
                                  </a:solidFill>
                                  <a:latin typeface="Cambria Math" panose="02040503050406030204" pitchFamily="18" charset="0"/>
                                </a:rPr>
                              </m:ctrlPr>
                            </m:sSubPr>
                            <m:e>
                              <m:r>
                                <a:rPr lang="en-US" sz="2600" b="1" i="1" smtClean="0">
                                  <a:solidFill>
                                    <a:srgbClr val="C00000"/>
                                  </a:solidFill>
                                  <a:latin typeface="Cambria Math" panose="02040503050406030204" pitchFamily="18" charset="0"/>
                                </a:rPr>
                                <m:t>𝒂</m:t>
                              </m:r>
                            </m:e>
                            <m:sub>
                              <m:r>
                                <a:rPr lang="en-US" sz="2600" b="1" i="1" smtClean="0">
                                  <a:solidFill>
                                    <a:srgbClr val="C00000"/>
                                  </a:solidFill>
                                  <a:latin typeface="Cambria Math" panose="02040503050406030204" pitchFamily="18" charset="0"/>
                                </a:rPr>
                                <m:t>𝟐</m:t>
                              </m:r>
                            </m:sub>
                          </m:sSub>
                          <m:r>
                            <a:rPr lang="en-US" sz="2600" b="1" i="1" smtClean="0">
                              <a:solidFill>
                                <a:srgbClr val="C00000"/>
                              </a:solidFill>
                              <a:latin typeface="Cambria Math" panose="02040503050406030204" pitchFamily="18" charset="0"/>
                            </a:rPr>
                            <m:t>,</m:t>
                          </m:r>
                          <m:sSub>
                            <m:sSubPr>
                              <m:ctrlPr>
                                <a:rPr lang="en-US" sz="2600" b="1" i="1" smtClean="0">
                                  <a:solidFill>
                                    <a:srgbClr val="C00000"/>
                                  </a:solidFill>
                                  <a:latin typeface="Cambria Math" panose="02040503050406030204" pitchFamily="18" charset="0"/>
                                </a:rPr>
                              </m:ctrlPr>
                            </m:sSubPr>
                            <m:e>
                              <m:r>
                                <a:rPr lang="en-US" sz="2600" b="1" i="1" smtClean="0">
                                  <a:solidFill>
                                    <a:srgbClr val="C00000"/>
                                  </a:solidFill>
                                  <a:latin typeface="Cambria Math" panose="02040503050406030204" pitchFamily="18" charset="0"/>
                                </a:rPr>
                                <m:t>𝒃</m:t>
                              </m:r>
                            </m:e>
                            <m:sub>
                              <m:r>
                                <a:rPr lang="en-US" sz="2600" b="1" i="1" smtClean="0">
                                  <a:solidFill>
                                    <a:srgbClr val="C00000"/>
                                  </a:solidFill>
                                  <a:latin typeface="Cambria Math" panose="02040503050406030204" pitchFamily="18" charset="0"/>
                                </a:rPr>
                                <m:t>𝟐</m:t>
                              </m:r>
                            </m:sub>
                          </m:sSub>
                          <m:r>
                            <a:rPr lang="en-US" sz="2600" b="1" i="1" smtClean="0">
                              <a:solidFill>
                                <a:srgbClr val="C00000"/>
                              </a:solidFill>
                              <a:latin typeface="Cambria Math" panose="02040503050406030204" pitchFamily="18" charset="0"/>
                            </a:rPr>
                            <m:t>)</m:t>
                          </m:r>
                        </m:oMath>
                      </m:oMathPara>
                    </a14:m>
                    <a:endParaRPr lang="en-US" sz="2600" b="1" dirty="0">
                      <a:solidFill>
                        <a:srgbClr val="C00000"/>
                      </a:solidFill>
                    </a:endParaRPr>
                  </a:p>
                </p:txBody>
              </p:sp>
            </mc:Choice>
            <mc:Fallback xmlns="">
              <p:sp>
                <p:nvSpPr>
                  <p:cNvPr id="96" name="TextBox 95"/>
                  <p:cNvSpPr txBox="1">
                    <a:spLocks noRot="1" noChangeAspect="1" noMove="1" noResize="1" noEditPoints="1" noAdjustHandles="1" noChangeArrowheads="1" noChangeShapeType="1" noTextEdit="1"/>
                  </p:cNvSpPr>
                  <p:nvPr/>
                </p:nvSpPr>
                <p:spPr>
                  <a:xfrm>
                    <a:off x="1802151" y="2975971"/>
                    <a:ext cx="1493137" cy="400110"/>
                  </a:xfrm>
                  <a:prstGeom prst="rect">
                    <a:avLst/>
                  </a:prstGeom>
                  <a:blipFill rotWithShape="0">
                    <a:blip r:embed="rId6"/>
                    <a:stretch>
                      <a:fillRect b="-157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rot="19996772">
                    <a:off x="6739540" y="3415197"/>
                    <a:ext cx="1493137" cy="40011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600" b="1" i="1" smtClean="0">
                              <a:solidFill>
                                <a:srgbClr val="C00000"/>
                              </a:solidFill>
                              <a:latin typeface="Cambria Math" panose="02040503050406030204" pitchFamily="18" charset="0"/>
                            </a:rPr>
                            <m:t>(</m:t>
                          </m:r>
                          <m:sSub>
                            <m:sSubPr>
                              <m:ctrlPr>
                                <a:rPr lang="en-US" sz="2600" b="1" i="1" smtClean="0">
                                  <a:solidFill>
                                    <a:srgbClr val="C00000"/>
                                  </a:solidFill>
                                  <a:latin typeface="Cambria Math" panose="02040503050406030204" pitchFamily="18" charset="0"/>
                                </a:rPr>
                              </m:ctrlPr>
                            </m:sSubPr>
                            <m:e>
                              <m:r>
                                <a:rPr lang="en-US" sz="2600" b="1" i="1" smtClean="0">
                                  <a:solidFill>
                                    <a:srgbClr val="C00000"/>
                                  </a:solidFill>
                                  <a:latin typeface="Cambria Math" panose="02040503050406030204" pitchFamily="18" charset="0"/>
                                </a:rPr>
                                <m:t>𝒂</m:t>
                              </m:r>
                            </m:e>
                            <m:sub>
                              <m:r>
                                <a:rPr lang="en-US" sz="2600" b="1" i="1" smtClean="0">
                                  <a:solidFill>
                                    <a:srgbClr val="C00000"/>
                                  </a:solidFill>
                                  <a:latin typeface="Cambria Math" panose="02040503050406030204" pitchFamily="18" charset="0"/>
                                </a:rPr>
                                <m:t>𝒎</m:t>
                              </m:r>
                            </m:sub>
                          </m:sSub>
                          <m:r>
                            <a:rPr lang="en-US" sz="2600" b="1" i="1" smtClean="0">
                              <a:solidFill>
                                <a:srgbClr val="C00000"/>
                              </a:solidFill>
                              <a:latin typeface="Cambria Math" panose="02040503050406030204" pitchFamily="18" charset="0"/>
                            </a:rPr>
                            <m:t>,</m:t>
                          </m:r>
                          <m:sSub>
                            <m:sSubPr>
                              <m:ctrlPr>
                                <a:rPr lang="en-US" sz="2600" b="1" i="1" smtClean="0">
                                  <a:solidFill>
                                    <a:srgbClr val="C00000"/>
                                  </a:solidFill>
                                  <a:latin typeface="Cambria Math" panose="02040503050406030204" pitchFamily="18" charset="0"/>
                                </a:rPr>
                              </m:ctrlPr>
                            </m:sSubPr>
                            <m:e>
                              <m:r>
                                <a:rPr lang="en-US" sz="2600" b="1" i="1" smtClean="0">
                                  <a:solidFill>
                                    <a:srgbClr val="C00000"/>
                                  </a:solidFill>
                                  <a:latin typeface="Cambria Math" panose="02040503050406030204" pitchFamily="18" charset="0"/>
                                </a:rPr>
                                <m:t>𝒃</m:t>
                              </m:r>
                            </m:e>
                            <m:sub>
                              <m:r>
                                <a:rPr lang="en-US" sz="2600" b="1" i="1" smtClean="0">
                                  <a:solidFill>
                                    <a:srgbClr val="C00000"/>
                                  </a:solidFill>
                                  <a:latin typeface="Cambria Math" panose="02040503050406030204" pitchFamily="18" charset="0"/>
                                </a:rPr>
                                <m:t>𝒎</m:t>
                              </m:r>
                            </m:sub>
                          </m:sSub>
                          <m:r>
                            <a:rPr lang="en-US" sz="2600" b="1" i="1" smtClean="0">
                              <a:solidFill>
                                <a:srgbClr val="C00000"/>
                              </a:solidFill>
                              <a:latin typeface="Cambria Math" panose="02040503050406030204" pitchFamily="18" charset="0"/>
                            </a:rPr>
                            <m:t>)</m:t>
                          </m:r>
                        </m:oMath>
                      </m:oMathPara>
                    </a14:m>
                    <a:endParaRPr lang="en-US" sz="2600" b="1" dirty="0">
                      <a:solidFill>
                        <a:srgbClr val="C00000"/>
                      </a:solidFill>
                    </a:endParaRPr>
                  </a:p>
                </p:txBody>
              </p:sp>
            </mc:Choice>
            <mc:Fallback xmlns="">
              <p:sp>
                <p:nvSpPr>
                  <p:cNvPr id="97" name="TextBox 96"/>
                  <p:cNvSpPr txBox="1">
                    <a:spLocks noRot="1" noChangeAspect="1" noMove="1" noResize="1" noEditPoints="1" noAdjustHandles="1" noChangeArrowheads="1" noChangeShapeType="1" noTextEdit="1"/>
                  </p:cNvSpPr>
                  <p:nvPr/>
                </p:nvSpPr>
                <p:spPr>
                  <a:xfrm rot="19996772">
                    <a:off x="6739540" y="3415197"/>
                    <a:ext cx="1493137" cy="400110"/>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2049254" y="4441488"/>
                    <a:ext cx="1493137" cy="40011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600" b="1" i="1" smtClean="0">
                              <a:solidFill>
                                <a:schemeClr val="bg1">
                                  <a:lumMod val="50000"/>
                                </a:schemeClr>
                              </a:solidFill>
                              <a:latin typeface="Cambria Math" panose="02040503050406030204" pitchFamily="18" charset="0"/>
                            </a:rPr>
                            <m:t>(</m:t>
                          </m:r>
                          <m:r>
                            <a:rPr lang="en-US" sz="2600" b="1" i="1" smtClean="0">
                              <a:solidFill>
                                <a:schemeClr val="bg1">
                                  <a:lumMod val="50000"/>
                                </a:schemeClr>
                              </a:solidFill>
                              <a:latin typeface="Cambria Math" panose="02040503050406030204" pitchFamily="18" charset="0"/>
                            </a:rPr>
                            <m:t>𝒂</m:t>
                          </m:r>
                          <m:r>
                            <a:rPr lang="en-US" sz="2600" b="1" i="1" smtClean="0">
                              <a:solidFill>
                                <a:schemeClr val="bg1">
                                  <a:lumMod val="50000"/>
                                </a:schemeClr>
                              </a:solidFill>
                              <a:latin typeface="Cambria Math" panose="02040503050406030204" pitchFamily="18" charset="0"/>
                            </a:rPr>
                            <m:t>,</m:t>
                          </m:r>
                          <m:r>
                            <a:rPr lang="en-US" sz="2600" b="1" i="1" smtClean="0">
                              <a:solidFill>
                                <a:schemeClr val="bg1">
                                  <a:lumMod val="50000"/>
                                </a:schemeClr>
                              </a:solidFill>
                              <a:latin typeface="Cambria Math" panose="02040503050406030204" pitchFamily="18" charset="0"/>
                            </a:rPr>
                            <m:t>𝒃</m:t>
                          </m:r>
                          <m:r>
                            <a:rPr lang="en-US" sz="2600" b="1" i="1" smtClean="0">
                              <a:solidFill>
                                <a:schemeClr val="bg1">
                                  <a:lumMod val="50000"/>
                                </a:schemeClr>
                              </a:solidFill>
                              <a:latin typeface="Cambria Math" panose="02040503050406030204" pitchFamily="18" charset="0"/>
                            </a:rPr>
                            <m:t>)</m:t>
                          </m:r>
                        </m:oMath>
                      </m:oMathPara>
                    </a14:m>
                    <a:endParaRPr lang="en-US" sz="2600" b="1" dirty="0">
                      <a:solidFill>
                        <a:schemeClr val="bg1">
                          <a:lumMod val="50000"/>
                        </a:schemeClr>
                      </a:solidFill>
                    </a:endParaRPr>
                  </a:p>
                </p:txBody>
              </p:sp>
            </mc:Choice>
            <mc:Fallback xmlns="">
              <p:sp>
                <p:nvSpPr>
                  <p:cNvPr id="98" name="TextBox 97"/>
                  <p:cNvSpPr txBox="1">
                    <a:spLocks noRot="1" noChangeAspect="1" noMove="1" noResize="1" noEditPoints="1" noAdjustHandles="1" noChangeArrowheads="1" noChangeShapeType="1" noTextEdit="1"/>
                  </p:cNvSpPr>
                  <p:nvPr/>
                </p:nvSpPr>
                <p:spPr>
                  <a:xfrm>
                    <a:off x="2049254" y="4441488"/>
                    <a:ext cx="1493137" cy="400110"/>
                  </a:xfrm>
                  <a:prstGeom prst="rect">
                    <a:avLst/>
                  </a:prstGeom>
                  <a:blipFill rotWithShape="0">
                    <a:blip r:embed="rId8"/>
                    <a:stretch>
                      <a:fillRect b="-16071"/>
                    </a:stretch>
                  </a:blipFill>
                </p:spPr>
                <p:txBody>
                  <a:bodyPr/>
                  <a:lstStyle/>
                  <a:p>
                    <a:r>
                      <a:rPr lang="en-US">
                        <a:noFill/>
                      </a:rPr>
                      <a:t> </a:t>
                    </a:r>
                  </a:p>
                </p:txBody>
              </p:sp>
            </mc:Fallback>
          </mc:AlternateContent>
          <p:sp>
            <p:nvSpPr>
              <p:cNvPr id="24" name="Right Brace 23"/>
              <p:cNvSpPr/>
              <p:nvPr/>
            </p:nvSpPr>
            <p:spPr>
              <a:xfrm rot="5400000">
                <a:off x="5007500" y="2653779"/>
                <a:ext cx="434441" cy="6934201"/>
              </a:xfrm>
              <a:prstGeom prst="rightBrace">
                <a:avLst>
                  <a:gd name="adj1" fmla="val 47145"/>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25" name="TextBox 24"/>
                  <p:cNvSpPr txBox="1"/>
                  <p:nvPr/>
                </p:nvSpPr>
                <p:spPr>
                  <a:xfrm>
                    <a:off x="4451648" y="6246013"/>
                    <a:ext cx="2067627" cy="582247"/>
                  </a:xfrm>
                  <a:prstGeom prst="rect">
                    <a:avLst/>
                  </a:prstGeom>
                  <a:noFill/>
                </p:spPr>
                <p:txBody>
                  <a:bodyPr wrap="square" lIns="0" tIns="0" rIns="0" bIns="0" rtlCol="0">
                    <a:spAutoFit/>
                  </a:bodyPr>
                  <a:lstStyle/>
                  <a:p>
                    <a14:m>
                      <m:oMath xmlns:m="http://schemas.openxmlformats.org/officeDocument/2006/math">
                        <m:r>
                          <a:rPr lang="en-US" sz="3000" b="1" i="1" smtClean="0">
                            <a:solidFill>
                              <a:srgbClr val="002060"/>
                            </a:solidFill>
                            <a:latin typeface="Cambria Math" panose="02040503050406030204" pitchFamily="18" charset="0"/>
                          </a:rPr>
                          <m:t>𝒎</m:t>
                        </m:r>
                      </m:oMath>
                    </a14:m>
                    <a:r>
                      <a:rPr lang="en-US" sz="3000" b="1" dirty="0">
                        <a:solidFill>
                          <a:srgbClr val="C00000"/>
                        </a:solidFill>
                      </a:rPr>
                      <a:t> (length)</a:t>
                    </a:r>
                  </a:p>
                </p:txBody>
              </p:sp>
            </mc:Choice>
            <mc:Fallback xmlns="">
              <p:sp>
                <p:nvSpPr>
                  <p:cNvPr id="25" name="TextBox 24"/>
                  <p:cNvSpPr txBox="1">
                    <a:spLocks noRot="1" noChangeAspect="1" noMove="1" noResize="1" noEditPoints="1" noAdjustHandles="1" noChangeArrowheads="1" noChangeShapeType="1" noTextEdit="1"/>
                  </p:cNvSpPr>
                  <p:nvPr/>
                </p:nvSpPr>
                <p:spPr>
                  <a:xfrm>
                    <a:off x="4451648" y="6246013"/>
                    <a:ext cx="2067627" cy="582247"/>
                  </a:xfrm>
                  <a:prstGeom prst="rect">
                    <a:avLst/>
                  </a:prstGeom>
                  <a:blipFill rotWithShape="0">
                    <a:blip r:embed="rId9"/>
                    <a:stretch>
                      <a:fillRect t="-25000" r="-10069" b="-51316"/>
                    </a:stretch>
                  </a:blipFill>
                </p:spPr>
                <p:txBody>
                  <a:bodyPr/>
                  <a:lstStyle/>
                  <a:p>
                    <a:r>
                      <a:rPr lang="en-US">
                        <a:noFill/>
                      </a:rPr>
                      <a:t> </a:t>
                    </a:r>
                  </a:p>
                </p:txBody>
              </p:sp>
            </mc:Fallback>
          </mc:AlternateContent>
          <p:sp>
            <p:nvSpPr>
              <p:cNvPr id="26" name="Right Brace 25"/>
              <p:cNvSpPr/>
              <p:nvPr/>
            </p:nvSpPr>
            <p:spPr>
              <a:xfrm>
                <a:off x="8766415" y="2629700"/>
                <a:ext cx="341192" cy="3206979"/>
              </a:xfrm>
              <a:prstGeom prst="rightBrace">
                <a:avLst>
                  <a:gd name="adj1" fmla="val 47145"/>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mc:AlternateContent xmlns:mc="http://schemas.openxmlformats.org/markup-compatibility/2006" xmlns:a14="http://schemas.microsoft.com/office/drawing/2010/main">
          <mc:Choice Requires="a14">
            <p:sp>
              <p:nvSpPr>
                <p:cNvPr id="8" name="TextBox 7"/>
                <p:cNvSpPr txBox="1"/>
                <p:nvPr/>
              </p:nvSpPr>
              <p:spPr>
                <a:xfrm>
                  <a:off x="8578862" y="4144311"/>
                  <a:ext cx="1380684" cy="92333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3000" b="1" i="1" smtClean="0">
                            <a:solidFill>
                              <a:srgbClr val="002060"/>
                            </a:solidFill>
                            <a:latin typeface="Cambria Math" panose="02040503050406030204" pitchFamily="18" charset="0"/>
                          </a:rPr>
                          <m:t>𝒅</m:t>
                        </m:r>
                      </m:oMath>
                    </m:oMathPara>
                  </a14:m>
                  <a:endParaRPr lang="en-US" sz="3000" b="1" dirty="0">
                    <a:solidFill>
                      <a:srgbClr val="C00000"/>
                    </a:solidFill>
                  </a:endParaRPr>
                </a:p>
                <a:p>
                  <a:r>
                    <a:rPr lang="en-US" sz="3000" b="1" dirty="0">
                      <a:solidFill>
                        <a:srgbClr val="C00000"/>
                      </a:solidFill>
                    </a:rPr>
                    <a:t>(width)</a:t>
                  </a:r>
                </a:p>
              </p:txBody>
            </p:sp>
          </mc:Choice>
          <mc:Fallback xmlns="">
            <p:sp>
              <p:nvSpPr>
                <p:cNvPr id="8" name="TextBox 7"/>
                <p:cNvSpPr txBox="1">
                  <a:spLocks noRot="1" noChangeAspect="1" noMove="1" noResize="1" noEditPoints="1" noAdjustHandles="1" noChangeArrowheads="1" noChangeShapeType="1" noTextEdit="1"/>
                </p:cNvSpPr>
                <p:nvPr/>
              </p:nvSpPr>
              <p:spPr>
                <a:xfrm>
                  <a:off x="8578862" y="4144311"/>
                  <a:ext cx="1380684" cy="923330"/>
                </a:xfrm>
                <a:prstGeom prst="rect">
                  <a:avLst/>
                </a:prstGeom>
                <a:blipFill rotWithShape="0">
                  <a:blip r:embed="rId14"/>
                  <a:stretch>
                    <a:fillRect l="-17727" r="-4545" b="-28571"/>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58" name="TextBox 57"/>
              <p:cNvSpPr txBox="1"/>
              <p:nvPr/>
            </p:nvSpPr>
            <p:spPr>
              <a:xfrm>
                <a:off x="232237" y="4515632"/>
                <a:ext cx="8711041" cy="1846659"/>
              </a:xfrm>
              <a:prstGeom prst="rect">
                <a:avLst/>
              </a:prstGeom>
              <a:noFill/>
            </p:spPr>
            <p:txBody>
              <a:bodyPr wrap="square" rtlCol="0">
                <a:spAutoFit/>
              </a:bodyPr>
              <a:lstStyle/>
              <a:p>
                <a:pPr>
                  <a:lnSpc>
                    <a:spcPct val="95000"/>
                  </a:lnSpc>
                  <a:spcBef>
                    <a:spcPts val="300"/>
                  </a:spcBef>
                  <a:spcAft>
                    <a:spcPts val="600"/>
                  </a:spcAft>
                </a:pPr>
                <a:r>
                  <a:rPr lang="en-US" sz="3000" dirty="0">
                    <a:solidFill>
                      <a:prstClr val="black"/>
                    </a:solidFill>
                  </a:rPr>
                  <a:t>An </a:t>
                </a:r>
                <a:r>
                  <a:rPr lang="en-US" sz="3000" b="1" dirty="0">
                    <a:solidFill>
                      <a:prstClr val="black"/>
                    </a:solidFill>
                  </a:rPr>
                  <a:t>ABP</a:t>
                </a:r>
                <a:r>
                  <a:rPr lang="en-US" sz="3000" dirty="0">
                    <a:solidFill>
                      <a:prstClr val="black"/>
                    </a:solidFill>
                  </a:rPr>
                  <a:t> is a </a:t>
                </a:r>
                <a:r>
                  <a:rPr lang="en-US" sz="3000" b="1" dirty="0">
                    <a:solidFill>
                      <a:prstClr val="black"/>
                    </a:solidFill>
                  </a:rPr>
                  <a:t>BP</a:t>
                </a:r>
                <a:r>
                  <a:rPr lang="en-US" sz="3000" dirty="0">
                    <a:solidFill>
                      <a:prstClr val="black"/>
                    </a:solidFill>
                  </a:rPr>
                  <a:t> where each vertex </a:t>
                </a:r>
                <a14:m>
                  <m:oMath xmlns:m="http://schemas.openxmlformats.org/officeDocument/2006/math">
                    <m:r>
                      <a:rPr lang="en-US" sz="3000" b="1" i="1">
                        <a:solidFill>
                          <a:srgbClr val="FF0000"/>
                        </a:solidFill>
                        <a:latin typeface="Cambria Math" panose="02040503050406030204" pitchFamily="18" charset="0"/>
                      </a:rPr>
                      <m:t>𝒗</m:t>
                    </m:r>
                  </m:oMath>
                </a14:m>
                <a:r>
                  <a:rPr lang="en-US" sz="3000" dirty="0">
                    <a:solidFill>
                      <a:prstClr val="black"/>
                    </a:solidFill>
                  </a:rPr>
                  <a:t> “remembers” a set of </a:t>
                </a:r>
                <a:r>
                  <a:rPr lang="en-US" sz="3000" b="1" dirty="0">
                    <a:solidFill>
                      <a:prstClr val="black"/>
                    </a:solidFill>
                  </a:rPr>
                  <a:t>linear equations </a:t>
                </a:r>
                <a14:m>
                  <m:oMath xmlns:m="http://schemas.openxmlformats.org/officeDocument/2006/math">
                    <m:sSub>
                      <m:sSubPr>
                        <m:ctrlPr>
                          <a:rPr lang="en-US" sz="3000" b="1" i="1">
                            <a:solidFill>
                              <a:srgbClr val="FF0000"/>
                            </a:solidFill>
                            <a:latin typeface="Cambria Math" panose="02040503050406030204" pitchFamily="18" charset="0"/>
                          </a:rPr>
                        </m:ctrlPr>
                      </m:sSubPr>
                      <m:e>
                        <m:r>
                          <a:rPr lang="en-US" sz="3000" b="1" i="1" smtClean="0">
                            <a:solidFill>
                              <a:srgbClr val="FF0000"/>
                            </a:solidFill>
                            <a:latin typeface="Cambria Math" charset="0"/>
                          </a:rPr>
                          <m:t>𝑳</m:t>
                        </m:r>
                      </m:e>
                      <m:sub>
                        <m:r>
                          <a:rPr lang="en-US" sz="3000" b="1" i="1">
                            <a:solidFill>
                              <a:srgbClr val="FF0000"/>
                            </a:solidFill>
                            <a:latin typeface="Cambria Math" panose="02040503050406030204" pitchFamily="18" charset="0"/>
                          </a:rPr>
                          <m:t>𝒗</m:t>
                        </m:r>
                      </m:sub>
                    </m:sSub>
                  </m:oMath>
                </a14:m>
                <a:r>
                  <a:rPr lang="en-US" sz="3000" dirty="0">
                    <a:solidFill>
                      <a:prstClr val="black"/>
                    </a:solidFill>
                  </a:rPr>
                  <a:t> in the variables </a:t>
                </a:r>
                <a14:m>
                  <m:oMath xmlns:m="http://schemas.openxmlformats.org/officeDocument/2006/math">
                    <m:sSub>
                      <m:sSubPr>
                        <m:ctrlPr>
                          <a:rPr lang="en-US" sz="3000" i="1">
                            <a:solidFill>
                              <a:srgbClr val="FF0000"/>
                            </a:solidFill>
                            <a:latin typeface="Cambria Math" panose="02040503050406030204" pitchFamily="18" charset="0"/>
                          </a:rPr>
                        </m:ctrlPr>
                      </m:sSubPr>
                      <m:e>
                        <m:r>
                          <a:rPr lang="en-US" sz="3000" b="0" i="1">
                            <a:solidFill>
                              <a:srgbClr val="FF0000"/>
                            </a:solidFill>
                            <a:latin typeface="Cambria Math" panose="02040503050406030204" pitchFamily="18" charset="0"/>
                          </a:rPr>
                          <m:t>𝑥</m:t>
                        </m:r>
                      </m:e>
                      <m:sub>
                        <m:r>
                          <a:rPr lang="en-US" sz="3000" b="0" i="1">
                            <a:solidFill>
                              <a:srgbClr val="FF0000"/>
                            </a:solidFill>
                            <a:latin typeface="Cambria Math" panose="02040503050406030204" pitchFamily="18" charset="0"/>
                          </a:rPr>
                          <m:t>1</m:t>
                        </m:r>
                      </m:sub>
                    </m:sSub>
                    <m:r>
                      <a:rPr lang="en-US" sz="3000" b="0" i="1">
                        <a:solidFill>
                          <a:srgbClr val="FF0000"/>
                        </a:solidFill>
                        <a:latin typeface="Cambria Math" panose="02040503050406030204" pitchFamily="18" charset="0"/>
                      </a:rPr>
                      <m:t>,..,</m:t>
                    </m:r>
                    <m:sSub>
                      <m:sSubPr>
                        <m:ctrlPr>
                          <a:rPr lang="en-US" sz="3000" i="1" smtClean="0">
                            <a:solidFill>
                              <a:srgbClr val="FF0000"/>
                            </a:solidFill>
                            <a:latin typeface="Cambria Math" panose="02040503050406030204" pitchFamily="18" charset="0"/>
                          </a:rPr>
                        </m:ctrlPr>
                      </m:sSubPr>
                      <m:e>
                        <m:r>
                          <a:rPr lang="en-US" sz="3000" b="0" i="1">
                            <a:solidFill>
                              <a:srgbClr val="FF0000"/>
                            </a:solidFill>
                            <a:latin typeface="Cambria Math" panose="02040503050406030204" pitchFamily="18" charset="0"/>
                          </a:rPr>
                          <m:t>𝑥</m:t>
                        </m:r>
                      </m:e>
                      <m:sub>
                        <m:r>
                          <a:rPr lang="en-US" sz="3000" b="0" i="1">
                            <a:solidFill>
                              <a:srgbClr val="FF0000"/>
                            </a:solidFill>
                            <a:latin typeface="Cambria Math" panose="02040503050406030204" pitchFamily="18" charset="0"/>
                          </a:rPr>
                          <m:t>𝑛</m:t>
                        </m:r>
                      </m:sub>
                    </m:sSub>
                  </m:oMath>
                </a14:m>
                <a:r>
                  <a:rPr lang="en-US" sz="3000" dirty="0">
                    <a:solidFill>
                      <a:prstClr val="black"/>
                    </a:solidFill>
                  </a:rPr>
                  <a:t>, such that, if </a:t>
                </a:r>
                <a14:m>
                  <m:oMath xmlns:m="http://schemas.openxmlformats.org/officeDocument/2006/math">
                    <m:r>
                      <a:rPr lang="en-US" sz="3000" b="1" i="1">
                        <a:solidFill>
                          <a:srgbClr val="FF0000"/>
                        </a:solidFill>
                        <a:latin typeface="Cambria Math" panose="02040503050406030204" pitchFamily="18" charset="0"/>
                      </a:rPr>
                      <m:t>𝒗</m:t>
                    </m:r>
                    <m:r>
                      <a:rPr lang="en-US" sz="3000" b="0" i="1">
                        <a:solidFill>
                          <a:srgbClr val="FF0000"/>
                        </a:solidFill>
                        <a:latin typeface="Cambria Math" panose="02040503050406030204" pitchFamily="18" charset="0"/>
                      </a:rPr>
                      <m:t> </m:t>
                    </m:r>
                  </m:oMath>
                </a14:m>
                <a:r>
                  <a:rPr lang="en-US" sz="3000" dirty="0">
                    <a:solidFill>
                      <a:prstClr val="black"/>
                    </a:solidFill>
                  </a:rPr>
                  <a:t>is reached by the computation-path then all equations in </a:t>
                </a:r>
                <a14:m>
                  <m:oMath xmlns:m="http://schemas.openxmlformats.org/officeDocument/2006/math">
                    <m:sSub>
                      <m:sSubPr>
                        <m:ctrlPr>
                          <a:rPr lang="en-US" sz="3000" b="1" i="1" smtClean="0">
                            <a:solidFill>
                              <a:srgbClr val="FF0000"/>
                            </a:solidFill>
                            <a:latin typeface="Cambria Math" panose="02040503050406030204" pitchFamily="18" charset="0"/>
                          </a:rPr>
                        </m:ctrlPr>
                      </m:sSubPr>
                      <m:e>
                        <m:r>
                          <a:rPr lang="en-US" sz="3000" b="1" i="1" smtClean="0">
                            <a:solidFill>
                              <a:srgbClr val="FF0000"/>
                            </a:solidFill>
                            <a:latin typeface="Cambria Math" charset="0"/>
                          </a:rPr>
                          <m:t>𝑳</m:t>
                        </m:r>
                      </m:e>
                      <m:sub>
                        <m:r>
                          <a:rPr lang="en-US" sz="3000" b="1" i="1" smtClean="0">
                            <a:solidFill>
                              <a:srgbClr val="FF0000"/>
                            </a:solidFill>
                            <a:latin typeface="Cambria Math" charset="0"/>
                          </a:rPr>
                          <m:t>𝒗</m:t>
                        </m:r>
                      </m:sub>
                    </m:sSub>
                  </m:oMath>
                </a14:m>
                <a:r>
                  <a:rPr lang="en-US" sz="3000" dirty="0">
                    <a:solidFill>
                      <a:prstClr val="black"/>
                    </a:solidFill>
                  </a:rPr>
                  <a:t> are satisfied (by the true unknown </a:t>
                </a:r>
                <a14:m>
                  <m:oMath xmlns:m="http://schemas.openxmlformats.org/officeDocument/2006/math">
                    <m:r>
                      <a:rPr lang="en-US" sz="3000" b="0" i="1" dirty="0" smtClean="0">
                        <a:solidFill>
                          <a:srgbClr val="FF0000"/>
                        </a:solidFill>
                        <a:latin typeface="Cambria Math" charset="0"/>
                      </a:rPr>
                      <m:t>𝑥</m:t>
                    </m:r>
                  </m:oMath>
                </a14:m>
                <a:r>
                  <a:rPr lang="en-US" sz="3000" dirty="0">
                    <a:solidFill>
                      <a:prstClr val="black"/>
                    </a:solidFill>
                  </a:rPr>
                  <a:t>).</a:t>
                </a:r>
              </a:p>
            </p:txBody>
          </p:sp>
        </mc:Choice>
        <mc:Fallback xmlns="">
          <p:sp>
            <p:nvSpPr>
              <p:cNvPr id="58" name="TextBox 57"/>
              <p:cNvSpPr txBox="1">
                <a:spLocks noRot="1" noChangeAspect="1" noMove="1" noResize="1" noEditPoints="1" noAdjustHandles="1" noChangeArrowheads="1" noChangeShapeType="1" noTextEdit="1"/>
              </p:cNvSpPr>
              <p:nvPr/>
            </p:nvSpPr>
            <p:spPr>
              <a:xfrm>
                <a:off x="232237" y="4515632"/>
                <a:ext cx="8711041" cy="1846659"/>
              </a:xfrm>
              <a:prstGeom prst="rect">
                <a:avLst/>
              </a:prstGeom>
              <a:blipFill rotWithShape="0">
                <a:blip r:embed="rId15"/>
                <a:stretch>
                  <a:fillRect l="-1610" t="-5281" r="-2309" b="-9571"/>
                </a:stretch>
              </a:blipFill>
            </p:spPr>
            <p:txBody>
              <a:bodyPr/>
              <a:lstStyle/>
              <a:p>
                <a:r>
                  <a:rPr lang="en-US">
                    <a:noFill/>
                  </a:rPr>
                  <a:t> </a:t>
                </a:r>
              </a:p>
            </p:txBody>
          </p:sp>
        </mc:Fallback>
      </mc:AlternateContent>
    </p:spTree>
    <p:extLst>
      <p:ext uri="{BB962C8B-B14F-4D97-AF65-F5344CB8AC3E}">
        <p14:creationId xmlns:p14="http://schemas.microsoft.com/office/powerpoint/2010/main" val="631461843"/>
      </p:ext>
    </p:extLst>
  </p:cSld>
  <p:clrMapOvr>
    <a:masterClrMapping/>
  </p:clrMapOvr>
  <mc:AlternateContent xmlns:mc="http://schemas.openxmlformats.org/markup-compatibility/2006" xmlns:p14="http://schemas.microsoft.com/office/powerpoint/2010/main">
    <mc:Choice Requires="p14">
      <p:transition spd="slow" p14:dur="2000" advTm="75062"/>
    </mc:Choice>
    <mc:Fallback xmlns="">
      <p:transition spd="slow" advTm="7506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dirty="0"/>
              <a:t>Accurate Affine BPs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defTabSz="914400">
                  <a:spcBef>
                    <a:spcPts val="0"/>
                  </a:spcBef>
                  <a:buClrTx/>
                  <a:buNone/>
                </a:pPr>
                <a:r>
                  <a:rPr lang="en-US" sz="3000" dirty="0"/>
                  <a:t>Let </a:t>
                </a:r>
                <a14:m>
                  <m:oMath xmlns:m="http://schemas.openxmlformats.org/officeDocument/2006/math">
                    <m:sSub>
                      <m:sSubPr>
                        <m:ctrlPr>
                          <a:rPr lang="en-US" sz="3000" i="1" dirty="0" smtClean="0">
                            <a:solidFill>
                              <a:srgbClr val="FF0000"/>
                            </a:solidFill>
                            <a:latin typeface="Cambria Math" panose="02040503050406030204" pitchFamily="18" charset="0"/>
                          </a:rPr>
                        </m:ctrlPr>
                      </m:sSubPr>
                      <m:e>
                        <m:r>
                          <a:rPr lang="en-US" sz="3000" i="1" dirty="0" smtClean="0">
                            <a:solidFill>
                              <a:srgbClr val="FF0000"/>
                            </a:solidFill>
                            <a:latin typeface="Cambria Math" charset="0"/>
                          </a:rPr>
                          <m:t>𝑉</m:t>
                        </m:r>
                      </m:e>
                      <m:sub>
                        <m:r>
                          <a:rPr lang="en-US" sz="3000" i="1" dirty="0" smtClean="0">
                            <a:solidFill>
                              <a:srgbClr val="FF0000"/>
                            </a:solidFill>
                            <a:latin typeface="Cambria Math" charset="0"/>
                          </a:rPr>
                          <m:t>𝑖</m:t>
                        </m:r>
                      </m:sub>
                    </m:sSub>
                  </m:oMath>
                </a14:m>
                <a:r>
                  <a:rPr lang="en-US" sz="3000" dirty="0"/>
                  <a:t> be the vertex reached by the computational path of the </a:t>
                </a:r>
                <a:r>
                  <a:rPr lang="en-US" sz="3000" b="1" dirty="0"/>
                  <a:t>ABP</a:t>
                </a:r>
                <a:r>
                  <a:rPr lang="en-US" sz="3000" dirty="0"/>
                  <a:t> in layer </a:t>
                </a:r>
                <a14:m>
                  <m:oMath xmlns:m="http://schemas.openxmlformats.org/officeDocument/2006/math">
                    <m:r>
                      <a:rPr lang="en-US" sz="3000" i="1" dirty="0" smtClean="0">
                        <a:solidFill>
                          <a:srgbClr val="FF0000"/>
                        </a:solidFill>
                        <a:latin typeface="Cambria Math" charset="0"/>
                      </a:rPr>
                      <m:t>𝑖</m:t>
                    </m:r>
                  </m:oMath>
                </a14:m>
                <a:r>
                  <a:rPr lang="en-US" sz="3000" dirty="0"/>
                  <a:t>.</a:t>
                </a:r>
              </a:p>
              <a:p>
                <a:pPr marL="0" indent="0" defTabSz="914400">
                  <a:spcBef>
                    <a:spcPts val="0"/>
                  </a:spcBef>
                  <a:buClrTx/>
                  <a:buNone/>
                </a:pPr>
                <a14:m>
                  <m:oMath xmlns:m="http://schemas.openxmlformats.org/officeDocument/2006/math">
                    <m:sSub>
                      <m:sSubPr>
                        <m:ctrlPr>
                          <a:rPr lang="en-US" sz="3000" i="1" dirty="0">
                            <a:solidFill>
                              <a:srgbClr val="FF0000"/>
                            </a:solidFill>
                            <a:latin typeface="Cambria Math" panose="02040503050406030204" pitchFamily="18" charset="0"/>
                          </a:rPr>
                        </m:ctrlPr>
                      </m:sSubPr>
                      <m:e>
                        <m:r>
                          <a:rPr lang="en-US" sz="3000" i="1" dirty="0">
                            <a:solidFill>
                              <a:srgbClr val="FF0000"/>
                            </a:solidFill>
                            <a:latin typeface="Cambria Math" charset="0"/>
                          </a:rPr>
                          <m:t>𝑉</m:t>
                        </m:r>
                      </m:e>
                      <m:sub>
                        <m:r>
                          <a:rPr lang="en-US" sz="3000" i="1" dirty="0">
                            <a:solidFill>
                              <a:srgbClr val="FF0000"/>
                            </a:solidFill>
                            <a:latin typeface="Cambria Math" charset="0"/>
                          </a:rPr>
                          <m:t>𝑖</m:t>
                        </m:r>
                      </m:sub>
                    </m:sSub>
                  </m:oMath>
                </a14:m>
                <a:r>
                  <a:rPr lang="en-US" sz="3000" i="1" dirty="0"/>
                  <a:t> </a:t>
                </a:r>
                <a:r>
                  <a:rPr lang="en-US" sz="3000" dirty="0"/>
                  <a:t>is a random variable that depends on</a:t>
                </a:r>
                <a:r>
                  <a:rPr lang="en-US" sz="3000" i="1" dirty="0"/>
                  <a:t> </a:t>
                </a:r>
                <a14:m>
                  <m:oMath xmlns:m="http://schemas.openxmlformats.org/officeDocument/2006/math">
                    <m:r>
                      <a:rPr lang="en-US" sz="3000" i="1" dirty="0" smtClean="0">
                        <a:solidFill>
                          <a:srgbClr val="FF0000"/>
                        </a:solidFill>
                        <a:latin typeface="Cambria Math" charset="0"/>
                      </a:rPr>
                      <m:t>𝑥</m:t>
                    </m:r>
                    <m:r>
                      <a:rPr lang="en-US" sz="3000" i="1" dirty="0" smtClean="0">
                        <a:solidFill>
                          <a:srgbClr val="FF0000"/>
                        </a:solidFill>
                        <a:latin typeface="Cambria Math" charset="0"/>
                      </a:rPr>
                      <m:t>,</m:t>
                    </m:r>
                    <m:sSub>
                      <m:sSubPr>
                        <m:ctrlPr>
                          <a:rPr lang="en-US" sz="3000" b="0" i="1" dirty="0" smtClean="0">
                            <a:solidFill>
                              <a:srgbClr val="FF0000"/>
                            </a:solidFill>
                            <a:latin typeface="Cambria Math" panose="02040503050406030204" pitchFamily="18" charset="0"/>
                          </a:rPr>
                        </m:ctrlPr>
                      </m:sSubPr>
                      <m:e>
                        <m:r>
                          <a:rPr lang="en-US" sz="3000" i="1" dirty="0" smtClean="0">
                            <a:solidFill>
                              <a:srgbClr val="FF0000"/>
                            </a:solidFill>
                            <a:latin typeface="Cambria Math" charset="0"/>
                          </a:rPr>
                          <m:t>𝑎</m:t>
                        </m:r>
                      </m:e>
                      <m:sub>
                        <m:r>
                          <a:rPr lang="en-US" sz="3000" i="1" dirty="0" smtClean="0">
                            <a:solidFill>
                              <a:srgbClr val="FF0000"/>
                            </a:solidFill>
                            <a:latin typeface="Cambria Math" charset="0"/>
                          </a:rPr>
                          <m:t>1</m:t>
                        </m:r>
                      </m:sub>
                    </m:sSub>
                    <m:r>
                      <a:rPr lang="en-US" sz="3000" i="1" dirty="0" smtClean="0">
                        <a:solidFill>
                          <a:srgbClr val="FF0000"/>
                        </a:solidFill>
                        <a:latin typeface="Cambria Math" charset="0"/>
                      </a:rPr>
                      <m:t>,…,</m:t>
                    </m:r>
                    <m:sSub>
                      <m:sSubPr>
                        <m:ctrlPr>
                          <a:rPr lang="en-US" sz="3000" b="0" i="1" dirty="0" smtClean="0">
                            <a:solidFill>
                              <a:srgbClr val="FF0000"/>
                            </a:solidFill>
                            <a:latin typeface="Cambria Math" panose="02040503050406030204" pitchFamily="18" charset="0"/>
                          </a:rPr>
                        </m:ctrlPr>
                      </m:sSubPr>
                      <m:e>
                        <m:r>
                          <a:rPr lang="en-US" sz="3000" b="0" i="1" dirty="0" smtClean="0">
                            <a:solidFill>
                              <a:srgbClr val="FF0000"/>
                            </a:solidFill>
                            <a:latin typeface="Cambria Math" charset="0"/>
                          </a:rPr>
                          <m:t>𝑎</m:t>
                        </m:r>
                      </m:e>
                      <m:sub>
                        <m:r>
                          <a:rPr lang="en-US" sz="3000" b="0" i="1" dirty="0" smtClean="0">
                            <a:solidFill>
                              <a:srgbClr val="FF0000"/>
                            </a:solidFill>
                            <a:latin typeface="Cambria Math" charset="0"/>
                          </a:rPr>
                          <m:t>𝑖</m:t>
                        </m:r>
                      </m:sub>
                    </m:sSub>
                  </m:oMath>
                </a14:m>
                <a:r>
                  <a:rPr lang="en-US" sz="3000" dirty="0"/>
                  <a:t>.</a:t>
                </a:r>
                <a:endParaRPr lang="en-US" sz="3000" i="1" dirty="0">
                  <a:solidFill>
                    <a:srgbClr val="FF0000"/>
                  </a:solidFill>
                  <a:latin typeface="Cambria Math" charset="0"/>
                </a:endParaRPr>
              </a:p>
              <a:p>
                <a:pPr marL="0" indent="0" defTabSz="914400">
                  <a:spcBef>
                    <a:spcPts val="0"/>
                  </a:spcBef>
                  <a:buClrTx/>
                  <a:buNone/>
                </a:pPr>
                <a:endParaRPr lang="en-US" sz="3000" i="1" dirty="0">
                  <a:solidFill>
                    <a:srgbClr val="FF0000"/>
                  </a:solidFill>
                  <a:latin typeface="Cambria Math" charset="0"/>
                </a:endParaRPr>
              </a:p>
              <a:p>
                <a:pPr marL="0" indent="0" defTabSz="914400">
                  <a:spcBef>
                    <a:spcPts val="0"/>
                  </a:spcBef>
                  <a:buClrTx/>
                  <a:buNone/>
                </a:pPr>
                <a14:m>
                  <m:oMath xmlns:m="http://schemas.openxmlformats.org/officeDocument/2006/math">
                    <m:sSub>
                      <m:sSubPr>
                        <m:ctrlPr>
                          <a:rPr lang="en-US" sz="3000" i="1" dirty="0" smtClean="0">
                            <a:solidFill>
                              <a:srgbClr val="FF0000"/>
                            </a:solidFill>
                            <a:latin typeface="Cambria Math" panose="02040503050406030204" pitchFamily="18" charset="0"/>
                          </a:rPr>
                        </m:ctrlPr>
                      </m:sSubPr>
                      <m:e>
                        <m:r>
                          <a:rPr lang="en-US" sz="3000" b="1" i="1" dirty="0">
                            <a:solidFill>
                              <a:srgbClr val="FF0000"/>
                            </a:solidFill>
                            <a:latin typeface="Cambria Math" panose="02040503050406030204" pitchFamily="18" charset="0"/>
                          </a:rPr>
                          <m:t>𝑷</m:t>
                        </m:r>
                      </m:e>
                      <m:sub>
                        <m:r>
                          <a:rPr lang="en-US" sz="3000" b="0" i="1" dirty="0">
                            <a:solidFill>
                              <a:srgbClr val="FF0000"/>
                            </a:solidFill>
                            <a:latin typeface="Cambria Math" panose="02040503050406030204" pitchFamily="18" charset="0"/>
                          </a:rPr>
                          <m:t>𝑥</m:t>
                        </m:r>
                        <m:r>
                          <a:rPr lang="en-US" sz="3000" b="0" i="1" dirty="0">
                            <a:solidFill>
                              <a:srgbClr val="FF0000"/>
                            </a:solidFill>
                            <a:latin typeface="Cambria Math" panose="02040503050406030204" pitchFamily="18" charset="0"/>
                          </a:rPr>
                          <m:t>|</m:t>
                        </m:r>
                        <m:sSub>
                          <m:sSubPr>
                            <m:ctrlPr>
                              <a:rPr lang="en-US" sz="3000" i="1" dirty="0" smtClean="0">
                                <a:solidFill>
                                  <a:srgbClr val="FF0000"/>
                                </a:solidFill>
                                <a:latin typeface="Cambria Math" panose="02040503050406030204" pitchFamily="18" charset="0"/>
                              </a:rPr>
                            </m:ctrlPr>
                          </m:sSubPr>
                          <m:e>
                            <m:r>
                              <a:rPr lang="en-US" sz="3000" b="0" i="1" dirty="0" smtClean="0">
                                <a:solidFill>
                                  <a:srgbClr val="FF0000"/>
                                </a:solidFill>
                                <a:latin typeface="Cambria Math" charset="0"/>
                              </a:rPr>
                              <m:t>𝑉</m:t>
                            </m:r>
                          </m:e>
                          <m:sub>
                            <m:r>
                              <a:rPr lang="en-US" sz="3000" b="0" i="1" dirty="0" smtClean="0">
                                <a:solidFill>
                                  <a:srgbClr val="FF0000"/>
                                </a:solidFill>
                                <a:latin typeface="Cambria Math" charset="0"/>
                              </a:rPr>
                              <m:t>𝑖</m:t>
                            </m:r>
                          </m:sub>
                        </m:sSub>
                        <m:r>
                          <a:rPr lang="en-US" sz="3000" b="0" i="1" dirty="0" smtClean="0">
                            <a:solidFill>
                              <a:srgbClr val="FF0000"/>
                            </a:solidFill>
                            <a:latin typeface="Cambria Math" charset="0"/>
                          </a:rPr>
                          <m:t>=</m:t>
                        </m:r>
                        <m:r>
                          <a:rPr lang="en-US" sz="3000" b="0" i="1" dirty="0">
                            <a:solidFill>
                              <a:srgbClr val="FF0000"/>
                            </a:solidFill>
                            <a:latin typeface="Cambria Math" charset="0"/>
                          </a:rPr>
                          <m:t>𝑣</m:t>
                        </m:r>
                      </m:sub>
                    </m:sSub>
                  </m:oMath>
                </a14:m>
                <a:r>
                  <a:rPr lang="en-US" sz="3000" dirty="0">
                    <a:solidFill>
                      <a:prstClr val="black"/>
                    </a:solidFill>
                  </a:rPr>
                  <a:t> = the distribution of </a:t>
                </a:r>
                <a14:m>
                  <m:oMath xmlns:m="http://schemas.openxmlformats.org/officeDocument/2006/math">
                    <m:r>
                      <a:rPr lang="en-US" sz="3000" b="0" i="1">
                        <a:solidFill>
                          <a:srgbClr val="FF0000"/>
                        </a:solidFill>
                        <a:latin typeface="Cambria Math" panose="02040503050406030204" pitchFamily="18" charset="0"/>
                      </a:rPr>
                      <m:t>𝑥</m:t>
                    </m:r>
                  </m:oMath>
                </a14:m>
                <a:r>
                  <a:rPr lang="en-US" sz="3000" dirty="0">
                    <a:solidFill>
                      <a:srgbClr val="7030A0"/>
                    </a:solidFill>
                  </a:rPr>
                  <a:t> </a:t>
                </a:r>
                <a:r>
                  <a:rPr lang="en-US" sz="3000" dirty="0"/>
                  <a:t>conditioned on reaching a specific vertex </a:t>
                </a:r>
                <a14:m>
                  <m:oMath xmlns:m="http://schemas.openxmlformats.org/officeDocument/2006/math">
                    <m:r>
                      <a:rPr lang="en-US" sz="3000" b="0" i="1">
                        <a:solidFill>
                          <a:srgbClr val="FF0000"/>
                        </a:solidFill>
                        <a:latin typeface="Cambria Math" charset="0"/>
                      </a:rPr>
                      <m:t>𝑣</m:t>
                    </m:r>
                  </m:oMath>
                </a14:m>
                <a:r>
                  <a:rPr lang="en-US" sz="3000" dirty="0"/>
                  <a:t> in layer </a:t>
                </a:r>
                <a14:m>
                  <m:oMath xmlns:m="http://schemas.openxmlformats.org/officeDocument/2006/math">
                    <m:r>
                      <a:rPr lang="en-US" sz="3000" i="1" dirty="0">
                        <a:solidFill>
                          <a:srgbClr val="FF0000"/>
                        </a:solidFill>
                        <a:latin typeface="Cambria Math" charset="0"/>
                      </a:rPr>
                      <m:t>𝑖</m:t>
                    </m:r>
                  </m:oMath>
                </a14:m>
                <a:r>
                  <a:rPr lang="en-US" sz="3000" dirty="0"/>
                  <a:t>.</a:t>
                </a:r>
              </a:p>
              <a:p>
                <a:pPr marL="0" indent="0">
                  <a:lnSpc>
                    <a:spcPct val="95000"/>
                  </a:lnSpc>
                  <a:spcBef>
                    <a:spcPts val="300"/>
                  </a:spcBef>
                  <a:spcAft>
                    <a:spcPts val="600"/>
                  </a:spcAft>
                  <a:buNone/>
                </a:pPr>
                <a:endParaRPr lang="en-US" sz="3000" b="1" dirty="0">
                  <a:solidFill>
                    <a:srgbClr val="32BF72"/>
                  </a:solidFill>
                </a:endParaRPr>
              </a:p>
              <a:p>
                <a:pPr marL="0" indent="0">
                  <a:lnSpc>
                    <a:spcPct val="95000"/>
                  </a:lnSpc>
                  <a:spcBef>
                    <a:spcPts val="300"/>
                  </a:spcBef>
                  <a:spcAft>
                    <a:spcPts val="600"/>
                  </a:spcAft>
                  <a:buNone/>
                </a:pPr>
                <a:r>
                  <a:rPr lang="en-US" sz="3000" b="1" dirty="0">
                    <a:solidFill>
                      <a:srgbClr val="32BF72"/>
                    </a:solidFill>
                  </a:rPr>
                  <a:t>Accurate ABP: </a:t>
                </a:r>
                <a:r>
                  <a:rPr lang="en-US" sz="3000" dirty="0"/>
                  <a:t>for every </a:t>
                </a:r>
                <a14:m>
                  <m:oMath xmlns:m="http://schemas.openxmlformats.org/officeDocument/2006/math">
                    <m:r>
                      <a:rPr lang="en-US" sz="3000" b="0" i="1">
                        <a:solidFill>
                          <a:srgbClr val="FF0000"/>
                        </a:solidFill>
                        <a:latin typeface="Cambria Math" charset="0"/>
                      </a:rPr>
                      <m:t>𝑣</m:t>
                    </m:r>
                  </m:oMath>
                </a14:m>
                <a:r>
                  <a:rPr lang="en-US" sz="3000" dirty="0"/>
                  <a:t>,  </a:t>
                </a:r>
                <a14:m>
                  <m:oMath xmlns:m="http://schemas.openxmlformats.org/officeDocument/2006/math">
                    <m:sSub>
                      <m:sSubPr>
                        <m:ctrlPr>
                          <a:rPr lang="en-US" sz="3000" i="1" dirty="0">
                            <a:solidFill>
                              <a:srgbClr val="FF0000"/>
                            </a:solidFill>
                            <a:latin typeface="Cambria Math" panose="02040503050406030204" pitchFamily="18" charset="0"/>
                          </a:rPr>
                        </m:ctrlPr>
                      </m:sSubPr>
                      <m:e>
                        <m:r>
                          <a:rPr lang="en-US" sz="3000" b="1" i="1" dirty="0">
                            <a:solidFill>
                              <a:srgbClr val="FF0000"/>
                            </a:solidFill>
                            <a:latin typeface="Cambria Math" panose="02040503050406030204" pitchFamily="18" charset="0"/>
                          </a:rPr>
                          <m:t>𝑷</m:t>
                        </m:r>
                      </m:e>
                      <m:sub>
                        <m:r>
                          <a:rPr lang="en-US" sz="3000" b="0" i="1" dirty="0">
                            <a:solidFill>
                              <a:srgbClr val="FF0000"/>
                            </a:solidFill>
                            <a:latin typeface="Cambria Math" panose="02040503050406030204" pitchFamily="18" charset="0"/>
                          </a:rPr>
                          <m:t>𝑥</m:t>
                        </m:r>
                        <m:r>
                          <a:rPr lang="en-US" sz="3000" b="0" i="1" dirty="0">
                            <a:solidFill>
                              <a:srgbClr val="FF0000"/>
                            </a:solidFill>
                            <a:latin typeface="Cambria Math" panose="02040503050406030204" pitchFamily="18" charset="0"/>
                          </a:rPr>
                          <m:t>|</m:t>
                        </m:r>
                        <m:r>
                          <a:rPr lang="en-US" sz="3000" b="0" i="1" dirty="0">
                            <a:solidFill>
                              <a:srgbClr val="FF0000"/>
                            </a:solidFill>
                            <a:latin typeface="Cambria Math" charset="0"/>
                          </a:rPr>
                          <m:t>𝑣</m:t>
                        </m:r>
                      </m:sub>
                    </m:sSub>
                  </m:oMath>
                </a14:m>
                <a:r>
                  <a:rPr lang="en-US" sz="3000" dirty="0">
                    <a:solidFill>
                      <a:prstClr val="black"/>
                    </a:solidFill>
                  </a:rPr>
                  <a:t> is close to uniform over the set of (</a:t>
                </a:r>
                <a14:m>
                  <m:oMath xmlns:m="http://schemas.openxmlformats.org/officeDocument/2006/math">
                    <m:r>
                      <a:rPr lang="en-US" sz="3000" i="1" dirty="0">
                        <a:solidFill>
                          <a:srgbClr val="FF0000"/>
                        </a:solidFill>
                        <a:latin typeface="Cambria Math" charset="0"/>
                      </a:rPr>
                      <m:t>ℓ</m:t>
                    </m:r>
                  </m:oMath>
                </a14:m>
                <a:r>
                  <a:rPr lang="en-US" sz="3000" dirty="0"/>
                  <a:t>-</a:t>
                </a:r>
                <a:r>
                  <a:rPr lang="en-US" sz="3000" b="1" dirty="0"/>
                  <a:t>sparse</a:t>
                </a:r>
                <a:r>
                  <a:rPr lang="en-US" sz="3000" dirty="0"/>
                  <a:t>) </a:t>
                </a:r>
                <a:r>
                  <a:rPr lang="en-US" sz="3000" dirty="0">
                    <a:solidFill>
                      <a:prstClr val="black"/>
                    </a:solidFill>
                  </a:rPr>
                  <a:t>solutions to the </a:t>
                </a:r>
                <a:r>
                  <a:rPr lang="en-US" sz="3000" dirty="0" err="1">
                    <a:solidFill>
                      <a:prstClr val="black"/>
                    </a:solidFill>
                  </a:rPr>
                  <a:t>eqs</a:t>
                </a:r>
                <a:r>
                  <a:rPr lang="en-US" sz="3000" dirty="0">
                    <a:solidFill>
                      <a:prstClr val="black"/>
                    </a:solidFill>
                  </a:rPr>
                  <a:t> </a:t>
                </a:r>
                <a14:m>
                  <m:oMath xmlns:m="http://schemas.openxmlformats.org/officeDocument/2006/math">
                    <m:sSub>
                      <m:sSubPr>
                        <m:ctrlPr>
                          <a:rPr lang="en-US" sz="3000" i="1" dirty="0">
                            <a:solidFill>
                              <a:srgbClr val="FF0000"/>
                            </a:solidFill>
                            <a:latin typeface="Cambria Math" panose="02040503050406030204" pitchFamily="18" charset="0"/>
                          </a:rPr>
                        </m:ctrlPr>
                      </m:sSubPr>
                      <m:e>
                        <m:r>
                          <a:rPr lang="en-US" sz="3000" b="0" i="1" dirty="0" smtClean="0">
                            <a:solidFill>
                              <a:srgbClr val="FF0000"/>
                            </a:solidFill>
                            <a:latin typeface="Cambria Math" charset="0"/>
                          </a:rPr>
                          <m:t>𝐿</m:t>
                        </m:r>
                      </m:e>
                      <m:sub>
                        <m:r>
                          <a:rPr lang="en-US" sz="3000" b="0" i="1" dirty="0">
                            <a:solidFill>
                              <a:srgbClr val="FF0000"/>
                            </a:solidFill>
                            <a:latin typeface="Cambria Math" charset="0"/>
                          </a:rPr>
                          <m:t>𝑣</m:t>
                        </m:r>
                      </m:sub>
                    </m:sSub>
                  </m:oMath>
                </a14:m>
                <a:r>
                  <a:rPr lang="en-US" sz="3000" dirty="0"/>
                  <a:t>.</a:t>
                </a:r>
              </a:p>
              <a:p>
                <a:pPr marL="0" indent="0" defTabSz="914400">
                  <a:spcBef>
                    <a:spcPts val="0"/>
                  </a:spcBef>
                  <a:buClrTx/>
                  <a:buNone/>
                </a:pPr>
                <a:endParaRPr lang="en-US" sz="3000" dirty="0">
                  <a:solidFill>
                    <a:prstClr val="black"/>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3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852" t="-1244" r="-1235"/>
                </a:stretch>
              </a:blipFill>
            </p:spPr>
            <p:txBody>
              <a:bodyPr/>
              <a:lstStyle/>
              <a:p>
                <a:r>
                  <a:rPr lang="en-US">
                    <a:noFill/>
                  </a:rPr>
                  <a:t> </a:t>
                </a:r>
              </a:p>
            </p:txBody>
          </p:sp>
        </mc:Fallback>
      </mc:AlternateContent>
    </p:spTree>
    <p:extLst>
      <p:ext uri="{BB962C8B-B14F-4D97-AF65-F5344CB8AC3E}">
        <p14:creationId xmlns:p14="http://schemas.microsoft.com/office/powerpoint/2010/main" val="1723576488"/>
      </p:ext>
    </p:extLst>
  </p:cSld>
  <p:clrMapOvr>
    <a:masterClrMapping/>
  </p:clrMapOvr>
  <mc:AlternateContent xmlns:mc="http://schemas.openxmlformats.org/markup-compatibility/2006" xmlns:p14="http://schemas.microsoft.com/office/powerpoint/2010/main">
    <mc:Choice Requires="p14">
      <p:transition spd="slow" p14:dur="2000" advTm="74618"/>
    </mc:Choice>
    <mc:Fallback xmlns="">
      <p:transition spd="slow" advTm="74618"/>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defTabSz="914332" rtl="0" eaLnBrk="1" latinLnBrk="0" hangingPunct="1">
              <a:spcBef>
                <a:spcPct val="0"/>
              </a:spcBef>
              <a:buNone/>
            </a:pPr>
            <a:r>
              <a:rPr lang="en-US" dirty="0"/>
              <a:t>Proof Plan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028700"/>
                <a:ext cx="8229600" cy="5829299"/>
              </a:xfrm>
            </p:spPr>
            <p:txBody>
              <a:bodyPr>
                <a:normAutofit/>
              </a:bodyPr>
              <a:lstStyle/>
              <a:p>
                <a:pPr marL="0" indent="0">
                  <a:buNone/>
                </a:pPr>
                <a:r>
                  <a:rPr lang="en-US" dirty="0"/>
                  <a:t>We follow </a:t>
                </a:r>
                <a:r>
                  <a:rPr lang="en-US" dirty="0" err="1"/>
                  <a:t>Raz’s</a:t>
                </a:r>
                <a:r>
                  <a:rPr lang="en-US" dirty="0"/>
                  <a:t> two steps plan:</a:t>
                </a:r>
              </a:p>
              <a:p>
                <a:pPr marL="514350" indent="-514350">
                  <a:buFont typeface="+mj-lt"/>
                  <a:buAutoNum type="arabicPeriod"/>
                </a:pPr>
                <a:r>
                  <a:rPr lang="en-US" dirty="0"/>
                  <a:t>Simulate any </a:t>
                </a:r>
                <a:r>
                  <a:rPr lang="en-US" b="1" dirty="0">
                    <a:solidFill>
                      <a:srgbClr val="32BF72"/>
                    </a:solidFill>
                  </a:rPr>
                  <a:t>BP</a:t>
                </a:r>
                <a:r>
                  <a:rPr lang="en-US" dirty="0">
                    <a:solidFill>
                      <a:srgbClr val="32BF72"/>
                    </a:solidFill>
                  </a:rPr>
                  <a:t> </a:t>
                </a:r>
                <a:r>
                  <a:rPr lang="en-US" dirty="0"/>
                  <a:t>for sparse parity learning with an accurate </a:t>
                </a:r>
                <a:r>
                  <a:rPr lang="en-US" b="1" dirty="0">
                    <a:solidFill>
                      <a:srgbClr val="32BF72"/>
                    </a:solidFill>
                  </a:rPr>
                  <a:t>ABP</a:t>
                </a:r>
                <a:r>
                  <a:rPr lang="en-US" dirty="0"/>
                  <a:t>.</a:t>
                </a:r>
                <a:endParaRPr lang="en-US" b="1" dirty="0"/>
              </a:p>
              <a:p>
                <a:pPr marL="514350" indent="-514350">
                  <a:buFont typeface="+mj-lt"/>
                  <a:buAutoNum type="arabicPeriod"/>
                </a:pPr>
                <a:r>
                  <a:rPr lang="en-US" dirty="0"/>
                  <a:t>Prove that </a:t>
                </a:r>
                <a:r>
                  <a:rPr lang="en-US" b="1" dirty="0">
                    <a:solidFill>
                      <a:srgbClr val="32BF72"/>
                    </a:solidFill>
                  </a:rPr>
                  <a:t>ABP</a:t>
                </a:r>
                <a:r>
                  <a:rPr lang="en-US" dirty="0">
                    <a:solidFill>
                      <a:srgbClr val="32BF72"/>
                    </a:solidFill>
                  </a:rPr>
                  <a:t> </a:t>
                </a:r>
                <a:r>
                  <a:rPr lang="en-US" dirty="0"/>
                  <a:t>for sparse parity learning must be either </a:t>
                </a:r>
                <a:r>
                  <a:rPr lang="en-US" b="1" dirty="0"/>
                  <a:t>wide</a:t>
                </a:r>
                <a:r>
                  <a:rPr lang="en-US" dirty="0"/>
                  <a:t> or </a:t>
                </a:r>
                <a:r>
                  <a:rPr lang="en-US" b="1" dirty="0"/>
                  <a:t>long.</a:t>
                </a:r>
              </a:p>
              <a:p>
                <a:pPr marL="514350" indent="-514350">
                  <a:buFont typeface="+mj-lt"/>
                  <a:buAutoNum type="arabicPeriod"/>
                </a:pPr>
                <a:endParaRPr lang="en-US" sz="1400" b="1" dirty="0"/>
              </a:p>
              <a:p>
                <a:pPr marL="0" indent="0">
                  <a:buNone/>
                </a:pPr>
                <a:r>
                  <a:rPr lang="en-US" dirty="0"/>
                  <a:t>Fix some parameter </a:t>
                </a:r>
                <a14:m>
                  <m:oMath xmlns:m="http://schemas.openxmlformats.org/officeDocument/2006/math">
                    <m:r>
                      <a:rPr lang="en-US" i="1" dirty="0">
                        <a:solidFill>
                          <a:srgbClr val="FF0000"/>
                        </a:solidFill>
                        <a:latin typeface="Cambria Math" charset="0"/>
                      </a:rPr>
                      <m:t>𝑘</m:t>
                    </m:r>
                    <m:r>
                      <a:rPr lang="en-US" i="1" dirty="0">
                        <a:solidFill>
                          <a:srgbClr val="FF0000"/>
                        </a:solidFill>
                        <a:latin typeface="Cambria Math" charset="0"/>
                      </a:rPr>
                      <m:t>≈ℓ</m:t>
                    </m:r>
                  </m:oMath>
                </a14:m>
                <a:r>
                  <a:rPr lang="en-US" dirty="0"/>
                  <a:t>.</a:t>
                </a:r>
              </a:p>
              <a:p>
                <a:pPr marL="0" indent="0">
                  <a:buNone/>
                </a:pPr>
                <a:r>
                  <a:rPr lang="en-US" dirty="0"/>
                  <a:t>In the </a:t>
                </a:r>
                <a:r>
                  <a:rPr lang="en-US" b="1" dirty="0">
                    <a:solidFill>
                      <a:srgbClr val="32BF72"/>
                    </a:solidFill>
                  </a:rPr>
                  <a:t>ABP</a:t>
                </a:r>
                <a:r>
                  <a:rPr lang="en-US" dirty="0"/>
                  <a:t>, all vertices will be labeled with at most </a:t>
                </a:r>
                <a14:m>
                  <m:oMath xmlns:m="http://schemas.openxmlformats.org/officeDocument/2006/math">
                    <m:r>
                      <a:rPr lang="en-US" i="1" dirty="0">
                        <a:solidFill>
                          <a:srgbClr val="FF0000"/>
                        </a:solidFill>
                        <a:latin typeface="Cambria Math" charset="0"/>
                      </a:rPr>
                      <m:t>𝑘</m:t>
                    </m:r>
                  </m:oMath>
                </a14:m>
                <a:r>
                  <a:rPr lang="en-US" dirty="0"/>
                  <a:t> equations. Once we reach a vertex with </a:t>
                </a:r>
                <a14:m>
                  <m:oMath xmlns:m="http://schemas.openxmlformats.org/officeDocument/2006/math">
                    <m:r>
                      <a:rPr lang="en-US" i="1" dirty="0">
                        <a:solidFill>
                          <a:srgbClr val="FF0000"/>
                        </a:solidFill>
                        <a:latin typeface="Cambria Math" charset="0"/>
                      </a:rPr>
                      <m:t>𝑘</m:t>
                    </m:r>
                  </m:oMath>
                </a14:m>
                <a:r>
                  <a:rPr lang="en-US" dirty="0"/>
                  <a:t> equations in the </a:t>
                </a:r>
                <a:r>
                  <a:rPr lang="en-US" b="1" dirty="0">
                    <a:solidFill>
                      <a:srgbClr val="32BF72"/>
                    </a:solidFill>
                  </a:rPr>
                  <a:t>ABP</a:t>
                </a:r>
                <a:r>
                  <a:rPr lang="en-US" dirty="0">
                    <a:solidFill>
                      <a:srgbClr val="32BF72"/>
                    </a:solidFill>
                  </a:rPr>
                  <a:t> </a:t>
                </a:r>
                <a:r>
                  <a:rPr lang="en-US" dirty="0"/>
                  <a:t>we declare </a:t>
                </a:r>
                <a:r>
                  <a:rPr lang="en-US" b="1" dirty="0">
                    <a:solidFill>
                      <a:srgbClr val="32BF72"/>
                    </a:solidFill>
                  </a:rPr>
                  <a:t>success</a:t>
                </a:r>
                <a:r>
                  <a:rPr lang="en-US" dirty="0"/>
                  <a:t>.</a:t>
                </a:r>
              </a:p>
              <a:p>
                <a:pPr marL="0" indent="0">
                  <a:buNone/>
                </a:pPr>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028700"/>
                <a:ext cx="8229600" cy="5829299"/>
              </a:xfrm>
              <a:blipFill>
                <a:blip r:embed="rId4"/>
                <a:stretch>
                  <a:fillRect l="-2006" t="-1304"/>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276264949"/>
      </p:ext>
    </p:extLst>
  </p:cSld>
  <p:clrMapOvr>
    <a:masterClrMapping/>
  </p:clrMapOvr>
  <mc:AlternateContent xmlns:mc="http://schemas.openxmlformats.org/markup-compatibility/2006" xmlns:p14="http://schemas.microsoft.com/office/powerpoint/2010/main">
    <mc:Choice Requires="p14">
      <p:transition spd="slow" p14:dur="2000" advTm="92550"/>
    </mc:Choice>
    <mc:Fallback xmlns="">
      <p:transition spd="slow" advTm="9255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defTabSz="914332" rtl="0" eaLnBrk="1" latinLnBrk="0" hangingPunct="1">
              <a:spcBef>
                <a:spcPct val="0"/>
              </a:spcBef>
              <a:buNone/>
            </a:pPr>
            <a:r>
              <a:rPr lang="en-US" dirty="0"/>
              <a:t>Proof Highlights </a:t>
            </a:r>
            <a:r>
              <a:rPr lang="mr-IN" dirty="0"/>
              <a:t>–</a:t>
            </a:r>
            <a:r>
              <a:rPr lang="en-US" dirty="0"/>
              <a:t> Simulation Part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Layer by layer, we convert the </a:t>
                </a:r>
                <a:r>
                  <a:rPr lang="en-US" b="1" dirty="0"/>
                  <a:t>BP</a:t>
                </a:r>
                <a:r>
                  <a:rPr lang="en-US" dirty="0"/>
                  <a:t> to an </a:t>
                </a:r>
                <a:r>
                  <a:rPr lang="en-US" b="1" dirty="0"/>
                  <a:t>ABP</a:t>
                </a:r>
                <a:r>
                  <a:rPr lang="en-US" dirty="0"/>
                  <a:t>.</a:t>
                </a:r>
              </a:p>
              <a:p>
                <a:pPr marL="0" marR="0" lvl="0" indent="0" defTabSz="914400" eaLnBrk="1" fontAlgn="auto" latinLnBrk="0" hangingPunct="1">
                  <a:lnSpc>
                    <a:spcPct val="100000"/>
                  </a:lnSpc>
                  <a:spcBef>
                    <a:spcPts val="0"/>
                  </a:spcBef>
                  <a:spcAft>
                    <a:spcPts val="0"/>
                  </a:spcAft>
                  <a:buClrTx/>
                  <a:buSzTx/>
                  <a:buFontTx/>
                  <a:buNone/>
                  <a:tabLst/>
                  <a:defRPr/>
                </a:pPr>
                <a:r>
                  <a:rPr lang="en-US" dirty="0"/>
                  <a:t>For </a:t>
                </a:r>
                <a14:m>
                  <m:oMath xmlns:m="http://schemas.openxmlformats.org/officeDocument/2006/math">
                    <m:r>
                      <a:rPr lang="en-US" i="1" dirty="0" smtClean="0">
                        <a:solidFill>
                          <a:srgbClr val="FF0000"/>
                        </a:solidFill>
                        <a:latin typeface="Cambria Math" charset="0"/>
                      </a:rPr>
                      <m:t>𝑖</m:t>
                    </m:r>
                    <m:r>
                      <a:rPr lang="en-US" i="1" dirty="0" smtClean="0">
                        <a:solidFill>
                          <a:srgbClr val="FF0000"/>
                        </a:solidFill>
                        <a:latin typeface="Cambria Math" charset="0"/>
                      </a:rPr>
                      <m:t>=1, …, </m:t>
                    </m:r>
                    <m:r>
                      <a:rPr lang="en-US" i="1" dirty="0" smtClean="0">
                        <a:solidFill>
                          <a:srgbClr val="FF0000"/>
                        </a:solidFill>
                        <a:latin typeface="Cambria Math" charset="0"/>
                      </a:rPr>
                      <m:t>𝑚</m:t>
                    </m:r>
                  </m:oMath>
                </a14:m>
                <a:r>
                  <a:rPr lang="en-US" dirty="0"/>
                  <a:t>, we convert the </a:t>
                </a:r>
                <a14:m>
                  <m:oMath xmlns:m="http://schemas.openxmlformats.org/officeDocument/2006/math">
                    <m:r>
                      <a:rPr lang="en-US" i="1" dirty="0" smtClean="0">
                        <a:solidFill>
                          <a:srgbClr val="FF0000"/>
                        </a:solidFill>
                        <a:latin typeface="Cambria Math" charset="0"/>
                      </a:rPr>
                      <m:t>𝑖</m:t>
                    </m:r>
                  </m:oMath>
                </a14:m>
                <a:r>
                  <a:rPr lang="en-US" dirty="0"/>
                  <a:t>-</a:t>
                </a:r>
                <a:r>
                  <a:rPr lang="en-US" dirty="0" err="1"/>
                  <a:t>th</a:t>
                </a:r>
                <a:r>
                  <a:rPr lang="en-US" dirty="0"/>
                  <a:t> layer of the program.</a:t>
                </a:r>
              </a:p>
              <a:p>
                <a:pPr marL="0" lvl="0" indent="0" defTabSz="914400">
                  <a:spcBef>
                    <a:spcPts val="0"/>
                  </a:spcBef>
                  <a:buClrTx/>
                  <a:buNone/>
                </a:pPr>
                <a:r>
                  <a:rPr lang="en-US" dirty="0"/>
                  <a:t>Every vertex </a:t>
                </a:r>
                <a14:m>
                  <m:oMath xmlns:m="http://schemas.openxmlformats.org/officeDocument/2006/math">
                    <m:r>
                      <a:rPr lang="en-US" b="0" i="1" dirty="0" smtClean="0">
                        <a:solidFill>
                          <a:srgbClr val="FF0000"/>
                        </a:solidFill>
                        <a:latin typeface="Cambria Math" charset="0"/>
                      </a:rPr>
                      <m:t>𝑣</m:t>
                    </m:r>
                  </m:oMath>
                </a14:m>
                <a:r>
                  <a:rPr lang="en-US" dirty="0"/>
                  <a:t> in the </a:t>
                </a:r>
                <a14:m>
                  <m:oMath xmlns:m="http://schemas.openxmlformats.org/officeDocument/2006/math">
                    <m:r>
                      <a:rPr lang="en-US" i="1" dirty="0">
                        <a:solidFill>
                          <a:srgbClr val="FF0000"/>
                        </a:solidFill>
                        <a:latin typeface="Cambria Math" charset="0"/>
                      </a:rPr>
                      <m:t>𝑖</m:t>
                    </m:r>
                  </m:oMath>
                </a14:m>
                <a:r>
                  <a:rPr lang="en-US" dirty="0"/>
                  <a:t>-</a:t>
                </a:r>
                <a:r>
                  <a:rPr lang="en-US" dirty="0" err="1"/>
                  <a:t>th</a:t>
                </a:r>
                <a:r>
                  <a:rPr lang="en-US" dirty="0"/>
                  <a:t> layer is </a:t>
                </a:r>
                <a:r>
                  <a:rPr lang="en-US" b="1" dirty="0">
                    <a:solidFill>
                      <a:srgbClr val="00B050"/>
                    </a:solidFill>
                  </a:rPr>
                  <a:t>split</a:t>
                </a:r>
                <a:r>
                  <a:rPr lang="en-US" dirty="0">
                    <a:solidFill>
                      <a:srgbClr val="00B050"/>
                    </a:solidFill>
                  </a:rPr>
                  <a:t> </a:t>
                </a:r>
                <a:r>
                  <a:rPr lang="en-US" dirty="0"/>
                  <a:t>into many vertices by </a:t>
                </a:r>
                <a:r>
                  <a:rPr lang="en-US" b="1" dirty="0">
                    <a:solidFill>
                      <a:srgbClr val="00B050"/>
                    </a:solidFill>
                  </a:rPr>
                  <a:t>regrouping</a:t>
                </a:r>
                <a:r>
                  <a:rPr lang="en-US" dirty="0">
                    <a:solidFill>
                      <a:srgbClr val="00B050"/>
                    </a:solidFill>
                  </a:rPr>
                  <a:t> </a:t>
                </a:r>
                <a:r>
                  <a:rPr lang="en-US" dirty="0"/>
                  <a:t>the edges entering </a:t>
                </a:r>
                <a14:m>
                  <m:oMath xmlns:m="http://schemas.openxmlformats.org/officeDocument/2006/math">
                    <m:r>
                      <a:rPr lang="en-US" i="1" dirty="0">
                        <a:solidFill>
                          <a:srgbClr val="FF0000"/>
                        </a:solidFill>
                        <a:latin typeface="Cambria Math" charset="0"/>
                      </a:rPr>
                      <m:t>𝑣</m:t>
                    </m:r>
                  </m:oMath>
                </a14:m>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5"/>
                <a:stretch>
                  <a:fillRect l="-1852" t="-1555" r="-1185"/>
                </a:stretch>
              </a:blipFill>
            </p:spPr>
            <p:txBody>
              <a:bodyPr/>
              <a:lstStyle/>
              <a:p>
                <a:r>
                  <a:rPr lang="en-US">
                    <a:noFill/>
                  </a:rPr>
                  <a:t> </a:t>
                </a:r>
              </a:p>
            </p:txBody>
          </p:sp>
        </mc:Fallback>
      </mc:AlternateContent>
      <p:sp>
        <p:nvSpPr>
          <p:cNvPr id="53" name="Oval 52"/>
          <p:cNvSpPr>
            <a:spLocks noChangeAspect="1"/>
          </p:cNvSpPr>
          <p:nvPr/>
        </p:nvSpPr>
        <p:spPr>
          <a:xfrm flipH="1">
            <a:off x="2051263" y="3801066"/>
            <a:ext cx="173927" cy="1627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p:cNvSpPr>
            <a:spLocks noChangeAspect="1"/>
          </p:cNvSpPr>
          <p:nvPr/>
        </p:nvSpPr>
        <p:spPr>
          <a:xfrm flipH="1">
            <a:off x="2051263" y="4306272"/>
            <a:ext cx="173927" cy="1627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p:cNvSpPr>
            <a:spLocks noChangeAspect="1"/>
          </p:cNvSpPr>
          <p:nvPr/>
        </p:nvSpPr>
        <p:spPr>
          <a:xfrm flipH="1">
            <a:off x="2051263" y="4811477"/>
            <a:ext cx="173927" cy="1627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p:cNvSpPr>
            <a:spLocks noChangeAspect="1"/>
          </p:cNvSpPr>
          <p:nvPr/>
        </p:nvSpPr>
        <p:spPr>
          <a:xfrm flipH="1">
            <a:off x="2051263" y="5316684"/>
            <a:ext cx="173927" cy="1627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p:cNvSpPr>
            <a:spLocks noChangeAspect="1"/>
          </p:cNvSpPr>
          <p:nvPr/>
        </p:nvSpPr>
        <p:spPr>
          <a:xfrm flipH="1">
            <a:off x="2051263" y="5821763"/>
            <a:ext cx="173927" cy="1627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p:cNvSpPr>
            <a:spLocks noChangeAspect="1"/>
          </p:cNvSpPr>
          <p:nvPr/>
        </p:nvSpPr>
        <p:spPr>
          <a:xfrm flipH="1">
            <a:off x="4602187" y="3800692"/>
            <a:ext cx="173927" cy="1627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p:cNvSpPr>
            <a:spLocks noChangeAspect="1"/>
          </p:cNvSpPr>
          <p:nvPr/>
        </p:nvSpPr>
        <p:spPr>
          <a:xfrm flipH="1">
            <a:off x="4602187" y="4305898"/>
            <a:ext cx="173927" cy="1627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p:cNvSpPr>
            <a:spLocks noChangeAspect="1"/>
          </p:cNvSpPr>
          <p:nvPr/>
        </p:nvSpPr>
        <p:spPr>
          <a:xfrm flipH="1">
            <a:off x="4602187" y="4811104"/>
            <a:ext cx="173927" cy="1627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p:cNvSpPr>
            <a:spLocks noChangeAspect="1"/>
          </p:cNvSpPr>
          <p:nvPr/>
        </p:nvSpPr>
        <p:spPr>
          <a:xfrm flipH="1">
            <a:off x="4602187" y="5316310"/>
            <a:ext cx="173927" cy="1627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p:cNvSpPr>
            <a:spLocks noChangeAspect="1"/>
          </p:cNvSpPr>
          <p:nvPr/>
        </p:nvSpPr>
        <p:spPr>
          <a:xfrm flipH="1">
            <a:off x="4602187" y="5821393"/>
            <a:ext cx="173927" cy="1627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p:cNvSpPr>
            <a:spLocks noChangeAspect="1"/>
          </p:cNvSpPr>
          <p:nvPr/>
        </p:nvSpPr>
        <p:spPr>
          <a:xfrm flipH="1">
            <a:off x="3326725" y="3800692"/>
            <a:ext cx="173927" cy="1627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p:cNvSpPr>
            <a:spLocks noChangeAspect="1"/>
          </p:cNvSpPr>
          <p:nvPr/>
        </p:nvSpPr>
        <p:spPr>
          <a:xfrm flipH="1">
            <a:off x="3326725" y="4305898"/>
            <a:ext cx="173927" cy="1627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p:cNvSpPr>
            <a:spLocks noChangeAspect="1"/>
          </p:cNvSpPr>
          <p:nvPr/>
        </p:nvSpPr>
        <p:spPr>
          <a:xfrm flipH="1">
            <a:off x="3326725" y="4811104"/>
            <a:ext cx="173927" cy="1627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p:cNvSpPr>
            <a:spLocks noChangeAspect="1"/>
          </p:cNvSpPr>
          <p:nvPr/>
        </p:nvSpPr>
        <p:spPr>
          <a:xfrm flipH="1">
            <a:off x="3326725" y="5316310"/>
            <a:ext cx="173927" cy="1627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p:cNvSpPr>
            <a:spLocks noChangeAspect="1"/>
          </p:cNvSpPr>
          <p:nvPr/>
        </p:nvSpPr>
        <p:spPr>
          <a:xfrm flipH="1">
            <a:off x="3326725" y="5821393"/>
            <a:ext cx="173927" cy="1627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p:cNvSpPr>
            <a:spLocks noChangeAspect="1"/>
          </p:cNvSpPr>
          <p:nvPr/>
        </p:nvSpPr>
        <p:spPr>
          <a:xfrm flipH="1">
            <a:off x="7153110" y="3798653"/>
            <a:ext cx="173927" cy="1627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p:cNvSpPr>
            <a:spLocks noChangeAspect="1"/>
          </p:cNvSpPr>
          <p:nvPr/>
        </p:nvSpPr>
        <p:spPr>
          <a:xfrm flipH="1">
            <a:off x="7153110" y="4303859"/>
            <a:ext cx="173927" cy="1627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p:cNvSpPr>
            <a:spLocks noChangeAspect="1"/>
          </p:cNvSpPr>
          <p:nvPr/>
        </p:nvSpPr>
        <p:spPr>
          <a:xfrm flipH="1">
            <a:off x="7153110" y="4809065"/>
            <a:ext cx="173927" cy="1627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p:cNvSpPr>
            <a:spLocks noChangeAspect="1"/>
          </p:cNvSpPr>
          <p:nvPr/>
        </p:nvSpPr>
        <p:spPr>
          <a:xfrm flipH="1">
            <a:off x="7153110" y="5314271"/>
            <a:ext cx="173927" cy="1627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p:cNvSpPr>
            <a:spLocks noChangeAspect="1"/>
          </p:cNvSpPr>
          <p:nvPr/>
        </p:nvSpPr>
        <p:spPr>
          <a:xfrm flipH="1">
            <a:off x="7153110" y="5819354"/>
            <a:ext cx="173927" cy="1627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p:cNvSpPr>
            <a:spLocks noChangeAspect="1"/>
          </p:cNvSpPr>
          <p:nvPr/>
        </p:nvSpPr>
        <p:spPr>
          <a:xfrm flipH="1">
            <a:off x="5877649" y="3806554"/>
            <a:ext cx="173927" cy="1627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p:cNvSpPr>
            <a:spLocks noChangeAspect="1"/>
          </p:cNvSpPr>
          <p:nvPr/>
        </p:nvSpPr>
        <p:spPr>
          <a:xfrm flipH="1">
            <a:off x="5877649" y="4311760"/>
            <a:ext cx="173927" cy="1627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p:cNvSpPr>
            <a:spLocks noChangeAspect="1"/>
          </p:cNvSpPr>
          <p:nvPr/>
        </p:nvSpPr>
        <p:spPr>
          <a:xfrm flipH="1">
            <a:off x="5877649" y="4816966"/>
            <a:ext cx="173927" cy="1627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p:cNvSpPr>
            <a:spLocks noChangeAspect="1"/>
          </p:cNvSpPr>
          <p:nvPr/>
        </p:nvSpPr>
        <p:spPr>
          <a:xfrm flipH="1">
            <a:off x="5877649" y="5322172"/>
            <a:ext cx="173927" cy="1627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p:cNvSpPr>
            <a:spLocks noChangeAspect="1"/>
          </p:cNvSpPr>
          <p:nvPr/>
        </p:nvSpPr>
        <p:spPr>
          <a:xfrm flipH="1">
            <a:off x="5877649" y="5827255"/>
            <a:ext cx="173927" cy="1627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p:cNvSpPr>
            <a:spLocks noChangeAspect="1"/>
          </p:cNvSpPr>
          <p:nvPr/>
        </p:nvSpPr>
        <p:spPr>
          <a:xfrm flipH="1">
            <a:off x="775801" y="4816966"/>
            <a:ext cx="173927" cy="1627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Arrow Connector 9"/>
          <p:cNvCxnSpPr>
            <a:stCxn id="20" idx="2"/>
            <a:endCxn id="35" idx="6"/>
          </p:cNvCxnSpPr>
          <p:nvPr/>
        </p:nvCxnSpPr>
        <p:spPr>
          <a:xfrm flipV="1">
            <a:off x="2225189" y="4387285"/>
            <a:ext cx="1101535" cy="374"/>
          </a:xfrm>
          <a:prstGeom prst="straightConnector1">
            <a:avLst/>
          </a:prstGeom>
          <a:ln w="76200">
            <a:solidFill>
              <a:srgbClr val="C0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35" idx="2"/>
          </p:cNvCxnSpPr>
          <p:nvPr/>
        </p:nvCxnSpPr>
        <p:spPr>
          <a:xfrm flipV="1">
            <a:off x="3500651" y="3882079"/>
            <a:ext cx="1101535" cy="505206"/>
          </a:xfrm>
          <a:prstGeom prst="straightConnector1">
            <a:avLst/>
          </a:prstGeom>
          <a:ln w="76200">
            <a:solidFill>
              <a:srgbClr val="C0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53" idx="6"/>
          </p:cNvCxnSpPr>
          <p:nvPr/>
        </p:nvCxnSpPr>
        <p:spPr>
          <a:xfrm>
            <a:off x="4776113" y="3882079"/>
            <a:ext cx="1101535" cy="1016273"/>
          </a:xfrm>
          <a:prstGeom prst="straightConnector1">
            <a:avLst/>
          </a:prstGeom>
          <a:ln w="76200">
            <a:solidFill>
              <a:srgbClr val="C0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53" idx="2"/>
            <a:endCxn id="41" idx="6"/>
          </p:cNvCxnSpPr>
          <p:nvPr/>
        </p:nvCxnSpPr>
        <p:spPr>
          <a:xfrm flipV="1">
            <a:off x="6051575" y="4385246"/>
            <a:ext cx="1101535" cy="513107"/>
          </a:xfrm>
          <a:prstGeom prst="straightConnector1">
            <a:avLst/>
          </a:prstGeom>
          <a:ln w="76200">
            <a:solidFill>
              <a:srgbClr val="C0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22" idx="1"/>
            <a:endCxn id="35" idx="5"/>
          </p:cNvCxnSpPr>
          <p:nvPr/>
        </p:nvCxnSpPr>
        <p:spPr>
          <a:xfrm flipV="1">
            <a:off x="2199718" y="4444834"/>
            <a:ext cx="1152478" cy="895689"/>
          </a:xfrm>
          <a:prstGeom prst="straightConnector1">
            <a:avLst/>
          </a:prstGeom>
          <a:ln w="76200">
            <a:solidFill>
              <a:schemeClr val="bg1">
                <a:lumMod val="65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22" idx="3"/>
            <a:endCxn id="38" idx="6"/>
          </p:cNvCxnSpPr>
          <p:nvPr/>
        </p:nvCxnSpPr>
        <p:spPr>
          <a:xfrm>
            <a:off x="2199718" y="5455620"/>
            <a:ext cx="1127006" cy="447160"/>
          </a:xfrm>
          <a:prstGeom prst="straightConnector1">
            <a:avLst/>
          </a:prstGeom>
          <a:ln w="76200">
            <a:solidFill>
              <a:schemeClr val="bg1">
                <a:lumMod val="65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22" idx="2"/>
            <a:endCxn id="37" idx="6"/>
          </p:cNvCxnSpPr>
          <p:nvPr/>
        </p:nvCxnSpPr>
        <p:spPr>
          <a:xfrm flipV="1">
            <a:off x="2225189" y="5397698"/>
            <a:ext cx="1101535" cy="374"/>
          </a:xfrm>
          <a:prstGeom prst="straightConnector1">
            <a:avLst/>
          </a:prstGeom>
          <a:ln w="76200">
            <a:solidFill>
              <a:schemeClr val="bg1">
                <a:lumMod val="65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56" idx="3"/>
            <a:endCxn id="22" idx="6"/>
          </p:cNvCxnSpPr>
          <p:nvPr/>
        </p:nvCxnSpPr>
        <p:spPr>
          <a:xfrm>
            <a:off x="924256" y="4955901"/>
            <a:ext cx="1127006" cy="442170"/>
          </a:xfrm>
          <a:prstGeom prst="straightConnector1">
            <a:avLst/>
          </a:prstGeom>
          <a:ln w="76200">
            <a:solidFill>
              <a:schemeClr val="bg1">
                <a:lumMod val="65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56" idx="4"/>
            <a:endCxn id="23" idx="5"/>
          </p:cNvCxnSpPr>
          <p:nvPr/>
        </p:nvCxnSpPr>
        <p:spPr>
          <a:xfrm>
            <a:off x="862764" y="4979739"/>
            <a:ext cx="1213970" cy="980963"/>
          </a:xfrm>
          <a:prstGeom prst="straightConnector1">
            <a:avLst/>
          </a:prstGeom>
          <a:ln w="76200">
            <a:solidFill>
              <a:schemeClr val="bg1">
                <a:lumMod val="65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56" idx="2"/>
            <a:endCxn id="20" idx="6"/>
          </p:cNvCxnSpPr>
          <p:nvPr/>
        </p:nvCxnSpPr>
        <p:spPr>
          <a:xfrm flipV="1">
            <a:off x="949728" y="4387659"/>
            <a:ext cx="1101535" cy="510693"/>
          </a:xfrm>
          <a:prstGeom prst="straightConnector1">
            <a:avLst/>
          </a:prstGeom>
          <a:ln w="76200">
            <a:solidFill>
              <a:srgbClr val="C00000"/>
            </a:solidFill>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rot="20055713">
                <a:off x="742866" y="4300298"/>
                <a:ext cx="1136029" cy="28391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600" b="1" i="1" smtClean="0">
                          <a:solidFill>
                            <a:srgbClr val="C00000"/>
                          </a:solidFill>
                          <a:latin typeface="Cambria Math" panose="02040503050406030204" pitchFamily="18" charset="0"/>
                        </a:rPr>
                        <m:t>(</m:t>
                      </m:r>
                      <m:sSub>
                        <m:sSubPr>
                          <m:ctrlPr>
                            <a:rPr lang="en-US" sz="2600" b="1" i="1" smtClean="0">
                              <a:solidFill>
                                <a:srgbClr val="C00000"/>
                              </a:solidFill>
                              <a:latin typeface="Cambria Math" panose="02040503050406030204" pitchFamily="18" charset="0"/>
                            </a:rPr>
                          </m:ctrlPr>
                        </m:sSubPr>
                        <m:e>
                          <m:r>
                            <a:rPr lang="en-US" sz="2600" b="1" i="1" smtClean="0">
                              <a:solidFill>
                                <a:srgbClr val="C00000"/>
                              </a:solidFill>
                              <a:latin typeface="Cambria Math" panose="02040503050406030204" pitchFamily="18" charset="0"/>
                            </a:rPr>
                            <m:t>𝒂</m:t>
                          </m:r>
                        </m:e>
                        <m:sub>
                          <m:r>
                            <a:rPr lang="en-US" sz="2600" b="1" i="1" smtClean="0">
                              <a:solidFill>
                                <a:srgbClr val="C00000"/>
                              </a:solidFill>
                              <a:latin typeface="Cambria Math" panose="02040503050406030204" pitchFamily="18" charset="0"/>
                            </a:rPr>
                            <m:t>𝟏</m:t>
                          </m:r>
                        </m:sub>
                      </m:sSub>
                      <m:r>
                        <a:rPr lang="en-US" sz="2600" b="1" i="1" smtClean="0">
                          <a:solidFill>
                            <a:srgbClr val="C00000"/>
                          </a:solidFill>
                          <a:latin typeface="Cambria Math" panose="02040503050406030204" pitchFamily="18" charset="0"/>
                        </a:rPr>
                        <m:t>,</m:t>
                      </m:r>
                      <m:sSub>
                        <m:sSubPr>
                          <m:ctrlPr>
                            <a:rPr lang="en-US" sz="2600" b="1" i="1" smtClean="0">
                              <a:solidFill>
                                <a:srgbClr val="C00000"/>
                              </a:solidFill>
                              <a:latin typeface="Cambria Math" panose="02040503050406030204" pitchFamily="18" charset="0"/>
                            </a:rPr>
                          </m:ctrlPr>
                        </m:sSubPr>
                        <m:e>
                          <m:r>
                            <a:rPr lang="en-US" sz="2600" b="1" i="1" smtClean="0">
                              <a:solidFill>
                                <a:srgbClr val="C00000"/>
                              </a:solidFill>
                              <a:latin typeface="Cambria Math" panose="02040503050406030204" pitchFamily="18" charset="0"/>
                            </a:rPr>
                            <m:t>𝒃</m:t>
                          </m:r>
                        </m:e>
                        <m:sub>
                          <m:r>
                            <a:rPr lang="en-US" sz="2600" b="1" i="1" smtClean="0">
                              <a:solidFill>
                                <a:srgbClr val="C00000"/>
                              </a:solidFill>
                              <a:latin typeface="Cambria Math" panose="02040503050406030204" pitchFamily="18" charset="0"/>
                            </a:rPr>
                            <m:t>𝟏</m:t>
                          </m:r>
                        </m:sub>
                      </m:sSub>
                      <m:r>
                        <a:rPr lang="en-US" sz="2600" b="1" i="1" smtClean="0">
                          <a:solidFill>
                            <a:srgbClr val="C00000"/>
                          </a:solidFill>
                          <a:latin typeface="Cambria Math" panose="02040503050406030204" pitchFamily="18" charset="0"/>
                        </a:rPr>
                        <m:t>)</m:t>
                      </m:r>
                    </m:oMath>
                  </m:oMathPara>
                </a14:m>
                <a:endParaRPr lang="en-US" sz="2600" b="1" dirty="0">
                  <a:solidFill>
                    <a:srgbClr val="C00000"/>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rot="20055713">
                <a:off x="742866" y="4300298"/>
                <a:ext cx="1136029" cy="283914"/>
              </a:xfrm>
              <a:prstGeom prst="rect">
                <a:avLst/>
              </a:prstGeom>
              <a:blipFill rotWithShape="0">
                <a:blip r:embed="rId6"/>
                <a:stretch>
                  <a:fillRect b="-40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2085143" y="3998341"/>
                <a:ext cx="1136029" cy="28391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600" b="1" i="1" smtClean="0">
                          <a:solidFill>
                            <a:srgbClr val="C00000"/>
                          </a:solidFill>
                          <a:latin typeface="Cambria Math" panose="02040503050406030204" pitchFamily="18" charset="0"/>
                        </a:rPr>
                        <m:t>(</m:t>
                      </m:r>
                      <m:sSub>
                        <m:sSubPr>
                          <m:ctrlPr>
                            <a:rPr lang="en-US" sz="2600" b="1" i="1" smtClean="0">
                              <a:solidFill>
                                <a:srgbClr val="C00000"/>
                              </a:solidFill>
                              <a:latin typeface="Cambria Math" panose="02040503050406030204" pitchFamily="18" charset="0"/>
                            </a:rPr>
                          </m:ctrlPr>
                        </m:sSubPr>
                        <m:e>
                          <m:r>
                            <a:rPr lang="en-US" sz="2600" b="1" i="1" smtClean="0">
                              <a:solidFill>
                                <a:srgbClr val="C00000"/>
                              </a:solidFill>
                              <a:latin typeface="Cambria Math" panose="02040503050406030204" pitchFamily="18" charset="0"/>
                            </a:rPr>
                            <m:t>𝒂</m:t>
                          </m:r>
                        </m:e>
                        <m:sub>
                          <m:r>
                            <a:rPr lang="en-US" sz="2600" b="1" i="1" smtClean="0">
                              <a:solidFill>
                                <a:srgbClr val="C00000"/>
                              </a:solidFill>
                              <a:latin typeface="Cambria Math" panose="02040503050406030204" pitchFamily="18" charset="0"/>
                            </a:rPr>
                            <m:t>𝟐</m:t>
                          </m:r>
                        </m:sub>
                      </m:sSub>
                      <m:r>
                        <a:rPr lang="en-US" sz="2600" b="1" i="1" smtClean="0">
                          <a:solidFill>
                            <a:srgbClr val="C00000"/>
                          </a:solidFill>
                          <a:latin typeface="Cambria Math" panose="02040503050406030204" pitchFamily="18" charset="0"/>
                        </a:rPr>
                        <m:t>,</m:t>
                      </m:r>
                      <m:sSub>
                        <m:sSubPr>
                          <m:ctrlPr>
                            <a:rPr lang="en-US" sz="2600" b="1" i="1" smtClean="0">
                              <a:solidFill>
                                <a:srgbClr val="C00000"/>
                              </a:solidFill>
                              <a:latin typeface="Cambria Math" panose="02040503050406030204" pitchFamily="18" charset="0"/>
                            </a:rPr>
                          </m:ctrlPr>
                        </m:sSubPr>
                        <m:e>
                          <m:r>
                            <a:rPr lang="en-US" sz="2600" b="1" i="1" smtClean="0">
                              <a:solidFill>
                                <a:srgbClr val="C00000"/>
                              </a:solidFill>
                              <a:latin typeface="Cambria Math" panose="02040503050406030204" pitchFamily="18" charset="0"/>
                            </a:rPr>
                            <m:t>𝒃</m:t>
                          </m:r>
                        </m:e>
                        <m:sub>
                          <m:r>
                            <a:rPr lang="en-US" sz="2600" b="1" i="1" smtClean="0">
                              <a:solidFill>
                                <a:srgbClr val="C00000"/>
                              </a:solidFill>
                              <a:latin typeface="Cambria Math" panose="02040503050406030204" pitchFamily="18" charset="0"/>
                            </a:rPr>
                            <m:t>𝟐</m:t>
                          </m:r>
                        </m:sub>
                      </m:sSub>
                      <m:r>
                        <a:rPr lang="en-US" sz="2600" b="1" i="1" smtClean="0">
                          <a:solidFill>
                            <a:srgbClr val="C00000"/>
                          </a:solidFill>
                          <a:latin typeface="Cambria Math" panose="02040503050406030204" pitchFamily="18" charset="0"/>
                        </a:rPr>
                        <m:t>)</m:t>
                      </m:r>
                    </m:oMath>
                  </m:oMathPara>
                </a14:m>
                <a:endParaRPr lang="en-US" sz="2600" b="1" dirty="0">
                  <a:solidFill>
                    <a:srgbClr val="C00000"/>
                  </a:solidFill>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2085143" y="3998341"/>
                <a:ext cx="1136029" cy="283914"/>
              </a:xfrm>
              <a:prstGeom prst="rect">
                <a:avLst/>
              </a:prstGeom>
              <a:blipFill rotWithShape="0">
                <a:blip r:embed="rId7"/>
                <a:stretch>
                  <a:fillRect b="-369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rot="19996772">
                <a:off x="5841675" y="4310012"/>
                <a:ext cx="1136029" cy="28391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600" b="1" i="1" smtClean="0">
                          <a:solidFill>
                            <a:srgbClr val="C00000"/>
                          </a:solidFill>
                          <a:latin typeface="Cambria Math" panose="02040503050406030204" pitchFamily="18" charset="0"/>
                        </a:rPr>
                        <m:t>(</m:t>
                      </m:r>
                      <m:sSub>
                        <m:sSubPr>
                          <m:ctrlPr>
                            <a:rPr lang="en-US" sz="2600" b="1" i="1" smtClean="0">
                              <a:solidFill>
                                <a:srgbClr val="C00000"/>
                              </a:solidFill>
                              <a:latin typeface="Cambria Math" panose="02040503050406030204" pitchFamily="18" charset="0"/>
                            </a:rPr>
                          </m:ctrlPr>
                        </m:sSubPr>
                        <m:e>
                          <m:r>
                            <a:rPr lang="en-US" sz="2600" b="1" i="1" smtClean="0">
                              <a:solidFill>
                                <a:srgbClr val="C00000"/>
                              </a:solidFill>
                              <a:latin typeface="Cambria Math" panose="02040503050406030204" pitchFamily="18" charset="0"/>
                            </a:rPr>
                            <m:t>𝒂</m:t>
                          </m:r>
                        </m:e>
                        <m:sub>
                          <m:r>
                            <a:rPr lang="en-US" sz="2600" b="1" i="1" smtClean="0">
                              <a:solidFill>
                                <a:srgbClr val="C00000"/>
                              </a:solidFill>
                              <a:latin typeface="Cambria Math" panose="02040503050406030204" pitchFamily="18" charset="0"/>
                            </a:rPr>
                            <m:t>𝒎</m:t>
                          </m:r>
                        </m:sub>
                      </m:sSub>
                      <m:r>
                        <a:rPr lang="en-US" sz="2600" b="1" i="1" smtClean="0">
                          <a:solidFill>
                            <a:srgbClr val="C00000"/>
                          </a:solidFill>
                          <a:latin typeface="Cambria Math" panose="02040503050406030204" pitchFamily="18" charset="0"/>
                        </a:rPr>
                        <m:t>,</m:t>
                      </m:r>
                      <m:sSub>
                        <m:sSubPr>
                          <m:ctrlPr>
                            <a:rPr lang="en-US" sz="2600" b="1" i="1" smtClean="0">
                              <a:solidFill>
                                <a:srgbClr val="C00000"/>
                              </a:solidFill>
                              <a:latin typeface="Cambria Math" panose="02040503050406030204" pitchFamily="18" charset="0"/>
                            </a:rPr>
                          </m:ctrlPr>
                        </m:sSubPr>
                        <m:e>
                          <m:r>
                            <a:rPr lang="en-US" sz="2600" b="1" i="1" smtClean="0">
                              <a:solidFill>
                                <a:srgbClr val="C00000"/>
                              </a:solidFill>
                              <a:latin typeface="Cambria Math" panose="02040503050406030204" pitchFamily="18" charset="0"/>
                            </a:rPr>
                            <m:t>𝒃</m:t>
                          </m:r>
                        </m:e>
                        <m:sub>
                          <m:r>
                            <a:rPr lang="en-US" sz="2600" b="1" i="1" smtClean="0">
                              <a:solidFill>
                                <a:srgbClr val="C00000"/>
                              </a:solidFill>
                              <a:latin typeface="Cambria Math" panose="02040503050406030204" pitchFamily="18" charset="0"/>
                            </a:rPr>
                            <m:t>𝒎</m:t>
                          </m:r>
                        </m:sub>
                      </m:sSub>
                      <m:r>
                        <a:rPr lang="en-US" sz="2600" b="1" i="1" smtClean="0">
                          <a:solidFill>
                            <a:srgbClr val="C00000"/>
                          </a:solidFill>
                          <a:latin typeface="Cambria Math" panose="02040503050406030204" pitchFamily="18" charset="0"/>
                        </a:rPr>
                        <m:t>)</m:t>
                      </m:r>
                    </m:oMath>
                  </m:oMathPara>
                </a14:m>
                <a:endParaRPr lang="en-US" sz="2600" b="1" dirty="0">
                  <a:solidFill>
                    <a:srgbClr val="C00000"/>
                  </a:solidFill>
                </a:endParaRPr>
              </a:p>
            </p:txBody>
          </p:sp>
        </mc:Choice>
        <mc:Fallback xmlns="">
          <p:sp>
            <p:nvSpPr>
              <p:cNvPr id="22" name="TextBox 21"/>
              <p:cNvSpPr txBox="1">
                <a:spLocks noRot="1" noChangeAspect="1" noMove="1" noResize="1" noEditPoints="1" noAdjustHandles="1" noChangeArrowheads="1" noChangeShapeType="1" noTextEdit="1"/>
              </p:cNvSpPr>
              <p:nvPr/>
            </p:nvSpPr>
            <p:spPr>
              <a:xfrm rot="19996772">
                <a:off x="5841675" y="4310012"/>
                <a:ext cx="1136029" cy="283914"/>
              </a:xfrm>
              <a:prstGeom prst="rect">
                <a:avLst/>
              </a:prstGeom>
              <a:blipFill rotWithShape="0">
                <a:blip r:embed="rId8"/>
                <a:stretch>
                  <a:fillRect r="-8466" b="-39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2273147" y="5038258"/>
                <a:ext cx="1136029" cy="28391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600" b="1" i="1" smtClean="0">
                          <a:solidFill>
                            <a:schemeClr val="bg1">
                              <a:lumMod val="50000"/>
                            </a:schemeClr>
                          </a:solidFill>
                          <a:latin typeface="Cambria Math" panose="02040503050406030204" pitchFamily="18" charset="0"/>
                        </a:rPr>
                        <m:t>(</m:t>
                      </m:r>
                      <m:r>
                        <a:rPr lang="en-US" sz="2600" b="1" i="1" smtClean="0">
                          <a:solidFill>
                            <a:schemeClr val="bg1">
                              <a:lumMod val="50000"/>
                            </a:schemeClr>
                          </a:solidFill>
                          <a:latin typeface="Cambria Math" panose="02040503050406030204" pitchFamily="18" charset="0"/>
                        </a:rPr>
                        <m:t>𝒂</m:t>
                      </m:r>
                      <m:r>
                        <a:rPr lang="en-US" sz="2600" b="1" i="1" smtClean="0">
                          <a:solidFill>
                            <a:schemeClr val="bg1">
                              <a:lumMod val="50000"/>
                            </a:schemeClr>
                          </a:solidFill>
                          <a:latin typeface="Cambria Math" panose="02040503050406030204" pitchFamily="18" charset="0"/>
                        </a:rPr>
                        <m:t>,</m:t>
                      </m:r>
                      <m:r>
                        <a:rPr lang="en-US" sz="2600" b="1" i="1" smtClean="0">
                          <a:solidFill>
                            <a:schemeClr val="bg1">
                              <a:lumMod val="50000"/>
                            </a:schemeClr>
                          </a:solidFill>
                          <a:latin typeface="Cambria Math" panose="02040503050406030204" pitchFamily="18" charset="0"/>
                        </a:rPr>
                        <m:t>𝒃</m:t>
                      </m:r>
                      <m:r>
                        <a:rPr lang="en-US" sz="2600" b="1" i="1" smtClean="0">
                          <a:solidFill>
                            <a:schemeClr val="bg1">
                              <a:lumMod val="50000"/>
                            </a:schemeClr>
                          </a:solidFill>
                          <a:latin typeface="Cambria Math" panose="02040503050406030204" pitchFamily="18" charset="0"/>
                        </a:rPr>
                        <m:t>)</m:t>
                      </m:r>
                    </m:oMath>
                  </m:oMathPara>
                </a14:m>
                <a:endParaRPr lang="en-US" sz="2600" b="1" dirty="0">
                  <a:solidFill>
                    <a:schemeClr val="bg1">
                      <a:lumMod val="50000"/>
                    </a:schemeClr>
                  </a:solidFill>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2273147" y="5038258"/>
                <a:ext cx="1136029" cy="283914"/>
              </a:xfrm>
              <a:prstGeom prst="rect">
                <a:avLst/>
              </a:prstGeom>
              <a:blipFill rotWithShape="0">
                <a:blip r:embed="rId9"/>
                <a:stretch>
                  <a:fillRect b="-36170"/>
                </a:stretch>
              </a:blipFill>
            </p:spPr>
            <p:txBody>
              <a:bodyPr/>
              <a:lstStyle/>
              <a:p>
                <a:r>
                  <a:rPr lang="en-US">
                    <a:noFill/>
                  </a:rPr>
                  <a:t> </a:t>
                </a:r>
              </a:p>
            </p:txBody>
          </p:sp>
        </mc:Fallback>
      </mc:AlternateContent>
      <p:sp>
        <p:nvSpPr>
          <p:cNvPr id="24" name="Right Brace 23"/>
          <p:cNvSpPr/>
          <p:nvPr/>
        </p:nvSpPr>
        <p:spPr>
          <a:xfrm rot="5400000">
            <a:off x="4535012" y="3592050"/>
            <a:ext cx="308275" cy="5275775"/>
          </a:xfrm>
          <a:prstGeom prst="rightBrace">
            <a:avLst>
              <a:gd name="adj1" fmla="val 47145"/>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25" name="TextBox 24"/>
              <p:cNvSpPr txBox="1"/>
              <p:nvPr/>
            </p:nvSpPr>
            <p:spPr>
              <a:xfrm>
                <a:off x="4100970" y="6318731"/>
                <a:ext cx="1136029" cy="37985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3000" b="1" i="1" smtClean="0">
                          <a:solidFill>
                            <a:srgbClr val="002060"/>
                          </a:solidFill>
                          <a:latin typeface="Cambria Math" panose="02040503050406030204" pitchFamily="18" charset="0"/>
                        </a:rPr>
                        <m:t>𝒎</m:t>
                      </m:r>
                    </m:oMath>
                  </m:oMathPara>
                </a14:m>
                <a:endParaRPr lang="en-US" sz="3000" b="1" dirty="0">
                  <a:solidFill>
                    <a:srgbClr val="C00000"/>
                  </a:solidFill>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4100970" y="6318731"/>
                <a:ext cx="1136029" cy="379858"/>
              </a:xfrm>
              <a:prstGeom prst="rect">
                <a:avLst/>
              </a:prstGeom>
              <a:blipFill rotWithShape="0">
                <a:blip r:embed="rId10"/>
                <a:stretch>
                  <a:fillRect/>
                </a:stretch>
              </a:blipFill>
            </p:spPr>
            <p:txBody>
              <a:bodyPr/>
              <a:lstStyle/>
              <a:p>
                <a:r>
                  <a:rPr lang="en-US">
                    <a:noFill/>
                  </a:rPr>
                  <a:t> </a:t>
                </a:r>
              </a:p>
            </p:txBody>
          </p:sp>
        </mc:Fallback>
      </mc:AlternateContent>
      <p:sp>
        <p:nvSpPr>
          <p:cNvPr id="26" name="Right Brace 25"/>
          <p:cNvSpPr/>
          <p:nvPr/>
        </p:nvSpPr>
        <p:spPr>
          <a:xfrm>
            <a:off x="7383791" y="3752631"/>
            <a:ext cx="259590" cy="2275640"/>
          </a:xfrm>
          <a:prstGeom prst="rightBrace">
            <a:avLst>
              <a:gd name="adj1" fmla="val 47145"/>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8" name="TextBox 7"/>
              <p:cNvSpPr txBox="1"/>
              <p:nvPr/>
            </p:nvSpPr>
            <p:spPr>
              <a:xfrm>
                <a:off x="7550772" y="4599881"/>
                <a:ext cx="1136028" cy="46166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3000" b="1" i="1" smtClean="0">
                          <a:solidFill>
                            <a:srgbClr val="002060"/>
                          </a:solidFill>
                          <a:latin typeface="Cambria Math" panose="02040503050406030204" pitchFamily="18" charset="0"/>
                        </a:rPr>
                        <m:t>𝒅</m:t>
                      </m:r>
                    </m:oMath>
                  </m:oMathPara>
                </a14:m>
                <a:endParaRPr lang="en-US" sz="3000" b="1" dirty="0">
                  <a:solidFill>
                    <a:srgbClr val="C00000"/>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7550772" y="4599881"/>
                <a:ext cx="1136028" cy="461665"/>
              </a:xfrm>
              <a:prstGeom prst="rect">
                <a:avLst/>
              </a:prstGeom>
              <a:blipFill rotWithShape="0">
                <a:blip r:embed="rId11"/>
                <a:stretch>
                  <a:fillRect/>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1812404704"/>
      </p:ext>
    </p:extLst>
  </p:cSld>
  <p:clrMapOvr>
    <a:masterClrMapping/>
  </p:clrMapOvr>
  <mc:AlternateContent xmlns:mc="http://schemas.openxmlformats.org/markup-compatibility/2006" xmlns:p14="http://schemas.microsoft.com/office/powerpoint/2010/main">
    <mc:Choice Requires="p14">
      <p:transition spd="slow" p14:dur="2000" advTm="86456"/>
    </mc:Choice>
    <mc:Fallback xmlns="">
      <p:transition spd="slow" advTm="8645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grpId="0" nodeType="clickEffect">
                                  <p:stCondLst>
                                    <p:cond delay="0"/>
                                  </p:stCondLst>
                                  <p:childTnLst>
                                    <p:animClr clrSpc="rgb" dir="cw">
                                      <p:cBhvr override="childStyle">
                                        <p:cTn id="6" dur="500" fill="hold"/>
                                        <p:tgtEl>
                                          <p:spTgt spid="32"/>
                                        </p:tgtEl>
                                        <p:attrNameLst>
                                          <p:attrName>style.color</p:attrName>
                                        </p:attrNameLst>
                                      </p:cBhvr>
                                      <p:to>
                                        <a:srgbClr val="9BBB59"/>
                                      </p:to>
                                    </p:animClr>
                                    <p:animClr clrSpc="rgb" dir="cw">
                                      <p:cBhvr>
                                        <p:cTn id="7" dur="500" fill="hold"/>
                                        <p:tgtEl>
                                          <p:spTgt spid="32"/>
                                        </p:tgtEl>
                                        <p:attrNameLst>
                                          <p:attrName>fillcolor</p:attrName>
                                        </p:attrNameLst>
                                      </p:cBhvr>
                                      <p:to>
                                        <a:srgbClr val="9BBB59"/>
                                      </p:to>
                                    </p:animClr>
                                    <p:set>
                                      <p:cBhvr>
                                        <p:cTn id="8" dur="500" fill="hold"/>
                                        <p:tgtEl>
                                          <p:spTgt spid="32"/>
                                        </p:tgtEl>
                                        <p:attrNameLst>
                                          <p:attrName>fill.type</p:attrName>
                                        </p:attrNameLst>
                                      </p:cBhvr>
                                      <p:to>
                                        <p:strVal val="solid"/>
                                      </p:to>
                                    </p:set>
                                    <p:set>
                                      <p:cBhvr>
                                        <p:cTn id="9" dur="500" fill="hold"/>
                                        <p:tgtEl>
                                          <p:spTgt spid="32"/>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grpId="0" nodeType="clickEffect">
                                  <p:stCondLst>
                                    <p:cond delay="0"/>
                                  </p:stCondLst>
                                  <p:childTnLst>
                                    <p:animClr clrSpc="rgb" dir="cw">
                                      <p:cBhvr override="childStyle">
                                        <p:cTn id="13" dur="500" fill="hold"/>
                                        <p:tgtEl>
                                          <p:spTgt spid="53"/>
                                        </p:tgtEl>
                                        <p:attrNameLst>
                                          <p:attrName>style.color</p:attrName>
                                        </p:attrNameLst>
                                      </p:cBhvr>
                                      <p:to>
                                        <a:srgbClr val="9BBB59"/>
                                      </p:to>
                                    </p:animClr>
                                    <p:animClr clrSpc="rgb" dir="cw">
                                      <p:cBhvr>
                                        <p:cTn id="14" dur="500" fill="hold"/>
                                        <p:tgtEl>
                                          <p:spTgt spid="53"/>
                                        </p:tgtEl>
                                        <p:attrNameLst>
                                          <p:attrName>fillcolor</p:attrName>
                                        </p:attrNameLst>
                                      </p:cBhvr>
                                      <p:to>
                                        <a:srgbClr val="9BBB59"/>
                                      </p:to>
                                    </p:animClr>
                                    <p:set>
                                      <p:cBhvr>
                                        <p:cTn id="15" dur="500" fill="hold"/>
                                        <p:tgtEl>
                                          <p:spTgt spid="53"/>
                                        </p:tgtEl>
                                        <p:attrNameLst>
                                          <p:attrName>fill.type</p:attrName>
                                        </p:attrNameLst>
                                      </p:cBhvr>
                                      <p:to>
                                        <p:strVal val="solid"/>
                                      </p:to>
                                    </p:set>
                                    <p:set>
                                      <p:cBhvr>
                                        <p:cTn id="16" dur="500" fill="hold"/>
                                        <p:tgtEl>
                                          <p:spTgt spid="53"/>
                                        </p:tgtEl>
                                        <p:attrNameLst>
                                          <p:attrName>fill.on</p:attrName>
                                        </p:attrNameLst>
                                      </p:cBhvr>
                                      <p:to>
                                        <p:strVal val="true"/>
                                      </p:to>
                                    </p:set>
                                  </p:childTnLst>
                                </p:cTn>
                              </p:par>
                              <p:par>
                                <p:cTn id="17" presetID="19" presetClass="emph" presetSubtype="0" fill="hold" grpId="0" nodeType="withEffect">
                                  <p:stCondLst>
                                    <p:cond delay="0"/>
                                  </p:stCondLst>
                                  <p:childTnLst>
                                    <p:animClr clrSpc="rgb" dir="cw">
                                      <p:cBhvr override="childStyle">
                                        <p:cTn id="18" dur="500" fill="hold"/>
                                        <p:tgtEl>
                                          <p:spTgt spid="54"/>
                                        </p:tgtEl>
                                        <p:attrNameLst>
                                          <p:attrName>style.color</p:attrName>
                                        </p:attrNameLst>
                                      </p:cBhvr>
                                      <p:to>
                                        <a:srgbClr val="9BBB59"/>
                                      </p:to>
                                    </p:animClr>
                                    <p:animClr clrSpc="rgb" dir="cw">
                                      <p:cBhvr>
                                        <p:cTn id="19" dur="500" fill="hold"/>
                                        <p:tgtEl>
                                          <p:spTgt spid="54"/>
                                        </p:tgtEl>
                                        <p:attrNameLst>
                                          <p:attrName>fillcolor</p:attrName>
                                        </p:attrNameLst>
                                      </p:cBhvr>
                                      <p:to>
                                        <a:srgbClr val="9BBB59"/>
                                      </p:to>
                                    </p:animClr>
                                    <p:set>
                                      <p:cBhvr>
                                        <p:cTn id="20" dur="500" fill="hold"/>
                                        <p:tgtEl>
                                          <p:spTgt spid="54"/>
                                        </p:tgtEl>
                                        <p:attrNameLst>
                                          <p:attrName>fill.type</p:attrName>
                                        </p:attrNameLst>
                                      </p:cBhvr>
                                      <p:to>
                                        <p:strVal val="solid"/>
                                      </p:to>
                                    </p:set>
                                    <p:set>
                                      <p:cBhvr>
                                        <p:cTn id="21" dur="500" fill="hold"/>
                                        <p:tgtEl>
                                          <p:spTgt spid="54"/>
                                        </p:tgtEl>
                                        <p:attrNameLst>
                                          <p:attrName>fill.on</p:attrName>
                                        </p:attrNameLst>
                                      </p:cBhvr>
                                      <p:to>
                                        <p:strVal val="true"/>
                                      </p:to>
                                    </p:set>
                                  </p:childTnLst>
                                </p:cTn>
                              </p:par>
                              <p:par>
                                <p:cTn id="22" presetID="19" presetClass="emph" presetSubtype="0" fill="hold" grpId="0" nodeType="withEffect">
                                  <p:stCondLst>
                                    <p:cond delay="0"/>
                                  </p:stCondLst>
                                  <p:childTnLst>
                                    <p:animClr clrSpc="rgb" dir="cw">
                                      <p:cBhvr override="childStyle">
                                        <p:cTn id="23" dur="500" fill="hold"/>
                                        <p:tgtEl>
                                          <p:spTgt spid="55"/>
                                        </p:tgtEl>
                                        <p:attrNameLst>
                                          <p:attrName>style.color</p:attrName>
                                        </p:attrNameLst>
                                      </p:cBhvr>
                                      <p:to>
                                        <a:srgbClr val="9BBB59"/>
                                      </p:to>
                                    </p:animClr>
                                    <p:animClr clrSpc="rgb" dir="cw">
                                      <p:cBhvr>
                                        <p:cTn id="24" dur="500" fill="hold"/>
                                        <p:tgtEl>
                                          <p:spTgt spid="55"/>
                                        </p:tgtEl>
                                        <p:attrNameLst>
                                          <p:attrName>fillcolor</p:attrName>
                                        </p:attrNameLst>
                                      </p:cBhvr>
                                      <p:to>
                                        <a:srgbClr val="9BBB59"/>
                                      </p:to>
                                    </p:animClr>
                                    <p:set>
                                      <p:cBhvr>
                                        <p:cTn id="25" dur="500" fill="hold"/>
                                        <p:tgtEl>
                                          <p:spTgt spid="55"/>
                                        </p:tgtEl>
                                        <p:attrNameLst>
                                          <p:attrName>fill.type</p:attrName>
                                        </p:attrNameLst>
                                      </p:cBhvr>
                                      <p:to>
                                        <p:strVal val="solid"/>
                                      </p:to>
                                    </p:set>
                                    <p:set>
                                      <p:cBhvr>
                                        <p:cTn id="26" dur="500" fill="hold"/>
                                        <p:tgtEl>
                                          <p:spTgt spid="55"/>
                                        </p:tgtEl>
                                        <p:attrNameLst>
                                          <p:attrName>fill.on</p:attrName>
                                        </p:attrNameLst>
                                      </p:cBhvr>
                                      <p:to>
                                        <p:strVal val="true"/>
                                      </p:to>
                                    </p:set>
                                  </p:childTnLst>
                                </p:cTn>
                              </p:par>
                              <p:par>
                                <p:cTn id="27" presetID="19" presetClass="emph" presetSubtype="0" fill="hold" grpId="0" nodeType="withEffect">
                                  <p:stCondLst>
                                    <p:cond delay="0"/>
                                  </p:stCondLst>
                                  <p:childTnLst>
                                    <p:animClr clrSpc="rgb" dir="cw">
                                      <p:cBhvr override="childStyle">
                                        <p:cTn id="28" dur="500" fill="hold"/>
                                        <p:tgtEl>
                                          <p:spTgt spid="56"/>
                                        </p:tgtEl>
                                        <p:attrNameLst>
                                          <p:attrName>style.color</p:attrName>
                                        </p:attrNameLst>
                                      </p:cBhvr>
                                      <p:to>
                                        <a:srgbClr val="9BBB59"/>
                                      </p:to>
                                    </p:animClr>
                                    <p:animClr clrSpc="rgb" dir="cw">
                                      <p:cBhvr>
                                        <p:cTn id="29" dur="500" fill="hold"/>
                                        <p:tgtEl>
                                          <p:spTgt spid="56"/>
                                        </p:tgtEl>
                                        <p:attrNameLst>
                                          <p:attrName>fillcolor</p:attrName>
                                        </p:attrNameLst>
                                      </p:cBhvr>
                                      <p:to>
                                        <a:srgbClr val="9BBB59"/>
                                      </p:to>
                                    </p:animClr>
                                    <p:set>
                                      <p:cBhvr>
                                        <p:cTn id="30" dur="500" fill="hold"/>
                                        <p:tgtEl>
                                          <p:spTgt spid="56"/>
                                        </p:tgtEl>
                                        <p:attrNameLst>
                                          <p:attrName>fill.type</p:attrName>
                                        </p:attrNameLst>
                                      </p:cBhvr>
                                      <p:to>
                                        <p:strVal val="solid"/>
                                      </p:to>
                                    </p:set>
                                    <p:set>
                                      <p:cBhvr>
                                        <p:cTn id="31" dur="500" fill="hold"/>
                                        <p:tgtEl>
                                          <p:spTgt spid="56"/>
                                        </p:tgtEl>
                                        <p:attrNameLst>
                                          <p:attrName>fill.on</p:attrName>
                                        </p:attrNameLst>
                                      </p:cBhvr>
                                      <p:to>
                                        <p:strVal val="true"/>
                                      </p:to>
                                    </p:set>
                                  </p:childTnLst>
                                </p:cTn>
                              </p:par>
                              <p:par>
                                <p:cTn id="32" presetID="19" presetClass="emph" presetSubtype="0" fill="hold" grpId="0" nodeType="withEffect">
                                  <p:stCondLst>
                                    <p:cond delay="0"/>
                                  </p:stCondLst>
                                  <p:childTnLst>
                                    <p:animClr clrSpc="rgb" dir="cw">
                                      <p:cBhvr override="childStyle">
                                        <p:cTn id="33" dur="500" fill="hold"/>
                                        <p:tgtEl>
                                          <p:spTgt spid="57"/>
                                        </p:tgtEl>
                                        <p:attrNameLst>
                                          <p:attrName>style.color</p:attrName>
                                        </p:attrNameLst>
                                      </p:cBhvr>
                                      <p:to>
                                        <a:srgbClr val="9BBB59"/>
                                      </p:to>
                                    </p:animClr>
                                    <p:animClr clrSpc="rgb" dir="cw">
                                      <p:cBhvr>
                                        <p:cTn id="34" dur="500" fill="hold"/>
                                        <p:tgtEl>
                                          <p:spTgt spid="57"/>
                                        </p:tgtEl>
                                        <p:attrNameLst>
                                          <p:attrName>fillcolor</p:attrName>
                                        </p:attrNameLst>
                                      </p:cBhvr>
                                      <p:to>
                                        <a:srgbClr val="9BBB59"/>
                                      </p:to>
                                    </p:animClr>
                                    <p:set>
                                      <p:cBhvr>
                                        <p:cTn id="35" dur="500" fill="hold"/>
                                        <p:tgtEl>
                                          <p:spTgt spid="57"/>
                                        </p:tgtEl>
                                        <p:attrNameLst>
                                          <p:attrName>fill.type</p:attrName>
                                        </p:attrNameLst>
                                      </p:cBhvr>
                                      <p:to>
                                        <p:strVal val="solid"/>
                                      </p:to>
                                    </p:set>
                                    <p:set>
                                      <p:cBhvr>
                                        <p:cTn id="36" dur="500" fill="hold"/>
                                        <p:tgtEl>
                                          <p:spTgt spid="57"/>
                                        </p:tgtEl>
                                        <p:attrNameLst>
                                          <p:attrName>fill.on</p:attrName>
                                        </p:attrNameLst>
                                      </p:cBhvr>
                                      <p:to>
                                        <p:strVal val="true"/>
                                      </p:to>
                                    </p:set>
                                  </p:childTnLst>
                                </p:cTn>
                              </p:par>
                            </p:childTnLst>
                          </p:cTn>
                        </p:par>
                      </p:childTnLst>
                    </p:cTn>
                  </p:par>
                  <p:par>
                    <p:cTn id="37" fill="hold">
                      <p:stCondLst>
                        <p:cond delay="indefinite"/>
                      </p:stCondLst>
                      <p:childTnLst>
                        <p:par>
                          <p:cTn id="38" fill="hold">
                            <p:stCondLst>
                              <p:cond delay="0"/>
                            </p:stCondLst>
                            <p:childTnLst>
                              <p:par>
                                <p:cTn id="39" presetID="19" presetClass="emph" presetSubtype="0" fill="hold" grpId="0" nodeType="clickEffect">
                                  <p:stCondLst>
                                    <p:cond delay="0"/>
                                  </p:stCondLst>
                                  <p:childTnLst>
                                    <p:animClr clrSpc="rgb" dir="cw">
                                      <p:cBhvr override="childStyle">
                                        <p:cTn id="40" dur="500" fill="hold"/>
                                        <p:tgtEl>
                                          <p:spTgt spid="43"/>
                                        </p:tgtEl>
                                        <p:attrNameLst>
                                          <p:attrName>style.color</p:attrName>
                                        </p:attrNameLst>
                                      </p:cBhvr>
                                      <p:to>
                                        <a:srgbClr val="9BBB59"/>
                                      </p:to>
                                    </p:animClr>
                                    <p:animClr clrSpc="rgb" dir="cw">
                                      <p:cBhvr>
                                        <p:cTn id="41" dur="500" fill="hold"/>
                                        <p:tgtEl>
                                          <p:spTgt spid="43"/>
                                        </p:tgtEl>
                                        <p:attrNameLst>
                                          <p:attrName>fillcolor</p:attrName>
                                        </p:attrNameLst>
                                      </p:cBhvr>
                                      <p:to>
                                        <a:srgbClr val="9BBB59"/>
                                      </p:to>
                                    </p:animClr>
                                    <p:set>
                                      <p:cBhvr>
                                        <p:cTn id="42" dur="500" fill="hold"/>
                                        <p:tgtEl>
                                          <p:spTgt spid="43"/>
                                        </p:tgtEl>
                                        <p:attrNameLst>
                                          <p:attrName>fill.type</p:attrName>
                                        </p:attrNameLst>
                                      </p:cBhvr>
                                      <p:to>
                                        <p:strVal val="solid"/>
                                      </p:to>
                                    </p:set>
                                    <p:set>
                                      <p:cBhvr>
                                        <p:cTn id="43" dur="500" fill="hold"/>
                                        <p:tgtEl>
                                          <p:spTgt spid="43"/>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500" fill="hold"/>
                                        <p:tgtEl>
                                          <p:spTgt spid="44"/>
                                        </p:tgtEl>
                                        <p:attrNameLst>
                                          <p:attrName>style.color</p:attrName>
                                        </p:attrNameLst>
                                      </p:cBhvr>
                                      <p:to>
                                        <a:srgbClr val="9BBB59"/>
                                      </p:to>
                                    </p:animClr>
                                    <p:animClr clrSpc="rgb" dir="cw">
                                      <p:cBhvr>
                                        <p:cTn id="46" dur="500" fill="hold"/>
                                        <p:tgtEl>
                                          <p:spTgt spid="44"/>
                                        </p:tgtEl>
                                        <p:attrNameLst>
                                          <p:attrName>fillcolor</p:attrName>
                                        </p:attrNameLst>
                                      </p:cBhvr>
                                      <p:to>
                                        <a:srgbClr val="9BBB59"/>
                                      </p:to>
                                    </p:animClr>
                                    <p:set>
                                      <p:cBhvr>
                                        <p:cTn id="47" dur="500" fill="hold"/>
                                        <p:tgtEl>
                                          <p:spTgt spid="44"/>
                                        </p:tgtEl>
                                        <p:attrNameLst>
                                          <p:attrName>fill.type</p:attrName>
                                        </p:attrNameLst>
                                      </p:cBhvr>
                                      <p:to>
                                        <p:strVal val="solid"/>
                                      </p:to>
                                    </p:set>
                                    <p:set>
                                      <p:cBhvr>
                                        <p:cTn id="48" dur="500" fill="hold"/>
                                        <p:tgtEl>
                                          <p:spTgt spid="44"/>
                                        </p:tgtEl>
                                        <p:attrNameLst>
                                          <p:attrName>fill.on</p:attrName>
                                        </p:attrNameLst>
                                      </p:cBhvr>
                                      <p:to>
                                        <p:strVal val="true"/>
                                      </p:to>
                                    </p:set>
                                  </p:childTnLst>
                                </p:cTn>
                              </p:par>
                              <p:par>
                                <p:cTn id="49" presetID="19" presetClass="emph" presetSubtype="0" fill="hold" grpId="0" nodeType="withEffect">
                                  <p:stCondLst>
                                    <p:cond delay="0"/>
                                  </p:stCondLst>
                                  <p:childTnLst>
                                    <p:animClr clrSpc="rgb" dir="cw">
                                      <p:cBhvr override="childStyle">
                                        <p:cTn id="50" dur="500" fill="hold"/>
                                        <p:tgtEl>
                                          <p:spTgt spid="45"/>
                                        </p:tgtEl>
                                        <p:attrNameLst>
                                          <p:attrName>style.color</p:attrName>
                                        </p:attrNameLst>
                                      </p:cBhvr>
                                      <p:to>
                                        <a:srgbClr val="9BBB59"/>
                                      </p:to>
                                    </p:animClr>
                                    <p:animClr clrSpc="rgb" dir="cw">
                                      <p:cBhvr>
                                        <p:cTn id="51" dur="500" fill="hold"/>
                                        <p:tgtEl>
                                          <p:spTgt spid="45"/>
                                        </p:tgtEl>
                                        <p:attrNameLst>
                                          <p:attrName>fillcolor</p:attrName>
                                        </p:attrNameLst>
                                      </p:cBhvr>
                                      <p:to>
                                        <a:srgbClr val="9BBB59"/>
                                      </p:to>
                                    </p:animClr>
                                    <p:set>
                                      <p:cBhvr>
                                        <p:cTn id="52" dur="500" fill="hold"/>
                                        <p:tgtEl>
                                          <p:spTgt spid="45"/>
                                        </p:tgtEl>
                                        <p:attrNameLst>
                                          <p:attrName>fill.type</p:attrName>
                                        </p:attrNameLst>
                                      </p:cBhvr>
                                      <p:to>
                                        <p:strVal val="solid"/>
                                      </p:to>
                                    </p:set>
                                    <p:set>
                                      <p:cBhvr>
                                        <p:cTn id="53" dur="500" fill="hold"/>
                                        <p:tgtEl>
                                          <p:spTgt spid="45"/>
                                        </p:tgtEl>
                                        <p:attrNameLst>
                                          <p:attrName>fill.on</p:attrName>
                                        </p:attrNameLst>
                                      </p:cBhvr>
                                      <p:to>
                                        <p:strVal val="true"/>
                                      </p:to>
                                    </p:set>
                                  </p:childTnLst>
                                </p:cTn>
                              </p:par>
                              <p:par>
                                <p:cTn id="54" presetID="19" presetClass="emph" presetSubtype="0" fill="hold" grpId="0" nodeType="withEffect">
                                  <p:stCondLst>
                                    <p:cond delay="0"/>
                                  </p:stCondLst>
                                  <p:childTnLst>
                                    <p:animClr clrSpc="rgb" dir="cw">
                                      <p:cBhvr override="childStyle">
                                        <p:cTn id="55" dur="500" fill="hold"/>
                                        <p:tgtEl>
                                          <p:spTgt spid="46"/>
                                        </p:tgtEl>
                                        <p:attrNameLst>
                                          <p:attrName>style.color</p:attrName>
                                        </p:attrNameLst>
                                      </p:cBhvr>
                                      <p:to>
                                        <a:srgbClr val="9BBB59"/>
                                      </p:to>
                                    </p:animClr>
                                    <p:animClr clrSpc="rgb" dir="cw">
                                      <p:cBhvr>
                                        <p:cTn id="56" dur="500" fill="hold"/>
                                        <p:tgtEl>
                                          <p:spTgt spid="46"/>
                                        </p:tgtEl>
                                        <p:attrNameLst>
                                          <p:attrName>fillcolor</p:attrName>
                                        </p:attrNameLst>
                                      </p:cBhvr>
                                      <p:to>
                                        <a:srgbClr val="9BBB59"/>
                                      </p:to>
                                    </p:animClr>
                                    <p:set>
                                      <p:cBhvr>
                                        <p:cTn id="57" dur="500" fill="hold"/>
                                        <p:tgtEl>
                                          <p:spTgt spid="46"/>
                                        </p:tgtEl>
                                        <p:attrNameLst>
                                          <p:attrName>fill.type</p:attrName>
                                        </p:attrNameLst>
                                      </p:cBhvr>
                                      <p:to>
                                        <p:strVal val="solid"/>
                                      </p:to>
                                    </p:set>
                                    <p:set>
                                      <p:cBhvr>
                                        <p:cTn id="58" dur="500" fill="hold"/>
                                        <p:tgtEl>
                                          <p:spTgt spid="46"/>
                                        </p:tgtEl>
                                        <p:attrNameLst>
                                          <p:attrName>fill.on</p:attrName>
                                        </p:attrNameLst>
                                      </p:cBhvr>
                                      <p:to>
                                        <p:strVal val="true"/>
                                      </p:to>
                                    </p:set>
                                  </p:childTnLst>
                                </p:cTn>
                              </p:par>
                              <p:par>
                                <p:cTn id="59" presetID="19" presetClass="emph" presetSubtype="0" fill="hold" grpId="0" nodeType="withEffect">
                                  <p:stCondLst>
                                    <p:cond delay="0"/>
                                  </p:stCondLst>
                                  <p:childTnLst>
                                    <p:animClr clrSpc="rgb" dir="cw">
                                      <p:cBhvr override="childStyle">
                                        <p:cTn id="60" dur="500" fill="hold"/>
                                        <p:tgtEl>
                                          <p:spTgt spid="47"/>
                                        </p:tgtEl>
                                        <p:attrNameLst>
                                          <p:attrName>style.color</p:attrName>
                                        </p:attrNameLst>
                                      </p:cBhvr>
                                      <p:to>
                                        <a:srgbClr val="9BBB59"/>
                                      </p:to>
                                    </p:animClr>
                                    <p:animClr clrSpc="rgb" dir="cw">
                                      <p:cBhvr>
                                        <p:cTn id="61" dur="500" fill="hold"/>
                                        <p:tgtEl>
                                          <p:spTgt spid="47"/>
                                        </p:tgtEl>
                                        <p:attrNameLst>
                                          <p:attrName>fillcolor</p:attrName>
                                        </p:attrNameLst>
                                      </p:cBhvr>
                                      <p:to>
                                        <a:srgbClr val="9BBB59"/>
                                      </p:to>
                                    </p:animClr>
                                    <p:set>
                                      <p:cBhvr>
                                        <p:cTn id="62" dur="500" fill="hold"/>
                                        <p:tgtEl>
                                          <p:spTgt spid="47"/>
                                        </p:tgtEl>
                                        <p:attrNameLst>
                                          <p:attrName>fill.type</p:attrName>
                                        </p:attrNameLst>
                                      </p:cBhvr>
                                      <p:to>
                                        <p:strVal val="solid"/>
                                      </p:to>
                                    </p:set>
                                    <p:set>
                                      <p:cBhvr>
                                        <p:cTn id="63" dur="500" fill="hold"/>
                                        <p:tgtEl>
                                          <p:spTgt spid="47"/>
                                        </p:tgtEl>
                                        <p:attrNameLst>
                                          <p:attrName>fill.on</p:attrName>
                                        </p:attrNameLst>
                                      </p:cBhvr>
                                      <p:to>
                                        <p:strVal val="true"/>
                                      </p:to>
                                    </p:set>
                                  </p:childTnLst>
                                </p:cTn>
                              </p:par>
                            </p:childTnLst>
                          </p:cTn>
                        </p:par>
                      </p:childTnLst>
                    </p:cTn>
                  </p:par>
                  <p:par>
                    <p:cTn id="64" fill="hold">
                      <p:stCondLst>
                        <p:cond delay="indefinite"/>
                      </p:stCondLst>
                      <p:childTnLst>
                        <p:par>
                          <p:cTn id="65" fill="hold">
                            <p:stCondLst>
                              <p:cond delay="0"/>
                            </p:stCondLst>
                            <p:childTnLst>
                              <p:par>
                                <p:cTn id="66" presetID="19" presetClass="emph" presetSubtype="0" fill="hold" grpId="0" nodeType="clickEffect">
                                  <p:stCondLst>
                                    <p:cond delay="0"/>
                                  </p:stCondLst>
                                  <p:childTnLst>
                                    <p:animClr clrSpc="rgb" dir="cw">
                                      <p:cBhvr override="childStyle">
                                        <p:cTn id="67" dur="500" fill="hold"/>
                                        <p:tgtEl>
                                          <p:spTgt spid="48"/>
                                        </p:tgtEl>
                                        <p:attrNameLst>
                                          <p:attrName>style.color</p:attrName>
                                        </p:attrNameLst>
                                      </p:cBhvr>
                                      <p:to>
                                        <a:srgbClr val="9BBB59"/>
                                      </p:to>
                                    </p:animClr>
                                    <p:animClr clrSpc="rgb" dir="cw">
                                      <p:cBhvr>
                                        <p:cTn id="68" dur="500" fill="hold"/>
                                        <p:tgtEl>
                                          <p:spTgt spid="48"/>
                                        </p:tgtEl>
                                        <p:attrNameLst>
                                          <p:attrName>fillcolor</p:attrName>
                                        </p:attrNameLst>
                                      </p:cBhvr>
                                      <p:to>
                                        <a:srgbClr val="9BBB59"/>
                                      </p:to>
                                    </p:animClr>
                                    <p:set>
                                      <p:cBhvr>
                                        <p:cTn id="69" dur="500" fill="hold"/>
                                        <p:tgtEl>
                                          <p:spTgt spid="48"/>
                                        </p:tgtEl>
                                        <p:attrNameLst>
                                          <p:attrName>fill.type</p:attrName>
                                        </p:attrNameLst>
                                      </p:cBhvr>
                                      <p:to>
                                        <p:strVal val="solid"/>
                                      </p:to>
                                    </p:set>
                                    <p:set>
                                      <p:cBhvr>
                                        <p:cTn id="70" dur="500" fill="hold"/>
                                        <p:tgtEl>
                                          <p:spTgt spid="48"/>
                                        </p:tgtEl>
                                        <p:attrNameLst>
                                          <p:attrName>fill.on</p:attrName>
                                        </p:attrNameLst>
                                      </p:cBhvr>
                                      <p:to>
                                        <p:strVal val="true"/>
                                      </p:to>
                                    </p:set>
                                  </p:childTnLst>
                                </p:cTn>
                              </p:par>
                              <p:par>
                                <p:cTn id="71" presetID="19" presetClass="emph" presetSubtype="0" fill="hold" grpId="0" nodeType="withEffect">
                                  <p:stCondLst>
                                    <p:cond delay="0"/>
                                  </p:stCondLst>
                                  <p:childTnLst>
                                    <p:animClr clrSpc="rgb" dir="cw">
                                      <p:cBhvr override="childStyle">
                                        <p:cTn id="72" dur="500" fill="hold"/>
                                        <p:tgtEl>
                                          <p:spTgt spid="49"/>
                                        </p:tgtEl>
                                        <p:attrNameLst>
                                          <p:attrName>style.color</p:attrName>
                                        </p:attrNameLst>
                                      </p:cBhvr>
                                      <p:to>
                                        <a:srgbClr val="9BBB59"/>
                                      </p:to>
                                    </p:animClr>
                                    <p:animClr clrSpc="rgb" dir="cw">
                                      <p:cBhvr>
                                        <p:cTn id="73" dur="500" fill="hold"/>
                                        <p:tgtEl>
                                          <p:spTgt spid="49"/>
                                        </p:tgtEl>
                                        <p:attrNameLst>
                                          <p:attrName>fillcolor</p:attrName>
                                        </p:attrNameLst>
                                      </p:cBhvr>
                                      <p:to>
                                        <a:srgbClr val="9BBB59"/>
                                      </p:to>
                                    </p:animClr>
                                    <p:set>
                                      <p:cBhvr>
                                        <p:cTn id="74" dur="500" fill="hold"/>
                                        <p:tgtEl>
                                          <p:spTgt spid="49"/>
                                        </p:tgtEl>
                                        <p:attrNameLst>
                                          <p:attrName>fill.type</p:attrName>
                                        </p:attrNameLst>
                                      </p:cBhvr>
                                      <p:to>
                                        <p:strVal val="solid"/>
                                      </p:to>
                                    </p:set>
                                    <p:set>
                                      <p:cBhvr>
                                        <p:cTn id="75" dur="500" fill="hold"/>
                                        <p:tgtEl>
                                          <p:spTgt spid="49"/>
                                        </p:tgtEl>
                                        <p:attrNameLst>
                                          <p:attrName>fill.on</p:attrName>
                                        </p:attrNameLst>
                                      </p:cBhvr>
                                      <p:to>
                                        <p:strVal val="true"/>
                                      </p:to>
                                    </p:set>
                                  </p:childTnLst>
                                </p:cTn>
                              </p:par>
                              <p:par>
                                <p:cTn id="76" presetID="19" presetClass="emph" presetSubtype="0" fill="hold" grpId="0" nodeType="withEffect">
                                  <p:stCondLst>
                                    <p:cond delay="0"/>
                                  </p:stCondLst>
                                  <p:childTnLst>
                                    <p:animClr clrSpc="rgb" dir="cw">
                                      <p:cBhvr override="childStyle">
                                        <p:cTn id="77" dur="500" fill="hold"/>
                                        <p:tgtEl>
                                          <p:spTgt spid="50"/>
                                        </p:tgtEl>
                                        <p:attrNameLst>
                                          <p:attrName>style.color</p:attrName>
                                        </p:attrNameLst>
                                      </p:cBhvr>
                                      <p:to>
                                        <a:srgbClr val="9BBB59"/>
                                      </p:to>
                                    </p:animClr>
                                    <p:animClr clrSpc="rgb" dir="cw">
                                      <p:cBhvr>
                                        <p:cTn id="78" dur="500" fill="hold"/>
                                        <p:tgtEl>
                                          <p:spTgt spid="50"/>
                                        </p:tgtEl>
                                        <p:attrNameLst>
                                          <p:attrName>fillcolor</p:attrName>
                                        </p:attrNameLst>
                                      </p:cBhvr>
                                      <p:to>
                                        <a:srgbClr val="9BBB59"/>
                                      </p:to>
                                    </p:animClr>
                                    <p:set>
                                      <p:cBhvr>
                                        <p:cTn id="79" dur="500" fill="hold"/>
                                        <p:tgtEl>
                                          <p:spTgt spid="50"/>
                                        </p:tgtEl>
                                        <p:attrNameLst>
                                          <p:attrName>fill.type</p:attrName>
                                        </p:attrNameLst>
                                      </p:cBhvr>
                                      <p:to>
                                        <p:strVal val="solid"/>
                                      </p:to>
                                    </p:set>
                                    <p:set>
                                      <p:cBhvr>
                                        <p:cTn id="80" dur="500" fill="hold"/>
                                        <p:tgtEl>
                                          <p:spTgt spid="50"/>
                                        </p:tgtEl>
                                        <p:attrNameLst>
                                          <p:attrName>fill.on</p:attrName>
                                        </p:attrNameLst>
                                      </p:cBhvr>
                                      <p:to>
                                        <p:strVal val="true"/>
                                      </p:to>
                                    </p:set>
                                  </p:childTnLst>
                                </p:cTn>
                              </p:par>
                              <p:par>
                                <p:cTn id="81" presetID="19" presetClass="emph" presetSubtype="0" fill="hold" grpId="0" nodeType="withEffect">
                                  <p:stCondLst>
                                    <p:cond delay="0"/>
                                  </p:stCondLst>
                                  <p:childTnLst>
                                    <p:animClr clrSpc="rgb" dir="cw">
                                      <p:cBhvr override="childStyle">
                                        <p:cTn id="82" dur="500" fill="hold"/>
                                        <p:tgtEl>
                                          <p:spTgt spid="51"/>
                                        </p:tgtEl>
                                        <p:attrNameLst>
                                          <p:attrName>style.color</p:attrName>
                                        </p:attrNameLst>
                                      </p:cBhvr>
                                      <p:to>
                                        <a:srgbClr val="9BBB59"/>
                                      </p:to>
                                    </p:animClr>
                                    <p:animClr clrSpc="rgb" dir="cw">
                                      <p:cBhvr>
                                        <p:cTn id="83" dur="500" fill="hold"/>
                                        <p:tgtEl>
                                          <p:spTgt spid="51"/>
                                        </p:tgtEl>
                                        <p:attrNameLst>
                                          <p:attrName>fillcolor</p:attrName>
                                        </p:attrNameLst>
                                      </p:cBhvr>
                                      <p:to>
                                        <a:srgbClr val="9BBB59"/>
                                      </p:to>
                                    </p:animClr>
                                    <p:set>
                                      <p:cBhvr>
                                        <p:cTn id="84" dur="500" fill="hold"/>
                                        <p:tgtEl>
                                          <p:spTgt spid="51"/>
                                        </p:tgtEl>
                                        <p:attrNameLst>
                                          <p:attrName>fill.type</p:attrName>
                                        </p:attrNameLst>
                                      </p:cBhvr>
                                      <p:to>
                                        <p:strVal val="solid"/>
                                      </p:to>
                                    </p:set>
                                    <p:set>
                                      <p:cBhvr>
                                        <p:cTn id="85" dur="500" fill="hold"/>
                                        <p:tgtEl>
                                          <p:spTgt spid="51"/>
                                        </p:tgtEl>
                                        <p:attrNameLst>
                                          <p:attrName>fill.on</p:attrName>
                                        </p:attrNameLst>
                                      </p:cBhvr>
                                      <p:to>
                                        <p:strVal val="true"/>
                                      </p:to>
                                    </p:set>
                                  </p:childTnLst>
                                </p:cTn>
                              </p:par>
                              <p:par>
                                <p:cTn id="86" presetID="19" presetClass="emph" presetSubtype="0" fill="hold" grpId="0" nodeType="withEffect">
                                  <p:stCondLst>
                                    <p:cond delay="0"/>
                                  </p:stCondLst>
                                  <p:childTnLst>
                                    <p:animClr clrSpc="rgb" dir="cw">
                                      <p:cBhvr override="childStyle">
                                        <p:cTn id="87" dur="500" fill="hold"/>
                                        <p:tgtEl>
                                          <p:spTgt spid="52"/>
                                        </p:tgtEl>
                                        <p:attrNameLst>
                                          <p:attrName>style.color</p:attrName>
                                        </p:attrNameLst>
                                      </p:cBhvr>
                                      <p:to>
                                        <a:srgbClr val="9BBB59"/>
                                      </p:to>
                                    </p:animClr>
                                    <p:animClr clrSpc="rgb" dir="cw">
                                      <p:cBhvr>
                                        <p:cTn id="88" dur="500" fill="hold"/>
                                        <p:tgtEl>
                                          <p:spTgt spid="52"/>
                                        </p:tgtEl>
                                        <p:attrNameLst>
                                          <p:attrName>fillcolor</p:attrName>
                                        </p:attrNameLst>
                                      </p:cBhvr>
                                      <p:to>
                                        <a:srgbClr val="9BBB59"/>
                                      </p:to>
                                    </p:animClr>
                                    <p:set>
                                      <p:cBhvr>
                                        <p:cTn id="89" dur="500" fill="hold"/>
                                        <p:tgtEl>
                                          <p:spTgt spid="52"/>
                                        </p:tgtEl>
                                        <p:attrNameLst>
                                          <p:attrName>fill.type</p:attrName>
                                        </p:attrNameLst>
                                      </p:cBhvr>
                                      <p:to>
                                        <p:strVal val="solid"/>
                                      </p:to>
                                    </p:set>
                                    <p:set>
                                      <p:cBhvr>
                                        <p:cTn id="90" dur="500" fill="hold"/>
                                        <p:tgtEl>
                                          <p:spTgt spid="52"/>
                                        </p:tgtEl>
                                        <p:attrNameLst>
                                          <p:attrName>fill.on</p:attrName>
                                        </p:attrNameLst>
                                      </p:cBhvr>
                                      <p:to>
                                        <p:strVal val="tru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9" presetClass="emph" presetSubtype="0" fill="hold" grpId="0" nodeType="clickEffect">
                                  <p:stCondLst>
                                    <p:cond delay="0"/>
                                  </p:stCondLst>
                                  <p:childTnLst>
                                    <p:animClr clrSpc="rgb" dir="cw">
                                      <p:cBhvr override="childStyle">
                                        <p:cTn id="98" dur="500" fill="hold"/>
                                        <p:tgtEl>
                                          <p:spTgt spid="33"/>
                                        </p:tgtEl>
                                        <p:attrNameLst>
                                          <p:attrName>style.color</p:attrName>
                                        </p:attrNameLst>
                                      </p:cBhvr>
                                      <p:to>
                                        <a:srgbClr val="9BBB59"/>
                                      </p:to>
                                    </p:animClr>
                                    <p:animClr clrSpc="rgb" dir="cw">
                                      <p:cBhvr>
                                        <p:cTn id="99" dur="500" fill="hold"/>
                                        <p:tgtEl>
                                          <p:spTgt spid="33"/>
                                        </p:tgtEl>
                                        <p:attrNameLst>
                                          <p:attrName>fillcolor</p:attrName>
                                        </p:attrNameLst>
                                      </p:cBhvr>
                                      <p:to>
                                        <a:srgbClr val="9BBB59"/>
                                      </p:to>
                                    </p:animClr>
                                    <p:set>
                                      <p:cBhvr>
                                        <p:cTn id="100" dur="500" fill="hold"/>
                                        <p:tgtEl>
                                          <p:spTgt spid="33"/>
                                        </p:tgtEl>
                                        <p:attrNameLst>
                                          <p:attrName>fill.type</p:attrName>
                                        </p:attrNameLst>
                                      </p:cBhvr>
                                      <p:to>
                                        <p:strVal val="solid"/>
                                      </p:to>
                                    </p:set>
                                    <p:set>
                                      <p:cBhvr>
                                        <p:cTn id="101" dur="500" fill="hold"/>
                                        <p:tgtEl>
                                          <p:spTgt spid="33"/>
                                        </p:tgtEl>
                                        <p:attrNameLst>
                                          <p:attrName>fill.on</p:attrName>
                                        </p:attrNameLst>
                                      </p:cBhvr>
                                      <p:to>
                                        <p:strVal val="true"/>
                                      </p:to>
                                    </p:set>
                                  </p:childTnLst>
                                </p:cTn>
                              </p:par>
                              <p:par>
                                <p:cTn id="102" presetID="19" presetClass="emph" presetSubtype="0" fill="hold" grpId="0" nodeType="withEffect">
                                  <p:stCondLst>
                                    <p:cond delay="0"/>
                                  </p:stCondLst>
                                  <p:childTnLst>
                                    <p:animClr clrSpc="rgb" dir="cw">
                                      <p:cBhvr override="childStyle">
                                        <p:cTn id="103" dur="500" fill="hold"/>
                                        <p:tgtEl>
                                          <p:spTgt spid="34"/>
                                        </p:tgtEl>
                                        <p:attrNameLst>
                                          <p:attrName>style.color</p:attrName>
                                        </p:attrNameLst>
                                      </p:cBhvr>
                                      <p:to>
                                        <a:srgbClr val="9BBB59"/>
                                      </p:to>
                                    </p:animClr>
                                    <p:animClr clrSpc="rgb" dir="cw">
                                      <p:cBhvr>
                                        <p:cTn id="104" dur="500" fill="hold"/>
                                        <p:tgtEl>
                                          <p:spTgt spid="34"/>
                                        </p:tgtEl>
                                        <p:attrNameLst>
                                          <p:attrName>fillcolor</p:attrName>
                                        </p:attrNameLst>
                                      </p:cBhvr>
                                      <p:to>
                                        <a:srgbClr val="9BBB59"/>
                                      </p:to>
                                    </p:animClr>
                                    <p:set>
                                      <p:cBhvr>
                                        <p:cTn id="105" dur="500" fill="hold"/>
                                        <p:tgtEl>
                                          <p:spTgt spid="34"/>
                                        </p:tgtEl>
                                        <p:attrNameLst>
                                          <p:attrName>fill.type</p:attrName>
                                        </p:attrNameLst>
                                      </p:cBhvr>
                                      <p:to>
                                        <p:strVal val="solid"/>
                                      </p:to>
                                    </p:set>
                                    <p:set>
                                      <p:cBhvr>
                                        <p:cTn id="106" dur="500" fill="hold"/>
                                        <p:tgtEl>
                                          <p:spTgt spid="34"/>
                                        </p:tgtEl>
                                        <p:attrNameLst>
                                          <p:attrName>fill.on</p:attrName>
                                        </p:attrNameLst>
                                      </p:cBhvr>
                                      <p:to>
                                        <p:strVal val="true"/>
                                      </p:to>
                                    </p:set>
                                  </p:childTnLst>
                                </p:cTn>
                              </p:par>
                              <p:par>
                                <p:cTn id="107" presetID="19" presetClass="emph" presetSubtype="0" fill="hold" grpId="0" nodeType="withEffect">
                                  <p:stCondLst>
                                    <p:cond delay="0"/>
                                  </p:stCondLst>
                                  <p:childTnLst>
                                    <p:animClr clrSpc="rgb" dir="cw">
                                      <p:cBhvr override="childStyle">
                                        <p:cTn id="108" dur="500" fill="hold"/>
                                        <p:tgtEl>
                                          <p:spTgt spid="35"/>
                                        </p:tgtEl>
                                        <p:attrNameLst>
                                          <p:attrName>style.color</p:attrName>
                                        </p:attrNameLst>
                                      </p:cBhvr>
                                      <p:to>
                                        <a:srgbClr val="9BBB59"/>
                                      </p:to>
                                    </p:animClr>
                                    <p:animClr clrSpc="rgb" dir="cw">
                                      <p:cBhvr>
                                        <p:cTn id="109" dur="500" fill="hold"/>
                                        <p:tgtEl>
                                          <p:spTgt spid="35"/>
                                        </p:tgtEl>
                                        <p:attrNameLst>
                                          <p:attrName>fillcolor</p:attrName>
                                        </p:attrNameLst>
                                      </p:cBhvr>
                                      <p:to>
                                        <a:srgbClr val="9BBB59"/>
                                      </p:to>
                                    </p:animClr>
                                    <p:set>
                                      <p:cBhvr>
                                        <p:cTn id="110" dur="500" fill="hold"/>
                                        <p:tgtEl>
                                          <p:spTgt spid="35"/>
                                        </p:tgtEl>
                                        <p:attrNameLst>
                                          <p:attrName>fill.type</p:attrName>
                                        </p:attrNameLst>
                                      </p:cBhvr>
                                      <p:to>
                                        <p:strVal val="solid"/>
                                      </p:to>
                                    </p:set>
                                    <p:set>
                                      <p:cBhvr>
                                        <p:cTn id="111" dur="500" fill="hold"/>
                                        <p:tgtEl>
                                          <p:spTgt spid="35"/>
                                        </p:tgtEl>
                                        <p:attrNameLst>
                                          <p:attrName>fill.on</p:attrName>
                                        </p:attrNameLst>
                                      </p:cBhvr>
                                      <p:to>
                                        <p:strVal val="true"/>
                                      </p:to>
                                    </p:set>
                                  </p:childTnLst>
                                </p:cTn>
                              </p:par>
                              <p:par>
                                <p:cTn id="112" presetID="19" presetClass="emph" presetSubtype="0" fill="hold" grpId="0" nodeType="withEffect">
                                  <p:stCondLst>
                                    <p:cond delay="0"/>
                                  </p:stCondLst>
                                  <p:childTnLst>
                                    <p:animClr clrSpc="rgb" dir="cw">
                                      <p:cBhvr override="childStyle">
                                        <p:cTn id="113" dur="500" fill="hold"/>
                                        <p:tgtEl>
                                          <p:spTgt spid="36"/>
                                        </p:tgtEl>
                                        <p:attrNameLst>
                                          <p:attrName>style.color</p:attrName>
                                        </p:attrNameLst>
                                      </p:cBhvr>
                                      <p:to>
                                        <a:srgbClr val="9BBB59"/>
                                      </p:to>
                                    </p:animClr>
                                    <p:animClr clrSpc="rgb" dir="cw">
                                      <p:cBhvr>
                                        <p:cTn id="114" dur="500" fill="hold"/>
                                        <p:tgtEl>
                                          <p:spTgt spid="36"/>
                                        </p:tgtEl>
                                        <p:attrNameLst>
                                          <p:attrName>fillcolor</p:attrName>
                                        </p:attrNameLst>
                                      </p:cBhvr>
                                      <p:to>
                                        <a:srgbClr val="9BBB59"/>
                                      </p:to>
                                    </p:animClr>
                                    <p:set>
                                      <p:cBhvr>
                                        <p:cTn id="115" dur="500" fill="hold"/>
                                        <p:tgtEl>
                                          <p:spTgt spid="36"/>
                                        </p:tgtEl>
                                        <p:attrNameLst>
                                          <p:attrName>fill.type</p:attrName>
                                        </p:attrNameLst>
                                      </p:cBhvr>
                                      <p:to>
                                        <p:strVal val="solid"/>
                                      </p:to>
                                    </p:set>
                                    <p:set>
                                      <p:cBhvr>
                                        <p:cTn id="116" dur="500" fill="hold"/>
                                        <p:tgtEl>
                                          <p:spTgt spid="36"/>
                                        </p:tgtEl>
                                        <p:attrNameLst>
                                          <p:attrName>fill.on</p:attrName>
                                        </p:attrNameLst>
                                      </p:cBhvr>
                                      <p:to>
                                        <p:strVal val="true"/>
                                      </p:to>
                                    </p:set>
                                  </p:childTnLst>
                                </p:cTn>
                              </p:par>
                              <p:par>
                                <p:cTn id="117" presetID="19" presetClass="emph" presetSubtype="0" fill="hold" grpId="0" nodeType="withEffect">
                                  <p:stCondLst>
                                    <p:cond delay="0"/>
                                  </p:stCondLst>
                                  <p:childTnLst>
                                    <p:animClr clrSpc="rgb" dir="cw">
                                      <p:cBhvr override="childStyle">
                                        <p:cTn id="118" dur="500" fill="hold"/>
                                        <p:tgtEl>
                                          <p:spTgt spid="37"/>
                                        </p:tgtEl>
                                        <p:attrNameLst>
                                          <p:attrName>style.color</p:attrName>
                                        </p:attrNameLst>
                                      </p:cBhvr>
                                      <p:to>
                                        <a:srgbClr val="9BBB59"/>
                                      </p:to>
                                    </p:animClr>
                                    <p:animClr clrSpc="rgb" dir="cw">
                                      <p:cBhvr>
                                        <p:cTn id="119" dur="500" fill="hold"/>
                                        <p:tgtEl>
                                          <p:spTgt spid="37"/>
                                        </p:tgtEl>
                                        <p:attrNameLst>
                                          <p:attrName>fillcolor</p:attrName>
                                        </p:attrNameLst>
                                      </p:cBhvr>
                                      <p:to>
                                        <a:srgbClr val="9BBB59"/>
                                      </p:to>
                                    </p:animClr>
                                    <p:set>
                                      <p:cBhvr>
                                        <p:cTn id="120" dur="500" fill="hold"/>
                                        <p:tgtEl>
                                          <p:spTgt spid="37"/>
                                        </p:tgtEl>
                                        <p:attrNameLst>
                                          <p:attrName>fill.type</p:attrName>
                                        </p:attrNameLst>
                                      </p:cBhvr>
                                      <p:to>
                                        <p:strVal val="solid"/>
                                      </p:to>
                                    </p:set>
                                    <p:set>
                                      <p:cBhvr>
                                        <p:cTn id="121" dur="500" fill="hold"/>
                                        <p:tgtEl>
                                          <p:spTgt spid="37"/>
                                        </p:tgtEl>
                                        <p:attrNameLst>
                                          <p:attrName>fill.on</p:attrName>
                                        </p:attrNameLst>
                                      </p:cBhvr>
                                      <p:to>
                                        <p:strVal val="true"/>
                                      </p:to>
                                    </p:set>
                                  </p:childTnLst>
                                </p:cTn>
                              </p:par>
                            </p:childTnLst>
                          </p:cTn>
                        </p:par>
                      </p:childTnLst>
                    </p:cTn>
                  </p:par>
                  <p:par>
                    <p:cTn id="122" fill="hold">
                      <p:stCondLst>
                        <p:cond delay="indefinite"/>
                      </p:stCondLst>
                      <p:childTnLst>
                        <p:par>
                          <p:cTn id="123" fill="hold">
                            <p:stCondLst>
                              <p:cond delay="0"/>
                            </p:stCondLst>
                            <p:childTnLst>
                              <p:par>
                                <p:cTn id="124" presetID="19" presetClass="emph" presetSubtype="0" fill="hold" grpId="0" nodeType="clickEffect">
                                  <p:stCondLst>
                                    <p:cond delay="0"/>
                                  </p:stCondLst>
                                  <p:childTnLst>
                                    <p:animClr clrSpc="rgb" dir="cw">
                                      <p:cBhvr override="childStyle">
                                        <p:cTn id="125" dur="500" fill="hold"/>
                                        <p:tgtEl>
                                          <p:spTgt spid="38"/>
                                        </p:tgtEl>
                                        <p:attrNameLst>
                                          <p:attrName>style.color</p:attrName>
                                        </p:attrNameLst>
                                      </p:cBhvr>
                                      <p:to>
                                        <a:srgbClr val="9BBB59"/>
                                      </p:to>
                                    </p:animClr>
                                    <p:animClr clrSpc="rgb" dir="cw">
                                      <p:cBhvr>
                                        <p:cTn id="126" dur="500" fill="hold"/>
                                        <p:tgtEl>
                                          <p:spTgt spid="38"/>
                                        </p:tgtEl>
                                        <p:attrNameLst>
                                          <p:attrName>fillcolor</p:attrName>
                                        </p:attrNameLst>
                                      </p:cBhvr>
                                      <p:to>
                                        <a:srgbClr val="9BBB59"/>
                                      </p:to>
                                    </p:animClr>
                                    <p:set>
                                      <p:cBhvr>
                                        <p:cTn id="127" dur="500" fill="hold"/>
                                        <p:tgtEl>
                                          <p:spTgt spid="38"/>
                                        </p:tgtEl>
                                        <p:attrNameLst>
                                          <p:attrName>fill.type</p:attrName>
                                        </p:attrNameLst>
                                      </p:cBhvr>
                                      <p:to>
                                        <p:strVal val="solid"/>
                                      </p:to>
                                    </p:set>
                                    <p:set>
                                      <p:cBhvr>
                                        <p:cTn id="128" dur="500" fill="hold"/>
                                        <p:tgtEl>
                                          <p:spTgt spid="38"/>
                                        </p:tgtEl>
                                        <p:attrNameLst>
                                          <p:attrName>fill.on</p:attrName>
                                        </p:attrNameLst>
                                      </p:cBhvr>
                                      <p:to>
                                        <p:strVal val="true"/>
                                      </p:to>
                                    </p:set>
                                  </p:childTnLst>
                                </p:cTn>
                              </p:par>
                              <p:par>
                                <p:cTn id="129" presetID="19" presetClass="emph" presetSubtype="0" fill="hold" grpId="0" nodeType="withEffect">
                                  <p:stCondLst>
                                    <p:cond delay="0"/>
                                  </p:stCondLst>
                                  <p:childTnLst>
                                    <p:animClr clrSpc="rgb" dir="cw">
                                      <p:cBhvr override="childStyle">
                                        <p:cTn id="130" dur="500" fill="hold"/>
                                        <p:tgtEl>
                                          <p:spTgt spid="39"/>
                                        </p:tgtEl>
                                        <p:attrNameLst>
                                          <p:attrName>style.color</p:attrName>
                                        </p:attrNameLst>
                                      </p:cBhvr>
                                      <p:to>
                                        <a:srgbClr val="9BBB59"/>
                                      </p:to>
                                    </p:animClr>
                                    <p:animClr clrSpc="rgb" dir="cw">
                                      <p:cBhvr>
                                        <p:cTn id="131" dur="500" fill="hold"/>
                                        <p:tgtEl>
                                          <p:spTgt spid="39"/>
                                        </p:tgtEl>
                                        <p:attrNameLst>
                                          <p:attrName>fillcolor</p:attrName>
                                        </p:attrNameLst>
                                      </p:cBhvr>
                                      <p:to>
                                        <a:srgbClr val="9BBB59"/>
                                      </p:to>
                                    </p:animClr>
                                    <p:set>
                                      <p:cBhvr>
                                        <p:cTn id="132" dur="500" fill="hold"/>
                                        <p:tgtEl>
                                          <p:spTgt spid="39"/>
                                        </p:tgtEl>
                                        <p:attrNameLst>
                                          <p:attrName>fill.type</p:attrName>
                                        </p:attrNameLst>
                                      </p:cBhvr>
                                      <p:to>
                                        <p:strVal val="solid"/>
                                      </p:to>
                                    </p:set>
                                    <p:set>
                                      <p:cBhvr>
                                        <p:cTn id="133" dur="500" fill="hold"/>
                                        <p:tgtEl>
                                          <p:spTgt spid="39"/>
                                        </p:tgtEl>
                                        <p:attrNameLst>
                                          <p:attrName>fill.on</p:attrName>
                                        </p:attrNameLst>
                                      </p:cBhvr>
                                      <p:to>
                                        <p:strVal val="true"/>
                                      </p:to>
                                    </p:set>
                                  </p:childTnLst>
                                </p:cTn>
                              </p:par>
                              <p:par>
                                <p:cTn id="134" presetID="19" presetClass="emph" presetSubtype="0" fill="hold" grpId="0" nodeType="withEffect">
                                  <p:stCondLst>
                                    <p:cond delay="0"/>
                                  </p:stCondLst>
                                  <p:childTnLst>
                                    <p:animClr clrSpc="rgb" dir="cw">
                                      <p:cBhvr override="childStyle">
                                        <p:cTn id="135" dur="500" fill="hold"/>
                                        <p:tgtEl>
                                          <p:spTgt spid="40"/>
                                        </p:tgtEl>
                                        <p:attrNameLst>
                                          <p:attrName>style.color</p:attrName>
                                        </p:attrNameLst>
                                      </p:cBhvr>
                                      <p:to>
                                        <a:srgbClr val="9BBB59"/>
                                      </p:to>
                                    </p:animClr>
                                    <p:animClr clrSpc="rgb" dir="cw">
                                      <p:cBhvr>
                                        <p:cTn id="136" dur="500" fill="hold"/>
                                        <p:tgtEl>
                                          <p:spTgt spid="40"/>
                                        </p:tgtEl>
                                        <p:attrNameLst>
                                          <p:attrName>fillcolor</p:attrName>
                                        </p:attrNameLst>
                                      </p:cBhvr>
                                      <p:to>
                                        <a:srgbClr val="9BBB59"/>
                                      </p:to>
                                    </p:animClr>
                                    <p:set>
                                      <p:cBhvr>
                                        <p:cTn id="137" dur="500" fill="hold"/>
                                        <p:tgtEl>
                                          <p:spTgt spid="40"/>
                                        </p:tgtEl>
                                        <p:attrNameLst>
                                          <p:attrName>fill.type</p:attrName>
                                        </p:attrNameLst>
                                      </p:cBhvr>
                                      <p:to>
                                        <p:strVal val="solid"/>
                                      </p:to>
                                    </p:set>
                                    <p:set>
                                      <p:cBhvr>
                                        <p:cTn id="138" dur="500" fill="hold"/>
                                        <p:tgtEl>
                                          <p:spTgt spid="40"/>
                                        </p:tgtEl>
                                        <p:attrNameLst>
                                          <p:attrName>fill.on</p:attrName>
                                        </p:attrNameLst>
                                      </p:cBhvr>
                                      <p:to>
                                        <p:strVal val="true"/>
                                      </p:to>
                                    </p:set>
                                  </p:childTnLst>
                                </p:cTn>
                              </p:par>
                              <p:par>
                                <p:cTn id="139" presetID="19" presetClass="emph" presetSubtype="0" fill="hold" grpId="0" nodeType="withEffect">
                                  <p:stCondLst>
                                    <p:cond delay="0"/>
                                  </p:stCondLst>
                                  <p:childTnLst>
                                    <p:animClr clrSpc="rgb" dir="cw">
                                      <p:cBhvr override="childStyle">
                                        <p:cTn id="140" dur="500" fill="hold"/>
                                        <p:tgtEl>
                                          <p:spTgt spid="41"/>
                                        </p:tgtEl>
                                        <p:attrNameLst>
                                          <p:attrName>style.color</p:attrName>
                                        </p:attrNameLst>
                                      </p:cBhvr>
                                      <p:to>
                                        <a:srgbClr val="9BBB59"/>
                                      </p:to>
                                    </p:animClr>
                                    <p:animClr clrSpc="rgb" dir="cw">
                                      <p:cBhvr>
                                        <p:cTn id="141" dur="500" fill="hold"/>
                                        <p:tgtEl>
                                          <p:spTgt spid="41"/>
                                        </p:tgtEl>
                                        <p:attrNameLst>
                                          <p:attrName>fillcolor</p:attrName>
                                        </p:attrNameLst>
                                      </p:cBhvr>
                                      <p:to>
                                        <a:srgbClr val="9BBB59"/>
                                      </p:to>
                                    </p:animClr>
                                    <p:set>
                                      <p:cBhvr>
                                        <p:cTn id="142" dur="500" fill="hold"/>
                                        <p:tgtEl>
                                          <p:spTgt spid="41"/>
                                        </p:tgtEl>
                                        <p:attrNameLst>
                                          <p:attrName>fill.type</p:attrName>
                                        </p:attrNameLst>
                                      </p:cBhvr>
                                      <p:to>
                                        <p:strVal val="solid"/>
                                      </p:to>
                                    </p:set>
                                    <p:set>
                                      <p:cBhvr>
                                        <p:cTn id="143" dur="500" fill="hold"/>
                                        <p:tgtEl>
                                          <p:spTgt spid="41"/>
                                        </p:tgtEl>
                                        <p:attrNameLst>
                                          <p:attrName>fill.on</p:attrName>
                                        </p:attrNameLst>
                                      </p:cBhvr>
                                      <p:to>
                                        <p:strVal val="true"/>
                                      </p:to>
                                    </p:set>
                                  </p:childTnLst>
                                </p:cTn>
                              </p:par>
                              <p:par>
                                <p:cTn id="144" presetID="19" presetClass="emph" presetSubtype="0" fill="hold" grpId="0" nodeType="withEffect">
                                  <p:stCondLst>
                                    <p:cond delay="0"/>
                                  </p:stCondLst>
                                  <p:childTnLst>
                                    <p:animClr clrSpc="rgb" dir="cw">
                                      <p:cBhvr override="childStyle">
                                        <p:cTn id="145" dur="500" fill="hold"/>
                                        <p:tgtEl>
                                          <p:spTgt spid="42"/>
                                        </p:tgtEl>
                                        <p:attrNameLst>
                                          <p:attrName>style.color</p:attrName>
                                        </p:attrNameLst>
                                      </p:cBhvr>
                                      <p:to>
                                        <a:srgbClr val="9BBB59"/>
                                      </p:to>
                                    </p:animClr>
                                    <p:animClr clrSpc="rgb" dir="cw">
                                      <p:cBhvr>
                                        <p:cTn id="146" dur="500" fill="hold"/>
                                        <p:tgtEl>
                                          <p:spTgt spid="42"/>
                                        </p:tgtEl>
                                        <p:attrNameLst>
                                          <p:attrName>fillcolor</p:attrName>
                                        </p:attrNameLst>
                                      </p:cBhvr>
                                      <p:to>
                                        <a:srgbClr val="9BBB59"/>
                                      </p:to>
                                    </p:animClr>
                                    <p:set>
                                      <p:cBhvr>
                                        <p:cTn id="147" dur="500" fill="hold"/>
                                        <p:tgtEl>
                                          <p:spTgt spid="42"/>
                                        </p:tgtEl>
                                        <p:attrNameLst>
                                          <p:attrName>fill.type</p:attrName>
                                        </p:attrNameLst>
                                      </p:cBhvr>
                                      <p:to>
                                        <p:strVal val="solid"/>
                                      </p:to>
                                    </p:set>
                                    <p:set>
                                      <p:cBhvr>
                                        <p:cTn id="148" dur="500" fill="hold"/>
                                        <p:tgtEl>
                                          <p:spTgt spid="4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48" grpId="0" animBg="1"/>
      <p:bldP spid="49" grpId="0" animBg="1"/>
      <p:bldP spid="50" grpId="0" animBg="1"/>
      <p:bldP spid="51" grpId="0" animBg="1"/>
      <p:bldP spid="52" grpId="0" animBg="1"/>
      <p:bldP spid="43" grpId="0" animBg="1"/>
      <p:bldP spid="44" grpId="0" animBg="1"/>
      <p:bldP spid="45" grpId="0" animBg="1"/>
      <p:bldP spid="46" grpId="0" animBg="1"/>
      <p:bldP spid="47" grpId="0" animBg="1"/>
      <p:bldP spid="38" grpId="0" animBg="1"/>
      <p:bldP spid="39" grpId="0" animBg="1"/>
      <p:bldP spid="40" grpId="0" animBg="1"/>
      <p:bldP spid="41" grpId="0" animBg="1"/>
      <p:bldP spid="42" grpId="0" animBg="1"/>
      <p:bldP spid="33" grpId="0" animBg="1"/>
      <p:bldP spid="34" grpId="0" animBg="1"/>
      <p:bldP spid="35" grpId="0" animBg="1"/>
      <p:bldP spid="36" grpId="0" animBg="1"/>
      <p:bldP spid="37" grpId="0" animBg="1"/>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715" y="274639"/>
            <a:ext cx="8578570" cy="601661"/>
          </a:xfrm>
        </p:spPr>
        <p:txBody>
          <a:bodyPr>
            <a:normAutofit fontScale="90000"/>
          </a:bodyPr>
          <a:lstStyle/>
          <a:p>
            <a:pPr algn="ctr" defTabSz="914332" rtl="0" eaLnBrk="1" latinLnBrk="0" hangingPunct="1">
              <a:spcBef>
                <a:spcPct val="0"/>
              </a:spcBef>
              <a:buNone/>
            </a:pPr>
            <a:r>
              <a:rPr lang="en-US" dirty="0"/>
              <a:t>Regrouping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82714" y="1077581"/>
                <a:ext cx="8578571" cy="988866"/>
              </a:xfrm>
            </p:spPr>
            <p:txBody>
              <a:bodyPr>
                <a:normAutofit fontScale="92500"/>
              </a:bodyPr>
              <a:lstStyle/>
              <a:p>
                <a:pPr marL="0" indent="0">
                  <a:buNone/>
                </a:pPr>
                <a:r>
                  <a:rPr lang="en-US" sz="2800" dirty="0"/>
                  <a:t>We </a:t>
                </a:r>
                <a:r>
                  <a:rPr lang="en-US" sz="2800" b="1" dirty="0"/>
                  <a:t>partition</a:t>
                </a:r>
                <a:r>
                  <a:rPr lang="en-US" sz="2800" dirty="0"/>
                  <a:t> the edges going into </a:t>
                </a:r>
                <a14:m>
                  <m:oMath xmlns:m="http://schemas.openxmlformats.org/officeDocument/2006/math">
                    <m:r>
                      <a:rPr lang="en-US" sz="2800" b="1" i="1">
                        <a:solidFill>
                          <a:srgbClr val="C00000"/>
                        </a:solidFill>
                        <a:latin typeface="Cambria Math" charset="0"/>
                      </a:rPr>
                      <m:t>𝒗</m:t>
                    </m:r>
                  </m:oMath>
                </a14:m>
                <a:r>
                  <a:rPr lang="en-US" sz="2800" dirty="0"/>
                  <a:t> to (not too many) groups, and associate with each group a set of </a:t>
                </a:r>
                <a:r>
                  <a:rPr lang="en-US" sz="2800" b="1" dirty="0">
                    <a:solidFill>
                      <a:srgbClr val="32BF72"/>
                    </a:solidFill>
                  </a:rPr>
                  <a:t>accurate</a:t>
                </a:r>
                <a:r>
                  <a:rPr lang="en-US" sz="2800" b="1" dirty="0"/>
                  <a:t> </a:t>
                </a:r>
                <a:r>
                  <a:rPr lang="en-US" sz="2800" dirty="0"/>
                  <a:t>equations.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82714" y="1077581"/>
                <a:ext cx="8578571" cy="988866"/>
              </a:xfrm>
              <a:blipFill rotWithShape="0">
                <a:blip r:embed="rId4"/>
                <a:stretch>
                  <a:fillRect l="-1278" t="-4938" r="-923" b="-5556"/>
                </a:stretch>
              </a:blipFill>
            </p:spPr>
            <p:txBody>
              <a:bodyPr/>
              <a:lstStyle/>
              <a:p>
                <a:r>
                  <a:rPr lang="en-US">
                    <a:noFill/>
                  </a:rPr>
                  <a:t> </a:t>
                </a:r>
              </a:p>
            </p:txBody>
          </p:sp>
        </mc:Fallback>
      </mc:AlternateContent>
      <p:sp>
        <p:nvSpPr>
          <p:cNvPr id="152" name="Oval 151"/>
          <p:cNvSpPr>
            <a:spLocks noChangeAspect="1"/>
          </p:cNvSpPr>
          <p:nvPr/>
        </p:nvSpPr>
        <p:spPr>
          <a:xfrm flipH="1">
            <a:off x="3951734" y="2870887"/>
            <a:ext cx="173927" cy="162773"/>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53" name="Oval 152"/>
          <p:cNvSpPr>
            <a:spLocks noChangeAspect="1"/>
          </p:cNvSpPr>
          <p:nvPr/>
        </p:nvSpPr>
        <p:spPr>
          <a:xfrm flipH="1">
            <a:off x="3951734" y="3376093"/>
            <a:ext cx="173927" cy="162773"/>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55" name="Oval 154"/>
          <p:cNvSpPr>
            <a:spLocks noChangeAspect="1"/>
          </p:cNvSpPr>
          <p:nvPr/>
        </p:nvSpPr>
        <p:spPr>
          <a:xfrm flipH="1">
            <a:off x="3951734" y="4386505"/>
            <a:ext cx="173927" cy="162773"/>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38" name="Oval 137"/>
          <p:cNvSpPr>
            <a:spLocks noChangeAspect="1"/>
          </p:cNvSpPr>
          <p:nvPr/>
        </p:nvSpPr>
        <p:spPr>
          <a:xfrm flipH="1">
            <a:off x="5206654" y="4697050"/>
            <a:ext cx="173927" cy="1627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9" name="Straight Arrow Connector 138"/>
          <p:cNvCxnSpPr>
            <a:stCxn id="153" idx="2"/>
            <a:endCxn id="138" idx="7"/>
          </p:cNvCxnSpPr>
          <p:nvPr/>
        </p:nvCxnSpPr>
        <p:spPr>
          <a:xfrm>
            <a:off x="4125661" y="3457480"/>
            <a:ext cx="1106464" cy="1263408"/>
          </a:xfrm>
          <a:prstGeom prst="straightConnector1">
            <a:avLst/>
          </a:prstGeom>
          <a:ln w="38100">
            <a:solidFill>
              <a:schemeClr val="bg1">
                <a:lumMod val="65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a:stCxn id="88" idx="2"/>
            <a:endCxn id="138" idx="5"/>
          </p:cNvCxnSpPr>
          <p:nvPr/>
        </p:nvCxnSpPr>
        <p:spPr>
          <a:xfrm flipV="1">
            <a:off x="4126972" y="4835985"/>
            <a:ext cx="1105153" cy="643155"/>
          </a:xfrm>
          <a:prstGeom prst="straightConnector1">
            <a:avLst/>
          </a:prstGeom>
          <a:ln w="38100">
            <a:solidFill>
              <a:schemeClr val="bg1">
                <a:lumMod val="65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a:stCxn id="152" idx="2"/>
            <a:endCxn id="138" idx="0"/>
          </p:cNvCxnSpPr>
          <p:nvPr/>
        </p:nvCxnSpPr>
        <p:spPr>
          <a:xfrm>
            <a:off x="4125661" y="2952274"/>
            <a:ext cx="1167956" cy="1744776"/>
          </a:xfrm>
          <a:prstGeom prst="straightConnector1">
            <a:avLst/>
          </a:prstGeom>
          <a:ln w="38100">
            <a:solidFill>
              <a:schemeClr val="bg1">
                <a:lumMod val="65000"/>
              </a:schemeClr>
            </a:solidFill>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8" name="Rectangle 147"/>
              <p:cNvSpPr/>
              <p:nvPr/>
            </p:nvSpPr>
            <p:spPr>
              <a:xfrm>
                <a:off x="5227196" y="4482448"/>
                <a:ext cx="1022731"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800" b="1" i="1">
                          <a:solidFill>
                            <a:srgbClr val="C00000"/>
                          </a:solidFill>
                          <a:latin typeface="Cambria Math" charset="0"/>
                        </a:rPr>
                        <m:t>𝒗</m:t>
                      </m:r>
                    </m:oMath>
                  </m:oMathPara>
                </a14:m>
                <a:endParaRPr lang="en-US" dirty="0"/>
              </a:p>
            </p:txBody>
          </p:sp>
        </mc:Choice>
        <mc:Fallback xmlns="">
          <p:sp>
            <p:nvSpPr>
              <p:cNvPr id="148" name="Rectangle 147"/>
              <p:cNvSpPr>
                <a:spLocks noRot="1" noChangeAspect="1" noMove="1" noResize="1" noEditPoints="1" noAdjustHandles="1" noChangeArrowheads="1" noChangeShapeType="1" noTextEdit="1"/>
              </p:cNvSpPr>
              <p:nvPr/>
            </p:nvSpPr>
            <p:spPr>
              <a:xfrm>
                <a:off x="5227196" y="4482448"/>
                <a:ext cx="1022731" cy="523220"/>
              </a:xfrm>
              <a:prstGeom prst="rect">
                <a:avLst/>
              </a:prstGeom>
              <a:blipFill rotWithShape="0">
                <a:blip r:embed="rId5"/>
                <a:stretch>
                  <a:fillRect/>
                </a:stretch>
              </a:blipFill>
            </p:spPr>
            <p:txBody>
              <a:bodyPr/>
              <a:lstStyle/>
              <a:p>
                <a:r>
                  <a:rPr lang="en-US">
                    <a:noFill/>
                  </a:rPr>
                  <a:t> </a:t>
                </a:r>
              </a:p>
            </p:txBody>
          </p:sp>
        </mc:Fallback>
      </mc:AlternateContent>
      <p:cxnSp>
        <p:nvCxnSpPr>
          <p:cNvPr id="86" name="Straight Arrow Connector 85"/>
          <p:cNvCxnSpPr>
            <a:stCxn id="90" idx="2"/>
            <a:endCxn id="138" idx="4"/>
          </p:cNvCxnSpPr>
          <p:nvPr/>
        </p:nvCxnSpPr>
        <p:spPr>
          <a:xfrm flipV="1">
            <a:off x="4125661" y="4859823"/>
            <a:ext cx="1167956" cy="1598642"/>
          </a:xfrm>
          <a:prstGeom prst="straightConnector1">
            <a:avLst/>
          </a:prstGeom>
          <a:ln w="38100">
            <a:solidFill>
              <a:schemeClr val="bg1">
                <a:lumMod val="65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87" name="Oval 86"/>
          <p:cNvSpPr>
            <a:spLocks noChangeAspect="1"/>
          </p:cNvSpPr>
          <p:nvPr/>
        </p:nvSpPr>
        <p:spPr>
          <a:xfrm flipH="1">
            <a:off x="3953045" y="4892547"/>
            <a:ext cx="173927" cy="162773"/>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88" name="Oval 87"/>
          <p:cNvSpPr>
            <a:spLocks noChangeAspect="1"/>
          </p:cNvSpPr>
          <p:nvPr/>
        </p:nvSpPr>
        <p:spPr>
          <a:xfrm flipH="1">
            <a:off x="3953045" y="5397753"/>
            <a:ext cx="173927" cy="162773"/>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89" name="Oval 88"/>
          <p:cNvSpPr>
            <a:spLocks noChangeAspect="1"/>
          </p:cNvSpPr>
          <p:nvPr/>
        </p:nvSpPr>
        <p:spPr>
          <a:xfrm flipH="1">
            <a:off x="3951734" y="3858297"/>
            <a:ext cx="173927" cy="162773"/>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0" name="Oval 89"/>
          <p:cNvSpPr>
            <a:spLocks noChangeAspect="1"/>
          </p:cNvSpPr>
          <p:nvPr/>
        </p:nvSpPr>
        <p:spPr>
          <a:xfrm flipH="1">
            <a:off x="3951734" y="6377078"/>
            <a:ext cx="173927" cy="162773"/>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cxnSp>
        <p:nvCxnSpPr>
          <p:cNvPr id="99" name="Straight Arrow Connector 98"/>
          <p:cNvCxnSpPr>
            <a:stCxn id="89" idx="2"/>
            <a:endCxn id="138" idx="7"/>
          </p:cNvCxnSpPr>
          <p:nvPr/>
        </p:nvCxnSpPr>
        <p:spPr>
          <a:xfrm>
            <a:off x="4125661" y="3939684"/>
            <a:ext cx="1106464" cy="781204"/>
          </a:xfrm>
          <a:prstGeom prst="straightConnector1">
            <a:avLst/>
          </a:prstGeom>
          <a:ln w="38100">
            <a:solidFill>
              <a:schemeClr val="bg1">
                <a:lumMod val="65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stCxn id="155" idx="2"/>
            <a:endCxn id="138" idx="6"/>
          </p:cNvCxnSpPr>
          <p:nvPr/>
        </p:nvCxnSpPr>
        <p:spPr>
          <a:xfrm>
            <a:off x="4125661" y="4467892"/>
            <a:ext cx="1080993" cy="310545"/>
          </a:xfrm>
          <a:prstGeom prst="straightConnector1">
            <a:avLst/>
          </a:prstGeom>
          <a:ln w="38100">
            <a:solidFill>
              <a:schemeClr val="bg1">
                <a:lumMod val="65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a:stCxn id="87" idx="2"/>
            <a:endCxn id="138" idx="5"/>
          </p:cNvCxnSpPr>
          <p:nvPr/>
        </p:nvCxnSpPr>
        <p:spPr>
          <a:xfrm flipV="1">
            <a:off x="4126972" y="4835985"/>
            <a:ext cx="1105153" cy="137949"/>
          </a:xfrm>
          <a:prstGeom prst="straightConnector1">
            <a:avLst/>
          </a:prstGeom>
          <a:ln w="38100">
            <a:solidFill>
              <a:schemeClr val="bg1">
                <a:lumMod val="65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225" name="Oval 224"/>
          <p:cNvSpPr>
            <a:spLocks noChangeAspect="1"/>
          </p:cNvSpPr>
          <p:nvPr/>
        </p:nvSpPr>
        <p:spPr>
          <a:xfrm flipH="1">
            <a:off x="5168101" y="3169047"/>
            <a:ext cx="173927" cy="162773"/>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226" name="Rectangle 225"/>
              <p:cNvSpPr/>
              <p:nvPr/>
            </p:nvSpPr>
            <p:spPr>
              <a:xfrm>
                <a:off x="5188643" y="2954445"/>
                <a:ext cx="1022731"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800" b="1" i="1" smtClean="0">
                          <a:solidFill>
                            <a:srgbClr val="C00000"/>
                          </a:solidFill>
                          <a:latin typeface="Cambria Math" charset="0"/>
                        </a:rPr>
                        <m:t>𝒗</m:t>
                      </m:r>
                      <m:r>
                        <a:rPr lang="en-US" sz="2800" b="1" i="1" smtClean="0">
                          <a:solidFill>
                            <a:srgbClr val="C00000"/>
                          </a:solidFill>
                          <a:latin typeface="Cambria Math" charset="0"/>
                        </a:rPr>
                        <m:t>′</m:t>
                      </m:r>
                    </m:oMath>
                  </m:oMathPara>
                </a14:m>
                <a:endParaRPr lang="en-US" dirty="0"/>
              </a:p>
            </p:txBody>
          </p:sp>
        </mc:Choice>
        <mc:Fallback xmlns="">
          <p:sp>
            <p:nvSpPr>
              <p:cNvPr id="226" name="Rectangle 225"/>
              <p:cNvSpPr>
                <a:spLocks noRot="1" noChangeAspect="1" noMove="1" noResize="1" noEditPoints="1" noAdjustHandles="1" noChangeArrowheads="1" noChangeShapeType="1" noTextEdit="1"/>
              </p:cNvSpPr>
              <p:nvPr/>
            </p:nvSpPr>
            <p:spPr>
              <a:xfrm>
                <a:off x="5188643" y="2954445"/>
                <a:ext cx="1022731" cy="523220"/>
              </a:xfrm>
              <a:prstGeom prst="rect">
                <a:avLst/>
              </a:prstGeom>
              <a:blipFill rotWithShape="0">
                <a:blip r:embed="rId6"/>
                <a:stretch>
                  <a:fillRect/>
                </a:stretch>
              </a:blipFill>
            </p:spPr>
            <p:txBody>
              <a:bodyPr/>
              <a:lstStyle/>
              <a:p>
                <a:r>
                  <a:rPr lang="en-US">
                    <a:noFill/>
                  </a:rPr>
                  <a:t> </a:t>
                </a:r>
              </a:p>
            </p:txBody>
          </p:sp>
        </mc:Fallback>
      </mc:AlternateContent>
      <p:sp>
        <p:nvSpPr>
          <p:cNvPr id="227" name="Oval 226"/>
          <p:cNvSpPr>
            <a:spLocks noChangeAspect="1"/>
          </p:cNvSpPr>
          <p:nvPr/>
        </p:nvSpPr>
        <p:spPr>
          <a:xfrm flipH="1">
            <a:off x="5188643" y="4104364"/>
            <a:ext cx="173927" cy="162773"/>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228" name="Rectangle 227"/>
              <p:cNvSpPr/>
              <p:nvPr/>
            </p:nvSpPr>
            <p:spPr>
              <a:xfrm>
                <a:off x="5209185" y="3889762"/>
                <a:ext cx="1022731"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800" b="1" i="1" smtClean="0">
                          <a:solidFill>
                            <a:srgbClr val="C00000"/>
                          </a:solidFill>
                          <a:latin typeface="Cambria Math" charset="0"/>
                        </a:rPr>
                        <m:t>𝒗</m:t>
                      </m:r>
                      <m:r>
                        <a:rPr lang="en-US" sz="2800" b="1" i="1" smtClean="0">
                          <a:solidFill>
                            <a:srgbClr val="C00000"/>
                          </a:solidFill>
                          <a:latin typeface="Cambria Math" charset="0"/>
                        </a:rPr>
                        <m:t>′′</m:t>
                      </m:r>
                    </m:oMath>
                  </m:oMathPara>
                </a14:m>
                <a:endParaRPr lang="en-US" dirty="0"/>
              </a:p>
            </p:txBody>
          </p:sp>
        </mc:Choice>
        <mc:Fallback xmlns="">
          <p:sp>
            <p:nvSpPr>
              <p:cNvPr id="228" name="Rectangle 227"/>
              <p:cNvSpPr>
                <a:spLocks noRot="1" noChangeAspect="1" noMove="1" noResize="1" noEditPoints="1" noAdjustHandles="1" noChangeArrowheads="1" noChangeShapeType="1" noTextEdit="1"/>
              </p:cNvSpPr>
              <p:nvPr/>
            </p:nvSpPr>
            <p:spPr>
              <a:xfrm>
                <a:off x="5209185" y="3889762"/>
                <a:ext cx="1022731" cy="523220"/>
              </a:xfrm>
              <a:prstGeom prst="rect">
                <a:avLst/>
              </a:prstGeom>
              <a:blipFill rotWithShape="0">
                <a:blip r:embed="rId7"/>
                <a:stretch>
                  <a:fillRect/>
                </a:stretch>
              </a:blipFill>
            </p:spPr>
            <p:txBody>
              <a:bodyPr/>
              <a:lstStyle/>
              <a:p>
                <a:r>
                  <a:rPr lang="en-US">
                    <a:noFill/>
                  </a:rPr>
                  <a:t> </a:t>
                </a:r>
              </a:p>
            </p:txBody>
          </p:sp>
        </mc:Fallback>
      </mc:AlternateContent>
      <p:sp>
        <p:nvSpPr>
          <p:cNvPr id="230" name="Oval 229"/>
          <p:cNvSpPr>
            <a:spLocks noChangeAspect="1"/>
          </p:cNvSpPr>
          <p:nvPr/>
        </p:nvSpPr>
        <p:spPr>
          <a:xfrm flipH="1">
            <a:off x="5188643" y="5922160"/>
            <a:ext cx="173927" cy="162773"/>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231" name="Rectangle 230"/>
              <p:cNvSpPr/>
              <p:nvPr/>
            </p:nvSpPr>
            <p:spPr>
              <a:xfrm>
                <a:off x="5209185" y="5707558"/>
                <a:ext cx="1022731"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800" b="1" i="1" smtClean="0">
                          <a:solidFill>
                            <a:srgbClr val="C00000"/>
                          </a:solidFill>
                          <a:latin typeface="Cambria Math" charset="0"/>
                        </a:rPr>
                        <m:t>𝒗</m:t>
                      </m:r>
                      <m:r>
                        <a:rPr lang="en-US" sz="2800" b="1" i="1" smtClean="0">
                          <a:solidFill>
                            <a:srgbClr val="C00000"/>
                          </a:solidFill>
                          <a:latin typeface="Cambria Math" charset="0"/>
                        </a:rPr>
                        <m:t>′′′</m:t>
                      </m:r>
                    </m:oMath>
                  </m:oMathPara>
                </a14:m>
                <a:endParaRPr lang="en-US" dirty="0"/>
              </a:p>
            </p:txBody>
          </p:sp>
        </mc:Choice>
        <mc:Fallback xmlns="">
          <p:sp>
            <p:nvSpPr>
              <p:cNvPr id="231" name="Rectangle 230"/>
              <p:cNvSpPr>
                <a:spLocks noRot="1" noChangeAspect="1" noMove="1" noResize="1" noEditPoints="1" noAdjustHandles="1" noChangeArrowheads="1" noChangeShapeType="1" noTextEdit="1"/>
              </p:cNvSpPr>
              <p:nvPr/>
            </p:nvSpPr>
            <p:spPr>
              <a:xfrm>
                <a:off x="5209185" y="5707558"/>
                <a:ext cx="1022731" cy="523220"/>
              </a:xfrm>
              <a:prstGeom prst="rect">
                <a:avLst/>
              </a:prstGeom>
              <a:blipFill rotWithShape="0">
                <a:blip r:embed="rId8"/>
                <a:stretch>
                  <a:fillRect/>
                </a:stretch>
              </a:blipFill>
            </p:spPr>
            <p:txBody>
              <a:bodyPr/>
              <a:lstStyle/>
              <a:p>
                <a:r>
                  <a:rPr lang="en-US">
                    <a:noFill/>
                  </a:rPr>
                  <a:t> </a:t>
                </a:r>
              </a:p>
            </p:txBody>
          </p:sp>
        </mc:Fallback>
      </mc:AlternateContent>
      <p:cxnSp>
        <p:nvCxnSpPr>
          <p:cNvPr id="232" name="Straight Arrow Connector 231"/>
          <p:cNvCxnSpPr>
            <a:endCxn id="138" idx="5"/>
          </p:cNvCxnSpPr>
          <p:nvPr/>
        </p:nvCxnSpPr>
        <p:spPr>
          <a:xfrm flipV="1">
            <a:off x="4125661" y="4835985"/>
            <a:ext cx="1106464" cy="1117275"/>
          </a:xfrm>
          <a:prstGeom prst="straightConnector1">
            <a:avLst/>
          </a:prstGeom>
          <a:ln w="38100">
            <a:solidFill>
              <a:schemeClr val="bg1">
                <a:lumMod val="65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233" name="Oval 232"/>
          <p:cNvSpPr>
            <a:spLocks noChangeAspect="1"/>
          </p:cNvSpPr>
          <p:nvPr/>
        </p:nvSpPr>
        <p:spPr>
          <a:xfrm flipH="1">
            <a:off x="3951734" y="5871872"/>
            <a:ext cx="173927" cy="162773"/>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cxnSp>
        <p:nvCxnSpPr>
          <p:cNvPr id="234" name="Straight Arrow Connector 233"/>
          <p:cNvCxnSpPr>
            <a:stCxn id="90" idx="2"/>
            <a:endCxn id="230" idx="6"/>
          </p:cNvCxnSpPr>
          <p:nvPr/>
        </p:nvCxnSpPr>
        <p:spPr>
          <a:xfrm flipV="1">
            <a:off x="4125661" y="6003547"/>
            <a:ext cx="1062982" cy="454918"/>
          </a:xfrm>
          <a:prstGeom prst="straightConnector1">
            <a:avLst/>
          </a:prstGeom>
          <a:ln w="38100">
            <a:solidFill>
              <a:schemeClr val="bg1">
                <a:lumMod val="65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35" name="Straight Arrow Connector 234"/>
          <p:cNvCxnSpPr>
            <a:stCxn id="233" idx="2"/>
            <a:endCxn id="230" idx="6"/>
          </p:cNvCxnSpPr>
          <p:nvPr/>
        </p:nvCxnSpPr>
        <p:spPr>
          <a:xfrm>
            <a:off x="4125661" y="5953259"/>
            <a:ext cx="1062982" cy="50288"/>
          </a:xfrm>
          <a:prstGeom prst="straightConnector1">
            <a:avLst/>
          </a:prstGeom>
          <a:ln w="38100">
            <a:solidFill>
              <a:schemeClr val="bg1">
                <a:lumMod val="65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36" name="Straight Arrow Connector 235"/>
          <p:cNvCxnSpPr>
            <a:stCxn id="87" idx="2"/>
            <a:endCxn id="227" idx="6"/>
          </p:cNvCxnSpPr>
          <p:nvPr/>
        </p:nvCxnSpPr>
        <p:spPr>
          <a:xfrm flipV="1">
            <a:off x="4126972" y="4185751"/>
            <a:ext cx="1061671" cy="788183"/>
          </a:xfrm>
          <a:prstGeom prst="straightConnector1">
            <a:avLst/>
          </a:prstGeom>
          <a:ln w="38100">
            <a:solidFill>
              <a:schemeClr val="bg1">
                <a:lumMod val="65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37" name="Straight Arrow Connector 236"/>
          <p:cNvCxnSpPr>
            <a:stCxn id="88" idx="1"/>
            <a:endCxn id="227" idx="6"/>
          </p:cNvCxnSpPr>
          <p:nvPr/>
        </p:nvCxnSpPr>
        <p:spPr>
          <a:xfrm flipV="1">
            <a:off x="4101501" y="4185751"/>
            <a:ext cx="1087142" cy="1235840"/>
          </a:xfrm>
          <a:prstGeom prst="straightConnector1">
            <a:avLst/>
          </a:prstGeom>
          <a:ln w="38100">
            <a:solidFill>
              <a:schemeClr val="bg1">
                <a:lumMod val="65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38" name="Straight Arrow Connector 237"/>
          <p:cNvCxnSpPr>
            <a:stCxn id="155" idx="2"/>
            <a:endCxn id="227" idx="6"/>
          </p:cNvCxnSpPr>
          <p:nvPr/>
        </p:nvCxnSpPr>
        <p:spPr>
          <a:xfrm flipV="1">
            <a:off x="4125661" y="4185751"/>
            <a:ext cx="1062982" cy="282141"/>
          </a:xfrm>
          <a:prstGeom prst="straightConnector1">
            <a:avLst/>
          </a:prstGeom>
          <a:ln w="38100">
            <a:solidFill>
              <a:schemeClr val="bg1">
                <a:lumMod val="65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39" name="Straight Arrow Connector 238"/>
          <p:cNvCxnSpPr>
            <a:endCxn id="225" idx="6"/>
          </p:cNvCxnSpPr>
          <p:nvPr/>
        </p:nvCxnSpPr>
        <p:spPr>
          <a:xfrm flipV="1">
            <a:off x="4146203" y="3250434"/>
            <a:ext cx="1021898" cy="207046"/>
          </a:xfrm>
          <a:prstGeom prst="straightConnector1">
            <a:avLst/>
          </a:prstGeom>
          <a:ln w="38100">
            <a:solidFill>
              <a:schemeClr val="bg1">
                <a:lumMod val="65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40" name="Straight Arrow Connector 239"/>
          <p:cNvCxnSpPr>
            <a:stCxn id="89" idx="2"/>
            <a:endCxn id="225" idx="5"/>
          </p:cNvCxnSpPr>
          <p:nvPr/>
        </p:nvCxnSpPr>
        <p:spPr>
          <a:xfrm flipV="1">
            <a:off x="4125661" y="3307982"/>
            <a:ext cx="1067911" cy="631702"/>
          </a:xfrm>
          <a:prstGeom prst="straightConnector1">
            <a:avLst/>
          </a:prstGeom>
          <a:ln w="38100">
            <a:solidFill>
              <a:schemeClr val="bg1">
                <a:lumMod val="65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41" name="Straight Arrow Connector 240"/>
          <p:cNvCxnSpPr>
            <a:stCxn id="152" idx="2"/>
            <a:endCxn id="225" idx="7"/>
          </p:cNvCxnSpPr>
          <p:nvPr/>
        </p:nvCxnSpPr>
        <p:spPr>
          <a:xfrm>
            <a:off x="4125661" y="2952274"/>
            <a:ext cx="1067911" cy="240611"/>
          </a:xfrm>
          <a:prstGeom prst="straightConnector1">
            <a:avLst/>
          </a:prstGeom>
          <a:ln w="38100">
            <a:solidFill>
              <a:schemeClr val="bg1">
                <a:lumMod val="65000"/>
              </a:schemeClr>
            </a:solidFill>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3" name="TextBox 242"/>
              <p:cNvSpPr txBox="1"/>
              <p:nvPr/>
            </p:nvSpPr>
            <p:spPr>
              <a:xfrm>
                <a:off x="2899773" y="2669580"/>
                <a:ext cx="1136029" cy="40011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600" b="1" i="1" smtClean="0">
                              <a:solidFill>
                                <a:srgbClr val="C00000"/>
                              </a:solidFill>
                              <a:latin typeface="Cambria Math" panose="02040503050406030204" pitchFamily="18" charset="0"/>
                            </a:rPr>
                          </m:ctrlPr>
                        </m:sSubPr>
                        <m:e>
                          <m:r>
                            <a:rPr lang="en-US" sz="2600" b="1" i="1" smtClean="0">
                              <a:solidFill>
                                <a:srgbClr val="C00000"/>
                              </a:solidFill>
                              <a:latin typeface="Cambria Math" charset="0"/>
                            </a:rPr>
                            <m:t>𝑳</m:t>
                          </m:r>
                        </m:e>
                        <m:sub>
                          <m:r>
                            <a:rPr lang="en-US" sz="2600" b="1" i="1" smtClean="0">
                              <a:solidFill>
                                <a:srgbClr val="C00000"/>
                              </a:solidFill>
                              <a:latin typeface="Cambria Math" charset="0"/>
                            </a:rPr>
                            <m:t>𝒖</m:t>
                          </m:r>
                        </m:sub>
                      </m:sSub>
                    </m:oMath>
                  </m:oMathPara>
                </a14:m>
                <a:endParaRPr lang="en-US" sz="2600" b="1" dirty="0">
                  <a:solidFill>
                    <a:srgbClr val="C00000"/>
                  </a:solidFill>
                </a:endParaRPr>
              </a:p>
            </p:txBody>
          </p:sp>
        </mc:Choice>
        <mc:Fallback xmlns="">
          <p:sp>
            <p:nvSpPr>
              <p:cNvPr id="243" name="TextBox 242"/>
              <p:cNvSpPr txBox="1">
                <a:spLocks noRot="1" noChangeAspect="1" noMove="1" noResize="1" noEditPoints="1" noAdjustHandles="1" noChangeArrowheads="1" noChangeShapeType="1" noTextEdit="1"/>
              </p:cNvSpPr>
              <p:nvPr/>
            </p:nvSpPr>
            <p:spPr>
              <a:xfrm>
                <a:off x="2899773" y="2669580"/>
                <a:ext cx="1136029" cy="400110"/>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4" name="Rectangle 243"/>
              <p:cNvSpPr/>
              <p:nvPr/>
            </p:nvSpPr>
            <p:spPr>
              <a:xfrm>
                <a:off x="3526761" y="2979739"/>
                <a:ext cx="591829"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1" smtClean="0">
                          <a:solidFill>
                            <a:srgbClr val="C00000"/>
                          </a:solidFill>
                          <a:latin typeface="Cambria Math" charset="0"/>
                        </a:rPr>
                        <m:t>𝒖</m:t>
                      </m:r>
                      <m:r>
                        <a:rPr lang="en-US" sz="2800" b="1" i="1" smtClean="0">
                          <a:solidFill>
                            <a:srgbClr val="C00000"/>
                          </a:solidFill>
                          <a:latin typeface="Cambria Math" charset="0"/>
                        </a:rPr>
                        <m:t>′</m:t>
                      </m:r>
                    </m:oMath>
                  </m:oMathPara>
                </a14:m>
                <a:endParaRPr lang="en-US" sz="2800" dirty="0"/>
              </a:p>
            </p:txBody>
          </p:sp>
        </mc:Choice>
        <mc:Fallback xmlns="">
          <p:sp>
            <p:nvSpPr>
              <p:cNvPr id="244" name="Rectangle 243"/>
              <p:cNvSpPr>
                <a:spLocks noRot="1" noChangeAspect="1" noMove="1" noResize="1" noEditPoints="1" noAdjustHandles="1" noChangeArrowheads="1" noChangeShapeType="1" noTextEdit="1"/>
              </p:cNvSpPr>
              <p:nvPr/>
            </p:nvSpPr>
            <p:spPr>
              <a:xfrm>
                <a:off x="3526761" y="2979739"/>
                <a:ext cx="591829" cy="523220"/>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5" name="Rectangle 244"/>
              <p:cNvSpPr/>
              <p:nvPr/>
            </p:nvSpPr>
            <p:spPr>
              <a:xfrm>
                <a:off x="3616167" y="2451789"/>
                <a:ext cx="498855"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1" smtClean="0">
                          <a:solidFill>
                            <a:srgbClr val="C00000"/>
                          </a:solidFill>
                          <a:latin typeface="Cambria Math" charset="0"/>
                        </a:rPr>
                        <m:t>𝒖</m:t>
                      </m:r>
                    </m:oMath>
                  </m:oMathPara>
                </a14:m>
                <a:endParaRPr lang="en-US" sz="2800" dirty="0"/>
              </a:p>
            </p:txBody>
          </p:sp>
        </mc:Choice>
        <mc:Fallback xmlns="">
          <p:sp>
            <p:nvSpPr>
              <p:cNvPr id="245" name="Rectangle 244"/>
              <p:cNvSpPr>
                <a:spLocks noRot="1" noChangeAspect="1" noMove="1" noResize="1" noEditPoints="1" noAdjustHandles="1" noChangeArrowheads="1" noChangeShapeType="1" noTextEdit="1"/>
              </p:cNvSpPr>
              <p:nvPr/>
            </p:nvSpPr>
            <p:spPr>
              <a:xfrm>
                <a:off x="3616167" y="2451789"/>
                <a:ext cx="498855" cy="523220"/>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6" name="TextBox 245"/>
              <p:cNvSpPr txBox="1"/>
              <p:nvPr/>
            </p:nvSpPr>
            <p:spPr>
              <a:xfrm>
                <a:off x="2815705" y="3216442"/>
                <a:ext cx="1136029" cy="40459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600" b="1" i="1" smtClean="0">
                              <a:solidFill>
                                <a:srgbClr val="C00000"/>
                              </a:solidFill>
                              <a:latin typeface="Cambria Math" panose="02040503050406030204" pitchFamily="18" charset="0"/>
                            </a:rPr>
                          </m:ctrlPr>
                        </m:sSubPr>
                        <m:e>
                          <m:r>
                            <a:rPr lang="en-US" sz="2600" b="1" i="1" smtClean="0">
                              <a:solidFill>
                                <a:srgbClr val="C00000"/>
                              </a:solidFill>
                              <a:latin typeface="Cambria Math" charset="0"/>
                            </a:rPr>
                            <m:t>𝑳</m:t>
                          </m:r>
                        </m:e>
                        <m:sub>
                          <m:sSup>
                            <m:sSupPr>
                              <m:ctrlPr>
                                <a:rPr lang="en-US" sz="2600" b="1" i="1" smtClean="0">
                                  <a:solidFill>
                                    <a:srgbClr val="C00000"/>
                                  </a:solidFill>
                                  <a:latin typeface="Cambria Math" panose="02040503050406030204" pitchFamily="18" charset="0"/>
                                </a:rPr>
                              </m:ctrlPr>
                            </m:sSupPr>
                            <m:e>
                              <m:r>
                                <a:rPr lang="en-US" sz="2600" b="1" i="1" smtClean="0">
                                  <a:solidFill>
                                    <a:srgbClr val="C00000"/>
                                  </a:solidFill>
                                  <a:latin typeface="Cambria Math" charset="0"/>
                                </a:rPr>
                                <m:t>𝒖</m:t>
                              </m:r>
                            </m:e>
                            <m:sup>
                              <m:r>
                                <a:rPr lang="en-US" sz="2600" b="1" i="1" smtClean="0">
                                  <a:solidFill>
                                    <a:srgbClr val="C00000"/>
                                  </a:solidFill>
                                  <a:latin typeface="Cambria Math" charset="0"/>
                                </a:rPr>
                                <m:t>′</m:t>
                              </m:r>
                            </m:sup>
                          </m:sSup>
                        </m:sub>
                      </m:sSub>
                    </m:oMath>
                  </m:oMathPara>
                </a14:m>
                <a:endParaRPr lang="en-US" sz="2600" b="1" dirty="0">
                  <a:solidFill>
                    <a:srgbClr val="C00000"/>
                  </a:solidFill>
                </a:endParaRPr>
              </a:p>
            </p:txBody>
          </p:sp>
        </mc:Choice>
        <mc:Fallback xmlns="">
          <p:sp>
            <p:nvSpPr>
              <p:cNvPr id="246" name="TextBox 245"/>
              <p:cNvSpPr txBox="1">
                <a:spLocks noRot="1" noChangeAspect="1" noMove="1" noResize="1" noEditPoints="1" noAdjustHandles="1" noChangeArrowheads="1" noChangeShapeType="1" noTextEdit="1"/>
              </p:cNvSpPr>
              <p:nvPr/>
            </p:nvSpPr>
            <p:spPr>
              <a:xfrm>
                <a:off x="2815705" y="3216442"/>
                <a:ext cx="1136029" cy="404598"/>
              </a:xfrm>
              <a:prstGeom prst="rect">
                <a:avLst/>
              </a:prstGeom>
              <a:blipFill rotWithShape="0">
                <a:blip r:embed="rId12"/>
                <a:stretch>
                  <a:fillRect/>
                </a:stretch>
              </a:blipFill>
            </p:spPr>
            <p:txBody>
              <a:bodyPr/>
              <a:lstStyle/>
              <a:p>
                <a:r>
                  <a:rPr lang="en-US">
                    <a:noFill/>
                  </a:rPr>
                  <a:t> </a:t>
                </a:r>
              </a:p>
            </p:txBody>
          </p:sp>
        </mc:Fallback>
      </mc:AlternateContent>
      <p:sp>
        <p:nvSpPr>
          <p:cNvPr id="54" name="TextBox 53"/>
          <p:cNvSpPr txBox="1"/>
          <p:nvPr/>
        </p:nvSpPr>
        <p:spPr>
          <a:xfrm rot="5400000">
            <a:off x="2998134" y="4304969"/>
            <a:ext cx="914910" cy="584775"/>
          </a:xfrm>
          <a:prstGeom prst="rect">
            <a:avLst/>
          </a:prstGeom>
          <a:noFill/>
        </p:spPr>
        <p:txBody>
          <a:bodyPr wrap="square" rtlCol="0">
            <a:spAutoFit/>
          </a:bodyPr>
          <a:lstStyle/>
          <a:p>
            <a:r>
              <a:rPr lang="en-US" sz="3200" dirty="0"/>
              <a:t>. . </a:t>
            </a:r>
            <a:r>
              <a:rPr lang="en-US" sz="3200"/>
              <a:t>. .</a:t>
            </a:r>
            <a:endParaRPr lang="en-US" sz="3200" dirty="0"/>
          </a:p>
        </p:txBody>
      </p:sp>
      <mc:AlternateContent xmlns:mc="http://schemas.openxmlformats.org/markup-compatibility/2006" xmlns:a14="http://schemas.microsoft.com/office/drawing/2010/main">
        <mc:Choice Requires="a14">
          <p:sp>
            <p:nvSpPr>
              <p:cNvPr id="247" name="Rectangle 246"/>
              <p:cNvSpPr/>
              <p:nvPr/>
            </p:nvSpPr>
            <p:spPr>
              <a:xfrm>
                <a:off x="3481732" y="6043482"/>
                <a:ext cx="699679"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800" b="1" i="1" smtClean="0">
                              <a:solidFill>
                                <a:srgbClr val="C00000"/>
                              </a:solidFill>
                              <a:latin typeface="Cambria Math" panose="02040503050406030204" pitchFamily="18" charset="0"/>
                            </a:rPr>
                          </m:ctrlPr>
                        </m:sSupPr>
                        <m:e>
                          <m:r>
                            <a:rPr lang="en-US" sz="2800" b="1" i="1" smtClean="0">
                              <a:solidFill>
                                <a:srgbClr val="C00000"/>
                              </a:solidFill>
                              <a:latin typeface="Cambria Math" charset="0"/>
                            </a:rPr>
                            <m:t>𝒖</m:t>
                          </m:r>
                        </m:e>
                        <m:sup>
                          <m:r>
                            <a:rPr lang="en-US" sz="2800" b="1" i="1" smtClean="0">
                              <a:solidFill>
                                <a:srgbClr val="C00000"/>
                              </a:solidFill>
                              <a:latin typeface="Cambria Math" charset="0"/>
                            </a:rPr>
                            <m:t>′′</m:t>
                          </m:r>
                        </m:sup>
                      </m:sSup>
                    </m:oMath>
                  </m:oMathPara>
                </a14:m>
                <a:endParaRPr lang="en-US" sz="2800" dirty="0"/>
              </a:p>
            </p:txBody>
          </p:sp>
        </mc:Choice>
        <mc:Fallback xmlns="">
          <p:sp>
            <p:nvSpPr>
              <p:cNvPr id="247" name="Rectangle 246"/>
              <p:cNvSpPr>
                <a:spLocks noRot="1" noChangeAspect="1" noMove="1" noResize="1" noEditPoints="1" noAdjustHandles="1" noChangeArrowheads="1" noChangeShapeType="1" noTextEdit="1"/>
              </p:cNvSpPr>
              <p:nvPr/>
            </p:nvSpPr>
            <p:spPr>
              <a:xfrm>
                <a:off x="3481732" y="6043482"/>
                <a:ext cx="699679" cy="523220"/>
              </a:xfrm>
              <a:prstGeom prst="rect">
                <a:avLst/>
              </a:prstGeom>
              <a:blipFill rotWithShape="0">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8" name="TextBox 247"/>
              <p:cNvSpPr txBox="1"/>
              <p:nvPr/>
            </p:nvSpPr>
            <p:spPr>
              <a:xfrm>
                <a:off x="2759955" y="6280443"/>
                <a:ext cx="1136029" cy="40459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600" b="1" i="1" smtClean="0">
                              <a:solidFill>
                                <a:srgbClr val="C00000"/>
                              </a:solidFill>
                              <a:latin typeface="Cambria Math" panose="02040503050406030204" pitchFamily="18" charset="0"/>
                            </a:rPr>
                          </m:ctrlPr>
                        </m:sSubPr>
                        <m:e>
                          <m:r>
                            <a:rPr lang="en-US" sz="2600" b="1" i="1" smtClean="0">
                              <a:solidFill>
                                <a:srgbClr val="C00000"/>
                              </a:solidFill>
                              <a:latin typeface="Cambria Math" charset="0"/>
                            </a:rPr>
                            <m:t>𝑳</m:t>
                          </m:r>
                        </m:e>
                        <m:sub>
                          <m:sSup>
                            <m:sSupPr>
                              <m:ctrlPr>
                                <a:rPr lang="en-US" sz="2600" b="1" i="1" smtClean="0">
                                  <a:solidFill>
                                    <a:srgbClr val="C00000"/>
                                  </a:solidFill>
                                  <a:latin typeface="Cambria Math" panose="02040503050406030204" pitchFamily="18" charset="0"/>
                                </a:rPr>
                              </m:ctrlPr>
                            </m:sSupPr>
                            <m:e>
                              <m:r>
                                <a:rPr lang="en-US" sz="2600" b="1" i="1" smtClean="0">
                                  <a:solidFill>
                                    <a:srgbClr val="C00000"/>
                                  </a:solidFill>
                                  <a:latin typeface="Cambria Math" charset="0"/>
                                </a:rPr>
                                <m:t>𝒖</m:t>
                              </m:r>
                            </m:e>
                            <m:sup>
                              <m:r>
                                <a:rPr lang="en-US" sz="2600" b="1" i="1" smtClean="0">
                                  <a:solidFill>
                                    <a:srgbClr val="C00000"/>
                                  </a:solidFill>
                                  <a:latin typeface="Cambria Math" charset="0"/>
                                </a:rPr>
                                <m:t>′′</m:t>
                              </m:r>
                            </m:sup>
                          </m:sSup>
                        </m:sub>
                      </m:sSub>
                    </m:oMath>
                  </m:oMathPara>
                </a14:m>
                <a:endParaRPr lang="en-US" sz="2600" b="1" dirty="0">
                  <a:solidFill>
                    <a:srgbClr val="C00000"/>
                  </a:solidFill>
                </a:endParaRPr>
              </a:p>
            </p:txBody>
          </p:sp>
        </mc:Choice>
        <mc:Fallback xmlns="">
          <p:sp>
            <p:nvSpPr>
              <p:cNvPr id="248" name="TextBox 247"/>
              <p:cNvSpPr txBox="1">
                <a:spLocks noRot="1" noChangeAspect="1" noMove="1" noResize="1" noEditPoints="1" noAdjustHandles="1" noChangeArrowheads="1" noChangeShapeType="1" noTextEdit="1"/>
              </p:cNvSpPr>
              <p:nvPr/>
            </p:nvSpPr>
            <p:spPr>
              <a:xfrm>
                <a:off x="2759955" y="6280443"/>
                <a:ext cx="1136029" cy="404598"/>
              </a:xfrm>
              <a:prstGeom prst="rect">
                <a:avLst/>
              </a:prstGeom>
              <a:blipFill rotWithShape="0">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9" name="TextBox 248"/>
              <p:cNvSpPr txBox="1"/>
              <p:nvPr/>
            </p:nvSpPr>
            <p:spPr>
              <a:xfrm>
                <a:off x="5467544" y="2574899"/>
                <a:ext cx="1136029" cy="40459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600" b="1" i="1" smtClean="0">
                              <a:solidFill>
                                <a:srgbClr val="C00000"/>
                              </a:solidFill>
                              <a:latin typeface="Cambria Math" panose="02040503050406030204" pitchFamily="18" charset="0"/>
                            </a:rPr>
                          </m:ctrlPr>
                        </m:sSubPr>
                        <m:e>
                          <m:r>
                            <a:rPr lang="en-US" sz="2600" b="1" i="1" smtClean="0">
                              <a:solidFill>
                                <a:srgbClr val="C00000"/>
                              </a:solidFill>
                              <a:latin typeface="Cambria Math" charset="0"/>
                            </a:rPr>
                            <m:t>𝑳</m:t>
                          </m:r>
                        </m:e>
                        <m:sub>
                          <m:sSup>
                            <m:sSupPr>
                              <m:ctrlPr>
                                <a:rPr lang="en-US" sz="2600" b="1" i="1" smtClean="0">
                                  <a:solidFill>
                                    <a:srgbClr val="C00000"/>
                                  </a:solidFill>
                                  <a:latin typeface="Cambria Math" panose="02040503050406030204" pitchFamily="18" charset="0"/>
                                </a:rPr>
                              </m:ctrlPr>
                            </m:sSupPr>
                            <m:e>
                              <m:r>
                                <a:rPr lang="en-US" sz="2600" b="1" i="1" smtClean="0">
                                  <a:solidFill>
                                    <a:srgbClr val="C00000"/>
                                  </a:solidFill>
                                  <a:latin typeface="Cambria Math" charset="0"/>
                                </a:rPr>
                                <m:t>𝒗</m:t>
                              </m:r>
                            </m:e>
                            <m:sup>
                              <m:r>
                                <a:rPr lang="en-US" sz="2600" b="1" i="1" smtClean="0">
                                  <a:solidFill>
                                    <a:srgbClr val="C00000"/>
                                  </a:solidFill>
                                  <a:latin typeface="Cambria Math" charset="0"/>
                                </a:rPr>
                                <m:t>′</m:t>
                              </m:r>
                            </m:sup>
                          </m:sSup>
                        </m:sub>
                      </m:sSub>
                    </m:oMath>
                  </m:oMathPara>
                </a14:m>
                <a:endParaRPr lang="en-US" sz="2600" b="1" dirty="0">
                  <a:solidFill>
                    <a:srgbClr val="C00000"/>
                  </a:solidFill>
                </a:endParaRPr>
              </a:p>
            </p:txBody>
          </p:sp>
        </mc:Choice>
        <mc:Fallback xmlns="">
          <p:sp>
            <p:nvSpPr>
              <p:cNvPr id="249" name="TextBox 248"/>
              <p:cNvSpPr txBox="1">
                <a:spLocks noRot="1" noChangeAspect="1" noMove="1" noResize="1" noEditPoints="1" noAdjustHandles="1" noChangeArrowheads="1" noChangeShapeType="1" noTextEdit="1"/>
              </p:cNvSpPr>
              <p:nvPr/>
            </p:nvSpPr>
            <p:spPr>
              <a:xfrm>
                <a:off x="5467544" y="2574899"/>
                <a:ext cx="1136029" cy="404598"/>
              </a:xfrm>
              <a:prstGeom prst="rect">
                <a:avLst/>
              </a:prstGeom>
              <a:blipFill rotWithShape="0">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0" name="TextBox 249"/>
              <p:cNvSpPr txBox="1"/>
              <p:nvPr/>
            </p:nvSpPr>
            <p:spPr>
              <a:xfrm>
                <a:off x="5609809" y="3528791"/>
                <a:ext cx="1136029" cy="40459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600" b="1" i="1" smtClean="0">
                              <a:solidFill>
                                <a:srgbClr val="C00000"/>
                              </a:solidFill>
                              <a:latin typeface="Cambria Math" panose="02040503050406030204" pitchFamily="18" charset="0"/>
                            </a:rPr>
                          </m:ctrlPr>
                        </m:sSubPr>
                        <m:e>
                          <m:r>
                            <a:rPr lang="en-US" sz="2600" b="1" i="1" smtClean="0">
                              <a:solidFill>
                                <a:srgbClr val="C00000"/>
                              </a:solidFill>
                              <a:latin typeface="Cambria Math" charset="0"/>
                            </a:rPr>
                            <m:t>𝑳</m:t>
                          </m:r>
                        </m:e>
                        <m:sub>
                          <m:sSup>
                            <m:sSupPr>
                              <m:ctrlPr>
                                <a:rPr lang="en-US" sz="2600" b="1" i="1" smtClean="0">
                                  <a:solidFill>
                                    <a:srgbClr val="C00000"/>
                                  </a:solidFill>
                                  <a:latin typeface="Cambria Math" panose="02040503050406030204" pitchFamily="18" charset="0"/>
                                </a:rPr>
                              </m:ctrlPr>
                            </m:sSupPr>
                            <m:e>
                              <m:r>
                                <a:rPr lang="en-US" sz="2600" b="1" i="1" smtClean="0">
                                  <a:solidFill>
                                    <a:srgbClr val="C00000"/>
                                  </a:solidFill>
                                  <a:latin typeface="Cambria Math" charset="0"/>
                                </a:rPr>
                                <m:t>𝒗</m:t>
                              </m:r>
                            </m:e>
                            <m:sup>
                              <m:r>
                                <a:rPr lang="en-US" sz="2600" b="1" i="1" smtClean="0">
                                  <a:solidFill>
                                    <a:srgbClr val="C00000"/>
                                  </a:solidFill>
                                  <a:latin typeface="Cambria Math" charset="0"/>
                                </a:rPr>
                                <m:t>′′</m:t>
                              </m:r>
                            </m:sup>
                          </m:sSup>
                        </m:sub>
                      </m:sSub>
                    </m:oMath>
                  </m:oMathPara>
                </a14:m>
                <a:endParaRPr lang="en-US" sz="2600" b="1" dirty="0">
                  <a:solidFill>
                    <a:srgbClr val="C00000"/>
                  </a:solidFill>
                </a:endParaRPr>
              </a:p>
            </p:txBody>
          </p:sp>
        </mc:Choice>
        <mc:Fallback xmlns="">
          <p:sp>
            <p:nvSpPr>
              <p:cNvPr id="250" name="TextBox 249"/>
              <p:cNvSpPr txBox="1">
                <a:spLocks noRot="1" noChangeAspect="1" noMove="1" noResize="1" noEditPoints="1" noAdjustHandles="1" noChangeArrowheads="1" noChangeShapeType="1" noTextEdit="1"/>
              </p:cNvSpPr>
              <p:nvPr/>
            </p:nvSpPr>
            <p:spPr>
              <a:xfrm>
                <a:off x="5609809" y="3528791"/>
                <a:ext cx="1136029" cy="404598"/>
              </a:xfrm>
              <a:prstGeom prst="rect">
                <a:avLst/>
              </a:prstGeom>
              <a:blipFill rotWithShape="0">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1" name="TextBox 250"/>
              <p:cNvSpPr txBox="1"/>
              <p:nvPr/>
            </p:nvSpPr>
            <p:spPr>
              <a:xfrm>
                <a:off x="5643359" y="5352428"/>
                <a:ext cx="1136029" cy="40459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600" b="1" i="1" smtClean="0">
                              <a:solidFill>
                                <a:srgbClr val="C00000"/>
                              </a:solidFill>
                              <a:latin typeface="Cambria Math" panose="02040503050406030204" pitchFamily="18" charset="0"/>
                            </a:rPr>
                          </m:ctrlPr>
                        </m:sSubPr>
                        <m:e>
                          <m:r>
                            <a:rPr lang="en-US" sz="2600" b="1" i="1" smtClean="0">
                              <a:solidFill>
                                <a:srgbClr val="C00000"/>
                              </a:solidFill>
                              <a:latin typeface="Cambria Math" charset="0"/>
                            </a:rPr>
                            <m:t>𝑳</m:t>
                          </m:r>
                        </m:e>
                        <m:sub>
                          <m:sSup>
                            <m:sSupPr>
                              <m:ctrlPr>
                                <a:rPr lang="en-US" sz="2600" b="1" i="1" smtClean="0">
                                  <a:solidFill>
                                    <a:srgbClr val="C00000"/>
                                  </a:solidFill>
                                  <a:latin typeface="Cambria Math" panose="02040503050406030204" pitchFamily="18" charset="0"/>
                                </a:rPr>
                              </m:ctrlPr>
                            </m:sSupPr>
                            <m:e>
                              <m:r>
                                <a:rPr lang="en-US" sz="2600" b="1" i="1" smtClean="0">
                                  <a:solidFill>
                                    <a:srgbClr val="C00000"/>
                                  </a:solidFill>
                                  <a:latin typeface="Cambria Math" charset="0"/>
                                </a:rPr>
                                <m:t>𝒗</m:t>
                              </m:r>
                            </m:e>
                            <m:sup>
                              <m:r>
                                <a:rPr lang="en-US" sz="2600" b="1" i="1" smtClean="0">
                                  <a:solidFill>
                                    <a:srgbClr val="C00000"/>
                                  </a:solidFill>
                                  <a:latin typeface="Cambria Math" charset="0"/>
                                </a:rPr>
                                <m:t>′′′</m:t>
                              </m:r>
                            </m:sup>
                          </m:sSup>
                        </m:sub>
                      </m:sSub>
                    </m:oMath>
                  </m:oMathPara>
                </a14:m>
                <a:endParaRPr lang="en-US" sz="2600" b="1" dirty="0">
                  <a:solidFill>
                    <a:srgbClr val="C00000"/>
                  </a:solidFill>
                </a:endParaRPr>
              </a:p>
            </p:txBody>
          </p:sp>
        </mc:Choice>
        <mc:Fallback xmlns="">
          <p:sp>
            <p:nvSpPr>
              <p:cNvPr id="251" name="TextBox 250"/>
              <p:cNvSpPr txBox="1">
                <a:spLocks noRot="1" noChangeAspect="1" noMove="1" noResize="1" noEditPoints="1" noAdjustHandles="1" noChangeArrowheads="1" noChangeShapeType="1" noTextEdit="1"/>
              </p:cNvSpPr>
              <p:nvPr/>
            </p:nvSpPr>
            <p:spPr>
              <a:xfrm>
                <a:off x="5643359" y="5352428"/>
                <a:ext cx="1136029" cy="404598"/>
              </a:xfrm>
              <a:prstGeom prst="rect">
                <a:avLst/>
              </a:prstGeom>
              <a:blipFill rotWithShape="0">
                <a:blip r:embed="rId17"/>
                <a:stretch>
                  <a:fillRect/>
                </a:stretch>
              </a:blipFill>
            </p:spPr>
            <p:txBody>
              <a:bodyPr/>
              <a:lstStyle/>
              <a:p>
                <a:r>
                  <a:rPr lang="en-US">
                    <a:noFill/>
                  </a:rPr>
                  <a:t> </a:t>
                </a:r>
              </a:p>
            </p:txBody>
          </p:sp>
        </mc:Fallback>
      </mc:AlternateContent>
      <p:sp>
        <p:nvSpPr>
          <p:cNvPr id="55" name="TextBox 54"/>
          <p:cNvSpPr txBox="1"/>
          <p:nvPr/>
        </p:nvSpPr>
        <p:spPr>
          <a:xfrm>
            <a:off x="3210054" y="2082021"/>
            <a:ext cx="1243033" cy="461665"/>
          </a:xfrm>
          <a:prstGeom prst="rect">
            <a:avLst/>
          </a:prstGeom>
          <a:noFill/>
        </p:spPr>
        <p:txBody>
          <a:bodyPr wrap="none" rtlCol="0">
            <a:spAutoFit/>
          </a:bodyPr>
          <a:lstStyle/>
          <a:p>
            <a:r>
              <a:rPr lang="en-US" sz="2400" dirty="0"/>
              <a:t>Layer </a:t>
            </a:r>
            <a:r>
              <a:rPr lang="en-US" sz="2400" dirty="0">
                <a:solidFill>
                  <a:srgbClr val="C00000"/>
                </a:solidFill>
              </a:rPr>
              <a:t>i</a:t>
            </a:r>
            <a:r>
              <a:rPr lang="en-US" sz="2400" dirty="0"/>
              <a:t>-</a:t>
            </a:r>
            <a:r>
              <a:rPr lang="en-US" sz="2400" dirty="0">
                <a:solidFill>
                  <a:srgbClr val="C00000"/>
                </a:solidFill>
              </a:rPr>
              <a:t>1</a:t>
            </a:r>
          </a:p>
        </p:txBody>
      </p:sp>
      <p:sp>
        <p:nvSpPr>
          <p:cNvPr id="252" name="TextBox 251"/>
          <p:cNvSpPr txBox="1"/>
          <p:nvPr/>
        </p:nvSpPr>
        <p:spPr>
          <a:xfrm>
            <a:off x="4971062" y="2080683"/>
            <a:ext cx="992964" cy="461665"/>
          </a:xfrm>
          <a:prstGeom prst="rect">
            <a:avLst/>
          </a:prstGeom>
          <a:noFill/>
        </p:spPr>
        <p:txBody>
          <a:bodyPr wrap="none" rtlCol="0">
            <a:spAutoFit/>
          </a:bodyPr>
          <a:lstStyle/>
          <a:p>
            <a:r>
              <a:rPr lang="en-US" sz="2400" dirty="0"/>
              <a:t>Layer </a:t>
            </a:r>
            <a:r>
              <a:rPr lang="en-US" sz="2400" dirty="0" err="1">
                <a:solidFill>
                  <a:srgbClr val="C00000"/>
                </a:solidFill>
              </a:rPr>
              <a:t>i</a:t>
            </a:r>
            <a:endParaRPr lang="en-US" sz="2400" dirty="0">
              <a:solidFill>
                <a:srgbClr val="C00000"/>
              </a:solidFill>
            </a:endParaRPr>
          </a:p>
        </p:txBody>
      </p:sp>
    </p:spTree>
    <p:custDataLst>
      <p:tags r:id="rId1"/>
    </p:custDataLst>
    <p:extLst>
      <p:ext uri="{BB962C8B-B14F-4D97-AF65-F5344CB8AC3E}">
        <p14:creationId xmlns:p14="http://schemas.microsoft.com/office/powerpoint/2010/main" val="1469351875"/>
      </p:ext>
    </p:extLst>
  </p:cSld>
  <p:clrMapOvr>
    <a:masterClrMapping/>
  </p:clrMapOvr>
  <mc:AlternateContent xmlns:mc="http://schemas.openxmlformats.org/markup-compatibility/2006" xmlns:p14="http://schemas.microsoft.com/office/powerpoint/2010/main">
    <mc:Choice Requires="p14">
      <p:transition spd="slow" p14:dur="2000" advTm="50263"/>
    </mc:Choice>
    <mc:Fallback xmlns="">
      <p:transition spd="slow" advTm="5026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41"/>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39"/>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99"/>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24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3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37"/>
                                        </p:tgtEl>
                                        <p:attrNameLst>
                                          <p:attrName>style.visibility</p:attrName>
                                        </p:attrNameLst>
                                      </p:cBhvr>
                                      <p:to>
                                        <p:strVal val="visible"/>
                                      </p:to>
                                    </p:set>
                                  </p:childTnLst>
                                </p:cTn>
                              </p:par>
                              <p:par>
                                <p:cTn id="35" presetID="1" presetClass="exit" presetSubtype="0" fill="hold" nodeType="withEffect">
                                  <p:stCondLst>
                                    <p:cond delay="0"/>
                                  </p:stCondLst>
                                  <p:childTnLst>
                                    <p:set>
                                      <p:cBhvr>
                                        <p:cTn id="36" dur="1" fill="hold">
                                          <p:stCondLst>
                                            <p:cond delay="0"/>
                                          </p:stCondLst>
                                        </p:cTn>
                                        <p:tgtEl>
                                          <p:spTgt spid="102"/>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05"/>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140"/>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2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5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3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3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3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31"/>
                                        </p:tgtEl>
                                        <p:attrNameLst>
                                          <p:attrName>style.visibility</p:attrName>
                                        </p:attrNameLst>
                                      </p:cBhvr>
                                      <p:to>
                                        <p:strVal val="visible"/>
                                      </p:to>
                                    </p:set>
                                  </p:childTnLst>
                                </p:cTn>
                              </p:par>
                              <p:par>
                                <p:cTn id="57" presetID="1" presetClass="exit" presetSubtype="0" fill="hold" nodeType="withEffect">
                                  <p:stCondLst>
                                    <p:cond delay="0"/>
                                  </p:stCondLst>
                                  <p:childTnLst>
                                    <p:set>
                                      <p:cBhvr>
                                        <p:cTn id="58" dur="1" fill="hold">
                                          <p:stCondLst>
                                            <p:cond delay="0"/>
                                          </p:stCondLst>
                                        </p:cTn>
                                        <p:tgtEl>
                                          <p:spTgt spid="232"/>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86"/>
                                        </p:tgtEl>
                                        <p:attrNameLst>
                                          <p:attrName>style.visibility</p:attrName>
                                        </p:attrNameLst>
                                      </p:cBhvr>
                                      <p:to>
                                        <p:strVal val="hidden"/>
                                      </p:to>
                                    </p:set>
                                  </p:childTnLst>
                                </p:cTn>
                              </p:par>
                              <p:par>
                                <p:cTn id="61" presetID="1" presetClass="exit" presetSubtype="0" fill="hold" grpId="0" nodeType="withEffect">
                                  <p:stCondLst>
                                    <p:cond delay="0"/>
                                  </p:stCondLst>
                                  <p:childTnLst>
                                    <p:set>
                                      <p:cBhvr>
                                        <p:cTn id="62" dur="1" fill="hold">
                                          <p:stCondLst>
                                            <p:cond delay="0"/>
                                          </p:stCondLst>
                                        </p:cTn>
                                        <p:tgtEl>
                                          <p:spTgt spid="138"/>
                                        </p:tgtEl>
                                        <p:attrNameLst>
                                          <p:attrName>style.visibility</p:attrName>
                                        </p:attrNameLst>
                                      </p:cBhvr>
                                      <p:to>
                                        <p:strVal val="hidden"/>
                                      </p:to>
                                    </p:set>
                                  </p:childTnLst>
                                </p:cTn>
                              </p:par>
                              <p:par>
                                <p:cTn id="63" presetID="1" presetClass="exit" presetSubtype="0" fill="hold" grpId="0" nodeType="withEffect">
                                  <p:stCondLst>
                                    <p:cond delay="0"/>
                                  </p:stCondLst>
                                  <p:childTnLst>
                                    <p:set>
                                      <p:cBhvr>
                                        <p:cTn id="64" dur="1" fill="hold">
                                          <p:stCondLst>
                                            <p:cond delay="0"/>
                                          </p:stCondLst>
                                        </p:cTn>
                                        <p:tgtEl>
                                          <p:spTgt spid="148"/>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animBg="1"/>
      <p:bldP spid="148" grpId="0"/>
      <p:bldP spid="225" grpId="0" animBg="1"/>
      <p:bldP spid="226" grpId="0"/>
      <p:bldP spid="227" grpId="0" animBg="1"/>
      <p:bldP spid="228" grpId="0"/>
      <p:bldP spid="230" grpId="0" animBg="1"/>
      <p:bldP spid="231" grpId="0"/>
      <p:bldP spid="249" grpId="0"/>
      <p:bldP spid="250" grpId="0"/>
      <p:bldP spid="25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defTabSz="914332" rtl="0" eaLnBrk="1" latinLnBrk="0" hangingPunct="1">
              <a:spcBef>
                <a:spcPct val="0"/>
              </a:spcBef>
              <a:buNone/>
            </a:pPr>
            <a:r>
              <a:rPr lang="en-US" dirty="0"/>
              <a:t>Learning </a:t>
            </a:r>
            <a:r>
              <a:rPr lang="mr-IN" dirty="0"/>
              <a:t>–</a:t>
            </a:r>
            <a:r>
              <a:rPr lang="en-US" dirty="0"/>
              <a:t> The Streaming Model</a:t>
            </a:r>
          </a:p>
        </p:txBody>
      </p:sp>
      <mc:AlternateContent xmlns:mc="http://schemas.openxmlformats.org/markup-compatibility/2006" xmlns:a14="http://schemas.microsoft.com/office/drawing/2010/main">
        <mc:Choice Requires="a14">
          <p:sp>
            <p:nvSpPr>
              <p:cNvPr id="4" name="Rectangle 3"/>
              <p:cNvSpPr/>
              <p:nvPr/>
            </p:nvSpPr>
            <p:spPr>
              <a:xfrm>
                <a:off x="2417407" y="1672165"/>
                <a:ext cx="2463800" cy="2260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5400" b="0" i="1" dirty="0" smtClean="0">
                          <a:latin typeface="Cambria Math" charset="0"/>
                        </a:rPr>
                        <m:t>𝑓</m:t>
                      </m:r>
                    </m:oMath>
                  </m:oMathPara>
                </a14:m>
                <a:endParaRPr lang="en-US" sz="3200" dirty="0"/>
              </a:p>
            </p:txBody>
          </p:sp>
        </mc:Choice>
        <mc:Fallback xmlns="">
          <p:sp>
            <p:nvSpPr>
              <p:cNvPr id="4" name="Rectangle 3"/>
              <p:cNvSpPr>
                <a:spLocks noRot="1" noChangeAspect="1" noMove="1" noResize="1" noEditPoints="1" noAdjustHandles="1" noChangeArrowheads="1" noChangeShapeType="1" noTextEdit="1"/>
              </p:cNvSpPr>
              <p:nvPr/>
            </p:nvSpPr>
            <p:spPr>
              <a:xfrm>
                <a:off x="2417407" y="1672165"/>
                <a:ext cx="2463800" cy="2260600"/>
              </a:xfrm>
              <a:prstGeom prst="rect">
                <a:avLst/>
              </a:prstGeom>
              <a:blipFill rotWithShape="0">
                <a:blip r:embed="rId5"/>
                <a:stretch>
                  <a:fillRect/>
                </a:stretch>
              </a:blipFill>
            </p:spPr>
            <p:txBody>
              <a:bodyPr/>
              <a:lstStyle/>
              <a:p>
                <a:r>
                  <a:rPr lang="en-US">
                    <a:noFill/>
                  </a:rPr>
                  <a:t> </a:t>
                </a:r>
              </a:p>
            </p:txBody>
          </p:sp>
        </mc:Fallback>
      </mc:AlternateContent>
      <p:sp>
        <p:nvSpPr>
          <p:cNvPr id="10" name="TextBox 9"/>
          <p:cNvSpPr txBox="1"/>
          <p:nvPr/>
        </p:nvSpPr>
        <p:spPr>
          <a:xfrm>
            <a:off x="6519452" y="3347990"/>
            <a:ext cx="1463862" cy="584775"/>
          </a:xfrm>
          <a:prstGeom prst="rect">
            <a:avLst/>
          </a:prstGeom>
          <a:noFill/>
        </p:spPr>
        <p:txBody>
          <a:bodyPr wrap="none" rtlCol="0">
            <a:spAutoFit/>
          </a:bodyPr>
          <a:lstStyle/>
          <a:p>
            <a:r>
              <a:rPr lang="en-US" sz="3200" dirty="0"/>
              <a:t>Learner</a:t>
            </a:r>
          </a:p>
        </p:txBody>
      </p:sp>
      <p:sp>
        <p:nvSpPr>
          <p:cNvPr id="24" name="TextBox 23"/>
          <p:cNvSpPr txBox="1"/>
          <p:nvPr/>
        </p:nvSpPr>
        <p:spPr>
          <a:xfrm>
            <a:off x="2669295" y="1015272"/>
            <a:ext cx="1760610" cy="584775"/>
          </a:xfrm>
          <a:prstGeom prst="rect">
            <a:avLst/>
          </a:prstGeom>
          <a:noFill/>
        </p:spPr>
        <p:txBody>
          <a:bodyPr wrap="none" rtlCol="0">
            <a:spAutoFit/>
          </a:bodyPr>
          <a:lstStyle/>
          <a:p>
            <a:r>
              <a:rPr lang="en-US" sz="3200" dirty="0"/>
              <a:t>Black Box</a:t>
            </a:r>
          </a:p>
        </p:txBody>
      </p:sp>
      <p:cxnSp>
        <p:nvCxnSpPr>
          <p:cNvPr id="26" name="Straight Arrow Connector 25"/>
          <p:cNvCxnSpPr/>
          <p:nvPr/>
        </p:nvCxnSpPr>
        <p:spPr>
          <a:xfrm>
            <a:off x="479552" y="2802465"/>
            <a:ext cx="1887055"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4881207" y="2802465"/>
            <a:ext cx="116840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07733" y="4038695"/>
            <a:ext cx="2887300" cy="1925320"/>
          </a:xfrm>
          <a:prstGeom prst="rect">
            <a:avLst/>
          </a:prstGeom>
        </p:spPr>
      </p:pic>
      <p:sp>
        <p:nvSpPr>
          <p:cNvPr id="32" name="TextBox 31"/>
          <p:cNvSpPr txBox="1"/>
          <p:nvPr/>
        </p:nvSpPr>
        <p:spPr>
          <a:xfrm>
            <a:off x="479552" y="2046528"/>
            <a:ext cx="1887055" cy="584775"/>
          </a:xfrm>
          <a:prstGeom prst="rect">
            <a:avLst/>
          </a:prstGeom>
          <a:noFill/>
        </p:spPr>
        <p:txBody>
          <a:bodyPr wrap="none" rtlCol="0">
            <a:spAutoFit/>
          </a:bodyPr>
          <a:lstStyle/>
          <a:p>
            <a:r>
              <a:rPr lang="en-US" sz="3200" dirty="0"/>
              <a:t>(0,0,1,0,1)</a:t>
            </a:r>
          </a:p>
        </p:txBody>
      </p:sp>
      <p:sp>
        <p:nvSpPr>
          <p:cNvPr id="33" name="TextBox 32"/>
          <p:cNvSpPr txBox="1"/>
          <p:nvPr/>
        </p:nvSpPr>
        <p:spPr>
          <a:xfrm>
            <a:off x="5268879" y="2046528"/>
            <a:ext cx="393056" cy="584775"/>
          </a:xfrm>
          <a:prstGeom prst="rect">
            <a:avLst/>
          </a:prstGeom>
          <a:noFill/>
        </p:spPr>
        <p:txBody>
          <a:bodyPr wrap="none" rtlCol="0">
            <a:spAutoFit/>
          </a:bodyPr>
          <a:lstStyle/>
          <a:p>
            <a:r>
              <a:rPr lang="en-US" sz="3200" dirty="0"/>
              <a:t>1</a:t>
            </a:r>
          </a:p>
        </p:txBody>
      </p:sp>
      <p:sp>
        <p:nvSpPr>
          <p:cNvPr id="37" name="TextBox 36"/>
          <p:cNvSpPr txBox="1"/>
          <p:nvPr/>
        </p:nvSpPr>
        <p:spPr>
          <a:xfrm>
            <a:off x="479552" y="2046528"/>
            <a:ext cx="1887055" cy="584775"/>
          </a:xfrm>
          <a:prstGeom prst="rect">
            <a:avLst/>
          </a:prstGeom>
          <a:solidFill>
            <a:schemeClr val="bg1"/>
          </a:solidFill>
        </p:spPr>
        <p:txBody>
          <a:bodyPr wrap="none" rtlCol="0">
            <a:spAutoFit/>
          </a:bodyPr>
          <a:lstStyle/>
          <a:p>
            <a:r>
              <a:rPr lang="en-US" sz="3200"/>
              <a:t>(1,1,0,1,0)</a:t>
            </a:r>
            <a:endParaRPr lang="en-US" sz="3200" dirty="0"/>
          </a:p>
        </p:txBody>
      </p:sp>
      <p:sp>
        <p:nvSpPr>
          <p:cNvPr id="38" name="TextBox 37"/>
          <p:cNvSpPr txBox="1"/>
          <p:nvPr/>
        </p:nvSpPr>
        <p:spPr>
          <a:xfrm>
            <a:off x="5268879" y="2046528"/>
            <a:ext cx="393056" cy="584775"/>
          </a:xfrm>
          <a:prstGeom prst="rect">
            <a:avLst/>
          </a:prstGeom>
          <a:solidFill>
            <a:schemeClr val="bg1"/>
          </a:solidFill>
        </p:spPr>
        <p:txBody>
          <a:bodyPr wrap="none" rtlCol="0">
            <a:spAutoFit/>
          </a:bodyPr>
          <a:lstStyle/>
          <a:p>
            <a:r>
              <a:rPr lang="en-US" sz="3200" dirty="0"/>
              <a:t>0</a:t>
            </a:r>
          </a:p>
        </p:txBody>
      </p:sp>
      <p:sp>
        <p:nvSpPr>
          <p:cNvPr id="39" name="TextBox 38"/>
          <p:cNvSpPr txBox="1"/>
          <p:nvPr/>
        </p:nvSpPr>
        <p:spPr>
          <a:xfrm>
            <a:off x="435424" y="2046493"/>
            <a:ext cx="1887055" cy="584775"/>
          </a:xfrm>
          <a:prstGeom prst="rect">
            <a:avLst/>
          </a:prstGeom>
          <a:solidFill>
            <a:schemeClr val="bg1"/>
          </a:solidFill>
        </p:spPr>
        <p:txBody>
          <a:bodyPr wrap="none" rtlCol="0">
            <a:spAutoFit/>
          </a:bodyPr>
          <a:lstStyle/>
          <a:p>
            <a:r>
              <a:rPr lang="en-US" sz="3200" dirty="0"/>
              <a:t>(0,1,1,0,1)</a:t>
            </a:r>
          </a:p>
        </p:txBody>
      </p:sp>
      <p:sp>
        <p:nvSpPr>
          <p:cNvPr id="41" name="TextBox 40"/>
          <p:cNvSpPr txBox="1"/>
          <p:nvPr/>
        </p:nvSpPr>
        <p:spPr>
          <a:xfrm>
            <a:off x="955492" y="4571876"/>
            <a:ext cx="3474413" cy="584775"/>
          </a:xfrm>
          <a:prstGeom prst="rect">
            <a:avLst/>
          </a:prstGeom>
          <a:noFill/>
        </p:spPr>
        <p:txBody>
          <a:bodyPr wrap="none" rtlCol="0">
            <a:spAutoFit/>
          </a:bodyPr>
          <a:lstStyle/>
          <a:p>
            <a:r>
              <a:rPr lang="en-US" sz="3200" dirty="0"/>
              <a:t>stream of examples</a:t>
            </a:r>
          </a:p>
        </p:txBody>
      </p:sp>
      <p:sp>
        <p:nvSpPr>
          <p:cNvPr id="3" name="Rectangle 2"/>
          <p:cNvSpPr/>
          <p:nvPr/>
        </p:nvSpPr>
        <p:spPr>
          <a:xfrm>
            <a:off x="207486" y="5425406"/>
            <a:ext cx="5004383" cy="954107"/>
          </a:xfrm>
          <a:prstGeom prst="rect">
            <a:avLst/>
          </a:prstGeom>
        </p:spPr>
        <p:txBody>
          <a:bodyPr wrap="none">
            <a:spAutoFit/>
          </a:bodyPr>
          <a:lstStyle/>
          <a:p>
            <a:r>
              <a:rPr lang="en-US" sz="2800" b="1" dirty="0">
                <a:solidFill>
                  <a:srgbClr val="7030A0"/>
                </a:solidFill>
              </a:rPr>
              <a:t>[Shamir’2014]</a:t>
            </a:r>
          </a:p>
          <a:p>
            <a:r>
              <a:rPr lang="en-US" sz="2800" b="1" dirty="0">
                <a:solidFill>
                  <a:srgbClr val="7030A0"/>
                </a:solidFill>
              </a:rPr>
              <a:t>[Steinhardt-Valiant-Wager'2015]</a:t>
            </a:r>
          </a:p>
        </p:txBody>
      </p:sp>
      <p:sp>
        <p:nvSpPr>
          <p:cNvPr id="5" name="Rectangle 4">
            <a:extLst>
              <a:ext uri="{FF2B5EF4-FFF2-40B4-BE49-F238E27FC236}">
                <a16:creationId xmlns:a16="http://schemas.microsoft.com/office/drawing/2014/main" id="{AF3D8066-FAD2-7443-86ED-C7A3BE59952D}"/>
              </a:ext>
            </a:extLst>
          </p:cNvPr>
          <p:cNvSpPr/>
          <p:nvPr/>
        </p:nvSpPr>
        <p:spPr>
          <a:xfrm>
            <a:off x="5211869" y="833200"/>
            <a:ext cx="3182323" cy="501676"/>
          </a:xfrm>
          <a:prstGeom prst="rect">
            <a:avLst/>
          </a:prstGeom>
        </p:spPr>
        <p:txBody>
          <a:bodyPr wrap="square">
            <a:spAutoFit/>
          </a:bodyPr>
          <a:lstStyle/>
          <a:p>
            <a:pPr>
              <a:lnSpc>
                <a:spcPct val="95000"/>
              </a:lnSpc>
              <a:spcBef>
                <a:spcPts val="300"/>
              </a:spcBef>
            </a:pPr>
            <a:r>
              <a:rPr lang="en-US" sz="2800" b="1" dirty="0">
                <a:solidFill>
                  <a:prstClr val="black"/>
                </a:solidFill>
              </a:rPr>
              <a:t>aka Online Learning</a:t>
            </a:r>
            <a:endParaRPr lang="en-US" sz="2800" b="1" dirty="0">
              <a:solidFill>
                <a:srgbClr val="7030A0"/>
              </a:solidFill>
            </a:endParaRPr>
          </a:p>
        </p:txBody>
      </p:sp>
    </p:spTree>
    <p:custDataLst>
      <p:tags r:id="rId1"/>
    </p:custDataLst>
    <p:extLst>
      <p:ext uri="{BB962C8B-B14F-4D97-AF65-F5344CB8AC3E}">
        <p14:creationId xmlns:p14="http://schemas.microsoft.com/office/powerpoint/2010/main" val="2077217439"/>
      </p:ext>
    </p:extLst>
  </p:cSld>
  <p:clrMapOvr>
    <a:masterClrMapping/>
  </p:clrMapOvr>
  <mc:AlternateContent xmlns:mc="http://schemas.openxmlformats.org/markup-compatibility/2006" xmlns:p14="http://schemas.microsoft.com/office/powerpoint/2010/main">
    <mc:Choice Requires="p14">
      <p:transition spd="slow" p14:dur="2000" advTm="85134"/>
    </mc:Choice>
    <mc:Fallback xmlns="">
      <p:transition spd="slow" advTm="8513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P spid="24" grpId="0"/>
      <p:bldP spid="32" grpId="1"/>
      <p:bldP spid="33" grpId="1"/>
      <p:bldP spid="37" grpId="0" animBg="1"/>
      <p:bldP spid="38" grpId="0" animBg="1"/>
      <p:bldP spid="39" grpId="0" animBg="1"/>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6" y="158006"/>
            <a:ext cx="8761228" cy="601661"/>
          </a:xfrm>
        </p:spPr>
        <p:txBody>
          <a:bodyPr>
            <a:normAutofit fontScale="90000"/>
          </a:bodyPr>
          <a:lstStyle/>
          <a:p>
            <a:pPr algn="ctr" defTabSz="914332" rtl="0" eaLnBrk="1" latinLnBrk="0" hangingPunct="1">
              <a:spcBef>
                <a:spcPct val="0"/>
              </a:spcBef>
              <a:buNone/>
            </a:pPr>
            <a:r>
              <a:rPr lang="en-US" dirty="0"/>
              <a:t>Main Lemma</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985799" y="2545976"/>
                <a:ext cx="5966815" cy="3184979"/>
              </a:xfrm>
            </p:spPr>
            <p:txBody>
              <a:bodyPr>
                <a:normAutofit/>
              </a:bodyPr>
              <a:lstStyle/>
              <a:p>
                <a:pPr marL="0" indent="0" defTabSz="914400">
                  <a:spcBef>
                    <a:spcPts val="0"/>
                  </a:spcBef>
                  <a:buClrTx/>
                  <a:buNone/>
                  <a:defRPr/>
                </a:pPr>
                <a:r>
                  <a:rPr lang="en-US" b="1" dirty="0">
                    <a:solidFill>
                      <a:srgbClr val="32BF72"/>
                    </a:solidFill>
                  </a:rPr>
                  <a:t>Main Lemma</a:t>
                </a:r>
              </a:p>
              <a:p>
                <a:pPr marL="0" lvl="0" indent="0" defTabSz="914400">
                  <a:spcBef>
                    <a:spcPts val="0"/>
                  </a:spcBef>
                  <a:buClrTx/>
                  <a:buNone/>
                  <a:defRPr/>
                </a:pPr>
                <a:r>
                  <a:rPr lang="en-US" sz="2800" dirty="0"/>
                  <a:t>Either:</a:t>
                </a:r>
                <a:br>
                  <a:rPr lang="en-US" sz="2800" dirty="0"/>
                </a:br>
                <a:endParaRPr lang="en-US" sz="1000" dirty="0"/>
              </a:p>
              <a:p>
                <a:pPr marL="514350" lvl="0" indent="-514350" defTabSz="914400">
                  <a:spcBef>
                    <a:spcPts val="0"/>
                  </a:spcBef>
                  <a:buClrTx/>
                  <a:buAutoNum type="arabicPeriod"/>
                </a:pPr>
                <a:r>
                  <a:rPr lang="en-US" sz="2800" dirty="0"/>
                  <a:t>There exists an equation </a:t>
                </a:r>
                <a14:m>
                  <m:oMath xmlns:m="http://schemas.openxmlformats.org/officeDocument/2006/math">
                    <m:d>
                      <m:dPr>
                        <m:begChr m:val="⟨"/>
                        <m:endChr m:val="⟩"/>
                        <m:ctrlPr>
                          <a:rPr lang="en-US" sz="2800" i="1" dirty="0">
                            <a:solidFill>
                              <a:srgbClr val="FF0000"/>
                            </a:solidFill>
                            <a:latin typeface="Cambria Math" panose="02040503050406030204" pitchFamily="18" charset="0"/>
                          </a:rPr>
                        </m:ctrlPr>
                      </m:dPr>
                      <m:e>
                        <m:r>
                          <a:rPr lang="en-US" sz="2800" i="1" dirty="0">
                            <a:solidFill>
                              <a:srgbClr val="FF0000"/>
                            </a:solidFill>
                            <a:latin typeface="Cambria Math" charset="0"/>
                          </a:rPr>
                          <m:t>𝑎</m:t>
                        </m:r>
                        <m:r>
                          <a:rPr lang="en-US" sz="2800" i="1" dirty="0">
                            <a:solidFill>
                              <a:srgbClr val="FF0000"/>
                            </a:solidFill>
                            <a:latin typeface="Cambria Math" charset="0"/>
                          </a:rPr>
                          <m:t>,</m:t>
                        </m:r>
                        <m:r>
                          <a:rPr lang="en-US" sz="2800" i="1" dirty="0">
                            <a:solidFill>
                              <a:srgbClr val="FF0000"/>
                            </a:solidFill>
                            <a:latin typeface="Cambria Math" charset="0"/>
                          </a:rPr>
                          <m:t>𝑥</m:t>
                        </m:r>
                      </m:e>
                    </m:d>
                    <m:r>
                      <a:rPr lang="en-US" sz="2800" i="1" dirty="0">
                        <a:solidFill>
                          <a:srgbClr val="FF0000"/>
                        </a:solidFill>
                        <a:latin typeface="Cambria Math" charset="0"/>
                      </a:rPr>
                      <m:t>=</m:t>
                    </m:r>
                    <m:r>
                      <a:rPr lang="en-US" sz="2800" i="1" dirty="0">
                        <a:solidFill>
                          <a:srgbClr val="FF0000"/>
                        </a:solidFill>
                        <a:latin typeface="Cambria Math" charset="0"/>
                      </a:rPr>
                      <m:t>𝑏</m:t>
                    </m:r>
                  </m:oMath>
                </a14:m>
                <a:r>
                  <a:rPr lang="en-US" sz="2800" dirty="0"/>
                  <a:t> that is shared by many of the edges.</a:t>
                </a:r>
              </a:p>
              <a:p>
                <a:pPr marL="514350" lvl="0" indent="-514350" defTabSz="914400">
                  <a:spcBef>
                    <a:spcPts val="0"/>
                  </a:spcBef>
                  <a:buClrTx/>
                  <a:buAutoNum type="arabicPeriod"/>
                </a:pPr>
                <a:endParaRPr lang="en-US" sz="1000" dirty="0"/>
              </a:p>
              <a:p>
                <a:pPr marL="514350" indent="-514350" defTabSz="914400">
                  <a:spcBef>
                    <a:spcPts val="0"/>
                  </a:spcBef>
                  <a:buClrTx/>
                  <a:buFont typeface="+mj-lt"/>
                  <a:buAutoNum type="arabicPeriod"/>
                </a:pPr>
                <a:r>
                  <a:rPr lang="en-US" sz="2800" baseline="-25000" dirty="0"/>
                  <a:t> </a:t>
                </a:r>
                <a14:m>
                  <m:oMath xmlns:m="http://schemas.openxmlformats.org/officeDocument/2006/math">
                    <m:sSub>
                      <m:sSubPr>
                        <m:ctrlPr>
                          <a:rPr lang="en-US" sz="2800" i="1" dirty="0">
                            <a:solidFill>
                              <a:srgbClr val="FF0000"/>
                            </a:solidFill>
                            <a:latin typeface="Cambria Math" panose="02040503050406030204" pitchFamily="18" charset="0"/>
                          </a:rPr>
                        </m:ctrlPr>
                      </m:sSubPr>
                      <m:e>
                        <m:r>
                          <a:rPr lang="en-US" sz="2800" b="1" i="1" dirty="0">
                            <a:solidFill>
                              <a:srgbClr val="FF0000"/>
                            </a:solidFill>
                            <a:latin typeface="Cambria Math" panose="02040503050406030204" pitchFamily="18" charset="0"/>
                          </a:rPr>
                          <m:t>𝑷</m:t>
                        </m:r>
                      </m:e>
                      <m:sub>
                        <m:r>
                          <a:rPr lang="en-US" sz="2800" i="1" dirty="0">
                            <a:solidFill>
                              <a:srgbClr val="FF0000"/>
                            </a:solidFill>
                            <a:latin typeface="Cambria Math" panose="02040503050406030204" pitchFamily="18" charset="0"/>
                          </a:rPr>
                          <m:t>𝑥</m:t>
                        </m:r>
                        <m:r>
                          <a:rPr lang="en-US" sz="2800" i="1" dirty="0">
                            <a:solidFill>
                              <a:srgbClr val="FF0000"/>
                            </a:solidFill>
                            <a:latin typeface="Cambria Math" panose="02040503050406030204" pitchFamily="18" charset="0"/>
                          </a:rPr>
                          <m:t>|</m:t>
                        </m:r>
                        <m:r>
                          <a:rPr lang="en-US" sz="2800" i="1" dirty="0">
                            <a:solidFill>
                              <a:srgbClr val="FF0000"/>
                            </a:solidFill>
                            <a:latin typeface="Cambria Math" panose="02040503050406030204" pitchFamily="18" charset="0"/>
                          </a:rPr>
                          <m:t>𝑣</m:t>
                        </m:r>
                      </m:sub>
                    </m:sSub>
                  </m:oMath>
                </a14:m>
                <a:r>
                  <a:rPr lang="en-US" sz="2800" dirty="0"/>
                  <a:t> is close to uniform (over </a:t>
                </a:r>
                <a:r>
                  <a:rPr lang="en-US" sz="2800" b="1" dirty="0"/>
                  <a:t>all</a:t>
                </a:r>
                <a:r>
                  <a:rPr lang="en-US" sz="2800" dirty="0"/>
                  <a:t> </a:t>
                </a:r>
                <a:br>
                  <a:rPr lang="en-US" sz="2800" i="1" dirty="0">
                    <a:solidFill>
                      <a:srgbClr val="FF0000"/>
                    </a:solidFill>
                    <a:latin typeface="Cambria Math" charset="0"/>
                  </a:rPr>
                </a:br>
                <a14:m>
                  <m:oMath xmlns:m="http://schemas.openxmlformats.org/officeDocument/2006/math">
                    <m:r>
                      <a:rPr lang="en-US" sz="2800" i="1" dirty="0">
                        <a:solidFill>
                          <a:srgbClr val="FF0000"/>
                        </a:solidFill>
                        <a:latin typeface="Cambria Math" charset="0"/>
                      </a:rPr>
                      <m:t>ℓ</m:t>
                    </m:r>
                  </m:oMath>
                </a14:m>
                <a:r>
                  <a:rPr lang="en-US" sz="2800" dirty="0"/>
                  <a:t>-sparse </a:t>
                </a:r>
                <a:r>
                  <a:rPr lang="en-US" sz="2800" dirty="0">
                    <a:solidFill>
                      <a:prstClr val="black"/>
                    </a:solidFill>
                  </a:rPr>
                  <a:t>vectors)</a:t>
                </a:r>
                <a:r>
                  <a:rPr lang="en-US" sz="2800" dirty="0"/>
                  <a:t>.</a:t>
                </a:r>
              </a:p>
              <a:p>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985799" y="2545976"/>
                <a:ext cx="5966815" cy="3184979"/>
              </a:xfrm>
              <a:blipFill>
                <a:blip r:embed="rId3"/>
                <a:stretch>
                  <a:fillRect l="-2335" t="-1984" r="-1062" b="-1190"/>
                </a:stretch>
              </a:blipFill>
            </p:spPr>
            <p:txBody>
              <a:bodyPr/>
              <a:lstStyle/>
              <a:p>
                <a:r>
                  <a:rPr lang="en-US">
                    <a:noFill/>
                  </a:rPr>
                  <a:t> </a:t>
                </a:r>
              </a:p>
            </p:txBody>
          </p:sp>
        </mc:Fallback>
      </mc:AlternateContent>
      <p:grpSp>
        <p:nvGrpSpPr>
          <p:cNvPr id="4" name="Group 3"/>
          <p:cNvGrpSpPr/>
          <p:nvPr/>
        </p:nvGrpSpPr>
        <p:grpSpPr>
          <a:xfrm>
            <a:off x="0" y="3130632"/>
            <a:ext cx="3118802" cy="2283799"/>
            <a:chOff x="457199" y="2580319"/>
            <a:chExt cx="3118802" cy="2283799"/>
          </a:xfrm>
        </p:grpSpPr>
        <p:grpSp>
          <p:nvGrpSpPr>
            <p:cNvPr id="5" name="Group 4"/>
            <p:cNvGrpSpPr>
              <a:grpSpLocks noChangeAspect="1"/>
            </p:cNvGrpSpPr>
            <p:nvPr/>
          </p:nvGrpSpPr>
          <p:grpSpPr>
            <a:xfrm flipH="1">
              <a:off x="1594063" y="3097517"/>
              <a:ext cx="173927" cy="1678391"/>
              <a:chOff x="2438400" y="2098711"/>
              <a:chExt cx="304800" cy="3153733"/>
            </a:xfrm>
          </p:grpSpPr>
          <p:sp>
            <p:nvSpPr>
              <p:cNvPr id="20" name="Oval 19"/>
              <p:cNvSpPr>
                <a:spLocks noChangeAspect="1"/>
              </p:cNvSpPr>
              <p:nvPr/>
            </p:nvSpPr>
            <p:spPr>
              <a:xfrm>
                <a:off x="2438400" y="2098711"/>
                <a:ext cx="304800" cy="30585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1" name="Oval 20"/>
              <p:cNvSpPr>
                <a:spLocks noChangeAspect="1"/>
              </p:cNvSpPr>
              <p:nvPr/>
            </p:nvSpPr>
            <p:spPr>
              <a:xfrm>
                <a:off x="2438400" y="3048004"/>
                <a:ext cx="304800" cy="30585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3" name="Oval 22"/>
              <p:cNvSpPr>
                <a:spLocks noChangeAspect="1"/>
              </p:cNvSpPr>
              <p:nvPr/>
            </p:nvSpPr>
            <p:spPr>
              <a:xfrm>
                <a:off x="2438400" y="4946590"/>
                <a:ext cx="304800" cy="30585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sp>
          <p:nvSpPr>
            <p:cNvPr id="6" name="Oval 5"/>
            <p:cNvSpPr>
              <a:spLocks noChangeAspect="1"/>
            </p:cNvSpPr>
            <p:nvPr/>
          </p:nvSpPr>
          <p:spPr>
            <a:xfrm flipH="1">
              <a:off x="2867404" y="3587529"/>
              <a:ext cx="173927" cy="1627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Arrow Connector 6"/>
            <p:cNvCxnSpPr/>
            <p:nvPr/>
          </p:nvCxnSpPr>
          <p:spPr>
            <a:xfrm flipV="1">
              <a:off x="1767990" y="3683737"/>
              <a:ext cx="1101535" cy="374"/>
            </a:xfrm>
            <a:prstGeom prst="straightConnector1">
              <a:avLst/>
            </a:prstGeom>
            <a:ln w="76200">
              <a:solidFill>
                <a:schemeClr val="bg1">
                  <a:lumMod val="65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1742518" y="3741285"/>
              <a:ext cx="1152478" cy="895688"/>
            </a:xfrm>
            <a:prstGeom prst="straightConnector1">
              <a:avLst/>
            </a:prstGeom>
            <a:ln w="76200">
              <a:solidFill>
                <a:schemeClr val="bg1">
                  <a:lumMod val="65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760806" y="3161015"/>
              <a:ext cx="1127006" cy="447160"/>
            </a:xfrm>
            <a:prstGeom prst="straightConnector1">
              <a:avLst/>
            </a:prstGeom>
            <a:ln w="76200">
              <a:solidFill>
                <a:schemeClr val="bg1">
                  <a:lumMod val="65000"/>
                </a:schemeClr>
              </a:solidFill>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p:cNvSpPr txBox="1"/>
                <p:nvPr/>
              </p:nvSpPr>
              <p:spPr>
                <a:xfrm>
                  <a:off x="1526940" y="3358605"/>
                  <a:ext cx="1136029" cy="33855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200" b="1" i="1" smtClean="0">
                            <a:solidFill>
                              <a:srgbClr val="C00000"/>
                            </a:solidFill>
                            <a:latin typeface="Cambria Math" charset="0"/>
                          </a:rPr>
                          <m:t>(</m:t>
                        </m:r>
                        <m:sSup>
                          <m:sSupPr>
                            <m:ctrlPr>
                              <a:rPr lang="en-US" sz="2200" b="1" i="1" smtClean="0">
                                <a:solidFill>
                                  <a:srgbClr val="C00000"/>
                                </a:solidFill>
                                <a:latin typeface="Cambria Math" panose="02040503050406030204" pitchFamily="18" charset="0"/>
                              </a:rPr>
                            </m:ctrlPr>
                          </m:sSupPr>
                          <m:e>
                            <m:r>
                              <a:rPr lang="en-US" sz="2200" b="1" i="1" smtClean="0">
                                <a:solidFill>
                                  <a:srgbClr val="C00000"/>
                                </a:solidFill>
                                <a:latin typeface="Cambria Math" charset="0"/>
                              </a:rPr>
                              <m:t>𝒂</m:t>
                            </m:r>
                          </m:e>
                          <m:sup>
                            <m:r>
                              <a:rPr lang="en-US" sz="2200" b="1" i="1" smtClean="0">
                                <a:solidFill>
                                  <a:srgbClr val="C00000"/>
                                </a:solidFill>
                                <a:latin typeface="Cambria Math" charset="0"/>
                              </a:rPr>
                              <m:t>′</m:t>
                            </m:r>
                          </m:sup>
                        </m:sSup>
                        <m:r>
                          <a:rPr lang="en-US" sz="2200" b="1" i="1" smtClean="0">
                            <a:solidFill>
                              <a:srgbClr val="C00000"/>
                            </a:solidFill>
                            <a:latin typeface="Cambria Math" charset="0"/>
                          </a:rPr>
                          <m:t>,</m:t>
                        </m:r>
                        <m:sSup>
                          <m:sSupPr>
                            <m:ctrlPr>
                              <a:rPr lang="en-US" sz="2200" b="1" i="1" smtClean="0">
                                <a:solidFill>
                                  <a:srgbClr val="C00000"/>
                                </a:solidFill>
                                <a:latin typeface="Cambria Math" panose="02040503050406030204" pitchFamily="18" charset="0"/>
                              </a:rPr>
                            </m:ctrlPr>
                          </m:sSupPr>
                          <m:e>
                            <m:r>
                              <a:rPr lang="en-US" sz="2200" b="1" i="1" smtClean="0">
                                <a:solidFill>
                                  <a:srgbClr val="C00000"/>
                                </a:solidFill>
                                <a:latin typeface="Cambria Math" charset="0"/>
                              </a:rPr>
                              <m:t>𝒃</m:t>
                            </m:r>
                          </m:e>
                          <m:sup>
                            <m:r>
                              <a:rPr lang="en-US" sz="2200" b="1" i="1" smtClean="0">
                                <a:solidFill>
                                  <a:srgbClr val="C00000"/>
                                </a:solidFill>
                                <a:latin typeface="Cambria Math" charset="0"/>
                              </a:rPr>
                              <m:t>′</m:t>
                            </m:r>
                          </m:sup>
                        </m:sSup>
                        <m:r>
                          <a:rPr lang="en-US" sz="2200" b="1" i="1" smtClean="0">
                            <a:solidFill>
                              <a:srgbClr val="C00000"/>
                            </a:solidFill>
                            <a:latin typeface="Cambria Math" charset="0"/>
                          </a:rPr>
                          <m:t>)</m:t>
                        </m:r>
                      </m:oMath>
                    </m:oMathPara>
                  </a14:m>
                  <a:endParaRPr lang="en-US" sz="2200" b="1" dirty="0">
                    <a:solidFill>
                      <a:srgbClr val="C00000"/>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1526940" y="3358605"/>
                  <a:ext cx="1136029" cy="338554"/>
                </a:xfrm>
                <a:prstGeom prst="rect">
                  <a:avLst/>
                </a:prstGeom>
                <a:blipFill rotWithShape="0">
                  <a:blip r:embed="rId8"/>
                  <a:stretch>
                    <a:fillRect b="-381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649749" y="3862602"/>
                  <a:ext cx="1136029" cy="33855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200" b="1" i="1" smtClean="0">
                            <a:solidFill>
                              <a:srgbClr val="C00000"/>
                            </a:solidFill>
                            <a:latin typeface="Cambria Math" panose="02040503050406030204" pitchFamily="18" charset="0"/>
                          </a:rPr>
                          <m:t>(</m:t>
                        </m:r>
                        <m:r>
                          <a:rPr lang="en-US" sz="2200" b="1" i="1" smtClean="0">
                            <a:solidFill>
                              <a:srgbClr val="C00000"/>
                            </a:solidFill>
                            <a:latin typeface="Cambria Math" panose="02040503050406030204" pitchFamily="18" charset="0"/>
                          </a:rPr>
                          <m:t>𝒂</m:t>
                        </m:r>
                        <m:r>
                          <a:rPr lang="en-US" sz="2200" b="1" i="1" smtClean="0">
                            <a:solidFill>
                              <a:srgbClr val="C00000"/>
                            </a:solidFill>
                            <a:latin typeface="Cambria Math" charset="0"/>
                          </a:rPr>
                          <m:t>′′</m:t>
                        </m:r>
                        <m:r>
                          <a:rPr lang="en-US" sz="2200" b="1" i="1" smtClean="0">
                            <a:solidFill>
                              <a:srgbClr val="C00000"/>
                            </a:solidFill>
                            <a:latin typeface="Cambria Math" panose="02040503050406030204" pitchFamily="18" charset="0"/>
                          </a:rPr>
                          <m:t>,</m:t>
                        </m:r>
                        <m:r>
                          <a:rPr lang="en-US" sz="2200" b="1" i="1" smtClean="0">
                            <a:solidFill>
                              <a:srgbClr val="C00000"/>
                            </a:solidFill>
                            <a:latin typeface="Cambria Math" panose="02040503050406030204" pitchFamily="18" charset="0"/>
                          </a:rPr>
                          <m:t>𝒃</m:t>
                        </m:r>
                        <m:r>
                          <a:rPr lang="en-US" sz="2200" b="1" i="1" smtClean="0">
                            <a:solidFill>
                              <a:srgbClr val="C00000"/>
                            </a:solidFill>
                            <a:latin typeface="Cambria Math" charset="0"/>
                          </a:rPr>
                          <m:t>′′</m:t>
                        </m:r>
                        <m:r>
                          <a:rPr lang="en-US" sz="2200" b="1" i="1" smtClean="0">
                            <a:solidFill>
                              <a:srgbClr val="C00000"/>
                            </a:solidFill>
                            <a:latin typeface="Cambria Math" panose="02040503050406030204" pitchFamily="18" charset="0"/>
                          </a:rPr>
                          <m:t>)</m:t>
                        </m:r>
                      </m:oMath>
                    </m:oMathPara>
                  </a14:m>
                  <a:endParaRPr lang="en-US" sz="2200" b="1" dirty="0">
                    <a:solidFill>
                      <a:srgbClr val="C00000"/>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1649749" y="3862602"/>
                  <a:ext cx="1136029" cy="338554"/>
                </a:xfrm>
                <a:prstGeom prst="rect">
                  <a:avLst/>
                </a:prstGeom>
                <a:blipFill rotWithShape="0">
                  <a:blip r:embed="rId9"/>
                  <a:stretch>
                    <a:fillRect l="-4301" t="-1786" r="-4839" b="-35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1693683" y="2945938"/>
                  <a:ext cx="1136029" cy="33855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2200" b="1" i="1" smtClean="0">
                                <a:solidFill>
                                  <a:srgbClr val="C00000"/>
                                </a:solidFill>
                                <a:latin typeface="Cambria Math" panose="02040503050406030204" pitchFamily="18" charset="0"/>
                              </a:rPr>
                            </m:ctrlPr>
                          </m:dPr>
                          <m:e>
                            <m:r>
                              <a:rPr lang="en-US" sz="2200" b="1" i="1" smtClean="0">
                                <a:solidFill>
                                  <a:srgbClr val="C00000"/>
                                </a:solidFill>
                                <a:latin typeface="Cambria Math" charset="0"/>
                              </a:rPr>
                              <m:t>𝒂</m:t>
                            </m:r>
                            <m:r>
                              <a:rPr lang="en-US" sz="2200" b="1" i="1" smtClean="0">
                                <a:solidFill>
                                  <a:srgbClr val="C00000"/>
                                </a:solidFill>
                                <a:latin typeface="Cambria Math" charset="0"/>
                              </a:rPr>
                              <m:t>,</m:t>
                            </m:r>
                            <m:r>
                              <a:rPr lang="en-US" sz="2200" b="1" i="1" smtClean="0">
                                <a:solidFill>
                                  <a:srgbClr val="C00000"/>
                                </a:solidFill>
                                <a:latin typeface="Cambria Math" charset="0"/>
                              </a:rPr>
                              <m:t>𝒃</m:t>
                            </m:r>
                          </m:e>
                        </m:d>
                      </m:oMath>
                    </m:oMathPara>
                  </a14:m>
                  <a:endParaRPr lang="en-US" sz="2200" b="1" dirty="0">
                    <a:solidFill>
                      <a:srgbClr val="C00000"/>
                    </a:solidFill>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1693683" y="2945938"/>
                  <a:ext cx="1136029" cy="338554"/>
                </a:xfrm>
                <a:prstGeom prst="rect">
                  <a:avLst/>
                </a:prstGeom>
                <a:blipFill rotWithShape="0">
                  <a:blip r:embed="rId10"/>
                  <a:stretch>
                    <a:fillRect b="-89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57199" y="2839601"/>
                  <a:ext cx="1136029" cy="40011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600" b="1" i="1" smtClean="0">
                                <a:solidFill>
                                  <a:srgbClr val="C00000"/>
                                </a:solidFill>
                                <a:latin typeface="Cambria Math" panose="02040503050406030204" pitchFamily="18" charset="0"/>
                              </a:rPr>
                            </m:ctrlPr>
                          </m:sSubPr>
                          <m:e>
                            <m:r>
                              <a:rPr lang="en-US" sz="2600" b="1" i="1" smtClean="0">
                                <a:solidFill>
                                  <a:srgbClr val="C00000"/>
                                </a:solidFill>
                                <a:latin typeface="Cambria Math" charset="0"/>
                              </a:rPr>
                              <m:t>𝑳</m:t>
                            </m:r>
                          </m:e>
                          <m:sub>
                            <m:r>
                              <a:rPr lang="en-US" sz="2600" b="1" i="1" smtClean="0">
                                <a:solidFill>
                                  <a:srgbClr val="C00000"/>
                                </a:solidFill>
                                <a:latin typeface="Cambria Math" charset="0"/>
                              </a:rPr>
                              <m:t>𝒖</m:t>
                            </m:r>
                          </m:sub>
                        </m:sSub>
                      </m:oMath>
                    </m:oMathPara>
                  </a14:m>
                  <a:endParaRPr lang="en-US" sz="2600" b="1" dirty="0">
                    <a:solidFill>
                      <a:srgbClr val="C00000"/>
                    </a:solidFill>
                  </a:endParaRPr>
                </a:p>
              </p:txBody>
            </p:sp>
          </mc:Choice>
          <mc:Fallback xmlns="">
            <p:sp>
              <p:nvSpPr>
                <p:cNvPr id="59" name="TextBox 58"/>
                <p:cNvSpPr txBox="1">
                  <a:spLocks noRot="1" noChangeAspect="1" noMove="1" noResize="1" noEditPoints="1" noAdjustHandles="1" noChangeArrowheads="1" noChangeShapeType="1" noTextEdit="1"/>
                </p:cNvSpPr>
                <p:nvPr/>
              </p:nvSpPr>
              <p:spPr>
                <a:xfrm>
                  <a:off x="457199" y="2839601"/>
                  <a:ext cx="1136029" cy="400110"/>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467714" y="3655054"/>
                  <a:ext cx="1136029" cy="40011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600" b="1" i="1" smtClean="0">
                                <a:solidFill>
                                  <a:srgbClr val="C00000"/>
                                </a:solidFill>
                                <a:latin typeface="Cambria Math" panose="02040503050406030204" pitchFamily="18" charset="0"/>
                              </a:rPr>
                            </m:ctrlPr>
                          </m:sSubPr>
                          <m:e>
                            <m:r>
                              <a:rPr lang="en-US" sz="2600" b="1" i="1" smtClean="0">
                                <a:solidFill>
                                  <a:srgbClr val="C00000"/>
                                </a:solidFill>
                                <a:latin typeface="Cambria Math" charset="0"/>
                              </a:rPr>
                              <m:t>𝑳</m:t>
                            </m:r>
                          </m:e>
                          <m:sub>
                            <m:r>
                              <a:rPr lang="en-US" sz="2600" b="1" i="1" smtClean="0">
                                <a:solidFill>
                                  <a:srgbClr val="C00000"/>
                                </a:solidFill>
                                <a:latin typeface="Cambria Math" charset="0"/>
                              </a:rPr>
                              <m:t>𝒖</m:t>
                            </m:r>
                            <m:r>
                              <a:rPr lang="en-US" sz="2600" b="1" i="1" smtClean="0">
                                <a:solidFill>
                                  <a:srgbClr val="C00000"/>
                                </a:solidFill>
                                <a:latin typeface="Cambria Math" charset="0"/>
                              </a:rPr>
                              <m:t>′</m:t>
                            </m:r>
                          </m:sub>
                        </m:sSub>
                      </m:oMath>
                    </m:oMathPara>
                  </a14:m>
                  <a:endParaRPr lang="en-US" sz="2600" b="1" dirty="0">
                    <a:solidFill>
                      <a:srgbClr val="C00000"/>
                    </a:solidFill>
                  </a:endParaRPr>
                </a:p>
              </p:txBody>
            </p:sp>
          </mc:Choice>
          <mc:Fallback xmlns="">
            <p:sp>
              <p:nvSpPr>
                <p:cNvPr id="60" name="TextBox 59"/>
                <p:cNvSpPr txBox="1">
                  <a:spLocks noRot="1" noChangeAspect="1" noMove="1" noResize="1" noEditPoints="1" noAdjustHandles="1" noChangeArrowheads="1" noChangeShapeType="1" noTextEdit="1"/>
                </p:cNvSpPr>
                <p:nvPr/>
              </p:nvSpPr>
              <p:spPr>
                <a:xfrm>
                  <a:off x="467714" y="3655054"/>
                  <a:ext cx="1136029" cy="400110"/>
                </a:xfrm>
                <a:prstGeom prst="rect">
                  <a:avLst/>
                </a:prstGeom>
                <a:blipFill rotWithShape="0">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477981" y="4464008"/>
                  <a:ext cx="1136029" cy="40011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600" b="1" i="1" smtClean="0">
                                <a:solidFill>
                                  <a:srgbClr val="C00000"/>
                                </a:solidFill>
                                <a:latin typeface="Cambria Math" panose="02040503050406030204" pitchFamily="18" charset="0"/>
                              </a:rPr>
                            </m:ctrlPr>
                          </m:sSubPr>
                          <m:e>
                            <m:r>
                              <a:rPr lang="en-US" sz="2600" b="1" i="1" smtClean="0">
                                <a:solidFill>
                                  <a:srgbClr val="C00000"/>
                                </a:solidFill>
                                <a:latin typeface="Cambria Math" charset="0"/>
                              </a:rPr>
                              <m:t>𝑳</m:t>
                            </m:r>
                          </m:e>
                          <m:sub>
                            <m:r>
                              <a:rPr lang="en-US" sz="2600" b="1" i="1" smtClean="0">
                                <a:solidFill>
                                  <a:srgbClr val="C00000"/>
                                </a:solidFill>
                                <a:latin typeface="Cambria Math" charset="0"/>
                              </a:rPr>
                              <m:t>𝒖</m:t>
                            </m:r>
                            <m:r>
                              <a:rPr lang="en-US" sz="2600" b="1" i="1" smtClean="0">
                                <a:solidFill>
                                  <a:srgbClr val="C00000"/>
                                </a:solidFill>
                                <a:latin typeface="Cambria Math" charset="0"/>
                              </a:rPr>
                              <m:t>′′</m:t>
                            </m:r>
                          </m:sub>
                        </m:sSub>
                      </m:oMath>
                    </m:oMathPara>
                  </a14:m>
                  <a:endParaRPr lang="en-US" sz="2600" b="1" dirty="0">
                    <a:solidFill>
                      <a:srgbClr val="C00000"/>
                    </a:solidFill>
                  </a:endParaRPr>
                </a:p>
              </p:txBody>
            </p:sp>
          </mc:Choice>
          <mc:Fallback xmlns="">
            <p:sp>
              <p:nvSpPr>
                <p:cNvPr id="61" name="TextBox 60"/>
                <p:cNvSpPr txBox="1">
                  <a:spLocks noRot="1" noChangeAspect="1" noMove="1" noResize="1" noEditPoints="1" noAdjustHandles="1" noChangeArrowheads="1" noChangeShapeType="1" noTextEdit="1"/>
                </p:cNvSpPr>
                <p:nvPr/>
              </p:nvSpPr>
              <p:spPr>
                <a:xfrm>
                  <a:off x="477981" y="4464008"/>
                  <a:ext cx="1136029" cy="400110"/>
                </a:xfrm>
                <a:prstGeom prst="rect">
                  <a:avLst/>
                </a:prstGeom>
                <a:blipFill rotWithShape="0">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2553270" y="3032027"/>
                  <a:ext cx="1022731"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800" b="1" i="1">
                            <a:solidFill>
                              <a:srgbClr val="C00000"/>
                            </a:solidFill>
                            <a:latin typeface="Cambria Math" charset="0"/>
                          </a:rPr>
                          <m:t>𝒗</m:t>
                        </m:r>
                      </m:oMath>
                    </m:oMathPara>
                  </a14:m>
                  <a:endParaRPr lang="en-US" dirty="0"/>
                </a:p>
              </p:txBody>
            </p:sp>
          </mc:Choice>
          <mc:Fallback xmlns="">
            <p:sp>
              <p:nvSpPr>
                <p:cNvPr id="16" name="Rectangle 15"/>
                <p:cNvSpPr>
                  <a:spLocks noRot="1" noChangeAspect="1" noMove="1" noResize="1" noEditPoints="1" noAdjustHandles="1" noChangeArrowheads="1" noChangeShapeType="1" noTextEdit="1"/>
                </p:cNvSpPr>
                <p:nvPr/>
              </p:nvSpPr>
              <p:spPr>
                <a:xfrm>
                  <a:off x="2553270" y="3032027"/>
                  <a:ext cx="1022731" cy="523220"/>
                </a:xfrm>
                <a:prstGeom prst="rect">
                  <a:avLst/>
                </a:prstGeom>
                <a:blipFill rotWithShape="0">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1298148" y="2580319"/>
                  <a:ext cx="498855"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1" smtClean="0">
                            <a:solidFill>
                              <a:srgbClr val="C00000"/>
                            </a:solidFill>
                            <a:latin typeface="Cambria Math" charset="0"/>
                          </a:rPr>
                          <m:t>𝒖</m:t>
                        </m:r>
                      </m:oMath>
                    </m:oMathPara>
                  </a14:m>
                  <a:endParaRPr lang="en-US" sz="2800" dirty="0"/>
                </a:p>
              </p:txBody>
            </p:sp>
          </mc:Choice>
          <mc:Fallback xmlns="">
            <p:sp>
              <p:nvSpPr>
                <p:cNvPr id="67" name="Rectangle 66"/>
                <p:cNvSpPr>
                  <a:spLocks noRot="1" noChangeAspect="1" noMove="1" noResize="1" noEditPoints="1" noAdjustHandles="1" noChangeArrowheads="1" noChangeShapeType="1" noTextEdit="1"/>
                </p:cNvSpPr>
                <p:nvPr/>
              </p:nvSpPr>
              <p:spPr>
                <a:xfrm>
                  <a:off x="1298148" y="2580319"/>
                  <a:ext cx="498855" cy="523220"/>
                </a:xfrm>
                <a:prstGeom prst="rect">
                  <a:avLst/>
                </a:prstGeom>
                <a:blipFill rotWithShape="0">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1102353" y="3298448"/>
                  <a:ext cx="591829"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1" smtClean="0">
                            <a:solidFill>
                              <a:srgbClr val="C00000"/>
                            </a:solidFill>
                            <a:latin typeface="Cambria Math" charset="0"/>
                          </a:rPr>
                          <m:t>𝒖</m:t>
                        </m:r>
                        <m:r>
                          <a:rPr lang="en-US" sz="2800" b="1" i="1" smtClean="0">
                            <a:solidFill>
                              <a:srgbClr val="C00000"/>
                            </a:solidFill>
                            <a:latin typeface="Cambria Math" charset="0"/>
                          </a:rPr>
                          <m:t>′</m:t>
                        </m:r>
                      </m:oMath>
                    </m:oMathPara>
                  </a14:m>
                  <a:endParaRPr lang="en-US" sz="2800" dirty="0"/>
                </a:p>
              </p:txBody>
            </p:sp>
          </mc:Choice>
          <mc:Fallback xmlns="">
            <p:sp>
              <p:nvSpPr>
                <p:cNvPr id="68" name="Rectangle 67"/>
                <p:cNvSpPr>
                  <a:spLocks noRot="1" noChangeAspect="1" noMove="1" noResize="1" noEditPoints="1" noAdjustHandles="1" noChangeArrowheads="1" noChangeShapeType="1" noTextEdit="1"/>
                </p:cNvSpPr>
                <p:nvPr/>
              </p:nvSpPr>
              <p:spPr>
                <a:xfrm>
                  <a:off x="1102353" y="3298448"/>
                  <a:ext cx="591829" cy="523220"/>
                </a:xfrm>
                <a:prstGeom prst="rect">
                  <a:avLst/>
                </a:prstGeom>
                <a:blipFill rotWithShape="0">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1194516" y="4232335"/>
                  <a:ext cx="684803"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1" smtClean="0">
                            <a:solidFill>
                              <a:srgbClr val="C00000"/>
                            </a:solidFill>
                            <a:latin typeface="Cambria Math" charset="0"/>
                          </a:rPr>
                          <m:t>𝒖</m:t>
                        </m:r>
                        <m:r>
                          <a:rPr lang="en-US" sz="2800" b="1" i="1" smtClean="0">
                            <a:solidFill>
                              <a:srgbClr val="C00000"/>
                            </a:solidFill>
                            <a:latin typeface="Cambria Math" charset="0"/>
                          </a:rPr>
                          <m:t>′′</m:t>
                        </m:r>
                      </m:oMath>
                    </m:oMathPara>
                  </a14:m>
                  <a:endParaRPr lang="en-US" sz="2800" dirty="0"/>
                </a:p>
              </p:txBody>
            </p:sp>
          </mc:Choice>
          <mc:Fallback xmlns="">
            <p:sp>
              <p:nvSpPr>
                <p:cNvPr id="70" name="Rectangle 69"/>
                <p:cNvSpPr>
                  <a:spLocks noRot="1" noChangeAspect="1" noMove="1" noResize="1" noEditPoints="1" noAdjustHandles="1" noChangeArrowheads="1" noChangeShapeType="1" noTextEdit="1"/>
                </p:cNvSpPr>
                <p:nvPr/>
              </p:nvSpPr>
              <p:spPr>
                <a:xfrm>
                  <a:off x="1194516" y="4232335"/>
                  <a:ext cx="684803" cy="523220"/>
                </a:xfrm>
                <a:prstGeom prst="rect">
                  <a:avLst/>
                </a:prstGeom>
                <a:blipFill rotWithShape="0">
                  <a:blip r:embed="rId17"/>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2" name="Rectangle 21"/>
              <p:cNvSpPr/>
              <p:nvPr/>
            </p:nvSpPr>
            <p:spPr>
              <a:xfrm>
                <a:off x="191386" y="1090911"/>
                <a:ext cx="8761228" cy="954107"/>
              </a:xfrm>
              <a:prstGeom prst="rect">
                <a:avLst/>
              </a:prstGeom>
            </p:spPr>
            <p:txBody>
              <a:bodyPr wrap="square">
                <a:spAutoFit/>
              </a:bodyPr>
              <a:lstStyle/>
              <a:p>
                <a:r>
                  <a:rPr lang="en-US" sz="2800" dirty="0"/>
                  <a:t>Each edge </a:t>
                </a:r>
                <a14:m>
                  <m:oMath xmlns:m="http://schemas.openxmlformats.org/officeDocument/2006/math">
                    <m:r>
                      <a:rPr lang="en-US" sz="2800" i="1" dirty="0">
                        <a:solidFill>
                          <a:srgbClr val="FF0000"/>
                        </a:solidFill>
                        <a:latin typeface="Cambria Math" panose="02040503050406030204" pitchFamily="18" charset="0"/>
                      </a:rPr>
                      <m:t>𝑒</m:t>
                    </m:r>
                    <m:r>
                      <a:rPr lang="en-US" sz="2800" i="1" dirty="0" smtClean="0">
                        <a:solidFill>
                          <a:srgbClr val="FF0000"/>
                        </a:solidFill>
                        <a:latin typeface="Cambria Math" panose="02040503050406030204" pitchFamily="18" charset="0"/>
                      </a:rPr>
                      <m:t>=</m:t>
                    </m:r>
                    <m:d>
                      <m:dPr>
                        <m:ctrlPr>
                          <a:rPr lang="en-US" sz="2800" i="1" dirty="0">
                            <a:solidFill>
                              <a:srgbClr val="FF0000"/>
                            </a:solidFill>
                            <a:latin typeface="Cambria Math" panose="02040503050406030204" pitchFamily="18" charset="0"/>
                          </a:rPr>
                        </m:ctrlPr>
                      </m:dPr>
                      <m:e>
                        <m:r>
                          <a:rPr lang="en-US" sz="2800" i="1" dirty="0">
                            <a:solidFill>
                              <a:srgbClr val="FF0000"/>
                            </a:solidFill>
                            <a:latin typeface="Cambria Math" panose="02040503050406030204" pitchFamily="18" charset="0"/>
                          </a:rPr>
                          <m:t>𝑢</m:t>
                        </m:r>
                        <m:r>
                          <a:rPr lang="en-US" sz="2800" i="1" dirty="0">
                            <a:solidFill>
                              <a:srgbClr val="FF0000"/>
                            </a:solidFill>
                            <a:latin typeface="Cambria Math" panose="02040503050406030204" pitchFamily="18" charset="0"/>
                          </a:rPr>
                          <m:t>,</m:t>
                        </m:r>
                        <m:r>
                          <a:rPr lang="en-US" sz="2800" i="1" dirty="0">
                            <a:solidFill>
                              <a:srgbClr val="FF0000"/>
                            </a:solidFill>
                            <a:latin typeface="Cambria Math" panose="02040503050406030204" pitchFamily="18" charset="0"/>
                          </a:rPr>
                          <m:t>𝑣</m:t>
                        </m:r>
                      </m:e>
                    </m:d>
                  </m:oMath>
                </a14:m>
                <a:r>
                  <a:rPr lang="en-US" sz="2800" dirty="0"/>
                  <a:t> going into </a:t>
                </a:r>
                <a14:m>
                  <m:oMath xmlns:m="http://schemas.openxmlformats.org/officeDocument/2006/math">
                    <m:r>
                      <a:rPr lang="en-US" sz="2800" i="1" dirty="0">
                        <a:solidFill>
                          <a:srgbClr val="FF0000"/>
                        </a:solidFill>
                        <a:latin typeface="Cambria Math" panose="02040503050406030204" pitchFamily="18" charset="0"/>
                      </a:rPr>
                      <m:t>𝑣</m:t>
                    </m:r>
                  </m:oMath>
                </a14:m>
                <a:r>
                  <a:rPr lang="en-US" sz="2800" dirty="0"/>
                  <a:t> “remembers” </a:t>
                </a:r>
                <a:br>
                  <a:rPr lang="en-US" sz="2800" dirty="0"/>
                </a:br>
                <a:r>
                  <a:rPr lang="en-US" sz="2800" dirty="0"/>
                  <a:t>a </a:t>
                </a:r>
                <a:r>
                  <a:rPr lang="en-US" sz="2800" dirty="0">
                    <a:solidFill>
                      <a:prstClr val="black"/>
                    </a:solidFill>
                  </a:rPr>
                  <a:t>set of equations </a:t>
                </a:r>
                <a14:m>
                  <m:oMath xmlns:m="http://schemas.openxmlformats.org/officeDocument/2006/math">
                    <m:sSub>
                      <m:sSubPr>
                        <m:ctrlPr>
                          <a:rPr lang="en-US" sz="2800" i="1" dirty="0">
                            <a:solidFill>
                              <a:srgbClr val="FF0000"/>
                            </a:solidFill>
                            <a:latin typeface="Cambria Math" panose="02040503050406030204" pitchFamily="18" charset="0"/>
                          </a:rPr>
                        </m:ctrlPr>
                      </m:sSubPr>
                      <m:e>
                        <m:r>
                          <a:rPr lang="en-US" sz="2800" i="1" dirty="0">
                            <a:solidFill>
                              <a:srgbClr val="FF0000"/>
                            </a:solidFill>
                            <a:latin typeface="Cambria Math" charset="0"/>
                          </a:rPr>
                          <m:t>𝐿</m:t>
                        </m:r>
                      </m:e>
                      <m:sub>
                        <m:r>
                          <a:rPr lang="en-US" sz="2800" i="1" dirty="0">
                            <a:solidFill>
                              <a:srgbClr val="FF0000"/>
                            </a:solidFill>
                            <a:latin typeface="Cambria Math" charset="0"/>
                          </a:rPr>
                          <m:t>𝑒</m:t>
                        </m:r>
                      </m:sub>
                    </m:sSub>
                    <m:r>
                      <a:rPr lang="en-US" sz="2800" i="1" dirty="0" smtClean="0">
                        <a:solidFill>
                          <a:srgbClr val="FF0000"/>
                        </a:solidFill>
                        <a:latin typeface="Cambria Math" charset="0"/>
                      </a:rPr>
                      <m:t>≔</m:t>
                    </m:r>
                    <m:sSub>
                      <m:sSubPr>
                        <m:ctrlPr>
                          <a:rPr lang="en-US" sz="2800" i="1" dirty="0">
                            <a:solidFill>
                              <a:srgbClr val="FF0000"/>
                            </a:solidFill>
                            <a:latin typeface="Cambria Math" panose="02040503050406030204" pitchFamily="18" charset="0"/>
                          </a:rPr>
                        </m:ctrlPr>
                      </m:sSubPr>
                      <m:e>
                        <m:r>
                          <a:rPr lang="en-US" sz="2800" i="1" dirty="0">
                            <a:solidFill>
                              <a:srgbClr val="FF0000"/>
                            </a:solidFill>
                            <a:latin typeface="Cambria Math" charset="0"/>
                          </a:rPr>
                          <m:t>𝐿</m:t>
                        </m:r>
                      </m:e>
                      <m:sub>
                        <m:r>
                          <a:rPr lang="en-US" sz="2800" i="1" dirty="0">
                            <a:solidFill>
                              <a:srgbClr val="FF0000"/>
                            </a:solidFill>
                            <a:latin typeface="Cambria Math" panose="02040503050406030204" pitchFamily="18" charset="0"/>
                          </a:rPr>
                          <m:t>𝑢</m:t>
                        </m:r>
                      </m:sub>
                    </m:sSub>
                    <m:r>
                      <a:rPr lang="en-US" sz="2800" i="1" dirty="0" smtClean="0">
                        <a:solidFill>
                          <a:srgbClr val="FF0000"/>
                        </a:solidFill>
                        <a:latin typeface="Cambria Math" panose="02040503050406030204" pitchFamily="18" charset="0"/>
                      </a:rPr>
                      <m:t>∪</m:t>
                    </m:r>
                    <m:r>
                      <a:rPr lang="en-US" sz="2800" i="1" dirty="0">
                        <a:solidFill>
                          <a:srgbClr val="FF0000"/>
                        </a:solidFill>
                        <a:latin typeface="Cambria Math" charset="0"/>
                      </a:rPr>
                      <m:t>{</m:t>
                    </m:r>
                    <m:d>
                      <m:dPr>
                        <m:ctrlPr>
                          <a:rPr lang="en-US" sz="2800" i="1" dirty="0">
                            <a:solidFill>
                              <a:srgbClr val="FF0000"/>
                            </a:solidFill>
                            <a:latin typeface="Cambria Math" panose="02040503050406030204" pitchFamily="18" charset="0"/>
                          </a:rPr>
                        </m:ctrlPr>
                      </m:dPr>
                      <m:e>
                        <m:sSub>
                          <m:sSubPr>
                            <m:ctrlPr>
                              <a:rPr lang="en-US" sz="2800" i="1" dirty="0">
                                <a:solidFill>
                                  <a:srgbClr val="FF0000"/>
                                </a:solidFill>
                                <a:latin typeface="Cambria Math" panose="02040503050406030204" pitchFamily="18" charset="0"/>
                              </a:rPr>
                            </m:ctrlPr>
                          </m:sSubPr>
                          <m:e>
                            <m:r>
                              <a:rPr lang="en-US" sz="2800" i="1" dirty="0">
                                <a:solidFill>
                                  <a:srgbClr val="FF0000"/>
                                </a:solidFill>
                                <a:latin typeface="Cambria Math" panose="02040503050406030204" pitchFamily="18" charset="0"/>
                              </a:rPr>
                              <m:t>𝑎</m:t>
                            </m:r>
                          </m:e>
                          <m:sub>
                            <m:r>
                              <a:rPr lang="en-US" sz="2800" i="1" dirty="0">
                                <a:solidFill>
                                  <a:srgbClr val="FF0000"/>
                                </a:solidFill>
                                <a:latin typeface="Cambria Math" charset="0"/>
                              </a:rPr>
                              <m:t>𝑒</m:t>
                            </m:r>
                          </m:sub>
                        </m:sSub>
                        <m:r>
                          <a:rPr lang="en-US" sz="2800" i="1" dirty="0">
                            <a:solidFill>
                              <a:srgbClr val="FF0000"/>
                            </a:solidFill>
                            <a:latin typeface="Cambria Math" charset="0"/>
                          </a:rPr>
                          <m:t>,</m:t>
                        </m:r>
                        <m:sSub>
                          <m:sSubPr>
                            <m:ctrlPr>
                              <a:rPr lang="en-US" sz="2800" i="1" dirty="0">
                                <a:solidFill>
                                  <a:srgbClr val="FF0000"/>
                                </a:solidFill>
                                <a:latin typeface="Cambria Math" panose="02040503050406030204" pitchFamily="18" charset="0"/>
                              </a:rPr>
                            </m:ctrlPr>
                          </m:sSubPr>
                          <m:e>
                            <m:r>
                              <a:rPr lang="en-US" sz="2800" i="1" dirty="0">
                                <a:solidFill>
                                  <a:srgbClr val="FF0000"/>
                                </a:solidFill>
                                <a:latin typeface="Cambria Math" charset="0"/>
                              </a:rPr>
                              <m:t>𝑏</m:t>
                            </m:r>
                          </m:e>
                          <m:sub>
                            <m:r>
                              <a:rPr lang="en-US" sz="2800" i="1" dirty="0">
                                <a:solidFill>
                                  <a:srgbClr val="FF0000"/>
                                </a:solidFill>
                                <a:latin typeface="Cambria Math" charset="0"/>
                              </a:rPr>
                              <m:t>𝑒</m:t>
                            </m:r>
                          </m:sub>
                        </m:sSub>
                      </m:e>
                    </m:d>
                    <m:r>
                      <a:rPr lang="en-US" sz="2800" i="1" dirty="0">
                        <a:solidFill>
                          <a:srgbClr val="FF0000"/>
                        </a:solidFill>
                        <a:latin typeface="Cambria Math" charset="0"/>
                      </a:rPr>
                      <m:t>}</m:t>
                    </m:r>
                  </m:oMath>
                </a14:m>
                <a:endParaRPr lang="en-US" sz="2800" dirty="0"/>
              </a:p>
            </p:txBody>
          </p:sp>
        </mc:Choice>
        <mc:Fallback xmlns="">
          <p:sp>
            <p:nvSpPr>
              <p:cNvPr id="22" name="Rectangle 21"/>
              <p:cNvSpPr>
                <a:spLocks noRot="1" noChangeAspect="1" noMove="1" noResize="1" noEditPoints="1" noAdjustHandles="1" noChangeArrowheads="1" noChangeShapeType="1" noTextEdit="1"/>
              </p:cNvSpPr>
              <p:nvPr/>
            </p:nvSpPr>
            <p:spPr>
              <a:xfrm>
                <a:off x="191386" y="1090911"/>
                <a:ext cx="8761228" cy="954107"/>
              </a:xfrm>
              <a:prstGeom prst="rect">
                <a:avLst/>
              </a:prstGeom>
              <a:blipFill rotWithShape="0">
                <a:blip r:embed="rId18"/>
                <a:stretch>
                  <a:fillRect l="-1391" t="-6410" b="-17949"/>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1731290922"/>
      </p:ext>
    </p:extLst>
  </p:cSld>
  <p:clrMapOvr>
    <a:masterClrMapping/>
  </p:clrMapOvr>
  <mc:AlternateContent xmlns:mc="http://schemas.openxmlformats.org/markup-compatibility/2006" xmlns:p14="http://schemas.microsoft.com/office/powerpoint/2010/main">
    <mc:Choice Requires="p14">
      <p:transition spd="slow" p14:dur="2000" advTm="131672"/>
    </mc:Choice>
    <mc:Fallback xmlns="">
      <p:transition spd="slow" advTm="13167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6" y="158006"/>
            <a:ext cx="8761228" cy="601661"/>
          </a:xfrm>
        </p:spPr>
        <p:txBody>
          <a:bodyPr>
            <a:normAutofit fontScale="90000"/>
          </a:bodyPr>
          <a:lstStyle/>
          <a:p>
            <a:pPr algn="ctr" defTabSz="914332" rtl="0" eaLnBrk="1" latinLnBrk="0" hangingPunct="1">
              <a:spcBef>
                <a:spcPct val="0"/>
              </a:spcBef>
              <a:buNone/>
            </a:pPr>
            <a:r>
              <a:rPr lang="en-US" dirty="0"/>
              <a:t>Regrouping from Main Lemma</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985799" y="950976"/>
                <a:ext cx="5966815" cy="2704994"/>
              </a:xfrm>
            </p:spPr>
            <p:txBody>
              <a:bodyPr>
                <a:normAutofit/>
              </a:bodyPr>
              <a:lstStyle/>
              <a:p>
                <a:pPr marL="0" lvl="0" indent="0" defTabSz="914400">
                  <a:spcBef>
                    <a:spcPts val="0"/>
                  </a:spcBef>
                  <a:buClrTx/>
                  <a:buNone/>
                  <a:defRPr/>
                </a:pPr>
                <a:r>
                  <a:rPr lang="en-US" sz="2800" b="1" dirty="0"/>
                  <a:t>Main Lemma: </a:t>
                </a:r>
                <a:r>
                  <a:rPr lang="en-US" sz="2800" dirty="0"/>
                  <a:t>Either</a:t>
                </a:r>
                <a:br>
                  <a:rPr lang="en-US" sz="2800" dirty="0"/>
                </a:br>
                <a:endParaRPr lang="en-US" sz="1000" dirty="0"/>
              </a:p>
              <a:p>
                <a:pPr marL="514350" lvl="0" indent="-514350" defTabSz="914400">
                  <a:spcBef>
                    <a:spcPts val="0"/>
                  </a:spcBef>
                  <a:buClrTx/>
                  <a:buAutoNum type="arabicPeriod"/>
                </a:pPr>
                <a:r>
                  <a:rPr lang="en-US" sz="2800" dirty="0"/>
                  <a:t>There exists an equation </a:t>
                </a:r>
                <a14:m>
                  <m:oMath xmlns:m="http://schemas.openxmlformats.org/officeDocument/2006/math">
                    <m:d>
                      <m:dPr>
                        <m:begChr m:val="⟨"/>
                        <m:endChr m:val="⟩"/>
                        <m:ctrlPr>
                          <a:rPr lang="en-US" sz="2800" i="1" dirty="0">
                            <a:solidFill>
                              <a:srgbClr val="FF0000"/>
                            </a:solidFill>
                            <a:latin typeface="Cambria Math" panose="02040503050406030204" pitchFamily="18" charset="0"/>
                          </a:rPr>
                        </m:ctrlPr>
                      </m:dPr>
                      <m:e>
                        <m:r>
                          <a:rPr lang="en-US" sz="2800" i="1" dirty="0">
                            <a:solidFill>
                              <a:srgbClr val="FF0000"/>
                            </a:solidFill>
                            <a:latin typeface="Cambria Math" charset="0"/>
                          </a:rPr>
                          <m:t>𝑎</m:t>
                        </m:r>
                        <m:r>
                          <a:rPr lang="en-US" sz="2800" i="1" dirty="0">
                            <a:solidFill>
                              <a:srgbClr val="FF0000"/>
                            </a:solidFill>
                            <a:latin typeface="Cambria Math" charset="0"/>
                          </a:rPr>
                          <m:t>,</m:t>
                        </m:r>
                        <m:r>
                          <a:rPr lang="en-US" sz="2800" i="1" dirty="0">
                            <a:solidFill>
                              <a:srgbClr val="FF0000"/>
                            </a:solidFill>
                            <a:latin typeface="Cambria Math" charset="0"/>
                          </a:rPr>
                          <m:t>𝑥</m:t>
                        </m:r>
                      </m:e>
                    </m:d>
                    <m:r>
                      <a:rPr lang="en-US" sz="2800" i="1" dirty="0">
                        <a:solidFill>
                          <a:srgbClr val="FF0000"/>
                        </a:solidFill>
                        <a:latin typeface="Cambria Math" charset="0"/>
                      </a:rPr>
                      <m:t>=</m:t>
                    </m:r>
                    <m:r>
                      <a:rPr lang="en-US" sz="2800" i="1" dirty="0">
                        <a:solidFill>
                          <a:srgbClr val="FF0000"/>
                        </a:solidFill>
                        <a:latin typeface="Cambria Math" charset="0"/>
                      </a:rPr>
                      <m:t>𝑏</m:t>
                    </m:r>
                  </m:oMath>
                </a14:m>
                <a:r>
                  <a:rPr lang="en-US" sz="2800" dirty="0"/>
                  <a:t> that is shared by many of the edges.</a:t>
                </a:r>
              </a:p>
              <a:p>
                <a:pPr marL="514350" lvl="0" indent="-514350" defTabSz="914400">
                  <a:spcBef>
                    <a:spcPts val="0"/>
                  </a:spcBef>
                  <a:buClrTx/>
                  <a:buAutoNum type="arabicPeriod"/>
                </a:pPr>
                <a:endParaRPr lang="en-US" sz="1000" dirty="0"/>
              </a:p>
              <a:p>
                <a:pPr marL="514350" indent="-514350" defTabSz="914400">
                  <a:spcBef>
                    <a:spcPts val="0"/>
                  </a:spcBef>
                  <a:buClrTx/>
                  <a:buFont typeface="+mj-lt"/>
                  <a:buAutoNum type="arabicPeriod"/>
                </a:pPr>
                <a:r>
                  <a:rPr lang="en-US" sz="2400" baseline="-25000" dirty="0"/>
                  <a:t> </a:t>
                </a:r>
                <a14:m>
                  <m:oMath xmlns:m="http://schemas.openxmlformats.org/officeDocument/2006/math">
                    <m:sSub>
                      <m:sSubPr>
                        <m:ctrlPr>
                          <a:rPr lang="en-US" sz="2800" i="1" dirty="0">
                            <a:solidFill>
                              <a:srgbClr val="FF0000"/>
                            </a:solidFill>
                            <a:latin typeface="Cambria Math" panose="02040503050406030204" pitchFamily="18" charset="0"/>
                          </a:rPr>
                        </m:ctrlPr>
                      </m:sSubPr>
                      <m:e>
                        <m:r>
                          <a:rPr lang="en-US" sz="2800" b="1" i="1" dirty="0">
                            <a:solidFill>
                              <a:srgbClr val="FF0000"/>
                            </a:solidFill>
                            <a:latin typeface="Cambria Math" panose="02040503050406030204" pitchFamily="18" charset="0"/>
                          </a:rPr>
                          <m:t>𝑷</m:t>
                        </m:r>
                      </m:e>
                      <m:sub>
                        <m:r>
                          <a:rPr lang="en-US" sz="2800" i="1" dirty="0">
                            <a:solidFill>
                              <a:srgbClr val="FF0000"/>
                            </a:solidFill>
                            <a:latin typeface="Cambria Math" panose="02040503050406030204" pitchFamily="18" charset="0"/>
                          </a:rPr>
                          <m:t>𝑥</m:t>
                        </m:r>
                        <m:r>
                          <a:rPr lang="en-US" sz="2800" i="1" dirty="0">
                            <a:solidFill>
                              <a:srgbClr val="FF0000"/>
                            </a:solidFill>
                            <a:latin typeface="Cambria Math" panose="02040503050406030204" pitchFamily="18" charset="0"/>
                          </a:rPr>
                          <m:t>|</m:t>
                        </m:r>
                        <m:r>
                          <a:rPr lang="en-US" sz="2800" i="1" dirty="0">
                            <a:solidFill>
                              <a:srgbClr val="FF0000"/>
                            </a:solidFill>
                            <a:latin typeface="Cambria Math" panose="02040503050406030204" pitchFamily="18" charset="0"/>
                          </a:rPr>
                          <m:t>𝑣</m:t>
                        </m:r>
                      </m:sub>
                    </m:sSub>
                  </m:oMath>
                </a14:m>
                <a:r>
                  <a:rPr lang="en-US" sz="2800" dirty="0"/>
                  <a:t> is close to uniform (over </a:t>
                </a:r>
                <a:r>
                  <a:rPr lang="en-US" sz="2800" b="1" dirty="0"/>
                  <a:t>all</a:t>
                </a:r>
                <a:r>
                  <a:rPr lang="en-US" sz="2800" dirty="0"/>
                  <a:t> </a:t>
                </a:r>
                <a:br>
                  <a:rPr lang="en-US" sz="2800" i="1" dirty="0">
                    <a:solidFill>
                      <a:srgbClr val="FF0000"/>
                    </a:solidFill>
                    <a:latin typeface="Cambria Math" charset="0"/>
                  </a:rPr>
                </a:br>
                <a14:m>
                  <m:oMath xmlns:m="http://schemas.openxmlformats.org/officeDocument/2006/math">
                    <m:r>
                      <a:rPr lang="en-US" sz="2800" i="1" dirty="0">
                        <a:solidFill>
                          <a:srgbClr val="FF0000"/>
                        </a:solidFill>
                        <a:latin typeface="Cambria Math" charset="0"/>
                      </a:rPr>
                      <m:t>ℓ</m:t>
                    </m:r>
                  </m:oMath>
                </a14:m>
                <a:r>
                  <a:rPr lang="en-US" sz="2800" dirty="0"/>
                  <a:t>-sparse </a:t>
                </a:r>
                <a:r>
                  <a:rPr lang="en-US" sz="2800" dirty="0">
                    <a:solidFill>
                      <a:prstClr val="black"/>
                    </a:solidFill>
                  </a:rPr>
                  <a:t>vectors)</a:t>
                </a:r>
                <a:r>
                  <a:rPr lang="en-US" sz="2800" dirty="0"/>
                  <a:t>.</a:t>
                </a:r>
              </a:p>
              <a:p>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985799" y="950976"/>
                <a:ext cx="5966815" cy="2704994"/>
              </a:xfrm>
              <a:blipFill>
                <a:blip r:embed="rId3"/>
                <a:stretch>
                  <a:fillRect l="-1911" t="-2336" r="-1062" b="-935"/>
                </a:stretch>
              </a:blipFill>
            </p:spPr>
            <p:txBody>
              <a:bodyPr/>
              <a:lstStyle/>
              <a:p>
                <a:r>
                  <a:rPr lang="en-US">
                    <a:noFill/>
                  </a:rPr>
                  <a:t> </a:t>
                </a:r>
              </a:p>
            </p:txBody>
          </p:sp>
        </mc:Fallback>
      </mc:AlternateContent>
      <p:grpSp>
        <p:nvGrpSpPr>
          <p:cNvPr id="4" name="Group 3"/>
          <p:cNvGrpSpPr/>
          <p:nvPr/>
        </p:nvGrpSpPr>
        <p:grpSpPr>
          <a:xfrm>
            <a:off x="0" y="1372170"/>
            <a:ext cx="3118802" cy="2283799"/>
            <a:chOff x="457199" y="2580319"/>
            <a:chExt cx="3118802" cy="2283799"/>
          </a:xfrm>
        </p:grpSpPr>
        <p:grpSp>
          <p:nvGrpSpPr>
            <p:cNvPr id="5" name="Group 4"/>
            <p:cNvGrpSpPr>
              <a:grpSpLocks noChangeAspect="1"/>
            </p:cNvGrpSpPr>
            <p:nvPr/>
          </p:nvGrpSpPr>
          <p:grpSpPr>
            <a:xfrm flipH="1">
              <a:off x="1594063" y="3097517"/>
              <a:ext cx="173927" cy="1678391"/>
              <a:chOff x="2438400" y="2098711"/>
              <a:chExt cx="304800" cy="3153733"/>
            </a:xfrm>
          </p:grpSpPr>
          <p:sp>
            <p:nvSpPr>
              <p:cNvPr id="20" name="Oval 19"/>
              <p:cNvSpPr>
                <a:spLocks noChangeAspect="1"/>
              </p:cNvSpPr>
              <p:nvPr/>
            </p:nvSpPr>
            <p:spPr>
              <a:xfrm>
                <a:off x="2438400" y="2098711"/>
                <a:ext cx="304800" cy="30585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1" name="Oval 20"/>
              <p:cNvSpPr>
                <a:spLocks noChangeAspect="1"/>
              </p:cNvSpPr>
              <p:nvPr/>
            </p:nvSpPr>
            <p:spPr>
              <a:xfrm>
                <a:off x="2438400" y="3048004"/>
                <a:ext cx="304800" cy="30585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3" name="Oval 22"/>
              <p:cNvSpPr>
                <a:spLocks noChangeAspect="1"/>
              </p:cNvSpPr>
              <p:nvPr/>
            </p:nvSpPr>
            <p:spPr>
              <a:xfrm>
                <a:off x="2438400" y="4946590"/>
                <a:ext cx="304800" cy="30585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sp>
          <p:nvSpPr>
            <p:cNvPr id="6" name="Oval 5"/>
            <p:cNvSpPr>
              <a:spLocks noChangeAspect="1"/>
            </p:cNvSpPr>
            <p:nvPr/>
          </p:nvSpPr>
          <p:spPr>
            <a:xfrm flipH="1">
              <a:off x="2867404" y="3587529"/>
              <a:ext cx="173927" cy="1627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Arrow Connector 6"/>
            <p:cNvCxnSpPr/>
            <p:nvPr/>
          </p:nvCxnSpPr>
          <p:spPr>
            <a:xfrm flipV="1">
              <a:off x="1767990" y="3683737"/>
              <a:ext cx="1101535" cy="374"/>
            </a:xfrm>
            <a:prstGeom prst="straightConnector1">
              <a:avLst/>
            </a:prstGeom>
            <a:ln w="76200">
              <a:solidFill>
                <a:schemeClr val="bg1">
                  <a:lumMod val="65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1742518" y="3741285"/>
              <a:ext cx="1152478" cy="895688"/>
            </a:xfrm>
            <a:prstGeom prst="straightConnector1">
              <a:avLst/>
            </a:prstGeom>
            <a:ln w="76200">
              <a:solidFill>
                <a:schemeClr val="bg1">
                  <a:lumMod val="65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760806" y="3161015"/>
              <a:ext cx="1127006" cy="447160"/>
            </a:xfrm>
            <a:prstGeom prst="straightConnector1">
              <a:avLst/>
            </a:prstGeom>
            <a:ln w="76200">
              <a:solidFill>
                <a:schemeClr val="bg1">
                  <a:lumMod val="65000"/>
                </a:schemeClr>
              </a:solidFill>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p:cNvSpPr txBox="1"/>
                <p:nvPr/>
              </p:nvSpPr>
              <p:spPr>
                <a:xfrm>
                  <a:off x="1526940" y="3358605"/>
                  <a:ext cx="1136029" cy="33855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200" b="1" i="1" smtClean="0">
                            <a:solidFill>
                              <a:srgbClr val="C00000"/>
                            </a:solidFill>
                            <a:latin typeface="Cambria Math" charset="0"/>
                          </a:rPr>
                          <m:t>(</m:t>
                        </m:r>
                        <m:sSup>
                          <m:sSupPr>
                            <m:ctrlPr>
                              <a:rPr lang="en-US" sz="2200" b="1" i="1" smtClean="0">
                                <a:solidFill>
                                  <a:srgbClr val="C00000"/>
                                </a:solidFill>
                                <a:latin typeface="Cambria Math" panose="02040503050406030204" pitchFamily="18" charset="0"/>
                              </a:rPr>
                            </m:ctrlPr>
                          </m:sSupPr>
                          <m:e>
                            <m:r>
                              <a:rPr lang="en-US" sz="2200" b="1" i="1" smtClean="0">
                                <a:solidFill>
                                  <a:srgbClr val="C00000"/>
                                </a:solidFill>
                                <a:latin typeface="Cambria Math" charset="0"/>
                              </a:rPr>
                              <m:t>𝒂</m:t>
                            </m:r>
                          </m:e>
                          <m:sup>
                            <m:r>
                              <a:rPr lang="en-US" sz="2200" b="1" i="1" smtClean="0">
                                <a:solidFill>
                                  <a:srgbClr val="C00000"/>
                                </a:solidFill>
                                <a:latin typeface="Cambria Math" charset="0"/>
                              </a:rPr>
                              <m:t>′</m:t>
                            </m:r>
                          </m:sup>
                        </m:sSup>
                        <m:r>
                          <a:rPr lang="en-US" sz="2200" b="1" i="1" smtClean="0">
                            <a:solidFill>
                              <a:srgbClr val="C00000"/>
                            </a:solidFill>
                            <a:latin typeface="Cambria Math" charset="0"/>
                          </a:rPr>
                          <m:t>,</m:t>
                        </m:r>
                        <m:sSup>
                          <m:sSupPr>
                            <m:ctrlPr>
                              <a:rPr lang="en-US" sz="2200" b="1" i="1" smtClean="0">
                                <a:solidFill>
                                  <a:srgbClr val="C00000"/>
                                </a:solidFill>
                                <a:latin typeface="Cambria Math" panose="02040503050406030204" pitchFamily="18" charset="0"/>
                              </a:rPr>
                            </m:ctrlPr>
                          </m:sSupPr>
                          <m:e>
                            <m:r>
                              <a:rPr lang="en-US" sz="2200" b="1" i="1" smtClean="0">
                                <a:solidFill>
                                  <a:srgbClr val="C00000"/>
                                </a:solidFill>
                                <a:latin typeface="Cambria Math" charset="0"/>
                              </a:rPr>
                              <m:t>𝒃</m:t>
                            </m:r>
                          </m:e>
                          <m:sup>
                            <m:r>
                              <a:rPr lang="en-US" sz="2200" b="1" i="1" smtClean="0">
                                <a:solidFill>
                                  <a:srgbClr val="C00000"/>
                                </a:solidFill>
                                <a:latin typeface="Cambria Math" charset="0"/>
                              </a:rPr>
                              <m:t>′</m:t>
                            </m:r>
                          </m:sup>
                        </m:sSup>
                        <m:r>
                          <a:rPr lang="en-US" sz="2200" b="1" i="1" smtClean="0">
                            <a:solidFill>
                              <a:srgbClr val="C00000"/>
                            </a:solidFill>
                            <a:latin typeface="Cambria Math" charset="0"/>
                          </a:rPr>
                          <m:t>)</m:t>
                        </m:r>
                      </m:oMath>
                    </m:oMathPara>
                  </a14:m>
                  <a:endParaRPr lang="en-US" sz="2200" b="1" dirty="0">
                    <a:solidFill>
                      <a:srgbClr val="C00000"/>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1526940" y="3358605"/>
                  <a:ext cx="1136029" cy="338554"/>
                </a:xfrm>
                <a:prstGeom prst="rect">
                  <a:avLst/>
                </a:prstGeom>
                <a:blipFill rotWithShape="0">
                  <a:blip r:embed="rId8"/>
                  <a:stretch>
                    <a:fillRect b="-381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649749" y="3862602"/>
                  <a:ext cx="1136029" cy="33855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200" b="1" i="1" smtClean="0">
                            <a:solidFill>
                              <a:srgbClr val="C00000"/>
                            </a:solidFill>
                            <a:latin typeface="Cambria Math" panose="02040503050406030204" pitchFamily="18" charset="0"/>
                          </a:rPr>
                          <m:t>(</m:t>
                        </m:r>
                        <m:r>
                          <a:rPr lang="en-US" sz="2200" b="1" i="1" smtClean="0">
                            <a:solidFill>
                              <a:srgbClr val="C00000"/>
                            </a:solidFill>
                            <a:latin typeface="Cambria Math" panose="02040503050406030204" pitchFamily="18" charset="0"/>
                          </a:rPr>
                          <m:t>𝒂</m:t>
                        </m:r>
                        <m:r>
                          <a:rPr lang="en-US" sz="2200" b="1" i="1" smtClean="0">
                            <a:solidFill>
                              <a:srgbClr val="C00000"/>
                            </a:solidFill>
                            <a:latin typeface="Cambria Math" charset="0"/>
                          </a:rPr>
                          <m:t>′′</m:t>
                        </m:r>
                        <m:r>
                          <a:rPr lang="en-US" sz="2200" b="1" i="1" smtClean="0">
                            <a:solidFill>
                              <a:srgbClr val="C00000"/>
                            </a:solidFill>
                            <a:latin typeface="Cambria Math" panose="02040503050406030204" pitchFamily="18" charset="0"/>
                          </a:rPr>
                          <m:t>,</m:t>
                        </m:r>
                        <m:r>
                          <a:rPr lang="en-US" sz="2200" b="1" i="1" smtClean="0">
                            <a:solidFill>
                              <a:srgbClr val="C00000"/>
                            </a:solidFill>
                            <a:latin typeface="Cambria Math" panose="02040503050406030204" pitchFamily="18" charset="0"/>
                          </a:rPr>
                          <m:t>𝒃</m:t>
                        </m:r>
                        <m:r>
                          <a:rPr lang="en-US" sz="2200" b="1" i="1" smtClean="0">
                            <a:solidFill>
                              <a:srgbClr val="C00000"/>
                            </a:solidFill>
                            <a:latin typeface="Cambria Math" charset="0"/>
                          </a:rPr>
                          <m:t>′′</m:t>
                        </m:r>
                        <m:r>
                          <a:rPr lang="en-US" sz="2200" b="1" i="1" smtClean="0">
                            <a:solidFill>
                              <a:srgbClr val="C00000"/>
                            </a:solidFill>
                            <a:latin typeface="Cambria Math" panose="02040503050406030204" pitchFamily="18" charset="0"/>
                          </a:rPr>
                          <m:t>)</m:t>
                        </m:r>
                      </m:oMath>
                    </m:oMathPara>
                  </a14:m>
                  <a:endParaRPr lang="en-US" sz="2200" b="1" dirty="0">
                    <a:solidFill>
                      <a:srgbClr val="C00000"/>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1649749" y="3862602"/>
                  <a:ext cx="1136029" cy="338554"/>
                </a:xfrm>
                <a:prstGeom prst="rect">
                  <a:avLst/>
                </a:prstGeom>
                <a:blipFill rotWithShape="0">
                  <a:blip r:embed="rId9"/>
                  <a:stretch>
                    <a:fillRect l="-4301" t="-1786" r="-4839" b="-35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1693683" y="2945938"/>
                  <a:ext cx="1136029" cy="33855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2200" b="1" i="1" smtClean="0">
                                <a:solidFill>
                                  <a:srgbClr val="C00000"/>
                                </a:solidFill>
                                <a:latin typeface="Cambria Math" panose="02040503050406030204" pitchFamily="18" charset="0"/>
                              </a:rPr>
                            </m:ctrlPr>
                          </m:dPr>
                          <m:e>
                            <m:r>
                              <a:rPr lang="en-US" sz="2200" b="1" i="1" smtClean="0">
                                <a:solidFill>
                                  <a:srgbClr val="C00000"/>
                                </a:solidFill>
                                <a:latin typeface="Cambria Math" charset="0"/>
                              </a:rPr>
                              <m:t>𝒂</m:t>
                            </m:r>
                            <m:r>
                              <a:rPr lang="en-US" sz="2200" b="1" i="1" smtClean="0">
                                <a:solidFill>
                                  <a:srgbClr val="C00000"/>
                                </a:solidFill>
                                <a:latin typeface="Cambria Math" charset="0"/>
                              </a:rPr>
                              <m:t>,</m:t>
                            </m:r>
                            <m:r>
                              <a:rPr lang="en-US" sz="2200" b="1" i="1" smtClean="0">
                                <a:solidFill>
                                  <a:srgbClr val="C00000"/>
                                </a:solidFill>
                                <a:latin typeface="Cambria Math" charset="0"/>
                              </a:rPr>
                              <m:t>𝒃</m:t>
                            </m:r>
                          </m:e>
                        </m:d>
                      </m:oMath>
                    </m:oMathPara>
                  </a14:m>
                  <a:endParaRPr lang="en-US" sz="2200" b="1" dirty="0">
                    <a:solidFill>
                      <a:srgbClr val="C00000"/>
                    </a:solidFill>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1693683" y="2945938"/>
                  <a:ext cx="1136029" cy="338554"/>
                </a:xfrm>
                <a:prstGeom prst="rect">
                  <a:avLst/>
                </a:prstGeom>
                <a:blipFill rotWithShape="0">
                  <a:blip r:embed="rId10"/>
                  <a:stretch>
                    <a:fillRect b="-89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57199" y="2839601"/>
                  <a:ext cx="1136029" cy="40011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600" b="1" i="1" smtClean="0">
                                <a:solidFill>
                                  <a:srgbClr val="C00000"/>
                                </a:solidFill>
                                <a:latin typeface="Cambria Math" panose="02040503050406030204" pitchFamily="18" charset="0"/>
                              </a:rPr>
                            </m:ctrlPr>
                          </m:sSubPr>
                          <m:e>
                            <m:r>
                              <a:rPr lang="en-US" sz="2600" b="1" i="1" smtClean="0">
                                <a:solidFill>
                                  <a:srgbClr val="C00000"/>
                                </a:solidFill>
                                <a:latin typeface="Cambria Math" charset="0"/>
                              </a:rPr>
                              <m:t>𝑳</m:t>
                            </m:r>
                          </m:e>
                          <m:sub>
                            <m:r>
                              <a:rPr lang="en-US" sz="2600" b="1" i="1" smtClean="0">
                                <a:solidFill>
                                  <a:srgbClr val="C00000"/>
                                </a:solidFill>
                                <a:latin typeface="Cambria Math" charset="0"/>
                              </a:rPr>
                              <m:t>𝒖</m:t>
                            </m:r>
                          </m:sub>
                        </m:sSub>
                      </m:oMath>
                    </m:oMathPara>
                  </a14:m>
                  <a:endParaRPr lang="en-US" sz="2600" b="1" dirty="0">
                    <a:solidFill>
                      <a:srgbClr val="C00000"/>
                    </a:solidFill>
                  </a:endParaRPr>
                </a:p>
              </p:txBody>
            </p:sp>
          </mc:Choice>
          <mc:Fallback xmlns="">
            <p:sp>
              <p:nvSpPr>
                <p:cNvPr id="59" name="TextBox 58"/>
                <p:cNvSpPr txBox="1">
                  <a:spLocks noRot="1" noChangeAspect="1" noMove="1" noResize="1" noEditPoints="1" noAdjustHandles="1" noChangeArrowheads="1" noChangeShapeType="1" noTextEdit="1"/>
                </p:cNvSpPr>
                <p:nvPr/>
              </p:nvSpPr>
              <p:spPr>
                <a:xfrm>
                  <a:off x="457199" y="2839601"/>
                  <a:ext cx="1136029" cy="400110"/>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467714" y="3655054"/>
                  <a:ext cx="1136029" cy="40011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600" b="1" i="1" smtClean="0">
                                <a:solidFill>
                                  <a:srgbClr val="C00000"/>
                                </a:solidFill>
                                <a:latin typeface="Cambria Math" panose="02040503050406030204" pitchFamily="18" charset="0"/>
                              </a:rPr>
                            </m:ctrlPr>
                          </m:sSubPr>
                          <m:e>
                            <m:r>
                              <a:rPr lang="en-US" sz="2600" b="1" i="1" smtClean="0">
                                <a:solidFill>
                                  <a:srgbClr val="C00000"/>
                                </a:solidFill>
                                <a:latin typeface="Cambria Math" charset="0"/>
                              </a:rPr>
                              <m:t>𝑳</m:t>
                            </m:r>
                          </m:e>
                          <m:sub>
                            <m:r>
                              <a:rPr lang="en-US" sz="2600" b="1" i="1" smtClean="0">
                                <a:solidFill>
                                  <a:srgbClr val="C00000"/>
                                </a:solidFill>
                                <a:latin typeface="Cambria Math" charset="0"/>
                              </a:rPr>
                              <m:t>𝒖</m:t>
                            </m:r>
                            <m:r>
                              <a:rPr lang="en-US" sz="2600" b="1" i="1" smtClean="0">
                                <a:solidFill>
                                  <a:srgbClr val="C00000"/>
                                </a:solidFill>
                                <a:latin typeface="Cambria Math" charset="0"/>
                              </a:rPr>
                              <m:t>′</m:t>
                            </m:r>
                          </m:sub>
                        </m:sSub>
                      </m:oMath>
                    </m:oMathPara>
                  </a14:m>
                  <a:endParaRPr lang="en-US" sz="2600" b="1" dirty="0">
                    <a:solidFill>
                      <a:srgbClr val="C00000"/>
                    </a:solidFill>
                  </a:endParaRPr>
                </a:p>
              </p:txBody>
            </p:sp>
          </mc:Choice>
          <mc:Fallback xmlns="">
            <p:sp>
              <p:nvSpPr>
                <p:cNvPr id="60" name="TextBox 59"/>
                <p:cNvSpPr txBox="1">
                  <a:spLocks noRot="1" noChangeAspect="1" noMove="1" noResize="1" noEditPoints="1" noAdjustHandles="1" noChangeArrowheads="1" noChangeShapeType="1" noTextEdit="1"/>
                </p:cNvSpPr>
                <p:nvPr/>
              </p:nvSpPr>
              <p:spPr>
                <a:xfrm>
                  <a:off x="467714" y="3655054"/>
                  <a:ext cx="1136029" cy="400110"/>
                </a:xfrm>
                <a:prstGeom prst="rect">
                  <a:avLst/>
                </a:prstGeom>
                <a:blipFill rotWithShape="0">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477981" y="4464008"/>
                  <a:ext cx="1136029" cy="40011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600" b="1" i="1" smtClean="0">
                                <a:solidFill>
                                  <a:srgbClr val="C00000"/>
                                </a:solidFill>
                                <a:latin typeface="Cambria Math" panose="02040503050406030204" pitchFamily="18" charset="0"/>
                              </a:rPr>
                            </m:ctrlPr>
                          </m:sSubPr>
                          <m:e>
                            <m:r>
                              <a:rPr lang="en-US" sz="2600" b="1" i="1" smtClean="0">
                                <a:solidFill>
                                  <a:srgbClr val="C00000"/>
                                </a:solidFill>
                                <a:latin typeface="Cambria Math" charset="0"/>
                              </a:rPr>
                              <m:t>𝑳</m:t>
                            </m:r>
                          </m:e>
                          <m:sub>
                            <m:r>
                              <a:rPr lang="en-US" sz="2600" b="1" i="1" smtClean="0">
                                <a:solidFill>
                                  <a:srgbClr val="C00000"/>
                                </a:solidFill>
                                <a:latin typeface="Cambria Math" charset="0"/>
                              </a:rPr>
                              <m:t>𝒖</m:t>
                            </m:r>
                            <m:r>
                              <a:rPr lang="en-US" sz="2600" b="1" i="1" smtClean="0">
                                <a:solidFill>
                                  <a:srgbClr val="C00000"/>
                                </a:solidFill>
                                <a:latin typeface="Cambria Math" charset="0"/>
                              </a:rPr>
                              <m:t>′′</m:t>
                            </m:r>
                          </m:sub>
                        </m:sSub>
                      </m:oMath>
                    </m:oMathPara>
                  </a14:m>
                  <a:endParaRPr lang="en-US" sz="2600" b="1" dirty="0">
                    <a:solidFill>
                      <a:srgbClr val="C00000"/>
                    </a:solidFill>
                  </a:endParaRPr>
                </a:p>
              </p:txBody>
            </p:sp>
          </mc:Choice>
          <mc:Fallback xmlns="">
            <p:sp>
              <p:nvSpPr>
                <p:cNvPr id="61" name="TextBox 60"/>
                <p:cNvSpPr txBox="1">
                  <a:spLocks noRot="1" noChangeAspect="1" noMove="1" noResize="1" noEditPoints="1" noAdjustHandles="1" noChangeArrowheads="1" noChangeShapeType="1" noTextEdit="1"/>
                </p:cNvSpPr>
                <p:nvPr/>
              </p:nvSpPr>
              <p:spPr>
                <a:xfrm>
                  <a:off x="477981" y="4464008"/>
                  <a:ext cx="1136029" cy="400110"/>
                </a:xfrm>
                <a:prstGeom prst="rect">
                  <a:avLst/>
                </a:prstGeom>
                <a:blipFill rotWithShape="0">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2553270" y="3032027"/>
                  <a:ext cx="1022731"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800" b="1" i="1">
                            <a:solidFill>
                              <a:srgbClr val="C00000"/>
                            </a:solidFill>
                            <a:latin typeface="Cambria Math" charset="0"/>
                          </a:rPr>
                          <m:t>𝒗</m:t>
                        </m:r>
                      </m:oMath>
                    </m:oMathPara>
                  </a14:m>
                  <a:endParaRPr lang="en-US" dirty="0"/>
                </a:p>
              </p:txBody>
            </p:sp>
          </mc:Choice>
          <mc:Fallback xmlns="">
            <p:sp>
              <p:nvSpPr>
                <p:cNvPr id="16" name="Rectangle 15"/>
                <p:cNvSpPr>
                  <a:spLocks noRot="1" noChangeAspect="1" noMove="1" noResize="1" noEditPoints="1" noAdjustHandles="1" noChangeArrowheads="1" noChangeShapeType="1" noTextEdit="1"/>
                </p:cNvSpPr>
                <p:nvPr/>
              </p:nvSpPr>
              <p:spPr>
                <a:xfrm>
                  <a:off x="2553270" y="3032027"/>
                  <a:ext cx="1022731" cy="523220"/>
                </a:xfrm>
                <a:prstGeom prst="rect">
                  <a:avLst/>
                </a:prstGeom>
                <a:blipFill rotWithShape="0">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1298148" y="2580319"/>
                  <a:ext cx="498855"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1" smtClean="0">
                            <a:solidFill>
                              <a:srgbClr val="C00000"/>
                            </a:solidFill>
                            <a:latin typeface="Cambria Math" charset="0"/>
                          </a:rPr>
                          <m:t>𝒖</m:t>
                        </m:r>
                      </m:oMath>
                    </m:oMathPara>
                  </a14:m>
                  <a:endParaRPr lang="en-US" sz="2800" dirty="0"/>
                </a:p>
              </p:txBody>
            </p:sp>
          </mc:Choice>
          <mc:Fallback xmlns="">
            <p:sp>
              <p:nvSpPr>
                <p:cNvPr id="67" name="Rectangle 66"/>
                <p:cNvSpPr>
                  <a:spLocks noRot="1" noChangeAspect="1" noMove="1" noResize="1" noEditPoints="1" noAdjustHandles="1" noChangeArrowheads="1" noChangeShapeType="1" noTextEdit="1"/>
                </p:cNvSpPr>
                <p:nvPr/>
              </p:nvSpPr>
              <p:spPr>
                <a:xfrm>
                  <a:off x="1298148" y="2580319"/>
                  <a:ext cx="498855" cy="523220"/>
                </a:xfrm>
                <a:prstGeom prst="rect">
                  <a:avLst/>
                </a:prstGeom>
                <a:blipFill rotWithShape="0">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1102353" y="3298448"/>
                  <a:ext cx="591829"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1" smtClean="0">
                            <a:solidFill>
                              <a:srgbClr val="C00000"/>
                            </a:solidFill>
                            <a:latin typeface="Cambria Math" charset="0"/>
                          </a:rPr>
                          <m:t>𝒖</m:t>
                        </m:r>
                        <m:r>
                          <a:rPr lang="en-US" sz="2800" b="1" i="1" smtClean="0">
                            <a:solidFill>
                              <a:srgbClr val="C00000"/>
                            </a:solidFill>
                            <a:latin typeface="Cambria Math" charset="0"/>
                          </a:rPr>
                          <m:t>′</m:t>
                        </m:r>
                      </m:oMath>
                    </m:oMathPara>
                  </a14:m>
                  <a:endParaRPr lang="en-US" sz="2800" dirty="0"/>
                </a:p>
              </p:txBody>
            </p:sp>
          </mc:Choice>
          <mc:Fallback xmlns="">
            <p:sp>
              <p:nvSpPr>
                <p:cNvPr id="68" name="Rectangle 67"/>
                <p:cNvSpPr>
                  <a:spLocks noRot="1" noChangeAspect="1" noMove="1" noResize="1" noEditPoints="1" noAdjustHandles="1" noChangeArrowheads="1" noChangeShapeType="1" noTextEdit="1"/>
                </p:cNvSpPr>
                <p:nvPr/>
              </p:nvSpPr>
              <p:spPr>
                <a:xfrm>
                  <a:off x="1102353" y="3298448"/>
                  <a:ext cx="591829" cy="523220"/>
                </a:xfrm>
                <a:prstGeom prst="rect">
                  <a:avLst/>
                </a:prstGeom>
                <a:blipFill rotWithShape="0">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1194516" y="4232335"/>
                  <a:ext cx="684803"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1" smtClean="0">
                            <a:solidFill>
                              <a:srgbClr val="C00000"/>
                            </a:solidFill>
                            <a:latin typeface="Cambria Math" charset="0"/>
                          </a:rPr>
                          <m:t>𝒖</m:t>
                        </m:r>
                        <m:r>
                          <a:rPr lang="en-US" sz="2800" b="1" i="1" smtClean="0">
                            <a:solidFill>
                              <a:srgbClr val="C00000"/>
                            </a:solidFill>
                            <a:latin typeface="Cambria Math" charset="0"/>
                          </a:rPr>
                          <m:t>′′</m:t>
                        </m:r>
                      </m:oMath>
                    </m:oMathPara>
                  </a14:m>
                  <a:endParaRPr lang="en-US" sz="2800" dirty="0"/>
                </a:p>
              </p:txBody>
            </p:sp>
          </mc:Choice>
          <mc:Fallback xmlns="">
            <p:sp>
              <p:nvSpPr>
                <p:cNvPr id="70" name="Rectangle 69"/>
                <p:cNvSpPr>
                  <a:spLocks noRot="1" noChangeAspect="1" noMove="1" noResize="1" noEditPoints="1" noAdjustHandles="1" noChangeArrowheads="1" noChangeShapeType="1" noTextEdit="1"/>
                </p:cNvSpPr>
                <p:nvPr/>
              </p:nvSpPr>
              <p:spPr>
                <a:xfrm>
                  <a:off x="1194516" y="4232335"/>
                  <a:ext cx="684803" cy="523220"/>
                </a:xfrm>
                <a:prstGeom prst="rect">
                  <a:avLst/>
                </a:prstGeom>
                <a:blipFill rotWithShape="0">
                  <a:blip r:embed="rId17"/>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68" name="Rectangle 67"/>
              <p:cNvSpPr/>
              <p:nvPr/>
            </p:nvSpPr>
            <p:spPr>
              <a:xfrm>
                <a:off x="191386" y="4021589"/>
                <a:ext cx="8952613" cy="2251835"/>
              </a:xfrm>
              <a:prstGeom prst="rect">
                <a:avLst/>
              </a:prstGeom>
            </p:spPr>
            <p:txBody>
              <a:bodyPr wrap="square">
                <a:spAutoFit/>
              </a:bodyPr>
              <a:lstStyle/>
              <a:p>
                <a:r>
                  <a:rPr lang="en-US" sz="2800" dirty="0"/>
                  <a:t>Applying the main lemma recursively </a:t>
                </a:r>
                <a14:m>
                  <m:oMath xmlns:m="http://schemas.openxmlformats.org/officeDocument/2006/math">
                    <m:r>
                      <a:rPr lang="en-US" sz="2800" i="1" dirty="0" smtClean="0">
                        <a:solidFill>
                          <a:srgbClr val="FF0000"/>
                        </a:solidFill>
                        <a:latin typeface="Cambria Math" charset="0"/>
                      </a:rPr>
                      <m:t>𝑘</m:t>
                    </m:r>
                    <m:r>
                      <a:rPr lang="en-US" sz="2800" i="1" dirty="0" smtClean="0">
                        <a:solidFill>
                          <a:srgbClr val="FF0000"/>
                        </a:solidFill>
                        <a:latin typeface="Cambria Math" charset="0"/>
                      </a:rPr>
                      <m:t>’≤</m:t>
                    </m:r>
                    <m:r>
                      <a:rPr lang="en-US" sz="2800" i="1" dirty="0" smtClean="0">
                        <a:solidFill>
                          <a:srgbClr val="FF0000"/>
                        </a:solidFill>
                        <a:latin typeface="Cambria Math" charset="0"/>
                      </a:rPr>
                      <m:t>𝑘</m:t>
                    </m:r>
                    <m:r>
                      <a:rPr lang="en-US" sz="2800" i="1" dirty="0" smtClean="0">
                        <a:solidFill>
                          <a:srgbClr val="FF0000"/>
                        </a:solidFill>
                        <a:latin typeface="Cambria Math" charset="0"/>
                      </a:rPr>
                      <m:t> </m:t>
                    </m:r>
                  </m:oMath>
                </a14:m>
                <a:r>
                  <a:rPr lang="en-US" sz="2800" dirty="0"/>
                  <a:t>times,</a:t>
                </a:r>
              </a:p>
              <a:p>
                <a:pPr/>
                <a:r>
                  <a:rPr lang="en-US" sz="2800" dirty="0"/>
                  <a:t>we find a large fraction of the edges with common </a:t>
                </a:r>
                <a:r>
                  <a:rPr lang="en-US" sz="2800" dirty="0" err="1"/>
                  <a:t>eqs</a:t>
                </a:r>
                <a:br>
                  <a:rPr lang="en-US" sz="2800" dirty="0"/>
                </a:br>
                <a14:m>
                  <m:oMathPara xmlns:m="http://schemas.openxmlformats.org/officeDocument/2006/math">
                    <m:oMathParaPr>
                      <m:jc m:val="centerGroup"/>
                    </m:oMathParaPr>
                    <m:oMath xmlns:m="http://schemas.openxmlformats.org/officeDocument/2006/math">
                      <m:d>
                        <m:dPr>
                          <m:begChr m:val="⟨"/>
                          <m:endChr m:val="⟩"/>
                          <m:ctrlPr>
                            <a:rPr lang="en-US" sz="2800" i="1">
                              <a:solidFill>
                                <a:srgbClr val="FF0000"/>
                              </a:solidFill>
                              <a:latin typeface="Cambria Math" panose="02040503050406030204" pitchFamily="18" charset="0"/>
                            </a:rPr>
                          </m:ctrlPr>
                        </m:dPr>
                        <m:e>
                          <m:sSub>
                            <m:sSubPr>
                              <m:ctrlPr>
                                <a:rPr lang="en-US" sz="2800" b="0" i="1" smtClean="0">
                                  <a:solidFill>
                                    <a:srgbClr val="FF0000"/>
                                  </a:solidFill>
                                  <a:latin typeface="Cambria Math" panose="02040503050406030204" pitchFamily="18" charset="0"/>
                                </a:rPr>
                              </m:ctrlPr>
                            </m:sSubPr>
                            <m:e>
                              <m:r>
                                <a:rPr lang="en-US" sz="2800" i="1">
                                  <a:solidFill>
                                    <a:srgbClr val="FF0000"/>
                                  </a:solidFill>
                                  <a:latin typeface="Cambria Math" charset="0"/>
                                </a:rPr>
                                <m:t>𝑎</m:t>
                              </m:r>
                            </m:e>
                            <m:sub>
                              <m:r>
                                <a:rPr lang="en-US" sz="2800" b="0" i="1" smtClean="0">
                                  <a:solidFill>
                                    <a:srgbClr val="FF0000"/>
                                  </a:solidFill>
                                  <a:latin typeface="Cambria Math" charset="0"/>
                                </a:rPr>
                                <m:t>1</m:t>
                              </m:r>
                            </m:sub>
                          </m:sSub>
                          <m:r>
                            <a:rPr lang="en-US" sz="2800" i="1">
                              <a:solidFill>
                                <a:srgbClr val="FF0000"/>
                              </a:solidFill>
                              <a:latin typeface="Cambria Math" charset="0"/>
                            </a:rPr>
                            <m:t>,</m:t>
                          </m:r>
                          <m:r>
                            <a:rPr lang="en-US" sz="2800" i="1">
                              <a:solidFill>
                                <a:srgbClr val="FF0000"/>
                              </a:solidFill>
                              <a:latin typeface="Cambria Math" charset="0"/>
                            </a:rPr>
                            <m:t>𝑥</m:t>
                          </m:r>
                        </m:e>
                      </m:d>
                      <m:r>
                        <a:rPr lang="en-US" sz="2800" i="1">
                          <a:solidFill>
                            <a:srgbClr val="FF0000"/>
                          </a:solidFill>
                          <a:latin typeface="Cambria Math" charset="0"/>
                        </a:rPr>
                        <m:t>=</m:t>
                      </m:r>
                      <m:sSub>
                        <m:sSubPr>
                          <m:ctrlPr>
                            <a:rPr lang="en-US" sz="2800" b="0" i="1" smtClean="0">
                              <a:solidFill>
                                <a:srgbClr val="FF0000"/>
                              </a:solidFill>
                              <a:latin typeface="Cambria Math" panose="02040503050406030204" pitchFamily="18" charset="0"/>
                            </a:rPr>
                          </m:ctrlPr>
                        </m:sSubPr>
                        <m:e>
                          <m:r>
                            <a:rPr lang="en-US" sz="2800" i="1">
                              <a:solidFill>
                                <a:srgbClr val="FF0000"/>
                              </a:solidFill>
                              <a:latin typeface="Cambria Math" charset="0"/>
                            </a:rPr>
                            <m:t>𝑏</m:t>
                          </m:r>
                        </m:e>
                        <m:sub>
                          <m:r>
                            <a:rPr lang="en-US" sz="2800" b="0" i="1" smtClean="0">
                              <a:solidFill>
                                <a:srgbClr val="FF0000"/>
                              </a:solidFill>
                              <a:latin typeface="Cambria Math" charset="0"/>
                            </a:rPr>
                            <m:t>1</m:t>
                          </m:r>
                        </m:sub>
                      </m:sSub>
                      <m:r>
                        <a:rPr lang="en-US" sz="2800" b="0" i="1" smtClean="0">
                          <a:solidFill>
                            <a:srgbClr val="FF0000"/>
                          </a:solidFill>
                          <a:latin typeface="Cambria Math" charset="0"/>
                        </a:rPr>
                        <m:t>,…,</m:t>
                      </m:r>
                      <m:d>
                        <m:dPr>
                          <m:begChr m:val="⟨"/>
                          <m:endChr m:val="⟩"/>
                          <m:ctrlPr>
                            <a:rPr lang="en-US" sz="2800" i="1">
                              <a:solidFill>
                                <a:srgbClr val="FF0000"/>
                              </a:solidFill>
                              <a:latin typeface="Cambria Math" panose="02040503050406030204" pitchFamily="18" charset="0"/>
                            </a:rPr>
                          </m:ctrlPr>
                        </m:dPr>
                        <m:e>
                          <m:sSub>
                            <m:sSubPr>
                              <m:ctrlPr>
                                <a:rPr lang="en-US" sz="2800" b="0" i="1" smtClean="0">
                                  <a:solidFill>
                                    <a:srgbClr val="FF0000"/>
                                  </a:solidFill>
                                  <a:latin typeface="Cambria Math" panose="02040503050406030204" pitchFamily="18" charset="0"/>
                                </a:rPr>
                              </m:ctrlPr>
                            </m:sSubPr>
                            <m:e>
                              <m:r>
                                <a:rPr lang="en-US" sz="2800" b="0" i="1" smtClean="0">
                                  <a:solidFill>
                                    <a:srgbClr val="FF0000"/>
                                  </a:solidFill>
                                  <a:latin typeface="Cambria Math" charset="0"/>
                                </a:rPr>
                                <m:t>𝑎</m:t>
                              </m:r>
                            </m:e>
                            <m:sub>
                              <m:sSup>
                                <m:sSupPr>
                                  <m:ctrlPr>
                                    <a:rPr lang="en-US" sz="2800" b="0" i="1" smtClean="0">
                                      <a:solidFill>
                                        <a:srgbClr val="FF0000"/>
                                      </a:solidFill>
                                      <a:latin typeface="Cambria Math" panose="02040503050406030204" pitchFamily="18" charset="0"/>
                                    </a:rPr>
                                  </m:ctrlPr>
                                </m:sSupPr>
                                <m:e>
                                  <m:r>
                                    <a:rPr lang="en-US" sz="2800" b="0" i="1" smtClean="0">
                                      <a:solidFill>
                                        <a:srgbClr val="FF0000"/>
                                      </a:solidFill>
                                      <a:latin typeface="Cambria Math" charset="0"/>
                                    </a:rPr>
                                    <m:t>𝑘</m:t>
                                  </m:r>
                                </m:e>
                                <m:sup>
                                  <m:r>
                                    <a:rPr lang="en-US" sz="2800" b="0" i="1" smtClean="0">
                                      <a:solidFill>
                                        <a:srgbClr val="FF0000"/>
                                      </a:solidFill>
                                      <a:latin typeface="Cambria Math" charset="0"/>
                                    </a:rPr>
                                    <m:t>′</m:t>
                                  </m:r>
                                </m:sup>
                              </m:sSup>
                            </m:sub>
                          </m:sSub>
                          <m:r>
                            <a:rPr lang="en-US" sz="2800" i="1">
                              <a:solidFill>
                                <a:srgbClr val="FF0000"/>
                              </a:solidFill>
                              <a:latin typeface="Cambria Math" charset="0"/>
                            </a:rPr>
                            <m:t>,</m:t>
                          </m:r>
                          <m:r>
                            <a:rPr lang="en-US" sz="2800" i="1">
                              <a:solidFill>
                                <a:srgbClr val="FF0000"/>
                              </a:solidFill>
                              <a:latin typeface="Cambria Math" charset="0"/>
                            </a:rPr>
                            <m:t>𝑥</m:t>
                          </m:r>
                        </m:e>
                      </m:d>
                      <m:r>
                        <a:rPr lang="en-US" sz="2800" i="1">
                          <a:solidFill>
                            <a:srgbClr val="FF0000"/>
                          </a:solidFill>
                          <a:latin typeface="Cambria Math" charset="0"/>
                        </a:rPr>
                        <m:t>=</m:t>
                      </m:r>
                      <m:sSub>
                        <m:sSubPr>
                          <m:ctrlPr>
                            <a:rPr lang="en-US" sz="2800" i="1">
                              <a:solidFill>
                                <a:srgbClr val="FF0000"/>
                              </a:solidFill>
                              <a:latin typeface="Cambria Math" panose="02040503050406030204" pitchFamily="18" charset="0"/>
                            </a:rPr>
                          </m:ctrlPr>
                        </m:sSubPr>
                        <m:e>
                          <m:r>
                            <a:rPr lang="en-US" sz="2800" i="1">
                              <a:solidFill>
                                <a:srgbClr val="FF0000"/>
                              </a:solidFill>
                              <a:latin typeface="Cambria Math" charset="0"/>
                            </a:rPr>
                            <m:t>𝑏</m:t>
                          </m:r>
                        </m:e>
                        <m:sub>
                          <m:sSup>
                            <m:sSupPr>
                              <m:ctrlPr>
                                <a:rPr lang="en-US" sz="2800" b="0" i="1" smtClean="0">
                                  <a:solidFill>
                                    <a:srgbClr val="FF0000"/>
                                  </a:solidFill>
                                  <a:latin typeface="Cambria Math" panose="02040503050406030204" pitchFamily="18" charset="0"/>
                                </a:rPr>
                              </m:ctrlPr>
                            </m:sSupPr>
                            <m:e>
                              <m:r>
                                <a:rPr lang="en-US" sz="2800" b="0" i="1" smtClean="0">
                                  <a:solidFill>
                                    <a:srgbClr val="FF0000"/>
                                  </a:solidFill>
                                  <a:latin typeface="Cambria Math" charset="0"/>
                                </a:rPr>
                                <m:t>𝑘</m:t>
                              </m:r>
                            </m:e>
                            <m:sup>
                              <m:r>
                                <a:rPr lang="en-US" sz="2800" b="0" i="1" smtClean="0">
                                  <a:solidFill>
                                    <a:srgbClr val="FF0000"/>
                                  </a:solidFill>
                                  <a:latin typeface="Cambria Math" charset="0"/>
                                </a:rPr>
                                <m:t>′</m:t>
                              </m:r>
                            </m:sup>
                          </m:sSup>
                        </m:sub>
                      </m:sSub>
                    </m:oMath>
                  </m:oMathPara>
                </a14:m>
                <a:endParaRPr lang="en-US" sz="2800" dirty="0"/>
              </a:p>
              <a:p>
                <a:r>
                  <a:rPr lang="en-US" sz="2800" dirty="0"/>
                  <a:t>s.t. conditioned on passing through one of these edges, </a:t>
                </a:r>
                <a:br>
                  <a:rPr lang="en-US" sz="2800" dirty="0"/>
                </a:br>
                <a14:m>
                  <m:oMath xmlns:m="http://schemas.openxmlformats.org/officeDocument/2006/math">
                    <m:r>
                      <a:rPr lang="en-US" sz="2800" i="1" dirty="0">
                        <a:solidFill>
                          <a:srgbClr val="FF0000"/>
                        </a:solidFill>
                        <a:latin typeface="Cambria Math" charset="0"/>
                      </a:rPr>
                      <m:t>𝑥</m:t>
                    </m:r>
                  </m:oMath>
                </a14:m>
                <a:r>
                  <a:rPr lang="en-US" sz="2800" dirty="0"/>
                  <a:t> is </a:t>
                </a:r>
                <a:r>
                  <a:rPr lang="en-US" sz="2800" dirty="0">
                    <a:solidFill>
                      <a:prstClr val="black"/>
                    </a:solidFill>
                  </a:rPr>
                  <a:t>close to uniform over all (</a:t>
                </a:r>
                <a14:m>
                  <m:oMath xmlns:m="http://schemas.openxmlformats.org/officeDocument/2006/math">
                    <m:r>
                      <a:rPr lang="en-US" sz="2800" i="1" dirty="0">
                        <a:solidFill>
                          <a:srgbClr val="FF0000"/>
                        </a:solidFill>
                        <a:latin typeface="Cambria Math" charset="0"/>
                      </a:rPr>
                      <m:t>ℓ</m:t>
                    </m:r>
                  </m:oMath>
                </a14:m>
                <a:r>
                  <a:rPr lang="en-US" sz="2800" dirty="0"/>
                  <a:t>-sparse) </a:t>
                </a:r>
                <a:r>
                  <a:rPr lang="en-US" sz="2800" dirty="0">
                    <a:solidFill>
                      <a:prstClr val="black"/>
                    </a:solidFill>
                  </a:rPr>
                  <a:t>solutions to </a:t>
                </a:r>
                <a:r>
                  <a:rPr lang="en-US" sz="2800" dirty="0"/>
                  <a:t>the </a:t>
                </a:r>
                <a:r>
                  <a:rPr lang="en-US" sz="2800" dirty="0" err="1"/>
                  <a:t>eqs</a:t>
                </a:r>
                <a:r>
                  <a:rPr lang="en-US" sz="2800" dirty="0"/>
                  <a:t>.</a:t>
                </a:r>
              </a:p>
            </p:txBody>
          </p:sp>
        </mc:Choice>
        <mc:Fallback xmlns="">
          <p:sp>
            <p:nvSpPr>
              <p:cNvPr id="68" name="Rectangle 67"/>
              <p:cNvSpPr>
                <a:spLocks noRot="1" noChangeAspect="1" noMove="1" noResize="1" noEditPoints="1" noAdjustHandles="1" noChangeArrowheads="1" noChangeShapeType="1" noTextEdit="1"/>
              </p:cNvSpPr>
              <p:nvPr/>
            </p:nvSpPr>
            <p:spPr>
              <a:xfrm>
                <a:off x="191386" y="4021589"/>
                <a:ext cx="8952613" cy="2251835"/>
              </a:xfrm>
              <a:prstGeom prst="rect">
                <a:avLst/>
              </a:prstGeom>
              <a:blipFill>
                <a:blip r:embed="rId18"/>
                <a:stretch>
                  <a:fillRect l="-1416" t="-2809" b="-6180"/>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1232402530"/>
      </p:ext>
    </p:extLst>
  </p:cSld>
  <p:clrMapOvr>
    <a:masterClrMapping/>
  </p:clrMapOvr>
  <mc:AlternateContent xmlns:mc="http://schemas.openxmlformats.org/markup-compatibility/2006" xmlns:p14="http://schemas.microsoft.com/office/powerpoint/2010/main">
    <mc:Choice Requires="p14">
      <p:transition spd="slow" p14:dur="2000" advTm="131672"/>
    </mc:Choice>
    <mc:Fallback xmlns="">
      <p:transition spd="slow" advTm="13167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776" y="2074865"/>
            <a:ext cx="7985000" cy="2239963"/>
          </a:xfrm>
        </p:spPr>
        <p:txBody>
          <a:bodyPr>
            <a:normAutofit/>
          </a:bodyPr>
          <a:lstStyle/>
          <a:p>
            <a:r>
              <a:rPr lang="en-US" sz="6000" dirty="0"/>
              <a:t>Proof on White Board</a:t>
            </a:r>
          </a:p>
        </p:txBody>
      </p:sp>
    </p:spTree>
    <p:extLst>
      <p:ext uri="{BB962C8B-B14F-4D97-AF65-F5344CB8AC3E}">
        <p14:creationId xmlns:p14="http://schemas.microsoft.com/office/powerpoint/2010/main" val="3316275412"/>
      </p:ext>
    </p:extLst>
  </p:cSld>
  <p:clrMapOvr>
    <a:masterClrMapping/>
  </p:clrMapOvr>
  <mc:AlternateContent xmlns:mc="http://schemas.openxmlformats.org/markup-compatibility/2006" xmlns:p14="http://schemas.microsoft.com/office/powerpoint/2010/main">
    <mc:Choice Requires="p14">
      <p:transition spd="slow" p14:dur="2000" advTm="3274"/>
    </mc:Choice>
    <mc:Fallback xmlns="">
      <p:transition spd="slow" advTm="3274"/>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dirty="0"/>
              <a:t>Lower Bounds on the Affine BP</a:t>
            </a:r>
          </a:p>
        </p:txBody>
      </p:sp>
      <p:sp>
        <p:nvSpPr>
          <p:cNvPr id="4" name="Oval 3"/>
          <p:cNvSpPr>
            <a:spLocks noChangeAspect="1"/>
          </p:cNvSpPr>
          <p:nvPr/>
        </p:nvSpPr>
        <p:spPr>
          <a:xfrm flipH="1">
            <a:off x="2069551" y="2398986"/>
            <a:ext cx="173927" cy="162773"/>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5" name="Oval 4"/>
          <p:cNvSpPr>
            <a:spLocks noChangeAspect="1"/>
          </p:cNvSpPr>
          <p:nvPr/>
        </p:nvSpPr>
        <p:spPr>
          <a:xfrm flipH="1">
            <a:off x="2069551" y="2904192"/>
            <a:ext cx="173927" cy="162773"/>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6" name="Oval 5"/>
          <p:cNvSpPr>
            <a:spLocks noChangeAspect="1"/>
          </p:cNvSpPr>
          <p:nvPr/>
        </p:nvSpPr>
        <p:spPr>
          <a:xfrm flipH="1">
            <a:off x="2069551" y="3409397"/>
            <a:ext cx="173927" cy="162773"/>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7" name="Oval 6"/>
          <p:cNvSpPr>
            <a:spLocks noChangeAspect="1"/>
          </p:cNvSpPr>
          <p:nvPr/>
        </p:nvSpPr>
        <p:spPr>
          <a:xfrm flipH="1">
            <a:off x="2069551" y="3914604"/>
            <a:ext cx="173927" cy="162773"/>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8" name="Oval 7"/>
          <p:cNvSpPr>
            <a:spLocks noChangeAspect="1"/>
          </p:cNvSpPr>
          <p:nvPr/>
        </p:nvSpPr>
        <p:spPr>
          <a:xfrm flipH="1">
            <a:off x="2069551" y="4419683"/>
            <a:ext cx="173927" cy="162773"/>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 name="Oval 8"/>
          <p:cNvSpPr>
            <a:spLocks noChangeAspect="1"/>
          </p:cNvSpPr>
          <p:nvPr/>
        </p:nvSpPr>
        <p:spPr>
          <a:xfrm flipH="1">
            <a:off x="4620475" y="2398612"/>
            <a:ext cx="173927" cy="162773"/>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0" name="Oval 9"/>
          <p:cNvSpPr>
            <a:spLocks noChangeAspect="1"/>
          </p:cNvSpPr>
          <p:nvPr/>
        </p:nvSpPr>
        <p:spPr>
          <a:xfrm flipH="1">
            <a:off x="4620475" y="2903818"/>
            <a:ext cx="173927" cy="162773"/>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1" name="Oval 10"/>
          <p:cNvSpPr>
            <a:spLocks noChangeAspect="1"/>
          </p:cNvSpPr>
          <p:nvPr/>
        </p:nvSpPr>
        <p:spPr>
          <a:xfrm flipH="1">
            <a:off x="4620475" y="3409024"/>
            <a:ext cx="173927" cy="162773"/>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2" name="Oval 11"/>
          <p:cNvSpPr>
            <a:spLocks noChangeAspect="1"/>
          </p:cNvSpPr>
          <p:nvPr/>
        </p:nvSpPr>
        <p:spPr>
          <a:xfrm flipH="1">
            <a:off x="4620475" y="3914230"/>
            <a:ext cx="173927" cy="162773"/>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3" name="Oval 12"/>
          <p:cNvSpPr>
            <a:spLocks noChangeAspect="1"/>
          </p:cNvSpPr>
          <p:nvPr/>
        </p:nvSpPr>
        <p:spPr>
          <a:xfrm flipH="1">
            <a:off x="4620475" y="4419313"/>
            <a:ext cx="173927" cy="162773"/>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 name="Oval 13"/>
          <p:cNvSpPr>
            <a:spLocks noChangeAspect="1"/>
          </p:cNvSpPr>
          <p:nvPr/>
        </p:nvSpPr>
        <p:spPr>
          <a:xfrm flipH="1">
            <a:off x="3345013" y="2398612"/>
            <a:ext cx="173927" cy="162773"/>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5" name="Oval 14"/>
          <p:cNvSpPr>
            <a:spLocks noChangeAspect="1"/>
          </p:cNvSpPr>
          <p:nvPr/>
        </p:nvSpPr>
        <p:spPr>
          <a:xfrm flipH="1">
            <a:off x="3345013" y="2903818"/>
            <a:ext cx="173927" cy="162773"/>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6" name="Oval 15"/>
          <p:cNvSpPr>
            <a:spLocks noChangeAspect="1"/>
          </p:cNvSpPr>
          <p:nvPr/>
        </p:nvSpPr>
        <p:spPr>
          <a:xfrm flipH="1">
            <a:off x="3345013" y="3409024"/>
            <a:ext cx="173927" cy="162773"/>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7" name="Oval 16"/>
          <p:cNvSpPr>
            <a:spLocks noChangeAspect="1"/>
          </p:cNvSpPr>
          <p:nvPr/>
        </p:nvSpPr>
        <p:spPr>
          <a:xfrm flipH="1">
            <a:off x="3345013" y="3914230"/>
            <a:ext cx="173927" cy="162773"/>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8" name="Oval 17"/>
          <p:cNvSpPr>
            <a:spLocks noChangeAspect="1"/>
          </p:cNvSpPr>
          <p:nvPr/>
        </p:nvSpPr>
        <p:spPr>
          <a:xfrm flipH="1">
            <a:off x="3345013" y="4419313"/>
            <a:ext cx="173927" cy="162773"/>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9" name="Oval 18"/>
          <p:cNvSpPr>
            <a:spLocks noChangeAspect="1"/>
          </p:cNvSpPr>
          <p:nvPr/>
        </p:nvSpPr>
        <p:spPr>
          <a:xfrm flipH="1">
            <a:off x="7171398" y="2396573"/>
            <a:ext cx="173927" cy="162773"/>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0" name="Oval 19"/>
          <p:cNvSpPr>
            <a:spLocks noChangeAspect="1"/>
          </p:cNvSpPr>
          <p:nvPr/>
        </p:nvSpPr>
        <p:spPr>
          <a:xfrm flipH="1">
            <a:off x="7171398" y="2901779"/>
            <a:ext cx="173927" cy="162773"/>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1" name="Oval 20"/>
          <p:cNvSpPr>
            <a:spLocks noChangeAspect="1"/>
          </p:cNvSpPr>
          <p:nvPr/>
        </p:nvSpPr>
        <p:spPr>
          <a:xfrm flipH="1">
            <a:off x="7171398" y="3406985"/>
            <a:ext cx="173927" cy="162773"/>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2" name="Oval 21"/>
          <p:cNvSpPr>
            <a:spLocks noChangeAspect="1"/>
          </p:cNvSpPr>
          <p:nvPr/>
        </p:nvSpPr>
        <p:spPr>
          <a:xfrm flipH="1">
            <a:off x="7171398" y="3912191"/>
            <a:ext cx="173927" cy="162773"/>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3" name="Oval 22"/>
          <p:cNvSpPr>
            <a:spLocks noChangeAspect="1"/>
          </p:cNvSpPr>
          <p:nvPr/>
        </p:nvSpPr>
        <p:spPr>
          <a:xfrm flipH="1">
            <a:off x="7171398" y="4417274"/>
            <a:ext cx="173927" cy="162773"/>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4" name="Oval 23"/>
          <p:cNvSpPr>
            <a:spLocks noChangeAspect="1"/>
          </p:cNvSpPr>
          <p:nvPr/>
        </p:nvSpPr>
        <p:spPr>
          <a:xfrm flipH="1">
            <a:off x="5895937" y="2404474"/>
            <a:ext cx="173927" cy="162773"/>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5" name="Oval 24"/>
          <p:cNvSpPr>
            <a:spLocks noChangeAspect="1"/>
          </p:cNvSpPr>
          <p:nvPr/>
        </p:nvSpPr>
        <p:spPr>
          <a:xfrm flipH="1">
            <a:off x="5895937" y="2909680"/>
            <a:ext cx="173927" cy="162773"/>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6" name="Oval 25"/>
          <p:cNvSpPr>
            <a:spLocks noChangeAspect="1"/>
          </p:cNvSpPr>
          <p:nvPr/>
        </p:nvSpPr>
        <p:spPr>
          <a:xfrm flipH="1">
            <a:off x="5895937" y="3414886"/>
            <a:ext cx="173927" cy="162773"/>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7" name="Oval 26"/>
          <p:cNvSpPr>
            <a:spLocks noChangeAspect="1"/>
          </p:cNvSpPr>
          <p:nvPr/>
        </p:nvSpPr>
        <p:spPr>
          <a:xfrm flipH="1">
            <a:off x="5895937" y="3920092"/>
            <a:ext cx="173927" cy="162773"/>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8" name="Oval 27"/>
          <p:cNvSpPr>
            <a:spLocks noChangeAspect="1"/>
          </p:cNvSpPr>
          <p:nvPr/>
        </p:nvSpPr>
        <p:spPr>
          <a:xfrm flipH="1">
            <a:off x="5895937" y="4425175"/>
            <a:ext cx="173927" cy="162773"/>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9" name="Oval 28"/>
          <p:cNvSpPr>
            <a:spLocks noChangeAspect="1"/>
          </p:cNvSpPr>
          <p:nvPr/>
        </p:nvSpPr>
        <p:spPr>
          <a:xfrm flipH="1">
            <a:off x="794089" y="3414886"/>
            <a:ext cx="173927" cy="16277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cxnSp>
        <p:nvCxnSpPr>
          <p:cNvPr id="30" name="Straight Arrow Connector 29"/>
          <p:cNvCxnSpPr>
            <a:stCxn id="22" idx="2"/>
            <a:endCxn id="37" idx="6"/>
          </p:cNvCxnSpPr>
          <p:nvPr/>
        </p:nvCxnSpPr>
        <p:spPr>
          <a:xfrm flipV="1">
            <a:off x="2243477" y="2985205"/>
            <a:ext cx="1101535" cy="374"/>
          </a:xfrm>
          <a:prstGeom prst="straightConnector1">
            <a:avLst/>
          </a:prstGeom>
          <a:ln w="76200">
            <a:solidFill>
              <a:srgbClr val="C0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37" idx="2"/>
          </p:cNvCxnSpPr>
          <p:nvPr/>
        </p:nvCxnSpPr>
        <p:spPr>
          <a:xfrm flipV="1">
            <a:off x="3518939" y="2479999"/>
            <a:ext cx="1101535" cy="505206"/>
          </a:xfrm>
          <a:prstGeom prst="straightConnector1">
            <a:avLst/>
          </a:prstGeom>
          <a:ln w="76200">
            <a:solidFill>
              <a:srgbClr val="C0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794401" y="2479999"/>
            <a:ext cx="1101535" cy="1016273"/>
          </a:xfrm>
          <a:prstGeom prst="straightConnector1">
            <a:avLst/>
          </a:prstGeom>
          <a:ln w="76200">
            <a:solidFill>
              <a:srgbClr val="C0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43" idx="6"/>
          </p:cNvCxnSpPr>
          <p:nvPr/>
        </p:nvCxnSpPr>
        <p:spPr>
          <a:xfrm flipV="1">
            <a:off x="6069863" y="2983166"/>
            <a:ext cx="1101535" cy="513107"/>
          </a:xfrm>
          <a:prstGeom prst="straightConnector1">
            <a:avLst/>
          </a:prstGeom>
          <a:ln w="76200">
            <a:solidFill>
              <a:srgbClr val="C0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24" idx="1"/>
            <a:endCxn id="37" idx="5"/>
          </p:cNvCxnSpPr>
          <p:nvPr/>
        </p:nvCxnSpPr>
        <p:spPr>
          <a:xfrm flipV="1">
            <a:off x="2218006" y="3042754"/>
            <a:ext cx="1152478" cy="895689"/>
          </a:xfrm>
          <a:prstGeom prst="straightConnector1">
            <a:avLst/>
          </a:prstGeom>
          <a:ln w="76200">
            <a:solidFill>
              <a:schemeClr val="bg1">
                <a:lumMod val="65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24" idx="3"/>
            <a:endCxn id="40" idx="6"/>
          </p:cNvCxnSpPr>
          <p:nvPr/>
        </p:nvCxnSpPr>
        <p:spPr>
          <a:xfrm>
            <a:off x="2218006" y="4053540"/>
            <a:ext cx="1127006" cy="447160"/>
          </a:xfrm>
          <a:prstGeom prst="straightConnector1">
            <a:avLst/>
          </a:prstGeom>
          <a:ln w="76200">
            <a:solidFill>
              <a:schemeClr val="bg1">
                <a:lumMod val="65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24" idx="2"/>
            <a:endCxn id="39" idx="6"/>
          </p:cNvCxnSpPr>
          <p:nvPr/>
        </p:nvCxnSpPr>
        <p:spPr>
          <a:xfrm flipV="1">
            <a:off x="2243477" y="3995618"/>
            <a:ext cx="1101535" cy="374"/>
          </a:xfrm>
          <a:prstGeom prst="straightConnector1">
            <a:avLst/>
          </a:prstGeom>
          <a:ln w="76200">
            <a:solidFill>
              <a:schemeClr val="bg1">
                <a:lumMod val="65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24" idx="6"/>
          </p:cNvCxnSpPr>
          <p:nvPr/>
        </p:nvCxnSpPr>
        <p:spPr>
          <a:xfrm>
            <a:off x="942544" y="3553821"/>
            <a:ext cx="1127006" cy="442170"/>
          </a:xfrm>
          <a:prstGeom prst="straightConnector1">
            <a:avLst/>
          </a:prstGeom>
          <a:ln w="76200">
            <a:solidFill>
              <a:schemeClr val="bg1">
                <a:lumMod val="65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endCxn id="25" idx="5"/>
          </p:cNvCxnSpPr>
          <p:nvPr/>
        </p:nvCxnSpPr>
        <p:spPr>
          <a:xfrm>
            <a:off x="881052" y="3577659"/>
            <a:ext cx="1213970" cy="980963"/>
          </a:xfrm>
          <a:prstGeom prst="straightConnector1">
            <a:avLst/>
          </a:prstGeom>
          <a:ln w="76200">
            <a:solidFill>
              <a:schemeClr val="bg1">
                <a:lumMod val="65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endCxn id="22" idx="6"/>
          </p:cNvCxnSpPr>
          <p:nvPr/>
        </p:nvCxnSpPr>
        <p:spPr>
          <a:xfrm flipV="1">
            <a:off x="968016" y="2985579"/>
            <a:ext cx="1101535" cy="510693"/>
          </a:xfrm>
          <a:prstGeom prst="straightConnector1">
            <a:avLst/>
          </a:prstGeom>
          <a:ln w="76200">
            <a:solidFill>
              <a:srgbClr val="C00000"/>
            </a:solidFill>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p:cNvSpPr txBox="1"/>
              <p:nvPr/>
            </p:nvSpPr>
            <p:spPr>
              <a:xfrm rot="20055713">
                <a:off x="761154" y="2898218"/>
                <a:ext cx="1136029" cy="28391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600" b="1" i="1" smtClean="0">
                          <a:solidFill>
                            <a:srgbClr val="C00000"/>
                          </a:solidFill>
                          <a:latin typeface="Cambria Math" panose="02040503050406030204" pitchFamily="18" charset="0"/>
                        </a:rPr>
                        <m:t>(</m:t>
                      </m:r>
                      <m:sSub>
                        <m:sSubPr>
                          <m:ctrlPr>
                            <a:rPr lang="en-US" sz="2600" b="1" i="1" smtClean="0">
                              <a:solidFill>
                                <a:srgbClr val="C00000"/>
                              </a:solidFill>
                              <a:latin typeface="Cambria Math" panose="02040503050406030204" pitchFamily="18" charset="0"/>
                            </a:rPr>
                          </m:ctrlPr>
                        </m:sSubPr>
                        <m:e>
                          <m:r>
                            <a:rPr lang="en-US" sz="2600" b="1" i="1" smtClean="0">
                              <a:solidFill>
                                <a:srgbClr val="C00000"/>
                              </a:solidFill>
                              <a:latin typeface="Cambria Math" panose="02040503050406030204" pitchFamily="18" charset="0"/>
                            </a:rPr>
                            <m:t>𝒂</m:t>
                          </m:r>
                        </m:e>
                        <m:sub>
                          <m:r>
                            <a:rPr lang="en-US" sz="2600" b="1" i="1" smtClean="0">
                              <a:solidFill>
                                <a:srgbClr val="C00000"/>
                              </a:solidFill>
                              <a:latin typeface="Cambria Math" panose="02040503050406030204" pitchFamily="18" charset="0"/>
                            </a:rPr>
                            <m:t>𝟏</m:t>
                          </m:r>
                        </m:sub>
                      </m:sSub>
                      <m:r>
                        <a:rPr lang="en-US" sz="2600" b="1" i="1" smtClean="0">
                          <a:solidFill>
                            <a:srgbClr val="C00000"/>
                          </a:solidFill>
                          <a:latin typeface="Cambria Math" panose="02040503050406030204" pitchFamily="18" charset="0"/>
                        </a:rPr>
                        <m:t>,</m:t>
                      </m:r>
                      <m:sSub>
                        <m:sSubPr>
                          <m:ctrlPr>
                            <a:rPr lang="en-US" sz="2600" b="1" i="1" smtClean="0">
                              <a:solidFill>
                                <a:srgbClr val="C00000"/>
                              </a:solidFill>
                              <a:latin typeface="Cambria Math" panose="02040503050406030204" pitchFamily="18" charset="0"/>
                            </a:rPr>
                          </m:ctrlPr>
                        </m:sSubPr>
                        <m:e>
                          <m:r>
                            <a:rPr lang="en-US" sz="2600" b="1" i="1" smtClean="0">
                              <a:solidFill>
                                <a:srgbClr val="C00000"/>
                              </a:solidFill>
                              <a:latin typeface="Cambria Math" panose="02040503050406030204" pitchFamily="18" charset="0"/>
                            </a:rPr>
                            <m:t>𝒃</m:t>
                          </m:r>
                        </m:e>
                        <m:sub>
                          <m:r>
                            <a:rPr lang="en-US" sz="2600" b="1" i="1" smtClean="0">
                              <a:solidFill>
                                <a:srgbClr val="C00000"/>
                              </a:solidFill>
                              <a:latin typeface="Cambria Math" panose="02040503050406030204" pitchFamily="18" charset="0"/>
                            </a:rPr>
                            <m:t>𝟏</m:t>
                          </m:r>
                        </m:sub>
                      </m:sSub>
                      <m:r>
                        <a:rPr lang="en-US" sz="2600" b="1" i="1" smtClean="0">
                          <a:solidFill>
                            <a:srgbClr val="C00000"/>
                          </a:solidFill>
                          <a:latin typeface="Cambria Math" panose="02040503050406030204" pitchFamily="18" charset="0"/>
                        </a:rPr>
                        <m:t>)</m:t>
                      </m:r>
                    </m:oMath>
                  </m:oMathPara>
                </a14:m>
                <a:endParaRPr lang="en-US" sz="2600" b="1" dirty="0">
                  <a:solidFill>
                    <a:srgbClr val="C00000"/>
                  </a:solidFill>
                </a:endParaRPr>
              </a:p>
            </p:txBody>
          </p:sp>
        </mc:Choice>
        <mc:Fallback xmlns="">
          <p:sp>
            <p:nvSpPr>
              <p:cNvPr id="40" name="TextBox 39"/>
              <p:cNvSpPr txBox="1">
                <a:spLocks noRot="1" noChangeAspect="1" noMove="1" noResize="1" noEditPoints="1" noAdjustHandles="1" noChangeArrowheads="1" noChangeShapeType="1" noTextEdit="1"/>
              </p:cNvSpPr>
              <p:nvPr/>
            </p:nvSpPr>
            <p:spPr>
              <a:xfrm rot="20055713">
                <a:off x="761154" y="2898218"/>
                <a:ext cx="1136029" cy="283914"/>
              </a:xfrm>
              <a:prstGeom prst="rect">
                <a:avLst/>
              </a:prstGeom>
              <a:blipFill rotWithShape="0">
                <a:blip r:embed="rId4"/>
                <a:stretch>
                  <a:fillRect b="-40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2103431" y="2596261"/>
                <a:ext cx="1136029" cy="28391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600" b="1" i="1" smtClean="0">
                          <a:solidFill>
                            <a:srgbClr val="C00000"/>
                          </a:solidFill>
                          <a:latin typeface="Cambria Math" panose="02040503050406030204" pitchFamily="18" charset="0"/>
                        </a:rPr>
                        <m:t>(</m:t>
                      </m:r>
                      <m:sSub>
                        <m:sSubPr>
                          <m:ctrlPr>
                            <a:rPr lang="en-US" sz="2600" b="1" i="1" smtClean="0">
                              <a:solidFill>
                                <a:srgbClr val="C00000"/>
                              </a:solidFill>
                              <a:latin typeface="Cambria Math" panose="02040503050406030204" pitchFamily="18" charset="0"/>
                            </a:rPr>
                          </m:ctrlPr>
                        </m:sSubPr>
                        <m:e>
                          <m:r>
                            <a:rPr lang="en-US" sz="2600" b="1" i="1" smtClean="0">
                              <a:solidFill>
                                <a:srgbClr val="C00000"/>
                              </a:solidFill>
                              <a:latin typeface="Cambria Math" panose="02040503050406030204" pitchFamily="18" charset="0"/>
                            </a:rPr>
                            <m:t>𝒂</m:t>
                          </m:r>
                        </m:e>
                        <m:sub>
                          <m:r>
                            <a:rPr lang="en-US" sz="2600" b="1" i="1" smtClean="0">
                              <a:solidFill>
                                <a:srgbClr val="C00000"/>
                              </a:solidFill>
                              <a:latin typeface="Cambria Math" panose="02040503050406030204" pitchFamily="18" charset="0"/>
                            </a:rPr>
                            <m:t>𝟐</m:t>
                          </m:r>
                        </m:sub>
                      </m:sSub>
                      <m:r>
                        <a:rPr lang="en-US" sz="2600" b="1" i="1" smtClean="0">
                          <a:solidFill>
                            <a:srgbClr val="C00000"/>
                          </a:solidFill>
                          <a:latin typeface="Cambria Math" panose="02040503050406030204" pitchFamily="18" charset="0"/>
                        </a:rPr>
                        <m:t>,</m:t>
                      </m:r>
                      <m:sSub>
                        <m:sSubPr>
                          <m:ctrlPr>
                            <a:rPr lang="en-US" sz="2600" b="1" i="1" smtClean="0">
                              <a:solidFill>
                                <a:srgbClr val="C00000"/>
                              </a:solidFill>
                              <a:latin typeface="Cambria Math" panose="02040503050406030204" pitchFamily="18" charset="0"/>
                            </a:rPr>
                          </m:ctrlPr>
                        </m:sSubPr>
                        <m:e>
                          <m:r>
                            <a:rPr lang="en-US" sz="2600" b="1" i="1" smtClean="0">
                              <a:solidFill>
                                <a:srgbClr val="C00000"/>
                              </a:solidFill>
                              <a:latin typeface="Cambria Math" panose="02040503050406030204" pitchFamily="18" charset="0"/>
                            </a:rPr>
                            <m:t>𝒃</m:t>
                          </m:r>
                        </m:e>
                        <m:sub>
                          <m:r>
                            <a:rPr lang="en-US" sz="2600" b="1" i="1" smtClean="0">
                              <a:solidFill>
                                <a:srgbClr val="C00000"/>
                              </a:solidFill>
                              <a:latin typeface="Cambria Math" panose="02040503050406030204" pitchFamily="18" charset="0"/>
                            </a:rPr>
                            <m:t>𝟐</m:t>
                          </m:r>
                        </m:sub>
                      </m:sSub>
                      <m:r>
                        <a:rPr lang="en-US" sz="2600" b="1" i="1" smtClean="0">
                          <a:solidFill>
                            <a:srgbClr val="C00000"/>
                          </a:solidFill>
                          <a:latin typeface="Cambria Math" panose="02040503050406030204" pitchFamily="18" charset="0"/>
                        </a:rPr>
                        <m:t>)</m:t>
                      </m:r>
                    </m:oMath>
                  </m:oMathPara>
                </a14:m>
                <a:endParaRPr lang="en-US" sz="2600" b="1" dirty="0">
                  <a:solidFill>
                    <a:srgbClr val="C00000"/>
                  </a:solidFill>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2103431" y="2596261"/>
                <a:ext cx="1136029" cy="283914"/>
              </a:xfrm>
              <a:prstGeom prst="rect">
                <a:avLst/>
              </a:prstGeom>
              <a:blipFill rotWithShape="0">
                <a:blip r:embed="rId5"/>
                <a:stretch>
                  <a:fillRect b="-369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rot="19996772">
                <a:off x="5859963" y="2907932"/>
                <a:ext cx="1136029" cy="28391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600" b="1" i="1" smtClean="0">
                          <a:solidFill>
                            <a:srgbClr val="C00000"/>
                          </a:solidFill>
                          <a:latin typeface="Cambria Math" panose="02040503050406030204" pitchFamily="18" charset="0"/>
                        </a:rPr>
                        <m:t>(</m:t>
                      </m:r>
                      <m:sSub>
                        <m:sSubPr>
                          <m:ctrlPr>
                            <a:rPr lang="en-US" sz="2600" b="1" i="1" smtClean="0">
                              <a:solidFill>
                                <a:srgbClr val="C00000"/>
                              </a:solidFill>
                              <a:latin typeface="Cambria Math" panose="02040503050406030204" pitchFamily="18" charset="0"/>
                            </a:rPr>
                          </m:ctrlPr>
                        </m:sSubPr>
                        <m:e>
                          <m:r>
                            <a:rPr lang="en-US" sz="2600" b="1" i="1" smtClean="0">
                              <a:solidFill>
                                <a:srgbClr val="C00000"/>
                              </a:solidFill>
                              <a:latin typeface="Cambria Math" panose="02040503050406030204" pitchFamily="18" charset="0"/>
                            </a:rPr>
                            <m:t>𝒂</m:t>
                          </m:r>
                        </m:e>
                        <m:sub>
                          <m:r>
                            <a:rPr lang="en-US" sz="2600" b="1" i="1" smtClean="0">
                              <a:solidFill>
                                <a:srgbClr val="C00000"/>
                              </a:solidFill>
                              <a:latin typeface="Cambria Math" panose="02040503050406030204" pitchFamily="18" charset="0"/>
                            </a:rPr>
                            <m:t>𝒎</m:t>
                          </m:r>
                        </m:sub>
                      </m:sSub>
                      <m:r>
                        <a:rPr lang="en-US" sz="2600" b="1" i="1" smtClean="0">
                          <a:solidFill>
                            <a:srgbClr val="C00000"/>
                          </a:solidFill>
                          <a:latin typeface="Cambria Math" panose="02040503050406030204" pitchFamily="18" charset="0"/>
                        </a:rPr>
                        <m:t>,</m:t>
                      </m:r>
                      <m:sSub>
                        <m:sSubPr>
                          <m:ctrlPr>
                            <a:rPr lang="en-US" sz="2600" b="1" i="1" smtClean="0">
                              <a:solidFill>
                                <a:srgbClr val="C00000"/>
                              </a:solidFill>
                              <a:latin typeface="Cambria Math" panose="02040503050406030204" pitchFamily="18" charset="0"/>
                            </a:rPr>
                          </m:ctrlPr>
                        </m:sSubPr>
                        <m:e>
                          <m:r>
                            <a:rPr lang="en-US" sz="2600" b="1" i="1" smtClean="0">
                              <a:solidFill>
                                <a:srgbClr val="C00000"/>
                              </a:solidFill>
                              <a:latin typeface="Cambria Math" panose="02040503050406030204" pitchFamily="18" charset="0"/>
                            </a:rPr>
                            <m:t>𝒃</m:t>
                          </m:r>
                        </m:e>
                        <m:sub>
                          <m:r>
                            <a:rPr lang="en-US" sz="2600" b="1" i="1" smtClean="0">
                              <a:solidFill>
                                <a:srgbClr val="C00000"/>
                              </a:solidFill>
                              <a:latin typeface="Cambria Math" panose="02040503050406030204" pitchFamily="18" charset="0"/>
                            </a:rPr>
                            <m:t>𝒎</m:t>
                          </m:r>
                        </m:sub>
                      </m:sSub>
                      <m:r>
                        <a:rPr lang="en-US" sz="2600" b="1" i="1" smtClean="0">
                          <a:solidFill>
                            <a:srgbClr val="C00000"/>
                          </a:solidFill>
                          <a:latin typeface="Cambria Math" panose="02040503050406030204" pitchFamily="18" charset="0"/>
                        </a:rPr>
                        <m:t>)</m:t>
                      </m:r>
                    </m:oMath>
                  </m:oMathPara>
                </a14:m>
                <a:endParaRPr lang="en-US" sz="2600" b="1" dirty="0">
                  <a:solidFill>
                    <a:srgbClr val="C00000"/>
                  </a:solidFill>
                </a:endParaRPr>
              </a:p>
            </p:txBody>
          </p:sp>
        </mc:Choice>
        <mc:Fallback xmlns="">
          <p:sp>
            <p:nvSpPr>
              <p:cNvPr id="42" name="TextBox 41"/>
              <p:cNvSpPr txBox="1">
                <a:spLocks noRot="1" noChangeAspect="1" noMove="1" noResize="1" noEditPoints="1" noAdjustHandles="1" noChangeArrowheads="1" noChangeShapeType="1" noTextEdit="1"/>
              </p:cNvSpPr>
              <p:nvPr/>
            </p:nvSpPr>
            <p:spPr>
              <a:xfrm rot="19996772">
                <a:off x="5859963" y="2907932"/>
                <a:ext cx="1136029" cy="283914"/>
              </a:xfrm>
              <a:prstGeom prst="rect">
                <a:avLst/>
              </a:prstGeom>
              <a:blipFill rotWithShape="0">
                <a:blip r:embed="rId6"/>
                <a:stretch>
                  <a:fillRect r="-8466" b="-39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2291435" y="3636178"/>
                <a:ext cx="1136029" cy="28391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600" b="1" i="1" smtClean="0">
                          <a:solidFill>
                            <a:schemeClr val="bg1">
                              <a:lumMod val="50000"/>
                            </a:schemeClr>
                          </a:solidFill>
                          <a:latin typeface="Cambria Math" panose="02040503050406030204" pitchFamily="18" charset="0"/>
                        </a:rPr>
                        <m:t>(</m:t>
                      </m:r>
                      <m:r>
                        <a:rPr lang="en-US" sz="2600" b="1" i="1" smtClean="0">
                          <a:solidFill>
                            <a:schemeClr val="bg1">
                              <a:lumMod val="50000"/>
                            </a:schemeClr>
                          </a:solidFill>
                          <a:latin typeface="Cambria Math" panose="02040503050406030204" pitchFamily="18" charset="0"/>
                        </a:rPr>
                        <m:t>𝒂</m:t>
                      </m:r>
                      <m:r>
                        <a:rPr lang="en-US" sz="2600" b="1" i="1" smtClean="0">
                          <a:solidFill>
                            <a:schemeClr val="bg1">
                              <a:lumMod val="50000"/>
                            </a:schemeClr>
                          </a:solidFill>
                          <a:latin typeface="Cambria Math" panose="02040503050406030204" pitchFamily="18" charset="0"/>
                        </a:rPr>
                        <m:t>,</m:t>
                      </m:r>
                      <m:r>
                        <a:rPr lang="en-US" sz="2600" b="1" i="1" smtClean="0">
                          <a:solidFill>
                            <a:schemeClr val="bg1">
                              <a:lumMod val="50000"/>
                            </a:schemeClr>
                          </a:solidFill>
                          <a:latin typeface="Cambria Math" panose="02040503050406030204" pitchFamily="18" charset="0"/>
                        </a:rPr>
                        <m:t>𝒃</m:t>
                      </m:r>
                      <m:r>
                        <a:rPr lang="en-US" sz="2600" b="1" i="1" smtClean="0">
                          <a:solidFill>
                            <a:schemeClr val="bg1">
                              <a:lumMod val="50000"/>
                            </a:schemeClr>
                          </a:solidFill>
                          <a:latin typeface="Cambria Math" panose="02040503050406030204" pitchFamily="18" charset="0"/>
                        </a:rPr>
                        <m:t>)</m:t>
                      </m:r>
                    </m:oMath>
                  </m:oMathPara>
                </a14:m>
                <a:endParaRPr lang="en-US" sz="2600" b="1" dirty="0">
                  <a:solidFill>
                    <a:schemeClr val="bg1">
                      <a:lumMod val="50000"/>
                    </a:schemeClr>
                  </a:solidFill>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2291435" y="3636178"/>
                <a:ext cx="1136029" cy="283914"/>
              </a:xfrm>
              <a:prstGeom prst="rect">
                <a:avLst/>
              </a:prstGeom>
              <a:blipFill rotWithShape="0">
                <a:blip r:embed="rId7"/>
                <a:stretch>
                  <a:fillRect b="-361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Rectangle 45"/>
              <p:cNvSpPr/>
              <p:nvPr/>
            </p:nvSpPr>
            <p:spPr>
              <a:xfrm>
                <a:off x="457200" y="1098070"/>
                <a:ext cx="8229600" cy="101566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3000" b="1" dirty="0">
                    <a:solidFill>
                      <a:srgbClr val="7030A0"/>
                    </a:solidFill>
                  </a:rPr>
                  <a:t>Recall: </a:t>
                </a:r>
                <a:r>
                  <a:rPr lang="en-US" sz="3000" dirty="0"/>
                  <a:t>all subspaces in the </a:t>
                </a:r>
                <a:r>
                  <a:rPr lang="en-US" sz="3000" b="1" dirty="0">
                    <a:solidFill>
                      <a:srgbClr val="32BF72"/>
                    </a:solidFill>
                  </a:rPr>
                  <a:t>Affine BP</a:t>
                </a:r>
                <a:r>
                  <a:rPr lang="en-US" sz="3000" dirty="0">
                    <a:solidFill>
                      <a:srgbClr val="32BF72"/>
                    </a:solidFill>
                  </a:rPr>
                  <a:t> </a:t>
                </a:r>
                <a:r>
                  <a:rPr lang="en-US" sz="3000" dirty="0"/>
                  <a:t>are defined by at most </a:t>
                </a:r>
                <a14:m>
                  <m:oMath xmlns:m="http://schemas.openxmlformats.org/officeDocument/2006/math">
                    <m:r>
                      <a:rPr lang="en-US" sz="3000" i="1" dirty="0">
                        <a:solidFill>
                          <a:srgbClr val="FF0000"/>
                        </a:solidFill>
                        <a:latin typeface="Cambria Math" charset="0"/>
                      </a:rPr>
                      <m:t>𝑘</m:t>
                    </m:r>
                  </m:oMath>
                </a14:m>
                <a:r>
                  <a:rPr lang="en-US" sz="3000" dirty="0"/>
                  <a:t> equations. </a:t>
                </a:r>
                <a:r>
                  <a:rPr lang="en-US" sz="3000" b="1" dirty="0">
                    <a:solidFill>
                      <a:srgbClr val="32BF72"/>
                    </a:solidFill>
                  </a:rPr>
                  <a:t>Success</a:t>
                </a:r>
                <a:r>
                  <a:rPr lang="en-US" sz="3000" dirty="0">
                    <a:solidFill>
                      <a:srgbClr val="32BF72"/>
                    </a:solidFill>
                  </a:rPr>
                  <a:t> </a:t>
                </a:r>
                <a:r>
                  <a:rPr lang="en-US" sz="3000" dirty="0"/>
                  <a:t>= learned </a:t>
                </a:r>
                <a14:m>
                  <m:oMath xmlns:m="http://schemas.openxmlformats.org/officeDocument/2006/math">
                    <m:r>
                      <a:rPr lang="en-US" sz="3000" i="1" dirty="0">
                        <a:solidFill>
                          <a:srgbClr val="FF0000"/>
                        </a:solidFill>
                        <a:latin typeface="Cambria Math" charset="0"/>
                      </a:rPr>
                      <m:t>𝑘</m:t>
                    </m:r>
                  </m:oMath>
                </a14:m>
                <a:r>
                  <a:rPr lang="en-US" sz="3000" dirty="0"/>
                  <a:t> equations. </a:t>
                </a:r>
              </a:p>
            </p:txBody>
          </p:sp>
        </mc:Choice>
        <mc:Fallback xmlns="">
          <p:sp>
            <p:nvSpPr>
              <p:cNvPr id="46" name="Rectangle 45"/>
              <p:cNvSpPr>
                <a:spLocks noRot="1" noChangeAspect="1" noMove="1" noResize="1" noEditPoints="1" noAdjustHandles="1" noChangeArrowheads="1" noChangeShapeType="1" noTextEdit="1"/>
              </p:cNvSpPr>
              <p:nvPr/>
            </p:nvSpPr>
            <p:spPr>
              <a:xfrm>
                <a:off x="457200" y="1098070"/>
                <a:ext cx="8229600" cy="1015663"/>
              </a:xfrm>
              <a:prstGeom prst="rect">
                <a:avLst/>
              </a:prstGeom>
              <a:blipFill rotWithShape="0">
                <a:blip r:embed="rId8"/>
                <a:stretch>
                  <a:fillRect l="-1551" t="-5848" r="-2511" b="-163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Rectangle 46"/>
              <p:cNvSpPr/>
              <p:nvPr/>
            </p:nvSpPr>
            <p:spPr>
              <a:xfrm>
                <a:off x="385444" y="4865687"/>
                <a:ext cx="8539100" cy="1378904"/>
              </a:xfrm>
              <a:prstGeom prst="rect">
                <a:avLst/>
              </a:prstGeom>
            </p:spPr>
            <p:txBody>
              <a:bodyPr wrap="square">
                <a:spAutoFit/>
              </a:bodyPr>
              <a:lstStyle/>
              <a:p>
                <a:r>
                  <a:rPr lang="en-US" sz="2600" dirty="0"/>
                  <a:t>Fix a node </a:t>
                </a:r>
                <a14:m>
                  <m:oMath xmlns:m="http://schemas.openxmlformats.org/officeDocument/2006/math">
                    <m:r>
                      <a:rPr lang="en-US" sz="2600" i="1" dirty="0">
                        <a:solidFill>
                          <a:srgbClr val="FF0000"/>
                        </a:solidFill>
                        <a:latin typeface="Cambria Math" charset="0"/>
                      </a:rPr>
                      <m:t>𝑣</m:t>
                    </m:r>
                  </m:oMath>
                </a14:m>
                <a:r>
                  <a:rPr lang="en-US" sz="2600" dirty="0"/>
                  <a:t> in the </a:t>
                </a:r>
                <a:r>
                  <a:rPr lang="en-US" sz="2600" b="1" dirty="0">
                    <a:solidFill>
                      <a:srgbClr val="32BF72"/>
                    </a:solidFill>
                  </a:rPr>
                  <a:t>Affine BP</a:t>
                </a:r>
                <a:r>
                  <a:rPr lang="en-US" sz="2600" dirty="0">
                    <a:solidFill>
                      <a:srgbClr val="32BF72"/>
                    </a:solidFill>
                  </a:rPr>
                  <a:t> </a:t>
                </a:r>
                <a:r>
                  <a:rPr lang="en-US" sz="2600" dirty="0"/>
                  <a:t>with </a:t>
                </a:r>
                <a14:m>
                  <m:oMath xmlns:m="http://schemas.openxmlformats.org/officeDocument/2006/math">
                    <m:r>
                      <a:rPr lang="en-US" sz="2600" i="1" dirty="0">
                        <a:solidFill>
                          <a:srgbClr val="FF0000"/>
                        </a:solidFill>
                        <a:latin typeface="Cambria Math" charset="0"/>
                      </a:rPr>
                      <m:t>𝑘</m:t>
                    </m:r>
                  </m:oMath>
                </a14:m>
                <a:r>
                  <a:rPr lang="en-US" sz="2600" dirty="0"/>
                  <a:t> linearly independent </a:t>
                </a:r>
                <a:r>
                  <a:rPr lang="en-US" sz="2600" dirty="0" err="1"/>
                  <a:t>eqs</a:t>
                </a:r>
                <a:r>
                  <a:rPr lang="en-US" sz="2600" dirty="0"/>
                  <a:t>.</a:t>
                </a:r>
              </a:p>
              <a:p>
                <a:r>
                  <a:rPr lang="en-US" sz="2600" b="1" dirty="0">
                    <a:solidFill>
                      <a:srgbClr val="7030A0"/>
                    </a:solidFill>
                  </a:rPr>
                  <a:t>[Raz’16]: </a:t>
                </a:r>
                <a:r>
                  <a:rPr lang="en-US" sz="2600" dirty="0"/>
                  <a:t>prob. of reaching </a:t>
                </a:r>
                <a14:m>
                  <m:oMath xmlns:m="http://schemas.openxmlformats.org/officeDocument/2006/math">
                    <m:r>
                      <a:rPr lang="en-US" sz="2600" i="1" dirty="0">
                        <a:solidFill>
                          <a:srgbClr val="FF0000"/>
                        </a:solidFill>
                        <a:latin typeface="Cambria Math" charset="0"/>
                      </a:rPr>
                      <m:t>𝑣</m:t>
                    </m:r>
                  </m:oMath>
                </a14:m>
                <a:r>
                  <a:rPr lang="en-US" sz="2600" dirty="0"/>
                  <a:t> is at most </a:t>
                </a:r>
                <a14:m>
                  <m:oMath xmlns:m="http://schemas.openxmlformats.org/officeDocument/2006/math">
                    <m:sSup>
                      <m:sSupPr>
                        <m:ctrlPr>
                          <a:rPr lang="en-US" sz="2600" i="1" dirty="0">
                            <a:solidFill>
                              <a:srgbClr val="FF0000"/>
                            </a:solidFill>
                            <a:latin typeface="Cambria Math" panose="02040503050406030204" pitchFamily="18" charset="0"/>
                          </a:rPr>
                        </m:ctrlPr>
                      </m:sSupPr>
                      <m:e>
                        <m:r>
                          <a:rPr lang="en-US" sz="2600" i="1" dirty="0">
                            <a:solidFill>
                              <a:srgbClr val="FF0000"/>
                            </a:solidFill>
                            <a:latin typeface="Cambria Math" charset="0"/>
                          </a:rPr>
                          <m:t>𝑚</m:t>
                        </m:r>
                      </m:e>
                      <m:sup>
                        <m:r>
                          <a:rPr lang="en-US" sz="2600" i="1" dirty="0">
                            <a:solidFill>
                              <a:srgbClr val="FF0000"/>
                            </a:solidFill>
                            <a:latin typeface="Cambria Math" charset="0"/>
                          </a:rPr>
                          <m:t>𝑘</m:t>
                        </m:r>
                      </m:sup>
                    </m:sSup>
                    <m:r>
                      <a:rPr lang="en-US" sz="2600" i="1" dirty="0">
                        <a:solidFill>
                          <a:srgbClr val="FF0000"/>
                        </a:solidFill>
                        <a:latin typeface="Cambria Math" charset="0"/>
                      </a:rPr>
                      <m:t>⋅</m:t>
                    </m:r>
                    <m:sSup>
                      <m:sSupPr>
                        <m:ctrlPr>
                          <a:rPr lang="en-US" sz="2600" i="1" dirty="0">
                            <a:solidFill>
                              <a:srgbClr val="FF0000"/>
                            </a:solidFill>
                            <a:latin typeface="Cambria Math" panose="02040503050406030204" pitchFamily="18" charset="0"/>
                          </a:rPr>
                        </m:ctrlPr>
                      </m:sSupPr>
                      <m:e>
                        <m:r>
                          <a:rPr lang="en-US" sz="2600" i="1" dirty="0">
                            <a:solidFill>
                              <a:srgbClr val="FF0000"/>
                            </a:solidFill>
                            <a:latin typeface="Cambria Math" charset="0"/>
                          </a:rPr>
                          <m:t>2</m:t>
                        </m:r>
                      </m:e>
                      <m:sup>
                        <m:r>
                          <a:rPr lang="en-US" sz="2600" i="1" dirty="0">
                            <a:solidFill>
                              <a:srgbClr val="FF0000"/>
                            </a:solidFill>
                            <a:latin typeface="Cambria Math" charset="0"/>
                          </a:rPr>
                          <m:t>−</m:t>
                        </m:r>
                        <m:r>
                          <a:rPr lang="en-US" sz="2600" i="1" dirty="0">
                            <a:solidFill>
                              <a:srgbClr val="FF0000"/>
                            </a:solidFill>
                            <a:latin typeface="Cambria Math" charset="0"/>
                          </a:rPr>
                          <m:t>𝑘</m:t>
                        </m:r>
                        <m:d>
                          <m:dPr>
                            <m:ctrlPr>
                              <a:rPr lang="en-US" sz="2600" i="1" dirty="0">
                                <a:solidFill>
                                  <a:srgbClr val="FF0000"/>
                                </a:solidFill>
                                <a:latin typeface="Cambria Math" panose="02040503050406030204" pitchFamily="18" charset="0"/>
                              </a:rPr>
                            </m:ctrlPr>
                          </m:dPr>
                          <m:e>
                            <m:r>
                              <a:rPr lang="en-US" sz="2600" i="1" dirty="0">
                                <a:solidFill>
                                  <a:srgbClr val="FF0000"/>
                                </a:solidFill>
                                <a:latin typeface="Cambria Math" charset="0"/>
                              </a:rPr>
                              <m:t>𝑛</m:t>
                            </m:r>
                            <m:r>
                              <a:rPr lang="en-US" sz="2600" i="1" dirty="0">
                                <a:solidFill>
                                  <a:srgbClr val="FF0000"/>
                                </a:solidFill>
                                <a:latin typeface="Cambria Math" charset="0"/>
                              </a:rPr>
                              <m:t>−2</m:t>
                            </m:r>
                            <m:r>
                              <a:rPr lang="en-US" sz="2600" i="1" dirty="0">
                                <a:solidFill>
                                  <a:srgbClr val="FF0000"/>
                                </a:solidFill>
                                <a:latin typeface="Cambria Math" charset="0"/>
                              </a:rPr>
                              <m:t>𝑘</m:t>
                            </m:r>
                          </m:e>
                        </m:d>
                      </m:sup>
                    </m:sSup>
                  </m:oMath>
                </a14:m>
                <a:endParaRPr lang="en-US" sz="2600" dirty="0"/>
              </a:p>
              <a:p>
                <a:r>
                  <a:rPr lang="en-US" sz="2600" dirty="0">
                    <a:sym typeface="Wingdings"/>
                  </a:rPr>
                  <a:t></a:t>
                </a:r>
                <a:r>
                  <a:rPr lang="en-US" sz="2600" dirty="0"/>
                  <a:t>To succeed </a:t>
                </a:r>
                <a:r>
                  <a:rPr lang="en-US" sz="2600" dirty="0" err="1"/>
                  <a:t>whp</a:t>
                </a:r>
                <a:r>
                  <a:rPr lang="en-US" sz="2600" dirty="0"/>
                  <a:t>, the width should be </a:t>
                </a:r>
                <a14:m>
                  <m:oMath xmlns:m="http://schemas.openxmlformats.org/officeDocument/2006/math">
                    <m:r>
                      <m:rPr>
                        <m:sty m:val="p"/>
                      </m:rPr>
                      <a:rPr lang="en-US" sz="2600" b="0" i="0" dirty="0" smtClean="0">
                        <a:solidFill>
                          <a:srgbClr val="FF0000"/>
                        </a:solidFill>
                        <a:latin typeface="Cambria Math" charset="0"/>
                      </a:rPr>
                      <m:t>Ω</m:t>
                    </m:r>
                    <m:d>
                      <m:dPr>
                        <m:ctrlPr>
                          <a:rPr lang="en-US" sz="2600" b="0" i="1" dirty="0" smtClean="0">
                            <a:solidFill>
                              <a:srgbClr val="FF0000"/>
                            </a:solidFill>
                            <a:latin typeface="Cambria Math" panose="02040503050406030204" pitchFamily="18" charset="0"/>
                          </a:rPr>
                        </m:ctrlPr>
                      </m:dPr>
                      <m:e>
                        <m:sSup>
                          <m:sSupPr>
                            <m:ctrlPr>
                              <a:rPr lang="en-US" sz="2600" i="1" dirty="0">
                                <a:solidFill>
                                  <a:srgbClr val="FF0000"/>
                                </a:solidFill>
                                <a:latin typeface="Cambria Math" panose="02040503050406030204" pitchFamily="18" charset="0"/>
                              </a:rPr>
                            </m:ctrlPr>
                          </m:sSupPr>
                          <m:e>
                            <m:r>
                              <a:rPr lang="en-US" sz="2600" i="1" dirty="0">
                                <a:solidFill>
                                  <a:srgbClr val="FF0000"/>
                                </a:solidFill>
                                <a:latin typeface="Cambria Math" charset="0"/>
                              </a:rPr>
                              <m:t>2</m:t>
                            </m:r>
                          </m:e>
                          <m:sup>
                            <m:r>
                              <a:rPr lang="en-US" sz="2600" i="1" dirty="0">
                                <a:solidFill>
                                  <a:srgbClr val="FF0000"/>
                                </a:solidFill>
                                <a:latin typeface="Cambria Math" charset="0"/>
                              </a:rPr>
                              <m:t>𝑘</m:t>
                            </m:r>
                            <m:d>
                              <m:dPr>
                                <m:ctrlPr>
                                  <a:rPr lang="en-US" sz="2600" i="1" dirty="0">
                                    <a:solidFill>
                                      <a:srgbClr val="FF0000"/>
                                    </a:solidFill>
                                    <a:latin typeface="Cambria Math" panose="02040503050406030204" pitchFamily="18" charset="0"/>
                                  </a:rPr>
                                </m:ctrlPr>
                              </m:dPr>
                              <m:e>
                                <m:r>
                                  <a:rPr lang="en-US" sz="2600" i="1" dirty="0">
                                    <a:solidFill>
                                      <a:srgbClr val="FF0000"/>
                                    </a:solidFill>
                                    <a:latin typeface="Cambria Math" charset="0"/>
                                  </a:rPr>
                                  <m:t>𝑛</m:t>
                                </m:r>
                                <m:r>
                                  <a:rPr lang="en-US" sz="2600" i="1" dirty="0">
                                    <a:solidFill>
                                      <a:srgbClr val="FF0000"/>
                                    </a:solidFill>
                                    <a:latin typeface="Cambria Math" charset="0"/>
                                  </a:rPr>
                                  <m:t>−2</m:t>
                                </m:r>
                                <m:r>
                                  <a:rPr lang="en-US" sz="2600" i="1" dirty="0">
                                    <a:solidFill>
                                      <a:srgbClr val="FF0000"/>
                                    </a:solidFill>
                                    <a:latin typeface="Cambria Math" charset="0"/>
                                  </a:rPr>
                                  <m:t>𝑘</m:t>
                                </m:r>
                              </m:e>
                            </m:d>
                          </m:sup>
                        </m:sSup>
                        <m:r>
                          <a:rPr lang="en-US" sz="2600" b="0" i="1" dirty="0" smtClean="0">
                            <a:solidFill>
                              <a:srgbClr val="FF0000"/>
                            </a:solidFill>
                            <a:latin typeface="Cambria Math" charset="0"/>
                          </a:rPr>
                          <m:t>/</m:t>
                        </m:r>
                        <m:sSup>
                          <m:sSupPr>
                            <m:ctrlPr>
                              <a:rPr lang="en-US" sz="2600" b="0" i="1" dirty="0" smtClean="0">
                                <a:solidFill>
                                  <a:srgbClr val="FF0000"/>
                                </a:solidFill>
                                <a:latin typeface="Cambria Math" panose="02040503050406030204" pitchFamily="18" charset="0"/>
                              </a:rPr>
                            </m:ctrlPr>
                          </m:sSupPr>
                          <m:e>
                            <m:r>
                              <a:rPr lang="en-US" sz="2600" b="0" i="1" dirty="0" smtClean="0">
                                <a:solidFill>
                                  <a:srgbClr val="FF0000"/>
                                </a:solidFill>
                                <a:latin typeface="Cambria Math" charset="0"/>
                              </a:rPr>
                              <m:t>𝑚</m:t>
                            </m:r>
                          </m:e>
                          <m:sup>
                            <m:r>
                              <a:rPr lang="en-US" sz="2600" b="0" i="1" dirty="0" smtClean="0">
                                <a:solidFill>
                                  <a:srgbClr val="FF0000"/>
                                </a:solidFill>
                                <a:latin typeface="Cambria Math" charset="0"/>
                              </a:rPr>
                              <m:t>𝑘</m:t>
                            </m:r>
                            <m:r>
                              <a:rPr lang="en-US" sz="2600" b="0" i="1" dirty="0" smtClean="0">
                                <a:solidFill>
                                  <a:srgbClr val="FF0000"/>
                                </a:solidFill>
                                <a:latin typeface="Cambria Math" charset="0"/>
                              </a:rPr>
                              <m:t>+1</m:t>
                            </m:r>
                          </m:sup>
                        </m:sSup>
                      </m:e>
                    </m:d>
                  </m:oMath>
                </a14:m>
                <a:r>
                  <a:rPr lang="en-US" sz="2600" dirty="0"/>
                  <a:t>.</a:t>
                </a:r>
              </a:p>
            </p:txBody>
          </p:sp>
        </mc:Choice>
        <mc:Fallback xmlns="">
          <p:sp>
            <p:nvSpPr>
              <p:cNvPr id="47" name="Rectangle 46"/>
              <p:cNvSpPr>
                <a:spLocks noRot="1" noChangeAspect="1" noMove="1" noResize="1" noEditPoints="1" noAdjustHandles="1" noChangeArrowheads="1" noChangeShapeType="1" noTextEdit="1"/>
              </p:cNvSpPr>
              <p:nvPr/>
            </p:nvSpPr>
            <p:spPr>
              <a:xfrm>
                <a:off x="385444" y="4865687"/>
                <a:ext cx="8539100" cy="1378904"/>
              </a:xfrm>
              <a:prstGeom prst="rect">
                <a:avLst/>
              </a:prstGeom>
              <a:blipFill rotWithShape="0">
                <a:blip r:embed="rId9"/>
                <a:stretch>
                  <a:fillRect l="-1285" t="-3540" b="-97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Rectangle 47"/>
              <p:cNvSpPr/>
              <p:nvPr/>
            </p:nvSpPr>
            <p:spPr>
              <a:xfrm>
                <a:off x="6999164" y="3619779"/>
                <a:ext cx="1022731"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800" b="1" i="1">
                          <a:solidFill>
                            <a:srgbClr val="C00000"/>
                          </a:solidFill>
                          <a:latin typeface="Cambria Math" charset="0"/>
                        </a:rPr>
                        <m:t>𝒗</m:t>
                      </m:r>
                    </m:oMath>
                  </m:oMathPara>
                </a14:m>
                <a:endParaRPr lang="en-US" dirty="0"/>
              </a:p>
            </p:txBody>
          </p:sp>
        </mc:Choice>
        <mc:Fallback xmlns="">
          <p:sp>
            <p:nvSpPr>
              <p:cNvPr id="48" name="Rectangle 47"/>
              <p:cNvSpPr>
                <a:spLocks noRot="1" noChangeAspect="1" noMove="1" noResize="1" noEditPoints="1" noAdjustHandles="1" noChangeArrowheads="1" noChangeShapeType="1" noTextEdit="1"/>
              </p:cNvSpPr>
              <p:nvPr/>
            </p:nvSpPr>
            <p:spPr>
              <a:xfrm>
                <a:off x="6999164" y="3619779"/>
                <a:ext cx="1022731" cy="523220"/>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Rectangle 48"/>
              <p:cNvSpPr/>
              <p:nvPr/>
            </p:nvSpPr>
            <p:spPr>
              <a:xfrm>
                <a:off x="7400351" y="3771488"/>
                <a:ext cx="1022731"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1" i="1" smtClean="0">
                              <a:solidFill>
                                <a:srgbClr val="C00000"/>
                              </a:solidFill>
                              <a:latin typeface="Cambria Math" panose="02040503050406030204" pitchFamily="18" charset="0"/>
                            </a:rPr>
                          </m:ctrlPr>
                        </m:sSubPr>
                        <m:e>
                          <m:r>
                            <a:rPr lang="en-US" sz="2800" b="1" i="1" smtClean="0">
                              <a:solidFill>
                                <a:srgbClr val="C00000"/>
                              </a:solidFill>
                              <a:latin typeface="Cambria Math" charset="0"/>
                            </a:rPr>
                            <m:t>𝑳</m:t>
                          </m:r>
                        </m:e>
                        <m:sub>
                          <m:r>
                            <a:rPr lang="en-US" sz="2800" b="1" i="1" smtClean="0">
                              <a:solidFill>
                                <a:srgbClr val="C00000"/>
                              </a:solidFill>
                              <a:latin typeface="Cambria Math" charset="0"/>
                            </a:rPr>
                            <m:t>𝒗</m:t>
                          </m:r>
                        </m:sub>
                      </m:sSub>
                    </m:oMath>
                  </m:oMathPara>
                </a14:m>
                <a:endParaRPr lang="en-US" dirty="0"/>
              </a:p>
            </p:txBody>
          </p:sp>
        </mc:Choice>
        <mc:Fallback xmlns="">
          <p:sp>
            <p:nvSpPr>
              <p:cNvPr id="49" name="Rectangle 48"/>
              <p:cNvSpPr>
                <a:spLocks noRot="1" noChangeAspect="1" noMove="1" noResize="1" noEditPoints="1" noAdjustHandles="1" noChangeArrowheads="1" noChangeShapeType="1" noTextEdit="1"/>
              </p:cNvSpPr>
              <p:nvPr/>
            </p:nvSpPr>
            <p:spPr>
              <a:xfrm>
                <a:off x="7400351" y="3771488"/>
                <a:ext cx="1022731" cy="523220"/>
              </a:xfrm>
              <a:prstGeom prst="rect">
                <a:avLst/>
              </a:prstGeom>
              <a:blipFill rotWithShape="0">
                <a:blip r:embed="rId11"/>
                <a:stretch>
                  <a:fillRect/>
                </a:stretch>
              </a:blipFill>
            </p:spPr>
            <p:txBody>
              <a:bodyPr/>
              <a:lstStyle/>
              <a:p>
                <a:r>
                  <a:rPr lang="en-US">
                    <a:noFill/>
                  </a:rPr>
                  <a:t> </a:t>
                </a:r>
              </a:p>
            </p:txBody>
          </p:sp>
        </mc:Fallback>
      </mc:AlternateContent>
      <p:sp>
        <p:nvSpPr>
          <p:cNvPr id="50" name="TextBox 49"/>
          <p:cNvSpPr txBox="1"/>
          <p:nvPr/>
        </p:nvSpPr>
        <p:spPr>
          <a:xfrm>
            <a:off x="8375904" y="6583680"/>
            <a:ext cx="184731" cy="300082"/>
          </a:xfrm>
          <a:prstGeom prst="rect">
            <a:avLst/>
          </a:prstGeom>
          <a:noFill/>
        </p:spPr>
        <p:txBody>
          <a:bodyPr wrap="none" rtlCol="0">
            <a:spAutoFit/>
          </a:bodyPr>
          <a:lstStyle/>
          <a:p>
            <a:endParaRPr lang="en-US" dirty="0"/>
          </a:p>
        </p:txBody>
      </p:sp>
    </p:spTree>
    <p:custDataLst>
      <p:tags r:id="rId1"/>
    </p:custDataLst>
    <p:extLst>
      <p:ext uri="{BB962C8B-B14F-4D97-AF65-F5344CB8AC3E}">
        <p14:creationId xmlns:p14="http://schemas.microsoft.com/office/powerpoint/2010/main" val="1822537694"/>
      </p:ext>
    </p:extLst>
  </p:cSld>
  <p:clrMapOvr>
    <a:masterClrMapping/>
  </p:clrMapOvr>
  <mc:AlternateContent xmlns:mc="http://schemas.openxmlformats.org/markup-compatibility/2006" xmlns:p14="http://schemas.microsoft.com/office/powerpoint/2010/main">
    <mc:Choice Requires="p14">
      <p:transition spd="slow" p14:dur="2000" advTm="16942"/>
    </mc:Choice>
    <mc:Fallback xmlns="">
      <p:transition spd="slow" advTm="169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par>
                                <p:cTn id="11" presetID="19" presetClass="emph" presetSubtype="0" fill="hold" grpId="0" nodeType="withEffect">
                                  <p:stCondLst>
                                    <p:cond delay="0"/>
                                  </p:stCondLst>
                                  <p:childTnLst>
                                    <p:animClr clrSpc="rgb" dir="cw">
                                      <p:cBhvr override="childStyle">
                                        <p:cTn id="12" dur="500" fill="hold"/>
                                        <p:tgtEl>
                                          <p:spTgt spid="22"/>
                                        </p:tgtEl>
                                        <p:attrNameLst>
                                          <p:attrName>style.color</p:attrName>
                                        </p:attrNameLst>
                                      </p:cBhvr>
                                      <p:to>
                                        <a:schemeClr val="accent2"/>
                                      </p:to>
                                    </p:animClr>
                                    <p:animClr clrSpc="rgb" dir="cw">
                                      <p:cBhvr>
                                        <p:cTn id="13" dur="500" fill="hold"/>
                                        <p:tgtEl>
                                          <p:spTgt spid="22"/>
                                        </p:tgtEl>
                                        <p:attrNameLst>
                                          <p:attrName>fillcolor</p:attrName>
                                        </p:attrNameLst>
                                      </p:cBhvr>
                                      <p:to>
                                        <a:schemeClr val="accent2"/>
                                      </p:to>
                                    </p:animClr>
                                    <p:set>
                                      <p:cBhvr>
                                        <p:cTn id="14" dur="500" fill="hold"/>
                                        <p:tgtEl>
                                          <p:spTgt spid="22"/>
                                        </p:tgtEl>
                                        <p:attrNameLst>
                                          <p:attrName>fill.type</p:attrName>
                                        </p:attrNameLst>
                                      </p:cBhvr>
                                      <p:to>
                                        <p:strVal val="solid"/>
                                      </p:to>
                                    </p:set>
                                    <p:set>
                                      <p:cBhvr>
                                        <p:cTn id="15" dur="500" fill="hold"/>
                                        <p:tgtEl>
                                          <p:spTgt spid="22"/>
                                        </p:tgtEl>
                                        <p:attrNameLst>
                                          <p:attrName>fill.on</p:attrName>
                                        </p:attrNameLst>
                                      </p:cBhvr>
                                      <p:to>
                                        <p:strVal val="tru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7">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8" grpId="0"/>
      <p:bldP spid="4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776" y="2074865"/>
            <a:ext cx="7985000" cy="2239963"/>
          </a:xfrm>
        </p:spPr>
        <p:txBody>
          <a:bodyPr>
            <a:normAutofit/>
          </a:bodyPr>
          <a:lstStyle/>
          <a:p>
            <a:r>
              <a:rPr lang="en-US" sz="6000" dirty="0"/>
              <a:t>Proof on White Board</a:t>
            </a:r>
          </a:p>
        </p:txBody>
      </p:sp>
    </p:spTree>
    <p:extLst>
      <p:ext uri="{BB962C8B-B14F-4D97-AF65-F5344CB8AC3E}">
        <p14:creationId xmlns:p14="http://schemas.microsoft.com/office/powerpoint/2010/main" val="3772472235"/>
      </p:ext>
    </p:extLst>
  </p:cSld>
  <p:clrMapOvr>
    <a:masterClrMapping/>
  </p:clrMapOvr>
  <mc:AlternateContent xmlns:mc="http://schemas.openxmlformats.org/markup-compatibility/2006" xmlns:p14="http://schemas.microsoft.com/office/powerpoint/2010/main">
    <mc:Choice Requires="p14">
      <p:transition spd="slow" p14:dur="2000" advTm="3274"/>
    </mc:Choice>
    <mc:Fallback xmlns="">
      <p:transition spd="slow" advTm="3274"/>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defTabSz="914332" rtl="0" eaLnBrk="1" latinLnBrk="0" hangingPunct="1">
              <a:spcBef>
                <a:spcPct val="0"/>
              </a:spcBef>
              <a:buNone/>
            </a:pPr>
            <a:r>
              <a:rPr lang="en-US" dirty="0"/>
              <a:t>Conclusion – First Part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pPr marL="0" indent="0">
                  <a:buNone/>
                </a:pPr>
                <a:r>
                  <a:rPr lang="en-US" sz="3500" b="1" dirty="0">
                    <a:solidFill>
                      <a:srgbClr val="7030A0"/>
                    </a:solidFill>
                  </a:rPr>
                  <a:t>Main Theorem:</a:t>
                </a:r>
                <a:r>
                  <a:rPr lang="en-US" sz="3500" dirty="0">
                    <a:solidFill>
                      <a:srgbClr val="7030A0"/>
                    </a:solidFill>
                  </a:rPr>
                  <a:t> </a:t>
                </a:r>
                <a:r>
                  <a:rPr lang="en-US" sz="3500" dirty="0"/>
                  <a:t>Learning</a:t>
                </a:r>
                <a:r>
                  <a:rPr lang="en-US" sz="3500" dirty="0">
                    <a:solidFill>
                      <a:srgbClr val="FF0000"/>
                    </a:solidFill>
                  </a:rPr>
                  <a:t> </a:t>
                </a:r>
                <a14:m>
                  <m:oMath xmlns:m="http://schemas.openxmlformats.org/officeDocument/2006/math">
                    <m:func>
                      <m:funcPr>
                        <m:ctrlPr>
                          <a:rPr lang="en-US" sz="3500" i="1" dirty="0">
                            <a:solidFill>
                              <a:srgbClr val="FF0000"/>
                            </a:solidFill>
                            <a:latin typeface="Cambria Math" panose="02040503050406030204" pitchFamily="18" charset="0"/>
                          </a:rPr>
                        </m:ctrlPr>
                      </m:funcPr>
                      <m:fName>
                        <m:r>
                          <m:rPr>
                            <m:sty m:val="p"/>
                          </m:rPr>
                          <a:rPr lang="en-US" sz="3500" b="0" i="1" dirty="0">
                            <a:solidFill>
                              <a:srgbClr val="FF0000"/>
                            </a:solidFill>
                            <a:latin typeface="Cambria Math" charset="0"/>
                          </a:rPr>
                          <m:t>log</m:t>
                        </m:r>
                      </m:fName>
                      <m:e>
                        <m:r>
                          <a:rPr lang="en-US" sz="3500" i="1" dirty="0">
                            <a:solidFill>
                              <a:srgbClr val="FF0000"/>
                            </a:solidFill>
                            <a:latin typeface="Cambria Math" charset="0"/>
                          </a:rPr>
                          <m:t>(</m:t>
                        </m:r>
                        <m:r>
                          <a:rPr lang="en-US" sz="3500" i="1" dirty="0">
                            <a:solidFill>
                              <a:srgbClr val="FF0000"/>
                            </a:solidFill>
                            <a:latin typeface="Cambria Math" charset="0"/>
                          </a:rPr>
                          <m:t>𝑛</m:t>
                        </m:r>
                        <m:r>
                          <a:rPr lang="en-US" sz="3500" i="1" dirty="0">
                            <a:solidFill>
                              <a:srgbClr val="FF0000"/>
                            </a:solidFill>
                            <a:latin typeface="Cambria Math" charset="0"/>
                          </a:rPr>
                          <m:t>)</m:t>
                        </m:r>
                      </m:e>
                    </m:func>
                  </m:oMath>
                </a14:m>
                <a:r>
                  <a:rPr lang="en-US" sz="3500" dirty="0">
                    <a:solidFill>
                      <a:prstClr val="black"/>
                    </a:solidFill>
                  </a:rPr>
                  <a:t>-sparse parities requires either </a:t>
                </a:r>
                <a14:m>
                  <m:oMath xmlns:m="http://schemas.openxmlformats.org/officeDocument/2006/math">
                    <m:r>
                      <m:rPr>
                        <m:sty m:val="p"/>
                      </m:rPr>
                      <a:rPr lang="en-US" sz="3500" b="0" i="1" dirty="0">
                        <a:solidFill>
                          <a:srgbClr val="FF0000"/>
                        </a:solidFill>
                        <a:latin typeface="Cambria Math" panose="02040503050406030204" pitchFamily="18" charset="0"/>
                      </a:rPr>
                      <m:t>Ω</m:t>
                    </m:r>
                    <m:r>
                      <a:rPr lang="en-US" sz="3500" b="0" i="1" dirty="0">
                        <a:solidFill>
                          <a:srgbClr val="FF0000"/>
                        </a:solidFill>
                        <a:latin typeface="Cambria Math" panose="02040503050406030204" pitchFamily="18" charset="0"/>
                      </a:rPr>
                      <m:t>(</m:t>
                    </m:r>
                    <m:r>
                      <a:rPr lang="en-US" sz="3500" b="0" i="1" dirty="0">
                        <a:solidFill>
                          <a:srgbClr val="FF0000"/>
                        </a:solidFill>
                        <a:latin typeface="Cambria Math" charset="0"/>
                      </a:rPr>
                      <m:t>𝑛</m:t>
                    </m:r>
                    <m:r>
                      <a:rPr lang="en-US" sz="3500" b="0" i="1" dirty="0">
                        <a:solidFill>
                          <a:srgbClr val="FF0000"/>
                        </a:solidFill>
                        <a:latin typeface="Cambria Math" charset="0"/>
                      </a:rPr>
                      <m:t>⋅</m:t>
                    </m:r>
                    <m:func>
                      <m:funcPr>
                        <m:ctrlPr>
                          <a:rPr lang="en-US" sz="3500" i="1" dirty="0">
                            <a:solidFill>
                              <a:srgbClr val="FF0000"/>
                            </a:solidFill>
                            <a:latin typeface="Cambria Math" panose="02040503050406030204" pitchFamily="18" charset="0"/>
                          </a:rPr>
                        </m:ctrlPr>
                      </m:funcPr>
                      <m:fName>
                        <m:sSup>
                          <m:sSupPr>
                            <m:ctrlPr>
                              <a:rPr lang="en-US" sz="3500" i="1" dirty="0">
                                <a:solidFill>
                                  <a:srgbClr val="FF0000"/>
                                </a:solidFill>
                                <a:latin typeface="Cambria Math" panose="02040503050406030204" pitchFamily="18" charset="0"/>
                              </a:rPr>
                            </m:ctrlPr>
                          </m:sSupPr>
                          <m:e>
                            <m:r>
                              <m:rPr>
                                <m:sty m:val="p"/>
                              </m:rPr>
                              <a:rPr lang="en-US" sz="3500" b="0" i="1" dirty="0">
                                <a:solidFill>
                                  <a:srgbClr val="FF0000"/>
                                </a:solidFill>
                                <a:latin typeface="Cambria Math" charset="0"/>
                              </a:rPr>
                              <m:t>log</m:t>
                            </m:r>
                          </m:e>
                          <m:sup>
                            <m:r>
                              <a:rPr lang="en-US" sz="3500" b="0" i="1" dirty="0">
                                <a:solidFill>
                                  <a:srgbClr val="FF0000"/>
                                </a:solidFill>
                                <a:latin typeface="Cambria Math" charset="0"/>
                              </a:rPr>
                              <m:t>0</m:t>
                            </m:r>
                            <m:r>
                              <a:rPr lang="en-US" sz="3500" b="0" dirty="0">
                                <a:solidFill>
                                  <a:srgbClr val="FF0000"/>
                                </a:solidFill>
                                <a:latin typeface="Cambria Math" charset="0"/>
                              </a:rPr>
                              <m:t>.</m:t>
                            </m:r>
                            <m:r>
                              <a:rPr lang="en-US" sz="3500" b="0" i="1" dirty="0">
                                <a:solidFill>
                                  <a:srgbClr val="FF0000"/>
                                </a:solidFill>
                                <a:latin typeface="Cambria Math" charset="0"/>
                              </a:rPr>
                              <m:t>99</m:t>
                            </m:r>
                          </m:sup>
                        </m:sSup>
                      </m:fName>
                      <m:e>
                        <m:r>
                          <a:rPr lang="en-US" sz="3500" b="0" i="1" dirty="0">
                            <a:solidFill>
                              <a:srgbClr val="FF0000"/>
                            </a:solidFill>
                            <a:latin typeface="Cambria Math" charset="0"/>
                          </a:rPr>
                          <m:t>𝑛</m:t>
                        </m:r>
                      </m:e>
                    </m:func>
                    <m:r>
                      <a:rPr lang="en-US" sz="3500" b="0" i="1" dirty="0">
                        <a:solidFill>
                          <a:srgbClr val="FF0000"/>
                        </a:solidFill>
                        <a:latin typeface="Cambria Math" panose="02040503050406030204" pitchFamily="18" charset="0"/>
                      </a:rPr>
                      <m:t>)</m:t>
                    </m:r>
                  </m:oMath>
                </a14:m>
                <a:r>
                  <a:rPr lang="en-US" sz="3500" dirty="0">
                    <a:solidFill>
                      <a:srgbClr val="C00000"/>
                    </a:solidFill>
                  </a:rPr>
                  <a:t> </a:t>
                </a:r>
                <a:r>
                  <a:rPr lang="en-US" sz="3500" dirty="0">
                    <a:solidFill>
                      <a:prstClr val="black"/>
                    </a:solidFill>
                  </a:rPr>
                  <a:t>memory bits or </a:t>
                </a:r>
                <a:br>
                  <a:rPr lang="en-US" sz="3500" dirty="0">
                    <a:solidFill>
                      <a:prstClr val="black"/>
                    </a:solidFill>
                  </a:rPr>
                </a:br>
                <a14:m>
                  <m:oMath xmlns:m="http://schemas.openxmlformats.org/officeDocument/2006/math">
                    <m:sSup>
                      <m:sSupPr>
                        <m:ctrlPr>
                          <a:rPr lang="en-US" sz="3500" i="1" dirty="0">
                            <a:solidFill>
                              <a:srgbClr val="FF0000"/>
                            </a:solidFill>
                            <a:latin typeface="Cambria Math" panose="02040503050406030204" pitchFamily="18" charset="0"/>
                          </a:rPr>
                        </m:ctrlPr>
                      </m:sSupPr>
                      <m:e>
                        <m:r>
                          <a:rPr lang="en-US" sz="3500" b="0" i="1" dirty="0">
                            <a:solidFill>
                              <a:srgbClr val="FF0000"/>
                            </a:solidFill>
                            <a:latin typeface="Cambria Math" charset="0"/>
                          </a:rPr>
                          <m:t>𝑛</m:t>
                        </m:r>
                      </m:e>
                      <m:sup>
                        <m:r>
                          <m:rPr>
                            <m:sty m:val="p"/>
                          </m:rPr>
                          <a:rPr lang="en-US" sz="3500" b="0" i="0" dirty="0">
                            <a:solidFill>
                              <a:srgbClr val="FF0000"/>
                            </a:solidFill>
                            <a:latin typeface="Cambria Math" charset="0"/>
                          </a:rPr>
                          <m:t>Ω</m:t>
                        </m:r>
                        <m:d>
                          <m:dPr>
                            <m:ctrlPr>
                              <a:rPr lang="en-US" sz="3500" i="1" dirty="0">
                                <a:solidFill>
                                  <a:srgbClr val="FF0000"/>
                                </a:solidFill>
                                <a:latin typeface="Cambria Math" panose="02040503050406030204" pitchFamily="18" charset="0"/>
                              </a:rPr>
                            </m:ctrlPr>
                          </m:dPr>
                          <m:e>
                            <m:func>
                              <m:funcPr>
                                <m:ctrlPr>
                                  <a:rPr lang="en-US" sz="3500" i="1" dirty="0">
                                    <a:solidFill>
                                      <a:srgbClr val="FF0000"/>
                                    </a:solidFill>
                                    <a:latin typeface="Cambria Math" panose="02040503050406030204" pitchFamily="18" charset="0"/>
                                  </a:rPr>
                                </m:ctrlPr>
                              </m:funcPr>
                              <m:fName>
                                <m:r>
                                  <m:rPr>
                                    <m:sty m:val="p"/>
                                  </m:rPr>
                                  <a:rPr lang="en-US" sz="3500" b="0" i="1" dirty="0">
                                    <a:solidFill>
                                      <a:srgbClr val="FF0000"/>
                                    </a:solidFill>
                                    <a:latin typeface="Cambria Math" charset="0"/>
                                  </a:rPr>
                                  <m:t>log</m:t>
                                </m:r>
                              </m:fName>
                              <m:e>
                                <m:func>
                                  <m:funcPr>
                                    <m:ctrlPr>
                                      <a:rPr lang="en-US" sz="3500" i="1" dirty="0">
                                        <a:solidFill>
                                          <a:srgbClr val="FF0000"/>
                                        </a:solidFill>
                                        <a:latin typeface="Cambria Math" panose="02040503050406030204" pitchFamily="18" charset="0"/>
                                      </a:rPr>
                                    </m:ctrlPr>
                                  </m:funcPr>
                                  <m:fName>
                                    <m:r>
                                      <m:rPr>
                                        <m:sty m:val="p"/>
                                      </m:rPr>
                                      <a:rPr lang="en-US" sz="3500" b="0" i="1" dirty="0">
                                        <a:solidFill>
                                          <a:srgbClr val="FF0000"/>
                                        </a:solidFill>
                                        <a:latin typeface="Cambria Math" charset="0"/>
                                      </a:rPr>
                                      <m:t>log</m:t>
                                    </m:r>
                                  </m:fName>
                                  <m:e>
                                    <m:r>
                                      <a:rPr lang="en-US" sz="3500" b="0" i="1" dirty="0">
                                        <a:solidFill>
                                          <a:srgbClr val="FF0000"/>
                                        </a:solidFill>
                                        <a:latin typeface="Cambria Math" charset="0"/>
                                      </a:rPr>
                                      <m:t>𝑛</m:t>
                                    </m:r>
                                  </m:e>
                                </m:func>
                              </m:e>
                            </m:func>
                          </m:e>
                        </m:d>
                      </m:sup>
                    </m:sSup>
                  </m:oMath>
                </a14:m>
                <a:r>
                  <a:rPr lang="en-US" sz="3500" dirty="0">
                    <a:solidFill>
                      <a:prstClr val="black"/>
                    </a:solidFill>
                  </a:rPr>
                  <a:t> number of samples.</a:t>
                </a:r>
              </a:p>
              <a:p>
                <a:pPr marL="0" indent="0">
                  <a:buNone/>
                </a:pPr>
                <a:endParaRPr lang="en-US" sz="2200" dirty="0">
                  <a:solidFill>
                    <a:prstClr val="black"/>
                  </a:solidFill>
                </a:endParaRPr>
              </a:p>
              <a:p>
                <a:pPr marL="0" indent="0">
                  <a:buNone/>
                </a:pPr>
                <a:r>
                  <a:rPr lang="en-US" dirty="0">
                    <a:solidFill>
                      <a:prstClr val="black"/>
                    </a:solidFill>
                  </a:rPr>
                  <a:t>Implies same bounds for learning</a:t>
                </a:r>
              </a:p>
              <a:p>
                <a14:m>
                  <m:oMath xmlns:m="http://schemas.openxmlformats.org/officeDocument/2006/math">
                    <m:r>
                      <a:rPr lang="en-US" b="0" i="1" dirty="0">
                        <a:solidFill>
                          <a:srgbClr val="FF0000"/>
                        </a:solidFill>
                        <a:latin typeface="Cambria Math" charset="0"/>
                      </a:rPr>
                      <m:t>𝑂</m:t>
                    </m:r>
                    <m:r>
                      <a:rPr lang="en-US" b="0" i="1" dirty="0">
                        <a:solidFill>
                          <a:srgbClr val="FF0000"/>
                        </a:solidFill>
                        <a:latin typeface="Cambria Math" charset="0"/>
                      </a:rPr>
                      <m:t>(</m:t>
                    </m:r>
                    <m:r>
                      <a:rPr lang="en-US" b="0" i="1" dirty="0">
                        <a:solidFill>
                          <a:srgbClr val="FF0000"/>
                        </a:solidFill>
                        <a:latin typeface="Cambria Math" charset="0"/>
                      </a:rPr>
                      <m:t>𝑛</m:t>
                    </m:r>
                    <m:r>
                      <a:rPr lang="en-US" b="0" i="1" dirty="0">
                        <a:solidFill>
                          <a:srgbClr val="FF0000"/>
                        </a:solidFill>
                        <a:latin typeface="Cambria Math" charset="0"/>
                      </a:rPr>
                      <m:t>)</m:t>
                    </m:r>
                  </m:oMath>
                </a14:m>
                <a:r>
                  <a:rPr lang="en-US" dirty="0"/>
                  <a:t> size DNF formula</a:t>
                </a:r>
              </a:p>
              <a:p>
                <a14:m>
                  <m:oMath xmlns:m="http://schemas.openxmlformats.org/officeDocument/2006/math">
                    <m:r>
                      <a:rPr lang="en-US" b="0" i="1" dirty="0">
                        <a:solidFill>
                          <a:srgbClr val="FF0000"/>
                        </a:solidFill>
                        <a:latin typeface="Cambria Math" charset="0"/>
                      </a:rPr>
                      <m:t>𝑂</m:t>
                    </m:r>
                    <m:r>
                      <a:rPr lang="en-US" b="0" i="1" dirty="0">
                        <a:solidFill>
                          <a:srgbClr val="FF0000"/>
                        </a:solidFill>
                        <a:latin typeface="Cambria Math" charset="0"/>
                      </a:rPr>
                      <m:t>(</m:t>
                    </m:r>
                    <m:r>
                      <a:rPr lang="en-US" b="0" i="1" dirty="0">
                        <a:solidFill>
                          <a:srgbClr val="FF0000"/>
                        </a:solidFill>
                        <a:latin typeface="Cambria Math" charset="0"/>
                      </a:rPr>
                      <m:t>𝑛</m:t>
                    </m:r>
                    <m:r>
                      <a:rPr lang="en-US" b="0" i="1" dirty="0">
                        <a:solidFill>
                          <a:srgbClr val="FF0000"/>
                        </a:solidFill>
                        <a:latin typeface="Cambria Math" charset="0"/>
                      </a:rPr>
                      <m:t>) </m:t>
                    </m:r>
                  </m:oMath>
                </a14:m>
                <a:r>
                  <a:rPr lang="en-US" dirty="0"/>
                  <a:t>size Decision trees</a:t>
                </a:r>
              </a:p>
              <a:p>
                <a:r>
                  <a:rPr lang="en-US" dirty="0"/>
                  <a:t>Juntas on </a:t>
                </a:r>
                <a14:m>
                  <m:oMath xmlns:m="http://schemas.openxmlformats.org/officeDocument/2006/math">
                    <m:r>
                      <m:rPr>
                        <m:sty m:val="p"/>
                      </m:rPr>
                      <a:rPr lang="en-US" b="0" i="1" dirty="0">
                        <a:solidFill>
                          <a:srgbClr val="FF0000"/>
                        </a:solidFill>
                        <a:latin typeface="Cambria Math" charset="0"/>
                      </a:rPr>
                      <m:t>log</m:t>
                    </m:r>
                    <m:r>
                      <a:rPr lang="en-US" b="0" i="1" dirty="0">
                        <a:solidFill>
                          <a:srgbClr val="FF0000"/>
                        </a:solidFill>
                        <a:latin typeface="Cambria Math" charset="0"/>
                      </a:rPr>
                      <m:t>(</m:t>
                    </m:r>
                    <m:r>
                      <a:rPr lang="en-US" b="0" i="1" dirty="0">
                        <a:solidFill>
                          <a:srgbClr val="FF0000"/>
                        </a:solidFill>
                        <a:latin typeface="Cambria Math" charset="0"/>
                      </a:rPr>
                      <m:t>𝑛</m:t>
                    </m:r>
                    <m:r>
                      <a:rPr lang="en-US" b="0" i="1" dirty="0">
                        <a:solidFill>
                          <a:srgbClr val="FF0000"/>
                        </a:solidFill>
                        <a:latin typeface="Cambria Math" charset="0"/>
                      </a:rPr>
                      <m:t>) </m:t>
                    </m:r>
                  </m:oMath>
                </a14:m>
                <a:r>
                  <a:rPr lang="en-US" dirty="0"/>
                  <a:t>variables</a:t>
                </a:r>
              </a:p>
              <a:p>
                <a:pPr marL="0" indent="0">
                  <a:buNone/>
                </a:pPr>
                <a:endParaRPr lang="en-US" sz="2200" b="1" dirty="0">
                  <a:solidFill>
                    <a:srgbClr val="7E5E96"/>
                  </a:solidFill>
                </a:endParaRPr>
              </a:p>
              <a:p>
                <a:pPr marL="0" indent="0">
                  <a:buNone/>
                </a:pPr>
                <a:r>
                  <a:rPr lang="en-US" b="1" dirty="0">
                    <a:solidFill>
                      <a:srgbClr val="7030A0"/>
                    </a:solidFill>
                  </a:rPr>
                  <a:t>Open:</a:t>
                </a:r>
                <a:r>
                  <a:rPr lang="en-US" dirty="0">
                    <a:solidFill>
                      <a:srgbClr val="7030A0"/>
                    </a:solidFill>
                  </a:rPr>
                  <a:t> </a:t>
                </a:r>
                <a:r>
                  <a:rPr lang="en-US" dirty="0"/>
                  <a:t>proving tight samples-memory hardness for learning </a:t>
                </a:r>
                <a:r>
                  <a:rPr lang="en-US" b="1" dirty="0">
                    <a:solidFill>
                      <a:srgbClr val="32BF72"/>
                    </a:solidFill>
                  </a:rPr>
                  <a:t>DNFs</a:t>
                </a:r>
                <a:r>
                  <a:rPr lang="en-US" dirty="0"/>
                  <a:t>, </a:t>
                </a:r>
                <a:r>
                  <a:rPr lang="en-US" b="1" dirty="0">
                    <a:solidFill>
                      <a:srgbClr val="32BF72"/>
                    </a:solidFill>
                  </a:rPr>
                  <a:t>Decision Trees</a:t>
                </a:r>
                <a:r>
                  <a:rPr lang="en-US" dirty="0"/>
                  <a:t>, or </a:t>
                </a:r>
                <a:r>
                  <a:rPr lang="en-US" b="1" dirty="0">
                    <a:solidFill>
                      <a:srgbClr val="32BF72"/>
                    </a:solidFill>
                  </a:rPr>
                  <a:t>Juntas</a:t>
                </a:r>
              </a:p>
              <a:p>
                <a:endParaRPr lang="en-US" dirty="0">
                  <a:solidFill>
                    <a:prstClr val="black"/>
                  </a:solidFill>
                </a:endParaRPr>
              </a:p>
              <a:p>
                <a:pPr marL="0" indent="0">
                  <a:buNone/>
                </a:pPr>
                <a:endParaRPr lang="en-US" dirty="0">
                  <a:solidFill>
                    <a:prstClr val="black"/>
                  </a:solidFill>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4"/>
                <a:stretch>
                  <a:fillRect l="-1852" t="-2392" r="-222" b="-2512"/>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514859090"/>
      </p:ext>
    </p:extLst>
  </p:cSld>
  <p:clrMapOvr>
    <a:masterClrMapping/>
  </p:clrMapOvr>
  <mc:AlternateContent xmlns:mc="http://schemas.openxmlformats.org/markup-compatibility/2006" xmlns:p14="http://schemas.microsoft.com/office/powerpoint/2010/main">
    <mc:Choice Requires="p14">
      <p:transition spd="slow" p14:dur="2000" advTm="53887"/>
    </mc:Choice>
    <mc:Fallback xmlns="">
      <p:transition spd="slow" advTm="5388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207ED-6CD3-5A47-8708-8F1A196E1231}"/>
              </a:ext>
            </a:extLst>
          </p:cNvPr>
          <p:cNvSpPr>
            <a:spLocks noGrp="1"/>
          </p:cNvSpPr>
          <p:nvPr>
            <p:ph type="title"/>
          </p:nvPr>
        </p:nvSpPr>
        <p:spPr/>
        <p:txBody>
          <a:bodyPr>
            <a:noAutofit/>
          </a:bodyPr>
          <a:lstStyle/>
          <a:p>
            <a:r>
              <a:rPr lang="en-US" sz="4000" dirty="0"/>
              <a:t>Lower Bounds more Generally</a:t>
            </a:r>
          </a:p>
        </p:txBody>
      </p:sp>
      <p:sp>
        <p:nvSpPr>
          <p:cNvPr id="3" name="Content Placeholder 2">
            <a:extLst>
              <a:ext uri="{FF2B5EF4-FFF2-40B4-BE49-F238E27FC236}">
                <a16:creationId xmlns:a16="http://schemas.microsoft.com/office/drawing/2014/main" id="{8E93F328-1896-7845-86C6-F00DD14978AE}"/>
              </a:ext>
            </a:extLst>
          </p:cNvPr>
          <p:cNvSpPr>
            <a:spLocks noGrp="1"/>
          </p:cNvSpPr>
          <p:nvPr>
            <p:ph idx="1"/>
          </p:nvPr>
        </p:nvSpPr>
        <p:spPr/>
        <p:txBody>
          <a:bodyPr>
            <a:normAutofit fontScale="92500" lnSpcReduction="20000"/>
          </a:bodyPr>
          <a:lstStyle/>
          <a:p>
            <a:pPr marL="0" indent="0">
              <a:lnSpc>
                <a:spcPct val="95000"/>
              </a:lnSpc>
              <a:spcBef>
                <a:spcPts val="300"/>
              </a:spcBef>
              <a:spcAft>
                <a:spcPts val="900"/>
              </a:spcAft>
              <a:buNone/>
            </a:pPr>
            <a:r>
              <a:rPr lang="en-US" b="1" dirty="0">
                <a:solidFill>
                  <a:srgbClr val="C00000"/>
                </a:solidFill>
              </a:rPr>
              <a:t>Q: </a:t>
            </a:r>
            <a:r>
              <a:rPr lang="en-US" dirty="0">
                <a:solidFill>
                  <a:prstClr val="black"/>
                </a:solidFill>
              </a:rPr>
              <a:t>Can we generalize the lower bounds to hold for problems not involving parities?</a:t>
            </a:r>
          </a:p>
          <a:p>
            <a:pPr marL="0" indent="0">
              <a:lnSpc>
                <a:spcPct val="95000"/>
              </a:lnSpc>
              <a:spcBef>
                <a:spcPts val="300"/>
              </a:spcBef>
              <a:spcAft>
                <a:spcPts val="900"/>
              </a:spcAft>
              <a:buNone/>
            </a:pPr>
            <a:r>
              <a:rPr lang="en-US" b="1" dirty="0">
                <a:solidFill>
                  <a:srgbClr val="7030A0"/>
                </a:solidFill>
              </a:rPr>
              <a:t>[Raz’17, Moshkovitz-Moshkovitz’17, Moshkovitz-Moshkovitz’18]: </a:t>
            </a:r>
            <a:r>
              <a:rPr lang="en-US" b="1" dirty="0">
                <a:solidFill>
                  <a:prstClr val="black"/>
                </a:solidFill>
              </a:rPr>
              <a:t>Yes</a:t>
            </a:r>
          </a:p>
          <a:p>
            <a:pPr marL="0" indent="0">
              <a:lnSpc>
                <a:spcPct val="95000"/>
              </a:lnSpc>
              <a:spcBef>
                <a:spcPts val="300"/>
              </a:spcBef>
              <a:spcAft>
                <a:spcPts val="900"/>
              </a:spcAft>
              <a:buNone/>
            </a:pPr>
            <a:r>
              <a:rPr lang="en-US" dirty="0">
                <a:solidFill>
                  <a:srgbClr val="FF0000"/>
                </a:solidFill>
              </a:rPr>
              <a:t>A new and general proof technique </a:t>
            </a:r>
            <a:br>
              <a:rPr lang="en-US" dirty="0">
                <a:solidFill>
                  <a:srgbClr val="FF0000"/>
                </a:solidFill>
              </a:rPr>
            </a:br>
            <a:r>
              <a:rPr lang="en-US" dirty="0"/>
              <a:t>(we shall focus on </a:t>
            </a:r>
            <a:r>
              <a:rPr lang="en-US" dirty="0" err="1"/>
              <a:t>Raz’s</a:t>
            </a:r>
            <a:r>
              <a:rPr lang="en-US" dirty="0"/>
              <a:t> proof technique)</a:t>
            </a:r>
          </a:p>
          <a:p>
            <a:pPr marL="0" indent="0">
              <a:lnSpc>
                <a:spcPct val="95000"/>
              </a:lnSpc>
              <a:spcBef>
                <a:spcPts val="300"/>
              </a:spcBef>
              <a:spcAft>
                <a:spcPts val="900"/>
              </a:spcAft>
              <a:buNone/>
            </a:pPr>
            <a:r>
              <a:rPr lang="en-US" b="1" dirty="0">
                <a:solidFill>
                  <a:srgbClr val="002060"/>
                </a:solidFill>
              </a:rPr>
              <a:t>As a special case: </a:t>
            </a:r>
            <a:r>
              <a:rPr lang="en-US" b="1" dirty="0">
                <a:solidFill>
                  <a:srgbClr val="00B050"/>
                </a:solidFill>
              </a:rPr>
              <a:t>a new proof for the memory-samples lower bound for parity learning.</a:t>
            </a:r>
          </a:p>
          <a:p>
            <a:pPr marL="0" indent="0">
              <a:lnSpc>
                <a:spcPct val="95000"/>
              </a:lnSpc>
              <a:spcBef>
                <a:spcPts val="300"/>
              </a:spcBef>
              <a:spcAft>
                <a:spcPts val="900"/>
              </a:spcAft>
              <a:buNone/>
            </a:pPr>
            <a:endParaRPr lang="en-US" sz="1300" b="1" dirty="0">
              <a:solidFill>
                <a:srgbClr val="7030A0"/>
              </a:solidFill>
            </a:endParaRPr>
          </a:p>
          <a:p>
            <a:pPr marL="0" indent="0">
              <a:lnSpc>
                <a:spcPct val="95000"/>
              </a:lnSpc>
              <a:spcBef>
                <a:spcPts val="300"/>
              </a:spcBef>
              <a:spcAft>
                <a:spcPts val="900"/>
              </a:spcAft>
              <a:buNone/>
            </a:pPr>
            <a:r>
              <a:rPr lang="en-US" b="1" dirty="0">
                <a:solidFill>
                  <a:srgbClr val="7030A0"/>
                </a:solidFill>
              </a:rPr>
              <a:t>[Garg-Raz-</a:t>
            </a:r>
            <a:r>
              <a:rPr lang="en-US" b="1" dirty="0">
                <a:solidFill>
                  <a:srgbClr val="C00000"/>
                </a:solidFill>
              </a:rPr>
              <a:t>T</a:t>
            </a:r>
            <a:r>
              <a:rPr lang="en-US" b="1" dirty="0">
                <a:solidFill>
                  <a:srgbClr val="7030A0"/>
                </a:solidFill>
              </a:rPr>
              <a:t>’18, </a:t>
            </a:r>
            <a:r>
              <a:rPr lang="en-US" b="1" dirty="0" err="1">
                <a:solidFill>
                  <a:srgbClr val="7030A0"/>
                </a:solidFill>
              </a:rPr>
              <a:t>Beame-Oveis</a:t>
            </a:r>
            <a:r>
              <a:rPr lang="en-US" b="1" dirty="0">
                <a:solidFill>
                  <a:srgbClr val="7030A0"/>
                </a:solidFill>
              </a:rPr>
              <a:t> Gharan-Yang’18]:</a:t>
            </a:r>
          </a:p>
          <a:p>
            <a:pPr marL="0" indent="0">
              <a:lnSpc>
                <a:spcPct val="95000"/>
              </a:lnSpc>
              <a:spcBef>
                <a:spcPts val="300"/>
              </a:spcBef>
              <a:spcAft>
                <a:spcPts val="900"/>
              </a:spcAft>
              <a:buNone/>
            </a:pPr>
            <a:r>
              <a:rPr lang="en-US" dirty="0"/>
              <a:t>Further generalizations of the method &amp; more applications</a:t>
            </a:r>
          </a:p>
        </p:txBody>
      </p:sp>
    </p:spTree>
    <p:extLst>
      <p:ext uri="{BB962C8B-B14F-4D97-AF65-F5344CB8AC3E}">
        <p14:creationId xmlns:p14="http://schemas.microsoft.com/office/powerpoint/2010/main" val="2263214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8B7A1-1B97-3746-B8FD-C01BA086E25B}"/>
              </a:ext>
            </a:extLst>
          </p:cNvPr>
          <p:cNvSpPr>
            <a:spLocks noGrp="1"/>
          </p:cNvSpPr>
          <p:nvPr>
            <p:ph type="title"/>
          </p:nvPr>
        </p:nvSpPr>
        <p:spPr/>
        <p:txBody>
          <a:bodyPr>
            <a:normAutofit fontScale="90000"/>
          </a:bodyPr>
          <a:lstStyle/>
          <a:p>
            <a:pPr algn="ctr" defTabSz="914332" rtl="0" eaLnBrk="1" latinLnBrk="0" hangingPunct="1">
              <a:spcBef>
                <a:spcPct val="0"/>
              </a:spcBef>
              <a:buNone/>
            </a:pPr>
            <a:r>
              <a:rPr lang="en-US" dirty="0"/>
              <a:t>A Learning Problem as a Matrix</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EA16376-69EF-0546-ABFD-51F00C358BC0}"/>
                  </a:ext>
                </a:extLst>
              </p:cNvPr>
              <p:cNvSpPr>
                <a:spLocks noGrp="1"/>
              </p:cNvSpPr>
              <p:nvPr>
                <p:ph idx="1"/>
              </p:nvPr>
            </p:nvSpPr>
            <p:spPr/>
            <p:txBody>
              <a:bodyPr>
                <a:normAutofit/>
              </a:bodyPr>
              <a:lstStyle/>
              <a:p>
                <a:pPr marL="0" indent="0">
                  <a:lnSpc>
                    <a:spcPct val="95000"/>
                  </a:lnSpc>
                  <a:spcBef>
                    <a:spcPts val="300"/>
                  </a:spcBef>
                  <a:buNone/>
                </a:pPr>
                <a14:m>
                  <m:oMath xmlns:m="http://schemas.openxmlformats.org/officeDocument/2006/math">
                    <m:r>
                      <a:rPr lang="en-US" b="0" i="1" dirty="0">
                        <a:solidFill>
                          <a:srgbClr val="FF0000"/>
                        </a:solidFill>
                        <a:latin typeface="Cambria Math" panose="02040503050406030204" pitchFamily="18" charset="0"/>
                      </a:rPr>
                      <m:t>𝐴</m:t>
                    </m:r>
                    <m:r>
                      <a:rPr lang="en-US" b="0" i="1" dirty="0">
                        <a:solidFill>
                          <a:srgbClr val="FF0000"/>
                        </a:solidFill>
                        <a:latin typeface="Cambria Math" panose="02040503050406030204" pitchFamily="18" charset="0"/>
                      </a:rPr>
                      <m:t>,</m:t>
                    </m:r>
                    <m:r>
                      <a:rPr lang="en-US" b="0" i="1" dirty="0">
                        <a:solidFill>
                          <a:srgbClr val="FF0000"/>
                        </a:solidFill>
                        <a:latin typeface="Cambria Math" panose="02040503050406030204" pitchFamily="18" charset="0"/>
                      </a:rPr>
                      <m:t>𝑋</m:t>
                    </m:r>
                  </m:oMath>
                </a14:m>
                <a:r>
                  <a:rPr lang="en-US" dirty="0">
                    <a:solidFill>
                      <a:prstClr val="black"/>
                    </a:solidFill>
                  </a:rPr>
                  <a:t> : finite sets</a:t>
                </a:r>
              </a:p>
              <a:p>
                <a:pPr marL="0" indent="0">
                  <a:lnSpc>
                    <a:spcPct val="95000"/>
                  </a:lnSpc>
                  <a:spcBef>
                    <a:spcPts val="300"/>
                  </a:spcBef>
                  <a:spcAft>
                    <a:spcPts val="600"/>
                  </a:spcAft>
                  <a:buNone/>
                </a:pPr>
                <a14:m>
                  <m:oMath xmlns:m="http://schemas.openxmlformats.org/officeDocument/2006/math">
                    <m:r>
                      <a:rPr lang="en-US" b="0" i="1" dirty="0">
                        <a:solidFill>
                          <a:srgbClr val="FF0000"/>
                        </a:solidFill>
                        <a:latin typeface="Cambria Math" panose="02040503050406030204" pitchFamily="18" charset="0"/>
                      </a:rPr>
                      <m:t>𝑋</m:t>
                    </m:r>
                  </m:oMath>
                </a14:m>
                <a:r>
                  <a:rPr lang="en-US" dirty="0">
                    <a:solidFill>
                      <a:prstClr val="black"/>
                    </a:solidFill>
                  </a:rPr>
                  <a:t> : concept class</a:t>
                </a:r>
              </a:p>
              <a:p>
                <a:pPr marL="0" indent="0">
                  <a:lnSpc>
                    <a:spcPct val="95000"/>
                  </a:lnSpc>
                  <a:spcBef>
                    <a:spcPts val="300"/>
                  </a:spcBef>
                  <a:spcAft>
                    <a:spcPts val="600"/>
                  </a:spcAft>
                  <a:buNone/>
                </a:pPr>
                <a14:m>
                  <m:oMath xmlns:m="http://schemas.openxmlformats.org/officeDocument/2006/math">
                    <m:r>
                      <a:rPr lang="en-US" b="0" i="1" dirty="0">
                        <a:solidFill>
                          <a:srgbClr val="FF0000"/>
                        </a:solidFill>
                        <a:latin typeface="Cambria Math" panose="02040503050406030204" pitchFamily="18" charset="0"/>
                      </a:rPr>
                      <m:t>𝐴</m:t>
                    </m:r>
                  </m:oMath>
                </a14:m>
                <a:r>
                  <a:rPr lang="en-US" dirty="0">
                    <a:solidFill>
                      <a:prstClr val="black"/>
                    </a:solidFill>
                  </a:rPr>
                  <a:t> : possible samples</a:t>
                </a:r>
              </a:p>
              <a:p>
                <a:pPr marL="0" indent="0">
                  <a:lnSpc>
                    <a:spcPct val="95000"/>
                  </a:lnSpc>
                  <a:spcBef>
                    <a:spcPts val="300"/>
                  </a:spcBef>
                  <a:buNone/>
                </a:pPr>
                <a:endParaRPr lang="en-US" dirty="0">
                  <a:solidFill>
                    <a:prstClr val="black"/>
                  </a:solidFill>
                </a:endParaRPr>
              </a:p>
              <a:p>
                <a:pPr marL="0" indent="0">
                  <a:lnSpc>
                    <a:spcPct val="95000"/>
                  </a:lnSpc>
                  <a:spcBef>
                    <a:spcPts val="300"/>
                  </a:spcBef>
                  <a:buNone/>
                </a:pPr>
                <a14:m>
                  <m:oMath xmlns:m="http://schemas.openxmlformats.org/officeDocument/2006/math">
                    <m:r>
                      <a:rPr lang="en-US" b="0" i="1" dirty="0">
                        <a:solidFill>
                          <a:srgbClr val="FF0000"/>
                        </a:solidFill>
                        <a:latin typeface="Cambria Math" panose="02040503050406030204" pitchFamily="18" charset="0"/>
                      </a:rPr>
                      <m:t>𝑀</m:t>
                    </m:r>
                    <m:r>
                      <a:rPr lang="en-US" b="0" i="1" dirty="0">
                        <a:solidFill>
                          <a:srgbClr val="FF0000"/>
                        </a:solidFill>
                        <a:latin typeface="Cambria Math" panose="02040503050406030204" pitchFamily="18" charset="0"/>
                      </a:rPr>
                      <m:t>:</m:t>
                    </m:r>
                    <m:r>
                      <a:rPr lang="en-US" b="0" i="1" dirty="0">
                        <a:solidFill>
                          <a:srgbClr val="FF0000"/>
                        </a:solidFill>
                        <a:latin typeface="Cambria Math" panose="02040503050406030204" pitchFamily="18" charset="0"/>
                      </a:rPr>
                      <m:t>𝐴</m:t>
                    </m:r>
                    <m:r>
                      <a:rPr lang="en-US" b="0" i="1" dirty="0">
                        <a:solidFill>
                          <a:srgbClr val="FF0000"/>
                        </a:solidFill>
                        <a:latin typeface="Cambria Math" panose="02040503050406030204" pitchFamily="18" charset="0"/>
                      </a:rPr>
                      <m:t>×</m:t>
                    </m:r>
                    <m:r>
                      <a:rPr lang="en-US" b="0" i="1" dirty="0">
                        <a:solidFill>
                          <a:srgbClr val="FF0000"/>
                        </a:solidFill>
                        <a:latin typeface="Cambria Math" panose="02040503050406030204" pitchFamily="18" charset="0"/>
                      </a:rPr>
                      <m:t>𝑋</m:t>
                    </m:r>
                    <m:r>
                      <a:rPr lang="en-US" b="0" i="1" dirty="0">
                        <a:solidFill>
                          <a:srgbClr val="FF0000"/>
                        </a:solidFill>
                        <a:latin typeface="Cambria Math" panose="02040503050406030204" pitchFamily="18" charset="0"/>
                      </a:rPr>
                      <m:t>→{−1,1}</m:t>
                    </m:r>
                  </m:oMath>
                </a14:m>
                <a:r>
                  <a:rPr lang="en-US" dirty="0">
                    <a:solidFill>
                      <a:prstClr val="black"/>
                    </a:solidFill>
                  </a:rPr>
                  <a:t> : a matrix</a:t>
                </a:r>
                <a:endParaRPr lang="en-US" i="1" dirty="0">
                  <a:solidFill>
                    <a:srgbClr val="FF0000"/>
                  </a:solidFill>
                  <a:latin typeface="Cambria Math"/>
                </a:endParaRPr>
              </a:p>
              <a:p>
                <a:pPr marL="0" indent="0">
                  <a:lnSpc>
                    <a:spcPct val="95000"/>
                  </a:lnSpc>
                  <a:spcBef>
                    <a:spcPts val="300"/>
                  </a:spcBef>
                  <a:buNone/>
                </a:pPr>
                <a14:m>
                  <m:oMath xmlns:m="http://schemas.openxmlformats.org/officeDocument/2006/math">
                    <m:r>
                      <a:rPr lang="en-US" b="0" i="1" dirty="0">
                        <a:solidFill>
                          <a:srgbClr val="FF0000"/>
                        </a:solidFill>
                        <a:latin typeface="Cambria Math"/>
                      </a:rPr>
                      <m:t>𝑥</m:t>
                    </m:r>
                    <m:sSub>
                      <m:sSubPr>
                        <m:ctrlPr>
                          <a:rPr lang="en-US" i="1" dirty="0">
                            <a:solidFill>
                              <a:srgbClr val="FF0000"/>
                            </a:solidFill>
                            <a:latin typeface="Cambria Math" panose="02040503050406030204" pitchFamily="18" charset="0"/>
                          </a:rPr>
                        </m:ctrlPr>
                      </m:sSubPr>
                      <m:e>
                        <m:r>
                          <a:rPr lang="en-US" b="0" i="1" dirty="0">
                            <a:solidFill>
                              <a:srgbClr val="FF0000"/>
                            </a:solidFill>
                            <a:latin typeface="Cambria Math" panose="02040503050406030204" pitchFamily="18" charset="0"/>
                          </a:rPr>
                          <m:t>∈</m:t>
                        </m:r>
                      </m:e>
                      <m:sub>
                        <m:r>
                          <a:rPr lang="en-US" b="0" i="1" dirty="0">
                            <a:solidFill>
                              <a:srgbClr val="FF0000"/>
                            </a:solidFill>
                            <a:latin typeface="Cambria Math" panose="02040503050406030204" pitchFamily="18" charset="0"/>
                          </a:rPr>
                          <m:t>𝑅</m:t>
                        </m:r>
                      </m:sub>
                    </m:sSub>
                    <m:r>
                      <a:rPr lang="en-US" b="0" i="1" dirty="0">
                        <a:solidFill>
                          <a:srgbClr val="FF0000"/>
                        </a:solidFill>
                        <a:latin typeface="Cambria Math" panose="02040503050406030204" pitchFamily="18" charset="0"/>
                      </a:rPr>
                      <m:t>𝑋</m:t>
                    </m:r>
                  </m:oMath>
                </a14:m>
                <a:r>
                  <a:rPr lang="en-US" dirty="0">
                    <a:solidFill>
                      <a:prstClr val="black"/>
                    </a:solidFill>
                  </a:rPr>
                  <a:t>  is chosen uniformly at random</a:t>
                </a:r>
              </a:p>
              <a:p>
                <a:pPr marL="0" indent="0">
                  <a:lnSpc>
                    <a:spcPct val="95000"/>
                  </a:lnSpc>
                  <a:spcBef>
                    <a:spcPts val="300"/>
                  </a:spcBef>
                  <a:buNone/>
                </a:pPr>
                <a:r>
                  <a:rPr lang="en-US" dirty="0">
                    <a:solidFill>
                      <a:prstClr val="black"/>
                    </a:solidFill>
                  </a:rPr>
                  <a:t>A learner tries to learn </a:t>
                </a:r>
                <a14:m>
                  <m:oMath xmlns:m="http://schemas.openxmlformats.org/officeDocument/2006/math">
                    <m:r>
                      <a:rPr lang="en-US" b="0" i="1" dirty="0">
                        <a:solidFill>
                          <a:srgbClr val="FF0000"/>
                        </a:solidFill>
                        <a:latin typeface="Cambria Math"/>
                      </a:rPr>
                      <m:t>𝑥</m:t>
                    </m:r>
                    <m:r>
                      <a:rPr lang="en-US" b="0" i="1" dirty="0">
                        <a:solidFill>
                          <a:srgbClr val="FF0000"/>
                        </a:solidFill>
                        <a:latin typeface="Cambria Math" panose="02040503050406030204" pitchFamily="18" charset="0"/>
                      </a:rPr>
                      <m:t> </m:t>
                    </m:r>
                  </m:oMath>
                </a14:m>
                <a:r>
                  <a:rPr lang="en-US" dirty="0">
                    <a:solidFill>
                      <a:prstClr val="black"/>
                    </a:solidFill>
                  </a:rPr>
                  <a:t> from a stream</a:t>
                </a:r>
              </a:p>
              <a:p>
                <a:pPr marL="0" indent="0">
                  <a:lnSpc>
                    <a:spcPct val="95000"/>
                  </a:lnSpc>
                  <a:spcBef>
                    <a:spcPts val="300"/>
                  </a:spcBef>
                  <a:buNone/>
                </a:pPr>
                <a14:m>
                  <m:oMath xmlns:m="http://schemas.openxmlformats.org/officeDocument/2006/math">
                    <m:d>
                      <m:dPr>
                        <m:ctrlPr>
                          <a:rPr lang="en-US" i="1" dirty="0">
                            <a:solidFill>
                              <a:srgbClr val="FF0000"/>
                            </a:solidFill>
                            <a:latin typeface="Cambria Math" panose="02040503050406030204" pitchFamily="18" charset="0"/>
                          </a:rPr>
                        </m:ctrlPr>
                      </m:dPr>
                      <m:e>
                        <m:sSub>
                          <m:sSubPr>
                            <m:ctrlPr>
                              <a:rPr lang="en-US" i="1" dirty="0">
                                <a:solidFill>
                                  <a:srgbClr val="FF0000"/>
                                </a:solidFill>
                                <a:latin typeface="Cambria Math" panose="02040503050406030204" pitchFamily="18" charset="0"/>
                              </a:rPr>
                            </m:ctrlPr>
                          </m:sSubPr>
                          <m:e>
                            <m:r>
                              <a:rPr lang="en-US" b="0" i="1" dirty="0">
                                <a:solidFill>
                                  <a:srgbClr val="FF0000"/>
                                </a:solidFill>
                                <a:latin typeface="Cambria Math" panose="02040503050406030204" pitchFamily="18" charset="0"/>
                              </a:rPr>
                              <m:t>𝑎</m:t>
                            </m:r>
                          </m:e>
                          <m:sub>
                            <m:r>
                              <a:rPr lang="en-US" b="0" i="1" dirty="0">
                                <a:solidFill>
                                  <a:srgbClr val="FF0000"/>
                                </a:solidFill>
                                <a:latin typeface="Cambria Math" panose="02040503050406030204" pitchFamily="18" charset="0"/>
                              </a:rPr>
                              <m:t>1</m:t>
                            </m:r>
                          </m:sub>
                        </m:sSub>
                        <m:r>
                          <a:rPr lang="en-US" b="0" i="1" dirty="0">
                            <a:solidFill>
                              <a:srgbClr val="FF0000"/>
                            </a:solidFill>
                            <a:latin typeface="Cambria Math" panose="02040503050406030204" pitchFamily="18" charset="0"/>
                          </a:rPr>
                          <m:t>, </m:t>
                        </m:r>
                        <m:sSub>
                          <m:sSubPr>
                            <m:ctrlPr>
                              <a:rPr lang="en-US" i="1" dirty="0">
                                <a:solidFill>
                                  <a:srgbClr val="FF0000"/>
                                </a:solidFill>
                                <a:latin typeface="Cambria Math" panose="02040503050406030204" pitchFamily="18" charset="0"/>
                              </a:rPr>
                            </m:ctrlPr>
                          </m:sSubPr>
                          <m:e>
                            <m:r>
                              <a:rPr lang="en-US" b="0" i="1" dirty="0">
                                <a:solidFill>
                                  <a:srgbClr val="FF0000"/>
                                </a:solidFill>
                                <a:latin typeface="Cambria Math" panose="02040503050406030204" pitchFamily="18" charset="0"/>
                              </a:rPr>
                              <m:t>𝑏</m:t>
                            </m:r>
                          </m:e>
                          <m:sub>
                            <m:r>
                              <a:rPr lang="en-US" b="0" i="1" dirty="0">
                                <a:solidFill>
                                  <a:srgbClr val="FF0000"/>
                                </a:solidFill>
                                <a:latin typeface="Cambria Math" panose="02040503050406030204" pitchFamily="18" charset="0"/>
                              </a:rPr>
                              <m:t>1</m:t>
                            </m:r>
                          </m:sub>
                        </m:sSub>
                      </m:e>
                    </m:d>
                    <m:r>
                      <a:rPr lang="en-US" b="0" i="1" dirty="0">
                        <a:solidFill>
                          <a:srgbClr val="FF0000"/>
                        </a:solidFill>
                        <a:latin typeface="Cambria Math" panose="02040503050406030204" pitchFamily="18" charset="0"/>
                      </a:rPr>
                      <m:t>, </m:t>
                    </m:r>
                    <m:d>
                      <m:dPr>
                        <m:ctrlPr>
                          <a:rPr lang="en-US" i="1" dirty="0">
                            <a:solidFill>
                              <a:srgbClr val="FF0000"/>
                            </a:solidFill>
                            <a:latin typeface="Cambria Math" panose="02040503050406030204" pitchFamily="18" charset="0"/>
                          </a:rPr>
                        </m:ctrlPr>
                      </m:dPr>
                      <m:e>
                        <m:sSub>
                          <m:sSubPr>
                            <m:ctrlPr>
                              <a:rPr lang="en-US" i="1" dirty="0">
                                <a:solidFill>
                                  <a:srgbClr val="FF0000"/>
                                </a:solidFill>
                                <a:latin typeface="Cambria Math" panose="02040503050406030204" pitchFamily="18" charset="0"/>
                              </a:rPr>
                            </m:ctrlPr>
                          </m:sSubPr>
                          <m:e>
                            <m:r>
                              <a:rPr lang="en-US" b="0" i="1" dirty="0">
                                <a:solidFill>
                                  <a:srgbClr val="FF0000"/>
                                </a:solidFill>
                                <a:latin typeface="Cambria Math" panose="02040503050406030204" pitchFamily="18" charset="0"/>
                              </a:rPr>
                              <m:t>𝑎</m:t>
                            </m:r>
                          </m:e>
                          <m:sub>
                            <m:r>
                              <a:rPr lang="en-US" b="0" i="1" dirty="0">
                                <a:solidFill>
                                  <a:srgbClr val="FF0000"/>
                                </a:solidFill>
                                <a:latin typeface="Cambria Math" panose="02040503050406030204" pitchFamily="18" charset="0"/>
                              </a:rPr>
                              <m:t>2</m:t>
                            </m:r>
                          </m:sub>
                        </m:sSub>
                        <m:r>
                          <a:rPr lang="en-US" b="0" i="1" dirty="0">
                            <a:solidFill>
                              <a:srgbClr val="FF0000"/>
                            </a:solidFill>
                            <a:latin typeface="Cambria Math" panose="02040503050406030204" pitchFamily="18" charset="0"/>
                          </a:rPr>
                          <m:t>, </m:t>
                        </m:r>
                        <m:sSub>
                          <m:sSubPr>
                            <m:ctrlPr>
                              <a:rPr lang="en-US" i="1" dirty="0">
                                <a:solidFill>
                                  <a:srgbClr val="FF0000"/>
                                </a:solidFill>
                                <a:latin typeface="Cambria Math" panose="02040503050406030204" pitchFamily="18" charset="0"/>
                              </a:rPr>
                            </m:ctrlPr>
                          </m:sSubPr>
                          <m:e>
                            <m:r>
                              <a:rPr lang="en-US" b="0" i="1" dirty="0">
                                <a:solidFill>
                                  <a:srgbClr val="FF0000"/>
                                </a:solidFill>
                                <a:latin typeface="Cambria Math" panose="02040503050406030204" pitchFamily="18" charset="0"/>
                              </a:rPr>
                              <m:t>𝑏</m:t>
                            </m:r>
                          </m:e>
                          <m:sub>
                            <m:r>
                              <a:rPr lang="en-US" b="0" i="1" dirty="0">
                                <a:solidFill>
                                  <a:srgbClr val="FF0000"/>
                                </a:solidFill>
                                <a:latin typeface="Cambria Math" panose="02040503050406030204" pitchFamily="18" charset="0"/>
                              </a:rPr>
                              <m:t>2</m:t>
                            </m:r>
                          </m:sub>
                        </m:sSub>
                      </m:e>
                    </m:d>
                    <m:r>
                      <a:rPr lang="en-US" b="0" i="1" dirty="0">
                        <a:solidFill>
                          <a:srgbClr val="FF0000"/>
                        </a:solidFill>
                        <a:latin typeface="Cambria Math" panose="02040503050406030204" pitchFamily="18" charset="0"/>
                      </a:rPr>
                      <m:t>…</m:t>
                    </m:r>
                  </m:oMath>
                </a14:m>
                <a:r>
                  <a:rPr lang="en-US" dirty="0">
                    <a:solidFill>
                      <a:prstClr val="black"/>
                    </a:solidFill>
                  </a:rPr>
                  <a:t> , where </a:t>
                </a:r>
                <a14:m>
                  <m:oMath xmlns:m="http://schemas.openxmlformats.org/officeDocument/2006/math">
                    <m:r>
                      <a:rPr lang="en-US" b="0" i="1" dirty="0">
                        <a:solidFill>
                          <a:srgbClr val="FF0000"/>
                        </a:solidFill>
                        <a:latin typeface="Cambria Math" panose="02040503050406030204" pitchFamily="18" charset="0"/>
                      </a:rPr>
                      <m:t>∀</m:t>
                    </m:r>
                    <m:r>
                      <a:rPr lang="en-US" b="0" i="1" dirty="0">
                        <a:solidFill>
                          <a:srgbClr val="FF0000"/>
                        </a:solidFill>
                        <a:latin typeface="Cambria Math" panose="02040503050406030204" pitchFamily="18" charset="0"/>
                      </a:rPr>
                      <m:t>𝑡</m:t>
                    </m:r>
                  </m:oMath>
                </a14:m>
                <a:r>
                  <a:rPr lang="en-US" dirty="0">
                    <a:solidFill>
                      <a:prstClr val="black"/>
                    </a:solidFill>
                  </a:rPr>
                  <a:t> :  </a:t>
                </a:r>
              </a:p>
              <a:p>
                <a:pPr marL="0" indent="0">
                  <a:lnSpc>
                    <a:spcPct val="95000"/>
                  </a:lnSpc>
                  <a:spcBef>
                    <a:spcPts val="300"/>
                  </a:spcBef>
                  <a:buNone/>
                </a:pPr>
                <a14:m>
                  <m:oMath xmlns:m="http://schemas.openxmlformats.org/officeDocument/2006/math">
                    <m:sSub>
                      <m:sSubPr>
                        <m:ctrlPr>
                          <a:rPr lang="en-US" i="1" dirty="0">
                            <a:solidFill>
                              <a:srgbClr val="FF0000"/>
                            </a:solidFill>
                            <a:latin typeface="Cambria Math" panose="02040503050406030204" pitchFamily="18" charset="0"/>
                          </a:rPr>
                        </m:ctrlPr>
                      </m:sSubPr>
                      <m:e>
                        <m:r>
                          <a:rPr lang="en-US" b="0" i="1" dirty="0">
                            <a:solidFill>
                              <a:srgbClr val="FF0000"/>
                            </a:solidFill>
                            <a:latin typeface="Cambria Math" panose="02040503050406030204" pitchFamily="18" charset="0"/>
                          </a:rPr>
                          <m:t>𝑎</m:t>
                        </m:r>
                      </m:e>
                      <m:sub>
                        <m:r>
                          <a:rPr lang="en-US" b="0" i="1" dirty="0">
                            <a:solidFill>
                              <a:srgbClr val="FF0000"/>
                            </a:solidFill>
                            <a:latin typeface="Cambria Math" panose="02040503050406030204" pitchFamily="18" charset="0"/>
                          </a:rPr>
                          <m:t>𝑡</m:t>
                        </m:r>
                      </m:sub>
                    </m:sSub>
                    <m:sSub>
                      <m:sSubPr>
                        <m:ctrlPr>
                          <a:rPr lang="en-US" i="1" dirty="0">
                            <a:solidFill>
                              <a:srgbClr val="FF0000"/>
                            </a:solidFill>
                            <a:latin typeface="Cambria Math" panose="02040503050406030204" pitchFamily="18" charset="0"/>
                          </a:rPr>
                        </m:ctrlPr>
                      </m:sSubPr>
                      <m:e>
                        <m:r>
                          <a:rPr lang="en-US" b="0" i="1" dirty="0">
                            <a:solidFill>
                              <a:srgbClr val="FF0000"/>
                            </a:solidFill>
                            <a:latin typeface="Cambria Math" panose="02040503050406030204" pitchFamily="18" charset="0"/>
                          </a:rPr>
                          <m:t>∈</m:t>
                        </m:r>
                      </m:e>
                      <m:sub>
                        <m:r>
                          <a:rPr lang="en-US" b="0" i="1" dirty="0">
                            <a:solidFill>
                              <a:srgbClr val="FF0000"/>
                            </a:solidFill>
                            <a:latin typeface="Cambria Math" panose="02040503050406030204" pitchFamily="18" charset="0"/>
                          </a:rPr>
                          <m:t>𝑅</m:t>
                        </m:r>
                      </m:sub>
                    </m:sSub>
                    <m:r>
                      <a:rPr lang="en-US" b="0" i="1" dirty="0">
                        <a:solidFill>
                          <a:srgbClr val="FF0000"/>
                        </a:solidFill>
                        <a:latin typeface="Cambria Math" panose="02040503050406030204" pitchFamily="18" charset="0"/>
                      </a:rPr>
                      <m:t>𝐴</m:t>
                    </m:r>
                  </m:oMath>
                </a14:m>
                <a:r>
                  <a:rPr lang="en-US" dirty="0">
                    <a:solidFill>
                      <a:prstClr val="black"/>
                    </a:solidFill>
                  </a:rPr>
                  <a:t>  and </a:t>
                </a:r>
                <a14:m>
                  <m:oMath xmlns:m="http://schemas.openxmlformats.org/officeDocument/2006/math">
                    <m:sSub>
                      <m:sSubPr>
                        <m:ctrlPr>
                          <a:rPr lang="en-US" i="1" dirty="0">
                            <a:solidFill>
                              <a:srgbClr val="FF0000"/>
                            </a:solidFill>
                            <a:latin typeface="Cambria Math" panose="02040503050406030204" pitchFamily="18" charset="0"/>
                          </a:rPr>
                        </m:ctrlPr>
                      </m:sSubPr>
                      <m:e>
                        <m:r>
                          <a:rPr lang="en-US" b="0" i="1" dirty="0">
                            <a:solidFill>
                              <a:srgbClr val="FF0000"/>
                            </a:solidFill>
                            <a:latin typeface="Cambria Math" panose="02040503050406030204" pitchFamily="18" charset="0"/>
                          </a:rPr>
                          <m:t>𝑏</m:t>
                        </m:r>
                      </m:e>
                      <m:sub>
                        <m:r>
                          <a:rPr lang="en-US" b="0" i="1" dirty="0">
                            <a:solidFill>
                              <a:srgbClr val="FF0000"/>
                            </a:solidFill>
                            <a:latin typeface="Cambria Math" panose="02040503050406030204" pitchFamily="18" charset="0"/>
                          </a:rPr>
                          <m:t>𝑡</m:t>
                        </m:r>
                      </m:sub>
                    </m:sSub>
                    <m:r>
                      <a:rPr lang="en-US" b="0" i="1" dirty="0">
                        <a:solidFill>
                          <a:srgbClr val="FF0000"/>
                        </a:solidFill>
                        <a:latin typeface="Cambria Math" panose="02040503050406030204" pitchFamily="18" charset="0"/>
                      </a:rPr>
                      <m:t>=</m:t>
                    </m:r>
                    <m:r>
                      <a:rPr lang="en-US" b="0" i="1" dirty="0">
                        <a:solidFill>
                          <a:srgbClr val="FF0000"/>
                        </a:solidFill>
                        <a:latin typeface="Cambria Math" panose="02040503050406030204" pitchFamily="18" charset="0"/>
                      </a:rPr>
                      <m:t>𝑀</m:t>
                    </m:r>
                    <m:r>
                      <a:rPr lang="en-US" b="0" i="1" dirty="0">
                        <a:solidFill>
                          <a:srgbClr val="FF0000"/>
                        </a:solidFill>
                        <a:latin typeface="Cambria Math" panose="02040503050406030204" pitchFamily="18" charset="0"/>
                      </a:rPr>
                      <m:t>(</m:t>
                    </m:r>
                    <m:sSub>
                      <m:sSubPr>
                        <m:ctrlPr>
                          <a:rPr lang="en-US" i="1" dirty="0">
                            <a:solidFill>
                              <a:srgbClr val="FF0000"/>
                            </a:solidFill>
                            <a:latin typeface="Cambria Math" panose="02040503050406030204" pitchFamily="18" charset="0"/>
                          </a:rPr>
                        </m:ctrlPr>
                      </m:sSubPr>
                      <m:e>
                        <m:r>
                          <a:rPr lang="en-US" b="0" i="1" dirty="0">
                            <a:solidFill>
                              <a:srgbClr val="FF0000"/>
                            </a:solidFill>
                            <a:latin typeface="Cambria Math" panose="02040503050406030204" pitchFamily="18" charset="0"/>
                          </a:rPr>
                          <m:t>𝑎</m:t>
                        </m:r>
                      </m:e>
                      <m:sub>
                        <m:r>
                          <a:rPr lang="en-US" b="0" i="1" dirty="0">
                            <a:solidFill>
                              <a:srgbClr val="FF0000"/>
                            </a:solidFill>
                            <a:latin typeface="Cambria Math" panose="02040503050406030204" pitchFamily="18" charset="0"/>
                          </a:rPr>
                          <m:t>𝑡</m:t>
                        </m:r>
                      </m:sub>
                    </m:sSub>
                    <m:r>
                      <a:rPr lang="en-US" b="0" i="1" dirty="0">
                        <a:solidFill>
                          <a:srgbClr val="FF0000"/>
                        </a:solidFill>
                        <a:latin typeface="Cambria Math" panose="02040503050406030204" pitchFamily="18" charset="0"/>
                      </a:rPr>
                      <m:t>,</m:t>
                    </m:r>
                    <m:r>
                      <a:rPr lang="en-US" b="0" i="1" dirty="0">
                        <a:solidFill>
                          <a:srgbClr val="FF0000"/>
                        </a:solidFill>
                        <a:latin typeface="Cambria Math" panose="02040503050406030204" pitchFamily="18" charset="0"/>
                      </a:rPr>
                      <m:t>𝑥</m:t>
                    </m:r>
                    <m:r>
                      <a:rPr lang="en-US" b="0" i="1" dirty="0">
                        <a:solidFill>
                          <a:srgbClr val="FF0000"/>
                        </a:solidFill>
                        <a:latin typeface="Cambria Math" panose="02040503050406030204" pitchFamily="18" charset="0"/>
                      </a:rPr>
                      <m:t>)</m:t>
                    </m:r>
                  </m:oMath>
                </a14:m>
                <a:endParaRPr lang="en-US" dirty="0">
                  <a:solidFill>
                    <a:prstClr val="black"/>
                  </a:solidFill>
                </a:endParaRPr>
              </a:p>
            </p:txBody>
          </p:sp>
        </mc:Choice>
        <mc:Fallback xmlns="">
          <p:sp>
            <p:nvSpPr>
              <p:cNvPr id="3" name="Content Placeholder 2">
                <a:extLst>
                  <a:ext uri="{FF2B5EF4-FFF2-40B4-BE49-F238E27FC236}">
                    <a16:creationId xmlns:a16="http://schemas.microsoft.com/office/drawing/2014/main" id="{7EA16376-69EF-0546-ABFD-51F00C358BC0}"/>
                  </a:ext>
                </a:extLst>
              </p:cNvPr>
              <p:cNvSpPr>
                <a:spLocks noGrp="1" noRot="1" noChangeAspect="1" noMove="1" noResize="1" noEditPoints="1" noAdjustHandles="1" noChangeArrowheads="1" noChangeShapeType="1" noTextEdit="1"/>
              </p:cNvSpPr>
              <p:nvPr>
                <p:ph idx="1"/>
              </p:nvPr>
            </p:nvSpPr>
            <p:spPr>
              <a:blipFill>
                <a:blip r:embed="rId2"/>
                <a:stretch>
                  <a:fillRect l="-1852" t="-1990"/>
                </a:stretch>
              </a:blipFill>
            </p:spPr>
            <p:txBody>
              <a:bodyPr/>
              <a:lstStyle/>
              <a:p>
                <a:r>
                  <a:rPr lang="en-US">
                    <a:noFill/>
                  </a:rPr>
                  <a:t> </a:t>
                </a:r>
              </a:p>
            </p:txBody>
          </p:sp>
        </mc:Fallback>
      </mc:AlternateContent>
    </p:spTree>
    <p:extLst>
      <p:ext uri="{BB962C8B-B14F-4D97-AF65-F5344CB8AC3E}">
        <p14:creationId xmlns:p14="http://schemas.microsoft.com/office/powerpoint/2010/main" val="16479147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601661"/>
          </a:xfrm>
        </p:spPr>
        <p:txBody>
          <a:bodyPr>
            <a:noAutofit/>
          </a:bodyPr>
          <a:lstStyle/>
          <a:p>
            <a:pPr algn="ctr" defTabSz="914332" rtl="0" eaLnBrk="1" latinLnBrk="0" hangingPunct="1">
              <a:spcBef>
                <a:spcPct val="0"/>
              </a:spcBef>
              <a:buNone/>
            </a:pPr>
            <a:r>
              <a:rPr lang="en-US" sz="3200" dirty="0"/>
              <a:t>Extractor-Based Lower Bounds for Learning</a:t>
            </a:r>
          </a:p>
        </p:txBody>
      </p:sp>
      <mc:AlternateContent xmlns:mc="http://schemas.openxmlformats.org/markup-compatibility/2006" xmlns:a14="http://schemas.microsoft.com/office/drawing/2010/main">
        <mc:Choice Requires="a14">
          <p:sp>
            <p:nvSpPr>
              <p:cNvPr id="9" name="Content Placeholder 8">
                <a:extLst>
                  <a:ext uri="{FF2B5EF4-FFF2-40B4-BE49-F238E27FC236}">
                    <a16:creationId xmlns:a16="http://schemas.microsoft.com/office/drawing/2014/main" id="{ACE36486-5DA0-BF4C-839D-CE1D9FA97C81}"/>
                  </a:ext>
                </a:extLst>
              </p:cNvPr>
              <p:cNvSpPr>
                <a:spLocks noGrp="1"/>
              </p:cNvSpPr>
              <p:nvPr>
                <p:ph idx="1"/>
              </p:nvPr>
            </p:nvSpPr>
            <p:spPr>
              <a:xfrm>
                <a:off x="457200" y="1083565"/>
                <a:ext cx="8229600" cy="5097472"/>
              </a:xfrm>
            </p:spPr>
            <p:txBody>
              <a:bodyPr>
                <a:normAutofit/>
              </a:bodyPr>
              <a:lstStyle/>
              <a:p>
                <a:pPr marL="0" indent="0">
                  <a:buNone/>
                </a:pPr>
                <a:r>
                  <a:rPr lang="en-US" sz="3000" b="1" dirty="0" err="1">
                    <a:solidFill>
                      <a:srgbClr val="7030A0"/>
                    </a:solidFill>
                  </a:rPr>
                  <a:t>Thm</a:t>
                </a:r>
                <a:r>
                  <a:rPr lang="en-US" sz="3000" b="1" dirty="0">
                    <a:solidFill>
                      <a:srgbClr val="7030A0"/>
                    </a:solidFill>
                  </a:rPr>
                  <a:t> [Garg-Raz-T’18] </a:t>
                </a:r>
                <a:r>
                  <a:rPr lang="en-US" sz="3000" dirty="0">
                    <a:solidFill>
                      <a:prstClr val="black"/>
                    </a:solidFill>
                  </a:rPr>
                  <a:t>Assume that any submatrix of </a:t>
                </a:r>
                <a14:m>
                  <m:oMath xmlns:m="http://schemas.openxmlformats.org/officeDocument/2006/math">
                    <m:r>
                      <a:rPr lang="en-US" sz="3000" i="1">
                        <a:solidFill>
                          <a:srgbClr val="FF0000"/>
                        </a:solidFill>
                        <a:latin typeface="Cambria Math" charset="0"/>
                      </a:rPr>
                      <m:t>𝑀</m:t>
                    </m:r>
                  </m:oMath>
                </a14:m>
                <a:r>
                  <a:rPr lang="en-US" sz="3000" dirty="0">
                    <a:solidFill>
                      <a:prstClr val="black"/>
                    </a:solidFill>
                  </a:rPr>
                  <a:t> of fraction </a:t>
                </a:r>
                <a14:m>
                  <m:oMath xmlns:m="http://schemas.openxmlformats.org/officeDocument/2006/math">
                    <m:sSup>
                      <m:sSupPr>
                        <m:ctrlPr>
                          <a:rPr lang="en-US" sz="3000" i="1">
                            <a:solidFill>
                              <a:srgbClr val="FF0000"/>
                            </a:solidFill>
                            <a:latin typeface="Cambria Math" panose="02040503050406030204" pitchFamily="18" charset="0"/>
                          </a:rPr>
                        </m:ctrlPr>
                      </m:sSupPr>
                      <m:e>
                        <m:sSup>
                          <m:sSupPr>
                            <m:ctrlPr>
                              <a:rPr lang="en-US" sz="3000" i="1" smtClean="0">
                                <a:solidFill>
                                  <a:srgbClr val="FF0000"/>
                                </a:solidFill>
                                <a:latin typeface="Cambria Math" panose="02040503050406030204" pitchFamily="18" charset="0"/>
                              </a:rPr>
                            </m:ctrlPr>
                          </m:sSupPr>
                          <m:e>
                            <m:r>
                              <a:rPr lang="en-US" sz="3000" i="1">
                                <a:solidFill>
                                  <a:srgbClr val="FF0000"/>
                                </a:solidFill>
                                <a:latin typeface="Cambria Math" charset="0"/>
                              </a:rPr>
                              <m:t>2</m:t>
                            </m:r>
                          </m:e>
                          <m:sup>
                            <m:r>
                              <a:rPr lang="en-US" sz="3000" i="1">
                                <a:solidFill>
                                  <a:srgbClr val="FF0000"/>
                                </a:solidFill>
                                <a:latin typeface="Cambria Math" charset="0"/>
                              </a:rPr>
                              <m:t>−</m:t>
                            </m:r>
                            <m:r>
                              <a:rPr lang="en-US" sz="3000" i="1">
                                <a:solidFill>
                                  <a:srgbClr val="FF0000"/>
                                </a:solidFill>
                                <a:latin typeface="Cambria Math" charset="0"/>
                              </a:rPr>
                              <m:t>𝑘</m:t>
                            </m:r>
                          </m:sup>
                        </m:sSup>
                        <m:r>
                          <a:rPr lang="en-US" sz="3000" i="1" smtClean="0">
                            <a:solidFill>
                              <a:schemeClr val="tx1"/>
                            </a:solidFill>
                            <a:latin typeface="Cambria Math" charset="0"/>
                          </a:rPr>
                          <m:t>×</m:t>
                        </m:r>
                        <m:r>
                          <a:rPr lang="en-US" sz="3000" i="1">
                            <a:solidFill>
                              <a:srgbClr val="FF0000"/>
                            </a:solidFill>
                            <a:latin typeface="Cambria Math" charset="0"/>
                          </a:rPr>
                          <m:t>2</m:t>
                        </m:r>
                      </m:e>
                      <m:sup>
                        <m:r>
                          <a:rPr lang="en-US" sz="3000" i="1">
                            <a:solidFill>
                              <a:srgbClr val="FF0000"/>
                            </a:solidFill>
                            <a:latin typeface="Cambria Math" charset="0"/>
                          </a:rPr>
                          <m:t>−ℓ</m:t>
                        </m:r>
                      </m:sup>
                    </m:sSup>
                  </m:oMath>
                </a14:m>
                <a:r>
                  <a:rPr lang="en-US" sz="3000" dirty="0">
                    <a:solidFill>
                      <a:prstClr val="black"/>
                    </a:solidFill>
                  </a:rPr>
                  <a:t> has bias of at most </a:t>
                </a:r>
                <a14:m>
                  <m:oMath xmlns:m="http://schemas.openxmlformats.org/officeDocument/2006/math">
                    <m:sSup>
                      <m:sSupPr>
                        <m:ctrlPr>
                          <a:rPr lang="en-US" sz="3000" i="1">
                            <a:solidFill>
                              <a:srgbClr val="FF0000"/>
                            </a:solidFill>
                            <a:latin typeface="Cambria Math" panose="02040503050406030204" pitchFamily="18" charset="0"/>
                          </a:rPr>
                        </m:ctrlPr>
                      </m:sSupPr>
                      <m:e>
                        <m:r>
                          <a:rPr lang="en-US" sz="3000" i="1">
                            <a:solidFill>
                              <a:srgbClr val="FF0000"/>
                            </a:solidFill>
                            <a:latin typeface="Cambria Math" charset="0"/>
                          </a:rPr>
                          <m:t>2</m:t>
                        </m:r>
                      </m:e>
                      <m:sup>
                        <m:r>
                          <a:rPr lang="en-US" sz="3000" i="1">
                            <a:solidFill>
                              <a:srgbClr val="FF0000"/>
                            </a:solidFill>
                            <a:latin typeface="Cambria Math" charset="0"/>
                          </a:rPr>
                          <m:t>−</m:t>
                        </m:r>
                        <m:r>
                          <a:rPr lang="en-US" sz="3000" i="1">
                            <a:solidFill>
                              <a:srgbClr val="FF0000"/>
                            </a:solidFill>
                            <a:latin typeface="Cambria Math" charset="0"/>
                          </a:rPr>
                          <m:t>𝑟</m:t>
                        </m:r>
                      </m:sup>
                    </m:sSup>
                  </m:oMath>
                </a14:m>
                <a:r>
                  <a:rPr lang="en-US" sz="3000" dirty="0">
                    <a:solidFill>
                      <a:prstClr val="black"/>
                    </a:solidFill>
                  </a:rPr>
                  <a:t>. </a:t>
                </a:r>
              </a:p>
              <a:p>
                <a:pPr marL="0" indent="0">
                  <a:buNone/>
                </a:pPr>
                <a:r>
                  <a:rPr lang="en-US" sz="3000" dirty="0">
                    <a:solidFill>
                      <a:prstClr val="black"/>
                    </a:solidFill>
                  </a:rPr>
                  <a:t>Then, a</a:t>
                </a:r>
                <a:r>
                  <a:rPr lang="en-US" sz="3000" dirty="0"/>
                  <a:t>ny learning algorithm for the learning problem defined by </a:t>
                </a:r>
                <a14:m>
                  <m:oMath xmlns:m="http://schemas.openxmlformats.org/officeDocument/2006/math">
                    <m:r>
                      <a:rPr lang="en-US" sz="3000" i="1" smtClean="0">
                        <a:solidFill>
                          <a:srgbClr val="FF0000"/>
                        </a:solidFill>
                        <a:latin typeface="Cambria Math" charset="0"/>
                      </a:rPr>
                      <m:t>𝑀</m:t>
                    </m:r>
                  </m:oMath>
                </a14:m>
                <a:r>
                  <a:rPr lang="en-US" sz="3000" dirty="0"/>
                  <a:t> requires either: </a:t>
                </a:r>
                <a:br>
                  <a:rPr lang="en-US" sz="3000" dirty="0"/>
                </a:br>
                <a14:m>
                  <m:oMath xmlns:m="http://schemas.openxmlformats.org/officeDocument/2006/math">
                    <m:r>
                      <m:rPr>
                        <m:sty m:val="p"/>
                      </m:rPr>
                      <a:rPr lang="en-US" sz="3000" i="0" dirty="0" smtClean="0">
                        <a:solidFill>
                          <a:srgbClr val="FF0000"/>
                        </a:solidFill>
                        <a:latin typeface="Cambria Math" panose="02040503050406030204" pitchFamily="18" charset="0"/>
                      </a:rPr>
                      <m:t>Ω</m:t>
                    </m:r>
                    <m:d>
                      <m:dPr>
                        <m:ctrlPr>
                          <a:rPr lang="en-US" sz="3000" i="1" dirty="0" smtClean="0">
                            <a:latin typeface="Cambria Math" panose="02040503050406030204" pitchFamily="18" charset="0"/>
                          </a:rPr>
                        </m:ctrlPr>
                      </m:dPr>
                      <m:e>
                        <m:r>
                          <a:rPr lang="en-US" sz="3000" i="1" dirty="0" smtClean="0">
                            <a:solidFill>
                              <a:srgbClr val="FF0000"/>
                            </a:solidFill>
                            <a:latin typeface="Cambria Math" panose="02040503050406030204" pitchFamily="18" charset="0"/>
                          </a:rPr>
                          <m:t>𝑘</m:t>
                        </m:r>
                        <m:r>
                          <a:rPr lang="en-US" sz="3000" i="1" dirty="0" smtClean="0">
                            <a:latin typeface="Cambria Math" panose="02040503050406030204" pitchFamily="18" charset="0"/>
                          </a:rPr>
                          <m:t>⋅</m:t>
                        </m:r>
                        <m:r>
                          <a:rPr lang="en-US" sz="3000" i="1" dirty="0" smtClean="0">
                            <a:solidFill>
                              <a:srgbClr val="FF0000"/>
                            </a:solidFill>
                            <a:latin typeface="Cambria Math" panose="02040503050406030204" pitchFamily="18" charset="0"/>
                          </a:rPr>
                          <m:t>ℓ</m:t>
                        </m:r>
                      </m:e>
                    </m:d>
                  </m:oMath>
                </a14:m>
                <a:r>
                  <a:rPr lang="en-US" sz="3000" dirty="0"/>
                  <a:t>  </a:t>
                </a:r>
                <a:r>
                  <a:rPr lang="en-US" sz="3000" b="1" dirty="0"/>
                  <a:t>memory bits</a:t>
                </a:r>
                <a:r>
                  <a:rPr lang="en-US" sz="3000" dirty="0"/>
                  <a:t>, </a:t>
                </a:r>
                <a:br>
                  <a:rPr lang="en-US" sz="3000" dirty="0"/>
                </a:br>
                <a:r>
                  <a:rPr lang="en-US" sz="3000" dirty="0"/>
                  <a:t>or </a:t>
                </a:r>
                <a14:m>
                  <m:oMath xmlns:m="http://schemas.openxmlformats.org/officeDocument/2006/math">
                    <m:sSup>
                      <m:sSupPr>
                        <m:ctrlPr>
                          <a:rPr lang="en-US" sz="3000" i="1" dirty="0" smtClean="0">
                            <a:solidFill>
                              <a:srgbClr val="FF0000"/>
                            </a:solidFill>
                            <a:latin typeface="Cambria Math" panose="02040503050406030204" pitchFamily="18" charset="0"/>
                          </a:rPr>
                        </m:ctrlPr>
                      </m:sSupPr>
                      <m:e>
                        <m:r>
                          <a:rPr lang="en-US" sz="3000" i="1" dirty="0" smtClean="0">
                            <a:solidFill>
                              <a:srgbClr val="FF0000"/>
                            </a:solidFill>
                            <a:latin typeface="Cambria Math" panose="02040503050406030204" pitchFamily="18" charset="0"/>
                          </a:rPr>
                          <m:t>2</m:t>
                        </m:r>
                      </m:e>
                      <m:sup>
                        <m:r>
                          <m:rPr>
                            <m:sty m:val="p"/>
                          </m:rPr>
                          <a:rPr lang="en-US" sz="3000" i="0" dirty="0" smtClean="0">
                            <a:solidFill>
                              <a:srgbClr val="FF0000"/>
                            </a:solidFill>
                            <a:latin typeface="Cambria Math" panose="02040503050406030204" pitchFamily="18" charset="0"/>
                          </a:rPr>
                          <m:t>Ω</m:t>
                        </m:r>
                        <m:d>
                          <m:dPr>
                            <m:ctrlPr>
                              <a:rPr lang="en-US" sz="3000" i="1" dirty="0" smtClean="0">
                                <a:solidFill>
                                  <a:srgbClr val="FF0000"/>
                                </a:solidFill>
                                <a:latin typeface="Cambria Math" panose="02040503050406030204" pitchFamily="18" charset="0"/>
                              </a:rPr>
                            </m:ctrlPr>
                          </m:dPr>
                          <m:e>
                            <m:r>
                              <a:rPr lang="en-US" sz="3000" b="0" i="1" dirty="0" smtClean="0">
                                <a:solidFill>
                                  <a:srgbClr val="FF0000"/>
                                </a:solidFill>
                                <a:latin typeface="Cambria Math" panose="02040503050406030204" pitchFamily="18" charset="0"/>
                              </a:rPr>
                              <m:t>𝑟</m:t>
                            </m:r>
                          </m:e>
                        </m:d>
                      </m:sup>
                    </m:sSup>
                  </m:oMath>
                </a14:m>
                <a:r>
                  <a:rPr lang="en-US" sz="3000" dirty="0"/>
                  <a:t> </a:t>
                </a:r>
                <a:r>
                  <a:rPr lang="en-US" sz="3000" b="1" dirty="0"/>
                  <a:t>samples</a:t>
                </a:r>
                <a:r>
                  <a:rPr lang="en-US" sz="3000" dirty="0"/>
                  <a:t>.</a:t>
                </a:r>
              </a:p>
              <a:p>
                <a:pPr marL="0" indent="0">
                  <a:buNone/>
                </a:pPr>
                <a:endParaRPr lang="en-US" sz="2000" dirty="0">
                  <a:solidFill>
                    <a:prstClr val="black"/>
                  </a:solidFill>
                </a:endParaRPr>
              </a:p>
              <a:p>
                <a:pPr marL="0" indent="0">
                  <a:buNone/>
                </a:pPr>
                <a:r>
                  <a:rPr lang="en-US" sz="3000" dirty="0"/>
                  <a:t>Independently, </a:t>
                </a:r>
                <a:r>
                  <a:rPr lang="en-US" sz="3000" b="1" dirty="0">
                    <a:solidFill>
                      <a:srgbClr val="7030A0"/>
                    </a:solidFill>
                  </a:rPr>
                  <a:t>[</a:t>
                </a:r>
                <a:r>
                  <a:rPr lang="en-US" sz="3000" b="1" dirty="0" err="1">
                    <a:solidFill>
                      <a:srgbClr val="7030A0"/>
                    </a:solidFill>
                  </a:rPr>
                  <a:t>Beame</a:t>
                </a:r>
                <a:r>
                  <a:rPr lang="en-US" sz="3000" b="1" dirty="0">
                    <a:solidFill>
                      <a:srgbClr val="7030A0"/>
                    </a:solidFill>
                  </a:rPr>
                  <a:t>-</a:t>
                </a:r>
              </a:p>
              <a:p>
                <a:pPr marL="0" indent="0">
                  <a:buNone/>
                </a:pPr>
                <a:r>
                  <a:rPr lang="en-US" sz="3000" b="1" dirty="0" err="1">
                    <a:solidFill>
                      <a:srgbClr val="7030A0"/>
                    </a:solidFill>
                  </a:rPr>
                  <a:t>Oveis</a:t>
                </a:r>
                <a:r>
                  <a:rPr lang="en-US" sz="3000" b="1" dirty="0">
                    <a:solidFill>
                      <a:srgbClr val="7030A0"/>
                    </a:solidFill>
                  </a:rPr>
                  <a:t> Gharan-Yang’18] </a:t>
                </a:r>
              </a:p>
              <a:p>
                <a:pPr marL="0" indent="0">
                  <a:buNone/>
                </a:pPr>
                <a:r>
                  <a:rPr lang="en-US" sz="3000" dirty="0"/>
                  <a:t>got a similar result </a:t>
                </a:r>
              </a:p>
              <a:p>
                <a:pPr marL="0" indent="0">
                  <a:buNone/>
                </a:pPr>
                <a:endParaRPr lang="en-US" sz="3000" dirty="0">
                  <a:solidFill>
                    <a:prstClr val="black"/>
                  </a:solidFill>
                </a:endParaRPr>
              </a:p>
              <a:p>
                <a:pPr marL="0" indent="0">
                  <a:buNone/>
                </a:pPr>
                <a:endParaRPr lang="en-US" sz="3000" dirty="0"/>
              </a:p>
            </p:txBody>
          </p:sp>
        </mc:Choice>
        <mc:Fallback xmlns="">
          <p:sp>
            <p:nvSpPr>
              <p:cNvPr id="9" name="Content Placeholder 8">
                <a:extLst>
                  <a:ext uri="{FF2B5EF4-FFF2-40B4-BE49-F238E27FC236}">
                    <a16:creationId xmlns:a16="http://schemas.microsoft.com/office/drawing/2014/main" id="{ACE36486-5DA0-BF4C-839D-CE1D9FA97C81}"/>
                  </a:ext>
                </a:extLst>
              </p:cNvPr>
              <p:cNvSpPr>
                <a:spLocks noGrp="1" noRot="1" noChangeAspect="1" noMove="1" noResize="1" noEditPoints="1" noAdjustHandles="1" noChangeArrowheads="1" noChangeShapeType="1" noTextEdit="1"/>
              </p:cNvSpPr>
              <p:nvPr>
                <p:ph idx="1"/>
              </p:nvPr>
            </p:nvSpPr>
            <p:spPr>
              <a:xfrm>
                <a:off x="457200" y="1083565"/>
                <a:ext cx="8229600" cy="5097472"/>
              </a:xfrm>
              <a:blipFill>
                <a:blip r:embed="rId2"/>
                <a:stretch>
                  <a:fillRect l="-1852" t="-1241" r="-1235" b="-1241"/>
                </a:stretch>
              </a:blipFill>
            </p:spPr>
            <p:txBody>
              <a:bodyPr/>
              <a:lstStyle/>
              <a:p>
                <a:r>
                  <a:rPr lang="en-US">
                    <a:noFill/>
                  </a:rPr>
                  <a:t> </a:t>
                </a:r>
              </a:p>
            </p:txBody>
          </p:sp>
        </mc:Fallback>
      </mc:AlternateContent>
      <p:sp>
        <p:nvSpPr>
          <p:cNvPr id="11" name="Rectangle 10">
            <a:extLst>
              <a:ext uri="{FF2B5EF4-FFF2-40B4-BE49-F238E27FC236}">
                <a16:creationId xmlns:a16="http://schemas.microsoft.com/office/drawing/2014/main" id="{3FE8EFB2-8BB9-AC4A-A2BA-812B205FFA0F}"/>
              </a:ext>
            </a:extLst>
          </p:cNvPr>
          <p:cNvSpPr/>
          <p:nvPr/>
        </p:nvSpPr>
        <p:spPr>
          <a:xfrm>
            <a:off x="4824984" y="3598056"/>
            <a:ext cx="3898452" cy="28149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 name="Rectangle 11">
            <a:extLst>
              <a:ext uri="{FF2B5EF4-FFF2-40B4-BE49-F238E27FC236}">
                <a16:creationId xmlns:a16="http://schemas.microsoft.com/office/drawing/2014/main" id="{BDB4E3F4-5F7B-0A4C-A1A1-82F41267CC83}"/>
              </a:ext>
            </a:extLst>
          </p:cNvPr>
          <p:cNvSpPr/>
          <p:nvPr/>
        </p:nvSpPr>
        <p:spPr>
          <a:xfrm>
            <a:off x="6577584" y="4140334"/>
            <a:ext cx="1606326" cy="1848908"/>
          </a:xfrm>
          <a:prstGeom prst="rect">
            <a:avLst/>
          </a:prstGeom>
          <a:solidFill>
            <a:schemeClr val="accent1">
              <a:alpha val="2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A60EA1D-B0FA-874D-A000-72B3708B521D}"/>
                  </a:ext>
                </a:extLst>
              </p:cNvPr>
              <p:cNvSpPr txBox="1"/>
              <p:nvPr/>
            </p:nvSpPr>
            <p:spPr>
              <a:xfrm>
                <a:off x="6235954" y="3136819"/>
                <a:ext cx="401186"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C00000"/>
                          </a:solidFill>
                          <a:latin typeface="Cambria Math" panose="02040503050406030204" pitchFamily="18" charset="0"/>
                        </a:rPr>
                        <m:t>𝑋</m:t>
                      </m:r>
                    </m:oMath>
                  </m:oMathPara>
                </a14:m>
                <a:endParaRPr lang="en-US" sz="2800" dirty="0">
                  <a:solidFill>
                    <a:srgbClr val="C00000"/>
                  </a:solidFill>
                </a:endParaRPr>
              </a:p>
            </p:txBody>
          </p:sp>
        </mc:Choice>
        <mc:Fallback xmlns="">
          <p:sp>
            <p:nvSpPr>
              <p:cNvPr id="13" name="TextBox 12">
                <a:extLst>
                  <a:ext uri="{FF2B5EF4-FFF2-40B4-BE49-F238E27FC236}">
                    <a16:creationId xmlns:a16="http://schemas.microsoft.com/office/drawing/2014/main" id="{EA60EA1D-B0FA-874D-A000-72B3708B521D}"/>
                  </a:ext>
                </a:extLst>
              </p:cNvPr>
              <p:cNvSpPr txBox="1">
                <a:spLocks noRot="1" noChangeAspect="1" noMove="1" noResize="1" noEditPoints="1" noAdjustHandles="1" noChangeArrowheads="1" noChangeShapeType="1" noTextEdit="1"/>
              </p:cNvSpPr>
              <p:nvPr/>
            </p:nvSpPr>
            <p:spPr>
              <a:xfrm>
                <a:off x="6235954" y="3136819"/>
                <a:ext cx="401186" cy="523220"/>
              </a:xfrm>
              <a:prstGeom prst="rect">
                <a:avLst/>
              </a:prstGeom>
              <a:blipFill>
                <a:blip r:embed="rId3"/>
                <a:stretch>
                  <a:fillRect l="-6061" r="-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31E915A9-135D-D74D-A59E-B0C6653C7E49}"/>
                  </a:ext>
                </a:extLst>
              </p:cNvPr>
              <p:cNvSpPr txBox="1"/>
              <p:nvPr/>
            </p:nvSpPr>
            <p:spPr>
              <a:xfrm>
                <a:off x="6728520" y="3664882"/>
                <a:ext cx="1280549" cy="53854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C00000"/>
                          </a:solidFill>
                          <a:latin typeface="Cambria Math" panose="02040503050406030204" pitchFamily="18" charset="0"/>
                        </a:rPr>
                        <m:t>|</m:t>
                      </m:r>
                      <m:r>
                        <a:rPr lang="en-US" sz="2800" b="0" i="1" smtClean="0">
                          <a:solidFill>
                            <a:srgbClr val="C00000"/>
                          </a:solidFill>
                          <a:latin typeface="Cambria Math" panose="02040503050406030204" pitchFamily="18" charset="0"/>
                        </a:rPr>
                        <m:t>𝑋</m:t>
                      </m:r>
                      <m:r>
                        <a:rPr lang="en-US" sz="2800" b="0" i="1" smtClean="0">
                          <a:solidFill>
                            <a:srgbClr val="C00000"/>
                          </a:solidFill>
                          <a:latin typeface="Cambria Math" panose="02040503050406030204" pitchFamily="18" charset="0"/>
                        </a:rPr>
                        <m:t>|</m:t>
                      </m:r>
                      <m:sSup>
                        <m:sSupPr>
                          <m:ctrlPr>
                            <a:rPr lang="en-US" sz="2800" b="0" i="1" smtClean="0">
                              <a:solidFill>
                                <a:srgbClr val="C00000"/>
                              </a:solidFill>
                              <a:latin typeface="Cambria Math" panose="02040503050406030204" pitchFamily="18" charset="0"/>
                            </a:rPr>
                          </m:ctrlPr>
                        </m:sSupPr>
                        <m:e>
                          <m:r>
                            <a:rPr lang="en-US" sz="2800" b="0" i="1" smtClean="0">
                              <a:solidFill>
                                <a:srgbClr val="C00000"/>
                              </a:solidFill>
                              <a:latin typeface="Cambria Math" charset="0"/>
                            </a:rPr>
                            <m:t>⋅2</m:t>
                          </m:r>
                        </m:e>
                        <m:sup>
                          <m:r>
                            <a:rPr lang="en-US" sz="2800" b="0" i="1" smtClean="0">
                              <a:solidFill>
                                <a:srgbClr val="C00000"/>
                              </a:solidFill>
                              <a:latin typeface="Cambria Math" charset="0"/>
                            </a:rPr>
                            <m:t>−</m:t>
                          </m:r>
                          <m:r>
                            <a:rPr lang="en-US" sz="2800" b="0" i="1" smtClean="0">
                              <a:solidFill>
                                <a:srgbClr val="C00000"/>
                              </a:solidFill>
                              <a:latin typeface="Cambria Math" panose="02040503050406030204" pitchFamily="18" charset="0"/>
                            </a:rPr>
                            <m:t>ℓ</m:t>
                          </m:r>
                        </m:sup>
                      </m:sSup>
                    </m:oMath>
                  </m:oMathPara>
                </a14:m>
                <a:endParaRPr lang="en-US" sz="2800" dirty="0">
                  <a:solidFill>
                    <a:srgbClr val="C00000"/>
                  </a:solidFill>
                </a:endParaRPr>
              </a:p>
            </p:txBody>
          </p:sp>
        </mc:Choice>
        <mc:Fallback xmlns="">
          <p:sp>
            <p:nvSpPr>
              <p:cNvPr id="14" name="TextBox 13">
                <a:extLst>
                  <a:ext uri="{FF2B5EF4-FFF2-40B4-BE49-F238E27FC236}">
                    <a16:creationId xmlns:a16="http://schemas.microsoft.com/office/drawing/2014/main" id="{31E915A9-135D-D74D-A59E-B0C6653C7E49}"/>
                  </a:ext>
                </a:extLst>
              </p:cNvPr>
              <p:cNvSpPr txBox="1">
                <a:spLocks noRot="1" noChangeAspect="1" noMove="1" noResize="1" noEditPoints="1" noAdjustHandles="1" noChangeArrowheads="1" noChangeShapeType="1" noTextEdit="1"/>
              </p:cNvSpPr>
              <p:nvPr/>
            </p:nvSpPr>
            <p:spPr>
              <a:xfrm>
                <a:off x="6728520" y="3664882"/>
                <a:ext cx="1280549" cy="538545"/>
              </a:xfrm>
              <a:prstGeom prst="rect">
                <a:avLst/>
              </a:prstGeom>
              <a:blipFill>
                <a:blip r:embed="rId4"/>
                <a:stretch>
                  <a:fillRect l="-5882" r="-9804" b="-186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18BCC1BE-3BC9-EB41-845F-6C9CB2FDBA6C}"/>
                  </a:ext>
                </a:extLst>
              </p:cNvPr>
              <p:cNvSpPr/>
              <p:nvPr/>
            </p:nvSpPr>
            <p:spPr>
              <a:xfrm>
                <a:off x="5021068" y="5081867"/>
                <a:ext cx="1556516" cy="5309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smtClean="0">
                          <a:solidFill>
                            <a:srgbClr val="C00000"/>
                          </a:solidFill>
                          <a:latin typeface="Cambria Math" panose="02040503050406030204" pitchFamily="18" charset="0"/>
                        </a:rPr>
                        <m:t>|</m:t>
                      </m:r>
                      <m:r>
                        <a:rPr lang="en-US" sz="2800" b="0" i="1" smtClean="0">
                          <a:solidFill>
                            <a:srgbClr val="C00000"/>
                          </a:solidFill>
                          <a:latin typeface="Cambria Math" panose="02040503050406030204" pitchFamily="18" charset="0"/>
                        </a:rPr>
                        <m:t>𝐴</m:t>
                      </m:r>
                      <m:r>
                        <a:rPr lang="en-US" sz="2800" b="0" i="1" smtClean="0">
                          <a:solidFill>
                            <a:srgbClr val="C00000"/>
                          </a:solidFill>
                          <a:latin typeface="Cambria Math" panose="02040503050406030204" pitchFamily="18" charset="0"/>
                        </a:rPr>
                        <m:t>|</m:t>
                      </m:r>
                      <m:sSup>
                        <m:sSupPr>
                          <m:ctrlPr>
                            <a:rPr lang="en-US" sz="2800" i="1">
                              <a:solidFill>
                                <a:srgbClr val="C00000"/>
                              </a:solidFill>
                              <a:latin typeface="Cambria Math" panose="02040503050406030204" pitchFamily="18" charset="0"/>
                            </a:rPr>
                          </m:ctrlPr>
                        </m:sSupPr>
                        <m:e>
                          <m:r>
                            <a:rPr lang="en-US" sz="2800" b="0" i="1" smtClean="0">
                              <a:solidFill>
                                <a:srgbClr val="C00000"/>
                              </a:solidFill>
                              <a:latin typeface="Cambria Math" charset="0"/>
                            </a:rPr>
                            <m:t>⋅</m:t>
                          </m:r>
                          <m:r>
                            <a:rPr lang="en-US" sz="2800" i="1">
                              <a:solidFill>
                                <a:srgbClr val="C00000"/>
                              </a:solidFill>
                              <a:latin typeface="Cambria Math" charset="0"/>
                            </a:rPr>
                            <m:t>2</m:t>
                          </m:r>
                        </m:e>
                        <m:sup>
                          <m:r>
                            <a:rPr lang="en-US" sz="2800" i="1">
                              <a:solidFill>
                                <a:srgbClr val="C00000"/>
                              </a:solidFill>
                              <a:latin typeface="Cambria Math" charset="0"/>
                            </a:rPr>
                            <m:t>−</m:t>
                          </m:r>
                          <m:r>
                            <a:rPr lang="en-US" sz="2800" b="0" i="1" smtClean="0">
                              <a:solidFill>
                                <a:srgbClr val="C00000"/>
                              </a:solidFill>
                              <a:latin typeface="Cambria Math" charset="0"/>
                            </a:rPr>
                            <m:t>𝑘</m:t>
                          </m:r>
                        </m:sup>
                      </m:sSup>
                    </m:oMath>
                  </m:oMathPara>
                </a14:m>
                <a:endParaRPr lang="en-US" sz="2800" dirty="0"/>
              </a:p>
            </p:txBody>
          </p:sp>
        </mc:Choice>
        <mc:Fallback xmlns="">
          <p:sp>
            <p:nvSpPr>
              <p:cNvPr id="15" name="Rectangle 14">
                <a:extLst>
                  <a:ext uri="{FF2B5EF4-FFF2-40B4-BE49-F238E27FC236}">
                    <a16:creationId xmlns:a16="http://schemas.microsoft.com/office/drawing/2014/main" id="{18BCC1BE-3BC9-EB41-845F-6C9CB2FDBA6C}"/>
                  </a:ext>
                </a:extLst>
              </p:cNvPr>
              <p:cNvSpPr>
                <a:spLocks noRot="1" noChangeAspect="1" noMove="1" noResize="1" noEditPoints="1" noAdjustHandles="1" noChangeArrowheads="1" noChangeShapeType="1" noTextEdit="1"/>
              </p:cNvSpPr>
              <p:nvPr/>
            </p:nvSpPr>
            <p:spPr>
              <a:xfrm>
                <a:off x="5021068" y="5081867"/>
                <a:ext cx="1556516" cy="530915"/>
              </a:xfrm>
              <a:prstGeom prst="rect">
                <a:avLst/>
              </a:prstGeom>
              <a:blipFill>
                <a:blip r:embed="rId5"/>
                <a:stretch>
                  <a:fillRect l="-806" b="-162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A207D0E7-343C-8C4B-A673-A4E92F965B1C}"/>
                  </a:ext>
                </a:extLst>
              </p:cNvPr>
              <p:cNvSpPr/>
              <p:nvPr/>
            </p:nvSpPr>
            <p:spPr>
              <a:xfrm>
                <a:off x="4372809" y="4285315"/>
                <a:ext cx="497572"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a:solidFill>
                            <a:srgbClr val="C00000"/>
                          </a:solidFill>
                          <a:latin typeface="Cambria Math" panose="02040503050406030204" pitchFamily="18" charset="0"/>
                        </a:rPr>
                        <m:t>𝐴</m:t>
                      </m:r>
                    </m:oMath>
                  </m:oMathPara>
                </a14:m>
                <a:endParaRPr lang="en-US" sz="2400" dirty="0"/>
              </a:p>
            </p:txBody>
          </p:sp>
        </mc:Choice>
        <mc:Fallback xmlns="">
          <p:sp>
            <p:nvSpPr>
              <p:cNvPr id="16" name="Rectangle 15">
                <a:extLst>
                  <a:ext uri="{FF2B5EF4-FFF2-40B4-BE49-F238E27FC236}">
                    <a16:creationId xmlns:a16="http://schemas.microsoft.com/office/drawing/2014/main" id="{A207D0E7-343C-8C4B-A673-A4E92F965B1C}"/>
                  </a:ext>
                </a:extLst>
              </p:cNvPr>
              <p:cNvSpPr>
                <a:spLocks noRot="1" noChangeAspect="1" noMove="1" noResize="1" noEditPoints="1" noAdjustHandles="1" noChangeArrowheads="1" noChangeShapeType="1" noTextEdit="1"/>
              </p:cNvSpPr>
              <p:nvPr/>
            </p:nvSpPr>
            <p:spPr>
              <a:xfrm>
                <a:off x="4372809" y="4285315"/>
                <a:ext cx="497572" cy="523220"/>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97520760"/>
      </p:ext>
    </p:extLst>
  </p:cSld>
  <p:clrMapOvr>
    <a:masterClrMapping/>
  </p:clrMapOvr>
  <mc:AlternateContent xmlns:mc="http://schemas.openxmlformats.org/markup-compatibility/2006" xmlns:p14="http://schemas.microsoft.com/office/powerpoint/2010/main">
    <mc:Choice Requires="p14">
      <p:transition spd="slow" p14:dur="2000" advTm="14848"/>
    </mc:Choice>
    <mc:Fallback xmlns="">
      <p:transition spd="slow" advTm="1484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99459-8E2D-D643-8594-A14FF098DE00}"/>
              </a:ext>
            </a:extLst>
          </p:cNvPr>
          <p:cNvSpPr>
            <a:spLocks noGrp="1"/>
          </p:cNvSpPr>
          <p:nvPr>
            <p:ph type="title"/>
          </p:nvPr>
        </p:nvSpPr>
        <p:spPr/>
        <p:txBody>
          <a:bodyPr>
            <a:noAutofit/>
          </a:bodyPr>
          <a:lstStyle/>
          <a:p>
            <a:pPr algn="ctr" defTabSz="914332" rtl="0" eaLnBrk="1" latinLnBrk="0" hangingPunct="1">
              <a:spcBef>
                <a:spcPct val="0"/>
              </a:spcBef>
              <a:buNone/>
            </a:pPr>
            <a:r>
              <a:rPr lang="en-US" sz="3600" dirty="0"/>
              <a:t>Applications of Extractor-Based Theorem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2E586FE-BE60-5D4C-9197-6A3DA980CBE9}"/>
                  </a:ext>
                </a:extLst>
              </p:cNvPr>
              <p:cNvSpPr>
                <a:spLocks noGrp="1"/>
              </p:cNvSpPr>
              <p:nvPr>
                <p:ph idx="1"/>
              </p:nvPr>
            </p:nvSpPr>
            <p:spPr>
              <a:xfrm>
                <a:off x="457200" y="1028701"/>
                <a:ext cx="8357616" cy="5097472"/>
              </a:xfrm>
            </p:spPr>
            <p:txBody>
              <a:bodyPr>
                <a:normAutofit fontScale="85000" lnSpcReduction="10000"/>
              </a:bodyPr>
              <a:lstStyle/>
              <a:p>
                <a:r>
                  <a:rPr lang="en-US" b="1" dirty="0">
                    <a:solidFill>
                      <a:srgbClr val="00B050"/>
                    </a:solidFill>
                  </a:rPr>
                  <a:t>Learning Parities</a:t>
                </a:r>
              </a:p>
              <a:p>
                <a:r>
                  <a:rPr lang="en-US" b="1" dirty="0">
                    <a:solidFill>
                      <a:srgbClr val="00B050"/>
                    </a:solidFill>
                  </a:rPr>
                  <a:t>Learning Sparse Parities </a:t>
                </a:r>
                <a:r>
                  <a:rPr lang="en-US" dirty="0"/>
                  <a:t>and implications</a:t>
                </a:r>
              </a:p>
              <a:p>
                <a:pPr>
                  <a:spcBef>
                    <a:spcPts val="300"/>
                  </a:spcBef>
                  <a:spcAft>
                    <a:spcPts val="900"/>
                  </a:spcAft>
                </a:pPr>
                <a:r>
                  <a:rPr lang="en-US" b="1" dirty="0">
                    <a:solidFill>
                      <a:srgbClr val="00B050"/>
                    </a:solidFill>
                  </a:rPr>
                  <a:t>Learning from low-degree equations</a:t>
                </a:r>
                <a:r>
                  <a:rPr lang="en-US" dirty="0">
                    <a:solidFill>
                      <a:srgbClr val="00B050"/>
                    </a:solidFill>
                  </a:rPr>
                  <a:t>: </a:t>
                </a:r>
                <a:r>
                  <a:rPr lang="en-US" dirty="0"/>
                  <a:t>A learner tries to learn </a:t>
                </a:r>
                <a14:m>
                  <m:oMath xmlns:m="http://schemas.openxmlformats.org/officeDocument/2006/math">
                    <m:r>
                      <a:rPr lang="en-US" i="1">
                        <a:solidFill>
                          <a:srgbClr val="FF0000"/>
                        </a:solidFill>
                        <a:latin typeface="Cambria Math" charset="0"/>
                      </a:rPr>
                      <m:t>𝑥</m:t>
                    </m:r>
                    <m:r>
                      <a:rPr lang="en-US" i="1">
                        <a:solidFill>
                          <a:srgbClr val="FF0000"/>
                        </a:solidFill>
                        <a:latin typeface="Cambria Math" charset="0"/>
                      </a:rPr>
                      <m:t>=</m:t>
                    </m:r>
                    <m:d>
                      <m:dPr>
                        <m:ctrlPr>
                          <a:rPr lang="en-US" i="1">
                            <a:solidFill>
                              <a:srgbClr val="FF0000"/>
                            </a:solidFill>
                            <a:latin typeface="Cambria Math" panose="02040503050406030204" pitchFamily="18" charset="0"/>
                          </a:rPr>
                        </m:ctrlPr>
                      </m:dPr>
                      <m:e>
                        <m:sSub>
                          <m:sSubPr>
                            <m:ctrlPr>
                              <a:rPr lang="en-US" i="1">
                                <a:solidFill>
                                  <a:srgbClr val="FF0000"/>
                                </a:solidFill>
                                <a:latin typeface="Cambria Math" panose="02040503050406030204" pitchFamily="18" charset="0"/>
                              </a:rPr>
                            </m:ctrlPr>
                          </m:sSubPr>
                          <m:e>
                            <m:r>
                              <a:rPr lang="en-US" i="1">
                                <a:solidFill>
                                  <a:srgbClr val="FF0000"/>
                                </a:solidFill>
                                <a:latin typeface="Cambria Math" charset="0"/>
                              </a:rPr>
                              <m:t>𝑥</m:t>
                            </m:r>
                          </m:e>
                          <m:sub>
                            <m:r>
                              <a:rPr lang="en-US" i="1">
                                <a:solidFill>
                                  <a:srgbClr val="FF0000"/>
                                </a:solidFill>
                                <a:latin typeface="Cambria Math" charset="0"/>
                              </a:rPr>
                              <m:t>1</m:t>
                            </m:r>
                          </m:sub>
                        </m:sSub>
                        <m:r>
                          <a:rPr lang="en-US" i="1">
                            <a:solidFill>
                              <a:srgbClr val="FF0000"/>
                            </a:solidFill>
                            <a:latin typeface="Cambria Math"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charset="0"/>
                              </a:rPr>
                              <m:t>𝑥</m:t>
                            </m:r>
                          </m:e>
                          <m:sub>
                            <m:r>
                              <a:rPr lang="en-US" i="1">
                                <a:solidFill>
                                  <a:srgbClr val="FF0000"/>
                                </a:solidFill>
                                <a:latin typeface="Cambria Math" charset="0"/>
                              </a:rPr>
                              <m:t>𝑛</m:t>
                            </m:r>
                          </m:sub>
                        </m:sSub>
                      </m:e>
                    </m:d>
                    <m:r>
                      <a:rPr lang="en-US" i="1">
                        <a:solidFill>
                          <a:srgbClr val="FF0000"/>
                        </a:solidFill>
                        <a:latin typeface="Cambria Math" charset="0"/>
                      </a:rPr>
                      <m:t>∈</m:t>
                    </m:r>
                    <m:r>
                      <m:rPr>
                        <m:lit/>
                      </m:rPr>
                      <a:rPr lang="en-US" i="1">
                        <a:solidFill>
                          <a:srgbClr val="FF0000"/>
                        </a:solidFill>
                        <a:latin typeface="Cambria Math" charset="0"/>
                      </a:rPr>
                      <m:t>{</m:t>
                    </m:r>
                    <m:r>
                      <a:rPr lang="en-US" i="1">
                        <a:solidFill>
                          <a:srgbClr val="FF0000"/>
                        </a:solidFill>
                        <a:latin typeface="Cambria Math" charset="0"/>
                      </a:rPr>
                      <m:t>0,1</m:t>
                    </m:r>
                    <m:sSup>
                      <m:sSupPr>
                        <m:ctrlPr>
                          <a:rPr lang="en-US" i="1">
                            <a:solidFill>
                              <a:srgbClr val="FF0000"/>
                            </a:solidFill>
                            <a:latin typeface="Cambria Math" panose="02040503050406030204" pitchFamily="18" charset="0"/>
                          </a:rPr>
                        </m:ctrlPr>
                      </m:sSupPr>
                      <m:e>
                        <m:r>
                          <m:rPr>
                            <m:lit/>
                          </m:rPr>
                          <a:rPr lang="en-US" i="1">
                            <a:solidFill>
                              <a:srgbClr val="FF0000"/>
                            </a:solidFill>
                            <a:latin typeface="Cambria Math" charset="0"/>
                          </a:rPr>
                          <m:t>}</m:t>
                        </m:r>
                      </m:e>
                      <m:sup>
                        <m:r>
                          <a:rPr lang="en-US" i="1">
                            <a:solidFill>
                              <a:srgbClr val="FF0000"/>
                            </a:solidFill>
                            <a:latin typeface="Cambria Math" charset="0"/>
                          </a:rPr>
                          <m:t>𝑛</m:t>
                        </m:r>
                      </m:sup>
                    </m:sSup>
                  </m:oMath>
                </a14:m>
                <a:r>
                  <a:rPr lang="en-US" i="1" dirty="0"/>
                  <a:t> </a:t>
                </a:r>
                <a:r>
                  <a:rPr lang="en-US" dirty="0"/>
                  <a:t>, from random polynomial equations of degree at most </a:t>
                </a:r>
                <a14:m>
                  <m:oMath xmlns:m="http://schemas.openxmlformats.org/officeDocument/2006/math">
                    <m:r>
                      <a:rPr lang="en-US" i="1">
                        <a:solidFill>
                          <a:srgbClr val="FF0000"/>
                        </a:solidFill>
                        <a:latin typeface="Cambria Math" charset="0"/>
                      </a:rPr>
                      <m:t>𝑑</m:t>
                    </m:r>
                  </m:oMath>
                </a14:m>
                <a:r>
                  <a:rPr lang="en-US" dirty="0"/>
                  <a:t> , over </a:t>
                </a:r>
                <a14:m>
                  <m:oMath xmlns:m="http://schemas.openxmlformats.org/officeDocument/2006/math">
                    <m:sSub>
                      <m:sSubPr>
                        <m:ctrlPr>
                          <a:rPr lang="en-US" i="1">
                            <a:solidFill>
                              <a:srgbClr val="FF0000"/>
                            </a:solidFill>
                            <a:latin typeface="Cambria Math" panose="02040503050406030204" pitchFamily="18" charset="0"/>
                          </a:rPr>
                        </m:ctrlPr>
                      </m:sSubPr>
                      <m:e>
                        <m:r>
                          <m:rPr>
                            <m:sty m:val="p"/>
                          </m:rPr>
                          <a:rPr lang="en-US">
                            <a:solidFill>
                              <a:srgbClr val="FF0000"/>
                            </a:solidFill>
                            <a:latin typeface="Cambria Math" charset="0"/>
                          </a:rPr>
                          <m:t>F</m:t>
                        </m:r>
                      </m:e>
                      <m:sub>
                        <m:r>
                          <a:rPr lang="en-US">
                            <a:solidFill>
                              <a:srgbClr val="FF0000"/>
                            </a:solidFill>
                            <a:latin typeface="Cambria Math" charset="0"/>
                          </a:rPr>
                          <m:t>2</m:t>
                        </m:r>
                      </m:sub>
                    </m:sSub>
                  </m:oMath>
                </a14:m>
                <a:r>
                  <a:rPr lang="en-US" dirty="0"/>
                  <a:t>. </a:t>
                </a:r>
                <a:r>
                  <a:rPr lang="en-US" sz="1200" dirty="0"/>
                  <a:t>	</a:t>
                </a:r>
                <a:br>
                  <a:rPr lang="en-US" sz="1200" dirty="0"/>
                </a:br>
                <a14:m>
                  <m:oMath xmlns:m="http://schemas.openxmlformats.org/officeDocument/2006/math">
                    <m:r>
                      <m:rPr>
                        <m:sty m:val="p"/>
                      </m:rPr>
                      <a:rPr lang="en-US">
                        <a:solidFill>
                          <a:srgbClr val="FF0000"/>
                        </a:solidFill>
                        <a:latin typeface="Cambria Math" charset="0"/>
                      </a:rPr>
                      <m:t>Ω</m:t>
                    </m:r>
                    <m:r>
                      <a:rPr lang="en-US" i="1">
                        <a:solidFill>
                          <a:srgbClr val="FF0000"/>
                        </a:solidFill>
                        <a:latin typeface="Cambria Math" charset="0"/>
                      </a:rPr>
                      <m:t>(</m:t>
                    </m:r>
                    <m:sSup>
                      <m:sSupPr>
                        <m:ctrlPr>
                          <a:rPr lang="en-US" i="1">
                            <a:solidFill>
                              <a:srgbClr val="FF0000"/>
                            </a:solidFill>
                            <a:latin typeface="Cambria Math" panose="02040503050406030204" pitchFamily="18" charset="0"/>
                          </a:rPr>
                        </m:ctrlPr>
                      </m:sSupPr>
                      <m:e>
                        <m:r>
                          <a:rPr lang="en-US" i="1">
                            <a:solidFill>
                              <a:srgbClr val="FF0000"/>
                            </a:solidFill>
                            <a:latin typeface="Cambria Math" charset="0"/>
                          </a:rPr>
                          <m:t>𝑛</m:t>
                        </m:r>
                      </m:e>
                      <m:sup>
                        <m:r>
                          <a:rPr lang="en-US" i="1">
                            <a:solidFill>
                              <a:srgbClr val="FF0000"/>
                            </a:solidFill>
                            <a:latin typeface="Cambria Math" charset="0"/>
                          </a:rPr>
                          <m:t>𝑑</m:t>
                        </m:r>
                        <m:r>
                          <a:rPr lang="en-US" i="1">
                            <a:solidFill>
                              <a:srgbClr val="FF0000"/>
                            </a:solidFill>
                            <a:latin typeface="Cambria Math" charset="0"/>
                          </a:rPr>
                          <m:t>+1</m:t>
                        </m:r>
                      </m:sup>
                    </m:sSup>
                    <m:r>
                      <a:rPr lang="en-US" i="1">
                        <a:solidFill>
                          <a:srgbClr val="FF0000"/>
                        </a:solidFill>
                        <a:latin typeface="Cambria Math" charset="0"/>
                      </a:rPr>
                      <m:t>)</m:t>
                    </m:r>
                  </m:oMath>
                </a14:m>
                <a:r>
                  <a:rPr lang="en-US" dirty="0">
                    <a:solidFill>
                      <a:srgbClr val="7030A0"/>
                    </a:solidFill>
                  </a:rPr>
                  <a:t> memory or </a:t>
                </a:r>
                <a14:m>
                  <m:oMath xmlns:m="http://schemas.openxmlformats.org/officeDocument/2006/math">
                    <m:sSup>
                      <m:sSupPr>
                        <m:ctrlPr>
                          <a:rPr lang="en-US" i="1">
                            <a:solidFill>
                              <a:srgbClr val="FF0000"/>
                            </a:solidFill>
                            <a:latin typeface="Cambria Math" panose="02040503050406030204" pitchFamily="18" charset="0"/>
                          </a:rPr>
                        </m:ctrlPr>
                      </m:sSupPr>
                      <m:e>
                        <m:r>
                          <a:rPr lang="en-US" i="1">
                            <a:solidFill>
                              <a:srgbClr val="FF0000"/>
                            </a:solidFill>
                            <a:latin typeface="Cambria Math" charset="0"/>
                          </a:rPr>
                          <m:t>2</m:t>
                        </m:r>
                      </m:e>
                      <m:sup>
                        <m:r>
                          <m:rPr>
                            <m:sty m:val="p"/>
                          </m:rPr>
                          <a:rPr lang="en-US">
                            <a:solidFill>
                              <a:srgbClr val="FF0000"/>
                            </a:solidFill>
                            <a:latin typeface="Cambria Math" charset="0"/>
                          </a:rPr>
                          <m:t>Ω</m:t>
                        </m:r>
                        <m:r>
                          <a:rPr lang="en-US" i="1">
                            <a:solidFill>
                              <a:srgbClr val="FF0000"/>
                            </a:solidFill>
                            <a:latin typeface="Cambria Math" charset="0"/>
                          </a:rPr>
                          <m:t>(</m:t>
                        </m:r>
                        <m:r>
                          <a:rPr lang="en-US" i="1">
                            <a:solidFill>
                              <a:srgbClr val="FF0000"/>
                            </a:solidFill>
                            <a:latin typeface="Cambria Math" charset="0"/>
                          </a:rPr>
                          <m:t>𝑛</m:t>
                        </m:r>
                        <m:r>
                          <a:rPr lang="en-US" i="1">
                            <a:solidFill>
                              <a:srgbClr val="FF0000"/>
                            </a:solidFill>
                            <a:latin typeface="Cambria Math" charset="0"/>
                          </a:rPr>
                          <m:t>)</m:t>
                        </m:r>
                      </m:sup>
                    </m:sSup>
                  </m:oMath>
                </a14:m>
                <a:r>
                  <a:rPr lang="en-US" dirty="0">
                    <a:solidFill>
                      <a:srgbClr val="7030A0"/>
                    </a:solidFill>
                  </a:rPr>
                  <a:t> samples</a:t>
                </a:r>
              </a:p>
              <a:p>
                <a:pPr>
                  <a:spcBef>
                    <a:spcPts val="300"/>
                  </a:spcBef>
                  <a:spcAft>
                    <a:spcPts val="900"/>
                  </a:spcAft>
                </a:pPr>
                <a:r>
                  <a:rPr lang="en-US" b="1" dirty="0">
                    <a:solidFill>
                      <a:srgbClr val="00B050"/>
                    </a:solidFill>
                  </a:rPr>
                  <a:t>Learning low-degree polynomials: </a:t>
                </a:r>
                <a:r>
                  <a:rPr lang="en-US" dirty="0"/>
                  <a:t>A learner tries to learn an </a:t>
                </a:r>
                <a14:m>
                  <m:oMath xmlns:m="http://schemas.openxmlformats.org/officeDocument/2006/math">
                    <m:r>
                      <a:rPr lang="en-US" i="1">
                        <a:solidFill>
                          <a:srgbClr val="FF0000"/>
                        </a:solidFill>
                        <a:latin typeface="Cambria Math" charset="0"/>
                      </a:rPr>
                      <m:t>𝑛</m:t>
                    </m:r>
                  </m:oMath>
                </a14:m>
                <a:r>
                  <a:rPr lang="en-US" dirty="0"/>
                  <a:t>-variate multilinear polynomial </a:t>
                </a:r>
                <a14:m>
                  <m:oMath xmlns:m="http://schemas.openxmlformats.org/officeDocument/2006/math">
                    <m:r>
                      <a:rPr lang="en-US" i="1">
                        <a:solidFill>
                          <a:srgbClr val="FF0000"/>
                        </a:solidFill>
                        <a:latin typeface="Cambria Math" charset="0"/>
                      </a:rPr>
                      <m:t>𝑝</m:t>
                    </m:r>
                  </m:oMath>
                </a14:m>
                <a:r>
                  <a:rPr lang="en-US" dirty="0"/>
                  <a:t> of degree at most </a:t>
                </a:r>
                <a14:m>
                  <m:oMath xmlns:m="http://schemas.openxmlformats.org/officeDocument/2006/math">
                    <m:r>
                      <a:rPr lang="en-US" i="1">
                        <a:solidFill>
                          <a:srgbClr val="FF0000"/>
                        </a:solidFill>
                        <a:latin typeface="Cambria Math" charset="0"/>
                      </a:rPr>
                      <m:t>𝑑</m:t>
                    </m:r>
                    <m:r>
                      <a:rPr lang="en-US" i="1">
                        <a:solidFill>
                          <a:srgbClr val="FF0000"/>
                        </a:solidFill>
                        <a:latin typeface="Cambria Math" charset="0"/>
                      </a:rPr>
                      <m:t> </m:t>
                    </m:r>
                  </m:oMath>
                </a14:m>
                <a:r>
                  <a:rPr lang="en-US" dirty="0"/>
                  <a:t>over </a:t>
                </a:r>
                <a14:m>
                  <m:oMath xmlns:m="http://schemas.openxmlformats.org/officeDocument/2006/math">
                    <m:sSub>
                      <m:sSubPr>
                        <m:ctrlPr>
                          <a:rPr lang="en-US" i="1">
                            <a:solidFill>
                              <a:srgbClr val="FF0000"/>
                            </a:solidFill>
                            <a:latin typeface="Cambria Math" panose="02040503050406030204" pitchFamily="18" charset="0"/>
                          </a:rPr>
                        </m:ctrlPr>
                      </m:sSubPr>
                      <m:e>
                        <m:r>
                          <m:rPr>
                            <m:sty m:val="p"/>
                          </m:rPr>
                          <a:rPr lang="en-US">
                            <a:solidFill>
                              <a:srgbClr val="FF0000"/>
                            </a:solidFill>
                            <a:latin typeface="Cambria Math" charset="0"/>
                          </a:rPr>
                          <m:t>F</m:t>
                        </m:r>
                      </m:e>
                      <m:sub>
                        <m:r>
                          <a:rPr lang="en-US">
                            <a:solidFill>
                              <a:srgbClr val="FF0000"/>
                            </a:solidFill>
                            <a:latin typeface="Cambria Math" charset="0"/>
                          </a:rPr>
                          <m:t>2</m:t>
                        </m:r>
                      </m:sub>
                    </m:sSub>
                  </m:oMath>
                </a14:m>
                <a:r>
                  <a:rPr lang="en-US" dirty="0"/>
                  <a:t>, from random evaluations of </a:t>
                </a:r>
                <a14:m>
                  <m:oMath xmlns:m="http://schemas.openxmlformats.org/officeDocument/2006/math">
                    <m:r>
                      <a:rPr lang="en-US" i="1">
                        <a:solidFill>
                          <a:srgbClr val="FF0000"/>
                        </a:solidFill>
                        <a:latin typeface="Cambria Math" charset="0"/>
                      </a:rPr>
                      <m:t>𝑝</m:t>
                    </m:r>
                  </m:oMath>
                </a14:m>
                <a:r>
                  <a:rPr lang="en-US" dirty="0"/>
                  <a:t> over </a:t>
                </a:r>
                <a14:m>
                  <m:oMath xmlns:m="http://schemas.openxmlformats.org/officeDocument/2006/math">
                    <m:sSubSup>
                      <m:sSubSupPr>
                        <m:ctrlPr>
                          <a:rPr lang="en-US" i="1">
                            <a:solidFill>
                              <a:srgbClr val="FF0000"/>
                            </a:solidFill>
                            <a:latin typeface="Cambria Math" panose="02040503050406030204" pitchFamily="18" charset="0"/>
                          </a:rPr>
                        </m:ctrlPr>
                      </m:sSubSupPr>
                      <m:e>
                        <m:r>
                          <m:rPr>
                            <m:sty m:val="p"/>
                          </m:rPr>
                          <a:rPr lang="en-US">
                            <a:solidFill>
                              <a:srgbClr val="FF0000"/>
                            </a:solidFill>
                            <a:latin typeface="Cambria Math" charset="0"/>
                          </a:rPr>
                          <m:t>F</m:t>
                        </m:r>
                      </m:e>
                      <m:sub>
                        <m:r>
                          <a:rPr lang="en-US">
                            <a:solidFill>
                              <a:srgbClr val="FF0000"/>
                            </a:solidFill>
                            <a:latin typeface="Cambria Math" charset="0"/>
                          </a:rPr>
                          <m:t>2</m:t>
                        </m:r>
                      </m:sub>
                      <m:sup>
                        <m:r>
                          <a:rPr lang="en-US" i="1">
                            <a:solidFill>
                              <a:srgbClr val="FF0000"/>
                            </a:solidFill>
                            <a:latin typeface="Cambria Math" charset="0"/>
                          </a:rPr>
                          <m:t>𝑛</m:t>
                        </m:r>
                      </m:sup>
                    </m:sSubSup>
                  </m:oMath>
                </a14:m>
                <a:r>
                  <a:rPr lang="en-US" dirty="0"/>
                  <a:t>.</a:t>
                </a:r>
                <a:br>
                  <a:rPr lang="en-US" dirty="0"/>
                </a:br>
                <a:br>
                  <a:rPr lang="en-US" sz="1200" dirty="0"/>
                </a:br>
                <a14:m>
                  <m:oMath xmlns:m="http://schemas.openxmlformats.org/officeDocument/2006/math">
                    <m:r>
                      <m:rPr>
                        <m:sty m:val="p"/>
                      </m:rPr>
                      <a:rPr lang="en-US">
                        <a:solidFill>
                          <a:srgbClr val="FF0000"/>
                        </a:solidFill>
                        <a:latin typeface="Cambria Math" charset="0"/>
                      </a:rPr>
                      <m:t>Ω</m:t>
                    </m:r>
                    <m:r>
                      <a:rPr lang="en-US" i="1">
                        <a:solidFill>
                          <a:srgbClr val="FF0000"/>
                        </a:solidFill>
                        <a:latin typeface="Cambria Math" charset="0"/>
                      </a:rPr>
                      <m:t>(</m:t>
                    </m:r>
                    <m:sSup>
                      <m:sSupPr>
                        <m:ctrlPr>
                          <a:rPr lang="en-US" i="1">
                            <a:solidFill>
                              <a:srgbClr val="FF0000"/>
                            </a:solidFill>
                            <a:latin typeface="Cambria Math" panose="02040503050406030204" pitchFamily="18" charset="0"/>
                          </a:rPr>
                        </m:ctrlPr>
                      </m:sSupPr>
                      <m:e>
                        <m:r>
                          <a:rPr lang="en-US" i="1">
                            <a:solidFill>
                              <a:srgbClr val="FF0000"/>
                            </a:solidFill>
                            <a:latin typeface="Cambria Math" charset="0"/>
                          </a:rPr>
                          <m:t>𝑛</m:t>
                        </m:r>
                      </m:e>
                      <m:sup>
                        <m:r>
                          <a:rPr lang="en-US" i="1">
                            <a:solidFill>
                              <a:srgbClr val="FF0000"/>
                            </a:solidFill>
                            <a:latin typeface="Cambria Math" charset="0"/>
                          </a:rPr>
                          <m:t>𝑑</m:t>
                        </m:r>
                        <m:r>
                          <a:rPr lang="en-US" i="1">
                            <a:solidFill>
                              <a:srgbClr val="FF0000"/>
                            </a:solidFill>
                            <a:latin typeface="Cambria Math" charset="0"/>
                          </a:rPr>
                          <m:t>+1</m:t>
                        </m:r>
                      </m:sup>
                    </m:sSup>
                    <m:r>
                      <a:rPr lang="en-US" i="1">
                        <a:solidFill>
                          <a:srgbClr val="FF0000"/>
                        </a:solidFill>
                        <a:latin typeface="Cambria Math" charset="0"/>
                      </a:rPr>
                      <m:t>)</m:t>
                    </m:r>
                  </m:oMath>
                </a14:m>
                <a:r>
                  <a:rPr lang="en-US" dirty="0">
                    <a:solidFill>
                      <a:srgbClr val="7030A0"/>
                    </a:solidFill>
                  </a:rPr>
                  <a:t> memory or </a:t>
                </a:r>
                <a14:m>
                  <m:oMath xmlns:m="http://schemas.openxmlformats.org/officeDocument/2006/math">
                    <m:sSup>
                      <m:sSupPr>
                        <m:ctrlPr>
                          <a:rPr lang="en-US" i="1">
                            <a:solidFill>
                              <a:srgbClr val="FF0000"/>
                            </a:solidFill>
                            <a:latin typeface="Cambria Math" panose="02040503050406030204" pitchFamily="18" charset="0"/>
                          </a:rPr>
                        </m:ctrlPr>
                      </m:sSupPr>
                      <m:e>
                        <m:r>
                          <a:rPr lang="en-US" i="1">
                            <a:solidFill>
                              <a:srgbClr val="FF0000"/>
                            </a:solidFill>
                            <a:latin typeface="Cambria Math" charset="0"/>
                          </a:rPr>
                          <m:t>2</m:t>
                        </m:r>
                      </m:e>
                      <m:sup>
                        <m:r>
                          <m:rPr>
                            <m:sty m:val="p"/>
                          </m:rPr>
                          <a:rPr lang="en-US">
                            <a:solidFill>
                              <a:srgbClr val="FF0000"/>
                            </a:solidFill>
                            <a:latin typeface="Cambria Math" charset="0"/>
                          </a:rPr>
                          <m:t>Ω</m:t>
                        </m:r>
                        <m:r>
                          <a:rPr lang="en-US" i="1">
                            <a:solidFill>
                              <a:srgbClr val="FF0000"/>
                            </a:solidFill>
                            <a:latin typeface="Cambria Math" charset="0"/>
                          </a:rPr>
                          <m:t>(</m:t>
                        </m:r>
                        <m:r>
                          <a:rPr lang="en-US" i="1">
                            <a:solidFill>
                              <a:srgbClr val="FF0000"/>
                            </a:solidFill>
                            <a:latin typeface="Cambria Math" charset="0"/>
                          </a:rPr>
                          <m:t>𝑛</m:t>
                        </m:r>
                        <m:r>
                          <a:rPr lang="en-US" i="1">
                            <a:solidFill>
                              <a:srgbClr val="FF0000"/>
                            </a:solidFill>
                            <a:latin typeface="Cambria Math" charset="0"/>
                          </a:rPr>
                          <m:t>)</m:t>
                        </m:r>
                      </m:sup>
                    </m:sSup>
                  </m:oMath>
                </a14:m>
                <a:r>
                  <a:rPr lang="en-US" dirty="0">
                    <a:solidFill>
                      <a:srgbClr val="7030A0"/>
                    </a:solidFill>
                  </a:rPr>
                  <a:t> samples</a:t>
                </a:r>
              </a:p>
              <a:p>
                <a:pPr marL="0" indent="0">
                  <a:spcBef>
                    <a:spcPts val="300"/>
                  </a:spcBef>
                  <a:spcAft>
                    <a:spcPts val="900"/>
                  </a:spcAft>
                  <a:buNone/>
                </a:pPr>
                <a:r>
                  <a:rPr lang="en-US" dirty="0">
                    <a:solidFill>
                      <a:srgbClr val="7030A0"/>
                    </a:solidFill>
                  </a:rPr>
                  <a:t>and more…</a:t>
                </a:r>
              </a:p>
            </p:txBody>
          </p:sp>
        </mc:Choice>
        <mc:Fallback xmlns="">
          <p:sp>
            <p:nvSpPr>
              <p:cNvPr id="3" name="Content Placeholder 2">
                <a:extLst>
                  <a:ext uri="{FF2B5EF4-FFF2-40B4-BE49-F238E27FC236}">
                    <a16:creationId xmlns:a16="http://schemas.microsoft.com/office/drawing/2014/main" id="{42E586FE-BE60-5D4C-9197-6A3DA980CBE9}"/>
                  </a:ext>
                </a:extLst>
              </p:cNvPr>
              <p:cNvSpPr>
                <a:spLocks noGrp="1" noRot="1" noChangeAspect="1" noMove="1" noResize="1" noEditPoints="1" noAdjustHandles="1" noChangeArrowheads="1" noChangeShapeType="1" noTextEdit="1"/>
              </p:cNvSpPr>
              <p:nvPr>
                <p:ph idx="1"/>
              </p:nvPr>
            </p:nvSpPr>
            <p:spPr>
              <a:xfrm>
                <a:off x="457200" y="1028701"/>
                <a:ext cx="8357616" cy="5097472"/>
              </a:xfrm>
              <a:blipFill>
                <a:blip r:embed="rId2"/>
                <a:stretch>
                  <a:fillRect l="-1520" t="-1741" r="-912"/>
                </a:stretch>
              </a:blipFill>
            </p:spPr>
            <p:txBody>
              <a:bodyPr/>
              <a:lstStyle/>
              <a:p>
                <a:r>
                  <a:rPr lang="en-US">
                    <a:noFill/>
                  </a:rPr>
                  <a:t> </a:t>
                </a:r>
              </a:p>
            </p:txBody>
          </p:sp>
        </mc:Fallback>
      </mc:AlternateContent>
    </p:spTree>
    <p:extLst>
      <p:ext uri="{BB962C8B-B14F-4D97-AF65-F5344CB8AC3E}">
        <p14:creationId xmlns:p14="http://schemas.microsoft.com/office/powerpoint/2010/main" val="901180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defTabSz="914332" rtl="0" eaLnBrk="1" latinLnBrk="0" hangingPunct="1">
              <a:spcBef>
                <a:spcPct val="0"/>
              </a:spcBef>
              <a:buNone/>
            </a:pPr>
            <a:r>
              <a:rPr lang="en-US" dirty="0"/>
              <a:t>Examples of Learning Problems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028701"/>
                <a:ext cx="8229600" cy="5097472"/>
              </a:xfrm>
            </p:spPr>
            <p:txBody>
              <a:bodyPr>
                <a:normAutofit/>
              </a:bodyPr>
              <a:lstStyle/>
              <a:p>
                <a:pPr marL="0" indent="0">
                  <a:buNone/>
                </a:pPr>
                <a:r>
                  <a:rPr lang="en-US" b="1" dirty="0"/>
                  <a:t>Parity Learning: </a:t>
                </a:r>
                <a:r>
                  <a:rPr lang="en-US" dirty="0"/>
                  <a:t>for</a:t>
                </a:r>
                <a:r>
                  <a:rPr lang="en-US" b="1" dirty="0"/>
                  <a:t> </a:t>
                </a:r>
                <a14:m>
                  <m:oMath xmlns:m="http://schemas.openxmlformats.org/officeDocument/2006/math">
                    <m:r>
                      <a:rPr lang="en-US" i="1" dirty="0" smtClean="0">
                        <a:solidFill>
                          <a:srgbClr val="FF0000"/>
                        </a:solidFill>
                        <a:latin typeface="Cambria Math" charset="0"/>
                      </a:rPr>
                      <m:t>𝑎</m:t>
                    </m:r>
                    <m:r>
                      <a:rPr lang="en-US" b="0" i="1" dirty="0" smtClean="0">
                        <a:solidFill>
                          <a:srgbClr val="FF0000"/>
                        </a:solidFill>
                        <a:latin typeface="Cambria Math" charset="0"/>
                      </a:rPr>
                      <m:t>,</m:t>
                    </m:r>
                    <m:r>
                      <a:rPr lang="en-US" b="0" i="1" dirty="0" smtClean="0">
                        <a:solidFill>
                          <a:srgbClr val="FF0000"/>
                        </a:solidFill>
                        <a:latin typeface="Cambria Math" charset="0"/>
                      </a:rPr>
                      <m:t>𝑥</m:t>
                    </m:r>
                    <m:r>
                      <a:rPr lang="en-US" b="0" i="1" dirty="0" smtClean="0">
                        <a:solidFill>
                          <a:srgbClr val="FF0000"/>
                        </a:solidFill>
                        <a:latin typeface="Cambria Math" charset="0"/>
                      </a:rPr>
                      <m:t>∈</m:t>
                    </m:r>
                    <m:sSup>
                      <m:sSupPr>
                        <m:ctrlPr>
                          <a:rPr lang="en-US" b="0" i="1" dirty="0" smtClean="0">
                            <a:solidFill>
                              <a:srgbClr val="FF0000"/>
                            </a:solidFill>
                            <a:latin typeface="Cambria Math" panose="02040503050406030204" pitchFamily="18" charset="0"/>
                          </a:rPr>
                        </m:ctrlPr>
                      </m:sSupPr>
                      <m:e>
                        <m:d>
                          <m:dPr>
                            <m:begChr m:val="{"/>
                            <m:endChr m:val="}"/>
                            <m:ctrlPr>
                              <a:rPr lang="en-US" b="0" i="1" dirty="0" smtClean="0">
                                <a:solidFill>
                                  <a:srgbClr val="FF0000"/>
                                </a:solidFill>
                                <a:latin typeface="Cambria Math" panose="02040503050406030204" pitchFamily="18" charset="0"/>
                              </a:rPr>
                            </m:ctrlPr>
                          </m:dPr>
                          <m:e>
                            <m:r>
                              <a:rPr lang="en-US" b="0" i="1" dirty="0" smtClean="0">
                                <a:solidFill>
                                  <a:srgbClr val="FF0000"/>
                                </a:solidFill>
                                <a:latin typeface="Cambria Math" charset="0"/>
                              </a:rPr>
                              <m:t>0,1</m:t>
                            </m:r>
                          </m:e>
                        </m:d>
                      </m:e>
                      <m:sup>
                        <m:r>
                          <a:rPr lang="en-US" b="0" i="1" dirty="0" smtClean="0">
                            <a:solidFill>
                              <a:srgbClr val="FF0000"/>
                            </a:solidFill>
                            <a:latin typeface="Cambria Math" charset="0"/>
                          </a:rPr>
                          <m:t>𝑛</m:t>
                        </m:r>
                      </m:sup>
                    </m:sSup>
                  </m:oMath>
                </a14:m>
                <a:endParaRPr lang="en-US" b="1" dirty="0"/>
              </a:p>
              <a:p>
                <a:pPr marL="0" indent="0">
                  <a:buNone/>
                </a:pPr>
                <a14:m>
                  <m:oMathPara xmlns:m="http://schemas.openxmlformats.org/officeDocument/2006/math">
                    <m:oMathParaPr>
                      <m:jc m:val="centerGroup"/>
                    </m:oMathParaPr>
                    <m:oMath xmlns:m="http://schemas.openxmlformats.org/officeDocument/2006/math">
                      <m:sSub>
                        <m:sSubPr>
                          <m:ctrlPr>
                            <a:rPr lang="en-US" b="0" i="1" dirty="0" smtClean="0">
                              <a:solidFill>
                                <a:srgbClr val="FF0000"/>
                              </a:solidFill>
                              <a:latin typeface="Cambria Math" panose="02040503050406030204" pitchFamily="18" charset="0"/>
                            </a:rPr>
                          </m:ctrlPr>
                        </m:sSubPr>
                        <m:e>
                          <m:r>
                            <a:rPr lang="en-US" i="1" dirty="0" smtClean="0">
                              <a:solidFill>
                                <a:srgbClr val="FF0000"/>
                              </a:solidFill>
                              <a:latin typeface="Cambria Math" charset="0"/>
                            </a:rPr>
                            <m:t>𝑓</m:t>
                          </m:r>
                        </m:e>
                        <m:sub>
                          <m:r>
                            <a:rPr lang="en-US" b="0" i="1" dirty="0" smtClean="0">
                              <a:solidFill>
                                <a:srgbClr val="FF0000"/>
                              </a:solidFill>
                              <a:latin typeface="Cambria Math" charset="0"/>
                            </a:rPr>
                            <m:t>𝑥</m:t>
                          </m:r>
                        </m:sub>
                      </m:sSub>
                      <m:d>
                        <m:dPr>
                          <m:ctrlPr>
                            <a:rPr lang="en-US" b="0" i="1" dirty="0" smtClean="0">
                              <a:solidFill>
                                <a:srgbClr val="FF0000"/>
                              </a:solidFill>
                              <a:latin typeface="Cambria Math" panose="02040503050406030204" pitchFamily="18" charset="0"/>
                            </a:rPr>
                          </m:ctrlPr>
                        </m:dPr>
                        <m:e>
                          <m:r>
                            <a:rPr lang="en-US" b="0" i="1" dirty="0" smtClean="0">
                              <a:solidFill>
                                <a:srgbClr val="FF0000"/>
                              </a:solidFill>
                              <a:latin typeface="Cambria Math" charset="0"/>
                            </a:rPr>
                            <m:t>𝑎</m:t>
                          </m:r>
                        </m:e>
                      </m:d>
                      <m:r>
                        <a:rPr lang="en-US" b="0" i="1" dirty="0" smtClean="0">
                          <a:solidFill>
                            <a:srgbClr val="FF0000"/>
                          </a:solidFill>
                          <a:latin typeface="Cambria Math" charset="0"/>
                        </a:rPr>
                        <m:t>= </m:t>
                      </m:r>
                      <m:d>
                        <m:dPr>
                          <m:begChr m:val="⟨"/>
                          <m:endChr m:val="⟩"/>
                          <m:ctrlPr>
                            <a:rPr lang="en-US" b="0" i="1" dirty="0" smtClean="0">
                              <a:solidFill>
                                <a:srgbClr val="FF0000"/>
                              </a:solidFill>
                              <a:latin typeface="Cambria Math" panose="02040503050406030204" pitchFamily="18" charset="0"/>
                            </a:rPr>
                          </m:ctrlPr>
                        </m:dPr>
                        <m:e>
                          <m:r>
                            <a:rPr lang="en-US" b="0" i="1" dirty="0" smtClean="0">
                              <a:solidFill>
                                <a:srgbClr val="FF0000"/>
                              </a:solidFill>
                              <a:latin typeface="Cambria Math" charset="0"/>
                            </a:rPr>
                            <m:t>𝑎</m:t>
                          </m:r>
                          <m:r>
                            <a:rPr lang="en-US" b="0" i="1" dirty="0" smtClean="0">
                              <a:solidFill>
                                <a:srgbClr val="FF0000"/>
                              </a:solidFill>
                              <a:latin typeface="Cambria Math" charset="0"/>
                            </a:rPr>
                            <m:t>,</m:t>
                          </m:r>
                          <m:r>
                            <a:rPr lang="en-US" b="0" i="1" dirty="0" smtClean="0">
                              <a:solidFill>
                                <a:srgbClr val="FF0000"/>
                              </a:solidFill>
                              <a:latin typeface="Cambria Math" charset="0"/>
                            </a:rPr>
                            <m:t>𝑥</m:t>
                          </m:r>
                        </m:e>
                      </m:d>
                      <m:r>
                        <a:rPr lang="en-US" b="0" i="1" dirty="0" smtClean="0">
                          <a:solidFill>
                            <a:srgbClr val="FF0000"/>
                          </a:solidFill>
                          <a:latin typeface="Cambria Math" charset="0"/>
                        </a:rPr>
                        <m:t> (</m:t>
                      </m:r>
                      <m:r>
                        <a:rPr lang="en-US" b="0" i="1" dirty="0" smtClean="0">
                          <a:solidFill>
                            <a:srgbClr val="FF0000"/>
                          </a:solidFill>
                          <a:latin typeface="Cambria Math" charset="0"/>
                        </a:rPr>
                        <m:t>𝑚𝑜𝑑</m:t>
                      </m:r>
                      <m:r>
                        <a:rPr lang="en-US" b="0" i="1" dirty="0" smtClean="0">
                          <a:solidFill>
                            <a:srgbClr val="FF0000"/>
                          </a:solidFill>
                          <a:latin typeface="Cambria Math" charset="0"/>
                        </a:rPr>
                        <m:t> 2)</m:t>
                      </m:r>
                    </m:oMath>
                  </m:oMathPara>
                </a14:m>
                <a:endParaRPr lang="en-US" dirty="0">
                  <a:solidFill>
                    <a:srgbClr val="FF0000"/>
                  </a:solidFill>
                </a:endParaRPr>
              </a:p>
              <a:p>
                <a:pPr marL="0" indent="0">
                  <a:buNone/>
                </a:pPr>
                <a:endParaRPr lang="en-US" sz="1000" b="1" dirty="0"/>
              </a:p>
              <a:p>
                <a:pPr marL="0" indent="0">
                  <a:buNone/>
                </a:pPr>
                <a:r>
                  <a:rPr lang="en-US" b="1" dirty="0"/>
                  <a:t>DNF Learning:</a:t>
                </a:r>
                <a:r>
                  <a:rPr lang="en-US" dirty="0"/>
                  <a:t> </a:t>
                </a:r>
                <a14:m>
                  <m:oMath xmlns:m="http://schemas.openxmlformats.org/officeDocument/2006/math">
                    <m:r>
                      <a:rPr lang="en-US" i="1" dirty="0" smtClean="0">
                        <a:solidFill>
                          <a:srgbClr val="FF0000"/>
                        </a:solidFill>
                        <a:latin typeface="Cambria Math" charset="0"/>
                      </a:rPr>
                      <m:t>𝑓</m:t>
                    </m:r>
                  </m:oMath>
                </a14:m>
                <a:r>
                  <a:rPr lang="en-US" dirty="0"/>
                  <a:t> is a small size DNF formula</a:t>
                </a:r>
              </a:p>
              <a:p>
                <a:pPr marL="0" indent="0">
                  <a:buNone/>
                </a:pPr>
                <a:endParaRPr lang="en-US" sz="1700" b="1" dirty="0"/>
              </a:p>
              <a:p>
                <a:pPr marL="0" indent="0">
                  <a:buNone/>
                </a:pPr>
                <a:r>
                  <a:rPr lang="en-US" b="1" dirty="0"/>
                  <a:t>Decision Tree Learning: </a:t>
                </a:r>
                <a:br>
                  <a:rPr lang="en-US" dirty="0"/>
                </a:br>
                <a:r>
                  <a:rPr lang="en-US" dirty="0">
                    <a:solidFill>
                      <a:srgbClr val="FF0000"/>
                    </a:solidFill>
                  </a:rPr>
                  <a:t> </a:t>
                </a:r>
                <a14:m>
                  <m:oMath xmlns:m="http://schemas.openxmlformats.org/officeDocument/2006/math">
                    <m:r>
                      <a:rPr lang="en-US" i="1" dirty="0">
                        <a:solidFill>
                          <a:srgbClr val="FF0000"/>
                        </a:solidFill>
                        <a:latin typeface="Cambria Math" charset="0"/>
                      </a:rPr>
                      <m:t>𝑓</m:t>
                    </m:r>
                  </m:oMath>
                </a14:m>
                <a:r>
                  <a:rPr lang="en-US" dirty="0">
                    <a:solidFill>
                      <a:srgbClr val="FF0000"/>
                    </a:solidFill>
                  </a:rPr>
                  <a:t> </a:t>
                </a:r>
                <a:r>
                  <a:rPr lang="en-US" dirty="0"/>
                  <a:t>is a small size decision tree</a:t>
                </a:r>
              </a:p>
              <a:p>
                <a:pPr marL="0" indent="0">
                  <a:buNone/>
                </a:pPr>
                <a:endParaRPr lang="en-US" sz="1700" b="1" dirty="0"/>
              </a:p>
              <a:p>
                <a:pPr marL="0" indent="0">
                  <a:buNone/>
                </a:pPr>
                <a:r>
                  <a:rPr lang="en-US" b="1" dirty="0"/>
                  <a:t>Junta Learning:</a:t>
                </a:r>
                <a:br>
                  <a:rPr lang="en-US" dirty="0"/>
                </a:br>
                <a:r>
                  <a:rPr lang="en-US" dirty="0">
                    <a:solidFill>
                      <a:srgbClr val="FF0000"/>
                    </a:solidFill>
                  </a:rPr>
                  <a:t> </a:t>
                </a:r>
                <a14:m>
                  <m:oMath xmlns:m="http://schemas.openxmlformats.org/officeDocument/2006/math">
                    <m:r>
                      <a:rPr lang="en-US" i="1" dirty="0">
                        <a:solidFill>
                          <a:srgbClr val="FF0000"/>
                        </a:solidFill>
                        <a:latin typeface="Cambria Math" charset="0"/>
                      </a:rPr>
                      <m:t>𝑓</m:t>
                    </m:r>
                  </m:oMath>
                </a14:m>
                <a:r>
                  <a:rPr lang="en-US" dirty="0">
                    <a:solidFill>
                      <a:srgbClr val="FF0000"/>
                    </a:solidFill>
                  </a:rPr>
                  <a:t> </a:t>
                </a:r>
                <a:r>
                  <a:rPr lang="en-US" dirty="0"/>
                  <a:t>depends only on </a:t>
                </a:r>
                <a14:m>
                  <m:oMath xmlns:m="http://schemas.openxmlformats.org/officeDocument/2006/math">
                    <m:r>
                      <a:rPr lang="en-US" b="0" i="1" dirty="0" smtClean="0">
                        <a:solidFill>
                          <a:srgbClr val="FF0000"/>
                        </a:solidFill>
                        <a:latin typeface="Cambria Math" charset="0"/>
                      </a:rPr>
                      <m:t>ℓ</m:t>
                    </m:r>
                    <m:r>
                      <a:rPr lang="en-US" i="1" dirty="0" smtClean="0">
                        <a:solidFill>
                          <a:srgbClr val="FF0000"/>
                        </a:solidFill>
                        <a:latin typeface="Cambria Math" charset="0"/>
                      </a:rPr>
                      <m:t>≪</m:t>
                    </m:r>
                    <m:r>
                      <a:rPr lang="en-US" i="1" dirty="0" smtClean="0">
                        <a:solidFill>
                          <a:srgbClr val="FF0000"/>
                        </a:solidFill>
                        <a:latin typeface="Cambria Math" charset="0"/>
                      </a:rPr>
                      <m:t>𝑛</m:t>
                    </m:r>
                    <m:r>
                      <a:rPr lang="en-US" i="1" dirty="0" smtClean="0">
                        <a:solidFill>
                          <a:srgbClr val="FF0000"/>
                        </a:solidFill>
                        <a:latin typeface="Cambria Math" charset="0"/>
                      </a:rPr>
                      <m:t> </m:t>
                    </m:r>
                  </m:oMath>
                </a14:m>
                <a:r>
                  <a:rPr lang="en-US" dirty="0"/>
                  <a:t>of the input bits.</a:t>
                </a:r>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028701"/>
                <a:ext cx="8229600" cy="5097472"/>
              </a:xfrm>
              <a:blipFill rotWithShape="0">
                <a:blip r:embed="rId2"/>
                <a:stretch>
                  <a:fillRect l="-1852" t="-1435"/>
                </a:stretch>
              </a:blipFill>
            </p:spPr>
            <p:txBody>
              <a:bodyPr/>
              <a:lstStyle/>
              <a:p>
                <a:r>
                  <a:rPr lang="en-US">
                    <a:noFill/>
                  </a:rPr>
                  <a:t> </a:t>
                </a:r>
              </a:p>
            </p:txBody>
          </p:sp>
        </mc:Fallback>
      </mc:AlternateContent>
      <p:sp>
        <p:nvSpPr>
          <p:cNvPr id="4" name="TextBox 3"/>
          <p:cNvSpPr txBox="1"/>
          <p:nvPr/>
        </p:nvSpPr>
        <p:spPr>
          <a:xfrm>
            <a:off x="4339525" y="-263471"/>
            <a:ext cx="184731" cy="30008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920716352"/>
      </p:ext>
    </p:extLst>
  </p:cSld>
  <p:clrMapOvr>
    <a:masterClrMapping/>
  </p:clrMapOvr>
  <mc:AlternateContent xmlns:mc="http://schemas.openxmlformats.org/markup-compatibility/2006" xmlns:p14="http://schemas.microsoft.com/office/powerpoint/2010/main">
    <mc:Choice Requires="p14">
      <p:transition spd="slow" p14:dur="2000" advTm="83485"/>
    </mc:Choice>
    <mc:Fallback xmlns="">
      <p:transition spd="slow" advTm="83485"/>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B9B0E-7957-B240-BC0B-28B8B650E7D4}"/>
              </a:ext>
            </a:extLst>
          </p:cNvPr>
          <p:cNvSpPr>
            <a:spLocks noGrp="1"/>
          </p:cNvSpPr>
          <p:nvPr>
            <p:ph type="title"/>
          </p:nvPr>
        </p:nvSpPr>
        <p:spPr>
          <a:xfrm>
            <a:off x="228600" y="274639"/>
            <a:ext cx="8686800" cy="601661"/>
          </a:xfrm>
        </p:spPr>
        <p:txBody>
          <a:bodyPr>
            <a:normAutofit fontScale="90000"/>
          </a:bodyPr>
          <a:lstStyle/>
          <a:p>
            <a:pPr algn="ctr" defTabSz="914332" rtl="0" eaLnBrk="1" latinLnBrk="0" hangingPunct="1">
              <a:spcBef>
                <a:spcPct val="0"/>
              </a:spcBef>
              <a:buNone/>
            </a:pPr>
            <a:r>
              <a:rPr lang="en-US" dirty="0"/>
              <a:t>Technique to Prove Extractor Property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3B747BF-B11E-8E43-B106-56DFC962E017}"/>
                  </a:ext>
                </a:extLst>
              </p:cNvPr>
              <p:cNvSpPr>
                <a:spLocks noGrp="1"/>
              </p:cNvSpPr>
              <p:nvPr>
                <p:ph idx="1"/>
              </p:nvPr>
            </p:nvSpPr>
            <p:spPr>
              <a:xfrm>
                <a:off x="228600" y="1046989"/>
                <a:ext cx="8686800" cy="5097472"/>
              </a:xfrm>
            </p:spPr>
            <p:txBody>
              <a:bodyPr>
                <a:normAutofit fontScale="92500"/>
              </a:bodyPr>
              <a:lstStyle/>
              <a:p>
                <a:pPr marL="0" indent="0">
                  <a:buNone/>
                </a:pPr>
                <a:r>
                  <a:rPr lang="en-US" dirty="0">
                    <a:solidFill>
                      <a:srgbClr val="C00000"/>
                    </a:solidFill>
                  </a:rPr>
                  <a:t>𝑀: 𝐴×𝑋 </a:t>
                </a:r>
                <a:r>
                  <a:rPr lang="en-US" dirty="0"/>
                  <a:t>→ </a:t>
                </a:r>
                <a:r>
                  <a:rPr lang="en-US" dirty="0">
                    <a:solidFill>
                      <a:srgbClr val="C00000"/>
                    </a:solidFill>
                  </a:rPr>
                  <a:t>{−1,1}</a:t>
                </a:r>
                <a:r>
                  <a:rPr lang="en-US" dirty="0"/>
                  <a:t> : the learning matrix </a:t>
                </a:r>
              </a:p>
              <a:p>
                <a:pPr marL="0" indent="0">
                  <a:buNone/>
                </a:pPr>
                <a:r>
                  <a:rPr lang="en-US" b="1" dirty="0" err="1">
                    <a:solidFill>
                      <a:srgbClr val="00B050"/>
                    </a:solidFill>
                  </a:rPr>
                  <a:t>Def’n</a:t>
                </a:r>
                <a:r>
                  <a:rPr lang="en-US" b="1" dirty="0">
                    <a:solidFill>
                      <a:srgbClr val="00B050"/>
                    </a:solidFill>
                  </a:rPr>
                  <a:t>: </a:t>
                </a:r>
                <a:r>
                  <a:rPr lang="en-US" dirty="0"/>
                  <a:t>We say that the columns of </a:t>
                </a:r>
                <a14:m>
                  <m:oMath xmlns:m="http://schemas.openxmlformats.org/officeDocument/2006/math">
                    <m:r>
                      <a:rPr lang="en-US" i="1" dirty="0" smtClean="0">
                        <a:solidFill>
                          <a:srgbClr val="C00000"/>
                        </a:solidFill>
                        <a:latin typeface="Cambria Math" panose="02040503050406030204" pitchFamily="18" charset="0"/>
                      </a:rPr>
                      <m:t>𝑀</m:t>
                    </m:r>
                  </m:oMath>
                </a14:m>
                <a:r>
                  <a:rPr lang="en-US" dirty="0"/>
                  <a:t> are </a:t>
                </a:r>
                <a14:m>
                  <m:oMath xmlns:m="http://schemas.openxmlformats.org/officeDocument/2006/math">
                    <m:r>
                      <a:rPr lang="en-US" i="1" dirty="0" smtClean="0">
                        <a:solidFill>
                          <a:srgbClr val="C00000"/>
                        </a:solidFill>
                        <a:latin typeface="Cambria Math" panose="02040503050406030204" pitchFamily="18" charset="0"/>
                      </a:rPr>
                      <m:t>(</m:t>
                    </m:r>
                    <m:r>
                      <a:rPr lang="en-US" i="1" dirty="0" smtClean="0">
                        <a:solidFill>
                          <a:srgbClr val="C00000"/>
                        </a:solidFill>
                        <a:latin typeface="Cambria Math" panose="02040503050406030204" pitchFamily="18" charset="0"/>
                      </a:rPr>
                      <m:t>𝜖</m:t>
                    </m:r>
                    <m:r>
                      <a:rPr lang="en-US" i="1" dirty="0" smtClean="0">
                        <a:solidFill>
                          <a:srgbClr val="C00000"/>
                        </a:solidFill>
                        <a:latin typeface="Cambria Math" panose="02040503050406030204" pitchFamily="18" charset="0"/>
                      </a:rPr>
                      <m:t>, </m:t>
                    </m:r>
                    <m:r>
                      <a:rPr lang="en-US" i="1" dirty="0" smtClean="0">
                        <a:solidFill>
                          <a:srgbClr val="C00000"/>
                        </a:solidFill>
                        <a:latin typeface="Cambria Math" panose="02040503050406030204" pitchFamily="18" charset="0"/>
                      </a:rPr>
                      <m:t>𝛿</m:t>
                    </m:r>
                    <m:r>
                      <a:rPr lang="en-US" i="1" dirty="0" smtClean="0">
                        <a:solidFill>
                          <a:srgbClr val="C00000"/>
                        </a:solidFill>
                        <a:latin typeface="Cambria Math" panose="02040503050406030204" pitchFamily="18" charset="0"/>
                      </a:rPr>
                      <m:t>)</m:t>
                    </m:r>
                  </m:oMath>
                </a14:m>
                <a:r>
                  <a:rPr lang="en-US" dirty="0"/>
                  <a:t>-almost orthogonal if for each column </a:t>
                </a:r>
                <a14:m>
                  <m:oMath xmlns:m="http://schemas.openxmlformats.org/officeDocument/2006/math">
                    <m:r>
                      <a:rPr lang="en-US" i="1" dirty="0" smtClean="0">
                        <a:solidFill>
                          <a:srgbClr val="C00000"/>
                        </a:solidFill>
                        <a:latin typeface="Cambria Math" panose="02040503050406030204" pitchFamily="18" charset="0"/>
                      </a:rPr>
                      <m:t>𝑥</m:t>
                    </m:r>
                  </m:oMath>
                </a14:m>
                <a:r>
                  <a:rPr lang="en-US" dirty="0"/>
                  <a:t>, at most </a:t>
                </a:r>
                <a14:m>
                  <m:oMath xmlns:m="http://schemas.openxmlformats.org/officeDocument/2006/math">
                    <m:r>
                      <a:rPr lang="en-US" i="1" dirty="0" smtClean="0">
                        <a:solidFill>
                          <a:srgbClr val="C00000"/>
                        </a:solidFill>
                        <a:latin typeface="Cambria Math" panose="02040503050406030204" pitchFamily="18" charset="0"/>
                      </a:rPr>
                      <m:t>𝛿</m:t>
                    </m:r>
                    <m:r>
                      <a:rPr lang="en-US" i="1" dirty="0" smtClean="0">
                        <a:solidFill>
                          <a:srgbClr val="C00000"/>
                        </a:solidFill>
                        <a:latin typeface="Cambria Math" panose="02040503050406030204" pitchFamily="18" charset="0"/>
                      </a:rPr>
                      <m:t>⋅</m:t>
                    </m:r>
                    <m:d>
                      <m:dPr>
                        <m:begChr m:val="|"/>
                        <m:endChr m:val="|"/>
                        <m:ctrlPr>
                          <a:rPr lang="en-US" i="1" dirty="0" smtClean="0">
                            <a:solidFill>
                              <a:srgbClr val="C00000"/>
                            </a:solidFill>
                            <a:latin typeface="Cambria Math" panose="02040503050406030204" pitchFamily="18" charset="0"/>
                          </a:rPr>
                        </m:ctrlPr>
                      </m:dPr>
                      <m:e>
                        <m:r>
                          <a:rPr lang="en-US" b="0" i="1" dirty="0" smtClean="0">
                            <a:solidFill>
                              <a:srgbClr val="C00000"/>
                            </a:solidFill>
                            <a:latin typeface="Cambria Math" panose="02040503050406030204" pitchFamily="18" charset="0"/>
                          </a:rPr>
                          <m:t>𝑋</m:t>
                        </m:r>
                      </m:e>
                    </m:d>
                  </m:oMath>
                </a14:m>
                <a:br>
                  <a:rPr lang="en-US" dirty="0"/>
                </a:br>
                <a:r>
                  <a:rPr lang="en-US" dirty="0"/>
                  <a:t>of the columns </a:t>
                </a:r>
                <a14:m>
                  <m:oMath xmlns:m="http://schemas.openxmlformats.org/officeDocument/2006/math">
                    <m:r>
                      <a:rPr lang="en-US" i="1" dirty="0" smtClean="0">
                        <a:solidFill>
                          <a:srgbClr val="C00000"/>
                        </a:solidFill>
                        <a:latin typeface="Cambria Math" panose="02040503050406030204" pitchFamily="18" charset="0"/>
                      </a:rPr>
                      <m:t>𝑥</m:t>
                    </m:r>
                    <m:r>
                      <a:rPr lang="en-US" i="1" dirty="0" smtClean="0">
                        <a:solidFill>
                          <a:srgbClr val="C00000"/>
                        </a:solidFill>
                        <a:latin typeface="Cambria Math" panose="02040503050406030204" pitchFamily="18" charset="0"/>
                      </a:rPr>
                      <m:t>’∈</m:t>
                    </m:r>
                    <m:r>
                      <a:rPr lang="en-US" i="1" dirty="0" smtClean="0">
                        <a:solidFill>
                          <a:srgbClr val="C00000"/>
                        </a:solidFill>
                        <a:latin typeface="Cambria Math" panose="02040503050406030204" pitchFamily="18" charset="0"/>
                      </a:rPr>
                      <m:t>𝑋</m:t>
                    </m:r>
                  </m:oMath>
                </a14:m>
                <a:r>
                  <a:rPr lang="en-US" dirty="0">
                    <a:solidFill>
                      <a:srgbClr val="C00000"/>
                    </a:solidFill>
                  </a:rPr>
                  <a:t> </a:t>
                </a:r>
                <a:r>
                  <a:rPr lang="en-US" dirty="0"/>
                  <a:t>have </a:t>
                </a:r>
                <a14:m>
                  <m:oMath xmlns:m="http://schemas.openxmlformats.org/officeDocument/2006/math">
                    <m:d>
                      <m:dPr>
                        <m:begChr m:val="|"/>
                        <m:endChr m:val="|"/>
                        <m:ctrlPr>
                          <a:rPr lang="en-US" b="0" i="1" smtClean="0">
                            <a:latin typeface="Cambria Math" panose="02040503050406030204" pitchFamily="18" charset="0"/>
                          </a:rPr>
                        </m:ctrlPr>
                      </m:dPr>
                      <m:e>
                        <m:d>
                          <m:dPr>
                            <m:begChr m:val="⟨"/>
                            <m:endChr m:val="⟩"/>
                            <m:ctrlPr>
                              <a:rPr lang="en-US" b="0" i="1" smtClean="0">
                                <a:latin typeface="Cambria Math" panose="02040503050406030204" pitchFamily="18" charset="0"/>
                              </a:rPr>
                            </m:ctrlPr>
                          </m:dPr>
                          <m:e>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𝑀</m:t>
                                </m:r>
                              </m:e>
                              <m:sub>
                                <m:r>
                                  <a:rPr lang="en-US" b="0" i="1" smtClean="0">
                                    <a:solidFill>
                                      <a:srgbClr val="C00000"/>
                                    </a:solidFill>
                                    <a:latin typeface="Cambria Math" panose="02040503050406030204" pitchFamily="18" charset="0"/>
                                  </a:rPr>
                                  <m:t>𝑥</m:t>
                                </m:r>
                              </m:sub>
                            </m:sSub>
                            <m:r>
                              <a:rPr lang="en-US" b="0" i="1" smtClean="0">
                                <a:latin typeface="Cambria Math" panose="02040503050406030204" pitchFamily="18" charset="0"/>
                              </a:rPr>
                              <m:t>, </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𝑀</m:t>
                                </m:r>
                              </m:e>
                              <m:sub>
                                <m:sSup>
                                  <m:sSupPr>
                                    <m:ctrlPr>
                                      <a:rPr lang="en-US" b="0" i="1" smtClean="0">
                                        <a:solidFill>
                                          <a:srgbClr val="C00000"/>
                                        </a:solidFill>
                                        <a:latin typeface="Cambria Math" panose="02040503050406030204" pitchFamily="18" charset="0"/>
                                      </a:rPr>
                                    </m:ctrlPr>
                                  </m:sSupPr>
                                  <m:e>
                                    <m:r>
                                      <a:rPr lang="en-US" b="0" i="1" smtClean="0">
                                        <a:solidFill>
                                          <a:srgbClr val="C00000"/>
                                        </a:solidFill>
                                        <a:latin typeface="Cambria Math" panose="02040503050406030204" pitchFamily="18" charset="0"/>
                                      </a:rPr>
                                      <m:t>𝑥</m:t>
                                    </m:r>
                                  </m:e>
                                  <m:sup>
                                    <m:r>
                                      <a:rPr lang="en-US" b="0" i="1" smtClean="0">
                                        <a:solidFill>
                                          <a:srgbClr val="C00000"/>
                                        </a:solidFill>
                                        <a:latin typeface="Cambria Math" panose="02040503050406030204" pitchFamily="18" charset="0"/>
                                      </a:rPr>
                                      <m:t>′</m:t>
                                    </m:r>
                                  </m:sup>
                                </m:sSup>
                              </m:sub>
                            </m:sSub>
                          </m:e>
                        </m:d>
                      </m:e>
                    </m:d>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𝜖</m:t>
                    </m:r>
                    <m:r>
                      <a:rPr lang="en-US" b="0" i="1" smtClean="0">
                        <a:solidFill>
                          <a:schemeClr val="tx1"/>
                        </a:solidFill>
                        <a:latin typeface="Cambria Math" panose="02040503050406030204" pitchFamily="18" charset="0"/>
                      </a:rPr>
                      <m:t>⋅</m:t>
                    </m:r>
                    <m:r>
                      <a:rPr lang="en-US" b="0" i="1"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𝐴</m:t>
                    </m:r>
                    <m:r>
                      <a:rPr lang="en-US" b="0" i="1" smtClean="0">
                        <a:solidFill>
                          <a:srgbClr val="C00000"/>
                        </a:solidFill>
                        <a:latin typeface="Cambria Math" panose="02040503050406030204" pitchFamily="18" charset="0"/>
                      </a:rPr>
                      <m:t>|</m:t>
                    </m:r>
                  </m:oMath>
                </a14:m>
                <a:r>
                  <a:rPr lang="en-US" dirty="0"/>
                  <a:t>.</a:t>
                </a:r>
              </a:p>
              <a:p>
                <a:pPr marL="0" indent="0">
                  <a:buNone/>
                </a:pPr>
                <a:endParaRPr lang="en-US" dirty="0"/>
              </a:p>
              <a:p>
                <a:pPr marL="0" indent="0">
                  <a:buNone/>
                </a:pPr>
                <a:r>
                  <a:rPr lang="en-US" b="1" dirty="0">
                    <a:solidFill>
                      <a:srgbClr val="00B050"/>
                    </a:solidFill>
                  </a:rPr>
                  <a:t>Claim: </a:t>
                </a:r>
                <a:r>
                  <a:rPr lang="en-US" dirty="0"/>
                  <a:t>Suppose the columns of </a:t>
                </a:r>
                <a14:m>
                  <m:oMath xmlns:m="http://schemas.openxmlformats.org/officeDocument/2006/math">
                    <m:r>
                      <a:rPr lang="en-US" i="1" dirty="0" smtClean="0">
                        <a:solidFill>
                          <a:srgbClr val="C00000"/>
                        </a:solidFill>
                        <a:latin typeface="Cambria Math" panose="02040503050406030204" pitchFamily="18" charset="0"/>
                      </a:rPr>
                      <m:t>𝑀</m:t>
                    </m:r>
                  </m:oMath>
                </a14:m>
                <a:r>
                  <a:rPr lang="en-US" dirty="0"/>
                  <a:t> are </a:t>
                </a:r>
                <a14:m>
                  <m:oMath xmlns:m="http://schemas.openxmlformats.org/officeDocument/2006/math">
                    <m:d>
                      <m:dPr>
                        <m:ctrlPr>
                          <a:rPr lang="en-US" i="1" dirty="0" smtClean="0">
                            <a:solidFill>
                              <a:srgbClr val="C00000"/>
                            </a:solidFill>
                            <a:latin typeface="Cambria Math" panose="02040503050406030204" pitchFamily="18" charset="0"/>
                          </a:rPr>
                        </m:ctrlPr>
                      </m:dPr>
                      <m:e>
                        <m:r>
                          <a:rPr lang="en-US" i="1" dirty="0">
                            <a:solidFill>
                              <a:srgbClr val="C00000"/>
                            </a:solidFill>
                            <a:latin typeface="Cambria Math" panose="02040503050406030204" pitchFamily="18" charset="0"/>
                          </a:rPr>
                          <m:t>𝜖</m:t>
                        </m:r>
                        <m:r>
                          <a:rPr lang="en-US" i="1" dirty="0">
                            <a:solidFill>
                              <a:srgbClr val="C00000"/>
                            </a:solidFill>
                            <a:latin typeface="Cambria Math" panose="02040503050406030204" pitchFamily="18" charset="0"/>
                          </a:rPr>
                          <m:t>, </m:t>
                        </m:r>
                        <m:r>
                          <a:rPr lang="en-US" i="1" dirty="0">
                            <a:solidFill>
                              <a:srgbClr val="C00000"/>
                            </a:solidFill>
                            <a:latin typeface="Cambria Math" panose="02040503050406030204" pitchFamily="18" charset="0"/>
                          </a:rPr>
                          <m:t>𝛿</m:t>
                        </m:r>
                      </m:e>
                    </m:d>
                  </m:oMath>
                </a14:m>
                <a:r>
                  <a:rPr lang="en-US" dirty="0"/>
                  <a:t>-almost orthogonal, for </a:t>
                </a:r>
                <a14:m>
                  <m:oMath xmlns:m="http://schemas.openxmlformats.org/officeDocument/2006/math">
                    <m:r>
                      <a:rPr lang="en-US" i="1" dirty="0">
                        <a:solidFill>
                          <a:srgbClr val="C00000"/>
                        </a:solidFill>
                        <a:latin typeface="Cambria Math" panose="02040503050406030204" pitchFamily="18" charset="0"/>
                      </a:rPr>
                      <m:t>𝛿</m:t>
                    </m:r>
                    <m:r>
                      <a:rPr lang="en-US" b="0" i="1" dirty="0" smtClean="0">
                        <a:solidFill>
                          <a:schemeClr val="tx1"/>
                        </a:solidFill>
                        <a:latin typeface="Cambria Math" panose="02040503050406030204" pitchFamily="18" charset="0"/>
                      </a:rPr>
                      <m:t>≤</m:t>
                    </m:r>
                    <m:r>
                      <a:rPr lang="en-US" b="0" i="1" dirty="0" smtClean="0">
                        <a:solidFill>
                          <a:srgbClr val="C00000"/>
                        </a:solidFill>
                        <a:latin typeface="Cambria Math" panose="02040503050406030204" pitchFamily="18" charset="0"/>
                      </a:rPr>
                      <m:t>𝜖</m:t>
                    </m:r>
                  </m:oMath>
                </a14:m>
                <a:r>
                  <a:rPr lang="en-US" dirty="0"/>
                  <a:t>. Then, learning requires either </a:t>
                </a:r>
              </a:p>
              <a:p>
                <a:pPr marL="0" indent="0">
                  <a:buNone/>
                </a:pPr>
                <a14:m>
                  <m:oMath xmlns:m="http://schemas.openxmlformats.org/officeDocument/2006/math">
                    <m:r>
                      <m:rPr>
                        <m:sty m:val="p"/>
                      </m:rPr>
                      <a:rPr lang="el-GR" i="0" dirty="0" smtClean="0">
                        <a:solidFill>
                          <a:srgbClr val="C00000"/>
                        </a:solidFill>
                        <a:latin typeface="Cambria Math" panose="02040503050406030204" pitchFamily="18" charset="0"/>
                      </a:rPr>
                      <m:t>Ω</m:t>
                    </m:r>
                    <m:d>
                      <m:dPr>
                        <m:ctrlPr>
                          <a:rPr lang="el-GR" i="1" dirty="0">
                            <a:latin typeface="Cambria Math" panose="02040503050406030204" pitchFamily="18" charset="0"/>
                          </a:rPr>
                        </m:ctrlPr>
                      </m:dPr>
                      <m:e>
                        <m:func>
                          <m:funcPr>
                            <m:ctrlPr>
                              <a:rPr lang="en-US" i="1" dirty="0">
                                <a:latin typeface="Cambria Math" panose="02040503050406030204" pitchFamily="18" charset="0"/>
                              </a:rPr>
                            </m:ctrlPr>
                          </m:funcPr>
                          <m:fName>
                            <m:r>
                              <m:rPr>
                                <m:sty m:val="p"/>
                              </m:rPr>
                              <a:rPr lang="en-US" i="0" dirty="0">
                                <a:latin typeface="Cambria Math" panose="02040503050406030204" pitchFamily="18" charset="0"/>
                              </a:rPr>
                              <m:t>log</m:t>
                            </m:r>
                          </m:fName>
                          <m:e>
                            <m:d>
                              <m:dPr>
                                <m:ctrlPr>
                                  <a:rPr lang="en-US" b="0" i="1" dirty="0" smtClean="0">
                                    <a:latin typeface="Cambria Math" panose="02040503050406030204" pitchFamily="18" charset="0"/>
                                  </a:rPr>
                                </m:ctrlPr>
                              </m:dPr>
                              <m:e>
                                <m:f>
                                  <m:fPr>
                                    <m:ctrlPr>
                                      <a:rPr lang="en-US" b="0" i="1" dirty="0" smtClean="0">
                                        <a:solidFill>
                                          <a:srgbClr val="C00000"/>
                                        </a:solidFill>
                                        <a:latin typeface="Cambria Math" panose="02040503050406030204" pitchFamily="18" charset="0"/>
                                      </a:rPr>
                                    </m:ctrlPr>
                                  </m:fPr>
                                  <m:num>
                                    <m:r>
                                      <a:rPr lang="en-US" b="0" i="1" dirty="0" smtClean="0">
                                        <a:solidFill>
                                          <a:srgbClr val="C00000"/>
                                        </a:solidFill>
                                        <a:latin typeface="Cambria Math" panose="02040503050406030204" pitchFamily="18" charset="0"/>
                                      </a:rPr>
                                      <m:t>1</m:t>
                                    </m:r>
                                  </m:num>
                                  <m:den>
                                    <m:r>
                                      <a:rPr lang="en-US" b="0" i="1" dirty="0" smtClean="0">
                                        <a:solidFill>
                                          <a:srgbClr val="C00000"/>
                                        </a:solidFill>
                                        <a:latin typeface="Cambria Math" panose="02040503050406030204" pitchFamily="18" charset="0"/>
                                      </a:rPr>
                                      <m:t>𝜖</m:t>
                                    </m:r>
                                  </m:den>
                                </m:f>
                              </m:e>
                            </m:d>
                          </m:e>
                        </m:func>
                        <m:r>
                          <a:rPr lang="en-US" i="1" dirty="0">
                            <a:latin typeface="Cambria Math" panose="02040503050406030204" pitchFamily="18" charset="0"/>
                          </a:rPr>
                          <m:t>⋅</m:t>
                        </m:r>
                        <m:func>
                          <m:funcPr>
                            <m:ctrlPr>
                              <a:rPr lang="en-US" i="1" dirty="0">
                                <a:latin typeface="Cambria Math" panose="02040503050406030204" pitchFamily="18" charset="0"/>
                              </a:rPr>
                            </m:ctrlPr>
                          </m:funcPr>
                          <m:fName>
                            <m:r>
                              <m:rPr>
                                <m:sty m:val="p"/>
                              </m:rPr>
                              <a:rPr lang="en-US" i="0" dirty="0">
                                <a:latin typeface="Cambria Math" panose="02040503050406030204" pitchFamily="18" charset="0"/>
                              </a:rPr>
                              <m:t>log</m:t>
                            </m:r>
                          </m:fName>
                          <m:e>
                            <m:d>
                              <m:dPr>
                                <m:ctrlPr>
                                  <a:rPr lang="en-US" i="1" dirty="0">
                                    <a:latin typeface="Cambria Math" panose="02040503050406030204" pitchFamily="18" charset="0"/>
                                  </a:rPr>
                                </m:ctrlPr>
                              </m:dPr>
                              <m:e>
                                <m:f>
                                  <m:fPr>
                                    <m:ctrlPr>
                                      <a:rPr lang="en-US" i="1" dirty="0">
                                        <a:solidFill>
                                          <a:srgbClr val="C00000"/>
                                        </a:solidFill>
                                        <a:latin typeface="Cambria Math" panose="02040503050406030204" pitchFamily="18" charset="0"/>
                                      </a:rPr>
                                    </m:ctrlPr>
                                  </m:fPr>
                                  <m:num>
                                    <m:r>
                                      <a:rPr lang="en-US" i="1" dirty="0">
                                        <a:solidFill>
                                          <a:srgbClr val="C00000"/>
                                        </a:solidFill>
                                        <a:latin typeface="Cambria Math" panose="02040503050406030204" pitchFamily="18" charset="0"/>
                                      </a:rPr>
                                      <m:t>1</m:t>
                                    </m:r>
                                  </m:num>
                                  <m:den>
                                    <m:r>
                                      <a:rPr lang="en-US" i="1" dirty="0">
                                        <a:solidFill>
                                          <a:srgbClr val="C00000"/>
                                        </a:solidFill>
                                        <a:latin typeface="Cambria Math" panose="02040503050406030204" pitchFamily="18" charset="0"/>
                                      </a:rPr>
                                      <m:t>𝛿</m:t>
                                    </m:r>
                                  </m:den>
                                </m:f>
                              </m:e>
                            </m:d>
                          </m:e>
                        </m:func>
                      </m:e>
                    </m:d>
                  </m:oMath>
                </a14:m>
                <a:r>
                  <a:rPr lang="en-US" dirty="0"/>
                  <a:t> </a:t>
                </a:r>
                <a:r>
                  <a:rPr lang="en-US" b="1" dirty="0"/>
                  <a:t>memory bits </a:t>
                </a:r>
                <a:br>
                  <a:rPr lang="en-US" dirty="0"/>
                </a:br>
                <a:r>
                  <a:rPr lang="en-US" dirty="0"/>
                  <a:t>or </a:t>
                </a:r>
                <a14:m>
                  <m:oMath xmlns:m="http://schemas.openxmlformats.org/officeDocument/2006/math">
                    <m:r>
                      <m:rPr>
                        <m:sty m:val="p"/>
                      </m:rPr>
                      <a:rPr lang="en-US" b="0" i="1" smtClean="0">
                        <a:solidFill>
                          <a:srgbClr val="C00000"/>
                        </a:solidFill>
                        <a:latin typeface="Cambria Math" panose="02040503050406030204" pitchFamily="18" charset="0"/>
                      </a:rPr>
                      <m:t>poly</m:t>
                    </m:r>
                    <m:d>
                      <m:dPr>
                        <m:ctrlPr>
                          <a:rPr lang="en-US" b="0" i="1" smtClean="0">
                            <a:latin typeface="Cambria Math" panose="02040503050406030204" pitchFamily="18" charset="0"/>
                          </a:rPr>
                        </m:ctrlPr>
                      </m:dPr>
                      <m:e>
                        <m:f>
                          <m:fPr>
                            <m:ctrlPr>
                              <a:rPr lang="en-US" i="1">
                                <a:solidFill>
                                  <a:srgbClr val="C00000"/>
                                </a:solidFill>
                                <a:latin typeface="Cambria Math" panose="02040503050406030204" pitchFamily="18" charset="0"/>
                              </a:rPr>
                            </m:ctrlPr>
                          </m:fPr>
                          <m:num>
                            <m:r>
                              <a:rPr lang="en-US" i="1">
                                <a:solidFill>
                                  <a:srgbClr val="C00000"/>
                                </a:solidFill>
                                <a:latin typeface="Cambria Math" panose="02040503050406030204" pitchFamily="18" charset="0"/>
                              </a:rPr>
                              <m:t>1</m:t>
                            </m:r>
                          </m:num>
                          <m:den>
                            <m:r>
                              <a:rPr lang="en-US" i="1">
                                <a:solidFill>
                                  <a:srgbClr val="C00000"/>
                                </a:solidFill>
                                <a:latin typeface="Cambria Math" panose="02040503050406030204" pitchFamily="18" charset="0"/>
                              </a:rPr>
                              <m:t>𝜖</m:t>
                            </m:r>
                          </m:den>
                        </m:f>
                      </m:e>
                    </m:d>
                  </m:oMath>
                </a14:m>
                <a:r>
                  <a:rPr lang="en-US" dirty="0"/>
                  <a:t> </a:t>
                </a:r>
                <a:r>
                  <a:rPr lang="en-US" b="1" dirty="0"/>
                  <a:t>samples</a:t>
                </a:r>
                <a:r>
                  <a:rPr lang="en-US" dirty="0"/>
                  <a:t> </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E3B747BF-B11E-8E43-B106-56DFC962E017}"/>
                  </a:ext>
                </a:extLst>
              </p:cNvPr>
              <p:cNvSpPr>
                <a:spLocks noGrp="1" noRot="1" noChangeAspect="1" noMove="1" noResize="1" noEditPoints="1" noAdjustHandles="1" noChangeArrowheads="1" noChangeShapeType="1" noTextEdit="1"/>
              </p:cNvSpPr>
              <p:nvPr>
                <p:ph idx="1"/>
              </p:nvPr>
            </p:nvSpPr>
            <p:spPr>
              <a:xfrm>
                <a:off x="228600" y="1046989"/>
                <a:ext cx="8686800" cy="5097472"/>
              </a:xfrm>
              <a:blipFill>
                <a:blip r:embed="rId2"/>
                <a:stretch>
                  <a:fillRect l="-1460" t="-1241" r="-1168" b="-993"/>
                </a:stretch>
              </a:blipFill>
            </p:spPr>
            <p:txBody>
              <a:bodyPr/>
              <a:lstStyle/>
              <a:p>
                <a:r>
                  <a:rPr lang="en-US">
                    <a:noFill/>
                  </a:rPr>
                  <a:t> </a:t>
                </a:r>
              </a:p>
            </p:txBody>
          </p:sp>
        </mc:Fallback>
      </mc:AlternateContent>
    </p:spTree>
    <p:extLst>
      <p:ext uri="{BB962C8B-B14F-4D97-AF65-F5344CB8AC3E}">
        <p14:creationId xmlns:p14="http://schemas.microsoft.com/office/powerpoint/2010/main" val="25409869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defTabSz="914332" rtl="0" eaLnBrk="1" latinLnBrk="0" hangingPunct="1">
              <a:spcBef>
                <a:spcPct val="0"/>
              </a:spcBef>
              <a:buNone/>
            </a:pPr>
            <a:r>
              <a:rPr lang="en-US" dirty="0"/>
              <a:t>Recall: The Branching Program Model</a:t>
            </a:r>
          </a:p>
        </p:txBody>
      </p:sp>
      <p:grpSp>
        <p:nvGrpSpPr>
          <p:cNvPr id="6" name="Group 5"/>
          <p:cNvGrpSpPr>
            <a:grpSpLocks noChangeAspect="1"/>
          </p:cNvGrpSpPr>
          <p:nvPr/>
        </p:nvGrpSpPr>
        <p:grpSpPr>
          <a:xfrm>
            <a:off x="232238" y="1170432"/>
            <a:ext cx="8876622" cy="3329047"/>
            <a:chOff x="304800" y="3114597"/>
            <a:chExt cx="9654746" cy="3620871"/>
          </a:xfrm>
        </p:grpSpPr>
        <p:grpSp>
          <p:nvGrpSpPr>
            <p:cNvPr id="7" name="Group 6"/>
            <p:cNvGrpSpPr/>
            <p:nvPr/>
          </p:nvGrpSpPr>
          <p:grpSpPr>
            <a:xfrm>
              <a:off x="304800" y="3114597"/>
              <a:ext cx="8386616" cy="3620871"/>
              <a:chOff x="37933" y="2629700"/>
              <a:chExt cx="9069674" cy="4198560"/>
            </a:xfrm>
          </p:grpSpPr>
          <p:grpSp>
            <p:nvGrpSpPr>
              <p:cNvPr id="9" name="Group 8"/>
              <p:cNvGrpSpPr/>
              <p:nvPr/>
            </p:nvGrpSpPr>
            <p:grpSpPr>
              <a:xfrm>
                <a:off x="81221" y="2694557"/>
                <a:ext cx="8610600" cy="3088227"/>
                <a:chOff x="152400" y="3120799"/>
                <a:chExt cx="8610600" cy="3088227"/>
              </a:xfrm>
            </p:grpSpPr>
            <p:grpSp>
              <p:nvGrpSpPr>
                <p:cNvPr id="27" name="Group 26"/>
                <p:cNvGrpSpPr>
                  <a:grpSpLocks noChangeAspect="1"/>
                </p:cNvGrpSpPr>
                <p:nvPr/>
              </p:nvGrpSpPr>
              <p:grpSpPr>
                <a:xfrm flipH="1">
                  <a:off x="1828800" y="3124200"/>
                  <a:ext cx="228600" cy="3077093"/>
                  <a:chOff x="2438400" y="2098708"/>
                  <a:chExt cx="304800" cy="4102790"/>
                </a:xfrm>
              </p:grpSpPr>
              <p:sp>
                <p:nvSpPr>
                  <p:cNvPr id="53" name="Oval 52"/>
                  <p:cNvSpPr>
                    <a:spLocks noChangeAspect="1"/>
                  </p:cNvSpPr>
                  <p:nvPr/>
                </p:nvSpPr>
                <p:spPr>
                  <a:xfrm>
                    <a:off x="2438400" y="2098708"/>
                    <a:ext cx="304800" cy="305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p:cNvSpPr>
                    <a:spLocks noChangeAspect="1"/>
                  </p:cNvSpPr>
                  <p:nvPr/>
                </p:nvSpPr>
                <p:spPr>
                  <a:xfrm>
                    <a:off x="2438400" y="3048000"/>
                    <a:ext cx="304800" cy="305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p:cNvSpPr>
                    <a:spLocks noChangeAspect="1"/>
                  </p:cNvSpPr>
                  <p:nvPr/>
                </p:nvSpPr>
                <p:spPr>
                  <a:xfrm>
                    <a:off x="2438400" y="3997292"/>
                    <a:ext cx="304800" cy="305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p:cNvSpPr>
                    <a:spLocks noChangeAspect="1"/>
                  </p:cNvSpPr>
                  <p:nvPr/>
                </p:nvSpPr>
                <p:spPr>
                  <a:xfrm>
                    <a:off x="2438400" y="4946584"/>
                    <a:ext cx="304800" cy="305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p:cNvSpPr>
                    <a:spLocks noChangeAspect="1"/>
                  </p:cNvSpPr>
                  <p:nvPr/>
                </p:nvSpPr>
                <p:spPr>
                  <a:xfrm>
                    <a:off x="2438400" y="5895644"/>
                    <a:ext cx="304800" cy="305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p:cNvGrpSpPr>
                  <a:grpSpLocks noChangeAspect="1"/>
                </p:cNvGrpSpPr>
                <p:nvPr/>
              </p:nvGrpSpPr>
              <p:grpSpPr>
                <a:xfrm flipH="1">
                  <a:off x="5181600" y="3123673"/>
                  <a:ext cx="228600" cy="3077093"/>
                  <a:chOff x="2438400" y="2098708"/>
                  <a:chExt cx="304800" cy="4102790"/>
                </a:xfrm>
              </p:grpSpPr>
              <p:sp>
                <p:nvSpPr>
                  <p:cNvPr id="48" name="Oval 47"/>
                  <p:cNvSpPr>
                    <a:spLocks noChangeAspect="1"/>
                  </p:cNvSpPr>
                  <p:nvPr/>
                </p:nvSpPr>
                <p:spPr>
                  <a:xfrm>
                    <a:off x="2438400" y="2098708"/>
                    <a:ext cx="304800" cy="305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p:cNvSpPr>
                    <a:spLocks noChangeAspect="1"/>
                  </p:cNvSpPr>
                  <p:nvPr/>
                </p:nvSpPr>
                <p:spPr>
                  <a:xfrm>
                    <a:off x="2438400" y="3048000"/>
                    <a:ext cx="304800" cy="305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p:cNvSpPr>
                    <a:spLocks noChangeAspect="1"/>
                  </p:cNvSpPr>
                  <p:nvPr/>
                </p:nvSpPr>
                <p:spPr>
                  <a:xfrm>
                    <a:off x="2438400" y="3997292"/>
                    <a:ext cx="304800" cy="305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p:cNvSpPr>
                    <a:spLocks noChangeAspect="1"/>
                  </p:cNvSpPr>
                  <p:nvPr/>
                </p:nvSpPr>
                <p:spPr>
                  <a:xfrm>
                    <a:off x="2438400" y="4946584"/>
                    <a:ext cx="304800" cy="305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p:cNvSpPr>
                    <a:spLocks noChangeAspect="1"/>
                  </p:cNvSpPr>
                  <p:nvPr/>
                </p:nvSpPr>
                <p:spPr>
                  <a:xfrm>
                    <a:off x="2438400" y="5895644"/>
                    <a:ext cx="304800" cy="305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flipH="1">
                  <a:off x="3505200" y="3123673"/>
                  <a:ext cx="228600" cy="3077093"/>
                  <a:chOff x="2438400" y="2098708"/>
                  <a:chExt cx="304800" cy="4102790"/>
                </a:xfrm>
              </p:grpSpPr>
              <p:sp>
                <p:nvSpPr>
                  <p:cNvPr id="43" name="Oval 42"/>
                  <p:cNvSpPr>
                    <a:spLocks noChangeAspect="1"/>
                  </p:cNvSpPr>
                  <p:nvPr/>
                </p:nvSpPr>
                <p:spPr>
                  <a:xfrm>
                    <a:off x="2438400" y="2098708"/>
                    <a:ext cx="304800" cy="305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p:cNvSpPr>
                    <a:spLocks noChangeAspect="1"/>
                  </p:cNvSpPr>
                  <p:nvPr/>
                </p:nvSpPr>
                <p:spPr>
                  <a:xfrm>
                    <a:off x="2438400" y="3048000"/>
                    <a:ext cx="304800" cy="305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p:cNvSpPr>
                    <a:spLocks noChangeAspect="1"/>
                  </p:cNvSpPr>
                  <p:nvPr/>
                </p:nvSpPr>
                <p:spPr>
                  <a:xfrm>
                    <a:off x="2438400" y="3997292"/>
                    <a:ext cx="304800" cy="305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p:cNvSpPr>
                    <a:spLocks noChangeAspect="1"/>
                  </p:cNvSpPr>
                  <p:nvPr/>
                </p:nvSpPr>
                <p:spPr>
                  <a:xfrm>
                    <a:off x="2438400" y="4946584"/>
                    <a:ext cx="304800" cy="305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p:cNvSpPr>
                    <a:spLocks noChangeAspect="1"/>
                  </p:cNvSpPr>
                  <p:nvPr/>
                </p:nvSpPr>
                <p:spPr>
                  <a:xfrm>
                    <a:off x="2438400" y="5895644"/>
                    <a:ext cx="304800" cy="305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p:cNvGrpSpPr>
                  <a:grpSpLocks noChangeAspect="1"/>
                </p:cNvGrpSpPr>
                <p:nvPr/>
              </p:nvGrpSpPr>
              <p:grpSpPr>
                <a:xfrm flipH="1">
                  <a:off x="8534400" y="3120799"/>
                  <a:ext cx="228600" cy="3077093"/>
                  <a:chOff x="2438400" y="2098708"/>
                  <a:chExt cx="304800" cy="4102790"/>
                </a:xfrm>
              </p:grpSpPr>
              <p:sp>
                <p:nvSpPr>
                  <p:cNvPr id="38" name="Oval 37"/>
                  <p:cNvSpPr>
                    <a:spLocks noChangeAspect="1"/>
                  </p:cNvSpPr>
                  <p:nvPr/>
                </p:nvSpPr>
                <p:spPr>
                  <a:xfrm>
                    <a:off x="2438400" y="2098708"/>
                    <a:ext cx="304800" cy="305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p:cNvSpPr>
                    <a:spLocks noChangeAspect="1"/>
                  </p:cNvSpPr>
                  <p:nvPr/>
                </p:nvSpPr>
                <p:spPr>
                  <a:xfrm>
                    <a:off x="2438400" y="3048000"/>
                    <a:ext cx="304800" cy="305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p:cNvSpPr>
                    <a:spLocks noChangeAspect="1"/>
                  </p:cNvSpPr>
                  <p:nvPr/>
                </p:nvSpPr>
                <p:spPr>
                  <a:xfrm>
                    <a:off x="2438400" y="3997292"/>
                    <a:ext cx="304800" cy="305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p:cNvSpPr>
                    <a:spLocks noChangeAspect="1"/>
                  </p:cNvSpPr>
                  <p:nvPr/>
                </p:nvSpPr>
                <p:spPr>
                  <a:xfrm>
                    <a:off x="2438400" y="4946584"/>
                    <a:ext cx="304800" cy="305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p:cNvSpPr>
                    <a:spLocks noChangeAspect="1"/>
                  </p:cNvSpPr>
                  <p:nvPr/>
                </p:nvSpPr>
                <p:spPr>
                  <a:xfrm>
                    <a:off x="2438400" y="5895644"/>
                    <a:ext cx="304800" cy="305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p:cNvGrpSpPr>
                  <a:grpSpLocks noChangeAspect="1"/>
                </p:cNvGrpSpPr>
                <p:nvPr/>
              </p:nvGrpSpPr>
              <p:grpSpPr>
                <a:xfrm flipH="1">
                  <a:off x="6858000" y="3131933"/>
                  <a:ext cx="228600" cy="3077093"/>
                  <a:chOff x="2438400" y="2098708"/>
                  <a:chExt cx="304800" cy="4102790"/>
                </a:xfrm>
              </p:grpSpPr>
              <p:sp>
                <p:nvSpPr>
                  <p:cNvPr id="33" name="Oval 32"/>
                  <p:cNvSpPr>
                    <a:spLocks noChangeAspect="1"/>
                  </p:cNvSpPr>
                  <p:nvPr/>
                </p:nvSpPr>
                <p:spPr>
                  <a:xfrm>
                    <a:off x="2438400" y="2098708"/>
                    <a:ext cx="304800" cy="305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p:cNvSpPr>
                    <a:spLocks noChangeAspect="1"/>
                  </p:cNvSpPr>
                  <p:nvPr/>
                </p:nvSpPr>
                <p:spPr>
                  <a:xfrm>
                    <a:off x="2438400" y="3048000"/>
                    <a:ext cx="304800" cy="305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p:cNvSpPr>
                    <a:spLocks noChangeAspect="1"/>
                  </p:cNvSpPr>
                  <p:nvPr/>
                </p:nvSpPr>
                <p:spPr>
                  <a:xfrm>
                    <a:off x="2438400" y="3997292"/>
                    <a:ext cx="304800" cy="305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p:cNvSpPr>
                    <a:spLocks noChangeAspect="1"/>
                  </p:cNvSpPr>
                  <p:nvPr/>
                </p:nvSpPr>
                <p:spPr>
                  <a:xfrm>
                    <a:off x="2438400" y="4946584"/>
                    <a:ext cx="304800" cy="305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p:cNvSpPr>
                    <a:spLocks noChangeAspect="1"/>
                  </p:cNvSpPr>
                  <p:nvPr/>
                </p:nvSpPr>
                <p:spPr>
                  <a:xfrm>
                    <a:off x="2438400" y="5895644"/>
                    <a:ext cx="304800" cy="305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Oval 31"/>
                <p:cNvSpPr>
                  <a:spLocks noChangeAspect="1"/>
                </p:cNvSpPr>
                <p:nvPr/>
              </p:nvSpPr>
              <p:spPr>
                <a:xfrm flipH="1">
                  <a:off x="152400" y="4555871"/>
                  <a:ext cx="228600" cy="2293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0" name="Straight Arrow Connector 9"/>
              <p:cNvCxnSpPr>
                <a:stCxn id="14" idx="2"/>
                <a:endCxn id="29" idx="6"/>
              </p:cNvCxnSpPr>
              <p:nvPr/>
            </p:nvCxnSpPr>
            <p:spPr>
              <a:xfrm flipV="1">
                <a:off x="1986221" y="3524096"/>
                <a:ext cx="1447800" cy="527"/>
              </a:xfrm>
              <a:prstGeom prst="straightConnector1">
                <a:avLst/>
              </a:prstGeom>
              <a:ln w="76200">
                <a:solidFill>
                  <a:srgbClr val="C0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29" idx="2"/>
                <a:endCxn id="21" idx="6"/>
              </p:cNvCxnSpPr>
              <p:nvPr/>
            </p:nvCxnSpPr>
            <p:spPr>
              <a:xfrm flipV="1">
                <a:off x="3662621" y="2812127"/>
                <a:ext cx="1447800" cy="711969"/>
              </a:xfrm>
              <a:prstGeom prst="straightConnector1">
                <a:avLst/>
              </a:prstGeom>
              <a:ln w="76200">
                <a:solidFill>
                  <a:srgbClr val="C0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21" idx="2"/>
                <a:endCxn id="47" idx="6"/>
              </p:cNvCxnSpPr>
              <p:nvPr/>
            </p:nvCxnSpPr>
            <p:spPr>
              <a:xfrm>
                <a:off x="5339021" y="2812127"/>
                <a:ext cx="1447800" cy="1432198"/>
              </a:xfrm>
              <a:prstGeom prst="straightConnector1">
                <a:avLst/>
              </a:prstGeom>
              <a:ln w="76200">
                <a:solidFill>
                  <a:srgbClr val="C0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47" idx="2"/>
                <a:endCxn id="35" idx="6"/>
              </p:cNvCxnSpPr>
              <p:nvPr/>
            </p:nvCxnSpPr>
            <p:spPr>
              <a:xfrm flipV="1">
                <a:off x="7015421" y="3521222"/>
                <a:ext cx="1447800" cy="723103"/>
              </a:xfrm>
              <a:prstGeom prst="straightConnector1">
                <a:avLst/>
              </a:prstGeom>
              <a:ln w="76200">
                <a:solidFill>
                  <a:srgbClr val="C0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6" idx="1"/>
                <a:endCxn id="29" idx="5"/>
              </p:cNvCxnSpPr>
              <p:nvPr/>
            </p:nvCxnSpPr>
            <p:spPr>
              <a:xfrm flipV="1">
                <a:off x="1952743" y="3605197"/>
                <a:ext cx="1514756" cy="1262262"/>
              </a:xfrm>
              <a:prstGeom prst="straightConnector1">
                <a:avLst/>
              </a:prstGeom>
              <a:ln w="76200">
                <a:solidFill>
                  <a:schemeClr val="bg1">
                    <a:lumMod val="65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6" idx="3"/>
                <a:endCxn id="32" idx="6"/>
              </p:cNvCxnSpPr>
              <p:nvPr/>
            </p:nvCxnSpPr>
            <p:spPr>
              <a:xfrm>
                <a:off x="1952743" y="5029662"/>
                <a:ext cx="1481278" cy="630167"/>
              </a:xfrm>
              <a:prstGeom prst="straightConnector1">
                <a:avLst/>
              </a:prstGeom>
              <a:ln w="76200">
                <a:solidFill>
                  <a:schemeClr val="bg1">
                    <a:lumMod val="65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6" idx="2"/>
                <a:endCxn id="31" idx="6"/>
              </p:cNvCxnSpPr>
              <p:nvPr/>
            </p:nvCxnSpPr>
            <p:spPr>
              <a:xfrm flipV="1">
                <a:off x="1986221" y="4948034"/>
                <a:ext cx="1447800" cy="527"/>
              </a:xfrm>
              <a:prstGeom prst="straightConnector1">
                <a:avLst/>
              </a:prstGeom>
              <a:ln w="76200">
                <a:solidFill>
                  <a:schemeClr val="bg1">
                    <a:lumMod val="65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50" idx="3"/>
                <a:endCxn id="16" idx="6"/>
              </p:cNvCxnSpPr>
              <p:nvPr/>
            </p:nvCxnSpPr>
            <p:spPr>
              <a:xfrm>
                <a:off x="276343" y="4325426"/>
                <a:ext cx="1481278" cy="623135"/>
              </a:xfrm>
              <a:prstGeom prst="straightConnector1">
                <a:avLst/>
              </a:prstGeom>
              <a:ln w="76200">
                <a:solidFill>
                  <a:schemeClr val="bg1">
                    <a:lumMod val="65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50" idx="4"/>
                <a:endCxn id="17" idx="5"/>
              </p:cNvCxnSpPr>
              <p:nvPr/>
            </p:nvCxnSpPr>
            <p:spPr>
              <a:xfrm>
                <a:off x="195521" y="4359020"/>
                <a:ext cx="1595578" cy="1382437"/>
              </a:xfrm>
              <a:prstGeom prst="straightConnector1">
                <a:avLst/>
              </a:prstGeom>
              <a:ln w="76200">
                <a:solidFill>
                  <a:schemeClr val="bg1">
                    <a:lumMod val="65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50" idx="2"/>
                <a:endCxn id="14" idx="6"/>
              </p:cNvCxnSpPr>
              <p:nvPr/>
            </p:nvCxnSpPr>
            <p:spPr>
              <a:xfrm flipV="1">
                <a:off x="309821" y="3524623"/>
                <a:ext cx="1447800" cy="719702"/>
              </a:xfrm>
              <a:prstGeom prst="straightConnector1">
                <a:avLst/>
              </a:prstGeom>
              <a:ln w="76200">
                <a:solidFill>
                  <a:srgbClr val="C00000"/>
                </a:solidFill>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rot="20055713">
                    <a:off x="37933" y="3401508"/>
                    <a:ext cx="1493137" cy="40011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600" b="1" i="1" smtClean="0">
                              <a:solidFill>
                                <a:srgbClr val="C00000"/>
                              </a:solidFill>
                              <a:latin typeface="Cambria Math" panose="02040503050406030204" pitchFamily="18" charset="0"/>
                            </a:rPr>
                            <m:t>(</m:t>
                          </m:r>
                          <m:sSub>
                            <m:sSubPr>
                              <m:ctrlPr>
                                <a:rPr lang="en-US" sz="2600" b="1" i="1" smtClean="0">
                                  <a:solidFill>
                                    <a:srgbClr val="C00000"/>
                                  </a:solidFill>
                                  <a:latin typeface="Cambria Math" panose="02040503050406030204" pitchFamily="18" charset="0"/>
                                </a:rPr>
                              </m:ctrlPr>
                            </m:sSubPr>
                            <m:e>
                              <m:r>
                                <a:rPr lang="en-US" sz="2600" b="1" i="1" smtClean="0">
                                  <a:solidFill>
                                    <a:srgbClr val="C00000"/>
                                  </a:solidFill>
                                  <a:latin typeface="Cambria Math" panose="02040503050406030204" pitchFamily="18" charset="0"/>
                                </a:rPr>
                                <m:t>𝒂</m:t>
                              </m:r>
                            </m:e>
                            <m:sub>
                              <m:r>
                                <a:rPr lang="en-US" sz="2600" b="1" i="1" smtClean="0">
                                  <a:solidFill>
                                    <a:srgbClr val="C00000"/>
                                  </a:solidFill>
                                  <a:latin typeface="Cambria Math" panose="02040503050406030204" pitchFamily="18" charset="0"/>
                                </a:rPr>
                                <m:t>𝟏</m:t>
                              </m:r>
                            </m:sub>
                          </m:sSub>
                          <m:r>
                            <a:rPr lang="en-US" sz="2600" b="1" i="1" smtClean="0">
                              <a:solidFill>
                                <a:srgbClr val="C00000"/>
                              </a:solidFill>
                              <a:latin typeface="Cambria Math" panose="02040503050406030204" pitchFamily="18" charset="0"/>
                            </a:rPr>
                            <m:t>,</m:t>
                          </m:r>
                          <m:sSub>
                            <m:sSubPr>
                              <m:ctrlPr>
                                <a:rPr lang="en-US" sz="2600" b="1" i="1" smtClean="0">
                                  <a:solidFill>
                                    <a:srgbClr val="C00000"/>
                                  </a:solidFill>
                                  <a:latin typeface="Cambria Math" panose="02040503050406030204" pitchFamily="18" charset="0"/>
                                </a:rPr>
                              </m:ctrlPr>
                            </m:sSubPr>
                            <m:e>
                              <m:r>
                                <a:rPr lang="en-US" sz="2600" b="1" i="1" smtClean="0">
                                  <a:solidFill>
                                    <a:srgbClr val="C00000"/>
                                  </a:solidFill>
                                  <a:latin typeface="Cambria Math" panose="02040503050406030204" pitchFamily="18" charset="0"/>
                                </a:rPr>
                                <m:t>𝒃</m:t>
                              </m:r>
                            </m:e>
                            <m:sub>
                              <m:r>
                                <a:rPr lang="en-US" sz="2600" b="1" i="1" smtClean="0">
                                  <a:solidFill>
                                    <a:srgbClr val="C00000"/>
                                  </a:solidFill>
                                  <a:latin typeface="Cambria Math" panose="02040503050406030204" pitchFamily="18" charset="0"/>
                                </a:rPr>
                                <m:t>𝟏</m:t>
                              </m:r>
                            </m:sub>
                          </m:sSub>
                          <m:r>
                            <a:rPr lang="en-US" sz="2600" b="1" i="1" smtClean="0">
                              <a:solidFill>
                                <a:srgbClr val="C00000"/>
                              </a:solidFill>
                              <a:latin typeface="Cambria Math" panose="02040503050406030204" pitchFamily="18" charset="0"/>
                            </a:rPr>
                            <m:t>)</m:t>
                          </m:r>
                        </m:oMath>
                      </m:oMathPara>
                    </a14:m>
                    <a:endParaRPr lang="en-US" sz="2600" b="1" dirty="0">
                      <a:solidFill>
                        <a:srgbClr val="C00000"/>
                      </a:solidFill>
                    </a:endParaRPr>
                  </a:p>
                </p:txBody>
              </p:sp>
            </mc:Choice>
            <mc:Fallback xmlns="">
              <p:sp>
                <p:nvSpPr>
                  <p:cNvPr id="91" name="TextBox 90"/>
                  <p:cNvSpPr txBox="1">
                    <a:spLocks noRot="1" noChangeAspect="1" noMove="1" noResize="1" noEditPoints="1" noAdjustHandles="1" noChangeArrowheads="1" noChangeShapeType="1" noTextEdit="1"/>
                  </p:cNvSpPr>
                  <p:nvPr/>
                </p:nvSpPr>
                <p:spPr>
                  <a:xfrm rot="20055713">
                    <a:off x="37933" y="3401508"/>
                    <a:ext cx="1493137" cy="400110"/>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1802151" y="2975971"/>
                    <a:ext cx="1493137" cy="40011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600" b="1" i="1" smtClean="0">
                              <a:solidFill>
                                <a:srgbClr val="C00000"/>
                              </a:solidFill>
                              <a:latin typeface="Cambria Math" panose="02040503050406030204" pitchFamily="18" charset="0"/>
                            </a:rPr>
                            <m:t>(</m:t>
                          </m:r>
                          <m:sSub>
                            <m:sSubPr>
                              <m:ctrlPr>
                                <a:rPr lang="en-US" sz="2600" b="1" i="1" smtClean="0">
                                  <a:solidFill>
                                    <a:srgbClr val="C00000"/>
                                  </a:solidFill>
                                  <a:latin typeface="Cambria Math" panose="02040503050406030204" pitchFamily="18" charset="0"/>
                                </a:rPr>
                              </m:ctrlPr>
                            </m:sSubPr>
                            <m:e>
                              <m:r>
                                <a:rPr lang="en-US" sz="2600" b="1" i="1" smtClean="0">
                                  <a:solidFill>
                                    <a:srgbClr val="C00000"/>
                                  </a:solidFill>
                                  <a:latin typeface="Cambria Math" panose="02040503050406030204" pitchFamily="18" charset="0"/>
                                </a:rPr>
                                <m:t>𝒂</m:t>
                              </m:r>
                            </m:e>
                            <m:sub>
                              <m:r>
                                <a:rPr lang="en-US" sz="2600" b="1" i="1" smtClean="0">
                                  <a:solidFill>
                                    <a:srgbClr val="C00000"/>
                                  </a:solidFill>
                                  <a:latin typeface="Cambria Math" panose="02040503050406030204" pitchFamily="18" charset="0"/>
                                </a:rPr>
                                <m:t>𝟐</m:t>
                              </m:r>
                            </m:sub>
                          </m:sSub>
                          <m:r>
                            <a:rPr lang="en-US" sz="2600" b="1" i="1" smtClean="0">
                              <a:solidFill>
                                <a:srgbClr val="C00000"/>
                              </a:solidFill>
                              <a:latin typeface="Cambria Math" panose="02040503050406030204" pitchFamily="18" charset="0"/>
                            </a:rPr>
                            <m:t>,</m:t>
                          </m:r>
                          <m:sSub>
                            <m:sSubPr>
                              <m:ctrlPr>
                                <a:rPr lang="en-US" sz="2600" b="1" i="1" smtClean="0">
                                  <a:solidFill>
                                    <a:srgbClr val="C00000"/>
                                  </a:solidFill>
                                  <a:latin typeface="Cambria Math" panose="02040503050406030204" pitchFamily="18" charset="0"/>
                                </a:rPr>
                              </m:ctrlPr>
                            </m:sSubPr>
                            <m:e>
                              <m:r>
                                <a:rPr lang="en-US" sz="2600" b="1" i="1" smtClean="0">
                                  <a:solidFill>
                                    <a:srgbClr val="C00000"/>
                                  </a:solidFill>
                                  <a:latin typeface="Cambria Math" panose="02040503050406030204" pitchFamily="18" charset="0"/>
                                </a:rPr>
                                <m:t>𝒃</m:t>
                              </m:r>
                            </m:e>
                            <m:sub>
                              <m:r>
                                <a:rPr lang="en-US" sz="2600" b="1" i="1" smtClean="0">
                                  <a:solidFill>
                                    <a:srgbClr val="C00000"/>
                                  </a:solidFill>
                                  <a:latin typeface="Cambria Math" panose="02040503050406030204" pitchFamily="18" charset="0"/>
                                </a:rPr>
                                <m:t>𝟐</m:t>
                              </m:r>
                            </m:sub>
                          </m:sSub>
                          <m:r>
                            <a:rPr lang="en-US" sz="2600" b="1" i="1" smtClean="0">
                              <a:solidFill>
                                <a:srgbClr val="C00000"/>
                              </a:solidFill>
                              <a:latin typeface="Cambria Math" panose="02040503050406030204" pitchFamily="18" charset="0"/>
                            </a:rPr>
                            <m:t>)</m:t>
                          </m:r>
                        </m:oMath>
                      </m:oMathPara>
                    </a14:m>
                    <a:endParaRPr lang="en-US" sz="2600" b="1" dirty="0">
                      <a:solidFill>
                        <a:srgbClr val="C00000"/>
                      </a:solidFill>
                    </a:endParaRPr>
                  </a:p>
                </p:txBody>
              </p:sp>
            </mc:Choice>
            <mc:Fallback xmlns="">
              <p:sp>
                <p:nvSpPr>
                  <p:cNvPr id="96" name="TextBox 95"/>
                  <p:cNvSpPr txBox="1">
                    <a:spLocks noRot="1" noChangeAspect="1" noMove="1" noResize="1" noEditPoints="1" noAdjustHandles="1" noChangeArrowheads="1" noChangeShapeType="1" noTextEdit="1"/>
                  </p:cNvSpPr>
                  <p:nvPr/>
                </p:nvSpPr>
                <p:spPr>
                  <a:xfrm>
                    <a:off x="1802151" y="2975971"/>
                    <a:ext cx="1493137" cy="400110"/>
                  </a:xfrm>
                  <a:prstGeom prst="rect">
                    <a:avLst/>
                  </a:prstGeom>
                  <a:blipFill rotWithShape="0">
                    <a:blip r:embed="rId6"/>
                    <a:stretch>
                      <a:fillRect b="-157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rot="19996772">
                    <a:off x="6739540" y="3415197"/>
                    <a:ext cx="1493137" cy="40011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600" b="1" i="1" smtClean="0">
                              <a:solidFill>
                                <a:srgbClr val="C00000"/>
                              </a:solidFill>
                              <a:latin typeface="Cambria Math" panose="02040503050406030204" pitchFamily="18" charset="0"/>
                            </a:rPr>
                            <m:t>(</m:t>
                          </m:r>
                          <m:sSub>
                            <m:sSubPr>
                              <m:ctrlPr>
                                <a:rPr lang="en-US" sz="2600" b="1" i="1" smtClean="0">
                                  <a:solidFill>
                                    <a:srgbClr val="C00000"/>
                                  </a:solidFill>
                                  <a:latin typeface="Cambria Math" panose="02040503050406030204" pitchFamily="18" charset="0"/>
                                </a:rPr>
                              </m:ctrlPr>
                            </m:sSubPr>
                            <m:e>
                              <m:r>
                                <a:rPr lang="en-US" sz="2600" b="1" i="1" smtClean="0">
                                  <a:solidFill>
                                    <a:srgbClr val="C00000"/>
                                  </a:solidFill>
                                  <a:latin typeface="Cambria Math" panose="02040503050406030204" pitchFamily="18" charset="0"/>
                                </a:rPr>
                                <m:t>𝒂</m:t>
                              </m:r>
                            </m:e>
                            <m:sub>
                              <m:r>
                                <a:rPr lang="en-US" sz="2600" b="1" i="1" smtClean="0">
                                  <a:solidFill>
                                    <a:srgbClr val="C00000"/>
                                  </a:solidFill>
                                  <a:latin typeface="Cambria Math" panose="02040503050406030204" pitchFamily="18" charset="0"/>
                                </a:rPr>
                                <m:t>𝒎</m:t>
                              </m:r>
                            </m:sub>
                          </m:sSub>
                          <m:r>
                            <a:rPr lang="en-US" sz="2600" b="1" i="1" smtClean="0">
                              <a:solidFill>
                                <a:srgbClr val="C00000"/>
                              </a:solidFill>
                              <a:latin typeface="Cambria Math" panose="02040503050406030204" pitchFamily="18" charset="0"/>
                            </a:rPr>
                            <m:t>,</m:t>
                          </m:r>
                          <m:sSub>
                            <m:sSubPr>
                              <m:ctrlPr>
                                <a:rPr lang="en-US" sz="2600" b="1" i="1" smtClean="0">
                                  <a:solidFill>
                                    <a:srgbClr val="C00000"/>
                                  </a:solidFill>
                                  <a:latin typeface="Cambria Math" panose="02040503050406030204" pitchFamily="18" charset="0"/>
                                </a:rPr>
                              </m:ctrlPr>
                            </m:sSubPr>
                            <m:e>
                              <m:r>
                                <a:rPr lang="en-US" sz="2600" b="1" i="1" smtClean="0">
                                  <a:solidFill>
                                    <a:srgbClr val="C00000"/>
                                  </a:solidFill>
                                  <a:latin typeface="Cambria Math" panose="02040503050406030204" pitchFamily="18" charset="0"/>
                                </a:rPr>
                                <m:t>𝒃</m:t>
                              </m:r>
                            </m:e>
                            <m:sub>
                              <m:r>
                                <a:rPr lang="en-US" sz="2600" b="1" i="1" smtClean="0">
                                  <a:solidFill>
                                    <a:srgbClr val="C00000"/>
                                  </a:solidFill>
                                  <a:latin typeface="Cambria Math" panose="02040503050406030204" pitchFamily="18" charset="0"/>
                                </a:rPr>
                                <m:t>𝒎</m:t>
                              </m:r>
                            </m:sub>
                          </m:sSub>
                          <m:r>
                            <a:rPr lang="en-US" sz="2600" b="1" i="1" smtClean="0">
                              <a:solidFill>
                                <a:srgbClr val="C00000"/>
                              </a:solidFill>
                              <a:latin typeface="Cambria Math" panose="02040503050406030204" pitchFamily="18" charset="0"/>
                            </a:rPr>
                            <m:t>)</m:t>
                          </m:r>
                        </m:oMath>
                      </m:oMathPara>
                    </a14:m>
                    <a:endParaRPr lang="en-US" sz="2600" b="1" dirty="0">
                      <a:solidFill>
                        <a:srgbClr val="C00000"/>
                      </a:solidFill>
                    </a:endParaRPr>
                  </a:p>
                </p:txBody>
              </p:sp>
            </mc:Choice>
            <mc:Fallback xmlns="">
              <p:sp>
                <p:nvSpPr>
                  <p:cNvPr id="97" name="TextBox 96"/>
                  <p:cNvSpPr txBox="1">
                    <a:spLocks noRot="1" noChangeAspect="1" noMove="1" noResize="1" noEditPoints="1" noAdjustHandles="1" noChangeArrowheads="1" noChangeShapeType="1" noTextEdit="1"/>
                  </p:cNvSpPr>
                  <p:nvPr/>
                </p:nvSpPr>
                <p:spPr>
                  <a:xfrm rot="19996772">
                    <a:off x="6739540" y="3415197"/>
                    <a:ext cx="1493137" cy="400110"/>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2049254" y="4441488"/>
                    <a:ext cx="1493137" cy="40011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600" b="1" i="1" smtClean="0">
                              <a:solidFill>
                                <a:schemeClr val="bg1">
                                  <a:lumMod val="50000"/>
                                </a:schemeClr>
                              </a:solidFill>
                              <a:latin typeface="Cambria Math" panose="02040503050406030204" pitchFamily="18" charset="0"/>
                            </a:rPr>
                            <m:t>(</m:t>
                          </m:r>
                          <m:r>
                            <a:rPr lang="en-US" sz="2600" b="1" i="1" smtClean="0">
                              <a:solidFill>
                                <a:schemeClr val="bg1">
                                  <a:lumMod val="50000"/>
                                </a:schemeClr>
                              </a:solidFill>
                              <a:latin typeface="Cambria Math" panose="02040503050406030204" pitchFamily="18" charset="0"/>
                            </a:rPr>
                            <m:t>𝒂</m:t>
                          </m:r>
                          <m:r>
                            <a:rPr lang="en-US" sz="2600" b="1" i="1" smtClean="0">
                              <a:solidFill>
                                <a:schemeClr val="bg1">
                                  <a:lumMod val="50000"/>
                                </a:schemeClr>
                              </a:solidFill>
                              <a:latin typeface="Cambria Math" panose="02040503050406030204" pitchFamily="18" charset="0"/>
                            </a:rPr>
                            <m:t>,</m:t>
                          </m:r>
                          <m:r>
                            <a:rPr lang="en-US" sz="2600" b="1" i="1" smtClean="0">
                              <a:solidFill>
                                <a:schemeClr val="bg1">
                                  <a:lumMod val="50000"/>
                                </a:schemeClr>
                              </a:solidFill>
                              <a:latin typeface="Cambria Math" panose="02040503050406030204" pitchFamily="18" charset="0"/>
                            </a:rPr>
                            <m:t>𝒃</m:t>
                          </m:r>
                          <m:r>
                            <a:rPr lang="en-US" sz="2600" b="1" i="1" smtClean="0">
                              <a:solidFill>
                                <a:schemeClr val="bg1">
                                  <a:lumMod val="50000"/>
                                </a:schemeClr>
                              </a:solidFill>
                              <a:latin typeface="Cambria Math" panose="02040503050406030204" pitchFamily="18" charset="0"/>
                            </a:rPr>
                            <m:t>)</m:t>
                          </m:r>
                        </m:oMath>
                      </m:oMathPara>
                    </a14:m>
                    <a:endParaRPr lang="en-US" sz="2600" b="1" dirty="0">
                      <a:solidFill>
                        <a:schemeClr val="bg1">
                          <a:lumMod val="50000"/>
                        </a:schemeClr>
                      </a:solidFill>
                    </a:endParaRPr>
                  </a:p>
                </p:txBody>
              </p:sp>
            </mc:Choice>
            <mc:Fallback xmlns="">
              <p:sp>
                <p:nvSpPr>
                  <p:cNvPr id="98" name="TextBox 97"/>
                  <p:cNvSpPr txBox="1">
                    <a:spLocks noRot="1" noChangeAspect="1" noMove="1" noResize="1" noEditPoints="1" noAdjustHandles="1" noChangeArrowheads="1" noChangeShapeType="1" noTextEdit="1"/>
                  </p:cNvSpPr>
                  <p:nvPr/>
                </p:nvSpPr>
                <p:spPr>
                  <a:xfrm>
                    <a:off x="2049254" y="4441488"/>
                    <a:ext cx="1493137" cy="400110"/>
                  </a:xfrm>
                  <a:prstGeom prst="rect">
                    <a:avLst/>
                  </a:prstGeom>
                  <a:blipFill rotWithShape="0">
                    <a:blip r:embed="rId8"/>
                    <a:stretch>
                      <a:fillRect b="-16071"/>
                    </a:stretch>
                  </a:blipFill>
                </p:spPr>
                <p:txBody>
                  <a:bodyPr/>
                  <a:lstStyle/>
                  <a:p>
                    <a:r>
                      <a:rPr lang="en-US">
                        <a:noFill/>
                      </a:rPr>
                      <a:t> </a:t>
                    </a:r>
                  </a:p>
                </p:txBody>
              </p:sp>
            </mc:Fallback>
          </mc:AlternateContent>
          <p:sp>
            <p:nvSpPr>
              <p:cNvPr id="24" name="Right Brace 23"/>
              <p:cNvSpPr/>
              <p:nvPr/>
            </p:nvSpPr>
            <p:spPr>
              <a:xfrm rot="5400000">
                <a:off x="5007500" y="2653779"/>
                <a:ext cx="434441" cy="6934201"/>
              </a:xfrm>
              <a:prstGeom prst="rightBrace">
                <a:avLst>
                  <a:gd name="adj1" fmla="val 47145"/>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25" name="TextBox 24"/>
                  <p:cNvSpPr txBox="1"/>
                  <p:nvPr/>
                </p:nvSpPr>
                <p:spPr>
                  <a:xfrm>
                    <a:off x="4451648" y="6246013"/>
                    <a:ext cx="2046116" cy="582247"/>
                  </a:xfrm>
                  <a:prstGeom prst="rect">
                    <a:avLst/>
                  </a:prstGeom>
                  <a:noFill/>
                </p:spPr>
                <p:txBody>
                  <a:bodyPr wrap="square" lIns="0" tIns="0" rIns="0" bIns="0" rtlCol="0">
                    <a:spAutoFit/>
                  </a:bodyPr>
                  <a:lstStyle/>
                  <a:p>
                    <a14:m>
                      <m:oMath xmlns:m="http://schemas.openxmlformats.org/officeDocument/2006/math">
                        <m:r>
                          <a:rPr lang="en-US" sz="3000" b="1" i="1" smtClean="0">
                            <a:solidFill>
                              <a:srgbClr val="002060"/>
                            </a:solidFill>
                            <a:latin typeface="Cambria Math" panose="02040503050406030204" pitchFamily="18" charset="0"/>
                          </a:rPr>
                          <m:t>𝒎</m:t>
                        </m:r>
                      </m:oMath>
                    </a14:m>
                    <a:r>
                      <a:rPr lang="en-US" sz="3000" b="1" dirty="0">
                        <a:solidFill>
                          <a:srgbClr val="C00000"/>
                        </a:solidFill>
                      </a:rPr>
                      <a:t> (length)</a:t>
                    </a:r>
                  </a:p>
                </p:txBody>
              </p:sp>
            </mc:Choice>
            <mc:Fallback xmlns="">
              <p:sp>
                <p:nvSpPr>
                  <p:cNvPr id="25" name="TextBox 24"/>
                  <p:cNvSpPr txBox="1">
                    <a:spLocks noRot="1" noChangeAspect="1" noMove="1" noResize="1" noEditPoints="1" noAdjustHandles="1" noChangeArrowheads="1" noChangeShapeType="1" noTextEdit="1"/>
                  </p:cNvSpPr>
                  <p:nvPr/>
                </p:nvSpPr>
                <p:spPr>
                  <a:xfrm>
                    <a:off x="4451648" y="6246013"/>
                    <a:ext cx="2046116" cy="582247"/>
                  </a:xfrm>
                  <a:prstGeom prst="rect">
                    <a:avLst/>
                  </a:prstGeom>
                  <a:blipFill rotWithShape="0">
                    <a:blip r:embed="rId9"/>
                    <a:stretch>
                      <a:fillRect t="-25000" r="-11228" b="-51316"/>
                    </a:stretch>
                  </a:blipFill>
                </p:spPr>
                <p:txBody>
                  <a:bodyPr/>
                  <a:lstStyle/>
                  <a:p>
                    <a:r>
                      <a:rPr lang="en-US">
                        <a:noFill/>
                      </a:rPr>
                      <a:t> </a:t>
                    </a:r>
                  </a:p>
                </p:txBody>
              </p:sp>
            </mc:Fallback>
          </mc:AlternateContent>
          <p:sp>
            <p:nvSpPr>
              <p:cNvPr id="26" name="Right Brace 25"/>
              <p:cNvSpPr/>
              <p:nvPr/>
            </p:nvSpPr>
            <p:spPr>
              <a:xfrm>
                <a:off x="8766415" y="2629700"/>
                <a:ext cx="341192" cy="3206979"/>
              </a:xfrm>
              <a:prstGeom prst="rightBrace">
                <a:avLst>
                  <a:gd name="adj1" fmla="val 47145"/>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mc:AlternateContent xmlns:mc="http://schemas.openxmlformats.org/markup-compatibility/2006" xmlns:a14="http://schemas.microsoft.com/office/drawing/2010/main">
          <mc:Choice Requires="a14">
            <p:sp>
              <p:nvSpPr>
                <p:cNvPr id="8" name="TextBox 7"/>
                <p:cNvSpPr txBox="1"/>
                <p:nvPr/>
              </p:nvSpPr>
              <p:spPr>
                <a:xfrm>
                  <a:off x="8578862" y="4144311"/>
                  <a:ext cx="1380684" cy="92333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3000" b="1" i="1" smtClean="0">
                            <a:solidFill>
                              <a:srgbClr val="002060"/>
                            </a:solidFill>
                            <a:latin typeface="Cambria Math" panose="02040503050406030204" pitchFamily="18" charset="0"/>
                          </a:rPr>
                          <m:t>𝒅</m:t>
                        </m:r>
                      </m:oMath>
                    </m:oMathPara>
                  </a14:m>
                  <a:endParaRPr lang="en-US" sz="3000" b="1" dirty="0">
                    <a:solidFill>
                      <a:srgbClr val="C00000"/>
                    </a:solidFill>
                  </a:endParaRPr>
                </a:p>
                <a:p>
                  <a:r>
                    <a:rPr lang="en-US" sz="3000" b="1" dirty="0">
                      <a:solidFill>
                        <a:srgbClr val="C00000"/>
                      </a:solidFill>
                    </a:rPr>
                    <a:t>(width)</a:t>
                  </a:r>
                </a:p>
              </p:txBody>
            </p:sp>
          </mc:Choice>
          <mc:Fallback xmlns="">
            <p:sp>
              <p:nvSpPr>
                <p:cNvPr id="8" name="TextBox 7"/>
                <p:cNvSpPr txBox="1">
                  <a:spLocks noRot="1" noChangeAspect="1" noMove="1" noResize="1" noEditPoints="1" noAdjustHandles="1" noChangeArrowheads="1" noChangeShapeType="1" noTextEdit="1"/>
                </p:cNvSpPr>
                <p:nvPr/>
              </p:nvSpPr>
              <p:spPr>
                <a:xfrm>
                  <a:off x="8578862" y="4144311"/>
                  <a:ext cx="1380684" cy="923330"/>
                </a:xfrm>
                <a:prstGeom prst="rect">
                  <a:avLst/>
                </a:prstGeom>
                <a:blipFill rotWithShape="0">
                  <a:blip r:embed="rId14"/>
                  <a:stretch>
                    <a:fillRect l="-17727" r="-4545" b="-28571"/>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58" name="TextBox 57"/>
              <p:cNvSpPr txBox="1"/>
              <p:nvPr/>
            </p:nvSpPr>
            <p:spPr>
              <a:xfrm>
                <a:off x="457200" y="4515632"/>
                <a:ext cx="8229600" cy="2062103"/>
              </a:xfrm>
              <a:prstGeom prst="rect">
                <a:avLst/>
              </a:prstGeom>
              <a:noFill/>
            </p:spPr>
            <p:txBody>
              <a:bodyPr wrap="square" rtlCol="0">
                <a:spAutoFit/>
              </a:bodyPr>
              <a:lstStyle/>
              <a:p>
                <a:r>
                  <a:rPr lang="en-US" sz="3200" dirty="0"/>
                  <a:t>Each layer represents a time step. Each vertex represents a memory state of the learner. </a:t>
                </a:r>
                <a:br>
                  <a:rPr lang="en-US" sz="3200" dirty="0"/>
                </a:br>
                <a:r>
                  <a:rPr lang="en-US" sz="3200" dirty="0"/>
                  <a:t>Each non-leaf vertex has </a:t>
                </a:r>
                <a14:m>
                  <m:oMath xmlns:m="http://schemas.openxmlformats.org/officeDocument/2006/math">
                    <m:r>
                      <a:rPr lang="en-US" sz="3200" b="0" i="1" smtClean="0">
                        <a:solidFill>
                          <a:srgbClr val="FF0000"/>
                        </a:solidFill>
                        <a:latin typeface="Cambria Math" panose="02040503050406030204" pitchFamily="18" charset="0"/>
                      </a:rPr>
                      <m:t>2⋅|</m:t>
                    </m:r>
                    <m:r>
                      <a:rPr lang="en-US" sz="3200" b="0" i="1" smtClean="0">
                        <a:solidFill>
                          <a:srgbClr val="FF0000"/>
                        </a:solidFill>
                        <a:latin typeface="Cambria Math" panose="02040503050406030204" pitchFamily="18" charset="0"/>
                      </a:rPr>
                      <m:t>𝐴</m:t>
                    </m:r>
                    <m:r>
                      <a:rPr lang="en-US" sz="3200" b="0" i="1" smtClean="0">
                        <a:solidFill>
                          <a:srgbClr val="FF0000"/>
                        </a:solidFill>
                        <a:latin typeface="Cambria Math" panose="02040503050406030204" pitchFamily="18" charset="0"/>
                      </a:rPr>
                      <m:t>|</m:t>
                    </m:r>
                  </m:oMath>
                </a14:m>
                <a:r>
                  <a:rPr lang="en-US" sz="3200" dirty="0"/>
                  <a:t> outgoing edges, </a:t>
                </a:r>
                <a:br>
                  <a:rPr lang="en-US" sz="3200" dirty="0"/>
                </a:br>
                <a:r>
                  <a:rPr lang="en-US" sz="3200" dirty="0"/>
                  <a:t>one for each </a:t>
                </a:r>
                <a14:m>
                  <m:oMath xmlns:m="http://schemas.openxmlformats.org/officeDocument/2006/math">
                    <m:d>
                      <m:dPr>
                        <m:ctrlPr>
                          <a:rPr lang="en-US" sz="3200" i="1">
                            <a:solidFill>
                              <a:srgbClr val="FF0000"/>
                            </a:solidFill>
                            <a:latin typeface="Cambria Math" panose="02040503050406030204" pitchFamily="18" charset="0"/>
                          </a:rPr>
                        </m:ctrlPr>
                      </m:dPr>
                      <m:e>
                        <m:r>
                          <a:rPr lang="en-US" sz="3200" i="1">
                            <a:solidFill>
                              <a:srgbClr val="FF0000"/>
                            </a:solidFill>
                            <a:latin typeface="Cambria Math" panose="02040503050406030204" pitchFamily="18" charset="0"/>
                          </a:rPr>
                          <m:t>𝑎</m:t>
                        </m:r>
                        <m:r>
                          <a:rPr lang="en-US" sz="3200" i="1">
                            <a:solidFill>
                              <a:srgbClr val="FF0000"/>
                            </a:solidFill>
                            <a:latin typeface="Cambria Math" panose="02040503050406030204" pitchFamily="18" charset="0"/>
                          </a:rPr>
                          <m:t>,</m:t>
                        </m:r>
                        <m:r>
                          <a:rPr lang="en-US" sz="3200" i="1">
                            <a:solidFill>
                              <a:srgbClr val="FF0000"/>
                            </a:solidFill>
                            <a:latin typeface="Cambria Math" panose="02040503050406030204" pitchFamily="18" charset="0"/>
                          </a:rPr>
                          <m:t>𝑏</m:t>
                        </m:r>
                      </m:e>
                    </m:d>
                    <m:r>
                      <a:rPr lang="en-US" sz="3200" i="1">
                        <a:solidFill>
                          <a:srgbClr val="FF0000"/>
                        </a:solidFill>
                        <a:latin typeface="Cambria Math" panose="02040503050406030204" pitchFamily="18" charset="0"/>
                      </a:rPr>
                      <m:t>∈</m:t>
                    </m:r>
                    <m:r>
                      <a:rPr lang="en-US" sz="3200" b="0" i="1" smtClean="0">
                        <a:solidFill>
                          <a:srgbClr val="FF0000"/>
                        </a:solidFill>
                        <a:latin typeface="Cambria Math" panose="02040503050406030204" pitchFamily="18" charset="0"/>
                      </a:rPr>
                      <m:t>|</m:t>
                    </m:r>
                    <m:r>
                      <a:rPr lang="en-US" sz="3200" b="0" i="1" smtClean="0">
                        <a:solidFill>
                          <a:srgbClr val="FF0000"/>
                        </a:solidFill>
                        <a:latin typeface="Cambria Math" panose="02040503050406030204" pitchFamily="18" charset="0"/>
                      </a:rPr>
                      <m:t>𝐴</m:t>
                    </m:r>
                    <m:r>
                      <a:rPr lang="en-US" sz="3200" b="0" i="1" smtClean="0">
                        <a:solidFill>
                          <a:srgbClr val="FF0000"/>
                        </a:solidFill>
                        <a:latin typeface="Cambria Math" panose="02040503050406030204" pitchFamily="18" charset="0"/>
                      </a:rPr>
                      <m:t>|×{−1,1}</m:t>
                    </m:r>
                  </m:oMath>
                </a14:m>
                <a:r>
                  <a:rPr lang="en-US" sz="3200" dirty="0"/>
                  <a:t>.</a:t>
                </a:r>
              </a:p>
            </p:txBody>
          </p:sp>
        </mc:Choice>
        <mc:Fallback xmlns="">
          <p:sp>
            <p:nvSpPr>
              <p:cNvPr id="58" name="TextBox 57"/>
              <p:cNvSpPr txBox="1">
                <a:spLocks noRot="1" noChangeAspect="1" noMove="1" noResize="1" noEditPoints="1" noAdjustHandles="1" noChangeArrowheads="1" noChangeShapeType="1" noTextEdit="1"/>
              </p:cNvSpPr>
              <p:nvPr/>
            </p:nvSpPr>
            <p:spPr>
              <a:xfrm>
                <a:off x="457200" y="4515632"/>
                <a:ext cx="8229600" cy="2062103"/>
              </a:xfrm>
              <a:prstGeom prst="rect">
                <a:avLst/>
              </a:prstGeom>
              <a:blipFill>
                <a:blip r:embed="rId15"/>
                <a:stretch>
                  <a:fillRect l="-1852" t="-3681" r="-772" b="-7975"/>
                </a:stretch>
              </a:blipFill>
            </p:spPr>
            <p:txBody>
              <a:bodyPr/>
              <a:lstStyle/>
              <a:p>
                <a:r>
                  <a:rPr lang="en-US">
                    <a:noFill/>
                  </a:rPr>
                  <a:t> </a:t>
                </a:r>
              </a:p>
            </p:txBody>
          </p:sp>
        </mc:Fallback>
      </mc:AlternateContent>
    </p:spTree>
    <p:extLst>
      <p:ext uri="{BB962C8B-B14F-4D97-AF65-F5344CB8AC3E}">
        <p14:creationId xmlns:p14="http://schemas.microsoft.com/office/powerpoint/2010/main" val="3081746846"/>
      </p:ext>
    </p:extLst>
  </p:cSld>
  <p:clrMapOvr>
    <a:masterClrMapping/>
  </p:clrMapOvr>
  <mc:AlternateContent xmlns:mc="http://schemas.openxmlformats.org/markup-compatibility/2006" xmlns:p14="http://schemas.microsoft.com/office/powerpoint/2010/main">
    <mc:Choice Requires="p14">
      <p:transition spd="slow" p14:dur="2000" advTm="45337"/>
    </mc:Choice>
    <mc:Fallback xmlns="">
      <p:transition spd="slow" advTm="45337"/>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F83C2-6D62-7347-938A-05BA6DC67BE6}"/>
              </a:ext>
            </a:extLst>
          </p:cNvPr>
          <p:cNvSpPr>
            <a:spLocks noGrp="1"/>
          </p:cNvSpPr>
          <p:nvPr>
            <p:ph type="title"/>
          </p:nvPr>
        </p:nvSpPr>
        <p:spPr/>
        <p:txBody>
          <a:bodyPr>
            <a:normAutofit fontScale="90000"/>
          </a:bodyPr>
          <a:lstStyle/>
          <a:p>
            <a:pPr algn="ctr" defTabSz="914332" rtl="0" eaLnBrk="1" latinLnBrk="0" hangingPunct="1">
              <a:spcBef>
                <a:spcPct val="0"/>
              </a:spcBef>
              <a:buNone/>
            </a:pPr>
            <a:r>
              <a:rPr lang="en-US" dirty="0"/>
              <a:t>Proof Overview</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F65A8FE-E648-C146-A4E0-E21EE2A0CBC9}"/>
                  </a:ext>
                </a:extLst>
              </p:cNvPr>
              <p:cNvSpPr>
                <a:spLocks noGrp="1"/>
              </p:cNvSpPr>
              <p:nvPr>
                <p:ph idx="1"/>
              </p:nvPr>
            </p:nvSpPr>
            <p:spPr/>
            <p:txBody>
              <a:bodyPr>
                <a:normAutofit fontScale="85000" lnSpcReduction="20000"/>
              </a:bodyPr>
              <a:lstStyle/>
              <a:p>
                <a:pPr marL="0" indent="0" defTabSz="914400">
                  <a:spcBef>
                    <a:spcPts val="0"/>
                  </a:spcBef>
                  <a:buClrTx/>
                  <a:buNone/>
                </a:pPr>
                <a14:m>
                  <m:oMath xmlns:m="http://schemas.openxmlformats.org/officeDocument/2006/math">
                    <m:sSub>
                      <m:sSubPr>
                        <m:ctrlPr>
                          <a:rPr lang="en-US" i="1" dirty="0" smtClean="0">
                            <a:solidFill>
                              <a:srgbClr val="FF0000"/>
                            </a:solidFill>
                            <a:latin typeface="Cambria Math" panose="02040503050406030204" pitchFamily="18" charset="0"/>
                          </a:rPr>
                        </m:ctrlPr>
                      </m:sSubPr>
                      <m:e>
                        <m:r>
                          <a:rPr lang="en-US" b="1" i="1" dirty="0">
                            <a:solidFill>
                              <a:srgbClr val="FF0000"/>
                            </a:solidFill>
                            <a:latin typeface="Cambria Math" panose="02040503050406030204" pitchFamily="18" charset="0"/>
                          </a:rPr>
                          <m:t>𝑷</m:t>
                        </m:r>
                      </m:e>
                      <m:sub>
                        <m:r>
                          <a:rPr lang="en-US" i="1" dirty="0">
                            <a:solidFill>
                              <a:srgbClr val="FF0000"/>
                            </a:solidFill>
                            <a:latin typeface="Cambria Math" panose="02040503050406030204" pitchFamily="18" charset="0"/>
                          </a:rPr>
                          <m:t>𝑥</m:t>
                        </m:r>
                        <m:r>
                          <a:rPr lang="en-US" i="1" dirty="0">
                            <a:solidFill>
                              <a:srgbClr val="FF0000"/>
                            </a:solidFill>
                            <a:latin typeface="Cambria Math" panose="02040503050406030204" pitchFamily="18" charset="0"/>
                          </a:rPr>
                          <m:t>|</m:t>
                        </m:r>
                        <m:r>
                          <a:rPr lang="en-US" i="1" dirty="0">
                            <a:solidFill>
                              <a:srgbClr val="FF0000"/>
                            </a:solidFill>
                            <a:latin typeface="Cambria Math" charset="0"/>
                          </a:rPr>
                          <m:t>𝑣</m:t>
                        </m:r>
                      </m:sub>
                    </m:sSub>
                  </m:oMath>
                </a14:m>
                <a:r>
                  <a:rPr lang="en-US" dirty="0">
                    <a:solidFill>
                      <a:prstClr val="black"/>
                    </a:solidFill>
                  </a:rPr>
                  <a:t> = the distribution of </a:t>
                </a:r>
                <a14:m>
                  <m:oMath xmlns:m="http://schemas.openxmlformats.org/officeDocument/2006/math">
                    <m:r>
                      <a:rPr lang="en-US" i="1">
                        <a:solidFill>
                          <a:srgbClr val="FF0000"/>
                        </a:solidFill>
                        <a:latin typeface="Cambria Math" panose="02040503050406030204" pitchFamily="18" charset="0"/>
                      </a:rPr>
                      <m:t>𝑥</m:t>
                    </m:r>
                  </m:oMath>
                </a14:m>
                <a:r>
                  <a:rPr lang="en-US" dirty="0">
                    <a:solidFill>
                      <a:srgbClr val="7030A0"/>
                    </a:solidFill>
                  </a:rPr>
                  <a:t> </a:t>
                </a:r>
                <a:r>
                  <a:rPr lang="en-US" dirty="0"/>
                  <a:t>conditioned on </a:t>
                </a:r>
                <a:br>
                  <a:rPr lang="en-US" dirty="0"/>
                </a:br>
                <a:r>
                  <a:rPr lang="en-US" dirty="0"/>
                  <a:t>reaching a specific vertex </a:t>
                </a:r>
                <a14:m>
                  <m:oMath xmlns:m="http://schemas.openxmlformats.org/officeDocument/2006/math">
                    <m:r>
                      <a:rPr lang="en-US" i="1">
                        <a:solidFill>
                          <a:srgbClr val="FF0000"/>
                        </a:solidFill>
                        <a:latin typeface="Cambria Math" charset="0"/>
                      </a:rPr>
                      <m:t>𝑣</m:t>
                    </m:r>
                  </m:oMath>
                </a14:m>
                <a:r>
                  <a:rPr lang="en-US" dirty="0"/>
                  <a:t>.</a:t>
                </a:r>
                <a:r>
                  <a:rPr lang="en-US" dirty="0">
                    <a:solidFill>
                      <a:srgbClr val="FF0000"/>
                    </a:solidFill>
                  </a:rPr>
                  <a:t> </a:t>
                </a:r>
                <a:endParaRPr lang="en-US" dirty="0"/>
              </a:p>
              <a:p>
                <a:pPr marL="0" indent="0" defTabSz="914400">
                  <a:spcBef>
                    <a:spcPts val="0"/>
                  </a:spcBef>
                  <a:buClrTx/>
                  <a:buNone/>
                </a:pPr>
                <a:endParaRPr lang="en-US" dirty="0"/>
              </a:p>
              <a:p>
                <a:pPr marL="0" indent="0">
                  <a:lnSpc>
                    <a:spcPct val="95000"/>
                  </a:lnSpc>
                  <a:spcBef>
                    <a:spcPts val="300"/>
                  </a:spcBef>
                  <a:spcAft>
                    <a:spcPts val="600"/>
                  </a:spcAft>
                  <a:buNone/>
                </a:pPr>
                <a:r>
                  <a:rPr lang="en-US" dirty="0">
                    <a:solidFill>
                      <a:srgbClr val="00B050"/>
                    </a:solidFill>
                  </a:rPr>
                  <a:t>Significant vertices: </a:t>
                </a:r>
                <a14:m>
                  <m:oMath xmlns:m="http://schemas.openxmlformats.org/officeDocument/2006/math">
                    <m:r>
                      <a:rPr lang="en-US" b="0" i="1">
                        <a:solidFill>
                          <a:srgbClr val="FF0000"/>
                        </a:solidFill>
                        <a:latin typeface="Cambria Math" panose="02040503050406030204" pitchFamily="18" charset="0"/>
                      </a:rPr>
                      <m:t>𝑣</m:t>
                    </m:r>
                  </m:oMath>
                </a14:m>
                <a:r>
                  <a:rPr lang="en-US" dirty="0">
                    <a:solidFill>
                      <a:srgbClr val="002060"/>
                    </a:solidFill>
                  </a:rPr>
                  <a:t>  </a:t>
                </a:r>
                <a:r>
                  <a:rPr lang="en-US" dirty="0" err="1">
                    <a:solidFill>
                      <a:srgbClr val="002060"/>
                    </a:solidFill>
                  </a:rPr>
                  <a:t>s.t.</a:t>
                </a:r>
                <a:r>
                  <a:rPr lang="en-US" dirty="0">
                    <a:solidFill>
                      <a:srgbClr val="002060"/>
                    </a:solidFill>
                  </a:rPr>
                  <a:t>  </a:t>
                </a:r>
                <a14:m>
                  <m:oMath xmlns:m="http://schemas.openxmlformats.org/officeDocument/2006/math">
                    <m:sSub>
                      <m:sSubPr>
                        <m:ctrlPr>
                          <a:rPr lang="en-US" i="1">
                            <a:solidFill>
                              <a:srgbClr val="FF0000"/>
                            </a:solidFill>
                            <a:latin typeface="Cambria Math" panose="02040503050406030204" pitchFamily="18" charset="0"/>
                          </a:rPr>
                        </m:ctrlPr>
                      </m:sSubPr>
                      <m:e>
                        <m:r>
                          <a:rPr lang="en-US" b="0" i="1">
                            <a:solidFill>
                              <a:srgbClr val="FF0000"/>
                            </a:solidFill>
                            <a:latin typeface="Cambria Math" panose="02040503050406030204" pitchFamily="18" charset="0"/>
                          </a:rPr>
                          <m:t>||</m:t>
                        </m:r>
                        <m:r>
                          <m:rPr>
                            <m:sty m:val="p"/>
                          </m:rPr>
                          <a:rPr lang="en-US" b="0" i="1">
                            <a:solidFill>
                              <a:srgbClr val="FF0000"/>
                            </a:solidFill>
                            <a:latin typeface="Cambria Math" panose="02040503050406030204" pitchFamily="18" charset="0"/>
                          </a:rPr>
                          <m:t>P</m:t>
                        </m:r>
                      </m:e>
                      <m:sub>
                        <m:r>
                          <a:rPr lang="en-US" b="0" i="1">
                            <a:solidFill>
                              <a:srgbClr val="FF0000"/>
                            </a:solidFill>
                            <a:latin typeface="Cambria Math" panose="02040503050406030204" pitchFamily="18" charset="0"/>
                          </a:rPr>
                          <m:t>𝑥</m:t>
                        </m:r>
                        <m:r>
                          <a:rPr lang="en-US" b="0" i="1">
                            <a:solidFill>
                              <a:srgbClr val="FF0000"/>
                            </a:solidFill>
                            <a:latin typeface="Cambria Math" panose="02040503050406030204" pitchFamily="18" charset="0"/>
                          </a:rPr>
                          <m:t>|</m:t>
                        </m:r>
                        <m:r>
                          <a:rPr lang="en-US" b="0" i="1">
                            <a:solidFill>
                              <a:srgbClr val="FF0000"/>
                            </a:solidFill>
                            <a:latin typeface="Cambria Math" panose="02040503050406030204" pitchFamily="18" charset="0"/>
                          </a:rPr>
                          <m:t>𝑣</m:t>
                        </m:r>
                      </m:sub>
                    </m:sSub>
                    <m:r>
                      <m:rPr>
                        <m:lit/>
                      </m:rPr>
                      <a:rPr lang="en-US" b="0" i="1" smtClean="0">
                        <a:solidFill>
                          <a:srgbClr val="FF0000"/>
                        </a:solidFill>
                        <a:latin typeface="Cambria Math" panose="02040503050406030204" pitchFamily="18" charset="0"/>
                      </a:rPr>
                      <m:t>|</m:t>
                    </m:r>
                    <m:sSubSup>
                      <m:sSubSupPr>
                        <m:ctrlPr>
                          <a:rPr lang="en-US" b="0" i="1" smtClean="0">
                            <a:solidFill>
                              <a:srgbClr val="FF0000"/>
                            </a:solidFill>
                            <a:latin typeface="Cambria Math" panose="02040503050406030204" pitchFamily="18" charset="0"/>
                          </a:rPr>
                        </m:ctrlPr>
                      </m:sSubSupPr>
                      <m:e>
                        <m:r>
                          <m:rPr>
                            <m:lit/>
                          </m:rPr>
                          <a:rPr lang="en-US" b="0" i="1" smtClean="0">
                            <a:solidFill>
                              <a:srgbClr val="FF0000"/>
                            </a:solidFill>
                            <a:latin typeface="Cambria Math" panose="02040503050406030204" pitchFamily="18" charset="0"/>
                          </a:rPr>
                          <m:t>|</m:t>
                        </m:r>
                      </m:e>
                      <m:sub>
                        <m:r>
                          <a:rPr lang="en-US" b="0" i="1" smtClean="0">
                            <a:solidFill>
                              <a:srgbClr val="FF0000"/>
                            </a:solidFill>
                            <a:latin typeface="Cambria Math" panose="02040503050406030204" pitchFamily="18" charset="0"/>
                          </a:rPr>
                          <m:t>2</m:t>
                        </m:r>
                      </m:sub>
                      <m:sup>
                        <m:r>
                          <a:rPr lang="en-US" b="0" i="1" smtClean="0">
                            <a:solidFill>
                              <a:srgbClr val="FF0000"/>
                            </a:solidFill>
                            <a:latin typeface="Cambria Math" panose="02040503050406030204" pitchFamily="18" charset="0"/>
                          </a:rPr>
                          <m:t>2</m:t>
                        </m:r>
                      </m:sup>
                    </m:sSubSup>
                    <m:r>
                      <a:rPr lang="en-US" b="0" i="1">
                        <a:solidFill>
                          <a:srgbClr val="FF0000"/>
                        </a:solidFill>
                        <a:latin typeface="Cambria Math" panose="02040503050406030204" pitchFamily="18" charset="0"/>
                      </a:rPr>
                      <m:t>≥</m:t>
                    </m:r>
                    <m:sSup>
                      <m:sSupPr>
                        <m:ctrlPr>
                          <a:rPr lang="en-US" i="1">
                            <a:solidFill>
                              <a:srgbClr val="FF0000"/>
                            </a:solidFill>
                            <a:latin typeface="Cambria Math" panose="02040503050406030204" pitchFamily="18" charset="0"/>
                          </a:rPr>
                        </m:ctrlPr>
                      </m:sSupPr>
                      <m:e>
                        <m:r>
                          <a:rPr lang="en-US" b="0" i="1">
                            <a:solidFill>
                              <a:srgbClr val="FF0000"/>
                            </a:solidFill>
                            <a:latin typeface="Cambria Math" panose="02040503050406030204" pitchFamily="18" charset="0"/>
                          </a:rPr>
                          <m:t>2</m:t>
                        </m:r>
                      </m:e>
                      <m:sup>
                        <m:r>
                          <a:rPr lang="en-US" b="0" i="1" smtClean="0">
                            <a:solidFill>
                              <a:srgbClr val="FF0000"/>
                            </a:solidFill>
                            <a:latin typeface="Cambria Math" panose="02040503050406030204" pitchFamily="18" charset="0"/>
                          </a:rPr>
                          <m:t>ℓ</m:t>
                        </m:r>
                      </m:sup>
                    </m:sSup>
                    <m:r>
                      <a:rPr lang="en-US" b="0" i="1" smtClean="0">
                        <a:solidFill>
                          <a:srgbClr val="FF0000"/>
                        </a:solidFill>
                        <a:latin typeface="Cambria Math" panose="02040503050406030204" pitchFamily="18" charset="0"/>
                      </a:rPr>
                      <m:t>⋅</m:t>
                    </m:r>
                    <m:sSup>
                      <m:sSupPr>
                        <m:ctrlPr>
                          <a:rPr lang="en-US" b="0" i="1" smtClean="0">
                            <a:solidFill>
                              <a:srgbClr val="FF0000"/>
                            </a:solidFill>
                            <a:latin typeface="Cambria Math" panose="02040503050406030204" pitchFamily="18" charset="0"/>
                          </a:rPr>
                        </m:ctrlPr>
                      </m:sSupPr>
                      <m:e>
                        <m:r>
                          <a:rPr lang="en-US" i="1" smtClean="0">
                            <a:solidFill>
                              <a:srgbClr val="FF0000"/>
                            </a:solidFill>
                            <a:latin typeface="Cambria Math" panose="02040503050406030204" pitchFamily="18" charset="0"/>
                          </a:rPr>
                          <m:t>2</m:t>
                        </m:r>
                      </m:e>
                      <m:sup>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𝑛</m:t>
                        </m:r>
                      </m:sup>
                    </m:sSup>
                  </m:oMath>
                </a14:m>
                <a:endParaRPr lang="en-US" dirty="0">
                  <a:solidFill>
                    <a:srgbClr val="002060"/>
                  </a:solidFill>
                </a:endParaRPr>
              </a:p>
              <a:p>
                <a:pPr marL="0" indent="0">
                  <a:lnSpc>
                    <a:spcPct val="95000"/>
                  </a:lnSpc>
                  <a:spcBef>
                    <a:spcPts val="300"/>
                  </a:spcBef>
                  <a:spcAft>
                    <a:spcPts val="600"/>
                  </a:spcAft>
                  <a:buNone/>
                </a:pPr>
                <a14:m>
                  <m:oMath xmlns:m="http://schemas.openxmlformats.org/officeDocument/2006/math">
                    <m:r>
                      <m:rPr>
                        <m:sty m:val="p"/>
                      </m:rPr>
                      <a:rPr lang="en-US" b="0" i="0">
                        <a:solidFill>
                          <a:srgbClr val="FF0000"/>
                        </a:solidFill>
                        <a:latin typeface="Cambria Math" panose="02040503050406030204" pitchFamily="18" charset="0"/>
                      </a:rPr>
                      <m:t>Pr</m:t>
                    </m:r>
                    <m:d>
                      <m:dPr>
                        <m:ctrlPr>
                          <a:rPr lang="en-US" i="1">
                            <a:solidFill>
                              <a:srgbClr val="FF0000"/>
                            </a:solidFill>
                            <a:latin typeface="Cambria Math" panose="02040503050406030204" pitchFamily="18" charset="0"/>
                          </a:rPr>
                        </m:ctrlPr>
                      </m:dPr>
                      <m:e>
                        <m:r>
                          <a:rPr lang="en-US" b="0" i="1">
                            <a:solidFill>
                              <a:srgbClr val="FF0000"/>
                            </a:solidFill>
                            <a:latin typeface="Cambria Math" panose="02040503050406030204" pitchFamily="18" charset="0"/>
                          </a:rPr>
                          <m:t>𝑣</m:t>
                        </m:r>
                      </m:e>
                    </m:d>
                  </m:oMath>
                </a14:m>
                <a:r>
                  <a:rPr lang="en-US" dirty="0">
                    <a:solidFill>
                      <a:srgbClr val="002060"/>
                    </a:solidFill>
                  </a:rPr>
                  <a:t> = probability that the path reaches </a:t>
                </a:r>
                <a14:m>
                  <m:oMath xmlns:m="http://schemas.openxmlformats.org/officeDocument/2006/math">
                    <m:r>
                      <a:rPr lang="en-US" b="0" i="1">
                        <a:solidFill>
                          <a:srgbClr val="FF0000"/>
                        </a:solidFill>
                        <a:latin typeface="Cambria Math" panose="02040503050406030204" pitchFamily="18" charset="0"/>
                      </a:rPr>
                      <m:t>𝑣</m:t>
                    </m:r>
                  </m:oMath>
                </a14:m>
                <a:r>
                  <a:rPr lang="en-US" dirty="0">
                    <a:solidFill>
                      <a:srgbClr val="002060"/>
                    </a:solidFill>
                  </a:rPr>
                  <a:t>.</a:t>
                </a:r>
              </a:p>
              <a:p>
                <a:pPr marL="0" indent="0">
                  <a:lnSpc>
                    <a:spcPct val="95000"/>
                  </a:lnSpc>
                  <a:spcBef>
                    <a:spcPts val="300"/>
                  </a:spcBef>
                  <a:spcAft>
                    <a:spcPts val="600"/>
                  </a:spcAft>
                  <a:buNone/>
                </a:pPr>
                <a:r>
                  <a:rPr lang="en-US" dirty="0">
                    <a:solidFill>
                      <a:srgbClr val="002060"/>
                    </a:solidFill>
                  </a:rPr>
                  <a:t>We prove: If </a:t>
                </a:r>
                <a14:m>
                  <m:oMath xmlns:m="http://schemas.openxmlformats.org/officeDocument/2006/math">
                    <m:r>
                      <a:rPr lang="en-US" b="0" i="1">
                        <a:solidFill>
                          <a:srgbClr val="FF0000"/>
                        </a:solidFill>
                        <a:latin typeface="Cambria Math" panose="02040503050406030204" pitchFamily="18" charset="0"/>
                      </a:rPr>
                      <m:t>𝑣</m:t>
                    </m:r>
                  </m:oMath>
                </a14:m>
                <a:r>
                  <a:rPr lang="en-US" dirty="0">
                    <a:solidFill>
                      <a:srgbClr val="002060"/>
                    </a:solidFill>
                  </a:rPr>
                  <a:t> is significant, </a:t>
                </a:r>
                <a14:m>
                  <m:oMath xmlns:m="http://schemas.openxmlformats.org/officeDocument/2006/math">
                    <m:r>
                      <m:rPr>
                        <m:sty m:val="p"/>
                      </m:rPr>
                      <a:rPr lang="en-US" b="0" i="0">
                        <a:solidFill>
                          <a:srgbClr val="FF0000"/>
                        </a:solidFill>
                        <a:latin typeface="Cambria Math" panose="02040503050406030204" pitchFamily="18" charset="0"/>
                      </a:rPr>
                      <m:t>Pr</m:t>
                    </m:r>
                    <m:d>
                      <m:dPr>
                        <m:ctrlPr>
                          <a:rPr lang="en-US" i="1">
                            <a:solidFill>
                              <a:srgbClr val="FF0000"/>
                            </a:solidFill>
                            <a:latin typeface="Cambria Math" panose="02040503050406030204" pitchFamily="18" charset="0"/>
                          </a:rPr>
                        </m:ctrlPr>
                      </m:dPr>
                      <m:e>
                        <m:r>
                          <a:rPr lang="en-US" b="0" i="1">
                            <a:solidFill>
                              <a:srgbClr val="FF0000"/>
                            </a:solidFill>
                            <a:latin typeface="Cambria Math" panose="02040503050406030204" pitchFamily="18" charset="0"/>
                          </a:rPr>
                          <m:t>𝑣</m:t>
                        </m:r>
                      </m:e>
                    </m:d>
                    <m:r>
                      <a:rPr lang="en-US" b="0" i="1">
                        <a:solidFill>
                          <a:srgbClr val="FF0000"/>
                        </a:solidFill>
                        <a:latin typeface="Cambria Math" panose="02040503050406030204" pitchFamily="18" charset="0"/>
                      </a:rPr>
                      <m:t>≤</m:t>
                    </m:r>
                    <m:sSup>
                      <m:sSupPr>
                        <m:ctrlPr>
                          <a:rPr lang="en-US" i="1">
                            <a:solidFill>
                              <a:srgbClr val="FF0000"/>
                            </a:solidFill>
                            <a:latin typeface="Cambria Math" panose="02040503050406030204" pitchFamily="18" charset="0"/>
                          </a:rPr>
                        </m:ctrlPr>
                      </m:sSupPr>
                      <m:e>
                        <m:r>
                          <a:rPr lang="en-US" b="0" i="1">
                            <a:solidFill>
                              <a:srgbClr val="FF0000"/>
                            </a:solidFill>
                            <a:latin typeface="Cambria Math" panose="02040503050406030204" pitchFamily="18" charset="0"/>
                          </a:rPr>
                          <m:t>2</m:t>
                        </m:r>
                      </m:e>
                      <m:sup>
                        <m:r>
                          <a:rPr lang="en-US" b="0" i="1" smtClean="0">
                            <a:solidFill>
                              <a:srgbClr val="FF0000"/>
                            </a:solidFill>
                            <a:latin typeface="Cambria Math" panose="02040503050406030204" pitchFamily="18" charset="0"/>
                          </a:rPr>
                          <m:t>−</m:t>
                        </m:r>
                        <m:r>
                          <m:rPr>
                            <m:sty m:val="p"/>
                          </m:rPr>
                          <a:rPr lang="en-US" b="0" i="0" smtClean="0">
                            <a:solidFill>
                              <a:srgbClr val="FF0000"/>
                            </a:solidFill>
                            <a:latin typeface="Cambria Math" panose="02040503050406030204" pitchFamily="18" charset="0"/>
                          </a:rPr>
                          <m:t>Ω</m:t>
                        </m:r>
                        <m:r>
                          <a:rPr lang="en-US" b="0" i="0"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𝑘</m:t>
                        </m:r>
                        <m:r>
                          <a:rPr lang="en-US" b="0" i="1" smtClean="0">
                            <a:solidFill>
                              <a:srgbClr val="FF0000"/>
                            </a:solidFill>
                            <a:latin typeface="Cambria Math" panose="02040503050406030204" pitchFamily="18" charset="0"/>
                          </a:rPr>
                          <m:t>⋅ℓ)</m:t>
                        </m:r>
                      </m:sup>
                    </m:sSup>
                  </m:oMath>
                </a14:m>
                <a:endParaRPr lang="en-US" dirty="0">
                  <a:solidFill>
                    <a:srgbClr val="002060"/>
                  </a:solidFill>
                </a:endParaRPr>
              </a:p>
              <a:p>
                <a:pPr marL="0" indent="0">
                  <a:lnSpc>
                    <a:spcPct val="95000"/>
                  </a:lnSpc>
                  <a:spcBef>
                    <a:spcPts val="300"/>
                  </a:spcBef>
                  <a:spcAft>
                    <a:spcPts val="600"/>
                  </a:spcAft>
                  <a:buNone/>
                </a:pPr>
                <a:endParaRPr lang="en-US" dirty="0">
                  <a:solidFill>
                    <a:prstClr val="black"/>
                  </a:solidFill>
                </a:endParaRPr>
              </a:p>
              <a:p>
                <a:pPr marL="0" indent="0">
                  <a:lnSpc>
                    <a:spcPct val="95000"/>
                  </a:lnSpc>
                  <a:spcBef>
                    <a:spcPts val="300"/>
                  </a:spcBef>
                  <a:spcAft>
                    <a:spcPts val="600"/>
                  </a:spcAft>
                  <a:buNone/>
                </a:pPr>
                <a:r>
                  <a:rPr lang="en-US" dirty="0">
                    <a:solidFill>
                      <a:prstClr val="black"/>
                    </a:solidFill>
                  </a:rPr>
                  <a:t>Hence, there are at least </a:t>
                </a:r>
                <a14:m>
                  <m:oMath xmlns:m="http://schemas.openxmlformats.org/officeDocument/2006/math">
                    <m:sSup>
                      <m:sSupPr>
                        <m:ctrlPr>
                          <a:rPr lang="en-US" i="1">
                            <a:solidFill>
                              <a:srgbClr val="FF0000"/>
                            </a:solidFill>
                            <a:latin typeface="Cambria Math" panose="02040503050406030204" pitchFamily="18" charset="0"/>
                          </a:rPr>
                        </m:ctrlPr>
                      </m:sSupPr>
                      <m:e>
                        <m:r>
                          <a:rPr lang="en-US" b="0" i="1">
                            <a:solidFill>
                              <a:srgbClr val="FF0000"/>
                            </a:solidFill>
                            <a:latin typeface="Cambria Math" panose="02040503050406030204" pitchFamily="18" charset="0"/>
                          </a:rPr>
                          <m:t>2</m:t>
                        </m:r>
                      </m:e>
                      <m:sup>
                        <m:r>
                          <m:rPr>
                            <m:sty m:val="p"/>
                          </m:rPr>
                          <a:rPr lang="en-US" b="0">
                            <a:solidFill>
                              <a:srgbClr val="FF0000"/>
                            </a:solidFill>
                            <a:latin typeface="Cambria Math" panose="02040503050406030204" pitchFamily="18" charset="0"/>
                          </a:rPr>
                          <m:t>Ω</m:t>
                        </m:r>
                        <m:r>
                          <a:rPr lang="en-US" b="0">
                            <a:solidFill>
                              <a:srgbClr val="FF0000"/>
                            </a:solidFill>
                            <a:latin typeface="Cambria Math" panose="02040503050406030204" pitchFamily="18" charset="0"/>
                          </a:rPr>
                          <m:t>(</m:t>
                        </m:r>
                        <m:r>
                          <a:rPr lang="en-US" b="0" i="1">
                            <a:solidFill>
                              <a:srgbClr val="FF0000"/>
                            </a:solidFill>
                            <a:latin typeface="Cambria Math" panose="02040503050406030204" pitchFamily="18" charset="0"/>
                          </a:rPr>
                          <m:t>𝑘</m:t>
                        </m:r>
                        <m:r>
                          <a:rPr lang="en-US" b="0" i="1">
                            <a:solidFill>
                              <a:srgbClr val="FF0000"/>
                            </a:solidFill>
                            <a:latin typeface="Cambria Math" panose="02040503050406030204" pitchFamily="18" charset="0"/>
                          </a:rPr>
                          <m:t>⋅ℓ)</m:t>
                        </m:r>
                      </m:sup>
                    </m:sSup>
                  </m:oMath>
                </a14:m>
                <a:r>
                  <a:rPr lang="en-US" dirty="0">
                    <a:solidFill>
                      <a:srgbClr val="C00000"/>
                    </a:solidFill>
                  </a:rPr>
                  <a:t> </a:t>
                </a:r>
                <a:r>
                  <a:rPr lang="en-US" dirty="0">
                    <a:solidFill>
                      <a:prstClr val="black"/>
                    </a:solidFill>
                  </a:rPr>
                  <a:t>significant vertices.</a:t>
                </a:r>
              </a:p>
              <a:p>
                <a:pPr marL="0" indent="0">
                  <a:lnSpc>
                    <a:spcPct val="95000"/>
                  </a:lnSpc>
                  <a:spcBef>
                    <a:spcPts val="300"/>
                  </a:spcBef>
                  <a:spcAft>
                    <a:spcPts val="600"/>
                  </a:spcAft>
                  <a:buNone/>
                </a:pPr>
                <a:endParaRPr lang="en-US" dirty="0">
                  <a:solidFill>
                    <a:prstClr val="black"/>
                  </a:solidFill>
                </a:endParaRPr>
              </a:p>
              <a:p>
                <a:pPr marL="0" indent="0">
                  <a:lnSpc>
                    <a:spcPct val="95000"/>
                  </a:lnSpc>
                  <a:spcBef>
                    <a:spcPts val="300"/>
                  </a:spcBef>
                  <a:spcAft>
                    <a:spcPts val="600"/>
                  </a:spcAft>
                  <a:buNone/>
                </a:pPr>
                <a14:m>
                  <m:oMath xmlns:m="http://schemas.openxmlformats.org/officeDocument/2006/math">
                    <m:r>
                      <a:rPr lang="en-US" b="0" i="1">
                        <a:solidFill>
                          <a:srgbClr val="FF0000"/>
                        </a:solidFill>
                        <a:latin typeface="Cambria Math" panose="02040503050406030204" pitchFamily="18" charset="0"/>
                      </a:rPr>
                      <m:t>𝑇</m:t>
                    </m:r>
                  </m:oMath>
                </a14:m>
                <a:r>
                  <a:rPr lang="en-US" dirty="0">
                    <a:solidFill>
                      <a:srgbClr val="002060"/>
                    </a:solidFill>
                  </a:rPr>
                  <a:t> = same as the computational path, but stops when “atypical” things happen (stopping rules)</a:t>
                </a:r>
              </a:p>
              <a:p>
                <a:pPr marL="0" indent="0">
                  <a:lnSpc>
                    <a:spcPct val="95000"/>
                  </a:lnSpc>
                  <a:spcBef>
                    <a:spcPts val="300"/>
                  </a:spcBef>
                  <a:spcAft>
                    <a:spcPts val="600"/>
                  </a:spcAft>
                  <a:buNone/>
                </a:pPr>
                <a14:m>
                  <m:oMath xmlns:m="http://schemas.openxmlformats.org/officeDocument/2006/math">
                    <m:r>
                      <m:rPr>
                        <m:sty m:val="p"/>
                      </m:rPr>
                      <a:rPr lang="en-US" b="0" i="0">
                        <a:solidFill>
                          <a:srgbClr val="FF0000"/>
                        </a:solidFill>
                        <a:latin typeface="Cambria Math" panose="02040503050406030204" pitchFamily="18" charset="0"/>
                      </a:rPr>
                      <m:t>Pr</m:t>
                    </m:r>
                    <m:d>
                      <m:dPr>
                        <m:ctrlPr>
                          <a:rPr lang="en-US" i="1">
                            <a:solidFill>
                              <a:srgbClr val="FF0000"/>
                            </a:solidFill>
                            <a:latin typeface="Cambria Math" panose="02040503050406030204" pitchFamily="18" charset="0"/>
                          </a:rPr>
                        </m:ctrlPr>
                      </m:dPr>
                      <m:e>
                        <m:r>
                          <a:rPr lang="en-US" b="0" i="1">
                            <a:solidFill>
                              <a:srgbClr val="FF0000"/>
                            </a:solidFill>
                            <a:latin typeface="Cambria Math" panose="02040503050406030204" pitchFamily="18" charset="0"/>
                          </a:rPr>
                          <m:t>𝑇</m:t>
                        </m:r>
                        <m:r>
                          <a:rPr lang="en-US" b="0" i="1">
                            <a:solidFill>
                              <a:srgbClr val="FF0000"/>
                            </a:solidFill>
                            <a:latin typeface="Cambria Math" panose="02040503050406030204" pitchFamily="18" charset="0"/>
                          </a:rPr>
                          <m:t> </m:t>
                        </m:r>
                        <m:r>
                          <a:rPr lang="en-US" b="0" i="1">
                            <a:solidFill>
                              <a:srgbClr val="FF0000"/>
                            </a:solidFill>
                            <a:latin typeface="Cambria Math" panose="02040503050406030204" pitchFamily="18" charset="0"/>
                          </a:rPr>
                          <m:t>𝑠𝑡𝑜𝑝𝑠</m:t>
                        </m:r>
                      </m:e>
                    </m:d>
                  </m:oMath>
                </a14:m>
                <a:r>
                  <a:rPr lang="en-US" dirty="0">
                    <a:solidFill>
                      <a:srgbClr val="002060"/>
                    </a:solidFill>
                  </a:rPr>
                  <a:t> is </a:t>
                </a:r>
                <a:r>
                  <a:rPr lang="en-US" dirty="0" err="1">
                    <a:solidFill>
                      <a:srgbClr val="002060"/>
                    </a:solidFill>
                  </a:rPr>
                  <a:t>exp</a:t>
                </a:r>
                <a:r>
                  <a:rPr lang="en-US" dirty="0">
                    <a:solidFill>
                      <a:srgbClr val="002060"/>
                    </a:solidFill>
                  </a:rPr>
                  <a:t> small</a:t>
                </a:r>
              </a:p>
              <a:p>
                <a:pPr marL="0" indent="0">
                  <a:lnSpc>
                    <a:spcPct val="95000"/>
                  </a:lnSpc>
                  <a:spcBef>
                    <a:spcPts val="300"/>
                  </a:spcBef>
                  <a:spcAft>
                    <a:spcPts val="600"/>
                  </a:spcAft>
                  <a:buNone/>
                </a:pPr>
                <a:endParaRPr lang="en-US" dirty="0">
                  <a:solidFill>
                    <a:prstClr val="black"/>
                  </a:solidFill>
                </a:endParaRPr>
              </a:p>
              <a:p>
                <a:endParaRPr lang="en-US" dirty="0"/>
              </a:p>
            </p:txBody>
          </p:sp>
        </mc:Choice>
        <mc:Fallback xmlns="">
          <p:sp>
            <p:nvSpPr>
              <p:cNvPr id="3" name="Content Placeholder 2">
                <a:extLst>
                  <a:ext uri="{FF2B5EF4-FFF2-40B4-BE49-F238E27FC236}">
                    <a16:creationId xmlns:a16="http://schemas.microsoft.com/office/drawing/2014/main" id="{3F65A8FE-E648-C146-A4E0-E21EE2A0CBC9}"/>
                  </a:ext>
                </a:extLst>
              </p:cNvPr>
              <p:cNvSpPr>
                <a:spLocks noGrp="1" noRot="1" noChangeAspect="1" noMove="1" noResize="1" noEditPoints="1" noAdjustHandles="1" noChangeArrowheads="1" noChangeShapeType="1" noTextEdit="1"/>
              </p:cNvSpPr>
              <p:nvPr>
                <p:ph idx="1"/>
              </p:nvPr>
            </p:nvSpPr>
            <p:spPr>
              <a:blipFill>
                <a:blip r:embed="rId2"/>
                <a:stretch>
                  <a:fillRect l="-1543" t="-22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00B0028D-0BE0-A44C-8136-F6EEEA6411A4}"/>
                  </a:ext>
                </a:extLst>
              </p:cNvPr>
              <p:cNvSpPr/>
              <p:nvPr/>
            </p:nvSpPr>
            <p:spPr>
              <a:xfrm>
                <a:off x="7299561" y="1028701"/>
                <a:ext cx="1588576" cy="523220"/>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800" i="1" smtClean="0">
                              <a:solidFill>
                                <a:srgbClr val="FF0000"/>
                              </a:solidFill>
                              <a:latin typeface="Cambria Math" panose="02040503050406030204" pitchFamily="18" charset="0"/>
                            </a:rPr>
                          </m:ctrlPr>
                        </m:sSupPr>
                        <m:e>
                          <m:d>
                            <m:dPr>
                              <m:begChr m:val="|"/>
                              <m:endChr m:val="|"/>
                              <m:ctrlPr>
                                <a:rPr lang="en-US" sz="2800" b="0" i="1" smtClean="0">
                                  <a:solidFill>
                                    <a:srgbClr val="FF0000"/>
                                  </a:solidFill>
                                  <a:latin typeface="Cambria Math" panose="02040503050406030204" pitchFamily="18" charset="0"/>
                                </a:rPr>
                              </m:ctrlPr>
                            </m:dPr>
                            <m:e>
                              <m:r>
                                <a:rPr lang="en-US" sz="2800" b="0" i="1" smtClean="0">
                                  <a:solidFill>
                                    <a:srgbClr val="FF0000"/>
                                  </a:solidFill>
                                  <a:latin typeface="Cambria Math" panose="02040503050406030204" pitchFamily="18" charset="0"/>
                                </a:rPr>
                                <m:t>𝑋</m:t>
                              </m:r>
                            </m:e>
                          </m:d>
                          <m:r>
                            <a:rPr lang="en-US" sz="2800" b="0" i="1" smtClean="0">
                              <a:solidFill>
                                <a:srgbClr val="FF0000"/>
                              </a:solidFill>
                              <a:latin typeface="Cambria Math" panose="02040503050406030204" pitchFamily="18" charset="0"/>
                            </a:rPr>
                            <m:t>=</m:t>
                          </m:r>
                          <m:r>
                            <a:rPr lang="en-US" sz="2800" i="1">
                              <a:solidFill>
                                <a:srgbClr val="FF0000"/>
                              </a:solidFill>
                              <a:latin typeface="Cambria Math" panose="02040503050406030204" pitchFamily="18" charset="0"/>
                            </a:rPr>
                            <m:t>2</m:t>
                          </m:r>
                        </m:e>
                        <m:sup>
                          <m:r>
                            <a:rPr lang="en-US" sz="2800" i="1">
                              <a:solidFill>
                                <a:srgbClr val="FF0000"/>
                              </a:solidFill>
                              <a:latin typeface="Cambria Math" panose="02040503050406030204" pitchFamily="18" charset="0"/>
                            </a:rPr>
                            <m:t>𝑛</m:t>
                          </m:r>
                        </m:sup>
                      </m:sSup>
                    </m:oMath>
                  </m:oMathPara>
                </a14:m>
                <a:endParaRPr lang="en-US" sz="2400" dirty="0"/>
              </a:p>
            </p:txBody>
          </p:sp>
        </mc:Choice>
        <mc:Fallback xmlns="">
          <p:sp>
            <p:nvSpPr>
              <p:cNvPr id="4" name="Rectangle 3">
                <a:extLst>
                  <a:ext uri="{FF2B5EF4-FFF2-40B4-BE49-F238E27FC236}">
                    <a16:creationId xmlns:a16="http://schemas.microsoft.com/office/drawing/2014/main" id="{00B0028D-0BE0-A44C-8136-F6EEEA6411A4}"/>
                  </a:ext>
                </a:extLst>
              </p:cNvPr>
              <p:cNvSpPr>
                <a:spLocks noRot="1" noChangeAspect="1" noMove="1" noResize="1" noEditPoints="1" noAdjustHandles="1" noChangeArrowheads="1" noChangeShapeType="1" noTextEdit="1"/>
              </p:cNvSpPr>
              <p:nvPr/>
            </p:nvSpPr>
            <p:spPr>
              <a:xfrm>
                <a:off x="7299561" y="1028701"/>
                <a:ext cx="1588576" cy="523220"/>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85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2BCA4-088E-CF47-B430-A1C170FF04A9}"/>
              </a:ext>
            </a:extLst>
          </p:cNvPr>
          <p:cNvSpPr>
            <a:spLocks noGrp="1"/>
          </p:cNvSpPr>
          <p:nvPr>
            <p:ph type="title"/>
          </p:nvPr>
        </p:nvSpPr>
        <p:spPr/>
        <p:txBody>
          <a:bodyPr>
            <a:normAutofit fontScale="90000"/>
          </a:bodyPr>
          <a:lstStyle/>
          <a:p>
            <a:pPr rtl="0"/>
            <a:r>
              <a:rPr lang="en-US" dirty="0"/>
              <a:t>Proof Overview</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8123AC7C-8C84-BF47-8CF6-107F1FFD1A1D}"/>
                  </a:ext>
                </a:extLst>
              </p:cNvPr>
              <p:cNvSpPr/>
              <p:nvPr/>
            </p:nvSpPr>
            <p:spPr>
              <a:xfrm>
                <a:off x="457200" y="1083564"/>
                <a:ext cx="8887968" cy="4862870"/>
              </a:xfrm>
              <a:prstGeom prst="rect">
                <a:avLst/>
              </a:prstGeom>
            </p:spPr>
            <p:txBody>
              <a:bodyPr wrap="square">
                <a:spAutoFit/>
              </a:bodyPr>
              <a:lstStyle/>
              <a:p>
                <a:pPr>
                  <a:lnSpc>
                    <a:spcPct val="95000"/>
                  </a:lnSpc>
                  <a:spcBef>
                    <a:spcPts val="300"/>
                  </a:spcBef>
                  <a:spcAft>
                    <a:spcPts val="600"/>
                  </a:spcAft>
                </a:pPr>
                <a:r>
                  <a:rPr lang="en-US" sz="3200" dirty="0">
                    <a:solidFill>
                      <a:srgbClr val="002060"/>
                    </a:solidFill>
                  </a:rPr>
                  <a:t>If </a:t>
                </a:r>
                <a14:m>
                  <m:oMath xmlns:m="http://schemas.openxmlformats.org/officeDocument/2006/math">
                    <m:r>
                      <a:rPr lang="en-US" sz="3200" b="0" i="1" smtClean="0">
                        <a:solidFill>
                          <a:srgbClr val="FF0000"/>
                        </a:solidFill>
                        <a:latin typeface="Cambria Math" panose="02040503050406030204" pitchFamily="18" charset="0"/>
                      </a:rPr>
                      <m:t>𝑣</m:t>
                    </m:r>
                  </m:oMath>
                </a14:m>
                <a:r>
                  <a:rPr lang="en-US" sz="3200" dirty="0">
                    <a:solidFill>
                      <a:srgbClr val="002060"/>
                    </a:solidFill>
                  </a:rPr>
                  <a:t> is significant, </a:t>
                </a:r>
                <a14:m>
                  <m:oMath xmlns:m="http://schemas.openxmlformats.org/officeDocument/2006/math">
                    <m:r>
                      <m:rPr>
                        <m:sty m:val="p"/>
                      </m:rPr>
                      <a:rPr lang="en-US" sz="3200" b="0" i="0">
                        <a:solidFill>
                          <a:srgbClr val="FF0000"/>
                        </a:solidFill>
                        <a:latin typeface="Cambria Math" panose="02040503050406030204" pitchFamily="18" charset="0"/>
                      </a:rPr>
                      <m:t>Pr</m:t>
                    </m:r>
                    <m:d>
                      <m:dPr>
                        <m:ctrlPr>
                          <a:rPr lang="en-US" sz="3200" i="1">
                            <a:solidFill>
                              <a:srgbClr val="FF0000"/>
                            </a:solidFill>
                            <a:latin typeface="Cambria Math" panose="02040503050406030204" pitchFamily="18" charset="0"/>
                          </a:rPr>
                        </m:ctrlPr>
                      </m:dPr>
                      <m:e>
                        <m:r>
                          <a:rPr lang="en-US" sz="3200" b="0" i="1" smtClean="0">
                            <a:solidFill>
                              <a:srgbClr val="FF0000"/>
                            </a:solidFill>
                            <a:latin typeface="Cambria Math" panose="02040503050406030204" pitchFamily="18" charset="0"/>
                          </a:rPr>
                          <m:t>𝑣</m:t>
                        </m:r>
                      </m:e>
                    </m:d>
                    <m:r>
                      <a:rPr lang="en-US" sz="3200" b="0" i="1">
                        <a:solidFill>
                          <a:srgbClr val="FF0000"/>
                        </a:solidFill>
                        <a:latin typeface="Cambria Math" panose="02040503050406030204" pitchFamily="18" charset="0"/>
                      </a:rPr>
                      <m:t>≤</m:t>
                    </m:r>
                    <m:sSup>
                      <m:sSupPr>
                        <m:ctrlPr>
                          <a:rPr lang="en-US" sz="3200" i="1">
                            <a:solidFill>
                              <a:srgbClr val="FF0000"/>
                            </a:solidFill>
                            <a:latin typeface="Cambria Math" panose="02040503050406030204" pitchFamily="18" charset="0"/>
                          </a:rPr>
                        </m:ctrlPr>
                      </m:sSupPr>
                      <m:e>
                        <m:r>
                          <a:rPr lang="en-US" sz="3200" b="0" i="1">
                            <a:solidFill>
                              <a:srgbClr val="FF0000"/>
                            </a:solidFill>
                            <a:latin typeface="Cambria Math" panose="02040503050406030204" pitchFamily="18" charset="0"/>
                          </a:rPr>
                          <m:t>2</m:t>
                        </m:r>
                      </m:e>
                      <m:sup>
                        <m:r>
                          <a:rPr lang="en-US" sz="3200" b="0" i="1" smtClean="0">
                            <a:solidFill>
                              <a:srgbClr val="FF0000"/>
                            </a:solidFill>
                            <a:latin typeface="Cambria Math" panose="02040503050406030204" pitchFamily="18" charset="0"/>
                          </a:rPr>
                          <m:t>−</m:t>
                        </m:r>
                        <m:r>
                          <m:rPr>
                            <m:sty m:val="p"/>
                          </m:rPr>
                          <a:rPr lang="en-US" sz="3200" b="0" i="0" smtClean="0">
                            <a:solidFill>
                              <a:srgbClr val="FF0000"/>
                            </a:solidFill>
                            <a:latin typeface="Cambria Math" panose="02040503050406030204" pitchFamily="18" charset="0"/>
                          </a:rPr>
                          <m:t>Ω</m:t>
                        </m:r>
                        <m:r>
                          <a:rPr lang="en-US" sz="3200" b="0" i="1" smtClean="0">
                            <a:solidFill>
                              <a:srgbClr val="FF0000"/>
                            </a:solidFill>
                            <a:latin typeface="Cambria Math" panose="02040503050406030204" pitchFamily="18" charset="0"/>
                          </a:rPr>
                          <m:t>(</m:t>
                        </m:r>
                        <m:r>
                          <a:rPr lang="en-US" sz="3200" b="0" i="1" smtClean="0">
                            <a:solidFill>
                              <a:srgbClr val="FF0000"/>
                            </a:solidFill>
                            <a:latin typeface="Cambria Math" panose="02040503050406030204" pitchFamily="18" charset="0"/>
                          </a:rPr>
                          <m:t>𝑘</m:t>
                        </m:r>
                        <m:r>
                          <a:rPr lang="en-US" sz="3200" b="0" i="1" smtClean="0">
                            <a:solidFill>
                              <a:srgbClr val="FF0000"/>
                            </a:solidFill>
                            <a:latin typeface="Cambria Math" panose="02040503050406030204" pitchFamily="18" charset="0"/>
                          </a:rPr>
                          <m:t>⋅ℓ)</m:t>
                        </m:r>
                      </m:sup>
                    </m:sSup>
                  </m:oMath>
                </a14:m>
                <a:endParaRPr lang="en-US" sz="3200" i="1" dirty="0">
                  <a:solidFill>
                    <a:srgbClr val="FF0000"/>
                  </a:solidFill>
                  <a:latin typeface="Cambria Math" panose="02040503050406030204" pitchFamily="18" charset="0"/>
                </a:endParaRPr>
              </a:p>
              <a:p>
                <a:pPr>
                  <a:lnSpc>
                    <a:spcPct val="95000"/>
                  </a:lnSpc>
                  <a:spcBef>
                    <a:spcPts val="300"/>
                  </a:spcBef>
                  <a:spcAft>
                    <a:spcPts val="600"/>
                  </a:spcAft>
                </a:pPr>
                <a:r>
                  <a:rPr lang="en-US" sz="3200" dirty="0">
                    <a:solidFill>
                      <a:srgbClr val="002060"/>
                    </a:solidFill>
                  </a:rPr>
                  <a:t>Progress Function: For layer </a:t>
                </a:r>
                <a14:m>
                  <m:oMath xmlns:m="http://schemas.openxmlformats.org/officeDocument/2006/math">
                    <m:r>
                      <a:rPr lang="en-US" sz="3200" b="0" i="1" smtClean="0">
                        <a:solidFill>
                          <a:srgbClr val="FF0000"/>
                        </a:solidFill>
                        <a:latin typeface="Cambria Math" panose="02040503050406030204" pitchFamily="18" charset="0"/>
                      </a:rPr>
                      <m:t>𝑖</m:t>
                    </m:r>
                  </m:oMath>
                </a14:m>
                <a:r>
                  <a:rPr lang="en-US" sz="3200" dirty="0">
                    <a:solidFill>
                      <a:srgbClr val="002060"/>
                    </a:solidFill>
                  </a:rPr>
                  <a:t>,</a:t>
                </a:r>
              </a:p>
              <a:p>
                <a:pPr>
                  <a:lnSpc>
                    <a:spcPct val="95000"/>
                  </a:lnSpc>
                  <a:spcBef>
                    <a:spcPts val="300"/>
                  </a:spcBef>
                  <a:spcAft>
                    <a:spcPts val="600"/>
                  </a:spcAft>
                </a:pPr>
                <a14:m>
                  <m:oMathPara xmlns:m="http://schemas.openxmlformats.org/officeDocument/2006/math">
                    <m:oMathParaPr>
                      <m:jc m:val="centerGroup"/>
                    </m:oMathParaPr>
                    <m:oMath xmlns:m="http://schemas.openxmlformats.org/officeDocument/2006/math">
                      <m:sSub>
                        <m:sSubPr>
                          <m:ctrlPr>
                            <a:rPr lang="en-US" sz="3200" i="1">
                              <a:solidFill>
                                <a:srgbClr val="FF0000"/>
                              </a:solidFill>
                              <a:latin typeface="Cambria Math" panose="02040503050406030204" pitchFamily="18" charset="0"/>
                            </a:rPr>
                          </m:ctrlPr>
                        </m:sSubPr>
                        <m:e>
                          <m:r>
                            <a:rPr lang="en-US" sz="3200" b="0" i="1">
                              <a:solidFill>
                                <a:srgbClr val="FF0000"/>
                              </a:solidFill>
                              <a:latin typeface="Cambria Math" panose="02040503050406030204" pitchFamily="18" charset="0"/>
                            </a:rPr>
                            <m:t>𝑍</m:t>
                          </m:r>
                        </m:e>
                        <m:sub>
                          <m:r>
                            <a:rPr lang="en-US" sz="3200" b="0" i="1">
                              <a:solidFill>
                                <a:srgbClr val="FF0000"/>
                              </a:solidFill>
                              <a:latin typeface="Cambria Math" panose="02040503050406030204" pitchFamily="18" charset="0"/>
                            </a:rPr>
                            <m:t>𝑖</m:t>
                          </m:r>
                        </m:sub>
                      </m:sSub>
                      <m:r>
                        <a:rPr lang="en-US" sz="3200" b="0" i="1">
                          <a:solidFill>
                            <a:srgbClr val="002060"/>
                          </a:solidFill>
                          <a:latin typeface="Cambria Math" panose="02040503050406030204" pitchFamily="18" charset="0"/>
                        </a:rPr>
                        <m:t>=</m:t>
                      </m:r>
                      <m:sSub>
                        <m:sSubPr>
                          <m:ctrlPr>
                            <a:rPr lang="en-US" sz="3200" i="1" smtClean="0">
                              <a:solidFill>
                                <a:srgbClr val="002060"/>
                              </a:solidFill>
                              <a:latin typeface="Cambria Math" panose="02040503050406030204" pitchFamily="18" charset="0"/>
                            </a:rPr>
                          </m:ctrlPr>
                        </m:sSubPr>
                        <m:e>
                          <m:r>
                            <a:rPr lang="en-US" sz="3200" b="1" i="0" smtClean="0">
                              <a:solidFill>
                                <a:srgbClr val="002060"/>
                              </a:solidFill>
                              <a:latin typeface="Cambria Math" panose="02040503050406030204" pitchFamily="18" charset="0"/>
                            </a:rPr>
                            <m:t>𝐄</m:t>
                          </m:r>
                        </m:e>
                        <m:sub>
                          <m:sSub>
                            <m:sSubPr>
                              <m:ctrlPr>
                                <a:rPr lang="en-US" sz="3200" i="1" smtClean="0">
                                  <a:solidFill>
                                    <a:srgbClr val="FF0000"/>
                                  </a:solidFill>
                                  <a:latin typeface="Cambria Math" panose="02040503050406030204" pitchFamily="18" charset="0"/>
                                </a:rPr>
                              </m:ctrlPr>
                            </m:sSubPr>
                            <m:e>
                              <m:r>
                                <a:rPr lang="en-US" sz="3200" b="0" i="1" smtClean="0">
                                  <a:solidFill>
                                    <a:srgbClr val="FF0000"/>
                                  </a:solidFill>
                                  <a:latin typeface="Cambria Math" panose="02040503050406030204" pitchFamily="18" charset="0"/>
                                </a:rPr>
                                <m:t>𝑉</m:t>
                              </m:r>
                            </m:e>
                            <m:sub>
                              <m:r>
                                <a:rPr lang="en-US" sz="3200" b="0" i="1" smtClean="0">
                                  <a:solidFill>
                                    <a:srgbClr val="FF0000"/>
                                  </a:solidFill>
                                  <a:latin typeface="Cambria Math" panose="02040503050406030204" pitchFamily="18" charset="0"/>
                                </a:rPr>
                                <m:t>𝑖</m:t>
                              </m:r>
                            </m:sub>
                          </m:sSub>
                        </m:sub>
                      </m:sSub>
                      <m:d>
                        <m:dPr>
                          <m:begChr m:val="["/>
                          <m:endChr m:val="]"/>
                          <m:ctrlPr>
                            <a:rPr lang="en-US" sz="3200" i="1" smtClean="0">
                              <a:solidFill>
                                <a:srgbClr val="002060"/>
                              </a:solidFill>
                              <a:latin typeface="Cambria Math" panose="02040503050406030204" pitchFamily="18" charset="0"/>
                            </a:rPr>
                          </m:ctrlPr>
                        </m:dPr>
                        <m:e>
                          <m:sSup>
                            <m:sSupPr>
                              <m:ctrlPr>
                                <a:rPr lang="en-US" sz="3200" i="1">
                                  <a:solidFill>
                                    <a:srgbClr val="FF0000"/>
                                  </a:solidFill>
                                  <a:latin typeface="Cambria Math" panose="02040503050406030204" pitchFamily="18" charset="0"/>
                                </a:rPr>
                              </m:ctrlPr>
                            </m:sSupPr>
                            <m:e>
                              <m:d>
                                <m:dPr>
                                  <m:begChr m:val="〈"/>
                                  <m:endChr m:val="〉"/>
                                  <m:ctrlPr>
                                    <a:rPr lang="en-US" sz="3200" i="1">
                                      <a:solidFill>
                                        <a:srgbClr val="002060"/>
                                      </a:solidFill>
                                      <a:latin typeface="Cambria Math" panose="02040503050406030204" pitchFamily="18" charset="0"/>
                                    </a:rPr>
                                  </m:ctrlPr>
                                </m:dPr>
                                <m:e>
                                  <m:sSub>
                                    <m:sSubPr>
                                      <m:ctrlPr>
                                        <a:rPr lang="en-US" sz="3200" i="1">
                                          <a:solidFill>
                                            <a:srgbClr val="FF0000"/>
                                          </a:solidFill>
                                          <a:latin typeface="Cambria Math" panose="02040503050406030204" pitchFamily="18" charset="0"/>
                                        </a:rPr>
                                      </m:ctrlPr>
                                    </m:sSubPr>
                                    <m:e>
                                      <m:r>
                                        <m:rPr>
                                          <m:sty m:val="p"/>
                                        </m:rPr>
                                        <a:rPr lang="en-US" sz="3200" b="0" i="1">
                                          <a:solidFill>
                                            <a:srgbClr val="FF0000"/>
                                          </a:solidFill>
                                          <a:latin typeface="Cambria Math" panose="02040503050406030204" pitchFamily="18" charset="0"/>
                                        </a:rPr>
                                        <m:t>P</m:t>
                                      </m:r>
                                    </m:e>
                                    <m:sub>
                                      <m:r>
                                        <a:rPr lang="en-US" sz="3200" b="0" i="1">
                                          <a:solidFill>
                                            <a:srgbClr val="FF0000"/>
                                          </a:solidFill>
                                          <a:latin typeface="Cambria Math" panose="02040503050406030204" pitchFamily="18" charset="0"/>
                                        </a:rPr>
                                        <m:t>𝑥</m:t>
                                      </m:r>
                                      <m:r>
                                        <a:rPr lang="en-US" sz="3200" b="0" i="1">
                                          <a:solidFill>
                                            <a:srgbClr val="FF0000"/>
                                          </a:solidFill>
                                          <a:latin typeface="Cambria Math" panose="02040503050406030204" pitchFamily="18" charset="0"/>
                                        </a:rPr>
                                        <m:t>|</m:t>
                                      </m:r>
                                      <m:sSub>
                                        <m:sSubPr>
                                          <m:ctrlPr>
                                            <a:rPr lang="en-US" sz="3200" i="1" smtClean="0">
                                              <a:solidFill>
                                                <a:srgbClr val="FF0000"/>
                                              </a:solidFill>
                                              <a:latin typeface="Cambria Math" panose="02040503050406030204" pitchFamily="18" charset="0"/>
                                            </a:rPr>
                                          </m:ctrlPr>
                                        </m:sSubPr>
                                        <m:e>
                                          <m:r>
                                            <a:rPr lang="en-US" sz="3200" b="0" i="1" smtClean="0">
                                              <a:solidFill>
                                                <a:srgbClr val="FF0000"/>
                                              </a:solidFill>
                                              <a:latin typeface="Cambria Math" panose="02040503050406030204" pitchFamily="18" charset="0"/>
                                            </a:rPr>
                                            <m:t>𝑉</m:t>
                                          </m:r>
                                        </m:e>
                                        <m:sub>
                                          <m:r>
                                            <a:rPr lang="en-US" sz="3200" b="0" i="1" smtClean="0">
                                              <a:solidFill>
                                                <a:srgbClr val="FF0000"/>
                                              </a:solidFill>
                                              <a:latin typeface="Cambria Math" panose="02040503050406030204" pitchFamily="18" charset="0"/>
                                            </a:rPr>
                                            <m:t>𝑖</m:t>
                                          </m:r>
                                        </m:sub>
                                      </m:sSub>
                                    </m:sub>
                                  </m:sSub>
                                  <m:r>
                                    <a:rPr lang="en-US" sz="3200" b="0" i="1">
                                      <a:solidFill>
                                        <a:srgbClr val="FF0000"/>
                                      </a:solidFill>
                                      <a:latin typeface="Cambria Math" panose="02040503050406030204" pitchFamily="18" charset="0"/>
                                    </a:rPr>
                                    <m:t> , </m:t>
                                  </m:r>
                                  <m:sSub>
                                    <m:sSubPr>
                                      <m:ctrlPr>
                                        <a:rPr lang="en-US" sz="3200" i="1">
                                          <a:solidFill>
                                            <a:srgbClr val="FF0000"/>
                                          </a:solidFill>
                                          <a:latin typeface="Cambria Math" panose="02040503050406030204" pitchFamily="18" charset="0"/>
                                        </a:rPr>
                                      </m:ctrlPr>
                                    </m:sSubPr>
                                    <m:e>
                                      <m:r>
                                        <m:rPr>
                                          <m:sty m:val="p"/>
                                        </m:rPr>
                                        <a:rPr lang="en-US" sz="3200" b="0" i="1">
                                          <a:solidFill>
                                            <a:srgbClr val="FF0000"/>
                                          </a:solidFill>
                                          <a:latin typeface="Cambria Math" panose="02040503050406030204" pitchFamily="18" charset="0"/>
                                        </a:rPr>
                                        <m:t>P</m:t>
                                      </m:r>
                                    </m:e>
                                    <m:sub>
                                      <m:r>
                                        <a:rPr lang="en-US" sz="3200" b="0" i="1">
                                          <a:solidFill>
                                            <a:srgbClr val="FF0000"/>
                                          </a:solidFill>
                                          <a:latin typeface="Cambria Math" panose="02040503050406030204" pitchFamily="18" charset="0"/>
                                        </a:rPr>
                                        <m:t>𝑥</m:t>
                                      </m:r>
                                      <m:r>
                                        <a:rPr lang="en-US" sz="3200" b="0" i="1">
                                          <a:solidFill>
                                            <a:srgbClr val="FF0000"/>
                                          </a:solidFill>
                                          <a:latin typeface="Cambria Math" panose="02040503050406030204" pitchFamily="18" charset="0"/>
                                        </a:rPr>
                                        <m:t>|</m:t>
                                      </m:r>
                                      <m:r>
                                        <a:rPr lang="en-US" sz="3200" b="0" i="1" smtClean="0">
                                          <a:solidFill>
                                            <a:srgbClr val="FF0000"/>
                                          </a:solidFill>
                                          <a:latin typeface="Cambria Math" panose="02040503050406030204" pitchFamily="18" charset="0"/>
                                        </a:rPr>
                                        <m:t>𝑣</m:t>
                                      </m:r>
                                    </m:sub>
                                  </m:sSub>
                                </m:e>
                              </m:d>
                            </m:e>
                            <m:sup>
                              <m:r>
                                <a:rPr lang="en-US" sz="3200" b="0" i="1" smtClean="0">
                                  <a:solidFill>
                                    <a:srgbClr val="FF0000"/>
                                  </a:solidFill>
                                  <a:latin typeface="Cambria Math" panose="02040503050406030204" pitchFamily="18" charset="0"/>
                                </a:rPr>
                                <m:t>𝑘</m:t>
                              </m:r>
                            </m:sup>
                          </m:sSup>
                        </m:e>
                      </m:d>
                    </m:oMath>
                  </m:oMathPara>
                </a14:m>
                <a:endParaRPr lang="en-US" sz="3200" dirty="0">
                  <a:solidFill>
                    <a:srgbClr val="002060"/>
                  </a:solidFill>
                </a:endParaRPr>
              </a:p>
              <a:p>
                <a:pPr>
                  <a:lnSpc>
                    <a:spcPct val="95000"/>
                  </a:lnSpc>
                  <a:spcBef>
                    <a:spcPts val="300"/>
                  </a:spcBef>
                  <a:spcAft>
                    <a:spcPts val="600"/>
                  </a:spcAft>
                </a:pPr>
                <a:r>
                  <a:rPr lang="en-US" sz="3200" dirty="0">
                    <a:solidFill>
                      <a:srgbClr val="002060"/>
                    </a:solidFill>
                  </a:rPr>
                  <a:t>1) </a:t>
                </a:r>
                <a:r>
                  <a:rPr lang="en-US" sz="3200" dirty="0">
                    <a:solidFill>
                      <a:srgbClr val="FF0000"/>
                    </a:solidFill>
                  </a:rPr>
                  <a:t> </a:t>
                </a:r>
                <a14:m>
                  <m:oMath xmlns:m="http://schemas.openxmlformats.org/officeDocument/2006/math">
                    <m:sSub>
                      <m:sSubPr>
                        <m:ctrlPr>
                          <a:rPr lang="en-US" sz="3200" i="1">
                            <a:solidFill>
                              <a:srgbClr val="FF0000"/>
                            </a:solidFill>
                            <a:latin typeface="Cambria Math" panose="02040503050406030204" pitchFamily="18" charset="0"/>
                          </a:rPr>
                        </m:ctrlPr>
                      </m:sSubPr>
                      <m:e>
                        <m:r>
                          <a:rPr lang="en-US" sz="3200" b="0" i="1">
                            <a:solidFill>
                              <a:srgbClr val="FF0000"/>
                            </a:solidFill>
                            <a:latin typeface="Cambria Math" panose="02040503050406030204" pitchFamily="18" charset="0"/>
                          </a:rPr>
                          <m:t>𝑍</m:t>
                        </m:r>
                      </m:e>
                      <m:sub>
                        <m:r>
                          <a:rPr lang="en-US" sz="3200" b="0" i="1">
                            <a:solidFill>
                              <a:srgbClr val="FF0000"/>
                            </a:solidFill>
                            <a:latin typeface="Cambria Math" panose="02040503050406030204" pitchFamily="18" charset="0"/>
                          </a:rPr>
                          <m:t>0</m:t>
                        </m:r>
                      </m:sub>
                    </m:sSub>
                    <m:r>
                      <a:rPr lang="en-US" sz="3200" b="0" i="1">
                        <a:solidFill>
                          <a:srgbClr val="FF0000"/>
                        </a:solidFill>
                        <a:latin typeface="Cambria Math" panose="02040503050406030204" pitchFamily="18" charset="0"/>
                      </a:rPr>
                      <m:t>=</m:t>
                    </m:r>
                    <m:sSup>
                      <m:sSupPr>
                        <m:ctrlPr>
                          <a:rPr lang="en-US" sz="3200" i="1">
                            <a:solidFill>
                              <a:srgbClr val="FF0000"/>
                            </a:solidFill>
                            <a:latin typeface="Cambria Math" panose="02040503050406030204" pitchFamily="18" charset="0"/>
                          </a:rPr>
                        </m:ctrlPr>
                      </m:sSupPr>
                      <m:e>
                        <m:r>
                          <a:rPr lang="en-US" sz="3200" b="0" i="1">
                            <a:solidFill>
                              <a:srgbClr val="FF0000"/>
                            </a:solidFill>
                            <a:latin typeface="Cambria Math" panose="02040503050406030204" pitchFamily="18" charset="0"/>
                          </a:rPr>
                          <m:t>2</m:t>
                        </m:r>
                      </m:e>
                      <m:sup>
                        <m:r>
                          <a:rPr lang="en-US" sz="3200" b="0" i="1">
                            <a:solidFill>
                              <a:srgbClr val="FF0000"/>
                            </a:solidFill>
                            <a:latin typeface="Cambria Math" panose="02040503050406030204" pitchFamily="18" charset="0"/>
                          </a:rPr>
                          <m:t>−</m:t>
                        </m:r>
                        <m:r>
                          <a:rPr lang="en-US" sz="3200" b="0" i="1" smtClean="0">
                            <a:solidFill>
                              <a:srgbClr val="FF0000"/>
                            </a:solidFill>
                            <a:latin typeface="Cambria Math" panose="02040503050406030204" pitchFamily="18" charset="0"/>
                          </a:rPr>
                          <m:t>𝑛𝑘</m:t>
                        </m:r>
                      </m:sup>
                    </m:sSup>
                  </m:oMath>
                </a14:m>
                <a:endParaRPr lang="en-US" sz="3200" dirty="0">
                  <a:solidFill>
                    <a:srgbClr val="002060"/>
                  </a:solidFill>
                </a:endParaRPr>
              </a:p>
              <a:p>
                <a:pPr>
                  <a:lnSpc>
                    <a:spcPct val="95000"/>
                  </a:lnSpc>
                  <a:spcBef>
                    <a:spcPts val="300"/>
                  </a:spcBef>
                  <a:spcAft>
                    <a:spcPts val="600"/>
                  </a:spcAft>
                </a:pPr>
                <a:r>
                  <a:rPr lang="en-US" sz="3200" dirty="0">
                    <a:solidFill>
                      <a:srgbClr val="002060"/>
                    </a:solidFill>
                  </a:rPr>
                  <a:t>2)  </a:t>
                </a:r>
                <a14:m>
                  <m:oMath xmlns:m="http://schemas.openxmlformats.org/officeDocument/2006/math">
                    <m:sSub>
                      <m:sSubPr>
                        <m:ctrlPr>
                          <a:rPr lang="en-US" sz="3200" i="1">
                            <a:solidFill>
                              <a:srgbClr val="FF0000"/>
                            </a:solidFill>
                            <a:latin typeface="Cambria Math" panose="02040503050406030204" pitchFamily="18" charset="0"/>
                          </a:rPr>
                        </m:ctrlPr>
                      </m:sSubPr>
                      <m:e>
                        <m:r>
                          <a:rPr lang="en-US" sz="3200" b="0" i="1">
                            <a:solidFill>
                              <a:srgbClr val="FF0000"/>
                            </a:solidFill>
                            <a:latin typeface="Cambria Math" panose="02040503050406030204" pitchFamily="18" charset="0"/>
                          </a:rPr>
                          <m:t>𝑍</m:t>
                        </m:r>
                      </m:e>
                      <m:sub>
                        <m:r>
                          <a:rPr lang="en-US" sz="3200" b="0" i="1">
                            <a:solidFill>
                              <a:srgbClr val="FF0000"/>
                            </a:solidFill>
                            <a:latin typeface="Cambria Math" panose="02040503050406030204" pitchFamily="18" charset="0"/>
                          </a:rPr>
                          <m:t>𝑖</m:t>
                        </m:r>
                      </m:sub>
                    </m:sSub>
                  </m:oMath>
                </a14:m>
                <a:r>
                  <a:rPr lang="en-US" sz="3200" dirty="0">
                    <a:solidFill>
                      <a:srgbClr val="002060"/>
                    </a:solidFill>
                  </a:rPr>
                  <a:t> is very slowly growing: </a:t>
                </a:r>
                <a14:m>
                  <m:oMath xmlns:m="http://schemas.openxmlformats.org/officeDocument/2006/math">
                    <m:sSub>
                      <m:sSubPr>
                        <m:ctrlPr>
                          <a:rPr lang="en-US" sz="3200" i="1">
                            <a:solidFill>
                              <a:srgbClr val="FF0000"/>
                            </a:solidFill>
                            <a:latin typeface="Cambria Math" panose="02040503050406030204" pitchFamily="18" charset="0"/>
                          </a:rPr>
                        </m:ctrlPr>
                      </m:sSubPr>
                      <m:e>
                        <m:r>
                          <a:rPr lang="en-US" sz="3200" b="0" i="1">
                            <a:solidFill>
                              <a:srgbClr val="FF0000"/>
                            </a:solidFill>
                            <a:latin typeface="Cambria Math" panose="02040503050406030204" pitchFamily="18" charset="0"/>
                          </a:rPr>
                          <m:t>𝑍</m:t>
                        </m:r>
                      </m:e>
                      <m:sub>
                        <m:r>
                          <a:rPr lang="en-US" sz="3200" b="0" i="1">
                            <a:solidFill>
                              <a:srgbClr val="FF0000"/>
                            </a:solidFill>
                            <a:latin typeface="Cambria Math" panose="02040503050406030204" pitchFamily="18" charset="0"/>
                          </a:rPr>
                          <m:t>0</m:t>
                        </m:r>
                      </m:sub>
                    </m:sSub>
                    <m:r>
                      <a:rPr lang="en-US" sz="3200" b="0" i="1">
                        <a:solidFill>
                          <a:srgbClr val="FF0000"/>
                        </a:solidFill>
                        <a:latin typeface="Cambria Math" panose="02040503050406030204" pitchFamily="18" charset="0"/>
                        <a:ea typeface="Cambria Math" panose="02040503050406030204" pitchFamily="18" charset="0"/>
                      </a:rPr>
                      <m:t>≈</m:t>
                    </m:r>
                    <m:sSub>
                      <m:sSubPr>
                        <m:ctrlPr>
                          <a:rPr lang="en-US" sz="3200" i="1">
                            <a:solidFill>
                              <a:srgbClr val="FF0000"/>
                            </a:solidFill>
                            <a:latin typeface="Cambria Math" panose="02040503050406030204" pitchFamily="18" charset="0"/>
                            <a:ea typeface="Cambria Math" panose="02040503050406030204" pitchFamily="18" charset="0"/>
                          </a:rPr>
                        </m:ctrlPr>
                      </m:sSubPr>
                      <m:e>
                        <m:r>
                          <a:rPr lang="en-US" sz="3200" b="0" i="1">
                            <a:solidFill>
                              <a:srgbClr val="FF0000"/>
                            </a:solidFill>
                            <a:latin typeface="Cambria Math" panose="02040503050406030204" pitchFamily="18" charset="0"/>
                            <a:ea typeface="Cambria Math" panose="02040503050406030204" pitchFamily="18" charset="0"/>
                          </a:rPr>
                          <m:t>𝑍</m:t>
                        </m:r>
                      </m:e>
                      <m:sub>
                        <m:r>
                          <a:rPr lang="en-US" sz="3200" b="0" i="1">
                            <a:solidFill>
                              <a:srgbClr val="FF0000"/>
                            </a:solidFill>
                            <a:latin typeface="Cambria Math" panose="02040503050406030204" pitchFamily="18" charset="0"/>
                            <a:ea typeface="Cambria Math" panose="02040503050406030204" pitchFamily="18" charset="0"/>
                          </a:rPr>
                          <m:t>𝑚</m:t>
                        </m:r>
                      </m:sub>
                    </m:sSub>
                  </m:oMath>
                </a14:m>
                <a:r>
                  <a:rPr lang="en-US" sz="3200" dirty="0">
                    <a:solidFill>
                      <a:srgbClr val="002060"/>
                    </a:solidFill>
                  </a:rPr>
                  <a:t> </a:t>
                </a:r>
                <a:br>
                  <a:rPr lang="en-US" sz="3200" dirty="0">
                    <a:solidFill>
                      <a:srgbClr val="002060"/>
                    </a:solidFill>
                  </a:rPr>
                </a:br>
                <a:r>
                  <a:rPr lang="en-US" sz="3200" dirty="0">
                    <a:solidFill>
                      <a:srgbClr val="002060"/>
                    </a:solidFill>
                  </a:rPr>
                  <a:t>(as long as number of steps is at most </a:t>
                </a:r>
                <a14:m>
                  <m:oMath xmlns:m="http://schemas.openxmlformats.org/officeDocument/2006/math">
                    <m:sSup>
                      <m:sSupPr>
                        <m:ctrlPr>
                          <a:rPr lang="en-US" sz="3200" i="1">
                            <a:solidFill>
                              <a:srgbClr val="FF0000"/>
                            </a:solidFill>
                            <a:latin typeface="Cambria Math" panose="02040503050406030204" pitchFamily="18" charset="0"/>
                          </a:rPr>
                        </m:ctrlPr>
                      </m:sSupPr>
                      <m:e>
                        <m:r>
                          <a:rPr lang="en-US" sz="3200" i="1">
                            <a:solidFill>
                              <a:srgbClr val="FF0000"/>
                            </a:solidFill>
                            <a:latin typeface="Cambria Math" panose="02040503050406030204" pitchFamily="18" charset="0"/>
                          </a:rPr>
                          <m:t>2</m:t>
                        </m:r>
                      </m:e>
                      <m:sup>
                        <m:r>
                          <a:rPr lang="en-US" sz="3200" b="0" i="1" smtClean="0">
                            <a:solidFill>
                              <a:srgbClr val="FF0000"/>
                            </a:solidFill>
                            <a:latin typeface="Cambria Math" panose="02040503050406030204" pitchFamily="18" charset="0"/>
                          </a:rPr>
                          <m:t>𝑟</m:t>
                        </m:r>
                      </m:sup>
                    </m:sSup>
                  </m:oMath>
                </a14:m>
                <a:r>
                  <a:rPr lang="en-US" sz="3200" dirty="0">
                    <a:solidFill>
                      <a:srgbClr val="002060"/>
                    </a:solidFill>
                  </a:rPr>
                  <a:t>)</a:t>
                </a:r>
              </a:p>
              <a:p>
                <a:pPr marL="514350" indent="-514350">
                  <a:lnSpc>
                    <a:spcPct val="95000"/>
                  </a:lnSpc>
                  <a:spcBef>
                    <a:spcPts val="300"/>
                  </a:spcBef>
                  <a:spcAft>
                    <a:spcPts val="2400"/>
                  </a:spcAft>
                  <a:buFont typeface="Arial" pitchFamily="34" charset="0"/>
                  <a:buAutoNum type="arabicParenR" startAt="3"/>
                </a:pPr>
                <a:r>
                  <a:rPr lang="en-US" sz="3200" dirty="0">
                    <a:solidFill>
                      <a:srgbClr val="002060"/>
                    </a:solidFill>
                  </a:rPr>
                  <a:t>If </a:t>
                </a:r>
                <a14:m>
                  <m:oMath xmlns:m="http://schemas.openxmlformats.org/officeDocument/2006/math">
                    <m:sSub>
                      <m:sSubPr>
                        <m:ctrlPr>
                          <a:rPr lang="en-US" sz="3200" i="1">
                            <a:solidFill>
                              <a:srgbClr val="FF0000"/>
                            </a:solidFill>
                            <a:latin typeface="Cambria Math" panose="02040503050406030204" pitchFamily="18" charset="0"/>
                          </a:rPr>
                        </m:ctrlPr>
                      </m:sSubPr>
                      <m:e>
                        <m:r>
                          <a:rPr lang="en-US" sz="3200" b="0" i="1" smtClean="0">
                            <a:solidFill>
                              <a:srgbClr val="FF0000"/>
                            </a:solidFill>
                            <a:latin typeface="Cambria Math" panose="02040503050406030204" pitchFamily="18" charset="0"/>
                          </a:rPr>
                          <m:t>𝑣</m:t>
                        </m:r>
                        <m:r>
                          <a:rPr lang="en-US" sz="3200" b="0" i="1">
                            <a:solidFill>
                              <a:srgbClr val="FF0000"/>
                            </a:solidFill>
                            <a:latin typeface="Cambria Math" panose="02040503050406030204" pitchFamily="18" charset="0"/>
                          </a:rPr>
                          <m:t>∈</m:t>
                        </m:r>
                        <m:r>
                          <a:rPr lang="en-US" sz="3200" b="0" i="1">
                            <a:solidFill>
                              <a:srgbClr val="FF0000"/>
                            </a:solidFill>
                            <a:latin typeface="Cambria Math" panose="02040503050406030204" pitchFamily="18" charset="0"/>
                          </a:rPr>
                          <m:t>𝐿</m:t>
                        </m:r>
                      </m:e>
                      <m:sub>
                        <m:r>
                          <a:rPr lang="en-US" sz="3200" b="0" i="1">
                            <a:solidFill>
                              <a:srgbClr val="FF0000"/>
                            </a:solidFill>
                            <a:latin typeface="Cambria Math" panose="02040503050406030204" pitchFamily="18" charset="0"/>
                          </a:rPr>
                          <m:t>𝑚</m:t>
                        </m:r>
                      </m:sub>
                    </m:sSub>
                  </m:oMath>
                </a14:m>
                <a:r>
                  <a:rPr lang="en-US" sz="3200" dirty="0">
                    <a:solidFill>
                      <a:srgbClr val="002060"/>
                    </a:solidFill>
                  </a:rPr>
                  <a:t>,  then  </a:t>
                </a:r>
                <a14:m>
                  <m:oMath xmlns:m="http://schemas.openxmlformats.org/officeDocument/2006/math">
                    <m:sSub>
                      <m:sSubPr>
                        <m:ctrlPr>
                          <a:rPr lang="en-US" sz="3200" i="1">
                            <a:solidFill>
                              <a:srgbClr val="FF0000"/>
                            </a:solidFill>
                            <a:latin typeface="Cambria Math" panose="02040503050406030204" pitchFamily="18" charset="0"/>
                          </a:rPr>
                        </m:ctrlPr>
                      </m:sSubPr>
                      <m:e>
                        <m:r>
                          <a:rPr lang="en-US" sz="3200" b="0" i="1">
                            <a:solidFill>
                              <a:srgbClr val="FF0000"/>
                            </a:solidFill>
                            <a:latin typeface="Cambria Math" panose="02040503050406030204" pitchFamily="18" charset="0"/>
                          </a:rPr>
                          <m:t>𝑍</m:t>
                        </m:r>
                      </m:e>
                      <m:sub>
                        <m:r>
                          <a:rPr lang="en-US" sz="3200" b="0" i="1">
                            <a:solidFill>
                              <a:srgbClr val="FF0000"/>
                            </a:solidFill>
                            <a:latin typeface="Cambria Math" panose="02040503050406030204" pitchFamily="18" charset="0"/>
                          </a:rPr>
                          <m:t>𝑚</m:t>
                        </m:r>
                      </m:sub>
                    </m:sSub>
                    <m:r>
                      <a:rPr lang="en-US" sz="3200" b="0" i="1">
                        <a:solidFill>
                          <a:srgbClr val="FF0000"/>
                        </a:solidFill>
                        <a:latin typeface="Cambria Math" panose="02040503050406030204" pitchFamily="18" charset="0"/>
                      </a:rPr>
                      <m:t>≥</m:t>
                    </m:r>
                    <m:r>
                      <m:rPr>
                        <m:sty m:val="p"/>
                      </m:rPr>
                      <a:rPr lang="en-US" sz="3200" b="0" i="0">
                        <a:solidFill>
                          <a:srgbClr val="FF0000"/>
                        </a:solidFill>
                        <a:latin typeface="Cambria Math" panose="02040503050406030204" pitchFamily="18" charset="0"/>
                      </a:rPr>
                      <m:t>Pr</m:t>
                    </m:r>
                    <m:d>
                      <m:dPr>
                        <m:ctrlPr>
                          <a:rPr lang="en-US" sz="3200" i="1">
                            <a:solidFill>
                              <a:srgbClr val="FF0000"/>
                            </a:solidFill>
                            <a:latin typeface="Cambria Math" panose="02040503050406030204" pitchFamily="18" charset="0"/>
                          </a:rPr>
                        </m:ctrlPr>
                      </m:dPr>
                      <m:e>
                        <m:r>
                          <a:rPr lang="en-US" sz="3200" b="0" i="1" smtClean="0">
                            <a:solidFill>
                              <a:srgbClr val="FF0000"/>
                            </a:solidFill>
                            <a:latin typeface="Cambria Math" panose="02040503050406030204" pitchFamily="18" charset="0"/>
                          </a:rPr>
                          <m:t>𝑣</m:t>
                        </m:r>
                      </m:e>
                    </m:d>
                    <m:r>
                      <a:rPr lang="en-US" sz="3200" b="0" i="1">
                        <a:solidFill>
                          <a:srgbClr val="FF0000"/>
                        </a:solidFill>
                        <a:latin typeface="Cambria Math" panose="02040503050406030204" pitchFamily="18" charset="0"/>
                      </a:rPr>
                      <m:t>⋅</m:t>
                    </m:r>
                    <m:sSup>
                      <m:sSupPr>
                        <m:ctrlPr>
                          <a:rPr lang="en-US" sz="3200" i="1">
                            <a:solidFill>
                              <a:srgbClr val="FF0000"/>
                            </a:solidFill>
                            <a:latin typeface="Cambria Math" panose="02040503050406030204" pitchFamily="18" charset="0"/>
                          </a:rPr>
                        </m:ctrlPr>
                      </m:sSupPr>
                      <m:e>
                        <m:r>
                          <a:rPr lang="en-US" sz="3200" b="0" i="1">
                            <a:solidFill>
                              <a:srgbClr val="FF0000"/>
                            </a:solidFill>
                            <a:latin typeface="Cambria Math" panose="02040503050406030204" pitchFamily="18" charset="0"/>
                          </a:rPr>
                          <m:t>2</m:t>
                        </m:r>
                      </m:e>
                      <m:sup>
                        <m:r>
                          <a:rPr lang="en-US" sz="3200" b="0" i="1" smtClean="0">
                            <a:solidFill>
                              <a:srgbClr val="FF0000"/>
                            </a:solidFill>
                            <a:latin typeface="Cambria Math" panose="02040503050406030204" pitchFamily="18" charset="0"/>
                          </a:rPr>
                          <m:t>𝑘</m:t>
                        </m:r>
                        <m:r>
                          <a:rPr lang="en-US" sz="3200" b="0" i="1" smtClean="0">
                            <a:solidFill>
                              <a:srgbClr val="FF0000"/>
                            </a:solidFill>
                            <a:latin typeface="Cambria Math" panose="02040503050406030204" pitchFamily="18" charset="0"/>
                          </a:rPr>
                          <m:t>ℓ</m:t>
                        </m:r>
                      </m:sup>
                    </m:sSup>
                    <m:r>
                      <a:rPr lang="en-US" sz="3200" b="0" i="1">
                        <a:solidFill>
                          <a:srgbClr val="FF0000"/>
                        </a:solidFill>
                        <a:latin typeface="Cambria Math" panose="02040503050406030204" pitchFamily="18" charset="0"/>
                      </a:rPr>
                      <m:t>⋅</m:t>
                    </m:r>
                    <m:sSup>
                      <m:sSupPr>
                        <m:ctrlPr>
                          <a:rPr lang="en-US" sz="3200" i="1">
                            <a:solidFill>
                              <a:srgbClr val="FF0000"/>
                            </a:solidFill>
                            <a:latin typeface="Cambria Math" panose="02040503050406030204" pitchFamily="18" charset="0"/>
                          </a:rPr>
                        </m:ctrlPr>
                      </m:sSupPr>
                      <m:e>
                        <m:r>
                          <a:rPr lang="en-US" sz="3200" b="0" i="1">
                            <a:solidFill>
                              <a:srgbClr val="FF0000"/>
                            </a:solidFill>
                            <a:latin typeface="Cambria Math" panose="02040503050406030204" pitchFamily="18" charset="0"/>
                          </a:rPr>
                          <m:t>2</m:t>
                        </m:r>
                      </m:e>
                      <m:sup>
                        <m:r>
                          <a:rPr lang="en-US" sz="3200" b="0" i="1">
                            <a:solidFill>
                              <a:srgbClr val="FF0000"/>
                            </a:solidFill>
                            <a:latin typeface="Cambria Math" panose="02040503050406030204" pitchFamily="18" charset="0"/>
                          </a:rPr>
                          <m:t>−</m:t>
                        </m:r>
                        <m:r>
                          <a:rPr lang="en-US" sz="3200" i="1" smtClean="0">
                            <a:solidFill>
                              <a:srgbClr val="FF0000"/>
                            </a:solidFill>
                            <a:latin typeface="Cambria Math" panose="02040503050406030204" pitchFamily="18" charset="0"/>
                          </a:rPr>
                          <m:t>𝑛</m:t>
                        </m:r>
                        <m:r>
                          <a:rPr lang="en-US" sz="3200" b="0" i="1" smtClean="0">
                            <a:solidFill>
                              <a:srgbClr val="FF0000"/>
                            </a:solidFill>
                            <a:latin typeface="Cambria Math" panose="02040503050406030204" pitchFamily="18" charset="0"/>
                          </a:rPr>
                          <m:t>𝑘</m:t>
                        </m:r>
                      </m:sup>
                    </m:sSup>
                  </m:oMath>
                </a14:m>
                <a:endParaRPr lang="en-US" sz="3200" dirty="0">
                  <a:solidFill>
                    <a:srgbClr val="002060"/>
                  </a:solidFill>
                </a:endParaRPr>
              </a:p>
              <a:p>
                <a:pPr>
                  <a:lnSpc>
                    <a:spcPct val="95000"/>
                  </a:lnSpc>
                  <a:spcBef>
                    <a:spcPts val="300"/>
                  </a:spcBef>
                  <a:spcAft>
                    <a:spcPts val="600"/>
                  </a:spcAft>
                </a:pPr>
                <a:r>
                  <a:rPr lang="en-US" sz="3200" dirty="0">
                    <a:solidFill>
                      <a:srgbClr val="002060"/>
                    </a:solidFill>
                  </a:rPr>
                  <a:t>Hence: If </a:t>
                </a:r>
                <a14:m>
                  <m:oMath xmlns:m="http://schemas.openxmlformats.org/officeDocument/2006/math">
                    <m:r>
                      <a:rPr lang="en-US" sz="3200" b="0" i="1" smtClean="0">
                        <a:solidFill>
                          <a:srgbClr val="FF0000"/>
                        </a:solidFill>
                        <a:latin typeface="Cambria Math" panose="02040503050406030204" pitchFamily="18" charset="0"/>
                      </a:rPr>
                      <m:t>𝑣</m:t>
                    </m:r>
                  </m:oMath>
                </a14:m>
                <a:r>
                  <a:rPr lang="en-US" sz="3200" dirty="0">
                    <a:solidFill>
                      <a:srgbClr val="002060"/>
                    </a:solidFill>
                  </a:rPr>
                  <a:t> is significant, </a:t>
                </a:r>
                <a14:m>
                  <m:oMath xmlns:m="http://schemas.openxmlformats.org/officeDocument/2006/math">
                    <m:r>
                      <m:rPr>
                        <m:sty m:val="p"/>
                      </m:rPr>
                      <a:rPr lang="en-US" sz="3200" b="0" i="0">
                        <a:solidFill>
                          <a:srgbClr val="FF0000"/>
                        </a:solidFill>
                        <a:latin typeface="Cambria Math" panose="02040503050406030204" pitchFamily="18" charset="0"/>
                      </a:rPr>
                      <m:t>Pr</m:t>
                    </m:r>
                    <m:d>
                      <m:dPr>
                        <m:ctrlPr>
                          <a:rPr lang="en-US" sz="3200" i="1">
                            <a:solidFill>
                              <a:srgbClr val="FF0000"/>
                            </a:solidFill>
                            <a:latin typeface="Cambria Math" panose="02040503050406030204" pitchFamily="18" charset="0"/>
                          </a:rPr>
                        </m:ctrlPr>
                      </m:dPr>
                      <m:e>
                        <m:r>
                          <a:rPr lang="en-US" sz="3200" b="0" i="1" smtClean="0">
                            <a:solidFill>
                              <a:srgbClr val="FF0000"/>
                            </a:solidFill>
                            <a:latin typeface="Cambria Math" panose="02040503050406030204" pitchFamily="18" charset="0"/>
                          </a:rPr>
                          <m:t>𝑣</m:t>
                        </m:r>
                      </m:e>
                    </m:d>
                    <m:r>
                      <a:rPr lang="en-US" sz="3200" b="0" i="1">
                        <a:solidFill>
                          <a:srgbClr val="FF0000"/>
                        </a:solidFill>
                        <a:latin typeface="Cambria Math" panose="02040503050406030204" pitchFamily="18" charset="0"/>
                      </a:rPr>
                      <m:t>≤</m:t>
                    </m:r>
                    <m:sSup>
                      <m:sSupPr>
                        <m:ctrlPr>
                          <a:rPr lang="en-US" sz="3200" i="1">
                            <a:solidFill>
                              <a:srgbClr val="FF0000"/>
                            </a:solidFill>
                            <a:latin typeface="Cambria Math" panose="02040503050406030204" pitchFamily="18" charset="0"/>
                          </a:rPr>
                        </m:ctrlPr>
                      </m:sSupPr>
                      <m:e>
                        <m:r>
                          <a:rPr lang="en-US" sz="3200" b="0" i="1">
                            <a:solidFill>
                              <a:srgbClr val="FF0000"/>
                            </a:solidFill>
                            <a:latin typeface="Cambria Math" panose="02040503050406030204" pitchFamily="18" charset="0"/>
                          </a:rPr>
                          <m:t>2</m:t>
                        </m:r>
                      </m:e>
                      <m:sup>
                        <m:r>
                          <a:rPr lang="en-US" sz="3200" i="1" smtClean="0">
                            <a:solidFill>
                              <a:srgbClr val="FF0000"/>
                            </a:solidFill>
                            <a:latin typeface="Cambria Math" panose="02040503050406030204" pitchFamily="18" charset="0"/>
                          </a:rPr>
                          <m:t>−</m:t>
                        </m:r>
                        <m:r>
                          <m:rPr>
                            <m:sty m:val="p"/>
                          </m:rPr>
                          <a:rPr lang="en-US" sz="3200" b="0" i="0" smtClean="0">
                            <a:solidFill>
                              <a:srgbClr val="FF0000"/>
                            </a:solidFill>
                            <a:latin typeface="Cambria Math" panose="02040503050406030204" pitchFamily="18" charset="0"/>
                          </a:rPr>
                          <m:t>Ω</m:t>
                        </m:r>
                        <m:r>
                          <a:rPr lang="en-US" sz="3200" b="0" i="1" smtClean="0">
                            <a:solidFill>
                              <a:srgbClr val="FF0000"/>
                            </a:solidFill>
                            <a:latin typeface="Cambria Math" panose="02040503050406030204" pitchFamily="18" charset="0"/>
                          </a:rPr>
                          <m:t>(</m:t>
                        </m:r>
                        <m:r>
                          <a:rPr lang="en-US" sz="3200" b="0" i="1" smtClean="0">
                            <a:solidFill>
                              <a:srgbClr val="FF0000"/>
                            </a:solidFill>
                            <a:latin typeface="Cambria Math" panose="02040503050406030204" pitchFamily="18" charset="0"/>
                          </a:rPr>
                          <m:t>𝑘</m:t>
                        </m:r>
                        <m:r>
                          <a:rPr lang="en-US" sz="3200" b="0" i="1" smtClean="0">
                            <a:solidFill>
                              <a:srgbClr val="FF0000"/>
                            </a:solidFill>
                            <a:latin typeface="Cambria Math" panose="02040503050406030204" pitchFamily="18" charset="0"/>
                          </a:rPr>
                          <m:t>ℓ)</m:t>
                        </m:r>
                      </m:sup>
                    </m:sSup>
                  </m:oMath>
                </a14:m>
                <a:endParaRPr lang="en-US" sz="2800" dirty="0"/>
              </a:p>
            </p:txBody>
          </p:sp>
        </mc:Choice>
        <mc:Fallback xmlns="">
          <p:sp>
            <p:nvSpPr>
              <p:cNvPr id="4" name="Rectangle 3">
                <a:extLst>
                  <a:ext uri="{FF2B5EF4-FFF2-40B4-BE49-F238E27FC236}">
                    <a16:creationId xmlns:a16="http://schemas.microsoft.com/office/drawing/2014/main" id="{8123AC7C-8C84-BF47-8CF6-107F1FFD1A1D}"/>
                  </a:ext>
                </a:extLst>
              </p:cNvPr>
              <p:cNvSpPr>
                <a:spLocks noRot="1" noChangeAspect="1" noMove="1" noResize="1" noEditPoints="1" noAdjustHandles="1" noChangeArrowheads="1" noChangeShapeType="1" noTextEdit="1"/>
              </p:cNvSpPr>
              <p:nvPr/>
            </p:nvSpPr>
            <p:spPr>
              <a:xfrm>
                <a:off x="457200" y="1083564"/>
                <a:ext cx="8887968" cy="4862870"/>
              </a:xfrm>
              <a:prstGeom prst="rect">
                <a:avLst/>
              </a:prstGeom>
              <a:blipFill>
                <a:blip r:embed="rId2"/>
                <a:stretch>
                  <a:fillRect l="-1857" t="-1302" b="-3125"/>
                </a:stretch>
              </a:blipFill>
            </p:spPr>
            <p:txBody>
              <a:bodyPr/>
              <a:lstStyle/>
              <a:p>
                <a:r>
                  <a:rPr lang="en-US">
                    <a:noFill/>
                  </a:rPr>
                  <a:t> </a:t>
                </a:r>
              </a:p>
            </p:txBody>
          </p:sp>
        </mc:Fallback>
      </mc:AlternateContent>
    </p:spTree>
    <p:extLst>
      <p:ext uri="{BB962C8B-B14F-4D97-AF65-F5344CB8AC3E}">
        <p14:creationId xmlns:p14="http://schemas.microsoft.com/office/powerpoint/2010/main" val="32640369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1FD57-89E9-9644-91A0-B6DE44DC6C4D}"/>
              </a:ext>
            </a:extLst>
          </p:cNvPr>
          <p:cNvSpPr>
            <a:spLocks noGrp="1"/>
          </p:cNvSpPr>
          <p:nvPr>
            <p:ph type="title"/>
          </p:nvPr>
        </p:nvSpPr>
        <p:spPr/>
        <p:txBody>
          <a:bodyPr>
            <a:normAutofit fontScale="90000"/>
          </a:bodyPr>
          <a:lstStyle/>
          <a:p>
            <a:pPr algn="ctr" defTabSz="914332" rtl="0" eaLnBrk="1" latinLnBrk="0" hangingPunct="1">
              <a:spcBef>
                <a:spcPct val="0"/>
              </a:spcBef>
              <a:buNone/>
            </a:pPr>
            <a:r>
              <a:rPr lang="en-US" dirty="0"/>
              <a:t>Open Problems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892A39D-4C31-994A-88CD-9859C7B34C6C}"/>
                  </a:ext>
                </a:extLst>
              </p:cNvPr>
              <p:cNvSpPr>
                <a:spLocks noGrp="1"/>
              </p:cNvSpPr>
              <p:nvPr>
                <p:ph idx="1"/>
              </p:nvPr>
            </p:nvSpPr>
            <p:spPr>
              <a:xfrm>
                <a:off x="457200" y="1028701"/>
                <a:ext cx="8485632" cy="5097472"/>
              </a:xfrm>
            </p:spPr>
            <p:txBody>
              <a:bodyPr>
                <a:normAutofit fontScale="92500" lnSpcReduction="10000"/>
              </a:bodyPr>
              <a:lstStyle/>
              <a:p>
                <a:r>
                  <a:rPr lang="en-US" dirty="0"/>
                  <a:t>Optimal tradeoffs for </a:t>
                </a:r>
                <a:r>
                  <a:rPr lang="en-US" b="1" dirty="0">
                    <a:solidFill>
                      <a:srgbClr val="00B050"/>
                    </a:solidFill>
                  </a:rPr>
                  <a:t>DNFs</a:t>
                </a:r>
                <a:r>
                  <a:rPr lang="en-US" dirty="0"/>
                  <a:t>, </a:t>
                </a:r>
                <a:r>
                  <a:rPr lang="en-US" b="1" dirty="0">
                    <a:solidFill>
                      <a:srgbClr val="00B050"/>
                    </a:solidFill>
                  </a:rPr>
                  <a:t>Juntas</a:t>
                </a:r>
                <a:r>
                  <a:rPr lang="en-US" dirty="0"/>
                  <a:t>, </a:t>
                </a:r>
                <a:r>
                  <a:rPr lang="en-US" b="1" dirty="0">
                    <a:solidFill>
                      <a:srgbClr val="00B050"/>
                    </a:solidFill>
                  </a:rPr>
                  <a:t>Decision Trees</a:t>
                </a:r>
                <a:r>
                  <a:rPr lang="en-US" dirty="0"/>
                  <a:t>.</a:t>
                </a:r>
              </a:p>
              <a:p>
                <a:endParaRPr lang="en-US" sz="2400" dirty="0"/>
              </a:p>
              <a:p>
                <a:r>
                  <a:rPr lang="en-US" dirty="0"/>
                  <a:t>What are the limits of the </a:t>
                </a:r>
                <a:r>
                  <a:rPr lang="en-US" b="1" dirty="0"/>
                  <a:t>Extractor-Based </a:t>
                </a:r>
                <a:r>
                  <a:rPr lang="en-US" dirty="0"/>
                  <a:t>lower bounds for these problems?</a:t>
                </a:r>
              </a:p>
              <a:p>
                <a:endParaRPr lang="en-US" sz="2400" dirty="0"/>
              </a:p>
              <a:p>
                <a:r>
                  <a:rPr lang="en-US" b="1" dirty="0">
                    <a:solidFill>
                      <a:srgbClr val="00B050"/>
                    </a:solidFill>
                  </a:rPr>
                  <a:t>Characterize</a:t>
                </a:r>
                <a:r>
                  <a:rPr lang="en-US" dirty="0"/>
                  <a:t> memory-samples complexity from properties of the learning matrix </a:t>
                </a:r>
                <a14:m>
                  <m:oMath xmlns:m="http://schemas.openxmlformats.org/officeDocument/2006/math">
                    <m:r>
                      <a:rPr lang="en-US" i="1" dirty="0" smtClean="0">
                        <a:solidFill>
                          <a:srgbClr val="C00000"/>
                        </a:solidFill>
                        <a:latin typeface="Cambria Math" panose="02040503050406030204" pitchFamily="18" charset="0"/>
                      </a:rPr>
                      <m:t>𝑀</m:t>
                    </m:r>
                  </m:oMath>
                </a14:m>
                <a:r>
                  <a:rPr lang="en-US" dirty="0"/>
                  <a:t>.</a:t>
                </a:r>
              </a:p>
              <a:p>
                <a:endParaRPr lang="en-US" sz="2400" dirty="0"/>
              </a:p>
              <a:p>
                <a:r>
                  <a:rPr lang="en-US" b="1" dirty="0"/>
                  <a:t>Generalize</a:t>
                </a:r>
                <a:r>
                  <a:rPr lang="en-US" dirty="0"/>
                  <a:t> to </a:t>
                </a:r>
                <a:r>
                  <a:rPr lang="en-US" b="1" dirty="0">
                    <a:solidFill>
                      <a:srgbClr val="00B050"/>
                    </a:solidFill>
                  </a:rPr>
                  <a:t>Real-Valued Domains</a:t>
                </a:r>
              </a:p>
              <a:p>
                <a:endParaRPr lang="en-US" sz="2400" b="1" dirty="0"/>
              </a:p>
              <a:p>
                <a:r>
                  <a:rPr lang="en-US" b="1" dirty="0"/>
                  <a:t>Generalize </a:t>
                </a:r>
                <a:r>
                  <a:rPr lang="en-US" dirty="0"/>
                  <a:t>to</a:t>
                </a:r>
                <a:r>
                  <a:rPr lang="en-US" b="1" dirty="0"/>
                  <a:t> </a:t>
                </a:r>
                <a:r>
                  <a:rPr lang="en-US" b="1" dirty="0">
                    <a:solidFill>
                      <a:srgbClr val="00B050"/>
                    </a:solidFill>
                  </a:rPr>
                  <a:t>k-passes </a:t>
                </a:r>
                <a:r>
                  <a:rPr lang="en-US" dirty="0"/>
                  <a:t>(some progress)</a:t>
                </a:r>
              </a:p>
              <a:p>
                <a:endParaRPr lang="en-US" dirty="0"/>
              </a:p>
            </p:txBody>
          </p:sp>
        </mc:Choice>
        <mc:Fallback xmlns="">
          <p:sp>
            <p:nvSpPr>
              <p:cNvPr id="3" name="Content Placeholder 2">
                <a:extLst>
                  <a:ext uri="{FF2B5EF4-FFF2-40B4-BE49-F238E27FC236}">
                    <a16:creationId xmlns:a16="http://schemas.microsoft.com/office/drawing/2014/main" id="{6892A39D-4C31-994A-88CD-9859C7B34C6C}"/>
                  </a:ext>
                </a:extLst>
              </p:cNvPr>
              <p:cNvSpPr>
                <a:spLocks noGrp="1" noRot="1" noChangeAspect="1" noMove="1" noResize="1" noEditPoints="1" noAdjustHandles="1" noChangeArrowheads="1" noChangeShapeType="1" noTextEdit="1"/>
              </p:cNvSpPr>
              <p:nvPr>
                <p:ph idx="1"/>
              </p:nvPr>
            </p:nvSpPr>
            <p:spPr>
              <a:xfrm>
                <a:off x="457200" y="1028701"/>
                <a:ext cx="8485632" cy="5097472"/>
              </a:xfrm>
              <a:blipFill>
                <a:blip r:embed="rId2"/>
                <a:stretch>
                  <a:fillRect l="-1647" t="-2239" r="-599"/>
                </a:stretch>
              </a:blipFill>
            </p:spPr>
            <p:txBody>
              <a:bodyPr/>
              <a:lstStyle/>
              <a:p>
                <a:r>
                  <a:rPr lang="en-US">
                    <a:noFill/>
                  </a:rPr>
                  <a:t> </a:t>
                </a:r>
              </a:p>
            </p:txBody>
          </p:sp>
        </mc:Fallback>
      </mc:AlternateContent>
    </p:spTree>
    <p:extLst>
      <p:ext uri="{BB962C8B-B14F-4D97-AF65-F5344CB8AC3E}">
        <p14:creationId xmlns:p14="http://schemas.microsoft.com/office/powerpoint/2010/main" val="37642374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8E2D0-A9EF-4941-996C-950229E84B5F}"/>
              </a:ext>
            </a:extLst>
          </p:cNvPr>
          <p:cNvSpPr>
            <a:spLocks noGrp="1"/>
          </p:cNvSpPr>
          <p:nvPr>
            <p:ph type="title"/>
          </p:nvPr>
        </p:nvSpPr>
        <p:spPr/>
        <p:txBody>
          <a:bodyPr>
            <a:noAutofit/>
          </a:bodyPr>
          <a:lstStyle/>
          <a:p>
            <a:pPr algn="ctr" defTabSz="914332" rtl="0" eaLnBrk="1" latinLnBrk="0" hangingPunct="1">
              <a:spcBef>
                <a:spcPct val="0"/>
              </a:spcBef>
              <a:buNone/>
            </a:pPr>
            <a:r>
              <a:rPr lang="en-US" sz="3200" dirty="0"/>
              <a:t>Open Problem: </a:t>
            </a:r>
            <a:r>
              <a:rPr lang="en-US" sz="3600" dirty="0"/>
              <a:t>Understanding Neural Nets</a:t>
            </a:r>
            <a:endParaRPr lang="en-US" sz="3200" dirty="0"/>
          </a:p>
        </p:txBody>
      </p:sp>
      <p:sp>
        <p:nvSpPr>
          <p:cNvPr id="3" name="Content Placeholder 2">
            <a:extLst>
              <a:ext uri="{FF2B5EF4-FFF2-40B4-BE49-F238E27FC236}">
                <a16:creationId xmlns:a16="http://schemas.microsoft.com/office/drawing/2014/main" id="{C9714589-C621-4642-902F-526DC1D24254}"/>
              </a:ext>
            </a:extLst>
          </p:cNvPr>
          <p:cNvSpPr>
            <a:spLocks noGrp="1"/>
          </p:cNvSpPr>
          <p:nvPr>
            <p:ph idx="1"/>
          </p:nvPr>
        </p:nvSpPr>
        <p:spPr>
          <a:xfrm>
            <a:off x="457200" y="1028701"/>
            <a:ext cx="8375904" cy="5097472"/>
          </a:xfrm>
        </p:spPr>
        <p:txBody>
          <a:bodyPr>
            <a:normAutofit fontScale="92500" lnSpcReduction="10000"/>
          </a:bodyPr>
          <a:lstStyle/>
          <a:p>
            <a:pPr marL="0" indent="0">
              <a:buNone/>
            </a:pPr>
            <a:r>
              <a:rPr lang="en-US" dirty="0"/>
              <a:t>Expressiveness and Learnability are empirically different in Neural Nets.</a:t>
            </a:r>
          </a:p>
          <a:p>
            <a:pPr marL="0" indent="0">
              <a:buNone/>
            </a:pPr>
            <a:endParaRPr lang="en-US" sz="1100" dirty="0"/>
          </a:p>
          <a:p>
            <a:pPr marL="0" indent="0">
              <a:buNone/>
            </a:pPr>
            <a:r>
              <a:rPr lang="en-US" b="1" dirty="0"/>
              <a:t>Consider the following experiment:</a:t>
            </a:r>
          </a:p>
          <a:p>
            <a:r>
              <a:rPr lang="en-US" dirty="0"/>
              <a:t>Generate </a:t>
            </a:r>
            <a:r>
              <a:rPr lang="en-US" b="1" dirty="0">
                <a:solidFill>
                  <a:srgbClr val="C00000"/>
                </a:solidFill>
              </a:rPr>
              <a:t>(</a:t>
            </a:r>
            <a:r>
              <a:rPr lang="en-US" b="1" dirty="0" err="1">
                <a:solidFill>
                  <a:srgbClr val="C00000"/>
                </a:solidFill>
              </a:rPr>
              <a:t>input,output</a:t>
            </a:r>
            <a:r>
              <a:rPr lang="en-US" b="1" dirty="0">
                <a:solidFill>
                  <a:srgbClr val="C00000"/>
                </a:solidFill>
              </a:rPr>
              <a:t>) </a:t>
            </a:r>
            <a:r>
              <a:rPr lang="en-US" dirty="0"/>
              <a:t>pairs from a depth-2 NN with a fixed structure &amp; randomly chosen weights.</a:t>
            </a:r>
          </a:p>
          <a:p>
            <a:r>
              <a:rPr lang="en-US" dirty="0"/>
              <a:t>Try to learn weights from </a:t>
            </a:r>
            <a:r>
              <a:rPr lang="en-US" b="1" dirty="0">
                <a:solidFill>
                  <a:srgbClr val="C00000"/>
                </a:solidFill>
              </a:rPr>
              <a:t>(</a:t>
            </a:r>
            <a:r>
              <a:rPr lang="en-US" b="1" dirty="0" err="1">
                <a:solidFill>
                  <a:srgbClr val="C00000"/>
                </a:solidFill>
              </a:rPr>
              <a:t>input,output</a:t>
            </a:r>
            <a:r>
              <a:rPr lang="en-US" b="1" dirty="0">
                <a:solidFill>
                  <a:srgbClr val="C00000"/>
                </a:solidFill>
              </a:rPr>
              <a:t>) </a:t>
            </a:r>
            <a:r>
              <a:rPr lang="en-US" dirty="0"/>
              <a:t>pairs using </a:t>
            </a:r>
            <a:r>
              <a:rPr lang="en-US" b="1" dirty="0">
                <a:solidFill>
                  <a:srgbClr val="00B050"/>
                </a:solidFill>
              </a:rPr>
              <a:t>stochastic gradient descent</a:t>
            </a:r>
            <a:r>
              <a:rPr lang="en-US" dirty="0"/>
              <a:t>.</a:t>
            </a:r>
          </a:p>
          <a:p>
            <a:r>
              <a:rPr lang="en-US" b="1" dirty="0"/>
              <a:t>This usually fails.</a:t>
            </a:r>
          </a:p>
          <a:p>
            <a:endParaRPr lang="en-US" sz="1200" b="1" dirty="0"/>
          </a:p>
          <a:p>
            <a:pPr marL="0" indent="0">
              <a:buNone/>
            </a:pPr>
            <a:r>
              <a:rPr lang="en-US" dirty="0"/>
              <a:t>Can this be explained by the low-memory of the learner?</a:t>
            </a:r>
          </a:p>
        </p:txBody>
      </p:sp>
    </p:spTree>
    <p:extLst>
      <p:ext uri="{BB962C8B-B14F-4D97-AF65-F5344CB8AC3E}">
        <p14:creationId xmlns:p14="http://schemas.microsoft.com/office/powerpoint/2010/main" val="3233547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776" y="2074865"/>
            <a:ext cx="7985000" cy="2239963"/>
          </a:xfrm>
        </p:spPr>
        <p:txBody>
          <a:bodyPr>
            <a:normAutofit/>
          </a:bodyPr>
          <a:lstStyle/>
          <a:p>
            <a:r>
              <a:rPr lang="en-US" sz="9600" dirty="0"/>
              <a:t>Thank You!</a:t>
            </a:r>
          </a:p>
        </p:txBody>
      </p:sp>
    </p:spTree>
    <p:extLst>
      <p:ext uri="{BB962C8B-B14F-4D97-AF65-F5344CB8AC3E}">
        <p14:creationId xmlns:p14="http://schemas.microsoft.com/office/powerpoint/2010/main" val="1180167725"/>
      </p:ext>
    </p:extLst>
  </p:cSld>
  <p:clrMapOvr>
    <a:masterClrMapping/>
  </p:clrMapOvr>
  <mc:AlternateContent xmlns:mc="http://schemas.openxmlformats.org/markup-compatibility/2006" xmlns:p14="http://schemas.microsoft.com/office/powerpoint/2010/main">
    <mc:Choice Requires="p14">
      <p:transition spd="slow" p14:dur="2000" advTm="3274"/>
    </mc:Choice>
    <mc:Fallback xmlns="">
      <p:transition spd="slow" advTm="3274"/>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defTabSz="914332" rtl="0" eaLnBrk="1" latinLnBrk="0" hangingPunct="1">
              <a:spcBef>
                <a:spcPct val="0"/>
              </a:spcBef>
              <a:buNone/>
            </a:pPr>
            <a:r>
              <a:rPr lang="en-US" sz="3600" dirty="0"/>
              <a:t>Parity Learning Problem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968499"/>
                <a:ext cx="8686800" cy="4157673"/>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i="1" dirty="0" smtClean="0">
                        <a:solidFill>
                          <a:srgbClr val="FF0000"/>
                        </a:solidFill>
                        <a:latin typeface="Cambria Math" charset="0"/>
                      </a:rPr>
                      <m:t>𝑥</m:t>
                    </m:r>
                    <m:r>
                      <a:rPr lang="en-US" b="0" i="1" dirty="0" smtClean="0">
                        <a:solidFill>
                          <a:srgbClr val="FF0000"/>
                        </a:solidFill>
                        <a:latin typeface="Cambria Math" charset="0"/>
                      </a:rPr>
                      <m:t>∈</m:t>
                    </m:r>
                    <m:sSup>
                      <m:sSupPr>
                        <m:ctrlPr>
                          <a:rPr lang="en-US" b="0" i="1" dirty="0" smtClean="0">
                            <a:solidFill>
                              <a:srgbClr val="FF0000"/>
                            </a:solidFill>
                            <a:latin typeface="Cambria Math" panose="02040503050406030204" pitchFamily="18" charset="0"/>
                          </a:rPr>
                        </m:ctrlPr>
                      </m:sSupPr>
                      <m:e>
                        <m:d>
                          <m:dPr>
                            <m:begChr m:val="{"/>
                            <m:endChr m:val="}"/>
                            <m:ctrlPr>
                              <a:rPr lang="en-US" b="0" i="1" dirty="0" smtClean="0">
                                <a:solidFill>
                                  <a:srgbClr val="FF0000"/>
                                </a:solidFill>
                                <a:latin typeface="Cambria Math" panose="02040503050406030204" pitchFamily="18" charset="0"/>
                              </a:rPr>
                            </m:ctrlPr>
                          </m:dPr>
                          <m:e>
                            <m:r>
                              <a:rPr lang="en-US" b="0" i="1" dirty="0" smtClean="0">
                                <a:solidFill>
                                  <a:srgbClr val="FF0000"/>
                                </a:solidFill>
                                <a:latin typeface="Cambria Math" charset="0"/>
                              </a:rPr>
                              <m:t>0,1</m:t>
                            </m:r>
                          </m:e>
                        </m:d>
                      </m:e>
                      <m:sup>
                        <m:r>
                          <a:rPr lang="en-US" b="0" i="1" dirty="0" smtClean="0">
                            <a:solidFill>
                              <a:srgbClr val="FF0000"/>
                            </a:solidFill>
                            <a:latin typeface="Cambria Math" charset="0"/>
                          </a:rPr>
                          <m:t>𝑛</m:t>
                        </m:r>
                      </m:sup>
                    </m:sSup>
                    <m:r>
                      <a:rPr lang="en-US" i="1" dirty="0" smtClean="0">
                        <a:solidFill>
                          <a:srgbClr val="FF0000"/>
                        </a:solidFill>
                        <a:latin typeface="Cambria Math" charset="0"/>
                      </a:rPr>
                      <m:t> </m:t>
                    </m:r>
                  </m:oMath>
                </a14:m>
                <a:r>
                  <a:rPr lang="en-US" dirty="0"/>
                  <a:t> is </a:t>
                </a:r>
                <a:r>
                  <a:rPr lang="en-US" b="1" dirty="0"/>
                  <a:t>unknown</a:t>
                </a:r>
                <a:r>
                  <a:rPr lang="en-US" dirty="0"/>
                  <a:t> to the learner</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a:t>Given a stream of examples </a:t>
                </a:r>
                <a14:m>
                  <m:oMath xmlns:m="http://schemas.openxmlformats.org/officeDocument/2006/math">
                    <m:d>
                      <m:dPr>
                        <m:ctrlPr>
                          <a:rPr lang="en-US" i="1" dirty="0" smtClean="0">
                            <a:solidFill>
                              <a:srgbClr val="FF0000"/>
                            </a:solidFill>
                            <a:latin typeface="Cambria Math" panose="02040503050406030204" pitchFamily="18" charset="0"/>
                          </a:rPr>
                        </m:ctrlPr>
                      </m:dPr>
                      <m:e>
                        <m:sSub>
                          <m:sSubPr>
                            <m:ctrlPr>
                              <a:rPr lang="en-US" i="1" dirty="0" smtClean="0">
                                <a:solidFill>
                                  <a:srgbClr val="FF0000"/>
                                </a:solidFill>
                                <a:latin typeface="Cambria Math" panose="02040503050406030204" pitchFamily="18" charset="0"/>
                              </a:rPr>
                            </m:ctrlPr>
                          </m:sSubPr>
                          <m:e>
                            <m:r>
                              <a:rPr lang="en-US" i="1" dirty="0" smtClean="0">
                                <a:solidFill>
                                  <a:srgbClr val="FF0000"/>
                                </a:solidFill>
                                <a:latin typeface="Cambria Math" charset="0"/>
                              </a:rPr>
                              <m:t>𝑎</m:t>
                            </m:r>
                          </m:e>
                          <m:sub>
                            <m:r>
                              <a:rPr lang="en-US" i="1" dirty="0" smtClean="0">
                                <a:solidFill>
                                  <a:srgbClr val="FF0000"/>
                                </a:solidFill>
                                <a:latin typeface="Cambria Math" charset="0"/>
                              </a:rPr>
                              <m:t>1</m:t>
                            </m:r>
                          </m:sub>
                        </m:sSub>
                        <m:r>
                          <a:rPr lang="en-US" i="1" dirty="0" smtClean="0">
                            <a:solidFill>
                              <a:srgbClr val="FF0000"/>
                            </a:solidFill>
                            <a:latin typeface="Cambria Math" charset="0"/>
                          </a:rPr>
                          <m:t>, </m:t>
                        </m:r>
                        <m:sSub>
                          <m:sSubPr>
                            <m:ctrlPr>
                              <a:rPr lang="en-US" i="1" dirty="0" smtClean="0">
                                <a:solidFill>
                                  <a:srgbClr val="FF0000"/>
                                </a:solidFill>
                                <a:latin typeface="Cambria Math" panose="02040503050406030204" pitchFamily="18" charset="0"/>
                              </a:rPr>
                            </m:ctrlPr>
                          </m:sSubPr>
                          <m:e>
                            <m:r>
                              <a:rPr lang="en-US" i="1" dirty="0" smtClean="0">
                                <a:solidFill>
                                  <a:srgbClr val="FF0000"/>
                                </a:solidFill>
                                <a:latin typeface="Cambria Math" charset="0"/>
                              </a:rPr>
                              <m:t>𝑏</m:t>
                            </m:r>
                          </m:e>
                          <m:sub>
                            <m:r>
                              <a:rPr lang="en-US" i="1" dirty="0" smtClean="0">
                                <a:solidFill>
                                  <a:srgbClr val="FF0000"/>
                                </a:solidFill>
                                <a:latin typeface="Cambria Math" charset="0"/>
                              </a:rPr>
                              <m:t>1</m:t>
                            </m:r>
                          </m:sub>
                        </m:sSub>
                      </m:e>
                    </m:d>
                    <m:r>
                      <a:rPr lang="en-US" i="1" dirty="0" smtClean="0">
                        <a:solidFill>
                          <a:srgbClr val="FF0000"/>
                        </a:solidFill>
                        <a:latin typeface="Cambria Math" charset="0"/>
                      </a:rPr>
                      <m:t>, </m:t>
                    </m:r>
                    <m:d>
                      <m:dPr>
                        <m:ctrlPr>
                          <a:rPr lang="en-US" i="1" dirty="0" smtClean="0">
                            <a:solidFill>
                              <a:srgbClr val="FF0000"/>
                            </a:solidFill>
                            <a:latin typeface="Cambria Math" panose="02040503050406030204" pitchFamily="18" charset="0"/>
                          </a:rPr>
                        </m:ctrlPr>
                      </m:dPr>
                      <m:e>
                        <m:sSub>
                          <m:sSubPr>
                            <m:ctrlPr>
                              <a:rPr lang="en-US" i="1" dirty="0" smtClean="0">
                                <a:solidFill>
                                  <a:srgbClr val="FF0000"/>
                                </a:solidFill>
                                <a:latin typeface="Cambria Math" panose="02040503050406030204" pitchFamily="18" charset="0"/>
                              </a:rPr>
                            </m:ctrlPr>
                          </m:sSubPr>
                          <m:e>
                            <m:r>
                              <a:rPr lang="en-US" i="1" dirty="0" smtClean="0">
                                <a:solidFill>
                                  <a:srgbClr val="FF0000"/>
                                </a:solidFill>
                                <a:latin typeface="Cambria Math" charset="0"/>
                              </a:rPr>
                              <m:t>𝑎</m:t>
                            </m:r>
                          </m:e>
                          <m:sub>
                            <m:r>
                              <a:rPr lang="en-US" i="1" dirty="0" smtClean="0">
                                <a:solidFill>
                                  <a:srgbClr val="FF0000"/>
                                </a:solidFill>
                                <a:latin typeface="Cambria Math" charset="0"/>
                              </a:rPr>
                              <m:t>2</m:t>
                            </m:r>
                          </m:sub>
                        </m:sSub>
                        <m:r>
                          <a:rPr lang="en-US" i="1" dirty="0" smtClean="0">
                            <a:solidFill>
                              <a:srgbClr val="FF0000"/>
                            </a:solidFill>
                            <a:latin typeface="Cambria Math" charset="0"/>
                          </a:rPr>
                          <m:t>, </m:t>
                        </m:r>
                        <m:sSub>
                          <m:sSubPr>
                            <m:ctrlPr>
                              <a:rPr lang="en-US" i="1" dirty="0" smtClean="0">
                                <a:solidFill>
                                  <a:srgbClr val="FF0000"/>
                                </a:solidFill>
                                <a:latin typeface="Cambria Math" panose="02040503050406030204" pitchFamily="18" charset="0"/>
                              </a:rPr>
                            </m:ctrlPr>
                          </m:sSubPr>
                          <m:e>
                            <m:r>
                              <a:rPr lang="en-US" i="1" dirty="0" smtClean="0">
                                <a:solidFill>
                                  <a:srgbClr val="FF0000"/>
                                </a:solidFill>
                                <a:latin typeface="Cambria Math" charset="0"/>
                              </a:rPr>
                              <m:t>𝑏</m:t>
                            </m:r>
                          </m:e>
                          <m:sub>
                            <m:r>
                              <a:rPr lang="en-US" i="1" dirty="0" smtClean="0">
                                <a:solidFill>
                                  <a:srgbClr val="FF0000"/>
                                </a:solidFill>
                                <a:latin typeface="Cambria Math" charset="0"/>
                              </a:rPr>
                              <m:t>2</m:t>
                            </m:r>
                          </m:sub>
                        </m:sSub>
                      </m:e>
                    </m:d>
                    <m:r>
                      <a:rPr lang="en-US" i="1" dirty="0" smtClean="0">
                        <a:solidFill>
                          <a:srgbClr val="FF0000"/>
                        </a:solidFill>
                        <a:latin typeface="Cambria Math" charset="0"/>
                      </a:rPr>
                      <m:t>,</m:t>
                    </m:r>
                    <m:d>
                      <m:dPr>
                        <m:ctrlPr>
                          <a:rPr lang="en-US" i="1" dirty="0">
                            <a:solidFill>
                              <a:srgbClr val="FF0000"/>
                            </a:solidFill>
                            <a:latin typeface="Cambria Math" panose="02040503050406030204" pitchFamily="18" charset="0"/>
                          </a:rPr>
                        </m:ctrlPr>
                      </m:dPr>
                      <m:e>
                        <m:sSub>
                          <m:sSubPr>
                            <m:ctrlPr>
                              <a:rPr lang="en-US" i="1" dirty="0">
                                <a:solidFill>
                                  <a:srgbClr val="FF0000"/>
                                </a:solidFill>
                                <a:latin typeface="Cambria Math" panose="02040503050406030204" pitchFamily="18" charset="0"/>
                              </a:rPr>
                            </m:ctrlPr>
                          </m:sSubPr>
                          <m:e>
                            <m:r>
                              <a:rPr lang="en-US" i="1" dirty="0">
                                <a:solidFill>
                                  <a:srgbClr val="FF0000"/>
                                </a:solidFill>
                                <a:latin typeface="Cambria Math" charset="0"/>
                              </a:rPr>
                              <m:t>𝑎</m:t>
                            </m:r>
                          </m:e>
                          <m:sub>
                            <m:r>
                              <a:rPr lang="en-US" b="0" i="1" dirty="0" smtClean="0">
                                <a:solidFill>
                                  <a:srgbClr val="FF0000"/>
                                </a:solidFill>
                                <a:latin typeface="Cambria Math" charset="0"/>
                              </a:rPr>
                              <m:t>3</m:t>
                            </m:r>
                          </m:sub>
                        </m:sSub>
                        <m:r>
                          <a:rPr lang="en-US" i="1" dirty="0">
                            <a:solidFill>
                              <a:srgbClr val="FF0000"/>
                            </a:solidFill>
                            <a:latin typeface="Cambria Math" charset="0"/>
                          </a:rPr>
                          <m:t>, </m:t>
                        </m:r>
                        <m:sSub>
                          <m:sSubPr>
                            <m:ctrlPr>
                              <a:rPr lang="en-US" i="1" dirty="0">
                                <a:solidFill>
                                  <a:srgbClr val="FF0000"/>
                                </a:solidFill>
                                <a:latin typeface="Cambria Math" panose="02040503050406030204" pitchFamily="18" charset="0"/>
                              </a:rPr>
                            </m:ctrlPr>
                          </m:sSubPr>
                          <m:e>
                            <m:r>
                              <a:rPr lang="en-US" i="1" dirty="0">
                                <a:solidFill>
                                  <a:srgbClr val="FF0000"/>
                                </a:solidFill>
                                <a:latin typeface="Cambria Math" charset="0"/>
                              </a:rPr>
                              <m:t>𝑏</m:t>
                            </m:r>
                          </m:e>
                          <m:sub>
                            <m:r>
                              <a:rPr lang="en-US" b="0" i="1" dirty="0" smtClean="0">
                                <a:solidFill>
                                  <a:srgbClr val="FF0000"/>
                                </a:solidFill>
                                <a:latin typeface="Cambria Math" charset="0"/>
                              </a:rPr>
                              <m:t>3</m:t>
                            </m:r>
                          </m:sub>
                        </m:sSub>
                      </m:e>
                    </m:d>
                    <m:r>
                      <a:rPr lang="en-US" b="0" i="1" dirty="0" smtClean="0">
                        <a:solidFill>
                          <a:srgbClr val="FF0000"/>
                        </a:solidFill>
                        <a:latin typeface="Cambria Math" charset="0"/>
                      </a:rPr>
                      <m:t>,</m:t>
                    </m:r>
                    <m:r>
                      <a:rPr lang="mr-IN" i="1" dirty="0" smtClean="0">
                        <a:solidFill>
                          <a:srgbClr val="FF0000"/>
                        </a:solidFill>
                        <a:latin typeface="Cambria Math" charset="0"/>
                      </a:rPr>
                      <m:t>…</m:t>
                    </m:r>
                    <m:r>
                      <a:rPr lang="en-US" i="1" dirty="0" smtClean="0">
                        <a:solidFill>
                          <a:srgbClr val="FF0000"/>
                        </a:solidFill>
                        <a:latin typeface="Cambria Math" charset="0"/>
                      </a:rPr>
                      <m:t>,</m:t>
                    </m:r>
                    <m:r>
                      <a:rPr lang="en-US" i="1" dirty="0" smtClean="0">
                        <a:latin typeface="Cambria Math" charset="0"/>
                      </a:rPr>
                      <m:t> </m:t>
                    </m:r>
                  </m:oMath>
                </a14:m>
                <a:endParaRPr lang="en-US" dirty="0"/>
              </a:p>
              <a:p>
                <a:pPr marL="0" lvl="0" indent="0" defTabSz="914400">
                  <a:spcBef>
                    <a:spcPts val="0"/>
                  </a:spcBef>
                  <a:buClrTx/>
                  <a:buNone/>
                </a:pPr>
                <a:r>
                  <a:rPr lang="en-US" dirty="0"/>
                  <a:t>where </a:t>
                </a:r>
                <a14:m>
                  <m:oMath xmlns:m="http://schemas.openxmlformats.org/officeDocument/2006/math">
                    <m:sSub>
                      <m:sSubPr>
                        <m:ctrlPr>
                          <a:rPr lang="en-US" i="1" dirty="0" smtClean="0">
                            <a:solidFill>
                              <a:srgbClr val="FF0000"/>
                            </a:solidFill>
                            <a:latin typeface="Cambria Math" panose="02040503050406030204" pitchFamily="18" charset="0"/>
                          </a:rPr>
                        </m:ctrlPr>
                      </m:sSubPr>
                      <m:e>
                        <m:r>
                          <a:rPr lang="en-US" i="1" dirty="0" err="1">
                            <a:solidFill>
                              <a:srgbClr val="FF0000"/>
                            </a:solidFill>
                            <a:latin typeface="Cambria Math" charset="0"/>
                          </a:rPr>
                          <m:t>𝑎</m:t>
                        </m:r>
                      </m:e>
                      <m:sub>
                        <m:r>
                          <a:rPr lang="en-US" i="1" dirty="0" err="1">
                            <a:solidFill>
                              <a:srgbClr val="FF0000"/>
                            </a:solidFill>
                            <a:latin typeface="Cambria Math" charset="0"/>
                          </a:rPr>
                          <m:t>𝑖</m:t>
                        </m:r>
                      </m:sub>
                    </m:sSub>
                    <m:sSub>
                      <m:sSubPr>
                        <m:ctrlPr>
                          <a:rPr lang="en-US" b="0" i="1" dirty="0" smtClean="0">
                            <a:solidFill>
                              <a:srgbClr val="FF0000"/>
                            </a:solidFill>
                            <a:latin typeface="Cambria Math" panose="02040503050406030204" pitchFamily="18" charset="0"/>
                          </a:rPr>
                        </m:ctrlPr>
                      </m:sSubPr>
                      <m:e>
                        <m:r>
                          <a:rPr lang="en-US" b="0" i="1" dirty="0" smtClean="0">
                            <a:solidFill>
                              <a:srgbClr val="FF0000"/>
                            </a:solidFill>
                            <a:latin typeface="Cambria Math" charset="0"/>
                          </a:rPr>
                          <m:t>∈</m:t>
                        </m:r>
                      </m:e>
                      <m:sub>
                        <m:r>
                          <a:rPr lang="en-US" b="0" i="1" dirty="0" smtClean="0">
                            <a:solidFill>
                              <a:srgbClr val="FF0000"/>
                            </a:solidFill>
                            <a:latin typeface="Cambria Math" charset="0"/>
                          </a:rPr>
                          <m:t>𝑅</m:t>
                        </m:r>
                      </m:sub>
                    </m:sSub>
                    <m:sSup>
                      <m:sSupPr>
                        <m:ctrlPr>
                          <a:rPr lang="en-US" b="0" i="1" dirty="0" smtClean="0">
                            <a:solidFill>
                              <a:srgbClr val="FF0000"/>
                            </a:solidFill>
                            <a:latin typeface="Cambria Math" panose="02040503050406030204" pitchFamily="18" charset="0"/>
                          </a:rPr>
                        </m:ctrlPr>
                      </m:sSupPr>
                      <m:e>
                        <m:d>
                          <m:dPr>
                            <m:begChr m:val="{"/>
                            <m:endChr m:val="}"/>
                            <m:ctrlPr>
                              <a:rPr lang="en-US" b="0" i="1" dirty="0" smtClean="0">
                                <a:solidFill>
                                  <a:srgbClr val="FF0000"/>
                                </a:solidFill>
                                <a:latin typeface="Cambria Math" panose="02040503050406030204" pitchFamily="18" charset="0"/>
                              </a:rPr>
                            </m:ctrlPr>
                          </m:dPr>
                          <m:e>
                            <m:r>
                              <a:rPr lang="en-US" b="0" i="1" dirty="0" smtClean="0">
                                <a:solidFill>
                                  <a:srgbClr val="FF0000"/>
                                </a:solidFill>
                                <a:latin typeface="Cambria Math" charset="0"/>
                              </a:rPr>
                              <m:t>0,1</m:t>
                            </m:r>
                          </m:e>
                        </m:d>
                      </m:e>
                      <m:sup>
                        <m:r>
                          <a:rPr lang="en-US" b="0" i="1" dirty="0" smtClean="0">
                            <a:solidFill>
                              <a:srgbClr val="FF0000"/>
                            </a:solidFill>
                            <a:latin typeface="Cambria Math" charset="0"/>
                          </a:rPr>
                          <m:t>𝑛</m:t>
                        </m:r>
                      </m:sup>
                    </m:sSup>
                  </m:oMath>
                </a14:m>
                <a:r>
                  <a:rPr lang="en-US" dirty="0"/>
                  <a:t> and </a:t>
                </a:r>
                <a14:m>
                  <m:oMath xmlns:m="http://schemas.openxmlformats.org/officeDocument/2006/math">
                    <m:sSub>
                      <m:sSubPr>
                        <m:ctrlPr>
                          <a:rPr lang="en-US" i="1" dirty="0" smtClean="0">
                            <a:solidFill>
                              <a:srgbClr val="FF0000"/>
                            </a:solidFill>
                            <a:latin typeface="Cambria Math" panose="02040503050406030204" pitchFamily="18" charset="0"/>
                          </a:rPr>
                        </m:ctrlPr>
                      </m:sSubPr>
                      <m:e>
                        <m:r>
                          <a:rPr lang="en-US" i="1" dirty="0" smtClean="0">
                            <a:solidFill>
                              <a:srgbClr val="FF0000"/>
                            </a:solidFill>
                            <a:latin typeface="Cambria Math" charset="0"/>
                          </a:rPr>
                          <m:t>𝑏</m:t>
                        </m:r>
                      </m:e>
                      <m:sub>
                        <m:r>
                          <a:rPr lang="en-US" i="1" dirty="0" smtClean="0">
                            <a:solidFill>
                              <a:srgbClr val="FF0000"/>
                            </a:solidFill>
                            <a:latin typeface="Cambria Math" charset="0"/>
                          </a:rPr>
                          <m:t>𝑖</m:t>
                        </m:r>
                      </m:sub>
                    </m:sSub>
                    <m:r>
                      <a:rPr lang="en-US" i="1" dirty="0" smtClean="0">
                        <a:solidFill>
                          <a:srgbClr val="FF0000"/>
                        </a:solidFill>
                        <a:latin typeface="Cambria Math" charset="0"/>
                      </a:rPr>
                      <m:t> = </m:t>
                    </m:r>
                    <m:d>
                      <m:dPr>
                        <m:begChr m:val="⟨"/>
                        <m:endChr m:val="⟩"/>
                        <m:ctrlPr>
                          <a:rPr lang="en-US" i="1" dirty="0" smtClean="0">
                            <a:solidFill>
                              <a:srgbClr val="FF0000"/>
                            </a:solidFill>
                            <a:latin typeface="Cambria Math" panose="02040503050406030204" pitchFamily="18" charset="0"/>
                          </a:rPr>
                        </m:ctrlPr>
                      </m:dPr>
                      <m:e>
                        <m:sSub>
                          <m:sSubPr>
                            <m:ctrlPr>
                              <a:rPr lang="en-US" b="0" i="1" dirty="0" smtClean="0">
                                <a:solidFill>
                                  <a:srgbClr val="FF0000"/>
                                </a:solidFill>
                                <a:latin typeface="Cambria Math" panose="02040503050406030204" pitchFamily="18" charset="0"/>
                              </a:rPr>
                            </m:ctrlPr>
                          </m:sSubPr>
                          <m:e>
                            <m:r>
                              <a:rPr lang="en-US" b="0" i="1" dirty="0" smtClean="0">
                                <a:solidFill>
                                  <a:srgbClr val="FF0000"/>
                                </a:solidFill>
                                <a:latin typeface="Cambria Math" charset="0"/>
                              </a:rPr>
                              <m:t>𝑎</m:t>
                            </m:r>
                          </m:e>
                          <m:sub>
                            <m:r>
                              <a:rPr lang="en-US" b="0" i="1" dirty="0" smtClean="0">
                                <a:solidFill>
                                  <a:srgbClr val="FF0000"/>
                                </a:solidFill>
                                <a:latin typeface="Cambria Math" charset="0"/>
                              </a:rPr>
                              <m:t>𝑖</m:t>
                            </m:r>
                          </m:sub>
                        </m:sSub>
                        <m:r>
                          <a:rPr lang="en-US" b="0" i="1" dirty="0" smtClean="0">
                            <a:solidFill>
                              <a:srgbClr val="FF0000"/>
                            </a:solidFill>
                            <a:latin typeface="Cambria Math" charset="0"/>
                          </a:rPr>
                          <m:t>, </m:t>
                        </m:r>
                        <m:r>
                          <a:rPr lang="en-US" b="0" i="1" dirty="0" smtClean="0">
                            <a:solidFill>
                              <a:srgbClr val="FF0000"/>
                            </a:solidFill>
                            <a:latin typeface="Cambria Math" charset="0"/>
                          </a:rPr>
                          <m:t>𝑥</m:t>
                        </m:r>
                      </m:e>
                    </m:d>
                  </m:oMath>
                </a14:m>
                <a:r>
                  <a:rPr lang="en-US" dirty="0"/>
                  <a:t>,</a:t>
                </a:r>
              </a:p>
              <a:p>
                <a:pPr marL="0" lvl="0" indent="0" defTabSz="914400">
                  <a:spcBef>
                    <a:spcPts val="0"/>
                  </a:spcBef>
                  <a:buClrTx/>
                  <a:buNone/>
                </a:pPr>
                <a:r>
                  <a:rPr lang="en-US" dirty="0"/>
                  <a:t>the learner needs to learn </a:t>
                </a:r>
                <a14:m>
                  <m:oMath xmlns:m="http://schemas.openxmlformats.org/officeDocument/2006/math">
                    <m:r>
                      <a:rPr lang="en-US" i="1" dirty="0" smtClean="0">
                        <a:solidFill>
                          <a:srgbClr val="FF0000"/>
                        </a:solidFill>
                        <a:latin typeface="Cambria Math" charset="0"/>
                      </a:rPr>
                      <m:t>𝑥</m:t>
                    </m:r>
                  </m:oMath>
                </a14:m>
                <a:r>
                  <a:rPr lang="en-US" dirty="0"/>
                  <a:t> with high probability.</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968499"/>
                <a:ext cx="8686800" cy="4157673"/>
              </a:xfrm>
              <a:blipFill rotWithShape="0">
                <a:blip r:embed="rId2"/>
                <a:stretch>
                  <a:fillRect l="-1754" t="-17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2166548" y="1089759"/>
                <a:ext cx="4216860" cy="584775"/>
              </a:xfrm>
              <a:prstGeom prst="rect">
                <a:avLst/>
              </a:prstGeom>
            </p:spPr>
            <p:txBody>
              <a:bodyPr wrap="none">
                <a:spAutoFit/>
              </a:bodyPr>
              <a:lstStyle/>
              <a:p>
                <a14:m>
                  <m:oMath xmlns:m="http://schemas.openxmlformats.org/officeDocument/2006/math">
                    <m:sSub>
                      <m:sSubPr>
                        <m:ctrlPr>
                          <a:rPr lang="en-US" sz="3200" b="0" i="1" dirty="0" smtClean="0">
                            <a:solidFill>
                              <a:srgbClr val="C00000"/>
                            </a:solidFill>
                            <a:latin typeface="Cambria Math" panose="02040503050406030204" pitchFamily="18" charset="0"/>
                          </a:rPr>
                        </m:ctrlPr>
                      </m:sSubPr>
                      <m:e>
                        <m:r>
                          <a:rPr lang="en-US" sz="3200" i="1" dirty="0" smtClean="0">
                            <a:solidFill>
                              <a:srgbClr val="C00000"/>
                            </a:solidFill>
                            <a:latin typeface="Cambria Math" charset="0"/>
                          </a:rPr>
                          <m:t>𝑓</m:t>
                        </m:r>
                      </m:e>
                      <m:sub>
                        <m:r>
                          <a:rPr lang="en-US" sz="3200" b="0" i="1" dirty="0" smtClean="0">
                            <a:solidFill>
                              <a:srgbClr val="C00000"/>
                            </a:solidFill>
                            <a:latin typeface="Cambria Math" charset="0"/>
                          </a:rPr>
                          <m:t>𝑥</m:t>
                        </m:r>
                      </m:sub>
                    </m:sSub>
                    <m:d>
                      <m:dPr>
                        <m:ctrlPr>
                          <a:rPr lang="en-US" sz="3200" i="1" dirty="0">
                            <a:solidFill>
                              <a:srgbClr val="C00000"/>
                            </a:solidFill>
                            <a:latin typeface="Cambria Math" panose="02040503050406030204" pitchFamily="18" charset="0"/>
                          </a:rPr>
                        </m:ctrlPr>
                      </m:dPr>
                      <m:e>
                        <m:r>
                          <a:rPr lang="en-US" sz="3200" i="1" dirty="0" smtClean="0">
                            <a:solidFill>
                              <a:srgbClr val="C00000"/>
                            </a:solidFill>
                            <a:latin typeface="Cambria Math" charset="0"/>
                          </a:rPr>
                          <m:t>𝑎</m:t>
                        </m:r>
                      </m:e>
                    </m:d>
                    <m:r>
                      <a:rPr lang="en-US" sz="3200" i="1" dirty="0">
                        <a:solidFill>
                          <a:srgbClr val="C00000"/>
                        </a:solidFill>
                        <a:latin typeface="Cambria Math" charset="0"/>
                      </a:rPr>
                      <m:t>=</m:t>
                    </m:r>
                    <m:d>
                      <m:dPr>
                        <m:begChr m:val="⟨"/>
                        <m:endChr m:val="⟩"/>
                        <m:ctrlPr>
                          <a:rPr lang="en-US" sz="3200" i="1" dirty="0">
                            <a:solidFill>
                              <a:srgbClr val="C00000"/>
                            </a:solidFill>
                            <a:latin typeface="Cambria Math" panose="02040503050406030204" pitchFamily="18" charset="0"/>
                          </a:rPr>
                        </m:ctrlPr>
                      </m:dPr>
                      <m:e>
                        <m:r>
                          <a:rPr lang="en-US" sz="3200" i="1" dirty="0">
                            <a:solidFill>
                              <a:srgbClr val="C00000"/>
                            </a:solidFill>
                            <a:latin typeface="Cambria Math" charset="0"/>
                          </a:rPr>
                          <m:t>𝑎</m:t>
                        </m:r>
                        <m:r>
                          <a:rPr lang="en-US" sz="3200" i="1" dirty="0">
                            <a:solidFill>
                              <a:srgbClr val="C00000"/>
                            </a:solidFill>
                            <a:latin typeface="Cambria Math" charset="0"/>
                          </a:rPr>
                          <m:t>,</m:t>
                        </m:r>
                        <m:r>
                          <a:rPr lang="en-US" sz="3200" i="1" dirty="0">
                            <a:solidFill>
                              <a:srgbClr val="C00000"/>
                            </a:solidFill>
                            <a:latin typeface="Cambria Math" charset="0"/>
                          </a:rPr>
                          <m:t>𝑥</m:t>
                        </m:r>
                      </m:e>
                    </m:d>
                    <m:r>
                      <a:rPr lang="en-US" sz="3200" b="0" i="1" dirty="0" smtClean="0">
                        <a:solidFill>
                          <a:srgbClr val="C00000"/>
                        </a:solidFill>
                        <a:latin typeface="Cambria Math" charset="0"/>
                      </a:rPr>
                      <m:t> </m:t>
                    </m:r>
                    <m:r>
                      <a:rPr lang="en-US" sz="3200" i="1" dirty="0">
                        <a:solidFill>
                          <a:srgbClr val="C00000"/>
                        </a:solidFill>
                        <a:latin typeface="Cambria Math" charset="0"/>
                      </a:rPr>
                      <m:t>(</m:t>
                    </m:r>
                    <m:r>
                      <a:rPr lang="en-US" sz="3200" i="1" dirty="0">
                        <a:solidFill>
                          <a:srgbClr val="C00000"/>
                        </a:solidFill>
                        <a:latin typeface="Cambria Math" charset="0"/>
                      </a:rPr>
                      <m:t>𝑚𝑜𝑑</m:t>
                    </m:r>
                    <m:r>
                      <a:rPr lang="en-US" sz="3200" i="1" dirty="0">
                        <a:solidFill>
                          <a:srgbClr val="C00000"/>
                        </a:solidFill>
                        <a:latin typeface="Cambria Math" charset="0"/>
                      </a:rPr>
                      <m:t> 2)</m:t>
                    </m:r>
                  </m:oMath>
                </a14:m>
                <a:r>
                  <a:rPr lang="en-US" sz="3200" b="1" dirty="0">
                    <a:solidFill>
                      <a:srgbClr val="C00000"/>
                    </a:solidFill>
                  </a:rPr>
                  <a:t> </a:t>
                </a:r>
              </a:p>
            </p:txBody>
          </p:sp>
        </mc:Choice>
        <mc:Fallback xmlns="">
          <p:sp>
            <p:nvSpPr>
              <p:cNvPr id="5" name="Rectangle 4"/>
              <p:cNvSpPr>
                <a:spLocks noRot="1" noChangeAspect="1" noMove="1" noResize="1" noEditPoints="1" noAdjustHandles="1" noChangeArrowheads="1" noChangeShapeType="1" noTextEdit="1"/>
              </p:cNvSpPr>
              <p:nvPr/>
            </p:nvSpPr>
            <p:spPr>
              <a:xfrm>
                <a:off x="2166548" y="1089759"/>
                <a:ext cx="4216860" cy="584775"/>
              </a:xfrm>
              <a:prstGeom prst="rec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82030945"/>
      </p:ext>
    </p:extLst>
  </p:cSld>
  <p:clrMapOvr>
    <a:masterClrMapping/>
  </p:clrMapOvr>
  <mc:AlternateContent xmlns:mc="http://schemas.openxmlformats.org/markup-compatibility/2006" xmlns:p14="http://schemas.microsoft.com/office/powerpoint/2010/main">
    <mc:Choice Requires="p14">
      <p:transition spd="slow" p14:dur="2000" advTm="48959"/>
    </mc:Choice>
    <mc:Fallback xmlns="">
      <p:transition spd="slow" advTm="48959"/>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defTabSz="914332" rtl="0" eaLnBrk="1" latinLnBrk="0" hangingPunct="1">
              <a:spcBef>
                <a:spcPct val="0"/>
              </a:spcBef>
              <a:buNone/>
            </a:pPr>
            <a:r>
              <a:rPr lang="en-US" sz="3600" dirty="0"/>
              <a:t>Parity Learning Problem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968499"/>
                <a:ext cx="8686800" cy="4157673"/>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i="1" dirty="0" smtClean="0">
                        <a:solidFill>
                          <a:srgbClr val="FF0000"/>
                        </a:solidFill>
                        <a:latin typeface="Cambria Math" charset="0"/>
                      </a:rPr>
                      <m:t>𝑥</m:t>
                    </m:r>
                    <m:sSub>
                      <m:sSubPr>
                        <m:ctrlPr>
                          <a:rPr lang="en-US" b="0" i="1" dirty="0" smtClean="0">
                            <a:solidFill>
                              <a:srgbClr val="FF0000"/>
                            </a:solidFill>
                            <a:latin typeface="Cambria Math" panose="02040503050406030204" pitchFamily="18" charset="0"/>
                          </a:rPr>
                        </m:ctrlPr>
                      </m:sSubPr>
                      <m:e>
                        <m:r>
                          <a:rPr lang="en-US" b="0" i="1" dirty="0" smtClean="0">
                            <a:solidFill>
                              <a:srgbClr val="FF0000"/>
                            </a:solidFill>
                            <a:latin typeface="Cambria Math" charset="0"/>
                          </a:rPr>
                          <m:t>∈</m:t>
                        </m:r>
                      </m:e>
                      <m:sub>
                        <m:r>
                          <a:rPr lang="en-US" b="0" i="1" dirty="0" smtClean="0">
                            <a:solidFill>
                              <a:srgbClr val="FF0000"/>
                            </a:solidFill>
                            <a:latin typeface="Cambria Math" charset="0"/>
                          </a:rPr>
                          <m:t>𝑅</m:t>
                        </m:r>
                      </m:sub>
                    </m:sSub>
                    <m:sSup>
                      <m:sSupPr>
                        <m:ctrlPr>
                          <a:rPr lang="en-US" b="0" i="1" dirty="0" smtClean="0">
                            <a:solidFill>
                              <a:srgbClr val="FF0000"/>
                            </a:solidFill>
                            <a:latin typeface="Cambria Math" panose="02040503050406030204" pitchFamily="18" charset="0"/>
                          </a:rPr>
                        </m:ctrlPr>
                      </m:sSupPr>
                      <m:e>
                        <m:d>
                          <m:dPr>
                            <m:begChr m:val="{"/>
                            <m:endChr m:val="}"/>
                            <m:ctrlPr>
                              <a:rPr lang="en-US" b="0" i="1" dirty="0" smtClean="0">
                                <a:solidFill>
                                  <a:srgbClr val="FF0000"/>
                                </a:solidFill>
                                <a:latin typeface="Cambria Math" panose="02040503050406030204" pitchFamily="18" charset="0"/>
                              </a:rPr>
                            </m:ctrlPr>
                          </m:dPr>
                          <m:e>
                            <m:r>
                              <a:rPr lang="en-US" b="0" i="1" dirty="0" smtClean="0">
                                <a:solidFill>
                                  <a:srgbClr val="FF0000"/>
                                </a:solidFill>
                                <a:latin typeface="Cambria Math" charset="0"/>
                              </a:rPr>
                              <m:t>0,1</m:t>
                            </m:r>
                          </m:e>
                        </m:d>
                      </m:e>
                      <m:sup>
                        <m:r>
                          <a:rPr lang="en-US" b="0" i="1" dirty="0" smtClean="0">
                            <a:solidFill>
                              <a:srgbClr val="FF0000"/>
                            </a:solidFill>
                            <a:latin typeface="Cambria Math" charset="0"/>
                          </a:rPr>
                          <m:t>𝑛</m:t>
                        </m:r>
                      </m:sup>
                    </m:sSup>
                    <m:r>
                      <a:rPr lang="en-US" i="1" dirty="0" smtClean="0">
                        <a:solidFill>
                          <a:srgbClr val="FF0000"/>
                        </a:solidFill>
                        <a:latin typeface="Cambria Math" charset="0"/>
                      </a:rPr>
                      <m:t> </m:t>
                    </m:r>
                  </m:oMath>
                </a14:m>
                <a:r>
                  <a:rPr lang="en-US" dirty="0"/>
                  <a:t> is chosen uniformly at random </a:t>
                </a:r>
              </a:p>
              <a:p>
                <a:pPr marL="0" lvl="0" indent="0" defTabSz="914400">
                  <a:spcBef>
                    <a:spcPts val="0"/>
                  </a:spcBef>
                  <a:buClrTx/>
                  <a:buNone/>
                </a:pPr>
                <a14:m>
                  <m:oMath xmlns:m="http://schemas.openxmlformats.org/officeDocument/2006/math">
                    <m:r>
                      <a:rPr lang="en-US" i="1" dirty="0" smtClean="0">
                        <a:solidFill>
                          <a:srgbClr val="FF0000"/>
                        </a:solidFill>
                        <a:latin typeface="Cambria Math" charset="0"/>
                      </a:rPr>
                      <m:t>𝑥</m:t>
                    </m:r>
                  </m:oMath>
                </a14:m>
                <a:r>
                  <a:rPr lang="en-US" dirty="0"/>
                  <a:t> is </a:t>
                </a:r>
                <a:r>
                  <a:rPr lang="en-US" b="1" dirty="0"/>
                  <a:t>unknown</a:t>
                </a:r>
                <a:r>
                  <a:rPr lang="en-US" dirty="0"/>
                  <a:t> to the learner</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a:t>Given a stream of examples </a:t>
                </a:r>
                <a14:m>
                  <m:oMath xmlns:m="http://schemas.openxmlformats.org/officeDocument/2006/math">
                    <m:d>
                      <m:dPr>
                        <m:ctrlPr>
                          <a:rPr lang="en-US" i="1" dirty="0" smtClean="0">
                            <a:solidFill>
                              <a:srgbClr val="FF0000"/>
                            </a:solidFill>
                            <a:latin typeface="Cambria Math" panose="02040503050406030204" pitchFamily="18" charset="0"/>
                          </a:rPr>
                        </m:ctrlPr>
                      </m:dPr>
                      <m:e>
                        <m:sSub>
                          <m:sSubPr>
                            <m:ctrlPr>
                              <a:rPr lang="en-US" i="1" dirty="0" smtClean="0">
                                <a:solidFill>
                                  <a:srgbClr val="FF0000"/>
                                </a:solidFill>
                                <a:latin typeface="Cambria Math" panose="02040503050406030204" pitchFamily="18" charset="0"/>
                              </a:rPr>
                            </m:ctrlPr>
                          </m:sSubPr>
                          <m:e>
                            <m:r>
                              <a:rPr lang="en-US" i="1" dirty="0" smtClean="0">
                                <a:solidFill>
                                  <a:srgbClr val="FF0000"/>
                                </a:solidFill>
                                <a:latin typeface="Cambria Math" charset="0"/>
                              </a:rPr>
                              <m:t>𝑎</m:t>
                            </m:r>
                          </m:e>
                          <m:sub>
                            <m:r>
                              <a:rPr lang="en-US" i="1" dirty="0" smtClean="0">
                                <a:solidFill>
                                  <a:srgbClr val="FF0000"/>
                                </a:solidFill>
                                <a:latin typeface="Cambria Math" charset="0"/>
                              </a:rPr>
                              <m:t>1</m:t>
                            </m:r>
                          </m:sub>
                        </m:sSub>
                        <m:r>
                          <a:rPr lang="en-US" i="1" dirty="0" smtClean="0">
                            <a:solidFill>
                              <a:srgbClr val="FF0000"/>
                            </a:solidFill>
                            <a:latin typeface="Cambria Math" charset="0"/>
                          </a:rPr>
                          <m:t>, </m:t>
                        </m:r>
                        <m:sSub>
                          <m:sSubPr>
                            <m:ctrlPr>
                              <a:rPr lang="en-US" i="1" dirty="0" smtClean="0">
                                <a:solidFill>
                                  <a:srgbClr val="FF0000"/>
                                </a:solidFill>
                                <a:latin typeface="Cambria Math" panose="02040503050406030204" pitchFamily="18" charset="0"/>
                              </a:rPr>
                            </m:ctrlPr>
                          </m:sSubPr>
                          <m:e>
                            <m:r>
                              <a:rPr lang="en-US" i="1" dirty="0" smtClean="0">
                                <a:solidFill>
                                  <a:srgbClr val="FF0000"/>
                                </a:solidFill>
                                <a:latin typeface="Cambria Math" charset="0"/>
                              </a:rPr>
                              <m:t>𝑏</m:t>
                            </m:r>
                          </m:e>
                          <m:sub>
                            <m:r>
                              <a:rPr lang="en-US" i="1" dirty="0" smtClean="0">
                                <a:solidFill>
                                  <a:srgbClr val="FF0000"/>
                                </a:solidFill>
                                <a:latin typeface="Cambria Math" charset="0"/>
                              </a:rPr>
                              <m:t>1</m:t>
                            </m:r>
                          </m:sub>
                        </m:sSub>
                      </m:e>
                    </m:d>
                    <m:r>
                      <a:rPr lang="en-US" i="1" dirty="0" smtClean="0">
                        <a:solidFill>
                          <a:srgbClr val="FF0000"/>
                        </a:solidFill>
                        <a:latin typeface="Cambria Math" charset="0"/>
                      </a:rPr>
                      <m:t>, </m:t>
                    </m:r>
                    <m:d>
                      <m:dPr>
                        <m:ctrlPr>
                          <a:rPr lang="en-US" i="1" dirty="0" smtClean="0">
                            <a:solidFill>
                              <a:srgbClr val="FF0000"/>
                            </a:solidFill>
                            <a:latin typeface="Cambria Math" panose="02040503050406030204" pitchFamily="18" charset="0"/>
                          </a:rPr>
                        </m:ctrlPr>
                      </m:dPr>
                      <m:e>
                        <m:sSub>
                          <m:sSubPr>
                            <m:ctrlPr>
                              <a:rPr lang="en-US" i="1" dirty="0" smtClean="0">
                                <a:solidFill>
                                  <a:srgbClr val="FF0000"/>
                                </a:solidFill>
                                <a:latin typeface="Cambria Math" panose="02040503050406030204" pitchFamily="18" charset="0"/>
                              </a:rPr>
                            </m:ctrlPr>
                          </m:sSubPr>
                          <m:e>
                            <m:r>
                              <a:rPr lang="en-US" i="1" dirty="0" smtClean="0">
                                <a:solidFill>
                                  <a:srgbClr val="FF0000"/>
                                </a:solidFill>
                                <a:latin typeface="Cambria Math" charset="0"/>
                              </a:rPr>
                              <m:t>𝑎</m:t>
                            </m:r>
                          </m:e>
                          <m:sub>
                            <m:r>
                              <a:rPr lang="en-US" i="1" dirty="0" smtClean="0">
                                <a:solidFill>
                                  <a:srgbClr val="FF0000"/>
                                </a:solidFill>
                                <a:latin typeface="Cambria Math" charset="0"/>
                              </a:rPr>
                              <m:t>2</m:t>
                            </m:r>
                          </m:sub>
                        </m:sSub>
                        <m:r>
                          <a:rPr lang="en-US" i="1" dirty="0" smtClean="0">
                            <a:solidFill>
                              <a:srgbClr val="FF0000"/>
                            </a:solidFill>
                            <a:latin typeface="Cambria Math" charset="0"/>
                          </a:rPr>
                          <m:t>, </m:t>
                        </m:r>
                        <m:sSub>
                          <m:sSubPr>
                            <m:ctrlPr>
                              <a:rPr lang="en-US" i="1" dirty="0" smtClean="0">
                                <a:solidFill>
                                  <a:srgbClr val="FF0000"/>
                                </a:solidFill>
                                <a:latin typeface="Cambria Math" panose="02040503050406030204" pitchFamily="18" charset="0"/>
                              </a:rPr>
                            </m:ctrlPr>
                          </m:sSubPr>
                          <m:e>
                            <m:r>
                              <a:rPr lang="en-US" i="1" dirty="0" smtClean="0">
                                <a:solidFill>
                                  <a:srgbClr val="FF0000"/>
                                </a:solidFill>
                                <a:latin typeface="Cambria Math" charset="0"/>
                              </a:rPr>
                              <m:t>𝑏</m:t>
                            </m:r>
                          </m:e>
                          <m:sub>
                            <m:r>
                              <a:rPr lang="en-US" i="1" dirty="0" smtClean="0">
                                <a:solidFill>
                                  <a:srgbClr val="FF0000"/>
                                </a:solidFill>
                                <a:latin typeface="Cambria Math" charset="0"/>
                              </a:rPr>
                              <m:t>2</m:t>
                            </m:r>
                          </m:sub>
                        </m:sSub>
                      </m:e>
                    </m:d>
                    <m:r>
                      <a:rPr lang="en-US" i="1" dirty="0" smtClean="0">
                        <a:solidFill>
                          <a:srgbClr val="FF0000"/>
                        </a:solidFill>
                        <a:latin typeface="Cambria Math" charset="0"/>
                      </a:rPr>
                      <m:t>,</m:t>
                    </m:r>
                    <m:d>
                      <m:dPr>
                        <m:ctrlPr>
                          <a:rPr lang="en-US" i="1" dirty="0">
                            <a:solidFill>
                              <a:srgbClr val="FF0000"/>
                            </a:solidFill>
                            <a:latin typeface="Cambria Math" panose="02040503050406030204" pitchFamily="18" charset="0"/>
                          </a:rPr>
                        </m:ctrlPr>
                      </m:dPr>
                      <m:e>
                        <m:sSub>
                          <m:sSubPr>
                            <m:ctrlPr>
                              <a:rPr lang="en-US" i="1" dirty="0">
                                <a:solidFill>
                                  <a:srgbClr val="FF0000"/>
                                </a:solidFill>
                                <a:latin typeface="Cambria Math" panose="02040503050406030204" pitchFamily="18" charset="0"/>
                              </a:rPr>
                            </m:ctrlPr>
                          </m:sSubPr>
                          <m:e>
                            <m:r>
                              <a:rPr lang="en-US" i="1" dirty="0">
                                <a:solidFill>
                                  <a:srgbClr val="FF0000"/>
                                </a:solidFill>
                                <a:latin typeface="Cambria Math" charset="0"/>
                              </a:rPr>
                              <m:t>𝑎</m:t>
                            </m:r>
                          </m:e>
                          <m:sub>
                            <m:r>
                              <a:rPr lang="en-US" b="0" i="1" dirty="0" smtClean="0">
                                <a:solidFill>
                                  <a:srgbClr val="FF0000"/>
                                </a:solidFill>
                                <a:latin typeface="Cambria Math" charset="0"/>
                              </a:rPr>
                              <m:t>3</m:t>
                            </m:r>
                          </m:sub>
                        </m:sSub>
                        <m:r>
                          <a:rPr lang="en-US" i="1" dirty="0">
                            <a:solidFill>
                              <a:srgbClr val="FF0000"/>
                            </a:solidFill>
                            <a:latin typeface="Cambria Math" charset="0"/>
                          </a:rPr>
                          <m:t>, </m:t>
                        </m:r>
                        <m:sSub>
                          <m:sSubPr>
                            <m:ctrlPr>
                              <a:rPr lang="en-US" i="1" dirty="0">
                                <a:solidFill>
                                  <a:srgbClr val="FF0000"/>
                                </a:solidFill>
                                <a:latin typeface="Cambria Math" panose="02040503050406030204" pitchFamily="18" charset="0"/>
                              </a:rPr>
                            </m:ctrlPr>
                          </m:sSubPr>
                          <m:e>
                            <m:r>
                              <a:rPr lang="en-US" i="1" dirty="0">
                                <a:solidFill>
                                  <a:srgbClr val="FF0000"/>
                                </a:solidFill>
                                <a:latin typeface="Cambria Math" charset="0"/>
                              </a:rPr>
                              <m:t>𝑏</m:t>
                            </m:r>
                          </m:e>
                          <m:sub>
                            <m:r>
                              <a:rPr lang="en-US" b="0" i="1" dirty="0" smtClean="0">
                                <a:solidFill>
                                  <a:srgbClr val="FF0000"/>
                                </a:solidFill>
                                <a:latin typeface="Cambria Math" charset="0"/>
                              </a:rPr>
                              <m:t>3</m:t>
                            </m:r>
                          </m:sub>
                        </m:sSub>
                      </m:e>
                    </m:d>
                    <m:r>
                      <a:rPr lang="en-US" b="0" i="1" dirty="0" smtClean="0">
                        <a:solidFill>
                          <a:srgbClr val="FF0000"/>
                        </a:solidFill>
                        <a:latin typeface="Cambria Math" charset="0"/>
                      </a:rPr>
                      <m:t>,</m:t>
                    </m:r>
                    <m:r>
                      <a:rPr lang="mr-IN" i="1" dirty="0" smtClean="0">
                        <a:solidFill>
                          <a:srgbClr val="FF0000"/>
                        </a:solidFill>
                        <a:latin typeface="Cambria Math" charset="0"/>
                      </a:rPr>
                      <m:t>…</m:t>
                    </m:r>
                    <m:r>
                      <a:rPr lang="en-US" i="1" dirty="0" smtClean="0">
                        <a:solidFill>
                          <a:srgbClr val="FF0000"/>
                        </a:solidFill>
                        <a:latin typeface="Cambria Math" charset="0"/>
                      </a:rPr>
                      <m:t>,</m:t>
                    </m:r>
                    <m:r>
                      <a:rPr lang="en-US" i="1" dirty="0" smtClean="0">
                        <a:latin typeface="Cambria Math" charset="0"/>
                      </a:rPr>
                      <m:t> </m:t>
                    </m:r>
                  </m:oMath>
                </a14:m>
                <a:endParaRPr lang="en-US" dirty="0"/>
              </a:p>
              <a:p>
                <a:pPr marL="0" lvl="0" indent="0" defTabSz="914400">
                  <a:spcBef>
                    <a:spcPts val="0"/>
                  </a:spcBef>
                  <a:buClrTx/>
                  <a:buNone/>
                </a:pPr>
                <a:r>
                  <a:rPr lang="en-US" dirty="0"/>
                  <a:t>where </a:t>
                </a:r>
                <a14:m>
                  <m:oMath xmlns:m="http://schemas.openxmlformats.org/officeDocument/2006/math">
                    <m:sSub>
                      <m:sSubPr>
                        <m:ctrlPr>
                          <a:rPr lang="en-US" i="1" dirty="0" smtClean="0">
                            <a:solidFill>
                              <a:srgbClr val="FF0000"/>
                            </a:solidFill>
                            <a:latin typeface="Cambria Math" panose="02040503050406030204" pitchFamily="18" charset="0"/>
                          </a:rPr>
                        </m:ctrlPr>
                      </m:sSubPr>
                      <m:e>
                        <m:r>
                          <a:rPr lang="en-US" i="1" dirty="0" err="1">
                            <a:solidFill>
                              <a:srgbClr val="FF0000"/>
                            </a:solidFill>
                            <a:latin typeface="Cambria Math" charset="0"/>
                          </a:rPr>
                          <m:t>𝑎</m:t>
                        </m:r>
                      </m:e>
                      <m:sub>
                        <m:r>
                          <a:rPr lang="en-US" i="1" dirty="0" err="1">
                            <a:solidFill>
                              <a:srgbClr val="FF0000"/>
                            </a:solidFill>
                            <a:latin typeface="Cambria Math" charset="0"/>
                          </a:rPr>
                          <m:t>𝑖</m:t>
                        </m:r>
                      </m:sub>
                    </m:sSub>
                    <m:sSub>
                      <m:sSubPr>
                        <m:ctrlPr>
                          <a:rPr lang="en-US" b="0" i="1" dirty="0" smtClean="0">
                            <a:solidFill>
                              <a:srgbClr val="FF0000"/>
                            </a:solidFill>
                            <a:latin typeface="Cambria Math" panose="02040503050406030204" pitchFamily="18" charset="0"/>
                          </a:rPr>
                        </m:ctrlPr>
                      </m:sSubPr>
                      <m:e>
                        <m:r>
                          <a:rPr lang="en-US" b="0" i="1" dirty="0" smtClean="0">
                            <a:solidFill>
                              <a:srgbClr val="FF0000"/>
                            </a:solidFill>
                            <a:latin typeface="Cambria Math" charset="0"/>
                          </a:rPr>
                          <m:t>∈</m:t>
                        </m:r>
                      </m:e>
                      <m:sub>
                        <m:r>
                          <a:rPr lang="en-US" b="0" i="1" dirty="0" smtClean="0">
                            <a:solidFill>
                              <a:srgbClr val="FF0000"/>
                            </a:solidFill>
                            <a:latin typeface="Cambria Math" charset="0"/>
                          </a:rPr>
                          <m:t>𝑅</m:t>
                        </m:r>
                      </m:sub>
                    </m:sSub>
                    <m:sSup>
                      <m:sSupPr>
                        <m:ctrlPr>
                          <a:rPr lang="en-US" b="0" i="1" dirty="0" smtClean="0">
                            <a:solidFill>
                              <a:srgbClr val="FF0000"/>
                            </a:solidFill>
                            <a:latin typeface="Cambria Math" panose="02040503050406030204" pitchFamily="18" charset="0"/>
                          </a:rPr>
                        </m:ctrlPr>
                      </m:sSupPr>
                      <m:e>
                        <m:d>
                          <m:dPr>
                            <m:begChr m:val="{"/>
                            <m:endChr m:val="}"/>
                            <m:ctrlPr>
                              <a:rPr lang="en-US" b="0" i="1" dirty="0" smtClean="0">
                                <a:solidFill>
                                  <a:srgbClr val="FF0000"/>
                                </a:solidFill>
                                <a:latin typeface="Cambria Math" panose="02040503050406030204" pitchFamily="18" charset="0"/>
                              </a:rPr>
                            </m:ctrlPr>
                          </m:dPr>
                          <m:e>
                            <m:r>
                              <a:rPr lang="en-US" b="0" i="1" dirty="0" smtClean="0">
                                <a:solidFill>
                                  <a:srgbClr val="FF0000"/>
                                </a:solidFill>
                                <a:latin typeface="Cambria Math" charset="0"/>
                              </a:rPr>
                              <m:t>0,1</m:t>
                            </m:r>
                          </m:e>
                        </m:d>
                      </m:e>
                      <m:sup>
                        <m:r>
                          <a:rPr lang="en-US" b="0" i="1" dirty="0" smtClean="0">
                            <a:solidFill>
                              <a:srgbClr val="FF0000"/>
                            </a:solidFill>
                            <a:latin typeface="Cambria Math" charset="0"/>
                          </a:rPr>
                          <m:t>𝑛</m:t>
                        </m:r>
                      </m:sup>
                    </m:sSup>
                  </m:oMath>
                </a14:m>
                <a:r>
                  <a:rPr lang="en-US" dirty="0"/>
                  <a:t> and </a:t>
                </a:r>
                <a14:m>
                  <m:oMath xmlns:m="http://schemas.openxmlformats.org/officeDocument/2006/math">
                    <m:sSub>
                      <m:sSubPr>
                        <m:ctrlPr>
                          <a:rPr lang="en-US" i="1" dirty="0" smtClean="0">
                            <a:solidFill>
                              <a:srgbClr val="FF0000"/>
                            </a:solidFill>
                            <a:latin typeface="Cambria Math" panose="02040503050406030204" pitchFamily="18" charset="0"/>
                          </a:rPr>
                        </m:ctrlPr>
                      </m:sSubPr>
                      <m:e>
                        <m:r>
                          <a:rPr lang="en-US" i="1" dirty="0" smtClean="0">
                            <a:solidFill>
                              <a:srgbClr val="FF0000"/>
                            </a:solidFill>
                            <a:latin typeface="Cambria Math" charset="0"/>
                          </a:rPr>
                          <m:t>𝑏</m:t>
                        </m:r>
                      </m:e>
                      <m:sub>
                        <m:r>
                          <a:rPr lang="en-US" i="1" dirty="0" smtClean="0">
                            <a:solidFill>
                              <a:srgbClr val="FF0000"/>
                            </a:solidFill>
                            <a:latin typeface="Cambria Math" charset="0"/>
                          </a:rPr>
                          <m:t>𝑖</m:t>
                        </m:r>
                      </m:sub>
                    </m:sSub>
                    <m:r>
                      <a:rPr lang="en-US" i="1" dirty="0" smtClean="0">
                        <a:solidFill>
                          <a:srgbClr val="FF0000"/>
                        </a:solidFill>
                        <a:latin typeface="Cambria Math" charset="0"/>
                      </a:rPr>
                      <m:t> = </m:t>
                    </m:r>
                    <m:d>
                      <m:dPr>
                        <m:begChr m:val="⟨"/>
                        <m:endChr m:val="⟩"/>
                        <m:ctrlPr>
                          <a:rPr lang="en-US" i="1" dirty="0" smtClean="0">
                            <a:solidFill>
                              <a:srgbClr val="FF0000"/>
                            </a:solidFill>
                            <a:latin typeface="Cambria Math" panose="02040503050406030204" pitchFamily="18" charset="0"/>
                          </a:rPr>
                        </m:ctrlPr>
                      </m:dPr>
                      <m:e>
                        <m:sSub>
                          <m:sSubPr>
                            <m:ctrlPr>
                              <a:rPr lang="en-US" b="0" i="1" dirty="0" smtClean="0">
                                <a:solidFill>
                                  <a:srgbClr val="FF0000"/>
                                </a:solidFill>
                                <a:latin typeface="Cambria Math" panose="02040503050406030204" pitchFamily="18" charset="0"/>
                              </a:rPr>
                            </m:ctrlPr>
                          </m:sSubPr>
                          <m:e>
                            <m:r>
                              <a:rPr lang="en-US" b="0" i="1" dirty="0" smtClean="0">
                                <a:solidFill>
                                  <a:srgbClr val="FF0000"/>
                                </a:solidFill>
                                <a:latin typeface="Cambria Math" charset="0"/>
                              </a:rPr>
                              <m:t>𝑎</m:t>
                            </m:r>
                          </m:e>
                          <m:sub>
                            <m:r>
                              <a:rPr lang="en-US" b="0" i="1" dirty="0" smtClean="0">
                                <a:solidFill>
                                  <a:srgbClr val="FF0000"/>
                                </a:solidFill>
                                <a:latin typeface="Cambria Math" charset="0"/>
                              </a:rPr>
                              <m:t>𝑖</m:t>
                            </m:r>
                          </m:sub>
                        </m:sSub>
                        <m:r>
                          <a:rPr lang="en-US" b="0" i="1" dirty="0" smtClean="0">
                            <a:solidFill>
                              <a:srgbClr val="FF0000"/>
                            </a:solidFill>
                            <a:latin typeface="Cambria Math" charset="0"/>
                          </a:rPr>
                          <m:t>, </m:t>
                        </m:r>
                        <m:r>
                          <a:rPr lang="en-US" b="0" i="1" dirty="0" smtClean="0">
                            <a:solidFill>
                              <a:srgbClr val="FF0000"/>
                            </a:solidFill>
                            <a:latin typeface="Cambria Math" charset="0"/>
                          </a:rPr>
                          <m:t>𝑥</m:t>
                        </m:r>
                      </m:e>
                    </m:d>
                  </m:oMath>
                </a14:m>
                <a:r>
                  <a:rPr lang="en-US" dirty="0"/>
                  <a:t>,</a:t>
                </a:r>
              </a:p>
              <a:p>
                <a:pPr marL="0" lvl="0" indent="0" defTabSz="914400">
                  <a:spcBef>
                    <a:spcPts val="0"/>
                  </a:spcBef>
                  <a:buClrTx/>
                  <a:buNone/>
                </a:pPr>
                <a:r>
                  <a:rPr lang="en-US" dirty="0"/>
                  <a:t>the learner needs to learn </a:t>
                </a:r>
                <a14:m>
                  <m:oMath xmlns:m="http://schemas.openxmlformats.org/officeDocument/2006/math">
                    <m:r>
                      <a:rPr lang="en-US" i="1" dirty="0" smtClean="0">
                        <a:solidFill>
                          <a:srgbClr val="FF0000"/>
                        </a:solidFill>
                        <a:latin typeface="Cambria Math" charset="0"/>
                      </a:rPr>
                      <m:t>𝑥</m:t>
                    </m:r>
                  </m:oMath>
                </a14:m>
                <a:r>
                  <a:rPr lang="en-US" dirty="0"/>
                  <a:t> with high probability.</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968499"/>
                <a:ext cx="8686800" cy="4157673"/>
              </a:xfrm>
              <a:blipFill rotWithShape="0">
                <a:blip r:embed="rId2"/>
                <a:stretch>
                  <a:fillRect l="-1754" t="-17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2166548" y="1089759"/>
                <a:ext cx="4216860" cy="584775"/>
              </a:xfrm>
              <a:prstGeom prst="rect">
                <a:avLst/>
              </a:prstGeom>
            </p:spPr>
            <p:txBody>
              <a:bodyPr wrap="none">
                <a:spAutoFit/>
              </a:bodyPr>
              <a:lstStyle/>
              <a:p>
                <a14:m>
                  <m:oMath xmlns:m="http://schemas.openxmlformats.org/officeDocument/2006/math">
                    <m:sSub>
                      <m:sSubPr>
                        <m:ctrlPr>
                          <a:rPr lang="en-US" sz="3200" i="1" dirty="0">
                            <a:solidFill>
                              <a:srgbClr val="C00000"/>
                            </a:solidFill>
                            <a:latin typeface="Cambria Math" panose="02040503050406030204" pitchFamily="18" charset="0"/>
                          </a:rPr>
                        </m:ctrlPr>
                      </m:sSubPr>
                      <m:e>
                        <m:r>
                          <a:rPr lang="en-US" sz="3200" i="1" dirty="0">
                            <a:solidFill>
                              <a:srgbClr val="C00000"/>
                            </a:solidFill>
                            <a:latin typeface="Cambria Math" charset="0"/>
                          </a:rPr>
                          <m:t>𝑓</m:t>
                        </m:r>
                      </m:e>
                      <m:sub>
                        <m:r>
                          <a:rPr lang="en-US" sz="3200" i="1" dirty="0">
                            <a:solidFill>
                              <a:srgbClr val="C00000"/>
                            </a:solidFill>
                            <a:latin typeface="Cambria Math" charset="0"/>
                          </a:rPr>
                          <m:t>𝑥</m:t>
                        </m:r>
                      </m:sub>
                    </m:sSub>
                    <m:d>
                      <m:dPr>
                        <m:ctrlPr>
                          <a:rPr lang="en-US" sz="3200" i="1" dirty="0">
                            <a:solidFill>
                              <a:srgbClr val="C00000"/>
                            </a:solidFill>
                            <a:latin typeface="Cambria Math" panose="02040503050406030204" pitchFamily="18" charset="0"/>
                          </a:rPr>
                        </m:ctrlPr>
                      </m:dPr>
                      <m:e>
                        <m:r>
                          <a:rPr lang="en-US" sz="3200" i="1" dirty="0">
                            <a:solidFill>
                              <a:srgbClr val="C00000"/>
                            </a:solidFill>
                            <a:latin typeface="Cambria Math" charset="0"/>
                          </a:rPr>
                          <m:t>𝑎</m:t>
                        </m:r>
                      </m:e>
                    </m:d>
                    <m:r>
                      <a:rPr lang="en-US" sz="3200" i="1" dirty="0">
                        <a:solidFill>
                          <a:srgbClr val="C00000"/>
                        </a:solidFill>
                        <a:latin typeface="Cambria Math" charset="0"/>
                      </a:rPr>
                      <m:t>=</m:t>
                    </m:r>
                    <m:d>
                      <m:dPr>
                        <m:begChr m:val="⟨"/>
                        <m:endChr m:val="⟩"/>
                        <m:ctrlPr>
                          <a:rPr lang="en-US" sz="3200" i="1" dirty="0">
                            <a:solidFill>
                              <a:srgbClr val="C00000"/>
                            </a:solidFill>
                            <a:latin typeface="Cambria Math" panose="02040503050406030204" pitchFamily="18" charset="0"/>
                          </a:rPr>
                        </m:ctrlPr>
                      </m:dPr>
                      <m:e>
                        <m:r>
                          <a:rPr lang="en-US" sz="3200" i="1" dirty="0">
                            <a:solidFill>
                              <a:srgbClr val="C00000"/>
                            </a:solidFill>
                            <a:latin typeface="Cambria Math" charset="0"/>
                          </a:rPr>
                          <m:t>𝑎</m:t>
                        </m:r>
                        <m:r>
                          <a:rPr lang="en-US" sz="3200" i="1" dirty="0">
                            <a:solidFill>
                              <a:srgbClr val="C00000"/>
                            </a:solidFill>
                            <a:latin typeface="Cambria Math" charset="0"/>
                          </a:rPr>
                          <m:t>,</m:t>
                        </m:r>
                        <m:r>
                          <a:rPr lang="en-US" sz="3200" i="1" dirty="0">
                            <a:solidFill>
                              <a:srgbClr val="C00000"/>
                            </a:solidFill>
                            <a:latin typeface="Cambria Math" charset="0"/>
                          </a:rPr>
                          <m:t>𝑥</m:t>
                        </m:r>
                      </m:e>
                    </m:d>
                    <m:r>
                      <a:rPr lang="en-US" sz="3200" i="1" dirty="0">
                        <a:solidFill>
                          <a:srgbClr val="C00000"/>
                        </a:solidFill>
                        <a:latin typeface="Cambria Math" charset="0"/>
                      </a:rPr>
                      <m:t> (</m:t>
                    </m:r>
                    <m:r>
                      <a:rPr lang="en-US" sz="3200" i="1" dirty="0">
                        <a:solidFill>
                          <a:srgbClr val="C00000"/>
                        </a:solidFill>
                        <a:latin typeface="Cambria Math" charset="0"/>
                      </a:rPr>
                      <m:t>𝑚𝑜𝑑</m:t>
                    </m:r>
                    <m:r>
                      <a:rPr lang="en-US" sz="3200" i="1" dirty="0">
                        <a:solidFill>
                          <a:srgbClr val="C00000"/>
                        </a:solidFill>
                        <a:latin typeface="Cambria Math" charset="0"/>
                      </a:rPr>
                      <m:t> 2)</m:t>
                    </m:r>
                  </m:oMath>
                </a14:m>
                <a:r>
                  <a:rPr lang="en-US" sz="3200" b="1" dirty="0">
                    <a:solidFill>
                      <a:srgbClr val="C00000"/>
                    </a:solidFill>
                  </a:rPr>
                  <a:t> </a:t>
                </a:r>
              </a:p>
            </p:txBody>
          </p:sp>
        </mc:Choice>
        <mc:Fallback xmlns="">
          <p:sp>
            <p:nvSpPr>
              <p:cNvPr id="5" name="Rectangle 4"/>
              <p:cNvSpPr>
                <a:spLocks noRot="1" noChangeAspect="1" noMove="1" noResize="1" noEditPoints="1" noAdjustHandles="1" noChangeArrowheads="1" noChangeShapeType="1" noTextEdit="1"/>
              </p:cNvSpPr>
              <p:nvPr/>
            </p:nvSpPr>
            <p:spPr>
              <a:xfrm>
                <a:off x="2166548" y="1089759"/>
                <a:ext cx="4216860" cy="584775"/>
              </a:xfrm>
              <a:prstGeom prst="rec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34406958"/>
      </p:ext>
    </p:extLst>
  </p:cSld>
  <p:clrMapOvr>
    <a:masterClrMapping/>
  </p:clrMapOvr>
  <mc:AlternateContent xmlns:mc="http://schemas.openxmlformats.org/markup-compatibility/2006" xmlns:p14="http://schemas.microsoft.com/office/powerpoint/2010/main">
    <mc:Choice Requires="p14">
      <p:transition spd="slow" p14:dur="2000" advTm="26504"/>
    </mc:Choice>
    <mc:Fallback xmlns="">
      <p:transition spd="slow" advTm="26504"/>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Algorithms for Parity Learning: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827850"/>
                <a:ext cx="8229600" cy="4298322"/>
              </a:xfrm>
            </p:spPr>
            <p:txBody>
              <a:bodyPr>
                <a:normAutofit lnSpcReduction="10000"/>
              </a:bodyPr>
              <a:lstStyle/>
              <a:p>
                <a:pPr marL="514350" indent="-514350">
                  <a:buFont typeface="+mj-lt"/>
                  <a:buAutoNum type="arabicPeriod"/>
                </a:pPr>
                <a:r>
                  <a:rPr lang="en-US" dirty="0"/>
                  <a:t>Gaussian Elimination </a:t>
                </a:r>
                <a:br>
                  <a:rPr lang="en-US" b="1" i="1" dirty="0">
                    <a:solidFill>
                      <a:srgbClr val="FF0000"/>
                    </a:solidFill>
                    <a:latin typeface="Cambria Math" panose="02040503050406030204" pitchFamily="18" charset="0"/>
                  </a:rPr>
                </a:br>
                <a14:m>
                  <m:oMath xmlns:m="http://schemas.openxmlformats.org/officeDocument/2006/math">
                    <m:r>
                      <a:rPr lang="en-US" b="0" i="1" dirty="0">
                        <a:solidFill>
                          <a:srgbClr val="FF0000"/>
                        </a:solidFill>
                        <a:latin typeface="Cambria Math" panose="02040503050406030204" pitchFamily="18" charset="0"/>
                      </a:rPr>
                      <m:t>𝑂</m:t>
                    </m:r>
                    <m:r>
                      <a:rPr lang="en-US" b="0" i="1" dirty="0">
                        <a:solidFill>
                          <a:srgbClr val="FF0000"/>
                        </a:solidFill>
                        <a:latin typeface="Cambria Math" panose="02040503050406030204" pitchFamily="18" charset="0"/>
                      </a:rPr>
                      <m:t>(</m:t>
                    </m:r>
                    <m:sSup>
                      <m:sSupPr>
                        <m:ctrlPr>
                          <a:rPr lang="en-US" i="1" dirty="0">
                            <a:solidFill>
                              <a:srgbClr val="FF0000"/>
                            </a:solidFill>
                            <a:latin typeface="Cambria Math" panose="02040503050406030204" pitchFamily="18" charset="0"/>
                          </a:rPr>
                        </m:ctrlPr>
                      </m:sSupPr>
                      <m:e>
                        <m:r>
                          <a:rPr lang="en-US" b="0" i="1" dirty="0">
                            <a:solidFill>
                              <a:srgbClr val="FF0000"/>
                            </a:solidFill>
                            <a:latin typeface="Cambria Math" panose="02040503050406030204" pitchFamily="18" charset="0"/>
                          </a:rPr>
                          <m:t>𝑛</m:t>
                        </m:r>
                      </m:e>
                      <m:sup>
                        <m:r>
                          <a:rPr lang="en-US" b="0" i="1" dirty="0">
                            <a:solidFill>
                              <a:srgbClr val="FF0000"/>
                            </a:solidFill>
                            <a:latin typeface="Cambria Math" panose="02040503050406030204" pitchFamily="18" charset="0"/>
                          </a:rPr>
                          <m:t>2</m:t>
                        </m:r>
                      </m:sup>
                    </m:sSup>
                    <m:r>
                      <a:rPr lang="en-US" b="0" i="1" dirty="0">
                        <a:solidFill>
                          <a:srgbClr val="FF0000"/>
                        </a:solidFill>
                        <a:latin typeface="Cambria Math" panose="02040503050406030204" pitchFamily="18" charset="0"/>
                      </a:rPr>
                      <m:t>)</m:t>
                    </m:r>
                  </m:oMath>
                </a14:m>
                <a:r>
                  <a:rPr lang="en-US" dirty="0">
                    <a:solidFill>
                      <a:srgbClr val="C00000"/>
                    </a:solidFill>
                  </a:rPr>
                  <a:t> </a:t>
                </a:r>
                <a:r>
                  <a:rPr lang="en-US" b="1" dirty="0">
                    <a:solidFill>
                      <a:prstClr val="black"/>
                    </a:solidFill>
                  </a:rPr>
                  <a:t>memory bits, </a:t>
                </a:r>
                <a14:m>
                  <m:oMath xmlns:m="http://schemas.openxmlformats.org/officeDocument/2006/math">
                    <m:r>
                      <a:rPr lang="en-US" b="0" i="1" dirty="0">
                        <a:solidFill>
                          <a:srgbClr val="FF0000"/>
                        </a:solidFill>
                        <a:latin typeface="Cambria Math" panose="02040503050406030204" pitchFamily="18" charset="0"/>
                      </a:rPr>
                      <m:t>𝑂</m:t>
                    </m:r>
                    <m:r>
                      <a:rPr lang="en-US" b="0" i="1" dirty="0">
                        <a:solidFill>
                          <a:srgbClr val="FF0000"/>
                        </a:solidFill>
                        <a:latin typeface="Cambria Math" panose="02040503050406030204" pitchFamily="18" charset="0"/>
                      </a:rPr>
                      <m:t>(</m:t>
                    </m:r>
                    <m:r>
                      <a:rPr lang="en-US" b="0" i="1" dirty="0">
                        <a:solidFill>
                          <a:srgbClr val="FF0000"/>
                        </a:solidFill>
                        <a:latin typeface="Cambria Math" panose="02040503050406030204" pitchFamily="18" charset="0"/>
                      </a:rPr>
                      <m:t>𝑛</m:t>
                    </m:r>
                    <m:r>
                      <a:rPr lang="en-US" b="0" i="1" dirty="0">
                        <a:solidFill>
                          <a:srgbClr val="FF0000"/>
                        </a:solidFill>
                        <a:latin typeface="Cambria Math" panose="02040503050406030204" pitchFamily="18" charset="0"/>
                      </a:rPr>
                      <m:t>)</m:t>
                    </m:r>
                  </m:oMath>
                </a14:m>
                <a:r>
                  <a:rPr lang="en-US" dirty="0">
                    <a:solidFill>
                      <a:srgbClr val="C00000"/>
                    </a:solidFill>
                  </a:rPr>
                  <a:t> </a:t>
                </a:r>
                <a:r>
                  <a:rPr lang="en-US" b="1" dirty="0">
                    <a:solidFill>
                      <a:prstClr val="black"/>
                    </a:solidFill>
                  </a:rPr>
                  <a:t>samples.</a:t>
                </a:r>
              </a:p>
              <a:p>
                <a:pPr marL="514350" indent="-514350">
                  <a:lnSpc>
                    <a:spcPct val="95000"/>
                  </a:lnSpc>
                  <a:spcBef>
                    <a:spcPts val="300"/>
                  </a:spcBef>
                  <a:spcAft>
                    <a:spcPts val="600"/>
                  </a:spcAft>
                  <a:buFont typeface="+mj-lt"/>
                  <a:buAutoNum type="arabicPeriod"/>
                </a:pPr>
                <a:r>
                  <a:rPr lang="en-US" dirty="0"/>
                  <a:t>Trying all possibilities</a:t>
                </a:r>
                <a:br>
                  <a:rPr lang="en-US" dirty="0"/>
                </a:br>
                <a14:m>
                  <m:oMath xmlns:m="http://schemas.openxmlformats.org/officeDocument/2006/math">
                    <m:r>
                      <a:rPr lang="en-US" b="0" i="1" dirty="0">
                        <a:solidFill>
                          <a:srgbClr val="FF0000"/>
                        </a:solidFill>
                        <a:latin typeface="Cambria Math" panose="02040503050406030204" pitchFamily="18" charset="0"/>
                      </a:rPr>
                      <m:t>𝑂</m:t>
                    </m:r>
                    <m:r>
                      <a:rPr lang="en-US" b="0" i="1" dirty="0">
                        <a:solidFill>
                          <a:srgbClr val="FF0000"/>
                        </a:solidFill>
                        <a:latin typeface="Cambria Math" panose="02040503050406030204" pitchFamily="18" charset="0"/>
                      </a:rPr>
                      <m:t>(</m:t>
                    </m:r>
                    <m:r>
                      <a:rPr lang="en-US" b="0" i="1" dirty="0">
                        <a:solidFill>
                          <a:srgbClr val="FF0000"/>
                        </a:solidFill>
                        <a:latin typeface="Cambria Math" panose="02040503050406030204" pitchFamily="18" charset="0"/>
                      </a:rPr>
                      <m:t>𝑛</m:t>
                    </m:r>
                    <m:r>
                      <a:rPr lang="en-US" b="0" i="1" dirty="0">
                        <a:solidFill>
                          <a:srgbClr val="FF0000"/>
                        </a:solidFill>
                        <a:latin typeface="Cambria Math" panose="02040503050406030204" pitchFamily="18" charset="0"/>
                      </a:rPr>
                      <m:t>)</m:t>
                    </m:r>
                  </m:oMath>
                </a14:m>
                <a:r>
                  <a:rPr lang="en-US" dirty="0">
                    <a:solidFill>
                      <a:srgbClr val="C00000"/>
                    </a:solidFill>
                  </a:rPr>
                  <a:t> </a:t>
                </a:r>
                <a:r>
                  <a:rPr lang="en-US" b="1" dirty="0">
                    <a:solidFill>
                      <a:prstClr val="black"/>
                    </a:solidFill>
                  </a:rPr>
                  <a:t>memory bits, </a:t>
                </a:r>
                <a14:m>
                  <m:oMath xmlns:m="http://schemas.openxmlformats.org/officeDocument/2006/math">
                    <m:r>
                      <a:rPr lang="en-US" b="0" i="1" dirty="0">
                        <a:solidFill>
                          <a:srgbClr val="FF0000"/>
                        </a:solidFill>
                        <a:latin typeface="Cambria Math" panose="02040503050406030204" pitchFamily="18" charset="0"/>
                      </a:rPr>
                      <m:t>𝑂</m:t>
                    </m:r>
                    <m:r>
                      <a:rPr lang="en-US" b="0" i="1" dirty="0">
                        <a:solidFill>
                          <a:srgbClr val="FF0000"/>
                        </a:solidFill>
                        <a:latin typeface="Cambria Math" panose="02040503050406030204" pitchFamily="18" charset="0"/>
                      </a:rPr>
                      <m:t>(</m:t>
                    </m:r>
                    <m:sSup>
                      <m:sSupPr>
                        <m:ctrlPr>
                          <a:rPr lang="en-US" i="1" dirty="0" smtClean="0">
                            <a:solidFill>
                              <a:srgbClr val="FF0000"/>
                            </a:solidFill>
                            <a:latin typeface="Cambria Math" panose="02040503050406030204" pitchFamily="18" charset="0"/>
                          </a:rPr>
                        </m:ctrlPr>
                      </m:sSupPr>
                      <m:e>
                        <m:r>
                          <a:rPr lang="en-US" b="0" i="1" dirty="0" smtClean="0">
                            <a:solidFill>
                              <a:srgbClr val="FF0000"/>
                            </a:solidFill>
                            <a:latin typeface="Cambria Math" charset="0"/>
                          </a:rPr>
                          <m:t>2</m:t>
                        </m:r>
                      </m:e>
                      <m:sup>
                        <m:r>
                          <a:rPr lang="en-US" b="0" i="1" dirty="0">
                            <a:solidFill>
                              <a:srgbClr val="FF0000"/>
                            </a:solidFill>
                            <a:latin typeface="Cambria Math" panose="02040503050406030204" pitchFamily="18" charset="0"/>
                          </a:rPr>
                          <m:t>𝑛</m:t>
                        </m:r>
                      </m:sup>
                    </m:sSup>
                    <m:r>
                      <a:rPr lang="en-US" b="0" i="1" dirty="0" smtClean="0">
                        <a:solidFill>
                          <a:srgbClr val="FF0000"/>
                        </a:solidFill>
                        <a:latin typeface="Cambria Math" charset="0"/>
                      </a:rPr>
                      <m:t>⋅</m:t>
                    </m:r>
                    <m:sSup>
                      <m:sSupPr>
                        <m:ctrlPr>
                          <a:rPr lang="en-US" b="0" i="1" dirty="0" smtClean="0">
                            <a:solidFill>
                              <a:srgbClr val="FF0000"/>
                            </a:solidFill>
                            <a:latin typeface="Cambria Math" panose="02040503050406030204" pitchFamily="18" charset="0"/>
                          </a:rPr>
                        </m:ctrlPr>
                      </m:sSupPr>
                      <m:e>
                        <m:r>
                          <a:rPr lang="en-US" b="0" i="1" dirty="0" smtClean="0">
                            <a:solidFill>
                              <a:srgbClr val="FF0000"/>
                            </a:solidFill>
                            <a:latin typeface="Cambria Math" charset="0"/>
                          </a:rPr>
                          <m:t>𝑛</m:t>
                        </m:r>
                      </m:e>
                      <m:sup>
                        <m:r>
                          <a:rPr lang="en-US" b="0" i="1" dirty="0" smtClean="0">
                            <a:solidFill>
                              <a:srgbClr val="FF0000"/>
                            </a:solidFill>
                            <a:latin typeface="Cambria Math" charset="0"/>
                          </a:rPr>
                          <m:t>2</m:t>
                        </m:r>
                      </m:sup>
                    </m:sSup>
                    <m:r>
                      <a:rPr lang="en-US" b="0" i="1" dirty="0">
                        <a:solidFill>
                          <a:srgbClr val="FF0000"/>
                        </a:solidFill>
                        <a:latin typeface="Cambria Math" panose="02040503050406030204" pitchFamily="18" charset="0"/>
                      </a:rPr>
                      <m:t>)</m:t>
                    </m:r>
                  </m:oMath>
                </a14:m>
                <a:r>
                  <a:rPr lang="en-US" dirty="0">
                    <a:solidFill>
                      <a:srgbClr val="C00000"/>
                    </a:solidFill>
                  </a:rPr>
                  <a:t> </a:t>
                </a:r>
                <a:r>
                  <a:rPr lang="en-US" b="1" dirty="0">
                    <a:solidFill>
                      <a:prstClr val="black"/>
                    </a:solidFill>
                  </a:rPr>
                  <a:t>samples.</a:t>
                </a:r>
                <a:endParaRPr lang="en-US" b="1" dirty="0">
                  <a:solidFill>
                    <a:srgbClr val="7E5E96"/>
                  </a:solidFill>
                </a:endParaRPr>
              </a:p>
              <a:p>
                <a:pPr marL="0" indent="0">
                  <a:lnSpc>
                    <a:spcPct val="95000"/>
                  </a:lnSpc>
                  <a:spcBef>
                    <a:spcPts val="300"/>
                  </a:spcBef>
                  <a:spcAft>
                    <a:spcPts val="900"/>
                  </a:spcAft>
                  <a:buNone/>
                </a:pPr>
                <a:endParaRPr lang="en-US" sz="1300" b="1" dirty="0">
                  <a:solidFill>
                    <a:srgbClr val="7E5E96"/>
                  </a:solidFill>
                </a:endParaRPr>
              </a:p>
              <a:p>
                <a:pPr marL="0" indent="0">
                  <a:lnSpc>
                    <a:spcPct val="95000"/>
                  </a:lnSpc>
                  <a:spcBef>
                    <a:spcPts val="300"/>
                  </a:spcBef>
                  <a:spcAft>
                    <a:spcPts val="900"/>
                  </a:spcAft>
                  <a:buNone/>
                </a:pPr>
                <a:endParaRPr lang="en-US" b="1" dirty="0">
                  <a:solidFill>
                    <a:srgbClr val="7030A0"/>
                  </a:solidFill>
                </a:endParaRPr>
              </a:p>
              <a:p>
                <a:pPr marL="0" indent="0">
                  <a:lnSpc>
                    <a:spcPct val="95000"/>
                  </a:lnSpc>
                  <a:spcBef>
                    <a:spcPts val="300"/>
                  </a:spcBef>
                  <a:spcAft>
                    <a:spcPts val="900"/>
                  </a:spcAft>
                  <a:buNone/>
                </a:pPr>
                <a:r>
                  <a:rPr lang="en-US" b="1" dirty="0">
                    <a:solidFill>
                      <a:srgbClr val="7030A0"/>
                    </a:solidFill>
                  </a:rPr>
                  <a:t>Theorem [Raz’16]: </a:t>
                </a:r>
                <a:r>
                  <a:rPr lang="en-US" dirty="0">
                    <a:solidFill>
                      <a:prstClr val="black"/>
                    </a:solidFill>
                  </a:rPr>
                  <a:t>Any algorithm for parity learning requires either </a:t>
                </a:r>
                <a14:m>
                  <m:oMath xmlns:m="http://schemas.openxmlformats.org/officeDocument/2006/math">
                    <m:r>
                      <m:rPr>
                        <m:sty m:val="p"/>
                      </m:rPr>
                      <a:rPr lang="en-US" b="0" i="0" dirty="0">
                        <a:solidFill>
                          <a:srgbClr val="FF0000"/>
                        </a:solidFill>
                        <a:latin typeface="Cambria Math" panose="02040503050406030204" pitchFamily="18" charset="0"/>
                      </a:rPr>
                      <m:t>Ω</m:t>
                    </m:r>
                    <m:r>
                      <a:rPr lang="en-US" b="0" i="1" dirty="0">
                        <a:solidFill>
                          <a:srgbClr val="FF0000"/>
                        </a:solidFill>
                        <a:latin typeface="Cambria Math" panose="02040503050406030204" pitchFamily="18" charset="0"/>
                      </a:rPr>
                      <m:t>(</m:t>
                    </m:r>
                    <m:sSup>
                      <m:sSupPr>
                        <m:ctrlPr>
                          <a:rPr lang="en-US" i="1" dirty="0">
                            <a:solidFill>
                              <a:srgbClr val="FF0000"/>
                            </a:solidFill>
                            <a:latin typeface="Cambria Math" panose="02040503050406030204" pitchFamily="18" charset="0"/>
                          </a:rPr>
                        </m:ctrlPr>
                      </m:sSupPr>
                      <m:e>
                        <m:r>
                          <a:rPr lang="en-US" b="0" i="1" dirty="0">
                            <a:solidFill>
                              <a:srgbClr val="FF0000"/>
                            </a:solidFill>
                            <a:latin typeface="Cambria Math" panose="02040503050406030204" pitchFamily="18" charset="0"/>
                          </a:rPr>
                          <m:t>𝑛</m:t>
                        </m:r>
                      </m:e>
                      <m:sup>
                        <m:r>
                          <a:rPr lang="en-US" b="0" i="1" dirty="0">
                            <a:solidFill>
                              <a:srgbClr val="FF0000"/>
                            </a:solidFill>
                            <a:latin typeface="Cambria Math" panose="02040503050406030204" pitchFamily="18" charset="0"/>
                          </a:rPr>
                          <m:t>2</m:t>
                        </m:r>
                      </m:sup>
                    </m:sSup>
                    <m:r>
                      <a:rPr lang="en-US" b="0" i="1" dirty="0">
                        <a:solidFill>
                          <a:srgbClr val="FF0000"/>
                        </a:solidFill>
                        <a:latin typeface="Cambria Math" panose="02040503050406030204" pitchFamily="18" charset="0"/>
                      </a:rPr>
                      <m:t>)</m:t>
                    </m:r>
                  </m:oMath>
                </a14:m>
                <a:r>
                  <a:rPr lang="en-US" dirty="0">
                    <a:solidFill>
                      <a:srgbClr val="C00000"/>
                    </a:solidFill>
                  </a:rPr>
                  <a:t> </a:t>
                </a:r>
                <a:r>
                  <a:rPr lang="en-US" dirty="0">
                    <a:solidFill>
                      <a:prstClr val="black"/>
                    </a:solidFill>
                  </a:rPr>
                  <a:t>memory bits or an </a:t>
                </a:r>
                <a:r>
                  <a:rPr lang="en-US" dirty="0">
                    <a:solidFill>
                      <a:srgbClr val="FF0000"/>
                    </a:solidFill>
                  </a:rPr>
                  <a:t>exponential</a:t>
                </a:r>
                <a:r>
                  <a:rPr lang="en-US" dirty="0">
                    <a:solidFill>
                      <a:prstClr val="black"/>
                    </a:solidFill>
                  </a:rPr>
                  <a:t> number of samples.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827850"/>
                <a:ext cx="8229600" cy="4298322"/>
              </a:xfrm>
              <a:blipFill>
                <a:blip r:embed="rId4"/>
                <a:stretch>
                  <a:fillRect l="-2006" t="-32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2100458" y="1058853"/>
                <a:ext cx="4943084" cy="586443"/>
              </a:xfrm>
              <a:prstGeom prst="rect">
                <a:avLst/>
              </a:prstGeom>
            </p:spPr>
            <p:txBody>
              <a:bodyPr wrap="none">
                <a:spAutoFit/>
              </a:bodyPr>
              <a:lstStyle/>
              <a:p>
                <a14:m>
                  <m:oMath xmlns:m="http://schemas.openxmlformats.org/officeDocument/2006/math">
                    <m:sSub>
                      <m:sSubPr>
                        <m:ctrlPr>
                          <a:rPr lang="en-US" sz="3200" b="0" i="1" dirty="0" smtClean="0">
                            <a:solidFill>
                              <a:srgbClr val="C00000"/>
                            </a:solidFill>
                            <a:latin typeface="Cambria Math" panose="02040503050406030204" pitchFamily="18" charset="0"/>
                          </a:rPr>
                        </m:ctrlPr>
                      </m:sSubPr>
                      <m:e>
                        <m:r>
                          <a:rPr lang="en-US" sz="3200" i="1" dirty="0" smtClean="0">
                            <a:solidFill>
                              <a:srgbClr val="C00000"/>
                            </a:solidFill>
                            <a:latin typeface="Cambria Math" charset="0"/>
                          </a:rPr>
                          <m:t>𝑓</m:t>
                        </m:r>
                      </m:e>
                      <m:sub>
                        <m:r>
                          <a:rPr lang="en-US" sz="3200" b="0" i="1" dirty="0" smtClean="0">
                            <a:solidFill>
                              <a:srgbClr val="C00000"/>
                            </a:solidFill>
                            <a:latin typeface="Cambria Math" charset="0"/>
                          </a:rPr>
                          <m:t>𝑥</m:t>
                        </m:r>
                      </m:sub>
                    </m:sSub>
                    <m:d>
                      <m:dPr>
                        <m:ctrlPr>
                          <a:rPr lang="en-US" sz="3200" i="1" dirty="0" smtClean="0">
                            <a:solidFill>
                              <a:srgbClr val="C00000"/>
                            </a:solidFill>
                            <a:latin typeface="Cambria Math" panose="02040503050406030204" pitchFamily="18" charset="0"/>
                          </a:rPr>
                        </m:ctrlPr>
                      </m:dPr>
                      <m:e>
                        <m:r>
                          <a:rPr lang="en-US" sz="3200" i="1" dirty="0" smtClean="0">
                            <a:solidFill>
                              <a:srgbClr val="C00000"/>
                            </a:solidFill>
                            <a:latin typeface="Cambria Math" charset="0"/>
                          </a:rPr>
                          <m:t>𝑎</m:t>
                        </m:r>
                      </m:e>
                    </m:d>
                    <m:r>
                      <a:rPr lang="en-US" sz="3200" i="1" dirty="0">
                        <a:solidFill>
                          <a:srgbClr val="C00000"/>
                        </a:solidFill>
                        <a:latin typeface="Cambria Math" charset="0"/>
                      </a:rPr>
                      <m:t>=</m:t>
                    </m:r>
                    <m:nary>
                      <m:naryPr>
                        <m:chr m:val="∑"/>
                        <m:ctrlPr>
                          <a:rPr lang="en-US" sz="3200" i="1" dirty="0">
                            <a:solidFill>
                              <a:srgbClr val="C00000"/>
                            </a:solidFill>
                            <a:latin typeface="Cambria Math" panose="02040503050406030204" pitchFamily="18" charset="0"/>
                          </a:rPr>
                        </m:ctrlPr>
                      </m:naryPr>
                      <m:sub>
                        <m:r>
                          <a:rPr lang="en-US" sz="3200" i="1" dirty="0">
                            <a:solidFill>
                              <a:srgbClr val="C00000"/>
                            </a:solidFill>
                            <a:latin typeface="Cambria Math" charset="0"/>
                          </a:rPr>
                          <m:t>𝑖</m:t>
                        </m:r>
                        <m:r>
                          <a:rPr lang="en-US" sz="3200" i="1" dirty="0">
                            <a:solidFill>
                              <a:srgbClr val="C00000"/>
                            </a:solidFill>
                            <a:latin typeface="Cambria Math" charset="0"/>
                          </a:rPr>
                          <m:t>=1</m:t>
                        </m:r>
                      </m:sub>
                      <m:sup>
                        <m:r>
                          <a:rPr lang="en-US" sz="3200" i="1" dirty="0">
                            <a:solidFill>
                              <a:srgbClr val="C00000"/>
                            </a:solidFill>
                            <a:latin typeface="Cambria Math" charset="0"/>
                          </a:rPr>
                          <m:t>𝑛</m:t>
                        </m:r>
                      </m:sup>
                      <m:e>
                        <m:sSub>
                          <m:sSubPr>
                            <m:ctrlPr>
                              <a:rPr lang="en-US" sz="3200" i="1" dirty="0">
                                <a:solidFill>
                                  <a:srgbClr val="C00000"/>
                                </a:solidFill>
                                <a:latin typeface="Cambria Math" panose="02040503050406030204" pitchFamily="18" charset="0"/>
                              </a:rPr>
                            </m:ctrlPr>
                          </m:sSubPr>
                          <m:e>
                            <m:r>
                              <a:rPr lang="en-US" sz="3200" i="1" dirty="0">
                                <a:solidFill>
                                  <a:srgbClr val="C00000"/>
                                </a:solidFill>
                                <a:latin typeface="Cambria Math" charset="0"/>
                              </a:rPr>
                              <m:t>𝑎</m:t>
                            </m:r>
                          </m:e>
                          <m:sub>
                            <m:r>
                              <a:rPr lang="en-US" sz="3200" i="1" dirty="0">
                                <a:solidFill>
                                  <a:srgbClr val="C00000"/>
                                </a:solidFill>
                                <a:latin typeface="Cambria Math" charset="0"/>
                              </a:rPr>
                              <m:t>𝑖</m:t>
                            </m:r>
                          </m:sub>
                        </m:sSub>
                        <m:sSub>
                          <m:sSubPr>
                            <m:ctrlPr>
                              <a:rPr lang="en-US" sz="3200" i="1" dirty="0">
                                <a:solidFill>
                                  <a:srgbClr val="C00000"/>
                                </a:solidFill>
                                <a:latin typeface="Cambria Math" panose="02040503050406030204" pitchFamily="18" charset="0"/>
                              </a:rPr>
                            </m:ctrlPr>
                          </m:sSubPr>
                          <m:e>
                            <m:r>
                              <a:rPr lang="en-US" sz="3200" i="1" dirty="0">
                                <a:solidFill>
                                  <a:srgbClr val="C00000"/>
                                </a:solidFill>
                                <a:latin typeface="Cambria Math" charset="0"/>
                              </a:rPr>
                              <m:t>𝑥</m:t>
                            </m:r>
                          </m:e>
                          <m:sub>
                            <m:r>
                              <a:rPr lang="en-US" sz="3200" i="1" dirty="0">
                                <a:solidFill>
                                  <a:srgbClr val="C00000"/>
                                </a:solidFill>
                                <a:latin typeface="Cambria Math" charset="0"/>
                              </a:rPr>
                              <m:t>𝑖</m:t>
                            </m:r>
                          </m:sub>
                        </m:sSub>
                      </m:e>
                    </m:nary>
                    <m:r>
                      <a:rPr lang="en-US" sz="3200" i="1" dirty="0">
                        <a:solidFill>
                          <a:srgbClr val="C00000"/>
                        </a:solidFill>
                        <a:latin typeface="Cambria Math" charset="0"/>
                      </a:rPr>
                      <m:t> (</m:t>
                    </m:r>
                    <m:r>
                      <a:rPr lang="en-US" sz="3200" i="1" dirty="0">
                        <a:solidFill>
                          <a:srgbClr val="C00000"/>
                        </a:solidFill>
                        <a:latin typeface="Cambria Math" charset="0"/>
                      </a:rPr>
                      <m:t>𝑚𝑜𝑑</m:t>
                    </m:r>
                    <m:r>
                      <a:rPr lang="en-US" sz="3200" i="1" dirty="0">
                        <a:solidFill>
                          <a:srgbClr val="C00000"/>
                        </a:solidFill>
                        <a:latin typeface="Cambria Math" charset="0"/>
                      </a:rPr>
                      <m:t> 2)</m:t>
                    </m:r>
                  </m:oMath>
                </a14:m>
                <a:r>
                  <a:rPr lang="en-US" sz="3200" b="1" dirty="0">
                    <a:solidFill>
                      <a:srgbClr val="C00000"/>
                    </a:solidFill>
                  </a:rPr>
                  <a:t> </a:t>
                </a:r>
              </a:p>
            </p:txBody>
          </p:sp>
        </mc:Choice>
        <mc:Fallback xmlns="">
          <p:sp>
            <p:nvSpPr>
              <p:cNvPr id="4" name="Rectangle 3"/>
              <p:cNvSpPr>
                <a:spLocks noRot="1" noChangeAspect="1" noMove="1" noResize="1" noEditPoints="1" noAdjustHandles="1" noChangeArrowheads="1" noChangeShapeType="1" noTextEdit="1"/>
              </p:cNvSpPr>
              <p:nvPr/>
            </p:nvSpPr>
            <p:spPr>
              <a:xfrm>
                <a:off x="2100458" y="1058853"/>
                <a:ext cx="4943084" cy="586443"/>
              </a:xfrm>
              <a:prstGeom prst="rect">
                <a:avLst/>
              </a:prstGeom>
              <a:blipFill rotWithShape="0">
                <a:blip r:embed="rId5"/>
                <a:stretch>
                  <a:fillRect/>
                </a:stretch>
              </a:blipFill>
            </p:spPr>
            <p:txBody>
              <a:bodyPr/>
              <a:lstStyle/>
              <a:p>
                <a:r>
                  <a:rPr lang="en-US">
                    <a:noFill/>
                  </a:rPr>
                  <a:t> </a:t>
                </a:r>
              </a:p>
            </p:txBody>
          </p:sp>
        </mc:Fallback>
      </mc:AlternateContent>
      <p:sp>
        <p:nvSpPr>
          <p:cNvPr id="5" name="Title 1">
            <a:extLst>
              <a:ext uri="{FF2B5EF4-FFF2-40B4-BE49-F238E27FC236}">
                <a16:creationId xmlns:a16="http://schemas.microsoft.com/office/drawing/2014/main" id="{16FD98BB-E103-BC4F-AEB9-86132C57C462}"/>
              </a:ext>
            </a:extLst>
          </p:cNvPr>
          <p:cNvSpPr txBox="1">
            <a:spLocks/>
          </p:cNvSpPr>
          <p:nvPr/>
        </p:nvSpPr>
        <p:spPr>
          <a:xfrm>
            <a:off x="457200" y="3804196"/>
            <a:ext cx="8229600" cy="601661"/>
          </a:xfrm>
          <a:prstGeom prst="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lIns="91440" tIns="45720" rIns="91440" bIns="45720" rtlCol="1" anchor="ctr">
            <a:noAutofit/>
          </a:bodyPr>
          <a:lstStyle>
            <a:lvl1pPr algn="ctr" defTabSz="914332" rtl="1" eaLnBrk="1" latinLnBrk="0" hangingPunct="1">
              <a:spcBef>
                <a:spcPct val="0"/>
              </a:spcBef>
              <a:buNone/>
              <a:defRPr sz="4400" b="1" kern="1200">
                <a:solidFill>
                  <a:schemeClr val="bg1"/>
                </a:solidFill>
                <a:latin typeface="+mj-lt"/>
                <a:ea typeface="+mj-ea"/>
                <a:cs typeface="+mj-cs"/>
              </a:defRPr>
            </a:lvl1pPr>
            <a:lvl2pPr>
              <a:defRPr/>
            </a:lvl2pPr>
            <a:lvl3pPr>
              <a:defRPr/>
            </a:lvl3pPr>
            <a:lvl4pPr>
              <a:defRPr/>
            </a:lvl4pPr>
            <a:lvl5pPr>
              <a:defRPr/>
            </a:lvl5pPr>
            <a:lvl6pPr>
              <a:defRPr/>
            </a:lvl6pPr>
            <a:lvl7pPr>
              <a:defRPr/>
            </a:lvl7pPr>
            <a:lvl8pPr>
              <a:defRPr/>
            </a:lvl8pPr>
            <a:lvl9pPr>
              <a:defRPr/>
            </a:lvl9pPr>
          </a:lstStyle>
          <a:p>
            <a:r>
              <a:rPr lang="en-US" sz="3600" dirty="0" err="1"/>
              <a:t>Raz’s</a:t>
            </a:r>
            <a:r>
              <a:rPr lang="en-US" sz="3600" dirty="0"/>
              <a:t> Breakthrough</a:t>
            </a:r>
          </a:p>
        </p:txBody>
      </p:sp>
    </p:spTree>
    <p:custDataLst>
      <p:tags r:id="rId1"/>
    </p:custDataLst>
    <p:extLst>
      <p:ext uri="{BB962C8B-B14F-4D97-AF65-F5344CB8AC3E}">
        <p14:creationId xmlns:p14="http://schemas.microsoft.com/office/powerpoint/2010/main" val="1282498298"/>
      </p:ext>
    </p:extLst>
  </p:cSld>
  <p:clrMapOvr>
    <a:masterClrMapping/>
  </p:clrMapOvr>
  <mc:AlternateContent xmlns:mc="http://schemas.openxmlformats.org/markup-compatibility/2006" xmlns:p14="http://schemas.microsoft.com/office/powerpoint/2010/main">
    <mc:Choice Requires="p14">
      <p:transition spd="slow" p14:dur="2000" advTm="230609"/>
    </mc:Choice>
    <mc:Fallback xmlns="">
      <p:transition spd="slow" advTm="23060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defTabSz="914332" rtl="0" eaLnBrk="1" latinLnBrk="0" hangingPunct="1">
              <a:spcBef>
                <a:spcPct val="0"/>
              </a:spcBef>
              <a:buNone/>
            </a:pPr>
            <a:r>
              <a:rPr lang="en-US" dirty="0"/>
              <a:t>Sparse Parities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864080"/>
                <a:ext cx="8376834" cy="4459228"/>
              </a:xfrm>
            </p:spPr>
            <p:txBody>
              <a:bodyPr>
                <a:normAutofit fontScale="92500" lnSpcReduction="20000"/>
              </a:bodyPr>
              <a:lstStyle/>
              <a:p>
                <a:pPr marL="0" indent="0">
                  <a:buNone/>
                </a:pPr>
                <a:r>
                  <a:rPr lang="en-US" sz="3500" dirty="0"/>
                  <a:t>Could we learn better if we knew that </a:t>
                </a:r>
              </a:p>
              <a:p>
                <a:pPr marL="0" indent="0">
                  <a:buNone/>
                </a:pPr>
                <a14:m>
                  <m:oMath xmlns:m="http://schemas.openxmlformats.org/officeDocument/2006/math">
                    <m:d>
                      <m:dPr>
                        <m:ctrlPr>
                          <a:rPr lang="en-US" sz="3500" i="1" smtClean="0">
                            <a:solidFill>
                              <a:srgbClr val="FF0000"/>
                            </a:solidFill>
                            <a:latin typeface="Cambria Math" panose="02040503050406030204" pitchFamily="18" charset="0"/>
                          </a:rPr>
                        </m:ctrlPr>
                      </m:dPr>
                      <m:e>
                        <m:sSub>
                          <m:sSubPr>
                            <m:ctrlPr>
                              <a:rPr lang="en-US" sz="3500" i="1" smtClean="0">
                                <a:solidFill>
                                  <a:srgbClr val="FF0000"/>
                                </a:solidFill>
                                <a:latin typeface="Cambria Math" panose="02040503050406030204" pitchFamily="18" charset="0"/>
                              </a:rPr>
                            </m:ctrlPr>
                          </m:sSubPr>
                          <m:e>
                            <m:r>
                              <a:rPr lang="en-US" sz="3500" i="1" smtClean="0">
                                <a:solidFill>
                                  <a:srgbClr val="FF0000"/>
                                </a:solidFill>
                                <a:latin typeface="Cambria Math" charset="0"/>
                              </a:rPr>
                              <m:t>𝑥</m:t>
                            </m:r>
                          </m:e>
                          <m:sub>
                            <m:r>
                              <a:rPr lang="en-US" sz="3500" i="1" smtClean="0">
                                <a:solidFill>
                                  <a:srgbClr val="FF0000"/>
                                </a:solidFill>
                                <a:latin typeface="Cambria Math" charset="0"/>
                              </a:rPr>
                              <m:t>1</m:t>
                            </m:r>
                          </m:sub>
                        </m:sSub>
                        <m:r>
                          <a:rPr lang="en-US" sz="3500" i="1" smtClean="0">
                            <a:solidFill>
                              <a:srgbClr val="FF0000"/>
                            </a:solidFill>
                            <a:latin typeface="Cambria Math" charset="0"/>
                          </a:rPr>
                          <m:t>, </m:t>
                        </m:r>
                        <m:r>
                          <a:rPr lang="mr-IN" sz="3500" i="1" dirty="0" smtClean="0">
                            <a:solidFill>
                              <a:srgbClr val="FF0000"/>
                            </a:solidFill>
                            <a:latin typeface="Cambria Math" charset="0"/>
                          </a:rPr>
                          <m:t>…</m:t>
                        </m:r>
                        <m:r>
                          <a:rPr lang="en-US" sz="3500" i="1" dirty="0" smtClean="0">
                            <a:solidFill>
                              <a:srgbClr val="FF0000"/>
                            </a:solidFill>
                            <a:latin typeface="Cambria Math" charset="0"/>
                          </a:rPr>
                          <m:t>, </m:t>
                        </m:r>
                        <m:sSub>
                          <m:sSubPr>
                            <m:ctrlPr>
                              <a:rPr lang="en-US" sz="3500" i="1" dirty="0" smtClean="0">
                                <a:solidFill>
                                  <a:srgbClr val="FF0000"/>
                                </a:solidFill>
                                <a:latin typeface="Cambria Math" panose="02040503050406030204" pitchFamily="18" charset="0"/>
                              </a:rPr>
                            </m:ctrlPr>
                          </m:sSubPr>
                          <m:e>
                            <m:r>
                              <a:rPr lang="en-US" sz="3500" i="1" dirty="0" smtClean="0">
                                <a:solidFill>
                                  <a:srgbClr val="FF0000"/>
                                </a:solidFill>
                                <a:latin typeface="Cambria Math" charset="0"/>
                              </a:rPr>
                              <m:t>𝑥</m:t>
                            </m:r>
                          </m:e>
                          <m:sub>
                            <m:r>
                              <a:rPr lang="en-US" sz="3500" i="1" dirty="0" smtClean="0">
                                <a:solidFill>
                                  <a:srgbClr val="FF0000"/>
                                </a:solidFill>
                                <a:latin typeface="Cambria Math" charset="0"/>
                              </a:rPr>
                              <m:t>𝑛</m:t>
                            </m:r>
                          </m:sub>
                        </m:sSub>
                      </m:e>
                    </m:d>
                  </m:oMath>
                </a14:m>
                <a:r>
                  <a:rPr lang="en-US" sz="3500" dirty="0"/>
                  <a:t> is </a:t>
                </a:r>
                <a14:m>
                  <m:oMath xmlns:m="http://schemas.openxmlformats.org/officeDocument/2006/math">
                    <m:r>
                      <a:rPr lang="en-US" sz="3500" b="1" i="1" dirty="0" smtClean="0">
                        <a:solidFill>
                          <a:srgbClr val="FF0000"/>
                        </a:solidFill>
                        <a:latin typeface="Cambria Math" charset="0"/>
                      </a:rPr>
                      <m:t>ℓ</m:t>
                    </m:r>
                  </m:oMath>
                </a14:m>
                <a:r>
                  <a:rPr lang="en-US" sz="3500" dirty="0"/>
                  <a:t>-sparse (i.e., </a:t>
                </a:r>
                <a14:m>
                  <m:oMath xmlns:m="http://schemas.openxmlformats.org/officeDocument/2006/math">
                    <m:nary>
                      <m:naryPr>
                        <m:chr m:val="∑"/>
                        <m:ctrlPr>
                          <a:rPr lang="en-US" sz="3500" i="1" dirty="0" smtClean="0">
                            <a:solidFill>
                              <a:srgbClr val="FF0000"/>
                            </a:solidFill>
                            <a:latin typeface="Cambria Math" panose="02040503050406030204" pitchFamily="18" charset="0"/>
                          </a:rPr>
                        </m:ctrlPr>
                      </m:naryPr>
                      <m:sub>
                        <m:r>
                          <a:rPr lang="en-US" sz="3500" i="1" dirty="0" err="1" smtClean="0">
                            <a:solidFill>
                              <a:srgbClr val="FF0000"/>
                            </a:solidFill>
                            <a:latin typeface="Cambria Math" charset="0"/>
                          </a:rPr>
                          <m:t>𝑖</m:t>
                        </m:r>
                        <m:r>
                          <a:rPr lang="en-US" sz="3500" i="1" dirty="0" smtClean="0">
                            <a:solidFill>
                              <a:srgbClr val="FF0000"/>
                            </a:solidFill>
                            <a:latin typeface="Cambria Math" charset="0"/>
                          </a:rPr>
                          <m:t>=1</m:t>
                        </m:r>
                      </m:sub>
                      <m:sup>
                        <m:r>
                          <a:rPr lang="en-US" sz="3500" i="1" dirty="0" smtClean="0">
                            <a:solidFill>
                              <a:srgbClr val="FF0000"/>
                            </a:solidFill>
                            <a:latin typeface="Cambria Math" charset="0"/>
                          </a:rPr>
                          <m:t>𝑛</m:t>
                        </m:r>
                      </m:sup>
                      <m:e>
                        <m:sSub>
                          <m:sSubPr>
                            <m:ctrlPr>
                              <a:rPr lang="en-US" sz="3500" i="1" dirty="0">
                                <a:solidFill>
                                  <a:srgbClr val="FF0000"/>
                                </a:solidFill>
                                <a:latin typeface="Cambria Math" panose="02040503050406030204" pitchFamily="18" charset="0"/>
                              </a:rPr>
                            </m:ctrlPr>
                          </m:sSubPr>
                          <m:e>
                            <m:r>
                              <a:rPr lang="en-US" sz="3500" i="1" dirty="0" err="1">
                                <a:solidFill>
                                  <a:srgbClr val="FF0000"/>
                                </a:solidFill>
                                <a:latin typeface="Cambria Math" charset="0"/>
                              </a:rPr>
                              <m:t>𝑥</m:t>
                            </m:r>
                          </m:e>
                          <m:sub>
                            <m:r>
                              <a:rPr lang="en-US" sz="3500" i="1" dirty="0" err="1">
                                <a:solidFill>
                                  <a:srgbClr val="FF0000"/>
                                </a:solidFill>
                                <a:latin typeface="Cambria Math" charset="0"/>
                              </a:rPr>
                              <m:t>𝑖</m:t>
                            </m:r>
                          </m:sub>
                        </m:sSub>
                      </m:e>
                    </m:nary>
                    <m:r>
                      <a:rPr lang="en-US" sz="3500" i="1" dirty="0" smtClean="0">
                        <a:solidFill>
                          <a:srgbClr val="FF0000"/>
                        </a:solidFill>
                        <a:latin typeface="Cambria Math" charset="0"/>
                      </a:rPr>
                      <m:t>=</m:t>
                    </m:r>
                    <m:r>
                      <a:rPr lang="en-US" sz="3500" b="0" i="1" dirty="0" smtClean="0">
                        <a:solidFill>
                          <a:srgbClr val="FF0000"/>
                        </a:solidFill>
                        <a:latin typeface="Cambria Math" charset="0"/>
                      </a:rPr>
                      <m:t>ℓ</m:t>
                    </m:r>
                  </m:oMath>
                </a14:m>
                <a:r>
                  <a:rPr lang="en-US" sz="3500" dirty="0"/>
                  <a:t>)?</a:t>
                </a:r>
                <a:br>
                  <a:rPr lang="en-US" dirty="0"/>
                </a:br>
                <a:endParaRPr lang="en-US" sz="2200" dirty="0"/>
              </a:p>
              <a:p>
                <a:pPr marL="0" indent="0">
                  <a:buNone/>
                </a:pPr>
                <a:r>
                  <a:rPr lang="en-US" sz="3500" b="1" dirty="0">
                    <a:solidFill>
                      <a:srgbClr val="7030A0"/>
                    </a:solidFill>
                  </a:rPr>
                  <a:t>Note: </a:t>
                </a:r>
                <a:r>
                  <a:rPr lang="en-US" sz="3500" dirty="0"/>
                  <a:t>any</a:t>
                </a:r>
                <a:r>
                  <a:rPr lang="en-US" sz="3500" b="1" dirty="0"/>
                  <a:t> </a:t>
                </a:r>
                <a14:m>
                  <m:oMath xmlns:m="http://schemas.openxmlformats.org/officeDocument/2006/math">
                    <m:r>
                      <m:rPr>
                        <m:sty m:val="p"/>
                      </m:rPr>
                      <a:rPr lang="en-US" sz="3500" b="0" i="1" dirty="0">
                        <a:solidFill>
                          <a:srgbClr val="FF0000"/>
                        </a:solidFill>
                        <a:latin typeface="Cambria Math" charset="0"/>
                      </a:rPr>
                      <m:t>log</m:t>
                    </m:r>
                    <m:d>
                      <m:dPr>
                        <m:ctrlPr>
                          <a:rPr lang="en-US" sz="3500" i="1" dirty="0">
                            <a:solidFill>
                              <a:srgbClr val="FF0000"/>
                            </a:solidFill>
                            <a:latin typeface="Cambria Math" panose="02040503050406030204" pitchFamily="18" charset="0"/>
                          </a:rPr>
                        </m:ctrlPr>
                      </m:dPr>
                      <m:e>
                        <m:r>
                          <a:rPr lang="en-US" sz="3500" b="0" i="1" dirty="0">
                            <a:solidFill>
                              <a:srgbClr val="FF0000"/>
                            </a:solidFill>
                            <a:latin typeface="Cambria Math" charset="0"/>
                          </a:rPr>
                          <m:t>𝑛</m:t>
                        </m:r>
                      </m:e>
                    </m:d>
                  </m:oMath>
                </a14:m>
                <a:r>
                  <a:rPr lang="en-US" sz="3500" dirty="0"/>
                  <a:t>-sparse parity is also:</a:t>
                </a:r>
              </a:p>
              <a:p>
                <a14:m>
                  <m:oMath xmlns:m="http://schemas.openxmlformats.org/officeDocument/2006/math">
                    <m:r>
                      <a:rPr lang="en-US" sz="3500" b="0" i="1" dirty="0">
                        <a:solidFill>
                          <a:srgbClr val="FF0000"/>
                        </a:solidFill>
                        <a:latin typeface="Cambria Math" charset="0"/>
                      </a:rPr>
                      <m:t>𝑂</m:t>
                    </m:r>
                    <m:r>
                      <a:rPr lang="en-US" sz="3500" b="0" i="1" dirty="0">
                        <a:solidFill>
                          <a:srgbClr val="FF0000"/>
                        </a:solidFill>
                        <a:latin typeface="Cambria Math" charset="0"/>
                      </a:rPr>
                      <m:t>(</m:t>
                    </m:r>
                    <m:r>
                      <a:rPr lang="en-US" sz="3500" b="0" i="1" dirty="0">
                        <a:solidFill>
                          <a:srgbClr val="FF0000"/>
                        </a:solidFill>
                        <a:latin typeface="Cambria Math" charset="0"/>
                      </a:rPr>
                      <m:t>𝑛</m:t>
                    </m:r>
                    <m:r>
                      <a:rPr lang="en-US" sz="3500" b="0" i="1" dirty="0">
                        <a:solidFill>
                          <a:srgbClr val="FF0000"/>
                        </a:solidFill>
                        <a:latin typeface="Cambria Math" charset="0"/>
                      </a:rPr>
                      <m:t>)</m:t>
                    </m:r>
                  </m:oMath>
                </a14:m>
                <a:r>
                  <a:rPr lang="en-US" sz="3500" dirty="0"/>
                  <a:t> size DNF formula,</a:t>
                </a:r>
              </a:p>
              <a:p>
                <a14:m>
                  <m:oMath xmlns:m="http://schemas.openxmlformats.org/officeDocument/2006/math">
                    <m:r>
                      <a:rPr lang="en-US" sz="3500" b="0" i="1" dirty="0">
                        <a:solidFill>
                          <a:srgbClr val="FF0000"/>
                        </a:solidFill>
                        <a:latin typeface="Cambria Math" charset="0"/>
                      </a:rPr>
                      <m:t>𝑂</m:t>
                    </m:r>
                    <m:r>
                      <a:rPr lang="en-US" sz="3500" b="0" i="1" dirty="0">
                        <a:solidFill>
                          <a:srgbClr val="FF0000"/>
                        </a:solidFill>
                        <a:latin typeface="Cambria Math" charset="0"/>
                      </a:rPr>
                      <m:t>(</m:t>
                    </m:r>
                    <m:r>
                      <a:rPr lang="en-US" sz="3500" b="0" i="1" dirty="0">
                        <a:solidFill>
                          <a:srgbClr val="FF0000"/>
                        </a:solidFill>
                        <a:latin typeface="Cambria Math" charset="0"/>
                      </a:rPr>
                      <m:t>𝑛</m:t>
                    </m:r>
                    <m:r>
                      <a:rPr lang="en-US" sz="3500" b="0" i="1" dirty="0">
                        <a:solidFill>
                          <a:srgbClr val="FF0000"/>
                        </a:solidFill>
                        <a:latin typeface="Cambria Math" charset="0"/>
                      </a:rPr>
                      <m:t>) </m:t>
                    </m:r>
                  </m:oMath>
                </a14:m>
                <a:r>
                  <a:rPr lang="en-US" sz="3500" dirty="0"/>
                  <a:t>size decision-tree,</a:t>
                </a:r>
              </a:p>
              <a:p>
                <a:r>
                  <a:rPr lang="en-US" sz="3500" dirty="0"/>
                  <a:t>Junta on </a:t>
                </a:r>
                <a14:m>
                  <m:oMath xmlns:m="http://schemas.openxmlformats.org/officeDocument/2006/math">
                    <m:r>
                      <m:rPr>
                        <m:sty m:val="p"/>
                      </m:rPr>
                      <a:rPr lang="en-US" sz="3500" b="0" i="0" dirty="0" smtClean="0">
                        <a:solidFill>
                          <a:srgbClr val="FF0000"/>
                        </a:solidFill>
                        <a:latin typeface="Cambria Math" charset="0"/>
                      </a:rPr>
                      <m:t>log</m:t>
                    </m:r>
                    <m:r>
                      <a:rPr lang="en-US" sz="3500" b="0" i="1" dirty="0">
                        <a:solidFill>
                          <a:srgbClr val="FF0000"/>
                        </a:solidFill>
                        <a:latin typeface="Cambria Math" charset="0"/>
                      </a:rPr>
                      <m:t>(</m:t>
                    </m:r>
                    <m:r>
                      <a:rPr lang="en-US" sz="3500" b="0" i="1" dirty="0">
                        <a:solidFill>
                          <a:srgbClr val="FF0000"/>
                        </a:solidFill>
                        <a:latin typeface="Cambria Math" charset="0"/>
                      </a:rPr>
                      <m:t>𝑛</m:t>
                    </m:r>
                    <m:r>
                      <a:rPr lang="en-US" sz="3500" b="0" i="1" dirty="0">
                        <a:solidFill>
                          <a:srgbClr val="FF0000"/>
                        </a:solidFill>
                        <a:latin typeface="Cambria Math" charset="0"/>
                      </a:rPr>
                      <m:t>) </m:t>
                    </m:r>
                  </m:oMath>
                </a14:m>
                <a:r>
                  <a:rPr lang="en-US" sz="3500" dirty="0"/>
                  <a:t>variables.</a:t>
                </a:r>
              </a:p>
              <a:p>
                <a:endParaRPr lang="en-US" sz="2200" dirty="0"/>
              </a:p>
              <a:p>
                <a:pPr marL="0" indent="0">
                  <a:buNone/>
                </a:pPr>
                <a:r>
                  <a:rPr lang="en-US" sz="3500" dirty="0"/>
                  <a:t>Lower bounds for learning </a:t>
                </a:r>
                <a14:m>
                  <m:oMath xmlns:m="http://schemas.openxmlformats.org/officeDocument/2006/math">
                    <m:r>
                      <m:rPr>
                        <m:sty m:val="p"/>
                      </m:rPr>
                      <a:rPr lang="en-US" sz="3500" b="0" i="1" dirty="0">
                        <a:solidFill>
                          <a:srgbClr val="FF0000"/>
                        </a:solidFill>
                        <a:latin typeface="Cambria Math" charset="0"/>
                      </a:rPr>
                      <m:t>log</m:t>
                    </m:r>
                    <m:d>
                      <m:dPr>
                        <m:ctrlPr>
                          <a:rPr lang="en-US" sz="3500" i="1" dirty="0">
                            <a:solidFill>
                              <a:srgbClr val="FF0000"/>
                            </a:solidFill>
                            <a:latin typeface="Cambria Math" panose="02040503050406030204" pitchFamily="18" charset="0"/>
                          </a:rPr>
                        </m:ctrlPr>
                      </m:dPr>
                      <m:e>
                        <m:r>
                          <a:rPr lang="en-US" sz="3500" b="0" i="1" dirty="0">
                            <a:solidFill>
                              <a:srgbClr val="FF0000"/>
                            </a:solidFill>
                            <a:latin typeface="Cambria Math" charset="0"/>
                          </a:rPr>
                          <m:t>𝑛</m:t>
                        </m:r>
                      </m:e>
                    </m:d>
                  </m:oMath>
                </a14:m>
                <a:r>
                  <a:rPr lang="en-US" sz="3500" dirty="0"/>
                  <a:t>-sparse parities </a:t>
                </a:r>
                <a:br>
                  <a:rPr lang="en-US" sz="3500" dirty="0"/>
                </a:br>
                <a:r>
                  <a:rPr lang="en-US" sz="3500" dirty="0">
                    <a:sym typeface="Wingdings"/>
                  </a:rPr>
                  <a:t></a:t>
                </a:r>
                <a:r>
                  <a:rPr lang="en-US" sz="3500" dirty="0"/>
                  <a:t>Lower bounds for learning all of the above</a:t>
                </a:r>
              </a:p>
              <a:p>
                <a:pPr lvl="1"/>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864080"/>
                <a:ext cx="8376834" cy="4459228"/>
              </a:xfrm>
              <a:blipFill rotWithShape="0">
                <a:blip r:embed="rId3"/>
                <a:stretch>
                  <a:fillRect l="-1820" t="-3694" r="-1164" b="-23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2249569" y="1154383"/>
                <a:ext cx="4644861" cy="555601"/>
              </a:xfrm>
              <a:prstGeom prst="rect">
                <a:avLst/>
              </a:prstGeom>
            </p:spPr>
            <p:txBody>
              <a:bodyPr wrap="none">
                <a:spAutoFit/>
              </a:bodyPr>
              <a:lstStyle/>
              <a:p>
                <a14:m>
                  <m:oMath xmlns:m="http://schemas.openxmlformats.org/officeDocument/2006/math">
                    <m:sSub>
                      <m:sSubPr>
                        <m:ctrlPr>
                          <a:rPr lang="en-US" sz="3000" b="0" i="1" dirty="0" smtClean="0">
                            <a:solidFill>
                              <a:srgbClr val="C00000"/>
                            </a:solidFill>
                            <a:latin typeface="Cambria Math" panose="02040503050406030204" pitchFamily="18" charset="0"/>
                          </a:rPr>
                        </m:ctrlPr>
                      </m:sSubPr>
                      <m:e>
                        <m:r>
                          <a:rPr lang="en-US" sz="3000" i="1" dirty="0" smtClean="0">
                            <a:solidFill>
                              <a:srgbClr val="C00000"/>
                            </a:solidFill>
                            <a:latin typeface="Cambria Math" charset="0"/>
                          </a:rPr>
                          <m:t>𝑓</m:t>
                        </m:r>
                      </m:e>
                      <m:sub>
                        <m:r>
                          <a:rPr lang="en-US" sz="3000" b="0" i="1" dirty="0" smtClean="0">
                            <a:solidFill>
                              <a:srgbClr val="C00000"/>
                            </a:solidFill>
                            <a:latin typeface="Cambria Math" charset="0"/>
                          </a:rPr>
                          <m:t>𝑥</m:t>
                        </m:r>
                      </m:sub>
                    </m:sSub>
                    <m:d>
                      <m:dPr>
                        <m:ctrlPr>
                          <a:rPr lang="en-US" sz="3000" i="1" dirty="0">
                            <a:solidFill>
                              <a:srgbClr val="C00000"/>
                            </a:solidFill>
                            <a:latin typeface="Cambria Math" panose="02040503050406030204" pitchFamily="18" charset="0"/>
                          </a:rPr>
                        </m:ctrlPr>
                      </m:dPr>
                      <m:e>
                        <m:r>
                          <a:rPr lang="en-US" sz="3000" i="1" dirty="0" smtClean="0">
                            <a:solidFill>
                              <a:srgbClr val="C00000"/>
                            </a:solidFill>
                            <a:latin typeface="Cambria Math" charset="0"/>
                          </a:rPr>
                          <m:t>𝑎</m:t>
                        </m:r>
                      </m:e>
                    </m:d>
                    <m:r>
                      <a:rPr lang="en-US" sz="3000" i="1" dirty="0">
                        <a:solidFill>
                          <a:srgbClr val="C00000"/>
                        </a:solidFill>
                        <a:latin typeface="Cambria Math" charset="0"/>
                      </a:rPr>
                      <m:t>=</m:t>
                    </m:r>
                    <m:nary>
                      <m:naryPr>
                        <m:chr m:val="∑"/>
                        <m:ctrlPr>
                          <a:rPr lang="en-US" sz="3000" i="1" dirty="0">
                            <a:solidFill>
                              <a:srgbClr val="C00000"/>
                            </a:solidFill>
                            <a:latin typeface="Cambria Math" panose="02040503050406030204" pitchFamily="18" charset="0"/>
                          </a:rPr>
                        </m:ctrlPr>
                      </m:naryPr>
                      <m:sub>
                        <m:r>
                          <a:rPr lang="en-US" sz="3000" i="1" dirty="0">
                            <a:solidFill>
                              <a:srgbClr val="C00000"/>
                            </a:solidFill>
                            <a:latin typeface="Cambria Math" charset="0"/>
                          </a:rPr>
                          <m:t>𝑖</m:t>
                        </m:r>
                        <m:r>
                          <a:rPr lang="en-US" sz="3000" i="1" dirty="0">
                            <a:solidFill>
                              <a:srgbClr val="C00000"/>
                            </a:solidFill>
                            <a:latin typeface="Cambria Math" charset="0"/>
                          </a:rPr>
                          <m:t>=1</m:t>
                        </m:r>
                      </m:sub>
                      <m:sup>
                        <m:r>
                          <a:rPr lang="en-US" sz="3000" i="1" dirty="0">
                            <a:solidFill>
                              <a:srgbClr val="C00000"/>
                            </a:solidFill>
                            <a:latin typeface="Cambria Math" charset="0"/>
                          </a:rPr>
                          <m:t>𝑛</m:t>
                        </m:r>
                      </m:sup>
                      <m:e>
                        <m:sSub>
                          <m:sSubPr>
                            <m:ctrlPr>
                              <a:rPr lang="en-US" sz="3000" i="1" dirty="0">
                                <a:solidFill>
                                  <a:srgbClr val="C00000"/>
                                </a:solidFill>
                                <a:latin typeface="Cambria Math" panose="02040503050406030204" pitchFamily="18" charset="0"/>
                              </a:rPr>
                            </m:ctrlPr>
                          </m:sSubPr>
                          <m:e>
                            <m:r>
                              <a:rPr lang="en-US" sz="3000" i="1" dirty="0">
                                <a:solidFill>
                                  <a:srgbClr val="C00000"/>
                                </a:solidFill>
                                <a:latin typeface="Cambria Math" charset="0"/>
                              </a:rPr>
                              <m:t>𝑎</m:t>
                            </m:r>
                          </m:e>
                          <m:sub>
                            <m:r>
                              <a:rPr lang="en-US" sz="3000" i="1" dirty="0">
                                <a:solidFill>
                                  <a:srgbClr val="C00000"/>
                                </a:solidFill>
                                <a:latin typeface="Cambria Math" charset="0"/>
                              </a:rPr>
                              <m:t>𝑖</m:t>
                            </m:r>
                          </m:sub>
                        </m:sSub>
                        <m:sSub>
                          <m:sSubPr>
                            <m:ctrlPr>
                              <a:rPr lang="en-US" sz="3000" i="1" dirty="0">
                                <a:solidFill>
                                  <a:srgbClr val="C00000"/>
                                </a:solidFill>
                                <a:latin typeface="Cambria Math" panose="02040503050406030204" pitchFamily="18" charset="0"/>
                              </a:rPr>
                            </m:ctrlPr>
                          </m:sSubPr>
                          <m:e>
                            <m:r>
                              <a:rPr lang="en-US" sz="3000" i="1" dirty="0">
                                <a:solidFill>
                                  <a:srgbClr val="C00000"/>
                                </a:solidFill>
                                <a:latin typeface="Cambria Math" charset="0"/>
                              </a:rPr>
                              <m:t>𝑥</m:t>
                            </m:r>
                          </m:e>
                          <m:sub>
                            <m:r>
                              <a:rPr lang="en-US" sz="3000" i="1" dirty="0">
                                <a:solidFill>
                                  <a:srgbClr val="C00000"/>
                                </a:solidFill>
                                <a:latin typeface="Cambria Math" charset="0"/>
                              </a:rPr>
                              <m:t>𝑖</m:t>
                            </m:r>
                          </m:sub>
                        </m:sSub>
                      </m:e>
                    </m:nary>
                    <m:r>
                      <a:rPr lang="en-US" sz="3000" i="1" dirty="0">
                        <a:solidFill>
                          <a:srgbClr val="C00000"/>
                        </a:solidFill>
                        <a:latin typeface="Cambria Math" charset="0"/>
                      </a:rPr>
                      <m:t> (</m:t>
                    </m:r>
                    <m:r>
                      <a:rPr lang="en-US" sz="3000" i="1" dirty="0">
                        <a:solidFill>
                          <a:srgbClr val="C00000"/>
                        </a:solidFill>
                        <a:latin typeface="Cambria Math" charset="0"/>
                      </a:rPr>
                      <m:t>𝑚𝑜𝑑</m:t>
                    </m:r>
                    <m:r>
                      <a:rPr lang="en-US" sz="3000" i="1" dirty="0">
                        <a:solidFill>
                          <a:srgbClr val="C00000"/>
                        </a:solidFill>
                        <a:latin typeface="Cambria Math" charset="0"/>
                      </a:rPr>
                      <m:t> 2)</m:t>
                    </m:r>
                  </m:oMath>
                </a14:m>
                <a:r>
                  <a:rPr lang="en-US" sz="3000" b="1" dirty="0">
                    <a:solidFill>
                      <a:srgbClr val="C00000"/>
                    </a:solidFill>
                  </a:rPr>
                  <a:t> </a:t>
                </a:r>
              </a:p>
            </p:txBody>
          </p:sp>
        </mc:Choice>
        <mc:Fallback xmlns="">
          <p:sp>
            <p:nvSpPr>
              <p:cNvPr id="5" name="Rectangle 4"/>
              <p:cNvSpPr>
                <a:spLocks noRot="1" noChangeAspect="1" noMove="1" noResize="1" noEditPoints="1" noAdjustHandles="1" noChangeArrowheads="1" noChangeShapeType="1" noTextEdit="1"/>
              </p:cNvSpPr>
              <p:nvPr/>
            </p:nvSpPr>
            <p:spPr>
              <a:xfrm>
                <a:off x="2249569" y="1154383"/>
                <a:ext cx="4644861" cy="555601"/>
              </a:xfrm>
              <a:prstGeom prst="rect">
                <a:avLst/>
              </a:prstGeom>
              <a:blipFill rotWithShape="0">
                <a:blip r:embed="rId4"/>
                <a:stretch>
                  <a:fillRect/>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550966787"/>
      </p:ext>
    </p:extLst>
  </p:cSld>
  <p:clrMapOvr>
    <a:masterClrMapping/>
  </p:clrMapOvr>
  <mc:AlternateContent xmlns:mc="http://schemas.openxmlformats.org/markup-compatibility/2006" xmlns:p14="http://schemas.microsoft.com/office/powerpoint/2010/main">
    <mc:Choice Requires="p14">
      <p:transition spd="slow" p14:dur="2000" advTm="124466"/>
    </mc:Choice>
    <mc:Fallback xmlns="">
      <p:transition spd="slow" advTm="12446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defTabSz="914332" rtl="0" eaLnBrk="1" latinLnBrk="0" hangingPunct="1">
              <a:spcBef>
                <a:spcPct val="0"/>
              </a:spcBef>
              <a:buNone/>
            </a:pPr>
            <a:r>
              <a:rPr lang="en-US" dirty="0"/>
              <a:t>Upper Bounds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76400"/>
                <a:ext cx="8686800" cy="4863548"/>
              </a:xfrm>
            </p:spPr>
            <p:txBody>
              <a:bodyPr>
                <a:normAutofit fontScale="92500" lnSpcReduction="10000"/>
              </a:bodyPr>
              <a:lstStyle/>
              <a:p>
                <a:pPr marL="0" indent="0">
                  <a:buNone/>
                </a:pPr>
                <a:r>
                  <a:rPr lang="en-US" b="1" dirty="0"/>
                  <a:t>1. Trying all possibilities:</a:t>
                </a:r>
              </a:p>
              <a:p>
                <a:pPr marL="457165" lvl="1" indent="0">
                  <a:buNone/>
                </a:pPr>
                <a14:m>
                  <m:oMath xmlns:m="http://schemas.openxmlformats.org/officeDocument/2006/math">
                    <m:r>
                      <a:rPr lang="en-US" sz="3000" b="0" i="1" dirty="0" smtClean="0">
                        <a:solidFill>
                          <a:srgbClr val="FF0000"/>
                        </a:solidFill>
                        <a:latin typeface="Cambria Math" charset="0"/>
                      </a:rPr>
                      <m:t>𝑂</m:t>
                    </m:r>
                    <m:d>
                      <m:dPr>
                        <m:ctrlPr>
                          <a:rPr lang="en-US" sz="3000" b="0" i="1" dirty="0" smtClean="0">
                            <a:solidFill>
                              <a:srgbClr val="FF0000"/>
                            </a:solidFill>
                            <a:latin typeface="Cambria Math" panose="02040503050406030204" pitchFamily="18" charset="0"/>
                          </a:rPr>
                        </m:ctrlPr>
                      </m:dPr>
                      <m:e>
                        <m:d>
                          <m:dPr>
                            <m:ctrlPr>
                              <a:rPr lang="en-US" sz="3000" b="0" i="1" dirty="0" smtClean="0">
                                <a:solidFill>
                                  <a:srgbClr val="FF0000"/>
                                </a:solidFill>
                                <a:latin typeface="Cambria Math" panose="02040503050406030204" pitchFamily="18" charset="0"/>
                              </a:rPr>
                            </m:ctrlPr>
                          </m:dPr>
                          <m:e>
                            <m:eqArr>
                              <m:eqArrPr>
                                <m:ctrlPr>
                                  <a:rPr lang="en-US" sz="3000" b="0" i="1" dirty="0" smtClean="0">
                                    <a:solidFill>
                                      <a:srgbClr val="FF0000"/>
                                    </a:solidFill>
                                    <a:latin typeface="Cambria Math" panose="02040503050406030204" pitchFamily="18" charset="0"/>
                                  </a:rPr>
                                </m:ctrlPr>
                              </m:eqArrPr>
                              <m:e>
                                <m:r>
                                  <a:rPr lang="en-US" sz="3000" b="0" i="1" dirty="0" smtClean="0">
                                    <a:solidFill>
                                      <a:srgbClr val="FF0000"/>
                                    </a:solidFill>
                                    <a:latin typeface="Cambria Math" charset="0"/>
                                  </a:rPr>
                                  <m:t>𝑛</m:t>
                                </m:r>
                              </m:e>
                              <m:e>
                                <m:r>
                                  <a:rPr lang="en-US" sz="3000" b="0" i="1" dirty="0" smtClean="0">
                                    <a:solidFill>
                                      <a:srgbClr val="FF0000"/>
                                    </a:solidFill>
                                    <a:latin typeface="Cambria Math" charset="0"/>
                                  </a:rPr>
                                  <m:t>ℓ</m:t>
                                </m:r>
                              </m:e>
                            </m:eqArr>
                          </m:e>
                        </m:d>
                        <m:r>
                          <a:rPr lang="en-US" sz="3000" b="0" i="1" dirty="0" smtClean="0">
                            <a:solidFill>
                              <a:srgbClr val="FF0000"/>
                            </a:solidFill>
                            <a:latin typeface="Cambria Math" charset="0"/>
                          </a:rPr>
                          <m:t>⋅</m:t>
                        </m:r>
                        <m:sSup>
                          <m:sSupPr>
                            <m:ctrlPr>
                              <a:rPr lang="en-US" sz="3000" b="0" i="1" dirty="0" smtClean="0">
                                <a:solidFill>
                                  <a:srgbClr val="FF0000"/>
                                </a:solidFill>
                                <a:latin typeface="Cambria Math" panose="02040503050406030204" pitchFamily="18" charset="0"/>
                              </a:rPr>
                            </m:ctrlPr>
                          </m:sSupPr>
                          <m:e>
                            <m:r>
                              <a:rPr lang="en-US" sz="3000" b="0" i="1" dirty="0" smtClean="0">
                                <a:solidFill>
                                  <a:srgbClr val="FF0000"/>
                                </a:solidFill>
                                <a:latin typeface="Cambria Math" charset="0"/>
                              </a:rPr>
                              <m:t>𝑛</m:t>
                            </m:r>
                          </m:e>
                          <m:sup>
                            <m:r>
                              <a:rPr lang="en-US" sz="3000" b="0" i="1" dirty="0" smtClean="0">
                                <a:solidFill>
                                  <a:srgbClr val="FF0000"/>
                                </a:solidFill>
                                <a:latin typeface="Cambria Math" charset="0"/>
                              </a:rPr>
                              <m:t>2</m:t>
                            </m:r>
                          </m:sup>
                        </m:sSup>
                      </m:e>
                    </m:d>
                    <m:r>
                      <a:rPr lang="en-US" sz="3000" b="0" i="1" dirty="0" smtClean="0">
                        <a:solidFill>
                          <a:srgbClr val="FF0000"/>
                        </a:solidFill>
                        <a:latin typeface="Cambria Math" charset="0"/>
                      </a:rPr>
                      <m:t>≈</m:t>
                    </m:r>
                    <m:sSup>
                      <m:sSupPr>
                        <m:ctrlPr>
                          <a:rPr lang="en-US" sz="3000" b="0" i="1" dirty="0" smtClean="0">
                            <a:solidFill>
                              <a:srgbClr val="FF0000"/>
                            </a:solidFill>
                            <a:latin typeface="Cambria Math" panose="02040503050406030204" pitchFamily="18" charset="0"/>
                          </a:rPr>
                        </m:ctrlPr>
                      </m:sSupPr>
                      <m:e>
                        <m:r>
                          <a:rPr lang="en-US" sz="3000" b="0" i="1" dirty="0" smtClean="0">
                            <a:solidFill>
                              <a:srgbClr val="FF0000"/>
                            </a:solidFill>
                            <a:latin typeface="Cambria Math" charset="0"/>
                          </a:rPr>
                          <m:t>𝑛</m:t>
                        </m:r>
                      </m:e>
                      <m:sup>
                        <m:r>
                          <a:rPr lang="en-US" sz="3000" b="0" i="1" dirty="0" smtClean="0">
                            <a:solidFill>
                              <a:srgbClr val="FF0000"/>
                            </a:solidFill>
                            <a:latin typeface="Cambria Math" charset="0"/>
                          </a:rPr>
                          <m:t>ℓ+2</m:t>
                        </m:r>
                      </m:sup>
                    </m:sSup>
                  </m:oMath>
                </a14:m>
                <a:r>
                  <a:rPr lang="en-US" sz="3000" dirty="0"/>
                  <a:t> samples</a:t>
                </a:r>
              </a:p>
              <a:p>
                <a:pPr marL="457165" lvl="1" indent="0">
                  <a:buNone/>
                </a:pPr>
                <a14:m>
                  <m:oMath xmlns:m="http://schemas.openxmlformats.org/officeDocument/2006/math">
                    <m:r>
                      <a:rPr lang="en-US" sz="3000" i="1" dirty="0" smtClean="0">
                        <a:solidFill>
                          <a:srgbClr val="FF0000"/>
                        </a:solidFill>
                        <a:latin typeface="Cambria Math" charset="0"/>
                      </a:rPr>
                      <m:t>𝑂</m:t>
                    </m:r>
                    <m:r>
                      <a:rPr lang="en-US" sz="3000" i="1" dirty="0" smtClean="0">
                        <a:solidFill>
                          <a:srgbClr val="FF0000"/>
                        </a:solidFill>
                        <a:latin typeface="Cambria Math" charset="0"/>
                      </a:rPr>
                      <m:t>(ℓ⋅</m:t>
                    </m:r>
                    <m:func>
                      <m:funcPr>
                        <m:ctrlPr>
                          <a:rPr lang="en-US" sz="3000" i="1" dirty="0">
                            <a:solidFill>
                              <a:srgbClr val="FF0000"/>
                            </a:solidFill>
                            <a:latin typeface="Cambria Math" panose="02040503050406030204" pitchFamily="18" charset="0"/>
                          </a:rPr>
                        </m:ctrlPr>
                      </m:funcPr>
                      <m:fName>
                        <m:r>
                          <m:rPr>
                            <m:sty m:val="p"/>
                          </m:rPr>
                          <a:rPr lang="en-US" sz="3000" dirty="0">
                            <a:solidFill>
                              <a:srgbClr val="FF0000"/>
                            </a:solidFill>
                            <a:latin typeface="Cambria Math" charset="0"/>
                          </a:rPr>
                          <m:t>log</m:t>
                        </m:r>
                      </m:fName>
                      <m:e>
                        <m:r>
                          <a:rPr lang="en-US" sz="3000" i="1" dirty="0">
                            <a:solidFill>
                              <a:srgbClr val="FF0000"/>
                            </a:solidFill>
                            <a:latin typeface="Cambria Math" charset="0"/>
                          </a:rPr>
                          <m:t>𝑛</m:t>
                        </m:r>
                      </m:e>
                    </m:func>
                    <m:r>
                      <a:rPr lang="en-US" sz="3000" i="1" dirty="0">
                        <a:solidFill>
                          <a:srgbClr val="FF0000"/>
                        </a:solidFill>
                        <a:latin typeface="Cambria Math" charset="0"/>
                      </a:rPr>
                      <m:t>)</m:t>
                    </m:r>
                  </m:oMath>
                </a14:m>
                <a:r>
                  <a:rPr lang="en-US" sz="3000" dirty="0"/>
                  <a:t> memory bits</a:t>
                </a:r>
              </a:p>
              <a:p>
                <a:pPr marL="457165" lvl="1" indent="0">
                  <a:buNone/>
                </a:pPr>
                <a:endParaRPr lang="en-US" sz="1200" dirty="0"/>
              </a:p>
              <a:p>
                <a:pPr marL="0" indent="0">
                  <a:buNone/>
                </a:pPr>
                <a:r>
                  <a:rPr lang="en-US" b="1" dirty="0"/>
                  <a:t>2. Record and Eliminate</a:t>
                </a:r>
                <a:r>
                  <a:rPr lang="en-US" b="1" dirty="0">
                    <a:sym typeface="Wingdings"/>
                  </a:rPr>
                  <a:t> (like Gaussian </a:t>
                </a:r>
                <a:r>
                  <a:rPr lang="en-US" b="1" dirty="0" err="1">
                    <a:sym typeface="Wingdings"/>
                  </a:rPr>
                  <a:t>Elim</a:t>
                </a:r>
                <a:r>
                  <a:rPr lang="en-US" b="1" dirty="0">
                    <a:sym typeface="Wingdings"/>
                  </a:rPr>
                  <a:t>.)</a:t>
                </a:r>
              </a:p>
              <a:p>
                <a:pPr marL="971521" lvl="1" indent="-571500">
                  <a:buFont typeface="+mj-lt"/>
                  <a:buAutoNum type="romanLcPeriod"/>
                </a:pPr>
                <a:r>
                  <a:rPr lang="en-US" sz="3000" dirty="0">
                    <a:sym typeface="Wingdings"/>
                  </a:rPr>
                  <a:t>Record </a:t>
                </a:r>
                <a14:m>
                  <m:oMath xmlns:m="http://schemas.openxmlformats.org/officeDocument/2006/math">
                    <m:r>
                      <a:rPr lang="en-US" sz="3000" b="0" i="1" dirty="0">
                        <a:solidFill>
                          <a:srgbClr val="FF0000"/>
                        </a:solidFill>
                        <a:latin typeface="Cambria Math" charset="0"/>
                      </a:rPr>
                      <m:t>𝑂</m:t>
                    </m:r>
                    <m:r>
                      <a:rPr lang="en-US" sz="3000" b="0" i="1" dirty="0">
                        <a:solidFill>
                          <a:srgbClr val="FF0000"/>
                        </a:solidFill>
                        <a:latin typeface="Cambria Math" charset="0"/>
                      </a:rPr>
                      <m:t>(ℓ⋅</m:t>
                    </m:r>
                    <m:func>
                      <m:funcPr>
                        <m:ctrlPr>
                          <a:rPr lang="en-US" sz="3000" i="1" dirty="0">
                            <a:solidFill>
                              <a:srgbClr val="FF0000"/>
                            </a:solidFill>
                            <a:latin typeface="Cambria Math" panose="02040503050406030204" pitchFamily="18" charset="0"/>
                          </a:rPr>
                        </m:ctrlPr>
                      </m:funcPr>
                      <m:fName>
                        <m:r>
                          <m:rPr>
                            <m:sty m:val="p"/>
                          </m:rPr>
                          <a:rPr lang="en-US" sz="3000" b="0" dirty="0">
                            <a:solidFill>
                              <a:srgbClr val="FF0000"/>
                            </a:solidFill>
                            <a:latin typeface="Cambria Math" charset="0"/>
                          </a:rPr>
                          <m:t>log</m:t>
                        </m:r>
                      </m:fName>
                      <m:e>
                        <m:r>
                          <a:rPr lang="en-US" sz="3000" b="0" i="1" dirty="0">
                            <a:solidFill>
                              <a:srgbClr val="FF0000"/>
                            </a:solidFill>
                            <a:latin typeface="Cambria Math" charset="0"/>
                          </a:rPr>
                          <m:t>𝑛</m:t>
                        </m:r>
                      </m:e>
                    </m:func>
                    <m:r>
                      <a:rPr lang="en-US" sz="3000" b="0" i="1" dirty="0">
                        <a:solidFill>
                          <a:srgbClr val="FF0000"/>
                        </a:solidFill>
                        <a:latin typeface="Cambria Math" charset="0"/>
                      </a:rPr>
                      <m:t>)</m:t>
                    </m:r>
                  </m:oMath>
                </a14:m>
                <a:r>
                  <a:rPr lang="en-US" sz="3000" dirty="0">
                    <a:solidFill>
                      <a:srgbClr val="FF0000"/>
                    </a:solidFill>
                  </a:rPr>
                  <a:t> </a:t>
                </a:r>
                <a:r>
                  <a:rPr lang="en-US" sz="3000" dirty="0"/>
                  <a:t>equations in memory.</a:t>
                </a:r>
              </a:p>
              <a:p>
                <a:pPr marL="971521" lvl="1" indent="-571500">
                  <a:buFont typeface="+mj-lt"/>
                  <a:buAutoNum type="romanLcPeriod"/>
                </a:pPr>
                <a:r>
                  <a:rPr lang="en-US" sz="3000" dirty="0">
                    <a:sym typeface="Wingdings"/>
                  </a:rPr>
                  <a:t>Check which of all possible </a:t>
                </a:r>
                <a14:m>
                  <m:oMath xmlns:m="http://schemas.openxmlformats.org/officeDocument/2006/math">
                    <m:r>
                      <a:rPr lang="en-US" sz="3000" i="1" dirty="0">
                        <a:solidFill>
                          <a:srgbClr val="FF0000"/>
                        </a:solidFill>
                        <a:latin typeface="Cambria Math" charset="0"/>
                      </a:rPr>
                      <m:t>ℓ</m:t>
                    </m:r>
                  </m:oMath>
                </a14:m>
                <a:r>
                  <a:rPr lang="en-US" sz="3000" dirty="0">
                    <a:sym typeface="Wingdings"/>
                  </a:rPr>
                  <a:t>-sparse vectors satisfies the recorded equations.</a:t>
                </a:r>
                <a:endParaRPr lang="en-US" sz="3000" b="1" dirty="0">
                  <a:sym typeface="Wingdings"/>
                </a:endParaRPr>
              </a:p>
              <a:p>
                <a:pPr marL="457165" lvl="1" indent="0">
                  <a:buNone/>
                </a:pPr>
                <a14:m>
                  <m:oMath xmlns:m="http://schemas.openxmlformats.org/officeDocument/2006/math">
                    <m:r>
                      <a:rPr lang="en-US" sz="3000" i="1" dirty="0" smtClean="0">
                        <a:solidFill>
                          <a:srgbClr val="FF0000"/>
                        </a:solidFill>
                        <a:latin typeface="Cambria Math" charset="0"/>
                      </a:rPr>
                      <m:t>𝑂</m:t>
                    </m:r>
                    <m:r>
                      <a:rPr lang="en-US" sz="3000" i="1" dirty="0" smtClean="0">
                        <a:solidFill>
                          <a:srgbClr val="FF0000"/>
                        </a:solidFill>
                        <a:latin typeface="Cambria Math" charset="0"/>
                      </a:rPr>
                      <m:t>(ℓ⋅</m:t>
                    </m:r>
                    <m:func>
                      <m:funcPr>
                        <m:ctrlPr>
                          <a:rPr lang="en-US" sz="3000" i="1" dirty="0">
                            <a:solidFill>
                              <a:srgbClr val="FF0000"/>
                            </a:solidFill>
                            <a:latin typeface="Cambria Math" panose="02040503050406030204" pitchFamily="18" charset="0"/>
                          </a:rPr>
                        </m:ctrlPr>
                      </m:funcPr>
                      <m:fName>
                        <m:r>
                          <m:rPr>
                            <m:sty m:val="p"/>
                          </m:rPr>
                          <a:rPr lang="en-US" sz="3000" dirty="0">
                            <a:solidFill>
                              <a:srgbClr val="FF0000"/>
                            </a:solidFill>
                            <a:latin typeface="Cambria Math" charset="0"/>
                          </a:rPr>
                          <m:t>log</m:t>
                        </m:r>
                      </m:fName>
                      <m:e>
                        <m:r>
                          <a:rPr lang="en-US" sz="3000" i="1" dirty="0">
                            <a:solidFill>
                              <a:srgbClr val="FF0000"/>
                            </a:solidFill>
                            <a:latin typeface="Cambria Math" charset="0"/>
                          </a:rPr>
                          <m:t>𝑛</m:t>
                        </m:r>
                      </m:e>
                    </m:func>
                    <m:r>
                      <a:rPr lang="en-US" sz="3000" i="1" dirty="0">
                        <a:solidFill>
                          <a:srgbClr val="FF0000"/>
                        </a:solidFill>
                        <a:latin typeface="Cambria Math" charset="0"/>
                      </a:rPr>
                      <m:t>)</m:t>
                    </m:r>
                  </m:oMath>
                </a14:m>
                <a:r>
                  <a:rPr lang="en-US" sz="3000" dirty="0">
                    <a:solidFill>
                      <a:srgbClr val="FF0000"/>
                    </a:solidFill>
                  </a:rPr>
                  <a:t> </a:t>
                </a:r>
                <a:r>
                  <a:rPr lang="en-US" sz="3000" dirty="0"/>
                  <a:t>samples</a:t>
                </a:r>
                <a:br>
                  <a:rPr lang="en-US" sz="3000" dirty="0"/>
                </a:br>
                <a14:m>
                  <m:oMath xmlns:m="http://schemas.openxmlformats.org/officeDocument/2006/math">
                    <m:r>
                      <a:rPr lang="en-US" sz="3000" i="1" dirty="0" smtClean="0">
                        <a:solidFill>
                          <a:srgbClr val="FF0000"/>
                        </a:solidFill>
                        <a:latin typeface="Cambria Math" charset="0"/>
                      </a:rPr>
                      <m:t>𝑂</m:t>
                    </m:r>
                    <m:r>
                      <a:rPr lang="en-US" sz="3000" i="1" dirty="0" smtClean="0">
                        <a:solidFill>
                          <a:srgbClr val="FF0000"/>
                        </a:solidFill>
                        <a:latin typeface="Cambria Math" charset="0"/>
                      </a:rPr>
                      <m:t>(</m:t>
                    </m:r>
                    <m:r>
                      <a:rPr lang="en-US" sz="3000" i="1" dirty="0" smtClean="0">
                        <a:solidFill>
                          <a:srgbClr val="FF0000"/>
                        </a:solidFill>
                        <a:latin typeface="Cambria Math" charset="0"/>
                      </a:rPr>
                      <m:t>𝑛</m:t>
                    </m:r>
                    <m:r>
                      <a:rPr lang="en-US" sz="3000" i="1" dirty="0">
                        <a:solidFill>
                          <a:srgbClr val="FF0000"/>
                        </a:solidFill>
                        <a:latin typeface="Cambria Math" charset="0"/>
                      </a:rPr>
                      <m:t>ℓ</m:t>
                    </m:r>
                    <m:r>
                      <a:rPr lang="en-US" sz="3000" i="1" dirty="0" smtClean="0">
                        <a:solidFill>
                          <a:srgbClr val="FF0000"/>
                        </a:solidFill>
                        <a:latin typeface="Cambria Math" charset="0"/>
                      </a:rPr>
                      <m:t>⋅</m:t>
                    </m:r>
                    <m:func>
                      <m:funcPr>
                        <m:ctrlPr>
                          <a:rPr lang="en-US" sz="3000" i="1" dirty="0">
                            <a:solidFill>
                              <a:srgbClr val="FF0000"/>
                            </a:solidFill>
                            <a:latin typeface="Cambria Math" panose="02040503050406030204" pitchFamily="18" charset="0"/>
                          </a:rPr>
                        </m:ctrlPr>
                      </m:funcPr>
                      <m:fName>
                        <m:r>
                          <m:rPr>
                            <m:sty m:val="p"/>
                          </m:rPr>
                          <a:rPr lang="en-US" sz="3000" dirty="0">
                            <a:solidFill>
                              <a:srgbClr val="FF0000"/>
                            </a:solidFill>
                            <a:latin typeface="Cambria Math" charset="0"/>
                          </a:rPr>
                          <m:t>log</m:t>
                        </m:r>
                      </m:fName>
                      <m:e>
                        <m:r>
                          <a:rPr lang="en-US" sz="3000" i="1" dirty="0">
                            <a:solidFill>
                              <a:srgbClr val="FF0000"/>
                            </a:solidFill>
                            <a:latin typeface="Cambria Math" charset="0"/>
                          </a:rPr>
                          <m:t>𝑛</m:t>
                        </m:r>
                      </m:e>
                    </m:func>
                    <m:r>
                      <a:rPr lang="en-US" sz="3000" i="1" dirty="0">
                        <a:solidFill>
                          <a:srgbClr val="FF0000"/>
                        </a:solidFill>
                        <a:latin typeface="Cambria Math" charset="0"/>
                      </a:rPr>
                      <m:t>) </m:t>
                    </m:r>
                  </m:oMath>
                </a14:m>
                <a:r>
                  <a:rPr lang="en-US" sz="3000" dirty="0"/>
                  <a:t>memory bits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76400"/>
                <a:ext cx="8686800" cy="4863548"/>
              </a:xfrm>
              <a:blipFill rotWithShape="0">
                <a:blip r:embed="rId4"/>
                <a:stretch>
                  <a:fillRect l="-1614" t="-2506" r="-2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5928677" y="1024319"/>
                <a:ext cx="2190023" cy="555601"/>
              </a:xfrm>
              <a:prstGeom prst="rect">
                <a:avLst/>
              </a:prstGeom>
              <a:ln/>
            </p:spPr>
            <p:style>
              <a:lnRef idx="2">
                <a:schemeClr val="accent2"/>
              </a:lnRef>
              <a:fillRef idx="1">
                <a:schemeClr val="lt1"/>
              </a:fillRef>
              <a:effectRef idx="0">
                <a:schemeClr val="accent2"/>
              </a:effectRef>
              <a:fontRef idx="minor">
                <a:schemeClr val="dk1"/>
              </a:fontRef>
            </p:style>
            <p:txBody>
              <a:bodyPr wrap="none">
                <a:spAutoFit/>
              </a:bodyPr>
              <a:lstStyle/>
              <a:p>
                <a14:m>
                  <m:oMath xmlns:m="http://schemas.openxmlformats.org/officeDocument/2006/math">
                    <m:nary>
                      <m:naryPr>
                        <m:chr m:val="∑"/>
                        <m:ctrlPr>
                          <a:rPr lang="en-US" sz="3000" i="1" dirty="0" smtClean="0">
                            <a:solidFill>
                              <a:srgbClr val="C00000"/>
                            </a:solidFill>
                            <a:latin typeface="Cambria Math" panose="02040503050406030204" pitchFamily="18" charset="0"/>
                          </a:rPr>
                        </m:ctrlPr>
                      </m:naryPr>
                      <m:sub>
                        <m:r>
                          <a:rPr lang="en-US" sz="3000" i="1" dirty="0">
                            <a:solidFill>
                              <a:srgbClr val="C00000"/>
                            </a:solidFill>
                            <a:latin typeface="Cambria Math" charset="0"/>
                          </a:rPr>
                          <m:t>𝑖</m:t>
                        </m:r>
                        <m:r>
                          <a:rPr lang="en-US" sz="3000" i="1" dirty="0">
                            <a:solidFill>
                              <a:srgbClr val="C00000"/>
                            </a:solidFill>
                            <a:latin typeface="Cambria Math" charset="0"/>
                          </a:rPr>
                          <m:t>=1</m:t>
                        </m:r>
                      </m:sub>
                      <m:sup>
                        <m:r>
                          <a:rPr lang="en-US" sz="3000" i="1" dirty="0">
                            <a:solidFill>
                              <a:srgbClr val="C00000"/>
                            </a:solidFill>
                            <a:latin typeface="Cambria Math" charset="0"/>
                          </a:rPr>
                          <m:t>𝑛</m:t>
                        </m:r>
                      </m:sup>
                      <m:e>
                        <m:sSub>
                          <m:sSubPr>
                            <m:ctrlPr>
                              <a:rPr lang="en-US" sz="3000" i="1" dirty="0">
                                <a:solidFill>
                                  <a:srgbClr val="C00000"/>
                                </a:solidFill>
                                <a:latin typeface="Cambria Math" panose="02040503050406030204" pitchFamily="18" charset="0"/>
                              </a:rPr>
                            </m:ctrlPr>
                          </m:sSubPr>
                          <m:e>
                            <m:r>
                              <a:rPr lang="en-US" sz="3000" i="1" dirty="0">
                                <a:solidFill>
                                  <a:srgbClr val="C00000"/>
                                </a:solidFill>
                                <a:latin typeface="Cambria Math" charset="0"/>
                              </a:rPr>
                              <m:t>𝑥</m:t>
                            </m:r>
                          </m:e>
                          <m:sub>
                            <m:r>
                              <a:rPr lang="en-US" sz="3000" i="1" dirty="0">
                                <a:solidFill>
                                  <a:srgbClr val="C00000"/>
                                </a:solidFill>
                                <a:latin typeface="Cambria Math" charset="0"/>
                              </a:rPr>
                              <m:t>𝑖</m:t>
                            </m:r>
                          </m:sub>
                        </m:sSub>
                      </m:e>
                    </m:nary>
                    <m:r>
                      <a:rPr lang="en-US" sz="3000" i="1" dirty="0">
                        <a:solidFill>
                          <a:srgbClr val="C00000"/>
                        </a:solidFill>
                        <a:latin typeface="Cambria Math" charset="0"/>
                      </a:rPr>
                      <m:t> </m:t>
                    </m:r>
                    <m:r>
                      <a:rPr lang="en-US" sz="3000" b="0" i="1" dirty="0" smtClean="0">
                        <a:solidFill>
                          <a:srgbClr val="C00000"/>
                        </a:solidFill>
                        <a:latin typeface="Cambria Math" charset="0"/>
                      </a:rPr>
                      <m:t>=ℓ</m:t>
                    </m:r>
                  </m:oMath>
                </a14:m>
                <a:r>
                  <a:rPr lang="en-US" sz="3000" b="1" dirty="0">
                    <a:solidFill>
                      <a:srgbClr val="C00000"/>
                    </a:solidFill>
                  </a:rPr>
                  <a:t> </a:t>
                </a:r>
                <a:endParaRPr lang="en-US" sz="3000" dirty="0"/>
              </a:p>
            </p:txBody>
          </p:sp>
        </mc:Choice>
        <mc:Fallback xmlns="">
          <p:sp>
            <p:nvSpPr>
              <p:cNvPr id="4" name="Rectangle 3"/>
              <p:cNvSpPr>
                <a:spLocks noRot="1" noChangeAspect="1" noMove="1" noResize="1" noEditPoints="1" noAdjustHandles="1" noChangeArrowheads="1" noChangeShapeType="1" noTextEdit="1"/>
              </p:cNvSpPr>
              <p:nvPr/>
            </p:nvSpPr>
            <p:spPr>
              <a:xfrm>
                <a:off x="5928677" y="1024319"/>
                <a:ext cx="2190023" cy="555601"/>
              </a:xfrm>
              <a:prstGeom prst="rect">
                <a:avLst/>
              </a:prstGeom>
              <a:blipFill rotWithShape="0">
                <a:blip r:embed="rId5"/>
                <a:stretch>
                  <a:fillRect/>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868100" y="1024319"/>
                <a:ext cx="4644861" cy="555601"/>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14:m>
                  <m:oMath xmlns:m="http://schemas.openxmlformats.org/officeDocument/2006/math">
                    <m:sSub>
                      <m:sSubPr>
                        <m:ctrlPr>
                          <a:rPr lang="en-US" sz="3000" b="0" i="1" dirty="0" smtClean="0">
                            <a:solidFill>
                              <a:srgbClr val="C00000"/>
                            </a:solidFill>
                            <a:latin typeface="Cambria Math" panose="02040503050406030204" pitchFamily="18" charset="0"/>
                          </a:rPr>
                        </m:ctrlPr>
                      </m:sSubPr>
                      <m:e>
                        <m:r>
                          <a:rPr lang="en-US" sz="3000" i="1" dirty="0" smtClean="0">
                            <a:solidFill>
                              <a:srgbClr val="C00000"/>
                            </a:solidFill>
                            <a:latin typeface="Cambria Math" charset="0"/>
                          </a:rPr>
                          <m:t>𝑓</m:t>
                        </m:r>
                      </m:e>
                      <m:sub>
                        <m:r>
                          <a:rPr lang="en-US" sz="3000" b="0" i="1" dirty="0" smtClean="0">
                            <a:solidFill>
                              <a:srgbClr val="C00000"/>
                            </a:solidFill>
                            <a:latin typeface="Cambria Math" charset="0"/>
                          </a:rPr>
                          <m:t>𝑥</m:t>
                        </m:r>
                      </m:sub>
                    </m:sSub>
                    <m:d>
                      <m:dPr>
                        <m:ctrlPr>
                          <a:rPr lang="en-US" sz="3000" i="1" dirty="0">
                            <a:solidFill>
                              <a:srgbClr val="C00000"/>
                            </a:solidFill>
                            <a:latin typeface="Cambria Math" panose="02040503050406030204" pitchFamily="18" charset="0"/>
                          </a:rPr>
                        </m:ctrlPr>
                      </m:dPr>
                      <m:e>
                        <m:r>
                          <a:rPr lang="en-US" sz="3000" i="1" dirty="0" smtClean="0">
                            <a:solidFill>
                              <a:srgbClr val="C00000"/>
                            </a:solidFill>
                            <a:latin typeface="Cambria Math" charset="0"/>
                          </a:rPr>
                          <m:t>𝑎</m:t>
                        </m:r>
                      </m:e>
                    </m:d>
                    <m:r>
                      <a:rPr lang="en-US" sz="3000" i="1" dirty="0">
                        <a:solidFill>
                          <a:srgbClr val="C00000"/>
                        </a:solidFill>
                        <a:latin typeface="Cambria Math" charset="0"/>
                      </a:rPr>
                      <m:t>=</m:t>
                    </m:r>
                    <m:nary>
                      <m:naryPr>
                        <m:chr m:val="∑"/>
                        <m:ctrlPr>
                          <a:rPr lang="en-US" sz="3000" i="1" dirty="0">
                            <a:solidFill>
                              <a:srgbClr val="C00000"/>
                            </a:solidFill>
                            <a:latin typeface="Cambria Math" panose="02040503050406030204" pitchFamily="18" charset="0"/>
                          </a:rPr>
                        </m:ctrlPr>
                      </m:naryPr>
                      <m:sub>
                        <m:r>
                          <a:rPr lang="en-US" sz="3000" i="1" dirty="0">
                            <a:solidFill>
                              <a:srgbClr val="C00000"/>
                            </a:solidFill>
                            <a:latin typeface="Cambria Math" charset="0"/>
                          </a:rPr>
                          <m:t>𝑖</m:t>
                        </m:r>
                        <m:r>
                          <a:rPr lang="en-US" sz="3000" i="1" dirty="0">
                            <a:solidFill>
                              <a:srgbClr val="C00000"/>
                            </a:solidFill>
                            <a:latin typeface="Cambria Math" charset="0"/>
                          </a:rPr>
                          <m:t>=1</m:t>
                        </m:r>
                      </m:sub>
                      <m:sup>
                        <m:r>
                          <a:rPr lang="en-US" sz="3000" i="1" dirty="0">
                            <a:solidFill>
                              <a:srgbClr val="C00000"/>
                            </a:solidFill>
                            <a:latin typeface="Cambria Math" charset="0"/>
                          </a:rPr>
                          <m:t>𝑛</m:t>
                        </m:r>
                      </m:sup>
                      <m:e>
                        <m:sSub>
                          <m:sSubPr>
                            <m:ctrlPr>
                              <a:rPr lang="en-US" sz="3000" i="1" dirty="0">
                                <a:solidFill>
                                  <a:srgbClr val="C00000"/>
                                </a:solidFill>
                                <a:latin typeface="Cambria Math" panose="02040503050406030204" pitchFamily="18" charset="0"/>
                              </a:rPr>
                            </m:ctrlPr>
                          </m:sSubPr>
                          <m:e>
                            <m:r>
                              <a:rPr lang="en-US" sz="3000" i="1" dirty="0">
                                <a:solidFill>
                                  <a:srgbClr val="C00000"/>
                                </a:solidFill>
                                <a:latin typeface="Cambria Math" charset="0"/>
                              </a:rPr>
                              <m:t>𝑎</m:t>
                            </m:r>
                          </m:e>
                          <m:sub>
                            <m:r>
                              <a:rPr lang="en-US" sz="3000" i="1" dirty="0">
                                <a:solidFill>
                                  <a:srgbClr val="C00000"/>
                                </a:solidFill>
                                <a:latin typeface="Cambria Math" charset="0"/>
                              </a:rPr>
                              <m:t>𝑖</m:t>
                            </m:r>
                          </m:sub>
                        </m:sSub>
                        <m:sSub>
                          <m:sSubPr>
                            <m:ctrlPr>
                              <a:rPr lang="en-US" sz="3000" i="1" dirty="0">
                                <a:solidFill>
                                  <a:srgbClr val="C00000"/>
                                </a:solidFill>
                                <a:latin typeface="Cambria Math" panose="02040503050406030204" pitchFamily="18" charset="0"/>
                              </a:rPr>
                            </m:ctrlPr>
                          </m:sSubPr>
                          <m:e>
                            <m:r>
                              <a:rPr lang="en-US" sz="3000" i="1" dirty="0">
                                <a:solidFill>
                                  <a:srgbClr val="C00000"/>
                                </a:solidFill>
                                <a:latin typeface="Cambria Math" charset="0"/>
                              </a:rPr>
                              <m:t>𝑥</m:t>
                            </m:r>
                          </m:e>
                          <m:sub>
                            <m:r>
                              <a:rPr lang="en-US" sz="3000" i="1" dirty="0">
                                <a:solidFill>
                                  <a:srgbClr val="C00000"/>
                                </a:solidFill>
                                <a:latin typeface="Cambria Math" charset="0"/>
                              </a:rPr>
                              <m:t>𝑖</m:t>
                            </m:r>
                          </m:sub>
                        </m:sSub>
                      </m:e>
                    </m:nary>
                    <m:r>
                      <a:rPr lang="en-US" sz="3000" i="1" dirty="0">
                        <a:solidFill>
                          <a:srgbClr val="C00000"/>
                        </a:solidFill>
                        <a:latin typeface="Cambria Math" charset="0"/>
                      </a:rPr>
                      <m:t> (</m:t>
                    </m:r>
                    <m:r>
                      <a:rPr lang="en-US" sz="3000" i="1" dirty="0">
                        <a:solidFill>
                          <a:srgbClr val="C00000"/>
                        </a:solidFill>
                        <a:latin typeface="Cambria Math" charset="0"/>
                      </a:rPr>
                      <m:t>𝑚𝑜𝑑</m:t>
                    </m:r>
                    <m:r>
                      <a:rPr lang="en-US" sz="3000" i="1" dirty="0">
                        <a:solidFill>
                          <a:srgbClr val="C00000"/>
                        </a:solidFill>
                        <a:latin typeface="Cambria Math" charset="0"/>
                      </a:rPr>
                      <m:t> 2)</m:t>
                    </m:r>
                  </m:oMath>
                </a14:m>
                <a:r>
                  <a:rPr lang="en-US" sz="3000" b="1" dirty="0">
                    <a:solidFill>
                      <a:srgbClr val="C00000"/>
                    </a:solidFill>
                  </a:rPr>
                  <a:t> </a:t>
                </a:r>
              </a:p>
            </p:txBody>
          </p:sp>
        </mc:Choice>
        <mc:Fallback xmlns="">
          <p:sp>
            <p:nvSpPr>
              <p:cNvPr id="6" name="Rectangle 5"/>
              <p:cNvSpPr>
                <a:spLocks noRot="1" noChangeAspect="1" noMove="1" noResize="1" noEditPoints="1" noAdjustHandles="1" noChangeArrowheads="1" noChangeShapeType="1" noTextEdit="1"/>
              </p:cNvSpPr>
              <p:nvPr/>
            </p:nvSpPr>
            <p:spPr>
              <a:xfrm>
                <a:off x="868100" y="1024319"/>
                <a:ext cx="4644861" cy="555601"/>
              </a:xfrm>
              <a:prstGeom prst="rect">
                <a:avLst/>
              </a:prstGeom>
              <a:blipFill rotWithShape="0">
                <a:blip r:embed="rId6"/>
                <a:stretch>
                  <a:fillRect/>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596425764"/>
      </p:ext>
    </p:extLst>
  </p:cSld>
  <p:clrMapOvr>
    <a:masterClrMapping/>
  </p:clrMapOvr>
  <mc:AlternateContent xmlns:mc="http://schemas.openxmlformats.org/markup-compatibility/2006" xmlns:p14="http://schemas.microsoft.com/office/powerpoint/2010/main">
    <mc:Choice Requires="p14">
      <p:transition spd="slow" p14:dur="2000" advTm="165396"/>
    </mc:Choice>
    <mc:Fallback xmlns="">
      <p:transition spd="slow" advTm="16539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92608" y="2711149"/>
            <a:ext cx="8394192" cy="1591056"/>
          </a:xfrm>
          <a:prstGeom prst="roundRect">
            <a:avLst/>
          </a:prstGeom>
          <a:solidFill>
            <a:schemeClr val="accent6">
              <a:lumMod val="20000"/>
              <a:lumOff val="80000"/>
            </a:schemeClr>
          </a:solidFill>
          <a:ln w="38100">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548640"/>
                <a:ext cx="8229600" cy="5559552"/>
              </a:xfrm>
            </p:spPr>
            <p:txBody>
              <a:bodyPr>
                <a:normAutofit fontScale="92500"/>
              </a:bodyPr>
              <a:lstStyle/>
              <a:p>
                <a:pPr marL="0" indent="0" defTabSz="914400">
                  <a:spcBef>
                    <a:spcPts val="0"/>
                  </a:spcBef>
                  <a:buClrTx/>
                  <a:buNone/>
                </a:pPr>
                <a:r>
                  <a:rPr lang="en-US" b="1" dirty="0">
                    <a:sym typeface="Wingdings"/>
                  </a:rPr>
                  <a:t>Algorithm #3: </a:t>
                </a:r>
                <a:r>
                  <a:rPr lang="en-US" dirty="0">
                    <a:solidFill>
                      <a:srgbClr val="FF0000"/>
                    </a:solidFill>
                  </a:rPr>
                  <a:t>O(n) </a:t>
                </a:r>
                <a:r>
                  <a:rPr lang="en-US" dirty="0">
                    <a:sym typeface="Wingdings"/>
                  </a:rPr>
                  <a:t>memory and </a:t>
                </a:r>
                <a14:m>
                  <m:oMath xmlns:m="http://schemas.openxmlformats.org/officeDocument/2006/math">
                    <m:sSup>
                      <m:sSupPr>
                        <m:ctrlPr>
                          <a:rPr lang="en-US" b="1" i="1" dirty="0">
                            <a:solidFill>
                              <a:srgbClr val="FF0000"/>
                            </a:solidFill>
                            <a:latin typeface="Cambria Math" panose="02040503050406030204" pitchFamily="18" charset="0"/>
                            <a:sym typeface="Wingdings"/>
                          </a:rPr>
                        </m:ctrlPr>
                      </m:sSupPr>
                      <m:e>
                        <m:r>
                          <a:rPr lang="en-US" b="1" i="1" dirty="0">
                            <a:solidFill>
                              <a:srgbClr val="FF0000"/>
                            </a:solidFill>
                            <a:latin typeface="Cambria Math" charset="0"/>
                            <a:sym typeface="Wingdings"/>
                          </a:rPr>
                          <m:t>ℓ</m:t>
                        </m:r>
                      </m:e>
                      <m:sup>
                        <m:r>
                          <a:rPr lang="en-US" b="1" i="1" dirty="0">
                            <a:solidFill>
                              <a:srgbClr val="FF0000"/>
                            </a:solidFill>
                            <a:latin typeface="Cambria Math" charset="0"/>
                            <a:sym typeface="Wingdings"/>
                          </a:rPr>
                          <m:t>𝑶</m:t>
                        </m:r>
                        <m:r>
                          <a:rPr lang="en-US" b="1" i="1" dirty="0">
                            <a:solidFill>
                              <a:srgbClr val="FF0000"/>
                            </a:solidFill>
                            <a:latin typeface="Cambria Math" charset="0"/>
                            <a:sym typeface="Wingdings"/>
                          </a:rPr>
                          <m:t>(ℓ)</m:t>
                        </m:r>
                      </m:sup>
                    </m:sSup>
                  </m:oMath>
                </a14:m>
                <a:r>
                  <a:rPr lang="en-US" dirty="0"/>
                  <a:t> samples.</a:t>
                </a:r>
              </a:p>
              <a:p>
                <a:pPr marL="0" indent="0" defTabSz="914400">
                  <a:spcBef>
                    <a:spcPts val="0"/>
                  </a:spcBef>
                  <a:buClrTx/>
                  <a:buNone/>
                </a:pPr>
                <a:endParaRPr lang="en-US" sz="2200" dirty="0"/>
              </a:p>
              <a:p>
                <a:pPr marL="0" indent="0" defTabSz="914400">
                  <a:spcBef>
                    <a:spcPts val="0"/>
                  </a:spcBef>
                  <a:buClrTx/>
                  <a:buNone/>
                </a:pPr>
                <a:r>
                  <a:rPr lang="en-US" dirty="0"/>
                  <a:t>Can we learn </a:t>
                </a:r>
                <a14:m>
                  <m:oMath xmlns:m="http://schemas.openxmlformats.org/officeDocument/2006/math">
                    <m:func>
                      <m:funcPr>
                        <m:ctrlPr>
                          <a:rPr lang="en-US" i="1" dirty="0">
                            <a:solidFill>
                              <a:srgbClr val="FF0000"/>
                            </a:solidFill>
                            <a:latin typeface="Cambria Math" panose="02040503050406030204" pitchFamily="18" charset="0"/>
                          </a:rPr>
                        </m:ctrlPr>
                      </m:funcPr>
                      <m:fName>
                        <m:r>
                          <m:rPr>
                            <m:sty m:val="p"/>
                          </m:rPr>
                          <a:rPr lang="en-US" dirty="0">
                            <a:solidFill>
                              <a:srgbClr val="FF0000"/>
                            </a:solidFill>
                            <a:latin typeface="Cambria Math" charset="0"/>
                          </a:rPr>
                          <m:t>log</m:t>
                        </m:r>
                      </m:fName>
                      <m:e>
                        <m:r>
                          <a:rPr lang="en-US" i="1" dirty="0">
                            <a:solidFill>
                              <a:srgbClr val="FF0000"/>
                            </a:solidFill>
                            <a:latin typeface="Cambria Math" charset="0"/>
                          </a:rPr>
                          <m:t>(</m:t>
                        </m:r>
                        <m:r>
                          <a:rPr lang="en-US" i="1" dirty="0">
                            <a:solidFill>
                              <a:srgbClr val="FF0000"/>
                            </a:solidFill>
                            <a:latin typeface="Cambria Math" charset="0"/>
                          </a:rPr>
                          <m:t>𝑛</m:t>
                        </m:r>
                        <m:r>
                          <a:rPr lang="en-US" i="1" dirty="0">
                            <a:solidFill>
                              <a:srgbClr val="FF0000"/>
                            </a:solidFill>
                            <a:latin typeface="Cambria Math" charset="0"/>
                          </a:rPr>
                          <m:t>)</m:t>
                        </m:r>
                      </m:e>
                    </m:func>
                  </m:oMath>
                </a14:m>
                <a:r>
                  <a:rPr lang="en-US" dirty="0">
                    <a:solidFill>
                      <a:prstClr val="black"/>
                    </a:solidFill>
                  </a:rPr>
                  <a:t>-sparse </a:t>
                </a:r>
                <a:r>
                  <a:rPr lang="en-US" dirty="0"/>
                  <a:t>parities in </a:t>
                </a:r>
                <a:r>
                  <a:rPr lang="en-US" dirty="0">
                    <a:solidFill>
                      <a:srgbClr val="FF0000"/>
                    </a:solidFill>
                  </a:rPr>
                  <a:t>O(n) </a:t>
                </a:r>
                <a:r>
                  <a:rPr lang="en-US" dirty="0">
                    <a:sym typeface="Wingdings"/>
                  </a:rPr>
                  <a:t>memory</a:t>
                </a:r>
              </a:p>
              <a:p>
                <a:pPr marL="0" indent="0" defTabSz="914400">
                  <a:spcBef>
                    <a:spcPts val="0"/>
                  </a:spcBef>
                  <a:buClrTx/>
                  <a:buNone/>
                </a:pPr>
                <a:r>
                  <a:rPr lang="en-US" dirty="0"/>
                  <a:t>and polynomial number of samples? </a:t>
                </a:r>
              </a:p>
              <a:p>
                <a:pPr marL="0" indent="0" defTabSz="914400">
                  <a:spcBef>
                    <a:spcPts val="0"/>
                  </a:spcBef>
                  <a:buClrTx/>
                  <a:buNone/>
                </a:pPr>
                <a:endParaRPr lang="en-US" sz="3500" b="1" dirty="0">
                  <a:solidFill>
                    <a:srgbClr val="7E5E96"/>
                  </a:solidFill>
                </a:endParaRPr>
              </a:p>
              <a:p>
                <a:pPr marL="0" indent="0" defTabSz="914400">
                  <a:spcBef>
                    <a:spcPts val="0"/>
                  </a:spcBef>
                  <a:buClrTx/>
                  <a:buNone/>
                </a:pPr>
                <a:r>
                  <a:rPr lang="en-US" b="1" dirty="0">
                    <a:solidFill>
                      <a:srgbClr val="7030A0"/>
                    </a:solidFill>
                  </a:rPr>
                  <a:t>Theorem [Kol-Raz-</a:t>
                </a:r>
                <a:r>
                  <a:rPr lang="en-US" b="1" dirty="0">
                    <a:solidFill>
                      <a:srgbClr val="C00000"/>
                    </a:solidFill>
                  </a:rPr>
                  <a:t>T</a:t>
                </a:r>
                <a:r>
                  <a:rPr lang="en-US" b="1" dirty="0">
                    <a:solidFill>
                      <a:srgbClr val="7030A0"/>
                    </a:solidFill>
                  </a:rPr>
                  <a:t>’17]</a:t>
                </a:r>
                <a:br>
                  <a:rPr lang="en-US" b="1" dirty="0">
                    <a:solidFill>
                      <a:srgbClr val="7E5E96"/>
                    </a:solidFill>
                  </a:rPr>
                </a:br>
                <a:r>
                  <a:rPr lang="en-US" dirty="0">
                    <a:solidFill>
                      <a:prstClr val="black"/>
                    </a:solidFill>
                  </a:rPr>
                  <a:t>Any algorithm for </a:t>
                </a:r>
                <a14:m>
                  <m:oMath xmlns:m="http://schemas.openxmlformats.org/officeDocument/2006/math">
                    <m:r>
                      <a:rPr lang="en-US" b="0" i="1" dirty="0" smtClean="0">
                        <a:solidFill>
                          <a:srgbClr val="FF0000"/>
                        </a:solidFill>
                        <a:latin typeface="Cambria Math" charset="0"/>
                      </a:rPr>
                      <m:t>ℓ</m:t>
                    </m:r>
                  </m:oMath>
                </a14:m>
                <a:r>
                  <a:rPr lang="en-US" dirty="0">
                    <a:solidFill>
                      <a:prstClr val="black"/>
                    </a:solidFill>
                  </a:rPr>
                  <a:t>-sparse parity learning requires either </a:t>
                </a:r>
                <a14:m>
                  <m:oMath xmlns:m="http://schemas.openxmlformats.org/officeDocument/2006/math">
                    <m:r>
                      <m:rPr>
                        <m:sty m:val="p"/>
                      </m:rPr>
                      <a:rPr lang="en-US" b="0" i="1" dirty="0">
                        <a:solidFill>
                          <a:srgbClr val="FF0000"/>
                        </a:solidFill>
                        <a:latin typeface="Cambria Math" panose="02040503050406030204" pitchFamily="18" charset="0"/>
                      </a:rPr>
                      <m:t>Ω</m:t>
                    </m:r>
                    <m:r>
                      <a:rPr lang="en-US" b="0" i="1" dirty="0">
                        <a:solidFill>
                          <a:srgbClr val="FF0000"/>
                        </a:solidFill>
                        <a:latin typeface="Cambria Math" panose="02040503050406030204" pitchFamily="18" charset="0"/>
                      </a:rPr>
                      <m:t>(</m:t>
                    </m:r>
                    <m:r>
                      <a:rPr lang="en-US" b="0" i="1" dirty="0">
                        <a:solidFill>
                          <a:srgbClr val="FF0000"/>
                        </a:solidFill>
                        <a:latin typeface="Cambria Math" charset="0"/>
                      </a:rPr>
                      <m:t>𝑛</m:t>
                    </m:r>
                    <m:r>
                      <a:rPr lang="en-US" b="0" i="1" dirty="0" smtClean="0">
                        <a:solidFill>
                          <a:srgbClr val="FF0000"/>
                        </a:solidFill>
                        <a:latin typeface="Cambria Math" charset="0"/>
                      </a:rPr>
                      <m:t>⋅</m:t>
                    </m:r>
                    <m:sSup>
                      <m:sSupPr>
                        <m:ctrlPr>
                          <a:rPr lang="en-US" i="1" dirty="0" smtClean="0">
                            <a:solidFill>
                              <a:srgbClr val="FF0000"/>
                            </a:solidFill>
                            <a:latin typeface="Cambria Math" panose="02040503050406030204" pitchFamily="18" charset="0"/>
                          </a:rPr>
                        </m:ctrlPr>
                      </m:sSupPr>
                      <m:e>
                        <m:r>
                          <a:rPr lang="en-US" b="0" i="1" dirty="0" smtClean="0">
                            <a:solidFill>
                              <a:srgbClr val="FF0000"/>
                            </a:solidFill>
                            <a:latin typeface="Cambria Math" charset="0"/>
                          </a:rPr>
                          <m:t>ℓ</m:t>
                        </m:r>
                      </m:e>
                      <m:sup>
                        <m:r>
                          <a:rPr lang="en-US" b="0" i="1" dirty="0" smtClean="0">
                            <a:solidFill>
                              <a:srgbClr val="FF0000"/>
                            </a:solidFill>
                            <a:latin typeface="Cambria Math" charset="0"/>
                          </a:rPr>
                          <m:t>0.99</m:t>
                        </m:r>
                      </m:sup>
                    </m:sSup>
                    <m:r>
                      <a:rPr lang="en-US" b="0" i="1" dirty="0">
                        <a:solidFill>
                          <a:srgbClr val="FF0000"/>
                        </a:solidFill>
                        <a:latin typeface="Cambria Math" panose="02040503050406030204" pitchFamily="18" charset="0"/>
                      </a:rPr>
                      <m:t>)</m:t>
                    </m:r>
                  </m:oMath>
                </a14:m>
                <a:r>
                  <a:rPr lang="en-US" dirty="0">
                    <a:solidFill>
                      <a:srgbClr val="C00000"/>
                    </a:solidFill>
                  </a:rPr>
                  <a:t> </a:t>
                </a:r>
                <a:r>
                  <a:rPr lang="en-US" dirty="0">
                    <a:solidFill>
                      <a:prstClr val="black"/>
                    </a:solidFill>
                  </a:rPr>
                  <a:t>memory bits or </a:t>
                </a:r>
                <a14:m>
                  <m:oMath xmlns:m="http://schemas.openxmlformats.org/officeDocument/2006/math">
                    <m:sSup>
                      <m:sSupPr>
                        <m:ctrlPr>
                          <a:rPr lang="en-US" i="1" dirty="0">
                            <a:solidFill>
                              <a:srgbClr val="FF0000"/>
                            </a:solidFill>
                            <a:latin typeface="Cambria Math" panose="02040503050406030204" pitchFamily="18" charset="0"/>
                          </a:rPr>
                        </m:ctrlPr>
                      </m:sSupPr>
                      <m:e>
                        <m:r>
                          <a:rPr lang="en-US" b="0" i="1" dirty="0" smtClean="0">
                            <a:solidFill>
                              <a:srgbClr val="FF0000"/>
                            </a:solidFill>
                            <a:latin typeface="Cambria Math" charset="0"/>
                          </a:rPr>
                          <m:t>ℓ</m:t>
                        </m:r>
                      </m:e>
                      <m:sup>
                        <m:r>
                          <m:rPr>
                            <m:sty m:val="p"/>
                          </m:rPr>
                          <a:rPr lang="en-US" b="0" i="0" dirty="0">
                            <a:solidFill>
                              <a:srgbClr val="FF0000"/>
                            </a:solidFill>
                            <a:latin typeface="Cambria Math" charset="0"/>
                          </a:rPr>
                          <m:t>Ω</m:t>
                        </m:r>
                        <m:d>
                          <m:dPr>
                            <m:ctrlPr>
                              <a:rPr lang="en-US" i="1" dirty="0">
                                <a:solidFill>
                                  <a:srgbClr val="FF0000"/>
                                </a:solidFill>
                                <a:latin typeface="Cambria Math" panose="02040503050406030204" pitchFamily="18" charset="0"/>
                              </a:rPr>
                            </m:ctrlPr>
                          </m:dPr>
                          <m:e>
                            <m:r>
                              <a:rPr lang="en-US" b="0" i="1" dirty="0" smtClean="0">
                                <a:solidFill>
                                  <a:srgbClr val="FF0000"/>
                                </a:solidFill>
                                <a:latin typeface="Cambria Math" charset="0"/>
                              </a:rPr>
                              <m:t>ℓ</m:t>
                            </m:r>
                          </m:e>
                        </m:d>
                      </m:sup>
                    </m:sSup>
                  </m:oMath>
                </a14:m>
                <a:r>
                  <a:rPr lang="en-US" dirty="0">
                    <a:solidFill>
                      <a:prstClr val="black"/>
                    </a:solidFill>
                  </a:rPr>
                  <a:t> samples. </a:t>
                </a:r>
                <a:endParaRPr lang="en-US" dirty="0"/>
              </a:p>
              <a:p>
                <a:pPr marL="0" indent="0" defTabSz="914400">
                  <a:spcBef>
                    <a:spcPts val="0"/>
                  </a:spcBef>
                  <a:buClrTx/>
                  <a:buNone/>
                </a:pPr>
                <a:endParaRPr lang="en-US" sz="2000" dirty="0"/>
              </a:p>
              <a:p>
                <a:pPr marL="0" indent="0" defTabSz="914400">
                  <a:spcBef>
                    <a:spcPts val="0"/>
                  </a:spcBef>
                  <a:buClrTx/>
                  <a:buNone/>
                </a:pPr>
                <a:r>
                  <a:rPr lang="en-US" dirty="0">
                    <a:sym typeface="Wingdings"/>
                  </a:rPr>
                  <a:t> </a:t>
                </a:r>
                <a14:m>
                  <m:oMath xmlns:m="http://schemas.openxmlformats.org/officeDocument/2006/math">
                    <m:func>
                      <m:funcPr>
                        <m:ctrlPr>
                          <a:rPr lang="en-US" i="1" dirty="0" smtClean="0">
                            <a:solidFill>
                              <a:srgbClr val="FF0000"/>
                            </a:solidFill>
                            <a:latin typeface="Cambria Math" panose="02040503050406030204" pitchFamily="18" charset="0"/>
                          </a:rPr>
                        </m:ctrlPr>
                      </m:funcPr>
                      <m:fName>
                        <m:r>
                          <m:rPr>
                            <m:sty m:val="p"/>
                          </m:rPr>
                          <a:rPr lang="en-US" b="0" i="0" dirty="0" smtClean="0">
                            <a:solidFill>
                              <a:srgbClr val="FF0000"/>
                            </a:solidFill>
                            <a:latin typeface="Cambria Math" charset="0"/>
                          </a:rPr>
                          <m:t>log</m:t>
                        </m:r>
                      </m:fName>
                      <m:e>
                        <m:r>
                          <a:rPr lang="en-US" b="0" i="1" dirty="0" smtClean="0">
                            <a:solidFill>
                              <a:srgbClr val="FF0000"/>
                            </a:solidFill>
                            <a:latin typeface="Cambria Math" charset="0"/>
                          </a:rPr>
                          <m:t>(</m:t>
                        </m:r>
                        <m:r>
                          <a:rPr lang="en-US" b="0" i="1" dirty="0" smtClean="0">
                            <a:solidFill>
                              <a:srgbClr val="FF0000"/>
                            </a:solidFill>
                            <a:latin typeface="Cambria Math" charset="0"/>
                          </a:rPr>
                          <m:t>𝑛</m:t>
                        </m:r>
                        <m:r>
                          <a:rPr lang="en-US" b="0" i="1" dirty="0" smtClean="0">
                            <a:solidFill>
                              <a:srgbClr val="FF0000"/>
                            </a:solidFill>
                            <a:latin typeface="Cambria Math" charset="0"/>
                          </a:rPr>
                          <m:t>)</m:t>
                        </m:r>
                      </m:e>
                    </m:func>
                  </m:oMath>
                </a14:m>
                <a:r>
                  <a:rPr lang="en-US" dirty="0">
                    <a:solidFill>
                      <a:prstClr val="black"/>
                    </a:solidFill>
                  </a:rPr>
                  <a:t>-sparse parity learning requires either </a:t>
                </a:r>
                <a:br>
                  <a:rPr lang="en-US" dirty="0">
                    <a:solidFill>
                      <a:prstClr val="black"/>
                    </a:solidFill>
                  </a:rPr>
                </a:br>
                <a14:m>
                  <m:oMath xmlns:m="http://schemas.openxmlformats.org/officeDocument/2006/math">
                    <m:r>
                      <m:rPr>
                        <m:sty m:val="p"/>
                      </m:rPr>
                      <a:rPr lang="en-US" b="0" i="1" dirty="0">
                        <a:solidFill>
                          <a:srgbClr val="FF0000"/>
                        </a:solidFill>
                        <a:latin typeface="Cambria Math" panose="02040503050406030204" pitchFamily="18" charset="0"/>
                      </a:rPr>
                      <m:t>Ω</m:t>
                    </m:r>
                    <m:r>
                      <a:rPr lang="en-US" b="0" i="1" dirty="0">
                        <a:solidFill>
                          <a:srgbClr val="FF0000"/>
                        </a:solidFill>
                        <a:latin typeface="Cambria Math" panose="02040503050406030204" pitchFamily="18" charset="0"/>
                      </a:rPr>
                      <m:t>(</m:t>
                    </m:r>
                    <m:r>
                      <a:rPr lang="en-US" b="0" i="1" dirty="0">
                        <a:solidFill>
                          <a:srgbClr val="FF0000"/>
                        </a:solidFill>
                        <a:latin typeface="Cambria Math" charset="0"/>
                      </a:rPr>
                      <m:t>𝑛</m:t>
                    </m:r>
                    <m:r>
                      <a:rPr lang="en-US" b="0" i="1" dirty="0">
                        <a:solidFill>
                          <a:srgbClr val="FF0000"/>
                        </a:solidFill>
                        <a:latin typeface="Cambria Math" charset="0"/>
                      </a:rPr>
                      <m:t>⋅</m:t>
                    </m:r>
                    <m:func>
                      <m:funcPr>
                        <m:ctrlPr>
                          <a:rPr lang="en-US" i="1" dirty="0" smtClean="0">
                            <a:solidFill>
                              <a:srgbClr val="FF0000"/>
                            </a:solidFill>
                            <a:latin typeface="Cambria Math" panose="02040503050406030204" pitchFamily="18" charset="0"/>
                          </a:rPr>
                        </m:ctrlPr>
                      </m:funcPr>
                      <m:fName>
                        <m:sSup>
                          <m:sSupPr>
                            <m:ctrlPr>
                              <a:rPr lang="en-US" i="1" dirty="0" smtClean="0">
                                <a:solidFill>
                                  <a:srgbClr val="FF0000"/>
                                </a:solidFill>
                                <a:latin typeface="Cambria Math" panose="02040503050406030204" pitchFamily="18" charset="0"/>
                              </a:rPr>
                            </m:ctrlPr>
                          </m:sSupPr>
                          <m:e>
                            <m:r>
                              <m:rPr>
                                <m:sty m:val="p"/>
                              </m:rPr>
                              <a:rPr lang="en-US" b="0" i="0" dirty="0" smtClean="0">
                                <a:solidFill>
                                  <a:srgbClr val="FF0000"/>
                                </a:solidFill>
                                <a:latin typeface="Cambria Math" charset="0"/>
                              </a:rPr>
                              <m:t>log</m:t>
                            </m:r>
                          </m:e>
                          <m:sup>
                            <m:r>
                              <a:rPr lang="en-US" b="0" i="0" dirty="0" smtClean="0">
                                <a:solidFill>
                                  <a:srgbClr val="FF0000"/>
                                </a:solidFill>
                                <a:latin typeface="Cambria Math" charset="0"/>
                              </a:rPr>
                              <m:t>0.99</m:t>
                            </m:r>
                          </m:sup>
                        </m:sSup>
                      </m:fName>
                      <m:e>
                        <m:r>
                          <a:rPr lang="en-US" b="0" i="1" dirty="0" smtClean="0">
                            <a:solidFill>
                              <a:srgbClr val="FF0000"/>
                            </a:solidFill>
                            <a:latin typeface="Cambria Math" charset="0"/>
                          </a:rPr>
                          <m:t>𝑛</m:t>
                        </m:r>
                      </m:e>
                    </m:func>
                    <m:r>
                      <a:rPr lang="en-US" b="0" i="1" dirty="0">
                        <a:solidFill>
                          <a:srgbClr val="FF0000"/>
                        </a:solidFill>
                        <a:latin typeface="Cambria Math" panose="02040503050406030204" pitchFamily="18" charset="0"/>
                      </a:rPr>
                      <m:t>)</m:t>
                    </m:r>
                  </m:oMath>
                </a14:m>
                <a:r>
                  <a:rPr lang="en-US" dirty="0">
                    <a:solidFill>
                      <a:srgbClr val="C00000"/>
                    </a:solidFill>
                  </a:rPr>
                  <a:t> </a:t>
                </a:r>
                <a:r>
                  <a:rPr lang="en-US" dirty="0">
                    <a:solidFill>
                      <a:prstClr val="black"/>
                    </a:solidFill>
                  </a:rPr>
                  <a:t>memory or </a:t>
                </a:r>
                <a14:m>
                  <m:oMath xmlns:m="http://schemas.openxmlformats.org/officeDocument/2006/math">
                    <m:sSup>
                      <m:sSupPr>
                        <m:ctrlPr>
                          <a:rPr lang="en-US" i="1" dirty="0">
                            <a:solidFill>
                              <a:srgbClr val="FF0000"/>
                            </a:solidFill>
                            <a:latin typeface="Cambria Math" panose="02040503050406030204" pitchFamily="18" charset="0"/>
                          </a:rPr>
                        </m:ctrlPr>
                      </m:sSupPr>
                      <m:e>
                        <m:r>
                          <a:rPr lang="en-US" b="0" i="1" dirty="0" smtClean="0">
                            <a:solidFill>
                              <a:srgbClr val="FF0000"/>
                            </a:solidFill>
                            <a:latin typeface="Cambria Math" charset="0"/>
                          </a:rPr>
                          <m:t>𝑛</m:t>
                        </m:r>
                      </m:e>
                      <m:sup>
                        <m:r>
                          <m:rPr>
                            <m:sty m:val="p"/>
                          </m:rPr>
                          <a:rPr lang="en-US" b="0" i="0" dirty="0">
                            <a:solidFill>
                              <a:srgbClr val="FF0000"/>
                            </a:solidFill>
                            <a:latin typeface="Cambria Math" charset="0"/>
                          </a:rPr>
                          <m:t>Ω</m:t>
                        </m:r>
                        <m:d>
                          <m:dPr>
                            <m:ctrlPr>
                              <a:rPr lang="en-US" i="1" dirty="0">
                                <a:solidFill>
                                  <a:srgbClr val="FF0000"/>
                                </a:solidFill>
                                <a:latin typeface="Cambria Math" panose="02040503050406030204" pitchFamily="18" charset="0"/>
                              </a:rPr>
                            </m:ctrlPr>
                          </m:dPr>
                          <m:e>
                            <m:func>
                              <m:funcPr>
                                <m:ctrlPr>
                                  <a:rPr lang="en-US" i="1" dirty="0" smtClean="0">
                                    <a:solidFill>
                                      <a:srgbClr val="FF0000"/>
                                    </a:solidFill>
                                    <a:latin typeface="Cambria Math" panose="02040503050406030204" pitchFamily="18" charset="0"/>
                                  </a:rPr>
                                </m:ctrlPr>
                              </m:funcPr>
                              <m:fName>
                                <m:r>
                                  <m:rPr>
                                    <m:sty m:val="p"/>
                                  </m:rPr>
                                  <a:rPr lang="en-US" b="0" i="0" dirty="0" smtClean="0">
                                    <a:solidFill>
                                      <a:srgbClr val="FF0000"/>
                                    </a:solidFill>
                                    <a:latin typeface="Cambria Math" charset="0"/>
                                  </a:rPr>
                                  <m:t>log</m:t>
                                </m:r>
                              </m:fName>
                              <m:e>
                                <m:func>
                                  <m:funcPr>
                                    <m:ctrlPr>
                                      <a:rPr lang="en-US" i="1" dirty="0" smtClean="0">
                                        <a:solidFill>
                                          <a:srgbClr val="FF0000"/>
                                        </a:solidFill>
                                        <a:latin typeface="Cambria Math" panose="02040503050406030204" pitchFamily="18" charset="0"/>
                                      </a:rPr>
                                    </m:ctrlPr>
                                  </m:funcPr>
                                  <m:fName>
                                    <m:r>
                                      <m:rPr>
                                        <m:sty m:val="p"/>
                                      </m:rPr>
                                      <a:rPr lang="en-US" b="0" i="0" dirty="0" smtClean="0">
                                        <a:solidFill>
                                          <a:srgbClr val="FF0000"/>
                                        </a:solidFill>
                                        <a:latin typeface="Cambria Math" charset="0"/>
                                      </a:rPr>
                                      <m:t>log</m:t>
                                    </m:r>
                                  </m:fName>
                                  <m:e>
                                    <m:r>
                                      <a:rPr lang="en-US" b="0" i="1" dirty="0" smtClean="0">
                                        <a:solidFill>
                                          <a:srgbClr val="FF0000"/>
                                        </a:solidFill>
                                        <a:latin typeface="Cambria Math" charset="0"/>
                                      </a:rPr>
                                      <m:t>𝑛</m:t>
                                    </m:r>
                                  </m:e>
                                </m:func>
                              </m:e>
                            </m:func>
                          </m:e>
                        </m:d>
                      </m:sup>
                    </m:sSup>
                  </m:oMath>
                </a14:m>
                <a:r>
                  <a:rPr lang="en-US" dirty="0">
                    <a:solidFill>
                      <a:prstClr val="black"/>
                    </a:solidFill>
                  </a:rPr>
                  <a:t> samples.</a:t>
                </a:r>
                <a:endParaRPr lang="en-US" dirty="0"/>
              </a:p>
              <a:p>
                <a:pPr marL="0" indent="0" defTabSz="914400">
                  <a:spcBef>
                    <a:spcPts val="0"/>
                  </a:spcBef>
                  <a:buClrTx/>
                  <a:buNone/>
                </a:pP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548640"/>
                <a:ext cx="8229600" cy="5559552"/>
              </a:xfrm>
              <a:blipFill>
                <a:blip r:embed="rId4"/>
                <a:stretch>
                  <a:fillRect l="-1852" t="-683" r="-1389"/>
                </a:stretch>
              </a:blipFill>
            </p:spPr>
            <p:txBody>
              <a:bodyPr/>
              <a:lstStyle/>
              <a:p>
                <a:r>
                  <a:rPr lang="en-US">
                    <a:noFill/>
                  </a:rPr>
                  <a:t> </a:t>
                </a:r>
              </a:p>
            </p:txBody>
          </p:sp>
        </mc:Fallback>
      </mc:AlternateContent>
      <p:sp>
        <p:nvSpPr>
          <p:cNvPr id="9" name="Rectangle 8"/>
          <p:cNvSpPr/>
          <p:nvPr/>
        </p:nvSpPr>
        <p:spPr>
          <a:xfrm>
            <a:off x="6350078" y="1732955"/>
            <a:ext cx="1239442" cy="923330"/>
          </a:xfrm>
          <a:prstGeom prst="rect">
            <a:avLst/>
          </a:prstGeom>
          <a:noFill/>
        </p:spPr>
        <p:txBody>
          <a:bodyPr wrap="none" lIns="91440" tIns="45720" rIns="91440" bIns="45720">
            <a:spAutoFit/>
          </a:bodyPr>
          <a:lstStyle/>
          <a:p>
            <a:pPr marL="0" algn="ctr" defTabSz="685800" rtl="1" eaLnBrk="1" latinLnBrk="0" hangingPunct="1"/>
            <a:r>
              <a:rPr lang="en-US" sz="5400" b="1">
                <a:ln w="22225">
                  <a:solidFill>
                    <a:schemeClr val="accent2"/>
                  </a:solidFill>
                  <a:prstDash val="solid"/>
                </a:ln>
                <a:solidFill>
                  <a:schemeClr val="accent2">
                    <a:lumMod val="40000"/>
                    <a:lumOff val="60000"/>
                  </a:schemeClr>
                </a:solidFill>
              </a:rPr>
              <a:t>No!</a:t>
            </a:r>
            <a:endParaRPr lang="he-IL" sz="5400" b="1" cap="none" spc="0" dirty="0">
              <a:ln w="22225">
                <a:solidFill>
                  <a:schemeClr val="accent2"/>
                </a:solidFill>
                <a:prstDash val="solid"/>
              </a:ln>
              <a:solidFill>
                <a:schemeClr val="accent2">
                  <a:lumMod val="40000"/>
                  <a:lumOff val="60000"/>
                </a:schemeClr>
              </a:solidFill>
              <a:effectLst/>
            </a:endParaRPr>
          </a:p>
        </p:txBody>
      </p:sp>
    </p:spTree>
    <p:custDataLst>
      <p:tags r:id="rId1"/>
    </p:custDataLst>
    <p:extLst>
      <p:ext uri="{BB962C8B-B14F-4D97-AF65-F5344CB8AC3E}">
        <p14:creationId xmlns:p14="http://schemas.microsoft.com/office/powerpoint/2010/main" val="1201880835"/>
      </p:ext>
    </p:extLst>
  </p:cSld>
  <p:clrMapOvr>
    <a:masterClrMapping/>
  </p:clrMapOvr>
  <mc:AlternateContent xmlns:mc="http://schemas.openxmlformats.org/markup-compatibility/2006" xmlns:p14="http://schemas.microsoft.com/office/powerpoint/2010/main">
    <mc:Choice Requires="p14">
      <p:transition spd="slow" p14:dur="2000" advTm="84053"/>
    </mc:Choice>
    <mc:Fallback xmlns="">
      <p:transition spd="slow" advTm="840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7.8|4.1|4.7|1.2|4.3|2.7"/>
</p:tagLst>
</file>

<file path=ppt/tags/tag10.xml><?xml version="1.0" encoding="utf-8"?>
<p:tagLst xmlns:a="http://schemas.openxmlformats.org/drawingml/2006/main" xmlns:r="http://schemas.openxmlformats.org/officeDocument/2006/relationships" xmlns:p="http://schemas.openxmlformats.org/presentationml/2006/main">
  <p:tag name="TIMING" val="|6|3.8|13|8.8|2.6|4.6"/>
</p:tagLst>
</file>

<file path=ppt/tags/tag11.xml><?xml version="1.0" encoding="utf-8"?>
<p:tagLst xmlns:a="http://schemas.openxmlformats.org/drawingml/2006/main" xmlns:r="http://schemas.openxmlformats.org/officeDocument/2006/relationships" xmlns:p="http://schemas.openxmlformats.org/presentationml/2006/main">
  <p:tag name="TIMING" val="|107"/>
</p:tagLst>
</file>

<file path=ppt/tags/tag12.xml><?xml version="1.0" encoding="utf-8"?>
<p:tagLst xmlns:a="http://schemas.openxmlformats.org/drawingml/2006/main" xmlns:r="http://schemas.openxmlformats.org/officeDocument/2006/relationships" xmlns:p="http://schemas.openxmlformats.org/presentationml/2006/main">
  <p:tag name="TIMING" val="|107"/>
</p:tagLst>
</file>

<file path=ppt/tags/tag13.xml><?xml version="1.0" encoding="utf-8"?>
<p:tagLst xmlns:a="http://schemas.openxmlformats.org/drawingml/2006/main" xmlns:r="http://schemas.openxmlformats.org/officeDocument/2006/relationships" xmlns:p="http://schemas.openxmlformats.org/presentationml/2006/main">
  <p:tag name="TIMING" val="|12.9|1|0.9"/>
</p:tagLst>
</file>

<file path=ppt/tags/tag14.xml><?xml version="1.0" encoding="utf-8"?>
<p:tagLst xmlns:a="http://schemas.openxmlformats.org/drawingml/2006/main" xmlns:r="http://schemas.openxmlformats.org/officeDocument/2006/relationships" xmlns:p="http://schemas.openxmlformats.org/presentationml/2006/main">
  <p:tag name="TIMING" val="|10.2|9.1"/>
</p:tagLst>
</file>

<file path=ppt/tags/tag2.xml><?xml version="1.0" encoding="utf-8"?>
<p:tagLst xmlns:a="http://schemas.openxmlformats.org/drawingml/2006/main" xmlns:r="http://schemas.openxmlformats.org/officeDocument/2006/relationships" xmlns:p="http://schemas.openxmlformats.org/presentationml/2006/main">
  <p:tag name="TIMING" val="|17.8|91|49.5"/>
</p:tagLst>
</file>

<file path=ppt/tags/tag3.xml><?xml version="1.0" encoding="utf-8"?>
<p:tagLst xmlns:a="http://schemas.openxmlformats.org/drawingml/2006/main" xmlns:r="http://schemas.openxmlformats.org/officeDocument/2006/relationships" xmlns:p="http://schemas.openxmlformats.org/presentationml/2006/main">
  <p:tag name="TIMING" val="|40|62"/>
</p:tagLst>
</file>

<file path=ppt/tags/tag4.xml><?xml version="1.0" encoding="utf-8"?>
<p:tagLst xmlns:a="http://schemas.openxmlformats.org/drawingml/2006/main" xmlns:r="http://schemas.openxmlformats.org/officeDocument/2006/relationships" xmlns:p="http://schemas.openxmlformats.org/presentationml/2006/main">
  <p:tag name="TIMING" val="|5.9|5.3|7.1|30.4|9.7|8.4|51.2"/>
</p:tagLst>
</file>

<file path=ppt/tags/tag5.xml><?xml version="1.0" encoding="utf-8"?>
<p:tagLst xmlns:a="http://schemas.openxmlformats.org/drawingml/2006/main" xmlns:r="http://schemas.openxmlformats.org/officeDocument/2006/relationships" xmlns:p="http://schemas.openxmlformats.org/presentationml/2006/main">
  <p:tag name="TIMING" val="|33|10|6.3|14.8"/>
</p:tagLst>
</file>

<file path=ppt/tags/tag6.xml><?xml version="1.0" encoding="utf-8"?>
<p:tagLst xmlns:a="http://schemas.openxmlformats.org/drawingml/2006/main" xmlns:r="http://schemas.openxmlformats.org/officeDocument/2006/relationships" xmlns:p="http://schemas.openxmlformats.org/presentationml/2006/main">
  <p:tag name="TIMING" val="|9.2"/>
</p:tagLst>
</file>

<file path=ppt/tags/tag7.xml><?xml version="1.0" encoding="utf-8"?>
<p:tagLst xmlns:a="http://schemas.openxmlformats.org/drawingml/2006/main" xmlns:r="http://schemas.openxmlformats.org/officeDocument/2006/relationships" xmlns:p="http://schemas.openxmlformats.org/presentationml/2006/main">
  <p:tag name="TIMING" val="|26.8"/>
</p:tagLst>
</file>

<file path=ppt/tags/tag8.xml><?xml version="1.0" encoding="utf-8"?>
<p:tagLst xmlns:a="http://schemas.openxmlformats.org/drawingml/2006/main" xmlns:r="http://schemas.openxmlformats.org/officeDocument/2006/relationships" xmlns:p="http://schemas.openxmlformats.org/presentationml/2006/main">
  <p:tag name="TIMING" val="|36.2"/>
</p:tagLst>
</file>

<file path=ppt/tags/tag9.xml><?xml version="1.0" encoding="utf-8"?>
<p:tagLst xmlns:a="http://schemas.openxmlformats.org/drawingml/2006/main" xmlns:r="http://schemas.openxmlformats.org/officeDocument/2006/relationships" xmlns:p="http://schemas.openxmlformats.org/presentationml/2006/main">
  <p:tag name="TIMING" val="|32.4|8.8|1.3|21.3|1.9|18.3|1.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27855</TotalTime>
  <Words>1844</Words>
  <Application>Microsoft Macintosh PowerPoint</Application>
  <PresentationFormat>On-screen Show (4:3)</PresentationFormat>
  <Paragraphs>352</Paragraphs>
  <Slides>36</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Cambria Math</vt:lpstr>
      <vt:lpstr>Mangal</vt:lpstr>
      <vt:lpstr>Times New Roman</vt:lpstr>
      <vt:lpstr>Wingdings</vt:lpstr>
      <vt:lpstr>Office Theme</vt:lpstr>
      <vt:lpstr>Time-Space Hardness  for Learning Problems</vt:lpstr>
      <vt:lpstr>Learning – The Streaming Model</vt:lpstr>
      <vt:lpstr>Examples of Learning Problems</vt:lpstr>
      <vt:lpstr>Parity Learning Problem</vt:lpstr>
      <vt:lpstr>Parity Learning Problem</vt:lpstr>
      <vt:lpstr>Algorithms for Parity Learning:</vt:lpstr>
      <vt:lpstr>Sparse Parities</vt:lpstr>
      <vt:lpstr>Upper Bounds</vt:lpstr>
      <vt:lpstr>PowerPoint Presentation</vt:lpstr>
      <vt:lpstr>Motivation: Cryptography </vt:lpstr>
      <vt:lpstr>Motivation: Cryptography </vt:lpstr>
      <vt:lpstr>Motivation: Complexity Theory </vt:lpstr>
      <vt:lpstr>The Branching Program (BP) Model</vt:lpstr>
      <vt:lpstr>The Branching Program (BP) Model</vt:lpstr>
      <vt:lpstr>Affine Branching Programs (ABP)</vt:lpstr>
      <vt:lpstr>Accurate Affine BPs</vt:lpstr>
      <vt:lpstr>Proof Plan</vt:lpstr>
      <vt:lpstr>Proof Highlights – Simulation Part</vt:lpstr>
      <vt:lpstr>Regrouping</vt:lpstr>
      <vt:lpstr>Main Lemma</vt:lpstr>
      <vt:lpstr>Regrouping from Main Lemma</vt:lpstr>
      <vt:lpstr>Proof on White Board</vt:lpstr>
      <vt:lpstr>Lower Bounds on the Affine BP</vt:lpstr>
      <vt:lpstr>Proof on White Board</vt:lpstr>
      <vt:lpstr>Conclusion – First Part</vt:lpstr>
      <vt:lpstr>Lower Bounds more Generally</vt:lpstr>
      <vt:lpstr>A Learning Problem as a Matrix</vt:lpstr>
      <vt:lpstr>Extractor-Based Lower Bounds for Learning</vt:lpstr>
      <vt:lpstr>Applications of Extractor-Based Theorem</vt:lpstr>
      <vt:lpstr>Technique to Prove Extractor Property</vt:lpstr>
      <vt:lpstr>Recall: The Branching Program Model</vt:lpstr>
      <vt:lpstr>Proof Overview</vt:lpstr>
      <vt:lpstr>Proof Overview</vt:lpstr>
      <vt:lpstr>Open Problems</vt:lpstr>
      <vt:lpstr>Open Problem: Understanding Neural Nets</vt:lpstr>
      <vt:lpstr>Thank You!</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Improved Average-Case Lower Bounds for De Morgan Formula Size</dc:title>
  <dc:creator>admin</dc:creator>
  <cp:lastModifiedBy>Avishay Tal</cp:lastModifiedBy>
  <cp:revision>2875</cp:revision>
  <cp:lastPrinted>2019-02-24T17:13:38Z</cp:lastPrinted>
  <dcterms:created xsi:type="dcterms:W3CDTF">2013-10-20T14:55:06Z</dcterms:created>
  <dcterms:modified xsi:type="dcterms:W3CDTF">2019-02-24T17:14:35Z</dcterms:modified>
</cp:coreProperties>
</file>