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1" r:id="rId5"/>
    <p:sldId id="263" r:id="rId6"/>
    <p:sldId id="262" r:id="rId7"/>
    <p:sldId id="293" r:id="rId8"/>
    <p:sldId id="308" r:id="rId9"/>
    <p:sldId id="276" r:id="rId10"/>
    <p:sldId id="270" r:id="rId11"/>
    <p:sldId id="2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F159-F081-6301-61ED-C1F46C933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91DBF-08D1-7151-79D4-7F027F273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C7A9A-0D03-D5B3-45C7-33581A62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0C65-C630-CD3F-C813-15F2C9DE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4915-8BEA-D5F8-78DD-416F8C99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A886-F631-9CF1-A264-08407F77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0A7B9-589B-6147-FBFF-61D4371E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5B4C-BC48-D5F1-6A9D-670FF685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77D7-3ED3-A0F7-A261-4F422A29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ABF89-D483-ECD8-54A0-971BBCB4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87A23-7608-D77D-9BAC-183F196C5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27A9F-2C33-00C9-3232-E68D13F6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2681-173A-C99F-A25A-6988BBC3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5CEEE-AAD9-837A-4FE7-C6358928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A72B-3DF2-B3E6-8A91-59CB4075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91D0-3E55-6768-327D-A563AB7D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D62D-0BBE-7D32-1770-9BD00336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86CF-235B-94AA-6324-6FEDF48F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6FAA6-27E8-3B82-C7DE-6029EA62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93D9-45CD-3B2B-F43F-54C0A9AD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BD67-A3C1-1481-ACBE-C8F8D785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9F74B-4962-A240-53EF-0CB0A70B2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C681C-AD9E-2412-0703-A63FBA61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2B9D-60BB-13F1-D529-1C96468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6BBD6-E9FD-E7D2-EAF7-B0011205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1259-69A6-4185-F153-5D78C2C2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D95B-C6A6-209D-DF12-D0CFDBF7D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17828-3A5D-DB75-029E-4360F86C1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4169E-AB4D-C31D-91B3-C199C5AA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709EC-BAF2-F06D-DF66-D7BF2E23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A4D36-0B52-4FE1-3851-8650BF20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E21C-72B4-B849-B88B-4F0A99B4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5A4C9-45F5-C5E0-761C-C8DC1A859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2527A-2BAD-B169-60CC-A979CBE0A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3D0E0-3A1D-5E8E-16B9-59CB06BF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7C36B-8B53-B5A9-08E3-7C3C053B4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90636-3DD8-192F-284F-5EBA1BE4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357EC-CD23-9A55-99D9-4548F789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5463B-785B-45D7-A6BF-FED2408A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8220-9B2B-46FD-0D5C-E203F8A5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2B4AE-AADF-7A04-CDEF-C73F0E8A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94AFE-2A2C-78DF-AA86-A0F1147C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565B4-946F-FAE5-9385-82C3BBF8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B5F73-868B-1017-E0F3-2482E52C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113CD-7AC2-27A7-3E4A-875F1555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59B3-5713-C2A3-FB56-FD7AF515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2AAB-C38A-9846-6EF2-C7DEDC74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90B4-8483-1965-7AF7-C51CB633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1173D-09AE-0F0B-F4F3-3A5C33F8E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1FD2-8A06-11C8-FB4C-063F7B88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7BBE6-4510-35F6-D364-325E2C5C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ACB02-7B2D-790D-BD77-F512E852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03BB-DFB8-B0EB-6296-71420C09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7639B-1058-558E-5B00-525F5A603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0C875-1428-A88F-1470-796473371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6071C-E1E8-3F17-8CF5-8242569F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D47D8-D333-2A8E-C004-E3C6C4CC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87A07-BF4E-7D43-13F2-0C08C9A3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7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AB016-7B9E-12FC-0E2B-EAF07240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3E645-937B-B078-C213-35F0AB244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2CE0-A151-9A15-A836-CBC27DEB3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EB226-751D-4D8F-AE86-F8DE619B261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3658-63DB-ED92-4C1D-61DE4D949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C8D1-ECFD-79EA-DEC4-196898274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211EA5-2514-4E68-A819-9B769A6B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1C72C-6B34-1E97-F9DA-0F7B99685C94}"/>
              </a:ext>
            </a:extLst>
          </p:cNvPr>
          <p:cNvSpPr txBox="1"/>
          <p:nvPr/>
        </p:nvSpPr>
        <p:spPr>
          <a:xfrm>
            <a:off x="1406769" y="940749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Oscillating Networks From a Biological Point of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97E3D-A4BD-D834-86B1-F7A424A7CFCE}"/>
              </a:ext>
            </a:extLst>
          </p:cNvPr>
          <p:cNvSpPr txBox="1"/>
          <p:nvPr/>
        </p:nvSpPr>
        <p:spPr>
          <a:xfrm>
            <a:off x="1723292" y="5134148"/>
            <a:ext cx="833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scientific  journey, with help from Steve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71BCB-2E4B-0F5E-BFB4-6C458A459B0E}"/>
              </a:ext>
            </a:extLst>
          </p:cNvPr>
          <p:cNvSpPr txBox="1"/>
          <p:nvPr/>
        </p:nvSpPr>
        <p:spPr>
          <a:xfrm>
            <a:off x="7162800" y="3370105"/>
            <a:ext cx="330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Nancy Kopell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Boston University</a:t>
            </a:r>
          </a:p>
        </p:txBody>
      </p:sp>
      <p:sp>
        <p:nvSpPr>
          <p:cNvPr id="6" name="Line 1032">
            <a:extLst>
              <a:ext uri="{FF2B5EF4-FFF2-40B4-BE49-F238E27FC236}">
                <a16:creationId xmlns:a16="http://schemas.microsoft.com/office/drawing/2014/main" id="{CD62ED57-D04E-0A99-3D8B-C5F121C01A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0999" y="1723852"/>
            <a:ext cx="10334170" cy="61912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1C9C8B6-2516-8DF3-A4F9-25387C22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2" y="2154410"/>
            <a:ext cx="4320753" cy="149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7D4F5-1CC0-F841-15C2-6DF1EB9807C1}"/>
              </a:ext>
            </a:extLst>
          </p:cNvPr>
          <p:cNvSpPr txBox="1"/>
          <p:nvPr/>
        </p:nvSpPr>
        <p:spPr>
          <a:xfrm>
            <a:off x="1864895" y="1704003"/>
            <a:ext cx="256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Task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0968EE3-CC62-4A7D-9F3F-95434374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36" y="2154410"/>
            <a:ext cx="3231265" cy="176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0AEC16-14AA-BE58-EFF8-BBD7F52CF10E}"/>
              </a:ext>
            </a:extLst>
          </p:cNvPr>
          <p:cNvSpPr txBox="1"/>
          <p:nvPr/>
        </p:nvSpPr>
        <p:spPr>
          <a:xfrm>
            <a:off x="6208295" y="1552074"/>
            <a:ext cx="3585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going on physiologically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E6811C-BFC5-B085-F92E-58B546028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767" y="4155992"/>
            <a:ext cx="2715934" cy="2288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CCC9FD-AF18-C3C8-D7D1-5D63095C5CE2}"/>
              </a:ext>
            </a:extLst>
          </p:cNvPr>
          <p:cNvSpPr txBox="1"/>
          <p:nvPr/>
        </p:nvSpPr>
        <p:spPr>
          <a:xfrm>
            <a:off x="297265" y="4492277"/>
            <a:ext cx="2915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 outcome: 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 4-8 Hz rhythm.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2A1EC-A234-9401-9A38-205A19D63165}"/>
              </a:ext>
            </a:extLst>
          </p:cNvPr>
          <p:cNvSpPr txBox="1"/>
          <p:nvPr/>
        </p:nvSpPr>
        <p:spPr>
          <a:xfrm>
            <a:off x="6821905" y="4536485"/>
            <a:ext cx="457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</a:t>
            </a:r>
          </a:p>
          <a:p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Rhythms are different in good/poor theta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Inputs do not entrain their targets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A4BF9-D4DF-3858-B5B0-BD424187A5FF}"/>
              </a:ext>
            </a:extLst>
          </p:cNvPr>
          <p:cNvSpPr txBox="1"/>
          <p:nvPr/>
        </p:nvSpPr>
        <p:spPr>
          <a:xfrm>
            <a:off x="8879305" y="652084"/>
            <a:ext cx="407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Kastner, Fiebelkorn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4BCD4-3E77-7E05-7238-0C7229127230}"/>
              </a:ext>
            </a:extLst>
          </p:cNvPr>
          <p:cNvSpPr txBox="1"/>
          <p:nvPr/>
        </p:nvSpPr>
        <p:spPr>
          <a:xfrm>
            <a:off x="8879305" y="3013501"/>
            <a:ext cx="229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Alpha: 10-13 Hz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1: 12-20 Hz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2:  20-30 Hz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Gamma: 30-80 Hz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2EA2C-803B-0944-8CD7-671BE5DEC61D}"/>
              </a:ext>
            </a:extLst>
          </p:cNvPr>
          <p:cNvSpPr txBox="1"/>
          <p:nvPr/>
        </p:nvSpPr>
        <p:spPr>
          <a:xfrm>
            <a:off x="9938084" y="2237869"/>
            <a:ext cx="145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phase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phase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8C7332-EB49-A21B-9465-FBDFFB249579}"/>
              </a:ext>
            </a:extLst>
          </p:cNvPr>
          <p:cNvCxnSpPr>
            <a:cxnSpLocks/>
          </p:cNvCxnSpPr>
          <p:nvPr/>
        </p:nvCxnSpPr>
        <p:spPr>
          <a:xfrm>
            <a:off x="2042479" y="1178038"/>
            <a:ext cx="6331500" cy="0"/>
          </a:xfrm>
          <a:prstGeom prst="line">
            <a:avLst/>
          </a:prstGeom>
          <a:ln w="57150">
            <a:solidFill>
              <a:srgbClr val="CB1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35D270-72C7-1272-E7D8-EA9BF8FE40D5}"/>
              </a:ext>
            </a:extLst>
          </p:cNvPr>
          <p:cNvSpPr txBox="1"/>
          <p:nvPr/>
        </p:nvSpPr>
        <p:spPr>
          <a:xfrm>
            <a:off x="2646947" y="567189"/>
            <a:ext cx="665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Rhythms and Attention</a:t>
            </a:r>
          </a:p>
        </p:txBody>
      </p:sp>
    </p:spTree>
    <p:extLst>
      <p:ext uri="{BB962C8B-B14F-4D97-AF65-F5344CB8AC3E}">
        <p14:creationId xmlns:p14="http://schemas.microsoft.com/office/powerpoint/2010/main" val="68723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45CDE-3952-6B24-B4F8-A2D061725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4" y="2873141"/>
            <a:ext cx="2885758" cy="15790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6DF41-1C0A-03CE-EF60-8460727CE438}"/>
              </a:ext>
            </a:extLst>
          </p:cNvPr>
          <p:cNvSpPr txBox="1"/>
          <p:nvPr/>
        </p:nvSpPr>
        <p:spPr>
          <a:xfrm>
            <a:off x="3121081" y="136540"/>
            <a:ext cx="718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Physiology, Rhythms and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A9F83-5B1A-F442-FE0F-9102FBA5D506}"/>
              </a:ext>
            </a:extLst>
          </p:cNvPr>
          <p:cNvSpPr txBox="1"/>
          <p:nvPr/>
        </p:nvSpPr>
        <p:spPr>
          <a:xfrm>
            <a:off x="481263" y="967266"/>
            <a:ext cx="72911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questions: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the physiological origin of all of these rhythms?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does the physiology + the dynamics tell us about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attention?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AA0858-69B3-38B1-39C8-607AD002A891}"/>
              </a:ext>
            </a:extLst>
          </p:cNvPr>
          <p:cNvCxnSpPr>
            <a:cxnSpLocks/>
          </p:cNvCxnSpPr>
          <p:nvPr/>
        </p:nvCxnSpPr>
        <p:spPr>
          <a:xfrm>
            <a:off x="3152274" y="863907"/>
            <a:ext cx="5967663" cy="0"/>
          </a:xfrm>
          <a:prstGeom prst="line">
            <a:avLst/>
          </a:prstGeom>
          <a:ln w="57150">
            <a:solidFill>
              <a:srgbClr val="CB1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63F361-7E61-DBDC-1589-5DF808D84F2F}"/>
              </a:ext>
            </a:extLst>
          </p:cNvPr>
          <p:cNvSpPr txBox="1"/>
          <p:nvPr/>
        </p:nvSpPr>
        <p:spPr>
          <a:xfrm>
            <a:off x="7615990" y="1323463"/>
            <a:ext cx="445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4" name="Google Shape;54;p13">
            <a:extLst>
              <a:ext uri="{FF2B5EF4-FFF2-40B4-BE49-F238E27FC236}">
                <a16:creationId xmlns:a16="http://schemas.microsoft.com/office/drawing/2014/main" id="{5B2E15FC-3EDA-DDD3-C8B7-F2F03EBBE4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976" y="3022602"/>
            <a:ext cx="3406423" cy="29058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817AC0-1AFF-24A1-4747-38A5F09582AC}"/>
              </a:ext>
            </a:extLst>
          </p:cNvPr>
          <p:cNvSpPr txBox="1"/>
          <p:nvPr/>
        </p:nvSpPr>
        <p:spPr>
          <a:xfrm>
            <a:off x="8095247" y="1500003"/>
            <a:ext cx="413401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of rhythms: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Beta 2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comes from timescale of SOM interneuron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LIP  comes from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interaction of gamma and beta 2  (from FEF) when input (from Pul)  is removed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(Kramer et  al 2008)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produces periodic hit rate.    (Enables attention to switch among the various targets)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8285F-7D8F-6402-DE11-70F0A9448C4D}"/>
              </a:ext>
            </a:extLst>
          </p:cNvPr>
          <p:cNvSpPr txBox="1"/>
          <p:nvPr/>
        </p:nvSpPr>
        <p:spPr>
          <a:xfrm>
            <a:off x="5173579" y="2553829"/>
            <a:ext cx="244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B8BF2-3CF8-B69D-473B-3AA3861BD180}"/>
              </a:ext>
            </a:extLst>
          </p:cNvPr>
          <p:cNvSpPr txBox="1"/>
          <p:nvPr/>
        </p:nvSpPr>
        <p:spPr>
          <a:xfrm>
            <a:off x="9491472" y="935687"/>
            <a:ext cx="27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Aussel,  et al, 2024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6AA9F3-F623-5F88-4BD2-6F505C1A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" y="4520858"/>
            <a:ext cx="4134016" cy="19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EF8158-2281-7A93-48E5-5DA803F60F5F}"/>
              </a:ext>
            </a:extLst>
          </p:cNvPr>
          <p:cNvSpPr txBox="1"/>
          <p:nvPr/>
        </p:nvSpPr>
        <p:spPr>
          <a:xfrm>
            <a:off x="2046514" y="595093"/>
            <a:ext cx="865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Mathematics to Mathematical Thinking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C749E-7982-0121-855F-BB2226AB3E00}"/>
              </a:ext>
            </a:extLst>
          </p:cNvPr>
          <p:cNvSpPr txBox="1"/>
          <p:nvPr/>
        </p:nvSpPr>
        <p:spPr>
          <a:xfrm>
            <a:off x="812799" y="1596576"/>
            <a:ext cx="108857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 timing underlies a significant amount of brain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origin and function of regulated timing requires mathematical thinking (if not theorems).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Much of the relevant mathematics is related to dynamical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is much (!) more to be done.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you,  Steve!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E6287A-4565-23A4-50AE-338F49C06A6A}"/>
              </a:ext>
            </a:extLst>
          </p:cNvPr>
          <p:cNvCxnSpPr>
            <a:cxnSpLocks/>
          </p:cNvCxnSpPr>
          <p:nvPr/>
        </p:nvCxnSpPr>
        <p:spPr>
          <a:xfrm>
            <a:off x="2046514" y="1179868"/>
            <a:ext cx="8098972" cy="0"/>
          </a:xfrm>
          <a:prstGeom prst="line">
            <a:avLst/>
          </a:prstGeom>
          <a:ln w="57150">
            <a:solidFill>
              <a:srgbClr val="CB1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4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vertebrate, worm&#10;&#10;Description automatically generated">
            <a:extLst>
              <a:ext uri="{FF2B5EF4-FFF2-40B4-BE49-F238E27FC236}">
                <a16:creationId xmlns:a16="http://schemas.microsoft.com/office/drawing/2014/main" id="{7B9C007E-B0F7-5858-F3AC-8F1984990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83" y="1173075"/>
            <a:ext cx="5909408" cy="215000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068CBA-25F0-CBB8-7584-758C09C08544}"/>
              </a:ext>
            </a:extLst>
          </p:cNvPr>
          <p:cNvSpPr txBox="1"/>
          <p:nvPr/>
        </p:nvSpPr>
        <p:spPr>
          <a:xfrm>
            <a:off x="1915886" y="188690"/>
            <a:ext cx="885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Lamprey swimming and chains of oscillators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AEBC8-6A46-A605-116F-27EEC2F80709}"/>
              </a:ext>
            </a:extLst>
          </p:cNvPr>
          <p:cNvSpPr txBox="1"/>
          <p:nvPr/>
        </p:nvSpPr>
        <p:spPr>
          <a:xfrm>
            <a:off x="7837714" y="1393371"/>
            <a:ext cx="4354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 corresponds to wave of activity.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the origin of this wave?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FEB81-4D5F-7EAC-C837-DC9FC89DE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742" y="3590623"/>
            <a:ext cx="3835155" cy="2902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4DAFA7-442F-14D9-E7F0-E53C05D85B80}"/>
              </a:ext>
            </a:extLst>
          </p:cNvPr>
          <p:cNvSpPr txBox="1"/>
          <p:nvPr/>
        </p:nvSpPr>
        <p:spPr>
          <a:xfrm>
            <a:off x="6096000" y="3416621"/>
            <a:ext cx="45139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 cord of lamprey is isolated and pinned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activity is measured at nodes along 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Phases of period activity change along 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a wave of activity traveling “head” to “tail”.  </a:t>
            </a:r>
          </a:p>
        </p:txBody>
      </p:sp>
      <p:sp>
        <p:nvSpPr>
          <p:cNvPr id="2" name="Line 1032">
            <a:extLst>
              <a:ext uri="{FF2B5EF4-FFF2-40B4-BE49-F238E27FC236}">
                <a16:creationId xmlns:a16="http://schemas.microsoft.com/office/drawing/2014/main" id="{8579F62B-F53F-FB2A-5E5E-8FCA7638C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3843" y="843623"/>
            <a:ext cx="10334170" cy="61912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95163-1F35-44E0-A262-740F90D3F029}"/>
              </a:ext>
            </a:extLst>
          </p:cNvPr>
          <p:cNvSpPr txBox="1"/>
          <p:nvPr/>
        </p:nvSpPr>
        <p:spPr>
          <a:xfrm>
            <a:off x="2085474" y="566158"/>
            <a:ext cx="770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Lamprey Spinal Cord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AF94B-7B17-41FE-8A65-6825A5319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857" y="1592371"/>
            <a:ext cx="6732210" cy="2116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6B3AE-0E9B-4D51-A4A2-0DBD08E1E870}"/>
              </a:ext>
            </a:extLst>
          </p:cNvPr>
          <p:cNvSpPr txBox="1"/>
          <p:nvPr/>
        </p:nvSpPr>
        <p:spPr>
          <a:xfrm>
            <a:off x="7603067" y="2250385"/>
            <a:ext cx="440266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Cord is chain of oscillators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Coupling in both directions, same along chain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 what creates wave of activity along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hain?</a:t>
            </a: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have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800" b="1" kern="1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 H</a:t>
            </a:r>
            <a:r>
              <a:rPr lang="en-US" sz="1800" b="1" kern="1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kern="100" baseline="-25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sin.   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39032-321B-F276-169F-3604CF3765C3}"/>
              </a:ext>
            </a:extLst>
          </p:cNvPr>
          <p:cNvSpPr txBox="1"/>
          <p:nvPr/>
        </p:nvSpPr>
        <p:spPr>
          <a:xfrm>
            <a:off x="870857" y="3896023"/>
            <a:ext cx="6599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coupling is weak, system can be reduced to one phase per oscillator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depends only on the phases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θ</a:t>
            </a:r>
            <a:r>
              <a:rPr lang="en-US" sz="2000" b="1" baseline="-25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  </a:t>
            </a:r>
            <a:endParaRPr lang="en-US" sz="20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functions depend only on differences of phases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       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φ</a:t>
            </a:r>
            <a:r>
              <a:rPr lang="en-US" sz="2000" b="1" baseline="-25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</a:t>
            </a:r>
            <a:r>
              <a:rPr lang="en-U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θ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k+1  </a:t>
            </a:r>
            <a:r>
              <a:rPr lang="en-US" sz="2000" dirty="0">
                <a:latin typeface="Times New Roman" panose="02020603050405020304" pitchFamily="18" charset="0"/>
                <a:ea typeface="Aptos" panose="020B0004020202020204" pitchFamily="34" charset="0"/>
              </a:rPr>
              <a:t>- 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θ</a:t>
            </a:r>
            <a:r>
              <a:rPr lang="en-US" sz="2000" b="1" baseline="-25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                 </a:t>
            </a:r>
            <a:r>
              <a:rPr lang="en-US" sz="2400" b="1" baseline="-25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Kopell and Ermentrout</a:t>
            </a:r>
          </a:p>
          <a:p>
            <a:r>
              <a:rPr lang="en-US" sz="24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				1986</a:t>
            </a:r>
            <a:endParaRPr lang="en-US" sz="24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1032">
            <a:extLst>
              <a:ext uri="{FF2B5EF4-FFF2-40B4-BE49-F238E27FC236}">
                <a16:creationId xmlns:a16="http://schemas.microsoft.com/office/drawing/2014/main" id="{A8123C3D-17D0-CDBC-6945-C476CDD2B3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702" y="1170496"/>
            <a:ext cx="10334170" cy="61912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4CEFB6-8C9C-45FB-A9A1-7CCA04FB5AFB}"/>
              </a:ext>
            </a:extLst>
          </p:cNvPr>
          <p:cNvSpPr txBox="1"/>
          <p:nvPr/>
        </p:nvSpPr>
        <p:spPr>
          <a:xfrm>
            <a:off x="4862286" y="4600775"/>
            <a:ext cx="6880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direction of coupling is “dominant”:  it determines the (constant)  phase lags along the chain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effect identifies the non-dominant coupling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B4010-97ED-4935-8D04-8C54228CC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3801"/>
          <a:stretch/>
        </p:blipFill>
        <p:spPr>
          <a:xfrm>
            <a:off x="595085" y="4015382"/>
            <a:ext cx="3743919" cy="2832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0EECC-AD63-9C87-D4DA-06C8387EA13F}"/>
              </a:ext>
            </a:extLst>
          </p:cNvPr>
          <p:cNvSpPr txBox="1"/>
          <p:nvPr/>
        </p:nvSpPr>
        <p:spPr>
          <a:xfrm>
            <a:off x="609600" y="-14506"/>
            <a:ext cx="1095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continuum limit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A15FA-59DD-DFC5-E3C4-58D622DD0055}"/>
              </a:ext>
            </a:extLst>
          </p:cNvPr>
          <p:cNvSpPr txBox="1"/>
          <p:nvPr/>
        </p:nvSpPr>
        <p:spPr>
          <a:xfrm>
            <a:off x="1145863" y="884343"/>
            <a:ext cx="104510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Steady state equation is discretization of singularly perturbed boundary value equation: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0 = 2f(φ)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+ 1/N  g(φ)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xx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on [0, 1], with f = g at x = 0 and f = -g  at  x= 1.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and g depend on even and odd parts of  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000" b="1" kern="1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</a:t>
            </a:r>
            <a:r>
              <a:rPr lang="en-US" sz="2000" b="1" kern="1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behavior (from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asymptotics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 boundary layer at one end.  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Convergence to continuum solution requires g’ &gt;  0 around φ = 0.  (rules out H = sin)</a:t>
            </a:r>
            <a:endParaRPr lang="en-US" sz="20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00195-B56E-B67E-73DF-4BA78545B5B8}"/>
              </a:ext>
            </a:extLst>
          </p:cNvPr>
          <p:cNvSpPr txBox="1"/>
          <p:nvPr/>
        </p:nvSpPr>
        <p:spPr>
          <a:xfrm>
            <a:off x="5021943" y="4163951"/>
            <a:ext cx="600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 for lamprey swimming</a:t>
            </a:r>
          </a:p>
        </p:txBody>
      </p:sp>
      <p:sp>
        <p:nvSpPr>
          <p:cNvPr id="2" name="Line 1032">
            <a:extLst>
              <a:ext uri="{FF2B5EF4-FFF2-40B4-BE49-F238E27FC236}">
                <a16:creationId xmlns:a16="http://schemas.microsoft.com/office/drawing/2014/main" id="{C1F66DF7-8A5A-B8C8-DF49-05ECC4A8D7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606981"/>
            <a:ext cx="5691352" cy="1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1CBE1-D2E9-662D-E3BB-582446EE5716}"/>
              </a:ext>
            </a:extLst>
          </p:cNvPr>
          <p:cNvSpPr txBox="1"/>
          <p:nvPr/>
        </p:nvSpPr>
        <p:spPr>
          <a:xfrm>
            <a:off x="7413674" y="6344529"/>
            <a:ext cx="3277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 and Ermentrout 1986 </a:t>
            </a:r>
          </a:p>
        </p:txBody>
      </p:sp>
    </p:spTree>
    <p:extLst>
      <p:ext uri="{BB962C8B-B14F-4D97-AF65-F5344CB8AC3E}">
        <p14:creationId xmlns:p14="http://schemas.microsoft.com/office/powerpoint/2010/main" val="324071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EF82A-1516-49D9-8366-B9FB795A30F2}"/>
              </a:ext>
            </a:extLst>
          </p:cNvPr>
          <p:cNvSpPr txBox="1"/>
          <p:nvPr/>
        </p:nvSpPr>
        <p:spPr>
          <a:xfrm>
            <a:off x="711200" y="654170"/>
            <a:ext cx="1098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mathematical prediction: “forcing” one end of chain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43668-D88F-4ECC-AD41-64B2BA65061D}"/>
              </a:ext>
            </a:extLst>
          </p:cNvPr>
          <p:cNvSpPr txBox="1"/>
          <p:nvPr/>
        </p:nvSpPr>
        <p:spPr>
          <a:xfrm>
            <a:off x="7603067" y="1803411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 </a:t>
            </a: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 input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one end of the 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“</a:t>
            </a: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entrain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the oscillators: make them go at same frequency as input.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47893-7AA8-49BD-8485-70097723A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03411"/>
            <a:ext cx="6559934" cy="2232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C2944-F2D8-49EA-BF26-005FED24B38F}"/>
              </a:ext>
            </a:extLst>
          </p:cNvPr>
          <p:cNvSpPr txBox="1"/>
          <p:nvPr/>
        </p:nvSpPr>
        <p:spPr>
          <a:xfrm>
            <a:off x="626533" y="4701847"/>
            <a:ext cx="10989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Forcing at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can entrain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 AND  below natural frequency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Forcing at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non-dominant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can entrain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below  OR  only above natural frequency </a:t>
            </a:r>
          </a:p>
        </p:txBody>
      </p:sp>
      <p:sp>
        <p:nvSpPr>
          <p:cNvPr id="5" name="Line 1032">
            <a:extLst>
              <a:ext uri="{FF2B5EF4-FFF2-40B4-BE49-F238E27FC236}">
                <a16:creationId xmlns:a16="http://schemas.microsoft.com/office/drawing/2014/main" id="{446AF293-F969-0E75-CE88-8B1AE4F053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66" y="1340545"/>
            <a:ext cx="10769600" cy="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A9276-7599-DF6E-D9E3-921604B76665}"/>
              </a:ext>
            </a:extLst>
          </p:cNvPr>
          <p:cNvSpPr txBox="1"/>
          <p:nvPr/>
        </p:nvSpPr>
        <p:spPr>
          <a:xfrm>
            <a:off x="8874177" y="5233730"/>
            <a:ext cx="269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Kopell, Ermentrout and Williams, 1991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D852D-0FAB-EE13-8122-08443377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3801"/>
          <a:stretch/>
        </p:blipFill>
        <p:spPr>
          <a:xfrm>
            <a:off x="8234612" y="3742883"/>
            <a:ext cx="1985210" cy="1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09026D-8C76-42AA-8508-472C830D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447" y="2366431"/>
            <a:ext cx="7175122" cy="215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3E70A-645B-4EC5-8917-142768E78967}"/>
              </a:ext>
            </a:extLst>
          </p:cNvPr>
          <p:cNvSpPr txBox="1"/>
          <p:nvPr/>
        </p:nvSpPr>
        <p:spPr>
          <a:xfrm>
            <a:off x="2605786" y="244368"/>
            <a:ext cx="8648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/>
          </a:p>
          <a:p>
            <a:endParaRPr lang="en-US" sz="3200" b="1" u="sng" dirty="0"/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Forcing the oscillators by wiggling one end with a motor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858E9-DA79-41A7-AFB1-01A607D058DB}"/>
              </a:ext>
            </a:extLst>
          </p:cNvPr>
          <p:cNvSpPr txBox="1"/>
          <p:nvPr/>
        </p:nvSpPr>
        <p:spPr>
          <a:xfrm>
            <a:off x="1558977" y="3717458"/>
            <a:ext cx="8990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works!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direction is tail to head (opposite of wave)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is dominated by inhibition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71CDE-1821-23D2-66B3-01D92527B3CA}"/>
              </a:ext>
            </a:extLst>
          </p:cNvPr>
          <p:cNvSpPr txBox="1"/>
          <p:nvPr/>
        </p:nvSpPr>
        <p:spPr>
          <a:xfrm>
            <a:off x="3417756" y="229269"/>
            <a:ext cx="571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Mathematics to Biology</a:t>
            </a:r>
          </a:p>
        </p:txBody>
      </p:sp>
      <p:sp>
        <p:nvSpPr>
          <p:cNvPr id="6" name="Line 1032">
            <a:extLst>
              <a:ext uri="{FF2B5EF4-FFF2-40B4-BE49-F238E27FC236}">
                <a16:creationId xmlns:a16="http://schemas.microsoft.com/office/drawing/2014/main" id="{E68A926A-0EE5-16B0-89FB-C05BDCC311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381" y="814044"/>
            <a:ext cx="10769600" cy="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F92E9-01E5-07F2-B2CA-FA443D8C6732}"/>
              </a:ext>
            </a:extLst>
          </p:cNvPr>
          <p:cNvSpPr txBox="1"/>
          <p:nvPr/>
        </p:nvSpPr>
        <p:spPr>
          <a:xfrm>
            <a:off x="9833547" y="5200944"/>
            <a:ext cx="2358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Thelma Williams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Sigvardt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1994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D48D3-E00F-39A5-CD90-D182605C6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3801"/>
          <a:stretch/>
        </p:blipFill>
        <p:spPr>
          <a:xfrm>
            <a:off x="1271105" y="2038956"/>
            <a:ext cx="1985210" cy="1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202499" y="1"/>
            <a:ext cx="94655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/>
              <a:t> Pyramidal Interneuron Network Gamma (PING)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000" b="1" dirty="0"/>
              <a:t>Whittington et al., J. Physiol. 1997</a:t>
            </a:r>
            <a:r>
              <a:rPr lang="en-US" altLang="en-US" sz="2400" dirty="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990033"/>
                </a:solidFill>
              </a:rPr>
              <a:t>	 		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 dirty="0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1411515" y="627743"/>
            <a:ext cx="8382000" cy="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6" descr="112901nanc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0" y="3233069"/>
            <a:ext cx="55689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E and I copy 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3" y="2104079"/>
            <a:ext cx="2728687" cy="8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295400" y="5439218"/>
            <a:ext cx="543922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993366"/>
                </a:solidFill>
              </a:rPr>
              <a:t>PING is coherent  with</a:t>
            </a:r>
            <a:r>
              <a:rPr lang="en-US" altLang="en-US" sz="2000" b="1" dirty="0"/>
              <a:t> </a:t>
            </a:r>
            <a:r>
              <a:rPr lang="en-US" altLang="en-US" sz="2000" b="1" u="sng" dirty="0">
                <a:solidFill>
                  <a:srgbClr val="CC0066"/>
                </a:solidFill>
              </a:rPr>
              <a:t>heterogeneity, sparse coupling</a:t>
            </a:r>
            <a:r>
              <a:rPr lang="en-US" altLang="en-US" sz="2000" b="1" dirty="0">
                <a:solidFill>
                  <a:srgbClr val="CC0066"/>
                </a:solidFill>
              </a:rPr>
              <a:t>    </a:t>
            </a:r>
            <a:r>
              <a:rPr lang="en-US" altLang="en-US" sz="1800" b="1" dirty="0">
                <a:solidFill>
                  <a:srgbClr val="993366"/>
                </a:solidFill>
              </a:rPr>
              <a:t>(Borgers, NK PNAS 2005)</a:t>
            </a:r>
            <a:r>
              <a:rPr lang="en-US" altLang="en-US" sz="1800" b="1" dirty="0">
                <a:solidFill>
                  <a:srgbClr val="CC0066"/>
                </a:solidFill>
              </a:rPr>
              <a:t>				</a:t>
            </a:r>
            <a:r>
              <a:rPr lang="en-US" altLang="en-US" sz="2400" b="1" dirty="0">
                <a:solidFill>
                  <a:srgbClr val="CC0066"/>
                </a:solidFill>
              </a:rPr>
              <a:t>			</a:t>
            </a:r>
            <a:endParaRPr lang="en-US" altLang="en-US" sz="1800" b="1" dirty="0">
              <a:solidFill>
                <a:srgbClr val="993366"/>
              </a:solidFill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879102" y="1112251"/>
            <a:ext cx="555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 </a:t>
            </a:r>
            <a:r>
              <a:rPr lang="en-US" altLang="en-US" sz="2000" b="1" dirty="0">
                <a:solidFill>
                  <a:srgbClr val="002060"/>
                </a:solidFill>
              </a:rPr>
              <a:t>PING  is associated with cell assemblies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1E0B3DE3-93ED-12F6-8B91-E92C2A02D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3" y="1873234"/>
            <a:ext cx="5334000" cy="271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224B8F5F-C2A2-1AFC-B11A-5CD3D75EB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842827"/>
            <a:ext cx="838200" cy="2470003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C9940-F735-B951-1ABE-C02B04A55BDC}"/>
              </a:ext>
            </a:extLst>
          </p:cNvPr>
          <p:cNvSpPr txBox="1"/>
          <p:nvPr/>
        </p:nvSpPr>
        <p:spPr>
          <a:xfrm>
            <a:off x="7620000" y="5236022"/>
            <a:ext cx="425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40-Hz rhythms have different mechanisms, different functions. </a:t>
            </a:r>
          </a:p>
        </p:txBody>
      </p:sp>
    </p:spTree>
    <p:extLst>
      <p:ext uri="{BB962C8B-B14F-4D97-AF65-F5344CB8AC3E}">
        <p14:creationId xmlns:p14="http://schemas.microsoft.com/office/powerpoint/2010/main" val="411238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8B1D11E-EC2E-4165-E170-EBC0736C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5" y="304800"/>
            <a:ext cx="119742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/>
              <a:t>   </a:t>
            </a:r>
            <a:r>
              <a:rPr lang="en-US" altLang="en-US" b="1" dirty="0"/>
              <a:t>General Mathematical  Framework</a:t>
            </a:r>
            <a:r>
              <a:rPr lang="en-US" altLang="en-US" dirty="0"/>
              <a:t>: </a:t>
            </a:r>
            <a:r>
              <a:rPr lang="en-US" altLang="en-US" b="1" dirty="0"/>
              <a:t>Hodgkin-Huxley equations</a:t>
            </a:r>
            <a:r>
              <a:rPr lang="en-US" altLang="en-US" dirty="0"/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3366"/>
                </a:solidFill>
              </a:rPr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993366"/>
              </a:solidFill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9DA91B3E-6519-A5A0-3A00-260265E2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6" y="103346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EED3D4F9-2D0E-447D-A906-91399C7A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0"/>
            <a:ext cx="83820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</a:rPr>
              <a:t>Conductance   x  Electromotive force</a:t>
            </a:r>
            <a:endParaRPr lang="en-US" altLang="en-US" sz="2400">
              <a:solidFill>
                <a:srgbClr val="99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</a:rPr>
              <a:t>(1/ Resistance)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</a:rPr>
              <a:t>m and h</a:t>
            </a:r>
            <a:r>
              <a:rPr lang="en-US" altLang="en-US" sz="3600" b="1">
                <a:solidFill>
                  <a:srgbClr val="990033"/>
                </a:solidFill>
              </a:rPr>
              <a:t> </a:t>
            </a:r>
            <a:r>
              <a:rPr lang="en-US" altLang="en-US" sz="2400" b="1">
                <a:solidFill>
                  <a:srgbClr val="990033"/>
                </a:solidFill>
              </a:rPr>
              <a:t>satisfy</a:t>
            </a:r>
            <a:r>
              <a:rPr lang="en-US" altLang="en-US" sz="2400">
                <a:solidFill>
                  <a:srgbClr val="993366"/>
                </a:solidFill>
              </a:rPr>
              <a:t>   </a:t>
            </a:r>
            <a:endParaRPr lang="en-US" altLang="en-US" sz="3600">
              <a:solidFill>
                <a:srgbClr val="993366"/>
              </a:solidFill>
            </a:endParaRPr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A9B18543-2375-49AC-D1CF-C7A45426AB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771" y="990601"/>
            <a:ext cx="11146971" cy="42862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2C5077F9-5032-8D5F-4857-1E79727BED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5814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4FBF18B6-9E7B-2FE7-BB7E-FB2E462BF7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3581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2" name="Picture 10" descr="http://upload.wikimedia.org/wikipedia/commons/c/cf/Hodgkin-Huxley.jpg">
            <a:extLst>
              <a:ext uri="{FF2B5EF4-FFF2-40B4-BE49-F238E27FC236}">
                <a16:creationId xmlns:a16="http://schemas.microsoft.com/office/drawing/2014/main" id="{4ED8F810-3158-C81E-6046-3621DFFF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30480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3">
            <a:extLst>
              <a:ext uri="{FF2B5EF4-FFF2-40B4-BE49-F238E27FC236}">
                <a16:creationId xmlns:a16="http://schemas.microsoft.com/office/drawing/2014/main" id="{58B76B87-D0EC-3D2D-C2A1-B9A82620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1"/>
            <a:ext cx="3276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4" name="Text Box 14">
            <a:extLst>
              <a:ext uri="{FF2B5EF4-FFF2-40B4-BE49-F238E27FC236}">
                <a16:creationId xmlns:a16="http://schemas.microsoft.com/office/drawing/2014/main" id="{556FD1E2-8CC9-9710-1FFE-B2ECB3B0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6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66"/>
                </a:solidFill>
              </a:rPr>
              <a:t>    </a:t>
            </a:r>
            <a:endParaRPr lang="en-US" altLang="en-US" sz="2400" b="1">
              <a:solidFill>
                <a:srgbClr val="990033"/>
              </a:solidFill>
            </a:endParaRPr>
          </a:p>
        </p:txBody>
      </p:sp>
      <p:pic>
        <p:nvPicPr>
          <p:cNvPr id="6155" name="Picture 16" descr="neuron">
            <a:extLst>
              <a:ext uri="{FF2B5EF4-FFF2-40B4-BE49-F238E27FC236}">
                <a16:creationId xmlns:a16="http://schemas.microsoft.com/office/drawing/2014/main" id="{4FE97F9B-968F-4EA9-701C-DAED582C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768850"/>
            <a:ext cx="42894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">
            <a:extLst>
              <a:ext uri="{FF2B5EF4-FFF2-40B4-BE49-F238E27FC236}">
                <a16:creationId xmlns:a16="http://schemas.microsoft.com/office/drawing/2014/main" id="{F9F867F4-F0AD-1518-BC3C-1385ACE99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9" y="5810250"/>
            <a:ext cx="25733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7" name="Object 6">
            <a:extLst>
              <a:ext uri="{FF2B5EF4-FFF2-40B4-BE49-F238E27FC236}">
                <a16:creationId xmlns:a16="http://schemas.microsoft.com/office/drawing/2014/main" id="{1B6D78CB-AB87-49DE-D23B-8C4221938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62271"/>
              </p:ext>
            </p:extLst>
          </p:nvPr>
        </p:nvGraphicFramePr>
        <p:xfrm>
          <a:off x="2366963" y="1676401"/>
          <a:ext cx="5254625" cy="18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876300" progId="Equation.3">
                  <p:embed/>
                </p:oleObj>
              </mc:Choice>
              <mc:Fallback>
                <p:oleObj name="Equation" r:id="rId5" imgW="2133600" imgH="876300" progId="Equation.3">
                  <p:embed/>
                  <p:pic>
                    <p:nvPicPr>
                      <p:cNvPr id="6157" name="Object 6">
                        <a:extLst>
                          <a:ext uri="{FF2B5EF4-FFF2-40B4-BE49-F238E27FC236}">
                            <a16:creationId xmlns:a16="http://schemas.microsoft.com/office/drawing/2014/main" id="{1B6D78CB-AB87-49DE-D23B-8C42219380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1676401"/>
                        <a:ext cx="5254625" cy="185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8">
            <a:extLst>
              <a:ext uri="{FF2B5EF4-FFF2-40B4-BE49-F238E27FC236}">
                <a16:creationId xmlns:a16="http://schemas.microsoft.com/office/drawing/2014/main" id="{EEAB5D8F-D10A-D1FB-EC31-46D8193C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" y="1681163"/>
            <a:ext cx="429622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1029">
            <a:extLst>
              <a:ext uri="{FF2B5EF4-FFF2-40B4-BE49-F238E27FC236}">
                <a16:creationId xmlns:a16="http://schemas.microsoft.com/office/drawing/2014/main" id="{7C6A8331-123D-9A43-E752-7A15F940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8002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    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8436" name="Text Box 1030">
            <a:extLst>
              <a:ext uri="{FF2B5EF4-FFF2-40B4-BE49-F238E27FC236}">
                <a16:creationId xmlns:a16="http://schemas.microsoft.com/office/drawing/2014/main" id="{4651D08A-7E8A-F8BB-68D3-B8ADFDDA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56" y="1550534"/>
            <a:ext cx="6908801" cy="5659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" panose="02020603050405020304" pitchFamily="18" charset="0"/>
              </a:rPr>
              <a:t>Beta 1  (15 Hz) appears after stimulus fades</a:t>
            </a:r>
            <a:r>
              <a:rPr lang="en-US" altLang="en-US" sz="2000" b="1" dirty="0">
                <a:solidFill>
                  <a:srgbClr val="003366"/>
                </a:solidFill>
                <a:latin typeface="Times" panose="02020603050405020304" pitchFamily="18" charset="0"/>
              </a:rPr>
              <a:t>	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003366"/>
                </a:solidFill>
                <a:latin typeface="Times" panose="02020603050405020304" pitchFamily="18" charset="0"/>
              </a:rPr>
              <a:t>In vitro</a:t>
            </a:r>
            <a:r>
              <a:rPr lang="en-US" altLang="en-US" sz="1800" b="1" dirty="0">
                <a:solidFill>
                  <a:srgbClr val="003366"/>
                </a:solidFill>
                <a:latin typeface="Times" panose="02020603050405020304" pitchFamily="18" charset="0"/>
              </a:rPr>
              <a:t> (S2, rodent):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en-US" sz="1800" b="1" dirty="0">
                <a:solidFill>
                  <a:srgbClr val="003366"/>
                </a:solidFill>
                <a:latin typeface="Times" panose="02020603050405020304" pitchFamily="18" charset="0"/>
              </a:rPr>
              <a:t>Add </a:t>
            </a:r>
            <a:r>
              <a:rPr lang="en-US" altLang="en-US" sz="1800" b="1" dirty="0" err="1">
                <a:solidFill>
                  <a:srgbClr val="003366"/>
                </a:solidFill>
                <a:latin typeface="Times" panose="02020603050405020304" pitchFamily="18" charset="0"/>
              </a:rPr>
              <a:t>kainate</a:t>
            </a:r>
            <a:r>
              <a:rPr lang="en-US" altLang="en-US" sz="1800" b="1" dirty="0">
                <a:solidFill>
                  <a:srgbClr val="003366"/>
                </a:solidFill>
                <a:latin typeface="Times" panose="02020603050405020304" pitchFamily="18" charset="0"/>
              </a:rPr>
              <a:t>: get gamma/beta2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SzPts val="2000"/>
              <a:defRPr/>
            </a:pPr>
            <a:r>
              <a:rPr lang="en-US" altLang="en-US" sz="1800" b="1" dirty="0">
                <a:solidFill>
                  <a:srgbClr val="003366"/>
                </a:solidFill>
                <a:latin typeface="Times" panose="02020603050405020304" pitchFamily="18" charset="0"/>
              </a:rPr>
              <a:t>Lower </a:t>
            </a:r>
            <a:r>
              <a:rPr lang="en-US" altLang="en-US" sz="1800" b="1" dirty="0" err="1">
                <a:solidFill>
                  <a:srgbClr val="003366"/>
                </a:solidFill>
                <a:latin typeface="Times" panose="02020603050405020304" pitchFamily="18" charset="0"/>
              </a:rPr>
              <a:t>kainate</a:t>
            </a:r>
            <a:r>
              <a:rPr lang="en-US" altLang="en-US" sz="1800" b="1" dirty="0">
                <a:solidFill>
                  <a:srgbClr val="003366"/>
                </a:solidFill>
                <a:latin typeface="Times" panose="02020603050405020304" pitchFamily="18" charset="0"/>
              </a:rPr>
              <a:t>:  Both layers switch to beta 1  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SzPts val="2000"/>
              <a:defRPr/>
            </a:pPr>
            <a:r>
              <a:rPr lang="en-US" altLang="en-US" sz="1800" b="1" dirty="0">
                <a:solidFill>
                  <a:srgbClr val="003366"/>
                </a:solidFill>
                <a:latin typeface="Times" panose="02020603050405020304" pitchFamily="18" charset="0"/>
              </a:rPr>
              <a:t>Beta 1 is concatenation of gamma cycle and beta 2 cycle</a:t>
            </a:r>
          </a:p>
          <a:p>
            <a:pPr>
              <a:spcBef>
                <a:spcPct val="50000"/>
              </a:spcBef>
              <a:buClr>
                <a:srgbClr val="003366"/>
              </a:buClr>
              <a:buSzPts val="2000"/>
              <a:buNone/>
              <a:defRPr/>
            </a:pPr>
            <a:r>
              <a:rPr lang="en-US" altLang="en-US" sz="1800" b="1" u="sng" dirty="0">
                <a:solidFill>
                  <a:srgbClr val="002060"/>
                </a:solidFill>
                <a:latin typeface="Times" panose="02020603050405020304" pitchFamily="18" charset="0"/>
              </a:rPr>
              <a:t>In vivo </a:t>
            </a:r>
            <a:r>
              <a:rPr lang="en-US" altLang="en-US" sz="1800" b="1" dirty="0">
                <a:solidFill>
                  <a:srgbClr val="003366"/>
                </a:solidFill>
                <a:latin typeface="Times" panose="02020603050405020304" pitchFamily="18" charset="0"/>
              </a:rPr>
              <a:t>: switch is also seen  </a:t>
            </a:r>
          </a:p>
          <a:p>
            <a:pPr>
              <a:spcBef>
                <a:spcPct val="50000"/>
              </a:spcBef>
              <a:buClr>
                <a:srgbClr val="003366"/>
              </a:buClr>
              <a:buSzPts val="2000"/>
              <a:buNone/>
              <a:defRPr/>
            </a:pPr>
            <a:endParaRPr lang="en-US" altLang="en-US" sz="1800" b="1" dirty="0">
              <a:solidFill>
                <a:srgbClr val="003366"/>
              </a:solidFill>
              <a:latin typeface="Times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003366"/>
              </a:buClr>
              <a:buSzPts val="2000"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" panose="02020603050405020304" pitchFamily="18" charset="0"/>
              </a:rPr>
              <a:t>Function:  integration of evidence ? </a:t>
            </a:r>
            <a:endParaRPr lang="en-US" altLang="en-US" sz="1800" b="1" dirty="0">
              <a:solidFill>
                <a:srgbClr val="002060"/>
              </a:solidFill>
              <a:latin typeface="Times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rgbClr val="003366"/>
              </a:buClr>
              <a:buSzPts val="2000"/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Times" panose="02020603050405020304" pitchFamily="18" charset="0"/>
              </a:rPr>
              <a:t>Beta 2 can last for much longer than bouts of gamma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rgbClr val="003366"/>
              </a:buClr>
              <a:buSzPts val="2000"/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Times" panose="02020603050405020304" pitchFamily="18" charset="0"/>
              </a:rPr>
              <a:t> Can be scaffold for formation of cell assemblies of cells involved 	in gamma oscillations over time. </a:t>
            </a:r>
            <a:r>
              <a:rPr lang="en-US" altLang="en-US" sz="1600" b="1" dirty="0">
                <a:solidFill>
                  <a:srgbClr val="002060"/>
                </a:solidFill>
                <a:latin typeface="Times" panose="02020603050405020304" pitchFamily="18" charset="0"/>
              </a:rPr>
              <a:t>(</a:t>
            </a:r>
            <a:r>
              <a:rPr lang="en-US" altLang="en-US" sz="1600" b="1" dirty="0">
                <a:latin typeface="Times" panose="02020603050405020304" pitchFamily="18" charset="0"/>
              </a:rPr>
              <a:t>Kramer et al 2008, 	Gelastopoulos 2019)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003366"/>
              </a:buClr>
              <a:buSzPts val="2000"/>
              <a:buNone/>
              <a:defRPr/>
            </a:pPr>
            <a:endParaRPr lang="en-US" altLang="en-US" sz="1800" b="1" dirty="0">
              <a:solidFill>
                <a:srgbClr val="002060"/>
              </a:solidFill>
              <a:latin typeface="Times" panose="02020603050405020304" pitchFamily="18" charset="0"/>
            </a:endParaRPr>
          </a:p>
        </p:txBody>
      </p:sp>
      <p:sp>
        <p:nvSpPr>
          <p:cNvPr id="17413" name="Line 1032">
            <a:extLst>
              <a:ext uri="{FF2B5EF4-FFF2-40B4-BE49-F238E27FC236}">
                <a16:creationId xmlns:a16="http://schemas.microsoft.com/office/drawing/2014/main" id="{C30421E3-9EA9-1696-A7EC-8670F35A9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087" y="584777"/>
            <a:ext cx="10334170" cy="61912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1034">
            <a:extLst>
              <a:ext uri="{FF2B5EF4-FFF2-40B4-BE49-F238E27FC236}">
                <a16:creationId xmlns:a16="http://schemas.microsoft.com/office/drawing/2014/main" id="{BD2F4DDE-E0A5-67FE-0DEB-46398209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superficial</a:t>
            </a:r>
          </a:p>
        </p:txBody>
      </p:sp>
      <p:sp>
        <p:nvSpPr>
          <p:cNvPr id="17416" name="Text Box 1035">
            <a:extLst>
              <a:ext uri="{FF2B5EF4-FFF2-40B4-BE49-F238E27FC236}">
                <a16:creationId xmlns:a16="http://schemas.microsoft.com/office/drawing/2014/main" id="{683EA29F-EACC-98B6-EA07-1C4DF5F9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730" y="5669757"/>
            <a:ext cx="373017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deep</a:t>
            </a:r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6FC28109-109E-6F64-F0BE-6E6D2271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78378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 err="1"/>
              <a:t>Roopun</a:t>
            </a:r>
            <a:r>
              <a:rPr lang="en-US" altLang="en-US" sz="2000" b="1" u="sng" dirty="0"/>
              <a:t> et al 2006, 2008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F485E-3DEF-93D8-11FA-AA0F0BBFC112}"/>
              </a:ext>
            </a:extLst>
          </p:cNvPr>
          <p:cNvSpPr txBox="1"/>
          <p:nvPr/>
        </p:nvSpPr>
        <p:spPr>
          <a:xfrm>
            <a:off x="674914" y="-16537"/>
            <a:ext cx="1017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Complicated Rhythm With an Important Function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26096</TotalTime>
  <Words>849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Times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Kopell, Nancy</dc:creator>
  <cp:lastModifiedBy>Kopell, Nancy</cp:lastModifiedBy>
  <cp:revision>47</cp:revision>
  <dcterms:created xsi:type="dcterms:W3CDTF">2025-05-21T00:45:33Z</dcterms:created>
  <dcterms:modified xsi:type="dcterms:W3CDTF">2025-07-24T02:11:12Z</dcterms:modified>
</cp:coreProperties>
</file>