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703" r:id="rId3"/>
    <p:sldId id="711" r:id="rId4"/>
    <p:sldId id="705" r:id="rId5"/>
    <p:sldId id="732" r:id="rId6"/>
    <p:sldId id="707" r:id="rId7"/>
    <p:sldId id="729" r:id="rId8"/>
    <p:sldId id="706" r:id="rId9"/>
    <p:sldId id="718" r:id="rId10"/>
    <p:sldId id="713" r:id="rId11"/>
    <p:sldId id="730" r:id="rId12"/>
    <p:sldId id="728" r:id="rId13"/>
    <p:sldId id="720" r:id="rId14"/>
    <p:sldId id="731" r:id="rId15"/>
    <p:sldId id="721" r:id="rId16"/>
    <p:sldId id="722" r:id="rId17"/>
    <p:sldId id="737" r:id="rId18"/>
    <p:sldId id="723" r:id="rId19"/>
    <p:sldId id="719" r:id="rId20"/>
    <p:sldId id="735" r:id="rId21"/>
    <p:sldId id="724" r:id="rId22"/>
    <p:sldId id="725" r:id="rId23"/>
    <p:sldId id="738" r:id="rId24"/>
    <p:sldId id="742" r:id="rId25"/>
    <p:sldId id="726" r:id="rId26"/>
    <p:sldId id="727" r:id="rId27"/>
    <p:sldId id="734" r:id="rId28"/>
    <p:sldId id="710" r:id="rId29"/>
    <p:sldId id="7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963"/>
    <a:srgbClr val="FFFFFF"/>
    <a:srgbClr val="FFFFA6"/>
    <a:srgbClr val="83CBEB"/>
    <a:srgbClr val="7F7F7F"/>
    <a:srgbClr val="C04F15"/>
    <a:srgbClr val="3B7D23"/>
    <a:srgbClr val="0B7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5"/>
    <p:restoredTop sz="94567"/>
  </p:normalViewPr>
  <p:slideViewPr>
    <p:cSldViewPr snapToGrid="0">
      <p:cViewPr varScale="1">
        <p:scale>
          <a:sx n="90" d="100"/>
          <a:sy n="90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C510-EBA7-E044-80F3-D4FE3FA1A803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F707-FBDC-1442-91ED-910B4471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10CB-E131-5650-DF2C-41AED98A6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91141-E352-AF29-7AF2-542A2C673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0B475-586D-3785-0D1A-1E80E80F5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85EC-12BC-BA1E-AF5C-C6833ABE2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9146-143D-020F-7F47-1459B832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D38F-DBFA-C09B-D793-88E6794B1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D9FBE-F472-92DF-B5A2-A0BA1EE0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3B241-F191-D057-A9A3-A7883EF84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7B4AD-3A08-0D89-AD5A-83F4EE40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C8B5F-215D-4D38-E090-AD4121FCE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C3765-F612-90B9-2EFE-2665008CE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0D03-8EAF-BF23-C213-7F656FCC0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9146-143D-020F-7F47-1459B832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D38F-DBFA-C09B-D793-88E6794B1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D9FBE-F472-92DF-B5A2-A0BA1EE0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3B241-F191-D057-A9A3-A7883EF84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2124-F225-48D0-C3A2-874506B8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16811-F099-A690-A4DC-C3CED4CB8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70EF-E9E2-40DA-2F5B-71D166526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3C905-ACE5-37A6-598F-B1FD00AD9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34B7B-C36F-82AE-FD8C-A23DE6D4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DBC06-A35F-DDFD-26D3-05C46950E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AACF3-F541-20AE-1C79-5E331AD11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4213C-E3D8-35E9-8CFC-2E016527F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32B1-4F14-EC69-B091-60B917D0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43399-7C8B-F423-C6E5-A2F518948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0B179-BFEB-26B6-F107-54B2ED7EF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0BC5-B7ED-DE42-B913-3DE18EF06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031E-0AC6-3962-6796-41A39685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A8112-9CF4-F64D-9F37-59A0E55EF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3BDE7-56EA-97EE-8973-858AA5331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868B6-F0F7-C7A3-D82C-11A6711AF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5711F-F871-879C-FFF3-1E91400C2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0DABF-1C74-EE17-62D0-EC8710C25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50F29-6E4F-3734-85A0-4E97B4D10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8714-EA9E-5036-722B-9517E9969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9653-C635-A1BB-5611-1D6BB5E3E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1A49A-7C44-7205-1BEA-E027728C3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731B6-6177-C914-80B0-64247F5A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9D4AC-D8E0-7BFD-BB28-344E1455F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7996-09F4-0D1C-85FB-4F96D9F87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E5B3B-A7A9-F70F-4A42-A6C36C79F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411D-573A-9810-3BB2-BFD667F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B4E0-E473-5F1C-F5C1-FCAEE624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8EE2-685E-4C76-200B-3C0FDEB1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2429-54A6-A67B-E03B-AA6E5686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E94BE-ECFF-5459-E6DB-E8AF82BC6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EC21-99D7-A68A-BEC6-CDAF828B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0D70-3366-A3A7-981D-4D1501F6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4D8F-04B3-8F2E-7981-A227F528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1D8FF-4740-0E72-761E-FD102E59A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18E-B3D6-8C58-8F43-96DF7B98A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0567-6355-E089-F07C-D11BE284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4969-AC39-6D4F-0471-A7ADB430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510E2-DA24-3253-2CBF-11419E95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4347-075E-E8A6-4F14-35FEC23B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FF35-197F-69E0-5D40-5CEB9ED7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269D-54E4-A224-A253-608C434D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DEBD-BAB7-8C6D-827B-E5C1B399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A159D-F0E0-3882-2DA3-4D0E5FCA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23D8-41B1-327F-D8CB-1ECC1BB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290B9-8435-118F-3EF0-0460E6E5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8EA9-1B0A-1428-896F-74334FEB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85733-8FC8-650F-94F7-A33A0299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80C9-D96A-5AEB-3255-5FD5A19A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A7D1-31D1-9B1F-3DD6-4E704B30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7252-C80F-F40A-4CA3-5371752FD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7C456-C404-B728-9FEB-787ED8FE4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8E4FE-B857-715D-2D97-2D3B1F97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74EA-2ED0-F166-5584-F98E4C1C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946DE-8F1E-C641-6E2E-7699632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7195-5DBD-B2F1-0DAF-780AE88D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F2A13-CE25-8940-C6FA-43C1C122C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BEA2A-0E9C-7AA6-2DA2-956E18F2D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F42F-33AE-802C-A8BE-A2667A55C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701A-BE54-A72D-334E-FC5877B8E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61D3D-0013-AE90-2A3A-1E4A2560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7AE94-CDB7-ECDA-7B18-A3FCA91F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18109-8ABD-88B3-41BE-9724FFBB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B86D-B191-2790-1980-AD35E7A0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E059D-EBD4-3479-23F5-C7FFC2BE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74FD7-2620-0617-5626-C5FB3164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C0F3-D81B-0EB8-94C3-6E641F13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2456A-8855-1B6C-C72D-36F8B421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DB5CE-0653-176F-9A43-A0CF5748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BF32-AABF-ABEF-B974-3184BE66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42C8-A8EC-BD0F-EE41-20BDCFC0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E149-ACCE-DDE2-AB63-CDD7627C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1086E-E37F-C73E-CC6B-41AF88AD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615B3-37D8-175E-B3B7-51FD8560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C1C-5B63-C375-95DB-4E36B0C0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4E003-77AA-ADB1-7EF9-FFB4E07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08F8-777D-4FA7-60F6-AA57FE34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3CDB8-5DE7-F79A-6005-F8C690AA2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4BED9-F562-A473-92CC-83B0E6EA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CC0F-8A05-59A8-6917-595F7626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13765-5C1E-B081-0685-92F65FC8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25475-F602-8362-4359-5FE0C7AF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BA892-F50C-BFA9-C002-E801C5F4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A6DC8-FEFA-C39A-C635-8F5AD479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8CD87-3595-73DA-3943-BE984651D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1B8C6-74BA-5149-A348-D1B2D6CE7DD2}" type="datetimeFigureOut">
              <a:rPr lang="en-US" smtClean="0"/>
              <a:t>15-Jul-25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9F6E-BD90-3561-5074-AE3D8A10F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E653D-4A68-36F7-7B0C-97C313280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3C5141-AB28-4A43-8675-97B941AC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3" Type="http://schemas.openxmlformats.org/officeDocument/2006/relationships/image" Target="../media/image44.png"/><Relationship Id="rId12" Type="http://schemas.openxmlformats.org/officeDocument/2006/relationships/image" Target="../media/image46.png"/><Relationship Id="rId17" Type="http://schemas.openxmlformats.org/officeDocument/2006/relationships/image" Target="../media/image500.png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15" Type="http://schemas.openxmlformats.org/officeDocument/2006/relationships/image" Target="../media/image51.pn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9" Type="http://schemas.openxmlformats.org/officeDocument/2006/relationships/image" Target="../media/image47.png"/><Relationship Id="rId1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4.png"/><Relationship Id="rId3" Type="http://schemas.openxmlformats.org/officeDocument/2006/relationships/image" Target="../media/image4.tiff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59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tiff"/><Relationship Id="rId10" Type="http://schemas.openxmlformats.org/officeDocument/2006/relationships/image" Target="../media/image23.png"/><Relationship Id="rId4" Type="http://schemas.openxmlformats.org/officeDocument/2006/relationships/image" Target="../media/image6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image" Target="../media/image4.tiff"/><Relationship Id="rId29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7.png"/><Relationship Id="rId28" Type="http://schemas.openxmlformats.org/officeDocument/2006/relationships/image" Target="../media/image83.png"/><Relationship Id="rId10" Type="http://schemas.openxmlformats.org/officeDocument/2006/relationships/image" Target="../media/image71.png"/><Relationship Id="rId4" Type="http://schemas.openxmlformats.org/officeDocument/2006/relationships/image" Target="../media/image200.png"/><Relationship Id="rId9" Type="http://schemas.openxmlformats.org/officeDocument/2006/relationships/image" Target="../media/image7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image" Target="../media/image6.png"/><Relationship Id="rId21" Type="http://schemas.openxmlformats.org/officeDocument/2006/relationships/image" Target="../media/image90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6.png"/><Relationship Id="rId2" Type="http://schemas.openxmlformats.org/officeDocument/2006/relationships/image" Target="../media/image4.tiff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9.png"/><Relationship Id="rId24" Type="http://schemas.openxmlformats.org/officeDocument/2006/relationships/image" Target="../media/image93.png"/><Relationship Id="rId5" Type="http://schemas.openxmlformats.org/officeDocument/2006/relationships/image" Target="../media/image6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8.png"/><Relationship Id="rId19" Type="http://schemas.openxmlformats.org/officeDocument/2006/relationships/image" Target="../media/image88.png"/><Relationship Id="rId4" Type="http://schemas.openxmlformats.org/officeDocument/2006/relationships/image" Target="../media/image6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3" Type="http://schemas.openxmlformats.org/officeDocument/2006/relationships/image" Target="../media/image94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0.png"/><Relationship Id="rId5" Type="http://schemas.openxmlformats.org/officeDocument/2006/relationships/image" Target="../media/image680.png"/><Relationship Id="rId15" Type="http://schemas.openxmlformats.org/officeDocument/2006/relationships/image" Target="../media/image6.png"/><Relationship Id="rId4" Type="http://schemas.openxmlformats.org/officeDocument/2006/relationships/image" Target="../media/image540.png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1.png"/><Relationship Id="rId7" Type="http://schemas.openxmlformats.org/officeDocument/2006/relationships/image" Target="../media/image4.tif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94.png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870.png"/><Relationship Id="rId5" Type="http://schemas.openxmlformats.org/officeDocument/2006/relationships/image" Target="../media/image680.png"/><Relationship Id="rId10" Type="http://schemas.openxmlformats.org/officeDocument/2006/relationships/image" Target="../media/image6.png"/><Relationship Id="rId4" Type="http://schemas.openxmlformats.org/officeDocument/2006/relationships/image" Target="../media/image540.png"/><Relationship Id="rId9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50.png"/><Relationship Id="rId3" Type="http://schemas.openxmlformats.org/officeDocument/2006/relationships/image" Target="../media/image540.png"/><Relationship Id="rId7" Type="http://schemas.openxmlformats.org/officeDocument/2006/relationships/image" Target="../media/image910.png"/><Relationship Id="rId12" Type="http://schemas.openxmlformats.org/officeDocument/2006/relationships/image" Target="../media/image9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6.png"/><Relationship Id="rId5" Type="http://schemas.openxmlformats.org/officeDocument/2006/relationships/image" Target="../media/image890.png"/><Relationship Id="rId15" Type="http://schemas.openxmlformats.org/officeDocument/2006/relationships/image" Target="../media/image97.png"/><Relationship Id="rId10" Type="http://schemas.openxmlformats.org/officeDocument/2006/relationships/image" Target="../media/image4.tiff"/><Relationship Id="rId4" Type="http://schemas.openxmlformats.org/officeDocument/2006/relationships/image" Target="../media/image95.png"/><Relationship Id="rId9" Type="http://schemas.openxmlformats.org/officeDocument/2006/relationships/image" Target="../media/image930.png"/><Relationship Id="rId1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051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91.png"/><Relationship Id="rId5" Type="http://schemas.openxmlformats.org/officeDocument/2006/relationships/image" Target="../media/image4.tiff"/><Relationship Id="rId15" Type="http://schemas.openxmlformats.org/officeDocument/2006/relationships/image" Target="../media/image113.png"/><Relationship Id="rId10" Type="http://schemas.openxmlformats.org/officeDocument/2006/relationships/image" Target="../media/image1081.png"/><Relationship Id="rId4" Type="http://schemas.openxmlformats.org/officeDocument/2006/relationships/image" Target="../media/image109.png"/><Relationship Id="rId9" Type="http://schemas.openxmlformats.org/officeDocument/2006/relationships/image" Target="../media/image1071.png"/><Relationship Id="rId1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2.png"/><Relationship Id="rId3" Type="http://schemas.openxmlformats.org/officeDocument/2006/relationships/image" Target="../media/image1132.png"/><Relationship Id="rId7" Type="http://schemas.openxmlformats.org/officeDocument/2006/relationships/image" Target="../media/image105.jpe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120.png"/><Relationship Id="rId5" Type="http://schemas.openxmlformats.org/officeDocument/2006/relationships/image" Target="../media/image116.png"/><Relationship Id="rId10" Type="http://schemas.openxmlformats.org/officeDocument/2006/relationships/image" Target="../media/image1040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120.png"/><Relationship Id="rId18" Type="http://schemas.openxmlformats.org/officeDocument/2006/relationships/image" Target="../media/image1170.png"/><Relationship Id="rId3" Type="http://schemas.openxmlformats.org/officeDocument/2006/relationships/image" Target="../media/image4.tiff"/><Relationship Id="rId7" Type="http://schemas.openxmlformats.org/officeDocument/2006/relationships/image" Target="../media/image570.png"/><Relationship Id="rId12" Type="http://schemas.openxmlformats.org/officeDocument/2006/relationships/image" Target="../media/image1110.png"/><Relationship Id="rId17" Type="http://schemas.openxmlformats.org/officeDocument/2006/relationships/image" Target="../media/image11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0.png"/><Relationship Id="rId5" Type="http://schemas.openxmlformats.org/officeDocument/2006/relationships/image" Target="../media/image1050.png"/><Relationship Id="rId15" Type="http://schemas.openxmlformats.org/officeDocument/2006/relationships/image" Target="../media/image1140.png"/><Relationship Id="rId23" Type="http://schemas.openxmlformats.org/officeDocument/2006/relationships/image" Target="../media/image1130.png"/><Relationship Id="rId10" Type="http://schemas.openxmlformats.org/officeDocument/2006/relationships/image" Target="../media/image1090.png"/><Relationship Id="rId4" Type="http://schemas.openxmlformats.org/officeDocument/2006/relationships/image" Target="../media/image6.png"/><Relationship Id="rId9" Type="http://schemas.openxmlformats.org/officeDocument/2006/relationships/image" Target="../media/image1080.png"/><Relationship Id="rId14" Type="http://schemas.openxmlformats.org/officeDocument/2006/relationships/image" Target="../media/image11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49.png"/><Relationship Id="rId18" Type="http://schemas.openxmlformats.org/officeDocument/2006/relationships/image" Target="../media/image125.png"/><Relationship Id="rId3" Type="http://schemas.openxmlformats.org/officeDocument/2006/relationships/image" Target="../media/image140.png"/><Relationship Id="rId7" Type="http://schemas.openxmlformats.org/officeDocument/2006/relationships/image" Target="../media/image124.png"/><Relationship Id="rId12" Type="http://schemas.openxmlformats.org/officeDocument/2006/relationships/image" Target="../media/image148.png"/><Relationship Id="rId17" Type="http://schemas.openxmlformats.org/officeDocument/2006/relationships/image" Target="../media/image155.png"/><Relationship Id="rId2" Type="http://schemas.openxmlformats.org/officeDocument/2006/relationships/image" Target="../media/image139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47.png"/><Relationship Id="rId5" Type="http://schemas.openxmlformats.org/officeDocument/2006/relationships/image" Target="../media/image142.png"/><Relationship Id="rId15" Type="http://schemas.openxmlformats.org/officeDocument/2006/relationships/image" Target="../media/image153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14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4.tiff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23.png"/><Relationship Id="rId5" Type="http://schemas.openxmlformats.org/officeDocument/2006/relationships/image" Target="../media/image150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.tif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4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0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5BF4-F40A-F53A-30E0-B78FA35A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Towards a White-Box Secure Fiat-Shamir Transformation</a:t>
            </a:r>
          </a:p>
        </p:txBody>
      </p:sp>
      <p:pic>
        <p:nvPicPr>
          <p:cNvPr id="4" name="Weizmann_Institute_of_Science.svg" descr="Weizmann_Institute_of_Science.svg">
            <a:extLst>
              <a:ext uri="{FF2B5EF4-FFF2-40B4-BE49-F238E27FC236}">
                <a16:creationId xmlns:a16="http://schemas.microsoft.com/office/drawing/2014/main" id="{67586789-4341-7BA4-BC26-594FB2DD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1" y="4437548"/>
            <a:ext cx="909185" cy="81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ar_Ilan_seal.svg" descr="Bar_Ilan_seal.svg">
            <a:extLst>
              <a:ext uri="{FF2B5EF4-FFF2-40B4-BE49-F238E27FC236}">
                <a16:creationId xmlns:a16="http://schemas.microsoft.com/office/drawing/2014/main" id="{21CD2A82-42BB-9CC8-7C94-51B409B0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794" y="4302625"/>
            <a:ext cx="909185" cy="9472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al Arnon">
            <a:extLst>
              <a:ext uri="{FF2B5EF4-FFF2-40B4-BE49-F238E27FC236}">
                <a16:creationId xmlns:a16="http://schemas.microsoft.com/office/drawing/2014/main" id="{302E5B70-1A1C-3A20-8046-F61059D8C93B}"/>
              </a:ext>
            </a:extLst>
          </p:cNvPr>
          <p:cNvSpPr txBox="1"/>
          <p:nvPr/>
        </p:nvSpPr>
        <p:spPr>
          <a:xfrm>
            <a:off x="3162645" y="3789889"/>
            <a:ext cx="18594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r>
              <a:rPr sz="3200" dirty="0"/>
              <a:t>Gal Arnon</a:t>
            </a:r>
          </a:p>
        </p:txBody>
      </p:sp>
      <p:sp>
        <p:nvSpPr>
          <p:cNvPr id="7" name="Eylon Yogev">
            <a:extLst>
              <a:ext uri="{FF2B5EF4-FFF2-40B4-BE49-F238E27FC236}">
                <a16:creationId xmlns:a16="http://schemas.microsoft.com/office/drawing/2014/main" id="{D9B16F78-A24A-BE4D-9E89-74C443FD49A7}"/>
              </a:ext>
            </a:extLst>
          </p:cNvPr>
          <p:cNvSpPr txBox="1"/>
          <p:nvPr/>
        </p:nvSpPr>
        <p:spPr>
          <a:xfrm>
            <a:off x="7169874" y="3789889"/>
            <a:ext cx="2455026" cy="7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 sz="6400"/>
            </a:lvl1pPr>
          </a:lstStyle>
          <a:p>
            <a:pPr algn="ctr"/>
            <a:r>
              <a:rPr sz="3200" dirty="0"/>
              <a:t>Eylon Yogev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5913B-8375-8612-0A50-4422DD881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865" y="4552887"/>
            <a:ext cx="1931795" cy="5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D656-F553-C6D5-B800-A201994A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F737034-D681-A1E8-C525-FE8CBDAE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Attack on FS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09655-92FD-6874-1FC9-DF8C40F10AA3}"/>
                  </a:ext>
                </a:extLst>
              </p:cNvPr>
              <p:cNvSpPr txBox="1"/>
              <p:nvPr/>
            </p:nvSpPr>
            <p:spPr>
              <a:xfrm>
                <a:off x="405291" y="1299825"/>
                <a:ext cx="112829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Main problem: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computes “verifier next message”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309655-92FD-6874-1FC9-DF8C40F1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299825"/>
                <a:ext cx="11282926" cy="461665"/>
              </a:xfrm>
              <a:prstGeom prst="rect">
                <a:avLst/>
              </a:prstGeom>
              <a:blipFill>
                <a:blip r:embed="rId2"/>
                <a:stretch>
                  <a:fillRect l="-787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F31553-3EA0-F912-61B9-4044FFE98173}"/>
                  </a:ext>
                </a:extLst>
              </p:cNvPr>
              <p:cNvSpPr txBox="1"/>
              <p:nvPr/>
            </p:nvSpPr>
            <p:spPr>
              <a:xfrm>
                <a:off x="402989" y="1867875"/>
                <a:ext cx="1080143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Naïve solution</a:t>
                </a:r>
                <a:r>
                  <a:rPr lang="en-US" sz="2400" b="1" dirty="0"/>
                  <a:t>:</a:t>
                </a:r>
                <a:r>
                  <a:rPr lang="en-US" sz="2400" dirty="0"/>
                  <a:t> make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“more complex”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F31553-3EA0-F912-61B9-4044FFE9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" y="1867875"/>
                <a:ext cx="10801438" cy="461665"/>
              </a:xfrm>
              <a:prstGeom prst="rect">
                <a:avLst/>
              </a:prstGeom>
              <a:blipFill>
                <a:blip r:embed="rId3"/>
                <a:stretch>
                  <a:fillRect l="-8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81CA-549D-F5CC-07FB-A7EB2D7BD319}"/>
                  </a:ext>
                </a:extLst>
              </p:cNvPr>
              <p:cNvSpPr txBox="1"/>
              <p:nvPr/>
            </p:nvSpPr>
            <p:spPr>
              <a:xfrm>
                <a:off x="402988" y="2414629"/>
                <a:ext cx="8207611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C04F15"/>
                    </a:solidFill>
                  </a:rPr>
                  <a:t>Drawbacks: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Slow</a:t>
                </a:r>
                <a:r>
                  <a:rPr lang="en-US" sz="2400" dirty="0"/>
                  <a:t> verifier (computes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more complex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Non compatible </a:t>
                </a:r>
                <a:r>
                  <a:rPr lang="en-US" sz="2400" dirty="0"/>
                  <a:t>with recursion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Security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unclear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81CA-549D-F5CC-07FB-A7EB2D7B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8" y="2414629"/>
                <a:ext cx="8207611" cy="1569660"/>
              </a:xfrm>
              <a:prstGeom prst="rect">
                <a:avLst/>
              </a:prstGeom>
              <a:blipFill>
                <a:blip r:embed="rId4"/>
                <a:stretch>
                  <a:fillRect l="-1082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6ED89B-0EF2-F097-D1C5-C438146E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6EF74-5FB1-0D40-E5A2-952A51ED49AC}"/>
              </a:ext>
            </a:extLst>
          </p:cNvPr>
          <p:cNvGrpSpPr/>
          <p:nvPr/>
        </p:nvGrpSpPr>
        <p:grpSpPr>
          <a:xfrm>
            <a:off x="3666537" y="3692928"/>
            <a:ext cx="4944062" cy="1856563"/>
            <a:chOff x="5581448" y="4152180"/>
            <a:chExt cx="4944062" cy="18565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04F2C7-BB94-D41D-1C92-F6FD350D11F8}"/>
                </a:ext>
              </a:extLst>
            </p:cNvPr>
            <p:cNvGrpSpPr/>
            <p:nvPr/>
          </p:nvGrpSpPr>
          <p:grpSpPr>
            <a:xfrm>
              <a:off x="5581448" y="4152180"/>
              <a:ext cx="4944062" cy="1856563"/>
              <a:chOff x="344786" y="3079070"/>
              <a:chExt cx="4944062" cy="170933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7794E6-69DD-3F09-A94D-9B89EDF88055}"/>
                  </a:ext>
                </a:extLst>
              </p:cNvPr>
              <p:cNvSpPr/>
              <p:nvPr/>
            </p:nvSpPr>
            <p:spPr>
              <a:xfrm>
                <a:off x="344786" y="3079070"/>
                <a:ext cx="4944062" cy="1709332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498F7-6AB6-209B-1C65-BEF83C16DB19}"/>
                  </a:ext>
                </a:extLst>
              </p:cNvPr>
              <p:cNvSpPr txBox="1"/>
              <p:nvPr/>
            </p:nvSpPr>
            <p:spPr>
              <a:xfrm>
                <a:off x="465136" y="3124920"/>
                <a:ext cx="4748211" cy="76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defTabSz="914400" eaLnBrk="1" latinLnBrk="0" hangingPunct="1"/>
                <a:r>
                  <a:rPr lang="en-US" sz="2400" dirty="0"/>
                  <a:t>We propose an alternative solution using strong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proof of work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A1AE45-03E0-CF74-2D69-E7AD3D858337}"/>
                    </a:ext>
                  </a:extLst>
                </p:cNvPr>
                <p:cNvSpPr txBox="1"/>
                <p:nvPr/>
              </p:nvSpPr>
              <p:spPr>
                <a:xfrm>
                  <a:off x="5776567" y="5191040"/>
                  <a:ext cx="45538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defTabSz="914400" eaLnBrk="1" latinLnBrk="0" hangingPunct="1"/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Intuitively:</a:t>
                  </a:r>
                  <a:r>
                    <a:rPr lang="en-US" sz="2000" dirty="0"/>
                    <a:t> make next message function more complex than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/>
                    <a:t>, but easy to verify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A1AE45-03E0-CF74-2D69-E7AD3D858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567" y="5191040"/>
                  <a:ext cx="4553824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1339" t="-4274" r="-1205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09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62B8-01AA-0537-F6DB-02D8011E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3485-9519-39D1-030D-B9B03C22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XFS Transformation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7E50AF-0663-9A41-1DD4-B9A5FED88C77}"/>
              </a:ext>
            </a:extLst>
          </p:cNvPr>
          <p:cNvSpPr txBox="1">
            <a:spLocks/>
          </p:cNvSpPr>
          <p:nvPr/>
        </p:nvSpPr>
        <p:spPr>
          <a:xfrm>
            <a:off x="838200" y="3017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But first, a strong proof of work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9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9699-2166-7450-3F3E-B55C9B31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0C64F18-7112-67E8-61B0-8414ACE21C92}"/>
              </a:ext>
            </a:extLst>
          </p:cNvPr>
          <p:cNvGrpSpPr/>
          <p:nvPr/>
        </p:nvGrpSpPr>
        <p:grpSpPr>
          <a:xfrm>
            <a:off x="6549308" y="2688296"/>
            <a:ext cx="3004311" cy="1201422"/>
            <a:chOff x="6549308" y="2688296"/>
            <a:chExt cx="3004311" cy="12014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DDCF7-1484-6807-6A2F-11D2C7F52A1C}"/>
                </a:ext>
              </a:extLst>
            </p:cNvPr>
            <p:cNvSpPr/>
            <p:nvPr/>
          </p:nvSpPr>
          <p:spPr>
            <a:xfrm>
              <a:off x="6549308" y="2688296"/>
              <a:ext cx="3004311" cy="1201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8D5733-AB80-62BE-657B-E2535D5E874D}"/>
                    </a:ext>
                  </a:extLst>
                </p:cNvPr>
                <p:cNvSpPr txBox="1"/>
                <p:nvPr/>
              </p:nvSpPr>
              <p:spPr>
                <a:xfrm>
                  <a:off x="6825769" y="2817003"/>
                  <a:ext cx="2451385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ctr"/>
                  <a:r>
                    <a:rPr lang="en-US" sz="2400" b="1" dirty="0"/>
                    <a:t>Solve</a:t>
                  </a:r>
                </a:p>
                <a:p>
                  <a:pPr algn="ctr"/>
                  <a:r>
                    <a:rPr lang="en-US" sz="2400" dirty="0"/>
                    <a:t>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8D5733-AB80-62BE-657B-E2535D5E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769" y="2817003"/>
                  <a:ext cx="2451385" cy="738664"/>
                </a:xfrm>
                <a:prstGeom prst="rect">
                  <a:avLst/>
                </a:prstGeom>
                <a:blipFill>
                  <a:blip r:embed="rId2"/>
                  <a:stretch>
                    <a:fillRect t="-12397" b="-256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1FF3DD-5261-A844-7F48-C0AD615E0A16}"/>
              </a:ext>
            </a:extLst>
          </p:cNvPr>
          <p:cNvGrpSpPr/>
          <p:nvPr/>
        </p:nvGrpSpPr>
        <p:grpSpPr>
          <a:xfrm>
            <a:off x="6549308" y="1051628"/>
            <a:ext cx="3004311" cy="1636668"/>
            <a:chOff x="6549308" y="1051628"/>
            <a:chExt cx="3004311" cy="16366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DCCD9E-769B-6DD0-1F56-F5BC000DD564}"/>
                </a:ext>
              </a:extLst>
            </p:cNvPr>
            <p:cNvSpPr/>
            <p:nvPr/>
          </p:nvSpPr>
          <p:spPr>
            <a:xfrm>
              <a:off x="6549308" y="1051628"/>
              <a:ext cx="3004311" cy="1636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316D39-2FBA-B64F-D545-B5B4E0DF60F5}"/>
                    </a:ext>
                  </a:extLst>
                </p:cNvPr>
                <p:cNvSpPr txBox="1"/>
                <p:nvPr/>
              </p:nvSpPr>
              <p:spPr>
                <a:xfrm>
                  <a:off x="6757598" y="1411388"/>
                  <a:ext cx="25877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ctr"/>
                  <a:r>
                    <a:rPr lang="en-US" sz="2400" b="1" dirty="0"/>
                    <a:t>Preprocessing </a:t>
                  </a:r>
                </a:p>
                <a:p>
                  <a:pPr algn="ctr"/>
                  <a:r>
                    <a:rPr lang="en-US" sz="2400" dirty="0"/>
                    <a:t>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316D39-2FBA-B64F-D545-B5B4E0DF6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598" y="1411388"/>
                  <a:ext cx="2587729" cy="738664"/>
                </a:xfrm>
                <a:prstGeom prst="rect">
                  <a:avLst/>
                </a:prstGeom>
                <a:blipFill>
                  <a:blip r:embed="rId3"/>
                  <a:stretch>
                    <a:fillRect t="-13223" b="-24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CBA9185-54A1-F0FF-BFBF-E007BE2F12CE}"/>
              </a:ext>
            </a:extLst>
          </p:cNvPr>
          <p:cNvGrpSpPr/>
          <p:nvPr/>
        </p:nvGrpSpPr>
        <p:grpSpPr>
          <a:xfrm>
            <a:off x="9613024" y="2707690"/>
            <a:ext cx="1891355" cy="355484"/>
            <a:chOff x="9613024" y="2707690"/>
            <a:chExt cx="1891355" cy="35548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2D23B0-762D-8488-CAA8-695CC76CA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3024" y="3063174"/>
              <a:ext cx="189135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C6490F-373D-0BB0-0DF9-7F64CD9612C3}"/>
                    </a:ext>
                  </a:extLst>
                </p:cNvPr>
                <p:cNvSpPr txBox="1"/>
                <p:nvPr/>
              </p:nvSpPr>
              <p:spPr>
                <a:xfrm>
                  <a:off x="10121370" y="2707690"/>
                  <a:ext cx="8940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/>
                    <a:t>puzzle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4810FD-0944-3B6E-E6FE-1C69DAAA2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1370" y="2707690"/>
                  <a:ext cx="89402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7007" t="-23529" r="-5442" b="-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E49CE-0595-7F8F-D466-C93A905C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Strong Proof of Work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1A7891-6E59-E9DD-5741-D9A2C0B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FD66F-694C-5A1A-8277-418434516A68}"/>
              </a:ext>
            </a:extLst>
          </p:cNvPr>
          <p:cNvGrpSpPr/>
          <p:nvPr/>
        </p:nvGrpSpPr>
        <p:grpSpPr>
          <a:xfrm>
            <a:off x="9613024" y="1051627"/>
            <a:ext cx="2111395" cy="376760"/>
            <a:chOff x="4224649" y="2845066"/>
            <a:chExt cx="2111395" cy="3767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9717466-0B2A-BFE2-283E-DDAC17CF5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21826"/>
              <a:ext cx="189135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2FCE064-9404-1316-0323-C62462D148BC}"/>
                    </a:ext>
                  </a:extLst>
                </p:cNvPr>
                <p:cNvSpPr txBox="1"/>
                <p:nvPr/>
              </p:nvSpPr>
              <p:spPr>
                <a:xfrm>
                  <a:off x="4347102" y="2845066"/>
                  <a:ext cx="19889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/>
                    <a:t>public params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2FCE064-9404-1316-0323-C62462D14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7102" y="2845066"/>
                  <a:ext cx="1988942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7595" t="-28000" r="-10127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EED9EB-12E8-A629-C81B-2AF918FB0A7C}"/>
              </a:ext>
            </a:extLst>
          </p:cNvPr>
          <p:cNvGrpSpPr/>
          <p:nvPr/>
        </p:nvGrpSpPr>
        <p:grpSpPr>
          <a:xfrm>
            <a:off x="8801293" y="2309537"/>
            <a:ext cx="603863" cy="552041"/>
            <a:chOff x="8801293" y="2309537"/>
            <a:chExt cx="603863" cy="55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FD3FDF-624A-03C1-4408-2F317872BF81}"/>
                    </a:ext>
                  </a:extLst>
                </p:cNvPr>
                <p:cNvSpPr txBox="1"/>
                <p:nvPr/>
              </p:nvSpPr>
              <p:spPr>
                <a:xfrm>
                  <a:off x="8848401" y="2309537"/>
                  <a:ext cx="55675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𝑎𝑢𝑥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FD3FDF-624A-03C1-4408-2F317872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401" y="2309537"/>
                  <a:ext cx="556755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444" t="-21429" r="-35556" b="-4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60613D-0001-BB00-5230-A4C2DEF2A68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293" y="2424799"/>
              <a:ext cx="0" cy="43677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3A241C-6C65-97EF-C5DE-20BD31877EB6}"/>
              </a:ext>
            </a:extLst>
          </p:cNvPr>
          <p:cNvGrpSpPr/>
          <p:nvPr/>
        </p:nvGrpSpPr>
        <p:grpSpPr>
          <a:xfrm>
            <a:off x="8801293" y="3550822"/>
            <a:ext cx="239314" cy="555589"/>
            <a:chOff x="8801293" y="3550822"/>
            <a:chExt cx="239314" cy="555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B0B18B-6D1E-52A9-74FF-541DC04DC3F3}"/>
                    </a:ext>
                  </a:extLst>
                </p:cNvPr>
                <p:cNvSpPr txBox="1"/>
                <p:nvPr/>
              </p:nvSpPr>
              <p:spPr>
                <a:xfrm>
                  <a:off x="8826446" y="3550822"/>
                  <a:ext cx="21416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B0B18B-6D1E-52A9-74FF-541DC04DC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6446" y="3550822"/>
                  <a:ext cx="214161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17143" r="-8571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AC4F8F-E9B4-4F74-D95E-5551CCDC8A76}"/>
                </a:ext>
              </a:extLst>
            </p:cNvPr>
            <p:cNvCxnSpPr>
              <a:cxnSpLocks/>
            </p:cNvCxnSpPr>
            <p:nvPr/>
          </p:nvCxnSpPr>
          <p:spPr>
            <a:xfrm>
              <a:off x="8801293" y="3619855"/>
              <a:ext cx="0" cy="486556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0174B-A790-4926-71ED-EEF7CFE197A5}"/>
                  </a:ext>
                </a:extLst>
              </p:cNvPr>
              <p:cNvSpPr txBox="1"/>
              <p:nvPr/>
            </p:nvSpPr>
            <p:spPr>
              <a:xfrm>
                <a:off x="7693980" y="4156919"/>
                <a:ext cx="3977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4F15"/>
                                  </a:solidFill>
                                  <a:latin typeface="Cambria Math" panose="02040503050406030204" pitchFamily="18" charset="0"/>
                                </a:rPr>
                                <m:t>Check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𝑛𝑒𝑔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B0174B-A790-4926-71ED-EEF7CFE19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980" y="4156919"/>
                <a:ext cx="3977307" cy="369332"/>
              </a:xfrm>
              <a:prstGeom prst="rect">
                <a:avLst/>
              </a:prstGeom>
              <a:blipFill>
                <a:blip r:embed="rId13"/>
                <a:stretch>
                  <a:fillRect l="-107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775FFBD-319A-278A-2742-DA6BE9330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708" y="1492685"/>
                <a:ext cx="4355457" cy="48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Proof of work with hardness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he-IL" sz="2400" dirty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9775FFBD-319A-278A-2742-DA6BE933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" y="1492685"/>
                <a:ext cx="4355457" cy="489098"/>
              </a:xfrm>
              <a:prstGeom prst="rect">
                <a:avLst/>
              </a:prstGeom>
              <a:blipFill>
                <a:blip r:embed="rId14"/>
                <a:stretch>
                  <a:fillRect l="-1541" t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6E9BC37-CE13-0B2A-7F84-24ACFBC86F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500" dirty="0"/>
                  <a:t> solves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in time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35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Check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500" dirty="0"/>
                  <a:t> verifies a solution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500" dirty="0"/>
                  <a:t> to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16E9BC37-CE13-0B2A-7F84-24ACFBC8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  <a:blipFill>
                <a:blip r:embed="rId15"/>
                <a:stretch>
                  <a:fillRect l="-1166" t="-1475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8849CEE-101A-8D35-F1A4-622143694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Security:</a:t>
                </a:r>
                <a:br>
                  <a:rPr lang="en-US" sz="2200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probability </a:t>
                </a:r>
                <a:r>
                  <a:rPr lang="en-US" sz="2200" dirty="0"/>
                  <a:t>of outputting correct solution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with preprocessing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8849CEE-101A-8D35-F1A4-62214369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  <a:blipFill>
                <a:blip r:embed="rId16"/>
                <a:stretch>
                  <a:fillRect l="-1482" t="-722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DD05748-0EF9-C2FD-6EF2-688355E6E62E}"/>
              </a:ext>
            </a:extLst>
          </p:cNvPr>
          <p:cNvSpPr txBox="1"/>
          <p:nvPr/>
        </p:nvSpPr>
        <p:spPr>
          <a:xfrm>
            <a:off x="4573236" y="5247571"/>
            <a:ext cx="7098051" cy="426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0" dirty="0">
                <a:solidFill>
                  <a:schemeClr val="tx1"/>
                </a:solidFill>
              </a:rPr>
              <a:t>We give: two </a:t>
            </a:r>
            <a:r>
              <a:rPr lang="en-US" sz="2400" b="0" dirty="0">
                <a:solidFill>
                  <a:srgbClr val="0070C0"/>
                </a:solidFill>
              </a:rPr>
              <a:t>constructions of</a:t>
            </a:r>
            <a:r>
              <a:rPr lang="en-US" sz="2400" b="0" dirty="0">
                <a:solidFill>
                  <a:schemeClr val="tx1"/>
                </a:solidFill>
              </a:rPr>
              <a:t>  </a:t>
            </a:r>
            <a:r>
              <a:rPr lang="en-US" sz="2400" b="0" dirty="0">
                <a:solidFill>
                  <a:srgbClr val="3B7D23"/>
                </a:solidFill>
              </a:rPr>
              <a:t>strong proof of work</a:t>
            </a:r>
            <a:endParaRPr lang="en-US" sz="2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Speech Bubble: Oval 1032">
                <a:extLst>
                  <a:ext uri="{FF2B5EF4-FFF2-40B4-BE49-F238E27FC236}">
                    <a16:creationId xmlns:a16="http://schemas.microsoft.com/office/drawing/2014/main" id="{17FBCB59-1C18-C74F-61F6-83691B5417CB}"/>
                  </a:ext>
                </a:extLst>
              </p:cNvPr>
              <p:cNvSpPr/>
              <p:nvPr/>
            </p:nvSpPr>
            <p:spPr>
              <a:xfrm>
                <a:off x="495586" y="5126255"/>
                <a:ext cx="3738188" cy="1008418"/>
              </a:xfrm>
              <a:prstGeom prst="wedgeEllipseCallout">
                <a:avLst>
                  <a:gd name="adj1" fmla="val -16768"/>
                  <a:gd name="adj2" fmla="val -8206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>
                    <a:solidFill>
                      <a:schemeClr val="tx1"/>
                    </a:solidFill>
                  </a:rPr>
                  <a:t>guessing a solution works with </a:t>
                </a:r>
                <a:r>
                  <a:rPr lang="en-US" sz="1700" dirty="0">
                    <a:solidFill>
                      <a:srgbClr val="C00000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1033" name="Speech Bubble: Oval 1032">
                <a:extLst>
                  <a:ext uri="{FF2B5EF4-FFF2-40B4-BE49-F238E27FC236}">
                    <a16:creationId xmlns:a16="http://schemas.microsoft.com/office/drawing/2014/main" id="{17FBCB59-1C18-C74F-61F6-83691B541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" y="5126255"/>
                <a:ext cx="3738188" cy="1008418"/>
              </a:xfrm>
              <a:prstGeom prst="wedgeEllipseCallout">
                <a:avLst>
                  <a:gd name="adj1" fmla="val -16768"/>
                  <a:gd name="adj2" fmla="val -82066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7CCE58A-533D-53D8-2973-2855983734FF}"/>
              </a:ext>
            </a:extLst>
          </p:cNvPr>
          <p:cNvGrpSpPr/>
          <p:nvPr/>
        </p:nvGrpSpPr>
        <p:grpSpPr>
          <a:xfrm>
            <a:off x="495586" y="4057914"/>
            <a:ext cx="3950258" cy="671463"/>
            <a:chOff x="495586" y="4057914"/>
            <a:chExt cx="3950258" cy="671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5AFAB1-87FE-9F6C-BA05-1EE5CF433CD9}"/>
                </a:ext>
              </a:extLst>
            </p:cNvPr>
            <p:cNvSpPr/>
            <p:nvPr/>
          </p:nvSpPr>
          <p:spPr>
            <a:xfrm>
              <a:off x="495586" y="4057914"/>
              <a:ext cx="1699591" cy="6641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Bitcoin PoW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F734C1-1364-3E95-0389-369D7CDB98A3}"/>
                    </a:ext>
                  </a:extLst>
                </p:cNvPr>
                <p:cNvSpPr txBox="1"/>
                <p:nvPr/>
              </p:nvSpPr>
              <p:spPr>
                <a:xfrm>
                  <a:off x="2195177" y="4093001"/>
                  <a:ext cx="4596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F734C1-1364-3E95-0389-369D7CDB9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177" y="4093001"/>
                  <a:ext cx="459689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667CB6-E4FB-E89A-38EF-64372D44526B}"/>
                </a:ext>
              </a:extLst>
            </p:cNvPr>
            <p:cNvSpPr/>
            <p:nvPr/>
          </p:nvSpPr>
          <p:spPr>
            <a:xfrm>
              <a:off x="2798439" y="4065271"/>
              <a:ext cx="1647405" cy="6641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Strong PoW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109F61-EE8C-F99D-CAF2-0408996AC4EF}"/>
              </a:ext>
            </a:extLst>
          </p:cNvPr>
          <p:cNvGrpSpPr/>
          <p:nvPr/>
        </p:nvGrpSpPr>
        <p:grpSpPr>
          <a:xfrm>
            <a:off x="4441422" y="4087732"/>
            <a:ext cx="2425146" cy="664106"/>
            <a:chOff x="4441422" y="4087732"/>
            <a:chExt cx="2425146" cy="664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467F601-E930-2A90-3F32-24A6906BD668}"/>
                    </a:ext>
                  </a:extLst>
                </p:cNvPr>
                <p:cNvSpPr txBox="1"/>
                <p:nvPr/>
              </p:nvSpPr>
              <p:spPr>
                <a:xfrm>
                  <a:off x="4441422" y="4112879"/>
                  <a:ext cx="4596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467F601-E930-2A90-3F32-24A6906BD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422" y="4112879"/>
                  <a:ext cx="459689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43D4F7-04E3-A294-0619-305828CC20B3}"/>
                </a:ext>
              </a:extLst>
            </p:cNvPr>
            <p:cNvSpPr/>
            <p:nvPr/>
          </p:nvSpPr>
          <p:spPr>
            <a:xfrm>
              <a:off x="5049106" y="4087732"/>
              <a:ext cx="1817462" cy="664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Proof of Sequential Work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90223E9-6421-D7B9-3C33-563114D965E0}"/>
              </a:ext>
            </a:extLst>
          </p:cNvPr>
          <p:cNvSpPr txBox="1"/>
          <p:nvPr/>
        </p:nvSpPr>
        <p:spPr>
          <a:xfrm>
            <a:off x="8993206" y="5667411"/>
            <a:ext cx="2678081" cy="371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(We’ll see one later on)</a:t>
            </a:r>
          </a:p>
        </p:txBody>
      </p:sp>
    </p:spTree>
    <p:extLst>
      <p:ext uri="{BB962C8B-B14F-4D97-AF65-F5344CB8AC3E}">
        <p14:creationId xmlns:p14="http://schemas.microsoft.com/office/powerpoint/2010/main" val="29296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63" grpId="0" animBg="1"/>
      <p:bldP spid="103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8FDFD-FF96-C44B-C4BE-581814C8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C1582-9656-54E4-3020-4A14E7C21E99}"/>
              </a:ext>
            </a:extLst>
          </p:cNvPr>
          <p:cNvSpPr/>
          <p:nvPr/>
        </p:nvSpPr>
        <p:spPr>
          <a:xfrm>
            <a:off x="7293479" y="4435000"/>
            <a:ext cx="1969790" cy="297227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E5A66-B675-6810-F9C8-F4F706A523DF}"/>
              </a:ext>
            </a:extLst>
          </p:cNvPr>
          <p:cNvSpPr/>
          <p:nvPr/>
        </p:nvSpPr>
        <p:spPr>
          <a:xfrm>
            <a:off x="9181919" y="3615438"/>
            <a:ext cx="167610" cy="297227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3786B-862F-C0A9-3F99-DD255209EE3B}"/>
              </a:ext>
            </a:extLst>
          </p:cNvPr>
          <p:cNvSpPr/>
          <p:nvPr/>
        </p:nvSpPr>
        <p:spPr>
          <a:xfrm>
            <a:off x="6000155" y="2124620"/>
            <a:ext cx="167610" cy="297227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4A26F-E53E-7589-850F-0CA86F8F2A96}"/>
              </a:ext>
            </a:extLst>
          </p:cNvPr>
          <p:cNvSpPr/>
          <p:nvPr/>
        </p:nvSpPr>
        <p:spPr>
          <a:xfrm>
            <a:off x="5047302" y="4257687"/>
            <a:ext cx="167610" cy="297227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0E7515-F523-D41D-F735-40EEB60DF566}"/>
              </a:ext>
            </a:extLst>
          </p:cNvPr>
          <p:cNvSpPr/>
          <p:nvPr/>
        </p:nvSpPr>
        <p:spPr>
          <a:xfrm>
            <a:off x="3092036" y="3450703"/>
            <a:ext cx="2242636" cy="712026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E66B783-F420-D834-7908-8D2AEB0B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Transformation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24367-6A5A-6B3C-9DEC-AC6386B4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A66C7BD-5EA7-B097-1379-0002B93EBB4F}"/>
              </a:ext>
            </a:extLst>
          </p:cNvPr>
          <p:cNvGrpSpPr/>
          <p:nvPr/>
        </p:nvGrpSpPr>
        <p:grpSpPr>
          <a:xfrm>
            <a:off x="3440213" y="1687108"/>
            <a:ext cx="1178470" cy="1490428"/>
            <a:chOff x="1588275" y="2595627"/>
            <a:chExt cx="1178470" cy="1490428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D420967-E9A7-F501-1A91-FE4F0EE1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B34163C-129E-1D08-A5D9-084C199480F9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A749E6-E6C1-AE2E-8B01-4EC0820EDB0C}"/>
              </a:ext>
            </a:extLst>
          </p:cNvPr>
          <p:cNvGrpSpPr/>
          <p:nvPr/>
        </p:nvGrpSpPr>
        <p:grpSpPr>
          <a:xfrm>
            <a:off x="7856610" y="1687107"/>
            <a:ext cx="1044710" cy="1450202"/>
            <a:chOff x="9159013" y="2453829"/>
            <a:chExt cx="1044710" cy="145020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CF697C5-C36D-58B4-D42F-ADF5B7F47324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48" name="Picture 2" descr="Simpleton | Dumb Ways to Die Wiki | Fandom">
              <a:extLst>
                <a:ext uri="{FF2B5EF4-FFF2-40B4-BE49-F238E27FC236}">
                  <a16:creationId xmlns:a16="http://schemas.microsoft.com/office/drawing/2014/main" id="{88952524-527D-F68A-82AD-3AF104ED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/>
              <p:nvPr/>
            </p:nvSpPr>
            <p:spPr>
              <a:xfrm>
                <a:off x="6732909" y="1060492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09" y="1060492"/>
                <a:ext cx="3292112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A1BBA01-4126-586B-EF2B-30F7377F4DF3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8378965" y="1491379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7A86604D-FB12-DF40-277A-6D4CA930996F}"/>
                  </a:ext>
                </a:extLst>
              </p:cNvPr>
              <p:cNvSpPr/>
              <p:nvPr/>
            </p:nvSpPr>
            <p:spPr>
              <a:xfrm>
                <a:off x="4335391" y="929019"/>
                <a:ext cx="2573170" cy="935152"/>
              </a:xfrm>
              <a:prstGeom prst="wedgeEllipseCallout">
                <a:avLst>
                  <a:gd name="adj1" fmla="val -48379"/>
                  <a:gd name="adj2" fmla="val 7725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7A86604D-FB12-DF40-277A-6D4CA9309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91" y="929019"/>
                <a:ext cx="2573170" cy="935152"/>
              </a:xfrm>
              <a:prstGeom prst="wedgeEllipseCallout">
                <a:avLst>
                  <a:gd name="adj1" fmla="val -48379"/>
                  <a:gd name="adj2" fmla="val 7725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50662EB-34F9-0C47-2A12-61AB1F723939}"/>
              </a:ext>
            </a:extLst>
          </p:cNvPr>
          <p:cNvGrpSpPr/>
          <p:nvPr/>
        </p:nvGrpSpPr>
        <p:grpSpPr>
          <a:xfrm>
            <a:off x="4701207" y="2081228"/>
            <a:ext cx="2620398" cy="396810"/>
            <a:chOff x="4224156" y="3385155"/>
            <a:chExt cx="2620398" cy="39681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0D81F6-2446-660B-657C-F85BF5B25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2116" r="-2116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/>
              <p:nvPr/>
            </p:nvSpPr>
            <p:spPr>
              <a:xfrm>
                <a:off x="3023333" y="3416479"/>
                <a:ext cx="22689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33" y="3416479"/>
                <a:ext cx="2268964" cy="430887"/>
              </a:xfrm>
              <a:prstGeom prst="rect">
                <a:avLst/>
              </a:prstGeom>
              <a:blipFill>
                <a:blip r:embed="rId8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/>
              <p:nvPr/>
            </p:nvSpPr>
            <p:spPr>
              <a:xfrm>
                <a:off x="3072158" y="3771598"/>
                <a:ext cx="1831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58" y="3771598"/>
                <a:ext cx="1831883" cy="430887"/>
              </a:xfrm>
              <a:prstGeom prst="rect">
                <a:avLst/>
              </a:prstGeom>
              <a:blipFill>
                <a:blip r:embed="rId9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/>
              <p:nvPr/>
            </p:nvSpPr>
            <p:spPr>
              <a:xfrm>
                <a:off x="2995239" y="4170980"/>
                <a:ext cx="258878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9" y="4170980"/>
                <a:ext cx="2588783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/>
              <p:nvPr/>
            </p:nvSpPr>
            <p:spPr>
              <a:xfrm>
                <a:off x="2995239" y="4570362"/>
                <a:ext cx="19857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9" y="4570362"/>
                <a:ext cx="1985719" cy="43088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/>
              <p:nvPr/>
            </p:nvSpPr>
            <p:spPr>
              <a:xfrm>
                <a:off x="2885572" y="3076814"/>
                <a:ext cx="1775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572" y="3076814"/>
                <a:ext cx="1775320" cy="430887"/>
              </a:xfrm>
              <a:prstGeom prst="rect">
                <a:avLst/>
              </a:prstGeom>
              <a:blipFill>
                <a:blip r:embed="rId1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/>
              <p:nvPr/>
            </p:nvSpPr>
            <p:spPr>
              <a:xfrm>
                <a:off x="7305520" y="3164919"/>
                <a:ext cx="2067894" cy="430887"/>
              </a:xfrm>
              <a:prstGeom prst="rect">
                <a:avLst/>
              </a:prstGeom>
              <a:solidFill>
                <a:srgbClr val="FFFFA6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20" y="3164919"/>
                <a:ext cx="2067894" cy="430887"/>
              </a:xfrm>
              <a:prstGeom prst="rect">
                <a:avLst/>
              </a:prstGeom>
              <a:blipFill>
                <a:blip r:embed="rId13"/>
                <a:stretch>
                  <a:fillRect r="-29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/>
              <p:nvPr/>
            </p:nvSpPr>
            <p:spPr>
              <a:xfrm>
                <a:off x="6694656" y="3519484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6" y="3519484"/>
                <a:ext cx="3421148" cy="430887"/>
              </a:xfrm>
              <a:prstGeom prst="rect">
                <a:avLst/>
              </a:prstGeom>
              <a:blipFill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/>
              <p:nvPr/>
            </p:nvSpPr>
            <p:spPr>
              <a:xfrm>
                <a:off x="6779336" y="4366408"/>
                <a:ext cx="33234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36" y="4366408"/>
                <a:ext cx="332345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/>
              <p:nvPr/>
            </p:nvSpPr>
            <p:spPr>
              <a:xfrm>
                <a:off x="6779336" y="3935706"/>
                <a:ext cx="416776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36" y="3935706"/>
                <a:ext cx="4167769" cy="430887"/>
              </a:xfrm>
              <a:prstGeom prst="rect">
                <a:avLst/>
              </a:prstGeom>
              <a:blipFill>
                <a:blip r:embed="rId1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3" grpId="0" animBg="1"/>
      <p:bldP spid="2" grpId="0" animBg="1"/>
      <p:bldP spid="9" grpId="0"/>
      <p:bldP spid="12" grpId="0"/>
      <p:bldP spid="14" grpId="0"/>
      <p:bldP spid="16" grpId="0"/>
      <p:bldP spid="18" grpId="0"/>
      <p:bldP spid="22" grpId="0" animBg="1"/>
      <p:bldP spid="24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232A-02D8-FFE2-E157-80657309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C2D1-8EC1-8E72-D417-7FDC145D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XFS for the Toy Protocol</a:t>
            </a:r>
          </a:p>
        </p:txBody>
      </p:sp>
    </p:spTree>
    <p:extLst>
      <p:ext uri="{BB962C8B-B14F-4D97-AF65-F5344CB8AC3E}">
        <p14:creationId xmlns:p14="http://schemas.microsoft.com/office/powerpoint/2010/main" val="301151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DE6D-E2B3-4D74-7893-4E1260551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2147850-A953-D4EE-F11D-06A26697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for Toy Protocol</a:t>
            </a:r>
            <a:endParaRPr lang="en-US" cap="non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A93B2C-6D7D-0A52-4E4B-CF49D1EA45B2}"/>
              </a:ext>
            </a:extLst>
          </p:cNvPr>
          <p:cNvGrpSpPr/>
          <p:nvPr/>
        </p:nvGrpSpPr>
        <p:grpSpPr>
          <a:xfrm>
            <a:off x="6790887" y="1533349"/>
            <a:ext cx="2217221" cy="433497"/>
            <a:chOff x="4224649" y="2351047"/>
            <a:chExt cx="2217221" cy="43349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8BCEB99-39B1-8A84-4769-A5DF4F764AF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4C4065-097C-9D28-1182-A319FF3A0B06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4C4065-097C-9D28-1182-A319FF3A0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100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2B1977-1F46-0B67-E07A-6DC4C68085D1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8524C5E-53A0-940F-7C0B-0F2A0322C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3CC3F7-5105-15E7-0D0D-086FE6E56080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3CC3F7-5105-15E7-0D0D-086FE6E56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8A334D-CEB3-F94F-DCBF-005CE17D58B3}"/>
              </a:ext>
            </a:extLst>
          </p:cNvPr>
          <p:cNvGrpSpPr/>
          <p:nvPr/>
        </p:nvGrpSpPr>
        <p:grpSpPr>
          <a:xfrm>
            <a:off x="6783087" y="2369216"/>
            <a:ext cx="2225021" cy="402541"/>
            <a:chOff x="4216849" y="3379424"/>
            <a:chExt cx="2225021" cy="40254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FD240D3-C33E-519B-40CB-1E330F31F1E8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424BF-17EF-876C-B6FF-08487CFA6426}"/>
                    </a:ext>
                  </a:extLst>
                </p:cNvPr>
                <p:cNvSpPr txBox="1"/>
                <p:nvPr/>
              </p:nvSpPr>
              <p:spPr>
                <a:xfrm>
                  <a:off x="4406670" y="3379424"/>
                  <a:ext cx="169469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424BF-17EF-876C-B6FF-08487CFA6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670" y="3379424"/>
                  <a:ext cx="169469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701" t="-21429" r="-13433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D02EC3-AC96-3663-A1E1-F6EED08CDCA3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32B9FE5-884B-9401-7A3F-FA8709551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0BDA5D-024C-1F40-C230-C958D31829ED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078F15-5AEE-D675-18DD-7BD056C559B8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6529E59-CFE0-9C9F-C58A-474A7654E1CD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185F81B8-9699-F02F-E1B2-5EBDC4221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8DAD15-A185-69CF-9BD3-2CB30D0D8D26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8DAD15-A185-69CF-9BD3-2CB30D0D8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11BF0E-130D-45A4-3C5C-6E300D0CB722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D22EA017-C467-CB20-895D-B259C6CAFBAC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D22EA017-C467-CB20-895D-B259C6CAF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7A0F5-2B0E-203D-BC1D-27B6BEB99246}"/>
                  </a:ext>
                </a:extLst>
              </p:cNvPr>
              <p:cNvSpPr txBox="1"/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7A0F5-2B0E-203D-BC1D-27B6BEB99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E97AF98-9617-6EBC-8797-69E46E87394F}"/>
              </a:ext>
            </a:extLst>
          </p:cNvPr>
          <p:cNvSpPr txBox="1"/>
          <p:nvPr/>
        </p:nvSpPr>
        <p:spPr>
          <a:xfrm>
            <a:off x="9983266" y="347409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6257FC-3BFD-781C-172F-C55C85912C91}"/>
                  </a:ext>
                </a:extLst>
              </p:cNvPr>
              <p:cNvSpPr txBox="1"/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6257FC-3BFD-781C-172F-C55C8591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7BE8EEE5-A0B2-126D-F581-26FD3AC2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5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9A25-EC25-3234-A076-63876040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DD113CE-D35C-5120-8BC3-3527B65F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for Toy Protocol</a:t>
            </a:r>
            <a:endParaRPr lang="en-US" cap="none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5BBDB5-4019-1823-8F4A-EFF8E8E2A98A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85812A3-F4AA-C8D3-9DB8-7F880D4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383DB4-C7AF-31CE-6333-333438439396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1960E65-C310-BD11-5905-FE27B35FA437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2020BD-61E3-9428-8828-817EAE22EF18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BD7F8564-C851-319D-718B-E4F114F4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F8E1FB-9638-25FC-DC94-AE2C3D2B3C39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F8E1FB-9638-25FC-DC94-AE2C3D2B3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93AC51E-34AC-E684-5885-62E3C671DD49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A5737A37-AD81-7C38-B7F9-1FE68F8468F7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A5737A37-AD81-7C38-B7F9-1FE68F846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F492BD-3D04-3555-D4E6-E3228E231397}"/>
                  </a:ext>
                </a:extLst>
              </p:cNvPr>
              <p:cNvSpPr txBox="1"/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F492BD-3D04-3555-D4E6-E3228E23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0698D3E-6099-A05E-5DEF-5EB168EF0489}"/>
              </a:ext>
            </a:extLst>
          </p:cNvPr>
          <p:cNvSpPr txBox="1"/>
          <p:nvPr/>
        </p:nvSpPr>
        <p:spPr>
          <a:xfrm>
            <a:off x="10142994" y="4751785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2214EA-88C8-33EE-4E01-224D29AD5351}"/>
                  </a:ext>
                </a:extLst>
              </p:cNvPr>
              <p:cNvSpPr txBox="1"/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2214EA-88C8-33EE-4E01-224D29AD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487A7E3A-231D-6B9B-FADC-BC746E8C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160E6-87E3-3DCF-483B-4C892E0700C5}"/>
              </a:ext>
            </a:extLst>
          </p:cNvPr>
          <p:cNvGrpSpPr/>
          <p:nvPr/>
        </p:nvGrpSpPr>
        <p:grpSpPr>
          <a:xfrm>
            <a:off x="6746454" y="1992056"/>
            <a:ext cx="2217221" cy="1384995"/>
            <a:chOff x="4224649" y="2351047"/>
            <a:chExt cx="2217221" cy="138499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826733E-579F-AC31-9898-4540BE3BE705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18D99A-2F7C-38B2-449D-FF970BB55D3B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,</a:t>
                  </a:r>
                  <a:r>
                    <a:rPr lang="en-US" sz="2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318D99A-2F7C-38B2-449D-FF970BB55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blipFill>
                  <a:blip r:embed="rId9"/>
                  <a:stretch>
                    <a:fillRect l="-8125" t="-5455" r="-187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5A85D-8D20-0010-CCA5-91D45B5D5647}"/>
                  </a:ext>
                </a:extLst>
              </p:cNvPr>
              <p:cNvSpPr txBox="1"/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5A85D-8D20-0010-CCA5-91D45B5D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blipFill>
                <a:blip r:embed="rId10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DD23F-7C5B-238F-2F9E-CE63C7B1DE62}"/>
                  </a:ext>
                </a:extLst>
              </p:cNvPr>
              <p:cNvSpPr txBox="1"/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DD23F-7C5B-238F-2F9E-CE63C7B1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blipFill>
                <a:blip r:embed="rId11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0983FD-11BD-100F-C7F4-0BCDCC912D64}"/>
                  </a:ext>
                </a:extLst>
              </p:cNvPr>
              <p:cNvSpPr txBox="1"/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0983FD-11BD-100F-C7F4-0BCDCC91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336BE-0E2E-3978-FA0A-32974CFCA6DF}"/>
                  </a:ext>
                </a:extLst>
              </p:cNvPr>
              <p:cNvSpPr txBox="1"/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Fiat-Shamir hash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336BE-0E2E-3978-FA0A-32974CFC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blipFill>
                <a:blip r:embed="rId13"/>
                <a:stretch>
                  <a:fillRect l="-197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99D4C-E935-2F12-F582-5268501AE87C}"/>
                  </a:ext>
                </a:extLst>
              </p:cNvPr>
              <p:cNvSpPr txBox="1"/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Attack</a:t>
                </a:r>
                <a:r>
                  <a:rPr lang="en-US" sz="2200" dirty="0"/>
                  <a:t>: circuit computes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E99D4C-E935-2F12-F582-5268501AE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blipFill>
                <a:blip r:embed="rId28"/>
                <a:stretch>
                  <a:fillRect l="-197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5A43C2A-AAF2-FD62-F5B3-822884763EA4}"/>
              </a:ext>
            </a:extLst>
          </p:cNvPr>
          <p:cNvGrpSpPr/>
          <p:nvPr/>
        </p:nvGrpSpPr>
        <p:grpSpPr>
          <a:xfrm>
            <a:off x="3325261" y="3666786"/>
            <a:ext cx="5394429" cy="1225356"/>
            <a:chOff x="5240172" y="4126038"/>
            <a:chExt cx="5394429" cy="1225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64342A-42BD-C127-9E6E-8097C4E330DA}"/>
                </a:ext>
              </a:extLst>
            </p:cNvPr>
            <p:cNvGrpSpPr/>
            <p:nvPr/>
          </p:nvGrpSpPr>
          <p:grpSpPr>
            <a:xfrm>
              <a:off x="5512713" y="4126038"/>
              <a:ext cx="5053153" cy="1225356"/>
              <a:chOff x="276051" y="3055002"/>
              <a:chExt cx="5053153" cy="1128182"/>
            </a:xfrm>
          </p:grpSpPr>
          <p:sp>
            <p:nvSpPr>
              <p:cNvPr id="15" name="Rectangle: Rounded Corners 8">
                <a:extLst>
                  <a:ext uri="{FF2B5EF4-FFF2-40B4-BE49-F238E27FC236}">
                    <a16:creationId xmlns:a16="http://schemas.microsoft.com/office/drawing/2014/main" id="{163248E5-BBDE-4456-7C80-9155198A4346}"/>
                  </a:ext>
                </a:extLst>
              </p:cNvPr>
              <p:cNvSpPr/>
              <p:nvPr/>
            </p:nvSpPr>
            <p:spPr>
              <a:xfrm>
                <a:off x="276051" y="3055002"/>
                <a:ext cx="5053153" cy="1128182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324909-6D81-1D1A-683C-A861D781C5A7}"/>
                  </a:ext>
                </a:extLst>
              </p:cNvPr>
              <p:cNvSpPr txBox="1"/>
              <p:nvPr/>
            </p:nvSpPr>
            <p:spPr>
              <a:xfrm>
                <a:off x="344786" y="3124920"/>
                <a:ext cx="4868561" cy="42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defTabSz="914400" eaLnBrk="1" latinLnBrk="0" hangingPunct="1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Does the same attack work on XFS?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82B39-ED51-6651-EB4F-7D90959BD02B}"/>
                    </a:ext>
                  </a:extLst>
                </p:cNvPr>
                <p:cNvSpPr txBox="1"/>
                <p:nvPr/>
              </p:nvSpPr>
              <p:spPr>
                <a:xfrm>
                  <a:off x="5240172" y="4712431"/>
                  <a:ext cx="53944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Need to modify the circuit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to compute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03164C1-03AF-3753-311A-117E83AE1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172" y="4712431"/>
                  <a:ext cx="5394429" cy="400110"/>
                </a:xfrm>
                <a:prstGeom prst="rect">
                  <a:avLst/>
                </a:prstGeom>
                <a:blipFill>
                  <a:blip r:embed="rId29"/>
                  <a:stretch>
                    <a:fillRect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81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5" grpId="0"/>
      <p:bldP spid="6" grpId="0"/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164F-BCF4-9FEB-2F05-6AB6AF24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9E80B27-F666-D7DC-1F51-7793832E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 for Toy Protocol</a:t>
            </a:r>
            <a:endParaRPr lang="en-US" cap="none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A3BD13-1C9C-0936-7EF5-1FF7FED09372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AC9A6CB-BD76-6B25-9BDA-A3617437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2371CC-3CD9-F6A3-8A4E-E345617AF794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271A3-D2DC-962E-06D3-2D0FF8B8A5EF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4DB0A9B-352A-5E34-6A2B-FB90037DA9FB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6F1F4D34-D23C-9C8A-22F6-C81B5231D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370B2A-F0F5-EB69-D5E7-1B47CC866FA2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370B2A-F0F5-EB69-D5E7-1B47CC866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0D90CFC-ED40-1382-E79A-CE62C93D043C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8C6E1463-2820-8088-1B6C-AF70E5BF499A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8C6E1463-2820-8088-1B6C-AF70E5BF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0B0590F-A8FC-436F-BEF8-8BEAFDA0E86F}"/>
                  </a:ext>
                </a:extLst>
              </p:cNvPr>
              <p:cNvSpPr txBox="1"/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0B0590F-A8FC-436F-BEF8-8BEAFDA0E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980" y="4487585"/>
                <a:ext cx="2114820" cy="430887"/>
              </a:xfrm>
              <a:prstGeom prst="rect">
                <a:avLst/>
              </a:prstGeom>
              <a:blipFill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7CD610C-B246-C65A-FE98-421A3E60633D}"/>
              </a:ext>
            </a:extLst>
          </p:cNvPr>
          <p:cNvSpPr txBox="1"/>
          <p:nvPr/>
        </p:nvSpPr>
        <p:spPr>
          <a:xfrm>
            <a:off x="10142994" y="4751785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8D41E5-0247-873F-71ED-620AA22FF57A}"/>
                  </a:ext>
                </a:extLst>
              </p:cNvPr>
              <p:cNvSpPr txBox="1"/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8D41E5-0247-873F-71ED-620AA22F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700" y="5015985"/>
                <a:ext cx="2114820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7B4B9C1E-9B76-9BF5-036B-E4ED661C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B70D76-44CD-8A47-BDEB-98C20E8E1209}"/>
              </a:ext>
            </a:extLst>
          </p:cNvPr>
          <p:cNvGrpSpPr/>
          <p:nvPr/>
        </p:nvGrpSpPr>
        <p:grpSpPr>
          <a:xfrm>
            <a:off x="6746454" y="1992056"/>
            <a:ext cx="2217221" cy="1384995"/>
            <a:chOff x="4224649" y="2351047"/>
            <a:chExt cx="2217221" cy="138499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BCECDEB-94C7-6D1C-7811-8492DE911DA9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EED42E-81B8-F018-21F6-E8DCBBBDB923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,</a:t>
                  </a:r>
                  <a:r>
                    <a:rPr lang="en-US" sz="2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EED42E-81B8-F018-21F6-E8DCBBBDB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2013115" cy="1384995"/>
                </a:xfrm>
                <a:prstGeom prst="rect">
                  <a:avLst/>
                </a:prstGeom>
                <a:blipFill>
                  <a:blip r:embed="rId8"/>
                  <a:stretch>
                    <a:fillRect l="-7879" t="-5727" r="-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CD9AB-B65D-5548-4A5F-6CA4C49A5598}"/>
                  </a:ext>
                </a:extLst>
              </p:cNvPr>
              <p:cNvSpPr txBox="1"/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CD9AB-B65D-5548-4A5F-6CA4C49A5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41" y="3229591"/>
                <a:ext cx="3421148" cy="430887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6B57E-F503-332E-74C5-CE7F58DE81A7}"/>
                  </a:ext>
                </a:extLst>
              </p:cNvPr>
              <p:cNvSpPr txBox="1"/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6B57E-F503-332E-74C5-CE7F58DE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742" y="3590991"/>
                <a:ext cx="342114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D54412-F01A-64DF-8275-E287DFF07CC5}"/>
                  </a:ext>
                </a:extLst>
              </p:cNvPr>
              <p:cNvSpPr txBox="1"/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Check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D54412-F01A-64DF-8275-E287DFF0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433" y="3982714"/>
                <a:ext cx="332345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958183-23AA-0D5C-D6D2-961B17D4651F}"/>
                  </a:ext>
                </a:extLst>
              </p:cNvPr>
              <p:cNvSpPr txBox="1"/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Fiat-Shamir hash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958183-23AA-0D5C-D6D2-961B17D4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1049698"/>
                <a:ext cx="3843549" cy="430887"/>
              </a:xfrm>
              <a:prstGeom prst="rect">
                <a:avLst/>
              </a:prstGeom>
              <a:blipFill>
                <a:blip r:embed="rId12"/>
                <a:stretch>
                  <a:fillRect l="-206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1D5B9B-849D-3B80-A2C3-4C82C8C1FD74}"/>
                  </a:ext>
                </a:extLst>
              </p:cNvPr>
              <p:cNvSpPr txBox="1"/>
              <p:nvPr/>
            </p:nvSpPr>
            <p:spPr>
              <a:xfrm>
                <a:off x="528815" y="4495162"/>
                <a:ext cx="4801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1D5B9B-849D-3B80-A2C3-4C82C8C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4495162"/>
                <a:ext cx="4801570" cy="400110"/>
              </a:xfrm>
              <a:prstGeom prst="rect">
                <a:avLst/>
              </a:prstGeom>
              <a:blipFill>
                <a:blip r:embed="rId13"/>
                <a:stretch>
                  <a:fillRect l="-139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B705BDD-53A1-16F4-D611-B457D8F16EEC}"/>
              </a:ext>
            </a:extLst>
          </p:cNvPr>
          <p:cNvGrpSpPr/>
          <p:nvPr/>
        </p:nvGrpSpPr>
        <p:grpSpPr>
          <a:xfrm>
            <a:off x="514877" y="1970533"/>
            <a:ext cx="4142277" cy="2424597"/>
            <a:chOff x="622694" y="2533218"/>
            <a:chExt cx="4142277" cy="24245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D155CC2-7B37-0163-9A58-EB277D97405A}"/>
                </a:ext>
              </a:extLst>
            </p:cNvPr>
            <p:cNvSpPr/>
            <p:nvPr/>
          </p:nvSpPr>
          <p:spPr>
            <a:xfrm>
              <a:off x="622694" y="2540360"/>
              <a:ext cx="4127930" cy="2417455"/>
            </a:xfrm>
            <a:prstGeom prst="roundRect">
              <a:avLst>
                <a:gd name="adj" fmla="val 401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E44B93-C3D0-65AC-99FA-43A7330A7730}"/>
                    </a:ext>
                  </a:extLst>
                </p:cNvPr>
                <p:cNvSpPr txBox="1"/>
                <p:nvPr/>
              </p:nvSpPr>
              <p:spPr>
                <a:xfrm>
                  <a:off x="627081" y="2533218"/>
                  <a:ext cx="89620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E44B93-C3D0-65AC-99FA-43A7330A7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1" y="2533218"/>
                  <a:ext cx="896207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680" t="-7042" r="-8163" b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55F53D0-2494-647A-320B-075226CACF59}"/>
                    </a:ext>
                  </a:extLst>
                </p:cNvPr>
                <p:cNvSpPr txBox="1"/>
                <p:nvPr/>
              </p:nvSpPr>
              <p:spPr>
                <a:xfrm>
                  <a:off x="1069329" y="3299600"/>
                  <a:ext cx="22384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2.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55F53D0-2494-647A-320B-075226CAC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3299600"/>
                  <a:ext cx="2238498" cy="430887"/>
                </a:xfrm>
                <a:prstGeom prst="rect">
                  <a:avLst/>
                </a:prstGeom>
                <a:blipFill>
                  <a:blip r:embed="rId15"/>
                  <a:stretch>
                    <a:fillRect l="-3542" t="-8451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2B99A1-2611-6C15-1542-74B186E7CB55}"/>
                    </a:ext>
                  </a:extLst>
                </p:cNvPr>
                <p:cNvSpPr txBox="1"/>
                <p:nvPr/>
              </p:nvSpPr>
              <p:spPr>
                <a:xfrm>
                  <a:off x="1069329" y="4460852"/>
                  <a:ext cx="369564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chemeClr val="tx1"/>
                      </a:solidFill>
                    </a:rPr>
                    <a:t>5. Output  </a:t>
                  </a:r>
                  <a14:m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2B99A1-2611-6C15-1542-74B186E7C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4460852"/>
                  <a:ext cx="3695642" cy="430887"/>
                </a:xfrm>
                <a:prstGeom prst="rect">
                  <a:avLst/>
                </a:prstGeom>
                <a:blipFill>
                  <a:blip r:embed="rId16"/>
                  <a:stretch>
                    <a:fillRect l="-2145" t="-7042" b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13B15C5-59E1-9659-1250-6D552D746940}"/>
                    </a:ext>
                  </a:extLst>
                </p:cNvPr>
                <p:cNvSpPr txBox="1"/>
                <p:nvPr/>
              </p:nvSpPr>
              <p:spPr>
                <a:xfrm>
                  <a:off x="1069329" y="2911884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13B15C5-59E1-9659-1250-6D552D746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2911884"/>
                  <a:ext cx="2342051" cy="430887"/>
                </a:xfrm>
                <a:prstGeom prst="rect">
                  <a:avLst/>
                </a:prstGeom>
                <a:blipFill>
                  <a:blip r:embed="rId17"/>
                  <a:stretch>
                    <a:fillRect l="-3385" t="-7042" b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9DEFD90-8BEA-6FCC-53E2-0CE7EBE2D396}"/>
                    </a:ext>
                  </a:extLst>
                </p:cNvPr>
                <p:cNvSpPr txBox="1"/>
                <p:nvPr/>
              </p:nvSpPr>
              <p:spPr>
                <a:xfrm>
                  <a:off x="1074038" y="4069907"/>
                  <a:ext cx="315625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4.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9DEFD90-8BEA-6FCC-53E2-0CE7EBE2D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038" y="4069907"/>
                  <a:ext cx="3156258" cy="430887"/>
                </a:xfrm>
                <a:prstGeom prst="rect">
                  <a:avLst/>
                </a:prstGeom>
                <a:blipFill>
                  <a:blip r:embed="rId18"/>
                  <a:stretch>
                    <a:fillRect l="-2515" t="-7042" b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5A6717B-635A-1FF3-910D-E507A0FCE914}"/>
                    </a:ext>
                  </a:extLst>
                </p:cNvPr>
                <p:cNvSpPr txBox="1"/>
                <p:nvPr/>
              </p:nvSpPr>
              <p:spPr>
                <a:xfrm>
                  <a:off x="1069329" y="3685284"/>
                  <a:ext cx="295141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/>
                    <a:t>3.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5A6717B-635A-1FF3-910D-E507A0FCE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29" y="3685284"/>
                  <a:ext cx="2951417" cy="430887"/>
                </a:xfrm>
                <a:prstGeom prst="rect">
                  <a:avLst/>
                </a:prstGeom>
                <a:blipFill>
                  <a:blip r:embed="rId19"/>
                  <a:stretch>
                    <a:fillRect l="-2686" t="-8451" b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BA2371-A511-0C9E-6A7B-01392268F412}"/>
              </a:ext>
            </a:extLst>
          </p:cNvPr>
          <p:cNvGrpSpPr/>
          <p:nvPr/>
        </p:nvGrpSpPr>
        <p:grpSpPr>
          <a:xfrm>
            <a:off x="5271727" y="3360572"/>
            <a:ext cx="3763947" cy="813180"/>
            <a:chOff x="5045480" y="3369999"/>
            <a:chExt cx="3763947" cy="81318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82EACD9-FAA5-B42D-5E07-4A908D42E4CB}"/>
                </a:ext>
              </a:extLst>
            </p:cNvPr>
            <p:cNvSpPr/>
            <p:nvPr/>
          </p:nvSpPr>
          <p:spPr>
            <a:xfrm>
              <a:off x="5045480" y="3369999"/>
              <a:ext cx="3651452" cy="81318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C69B405-7F90-F6EE-81C4-1E7ED4F4B4E2}"/>
                    </a:ext>
                  </a:extLst>
                </p:cNvPr>
                <p:cNvSpPr txBox="1"/>
                <p:nvPr/>
              </p:nvSpPr>
              <p:spPr>
                <a:xfrm>
                  <a:off x="5088707" y="3461174"/>
                  <a:ext cx="37207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defTabSz="914400" eaLnBrk="1" latinLnBrk="0" hangingPunct="1"/>
                  <a:r>
                    <a:rPr lang="en-US" sz="2000" dirty="0">
                      <a:solidFill>
                        <a:schemeClr val="tx1"/>
                      </a:solidFill>
                    </a:rPr>
                    <a:t>Set PoW Hardness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so</a:t>
                  </a:r>
                </a:p>
                <a:p>
                  <a:pPr marL="0" defTabSz="914400" eaLnBrk="1" latinLnBrk="0" hangingPunct="1"/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can’t compute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𝑆𝑜𝑙𝑣𝑒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C69B405-7F90-F6EE-81C4-1E7ED4F4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707" y="3461174"/>
                  <a:ext cx="3720720" cy="707886"/>
                </a:xfrm>
                <a:prstGeom prst="rect">
                  <a:avLst/>
                </a:prstGeom>
                <a:blipFill>
                  <a:blip r:embed="rId20"/>
                  <a:stretch>
                    <a:fillRect l="-1803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7079A1-C365-EEBF-26CE-F7E97E633726}"/>
              </a:ext>
            </a:extLst>
          </p:cNvPr>
          <p:cNvGrpSpPr/>
          <p:nvPr/>
        </p:nvGrpSpPr>
        <p:grpSpPr>
          <a:xfrm>
            <a:off x="5242426" y="4358203"/>
            <a:ext cx="3881363" cy="563131"/>
            <a:chOff x="3337537" y="4602113"/>
            <a:chExt cx="3881363" cy="88209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9C8A08-D8A1-ED93-B49D-C271EF636CB0}"/>
                </a:ext>
              </a:extLst>
            </p:cNvPr>
            <p:cNvSpPr/>
            <p:nvPr/>
          </p:nvSpPr>
          <p:spPr>
            <a:xfrm>
              <a:off x="3337537" y="4602113"/>
              <a:ext cx="3695641" cy="882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6656FEC-C375-90E2-6671-142087F3BFDA}"/>
                    </a:ext>
                  </a:extLst>
                </p:cNvPr>
                <p:cNvSpPr txBox="1"/>
                <p:nvPr/>
              </p:nvSpPr>
              <p:spPr>
                <a:xfrm>
                  <a:off x="3523259" y="4750520"/>
                  <a:ext cx="3695641" cy="626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Can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help solve the puzzle?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6656FEC-C375-90E2-6671-142087F3B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259" y="4750520"/>
                  <a:ext cx="3695641" cy="626738"/>
                </a:xfrm>
                <a:prstGeom prst="rect">
                  <a:avLst/>
                </a:prstGeom>
                <a:blipFill>
                  <a:blip r:embed="rId21"/>
                  <a:stretch>
                    <a:fillRect l="-1647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9C99B6-FE94-2CA7-E683-A40F39A08204}"/>
                  </a:ext>
                </a:extLst>
              </p:cNvPr>
              <p:cNvSpPr txBox="1"/>
              <p:nvPr/>
            </p:nvSpPr>
            <p:spPr>
              <a:xfrm>
                <a:off x="528815" y="5226677"/>
                <a:ext cx="89163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Observe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is computed after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are committed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9C99B6-FE94-2CA7-E683-A40F39A08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5" y="5226677"/>
                <a:ext cx="8916357" cy="707886"/>
              </a:xfrm>
              <a:prstGeom prst="rect">
                <a:avLst/>
              </a:prstGeom>
              <a:blipFill>
                <a:blip r:embed="rId22"/>
                <a:stretch>
                  <a:fillRect l="-752" t="-341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79946-40C8-068C-F9CD-396F419458FE}"/>
                  </a:ext>
                </a:extLst>
              </p:cNvPr>
              <p:cNvSpPr txBox="1"/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Attack</a:t>
                </a:r>
                <a:r>
                  <a:rPr lang="en-US" sz="2200" dirty="0"/>
                  <a:t>: circuit computes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79946-40C8-068C-F9CD-396F4194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8" y="1453362"/>
                <a:ext cx="3843549" cy="430887"/>
              </a:xfrm>
              <a:prstGeom prst="rect">
                <a:avLst/>
              </a:prstGeom>
              <a:blipFill>
                <a:blip r:embed="rId23"/>
                <a:stretch>
                  <a:fillRect l="-206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E59741-35AB-D2F0-740D-6C3BBFF2F75E}"/>
                  </a:ext>
                </a:extLst>
              </p:cNvPr>
              <p:cNvSpPr txBox="1"/>
              <p:nvPr/>
            </p:nvSpPr>
            <p:spPr>
              <a:xfrm>
                <a:off x="619184" y="5942347"/>
                <a:ext cx="108613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cannot help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faster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since that would invalidate pre-processing security of PoW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E59741-35AB-D2F0-740D-6C3BBFF2F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4" y="5942347"/>
                <a:ext cx="10861315" cy="400110"/>
              </a:xfrm>
              <a:prstGeom prst="rect">
                <a:avLst/>
              </a:prstGeom>
              <a:blipFill>
                <a:blip r:embed="rId2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95D6-88C1-2BBD-2AA0-0D9C52BA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On the Security of XFS</a:t>
            </a:r>
            <a:br>
              <a:rPr lang="en-US" dirty="0"/>
            </a:br>
            <a:r>
              <a:rPr lang="en-US" sz="3200" dirty="0"/>
              <a:t>(Or: How to Provide a Sense of Hope)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2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8764-B9B5-259E-EAC1-EDA6DF67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9A8B-3BE7-5D33-E669-9BFBE67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A275E1-B6D6-EEAD-9F42-6C840B15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E5D3DA3-B1F9-93CA-02BE-59C134074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E5D3DA3-B1F9-93CA-02BE-59C134074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  <a:blipFill>
                <a:blip r:embed="rId3"/>
                <a:stretch>
                  <a:fillRect l="-122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2D9D7E0-A893-4A63-3B98-9B06EDC6D429}"/>
              </a:ext>
            </a:extLst>
          </p:cNvPr>
          <p:cNvGrpSpPr/>
          <p:nvPr/>
        </p:nvGrpSpPr>
        <p:grpSpPr>
          <a:xfrm>
            <a:off x="6169464" y="679058"/>
            <a:ext cx="6520661" cy="3933423"/>
            <a:chOff x="6169464" y="679058"/>
            <a:chExt cx="6520661" cy="39334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31B73CB-1AA7-9277-C56E-1F761D51D6F4}"/>
                </a:ext>
              </a:extLst>
            </p:cNvPr>
            <p:cNvGrpSpPr/>
            <p:nvPr/>
          </p:nvGrpSpPr>
          <p:grpSpPr>
            <a:xfrm>
              <a:off x="6169464" y="679058"/>
              <a:ext cx="5461107" cy="3933423"/>
              <a:chOff x="6169464" y="679058"/>
              <a:chExt cx="5461107" cy="3933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5902750-75E6-665B-2BA0-6CD52F6E12B6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5902750-75E6-665B-2BA0-6CD52F6E12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CC288F-620C-00C5-D8B4-99B1D9BBC4E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algn="r" defTabSz="914400" rtl="1" eaLnBrk="1" latinLnBrk="0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CC288F-620C-00C5-D8B4-99B1D9BBC4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B943CD5-9389-97AD-F050-F0840C1E1D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928" y="1234522"/>
                <a:ext cx="1670390" cy="1750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FEF1D89-29CC-A78D-8A9C-3392A105F0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3853" y="1227398"/>
                <a:ext cx="1493517" cy="165867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291E441-85F3-B613-4A8F-CF61ECB7CC0D}"/>
                  </a:ext>
                </a:extLst>
              </p:cNvPr>
              <p:cNvCxnSpPr>
                <a:cxnSpLocks/>
                <a:stCxn id="35" idx="0"/>
                <a:endCxn id="21" idx="2"/>
              </p:cNvCxnSpPr>
              <p:nvPr/>
            </p:nvCxnSpPr>
            <p:spPr>
              <a:xfrm flipV="1">
                <a:off x="9020505" y="1386944"/>
                <a:ext cx="4081" cy="48230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766E87-37D4-4710-A7FF-26DEF96303B3}"/>
                  </a:ext>
                </a:extLst>
              </p:cNvPr>
              <p:cNvGrpSpPr/>
              <p:nvPr/>
            </p:nvGrpSpPr>
            <p:grpSpPr>
              <a:xfrm>
                <a:off x="7758450" y="2848569"/>
                <a:ext cx="2217221" cy="444165"/>
                <a:chOff x="4224649" y="2340379"/>
                <a:chExt cx="2217221" cy="444165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64F7861-A87A-BEAF-8C05-841DF0A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649" y="2784544"/>
                  <a:ext cx="22172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FD943B55-627B-A1B7-4855-5937CCC04C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90095" y="2340379"/>
                      <a:ext cx="43960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132D15C-D284-AEF6-E9DA-3F7E47A178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90095" y="2340379"/>
                      <a:ext cx="439608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6944" r="-4167"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8749F60-CDDA-87A0-58B8-7004C25BA034}"/>
                  </a:ext>
                </a:extLst>
              </p:cNvPr>
              <p:cNvGrpSpPr/>
              <p:nvPr/>
            </p:nvGrpSpPr>
            <p:grpSpPr>
              <a:xfrm>
                <a:off x="7758450" y="3250596"/>
                <a:ext cx="2217221" cy="426195"/>
                <a:chOff x="4224649" y="2804434"/>
                <a:chExt cx="2217221" cy="426195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DEF6DB1-F899-6A33-169B-14FF9D65E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24649" y="3221826"/>
                  <a:ext cx="2217221" cy="8803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7C0F4943-80A4-4C54-556B-81A3767ABB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lang="he-IL" sz="22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4101C0D-5458-72C4-E075-CCA81186F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8205" r="-23077" b="-2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0A478B-08A0-D7A5-C87A-3CCCABB0C283}"/>
                  </a:ext>
                </a:extLst>
              </p:cNvPr>
              <p:cNvGrpSpPr/>
              <p:nvPr/>
            </p:nvGrpSpPr>
            <p:grpSpPr>
              <a:xfrm>
                <a:off x="7750650" y="3670521"/>
                <a:ext cx="2225021" cy="427124"/>
                <a:chOff x="4216849" y="3354841"/>
                <a:chExt cx="2225021" cy="427124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80F5EB0-5E00-2EE8-CC3B-ABF0D6CE6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6849" y="3781965"/>
                  <a:ext cx="22250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C052070-047C-8EFD-EE4E-B600E42526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1822" y="3354841"/>
                      <a:ext cx="44614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240A13C3-97B2-BA4B-E0E7-B7DB87FF35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1822" y="3354841"/>
                      <a:ext cx="446148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5405" r="-5405" b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C3D7DA8-C6AE-83D8-E8BB-0F7C83437606}"/>
                  </a:ext>
                </a:extLst>
              </p:cNvPr>
              <p:cNvGrpSpPr/>
              <p:nvPr/>
            </p:nvGrpSpPr>
            <p:grpSpPr>
              <a:xfrm>
                <a:off x="6169464" y="3122053"/>
                <a:ext cx="1178470" cy="1490428"/>
                <a:chOff x="1588275" y="2595627"/>
                <a:chExt cx="1178470" cy="149042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178357CF-F967-95AC-204D-ACBB4FEA22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8275" y="2907585"/>
                  <a:ext cx="1178470" cy="1178470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388C27B-DF59-B645-B27C-14863DADA86A}"/>
                    </a:ext>
                  </a:extLst>
                </p:cNvPr>
                <p:cNvSpPr/>
                <p:nvPr/>
              </p:nvSpPr>
              <p:spPr>
                <a:xfrm>
                  <a:off x="1670799" y="2595627"/>
                  <a:ext cx="95801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Prover</a:t>
                  </a:r>
                  <a:endParaRPr lang="en-IL" sz="220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D946144-1C08-70A4-E9FA-BA5E9511FBAF}"/>
                  </a:ext>
                </a:extLst>
              </p:cNvPr>
              <p:cNvGrpSpPr/>
              <p:nvPr/>
            </p:nvGrpSpPr>
            <p:grpSpPr>
              <a:xfrm>
                <a:off x="10585861" y="3122052"/>
                <a:ext cx="1044710" cy="1450202"/>
                <a:chOff x="9159013" y="2453829"/>
                <a:chExt cx="1044710" cy="145020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258D971-C264-E144-6CD1-78A62975FADA}"/>
                    </a:ext>
                  </a:extLst>
                </p:cNvPr>
                <p:cNvSpPr/>
                <p:nvPr/>
              </p:nvSpPr>
              <p:spPr>
                <a:xfrm>
                  <a:off x="9159013" y="2453829"/>
                  <a:ext cx="104471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Verifier</a:t>
                  </a:r>
                  <a:endParaRPr lang="en-IL" sz="2200" dirty="0"/>
                </a:p>
              </p:txBody>
            </p:sp>
            <p:pic>
              <p:nvPicPr>
                <p:cNvPr id="56" name="Picture 2" descr="Simpleton | Dumb Ways to Die Wiki | Fandom">
                  <a:extLst>
                    <a:ext uri="{FF2B5EF4-FFF2-40B4-BE49-F238E27FC236}">
                      <a16:creationId xmlns:a16="http://schemas.microsoft.com/office/drawing/2014/main" id="{0F66A476-0DA9-3698-9125-99C2FFF18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7812" y="2802213"/>
                  <a:ext cx="828117" cy="1101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2E4C0F4-588F-2D51-8134-9B60476A98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06284" y="1025363"/>
                <a:ext cx="1366042" cy="3324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16E2B0-E0E9-E56F-7552-52EA0B23DBE6}"/>
                    </a:ext>
                  </a:extLst>
                </p:cNvPr>
                <p:cNvSpPr txBox="1"/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𝐷𝑖𝑔𝑒𝑠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16E2B0-E0E9-E56F-7552-52EA0B23D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blipFill>
                  <a:blip r:embed="rId16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D6B134-6D2C-A0B6-2B44-424D8AD6B53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044069" y="1758757"/>
              <a:ext cx="4867" cy="82541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9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Sigma Protocol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87827-EF92-1633-0655-DCF42101A716}"/>
              </a:ext>
            </a:extLst>
          </p:cNvPr>
          <p:cNvSpPr txBox="1"/>
          <p:nvPr/>
        </p:nvSpPr>
        <p:spPr>
          <a:xfrm>
            <a:off x="721788" y="4020159"/>
            <a:ext cx="11317165" cy="15163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Soundness: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Statistical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  <a:r>
              <a:rPr lang="en-US" sz="2400" dirty="0"/>
              <a:t> against </a:t>
            </a:r>
            <a:r>
              <a:rPr lang="en-US" sz="2400" dirty="0">
                <a:solidFill>
                  <a:srgbClr val="FF0000"/>
                </a:solidFill>
              </a:rPr>
              <a:t>unbounded</a:t>
            </a:r>
            <a:r>
              <a:rPr lang="en-US" sz="2400" dirty="0"/>
              <a:t> provers (a.k.a. </a:t>
            </a:r>
            <a:r>
              <a:rPr lang="en-US" sz="2400" b="1" dirty="0">
                <a:solidFill>
                  <a:srgbClr val="7030A0"/>
                </a:solidFill>
              </a:rPr>
              <a:t>proof</a:t>
            </a:r>
            <a:r>
              <a:rPr lang="en-US" sz="2400" dirty="0"/>
              <a:t> 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Computational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/>
              <a:t> against </a:t>
            </a:r>
            <a:r>
              <a:rPr lang="en-US" sz="2400" dirty="0">
                <a:solidFill>
                  <a:srgbClr val="FF0000"/>
                </a:solidFill>
              </a:rPr>
              <a:t>bounded</a:t>
            </a:r>
            <a:r>
              <a:rPr lang="en-US" sz="2400" dirty="0"/>
              <a:t> provers (a.k.a. </a:t>
            </a:r>
            <a:r>
              <a:rPr lang="en-US" sz="2400" b="1" dirty="0">
                <a:solidFill>
                  <a:srgbClr val="C00000"/>
                </a:solidFill>
              </a:rPr>
              <a:t>argument</a:t>
            </a:r>
            <a:r>
              <a:rPr lang="en-US" sz="2400" dirty="0"/>
              <a:t>)</a:t>
            </a:r>
            <a:endParaRPr lang="en-IL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3D987-2AA7-02F9-F0A5-1E5790CC20A6}"/>
              </a:ext>
            </a:extLst>
          </p:cNvPr>
          <p:cNvGrpSpPr/>
          <p:nvPr/>
        </p:nvGrpSpPr>
        <p:grpSpPr>
          <a:xfrm>
            <a:off x="6790887" y="1522681"/>
            <a:ext cx="2217221" cy="444165"/>
            <a:chOff x="4224649" y="2340379"/>
            <a:chExt cx="2217221" cy="444165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/>
                <p:nvPr/>
              </p:nvSpPr>
              <p:spPr>
                <a:xfrm>
                  <a:off x="5090095" y="2340379"/>
                  <a:ext cx="43960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095" y="2340379"/>
                  <a:ext cx="43960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6944" r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34439-4D89-D12A-C1DD-65C9AE73621F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9BF6E-B163-284D-3770-BCC1754F864A}"/>
              </a:ext>
            </a:extLst>
          </p:cNvPr>
          <p:cNvGrpSpPr/>
          <p:nvPr/>
        </p:nvGrpSpPr>
        <p:grpSpPr>
          <a:xfrm>
            <a:off x="6783087" y="2344633"/>
            <a:ext cx="2225021" cy="427124"/>
            <a:chOff x="4216849" y="3354841"/>
            <a:chExt cx="2225021" cy="4271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/>
                <p:nvPr/>
              </p:nvSpPr>
              <p:spPr>
                <a:xfrm>
                  <a:off x="5061822" y="3354841"/>
                  <a:ext cx="44614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822" y="3354841"/>
                  <a:ext cx="44614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5405" r="-54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9DFE22-C4DC-D2CD-6768-1BFE69A79A97}"/>
                  </a:ext>
                </a:extLst>
              </p:cNvPr>
              <p:cNvSpPr txBox="1"/>
              <p:nvPr/>
            </p:nvSpPr>
            <p:spPr>
              <a:xfrm>
                <a:off x="8494597" y="3310878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9DFE22-C4DC-D2CD-6768-1BFE69A79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3310878"/>
                <a:ext cx="3292112" cy="430887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3F14E47-756B-65E8-BFD6-08AD49281A2F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C198800-BEA1-BA34-9FDF-B7897355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0B08C1-4757-B5E8-23FF-4DF62B75D482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457898-773F-C481-0F97-82AD99189073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72FF39-47DA-CFA2-8E48-C6BB87BF19AA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27" name="Picture 2" descr="Simpleton | Dumb Ways to Die Wiki | Fandom">
              <a:extLst>
                <a:ext uri="{FF2B5EF4-FFF2-40B4-BE49-F238E27FC236}">
                  <a16:creationId xmlns:a16="http://schemas.microsoft.com/office/drawing/2014/main" id="{E6265EC6-6A7B-354D-C66E-8B937A10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F930D-C81B-6387-01D3-76A33D42B702}"/>
                  </a:ext>
                </a:extLst>
              </p:cNvPr>
              <p:cNvSpPr txBox="1"/>
              <p:nvPr/>
            </p:nvSpPr>
            <p:spPr>
              <a:xfrm>
                <a:off x="4327559" y="329819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F930D-C81B-6387-01D3-76A33D42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59" y="3298196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3BF20-42D6-2900-276E-42F417C7E7A4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43BF20-42D6-2900-276E-42F417C7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4994-EFDF-3178-4AA0-2C759E7B6ADA}"/>
                  </a:ext>
                </a:extLst>
              </p:cNvPr>
              <p:cNvSpPr txBox="1"/>
              <p:nvPr/>
            </p:nvSpPr>
            <p:spPr>
              <a:xfrm>
                <a:off x="4284223" y="3712155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94994-EFDF-3178-4AA0-2C759E7B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23" y="3712155"/>
                <a:ext cx="3292112" cy="430887"/>
              </a:xfrm>
              <a:prstGeom prst="rect">
                <a:avLst/>
              </a:prstGeom>
              <a:blipFill>
                <a:blip r:embed="rId1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399D34-44C7-4767-B2DB-1B93868C4413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E67AA377-5D78-6CBC-A473-C1A502A654E5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E67AA377-5D78-6CBC-A473-C1A502A65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D294DA-2CAE-5221-DF47-7DBA1FF50218}"/>
              </a:ext>
            </a:extLst>
          </p:cNvPr>
          <p:cNvSpPr txBox="1"/>
          <p:nvPr/>
        </p:nvSpPr>
        <p:spPr>
          <a:xfrm>
            <a:off x="608707" y="1277126"/>
            <a:ext cx="4713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3-message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Public-coin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Pre-processing</a:t>
            </a:r>
          </a:p>
        </p:txBody>
      </p:sp>
    </p:spTree>
    <p:extLst>
      <p:ext uri="{BB962C8B-B14F-4D97-AF65-F5344CB8AC3E}">
        <p14:creationId xmlns:p14="http://schemas.microsoft.com/office/powerpoint/2010/main" val="1647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3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B6DE-F396-571F-9411-55BBEFBE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89F86-DE8D-C82F-027D-CB26004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012D0E-ED5D-6109-0D09-B03A4B14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DFF2BF0-7369-C393-7572-0616091EA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DFF2BF0-7369-C393-7572-0616091EA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492358" cy="4351338"/>
              </a:xfrm>
              <a:blipFill>
                <a:blip r:embed="rId3"/>
                <a:stretch>
                  <a:fillRect l="-122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6D465-8F0E-675E-4116-074790BF2140}"/>
              </a:ext>
            </a:extLst>
          </p:cNvPr>
          <p:cNvGrpSpPr/>
          <p:nvPr/>
        </p:nvGrpSpPr>
        <p:grpSpPr>
          <a:xfrm>
            <a:off x="6169464" y="679058"/>
            <a:ext cx="6520661" cy="3933423"/>
            <a:chOff x="6169464" y="679058"/>
            <a:chExt cx="6520661" cy="39334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E1E68B-C6F9-316C-AB6D-194D361BAF3A}"/>
                </a:ext>
              </a:extLst>
            </p:cNvPr>
            <p:cNvGrpSpPr/>
            <p:nvPr/>
          </p:nvGrpSpPr>
          <p:grpSpPr>
            <a:xfrm>
              <a:off x="6169464" y="679058"/>
              <a:ext cx="5461107" cy="3933423"/>
              <a:chOff x="6169464" y="679058"/>
              <a:chExt cx="5461107" cy="3933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C172EB0-1E61-9B5C-5F58-516BBFF7E2FB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C172EB0-1E61-9B5C-5F58-516BBFF7E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997" y="1869246"/>
                    <a:ext cx="755016" cy="5984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BFB7D38-3C72-19A6-CEA6-FA8BE404284F}"/>
                      </a:ext>
                    </a:extLst>
                  </p:cNvPr>
                  <p:cNvSpPr txBox="1"/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algn="r" defTabSz="914400" rtl="1" eaLnBrk="1" latinLnBrk="0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BFB7D38-3C72-19A6-CEA6-FA8BE40428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0600" y="679058"/>
                    <a:ext cx="827971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0B525F1-746F-EFD2-8206-640C15C65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928" y="1234522"/>
                <a:ext cx="1670390" cy="1750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67A837A-51F2-0FA2-1FB6-13892A5E7F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3853" y="1227398"/>
                <a:ext cx="1493517" cy="165867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1970E4F-4740-3679-692F-EABBF76580D8}"/>
                  </a:ext>
                </a:extLst>
              </p:cNvPr>
              <p:cNvCxnSpPr>
                <a:cxnSpLocks/>
                <a:stCxn id="35" idx="0"/>
                <a:endCxn id="21" idx="2"/>
              </p:cNvCxnSpPr>
              <p:nvPr/>
            </p:nvCxnSpPr>
            <p:spPr>
              <a:xfrm flipV="1">
                <a:off x="9020505" y="1386944"/>
                <a:ext cx="4081" cy="48230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A81954B-55AD-24D4-3D01-C44629A33170}"/>
                  </a:ext>
                </a:extLst>
              </p:cNvPr>
              <p:cNvGrpSpPr/>
              <p:nvPr/>
            </p:nvGrpSpPr>
            <p:grpSpPr>
              <a:xfrm>
                <a:off x="7758450" y="2842933"/>
                <a:ext cx="2250252" cy="449801"/>
                <a:chOff x="4224649" y="2334743"/>
                <a:chExt cx="2250252" cy="449801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70CE7E1-3A32-3AF3-9B88-5D6DF7DDD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649" y="2784544"/>
                  <a:ext cx="22172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6A5CE0E-032E-189E-1382-5E3061FBE0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5387" y="2334743"/>
                      <a:ext cx="1969514" cy="34464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𝐶𝑜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6A5CE0E-032E-189E-1382-5E3061FBE0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5387" y="2334743"/>
                      <a:ext cx="1969514" cy="34464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38" r="-4025" b="-368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7A2BCF8-53E2-5EB3-D44B-FAE27C218A9F}"/>
                  </a:ext>
                </a:extLst>
              </p:cNvPr>
              <p:cNvGrpSpPr/>
              <p:nvPr/>
            </p:nvGrpSpPr>
            <p:grpSpPr>
              <a:xfrm>
                <a:off x="7758450" y="3250596"/>
                <a:ext cx="2217221" cy="426195"/>
                <a:chOff x="4224649" y="2804434"/>
                <a:chExt cx="2217221" cy="426195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1FF7403-07C2-2C1F-3597-4E6CEF96F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24649" y="3221826"/>
                  <a:ext cx="2217221" cy="8803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1DFC08E-3918-A6DF-3B96-02EC9ACDDA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oMath>
                        </m:oMathPara>
                      </a14:m>
                      <a:endParaRPr lang="he-IL" sz="22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1DFC08E-3918-A6DF-3B96-02EC9ACDDA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3711" y="2804434"/>
                      <a:ext cx="240707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22500" b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E3C7517-6C8A-89C1-BD49-5A12AF3DA55B}"/>
                  </a:ext>
                </a:extLst>
              </p:cNvPr>
              <p:cNvGrpSpPr/>
              <p:nvPr/>
            </p:nvGrpSpPr>
            <p:grpSpPr>
              <a:xfrm>
                <a:off x="7750650" y="3700546"/>
                <a:ext cx="2225021" cy="397099"/>
                <a:chOff x="4216849" y="3384866"/>
                <a:chExt cx="2225021" cy="397099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AD0A6BC-2E88-A8FB-462E-D8B9D7B70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6849" y="3781965"/>
                  <a:ext cx="2225021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DC92E73-0691-4508-BAEC-862B142C0E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4303" y="3384866"/>
                      <a:ext cx="181011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1">
                      <a:spAutoFit/>
                    </a:bodyPr>
                    <a:lstStyle/>
                    <a:p>
                      <a:r>
                        <a:rPr lang="en-US" sz="2200" dirty="0">
                          <a:solidFill>
                            <a:srgbClr val="7F7F7F"/>
                          </a:solidFill>
                        </a:rPr>
                        <a:t>decommit</a:t>
                      </a:r>
                      <a:r>
                        <a:rPr lang="en-US" sz="22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a14:m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DC92E73-0691-4508-BAEC-862B142C0E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4303" y="3384866"/>
                      <a:ext cx="1810111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428" t="-23214" r="-2357" b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6BCF632-9863-07D5-3289-AE9DFA12DDA0}"/>
                  </a:ext>
                </a:extLst>
              </p:cNvPr>
              <p:cNvGrpSpPr/>
              <p:nvPr/>
            </p:nvGrpSpPr>
            <p:grpSpPr>
              <a:xfrm>
                <a:off x="6169464" y="3122053"/>
                <a:ext cx="1178470" cy="1490428"/>
                <a:chOff x="1588275" y="2595627"/>
                <a:chExt cx="1178470" cy="149042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E87C808-2689-FCC5-CB47-8D38005D1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88275" y="2907585"/>
                  <a:ext cx="1178470" cy="1178470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6FD197A-B461-8C14-A2F9-D073667BFE6F}"/>
                    </a:ext>
                  </a:extLst>
                </p:cNvPr>
                <p:cNvSpPr/>
                <p:nvPr/>
              </p:nvSpPr>
              <p:spPr>
                <a:xfrm>
                  <a:off x="1670799" y="2595627"/>
                  <a:ext cx="95801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Prover</a:t>
                  </a:r>
                  <a:endParaRPr lang="en-IL" sz="220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C496878-F295-0A3A-FEA1-4837C0AEA19E}"/>
                  </a:ext>
                </a:extLst>
              </p:cNvPr>
              <p:cNvGrpSpPr/>
              <p:nvPr/>
            </p:nvGrpSpPr>
            <p:grpSpPr>
              <a:xfrm>
                <a:off x="10585861" y="3122052"/>
                <a:ext cx="1044710" cy="1450202"/>
                <a:chOff x="9159013" y="2453829"/>
                <a:chExt cx="1044710" cy="145020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BBCA39E-D271-4830-FE2C-736E05B3335E}"/>
                    </a:ext>
                  </a:extLst>
                </p:cNvPr>
                <p:cNvSpPr/>
                <p:nvPr/>
              </p:nvSpPr>
              <p:spPr>
                <a:xfrm>
                  <a:off x="9159013" y="2453829"/>
                  <a:ext cx="104471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dirty="0"/>
                    <a:t>Verifier</a:t>
                  </a:r>
                  <a:endParaRPr lang="en-IL" sz="2200" dirty="0"/>
                </a:p>
              </p:txBody>
            </p:sp>
            <p:pic>
              <p:nvPicPr>
                <p:cNvPr id="56" name="Picture 2" descr="Simpleton | Dumb Ways to Die Wiki | Fandom">
                  <a:extLst>
                    <a:ext uri="{FF2B5EF4-FFF2-40B4-BE49-F238E27FC236}">
                      <a16:creationId xmlns:a16="http://schemas.microsoft.com/office/drawing/2014/main" id="{FFA654B1-2632-CE79-B485-7C011862A5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7812" y="2802213"/>
                  <a:ext cx="828117" cy="1101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2BD5EC-8CB4-323F-C2E7-3AFC4C77F7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06284" y="1025363"/>
                <a:ext cx="1366042" cy="33240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7938E1-DAE3-648D-0CE4-06E7DA2865EC}"/>
                    </a:ext>
                  </a:extLst>
                </p:cNvPr>
                <p:cNvSpPr txBox="1"/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7938E1-DAE3-648D-0CE4-06E7DA286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8013" y="1321778"/>
                  <a:ext cx="3292112" cy="436979"/>
                </a:xfrm>
                <a:prstGeom prst="rect">
                  <a:avLst/>
                </a:prstGeom>
                <a:blipFill>
                  <a:blip r:embed="rId11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000718-EE42-7BB2-E74F-90A332D972A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044069" y="1758757"/>
              <a:ext cx="4867" cy="82541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31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8E41-31D4-B1E4-ACD1-E3CECDC1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8675B-B472-DBB2-2CFE-8825685E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C13DF2-A364-2602-7A8E-981103BE3A49}"/>
                  </a:ext>
                </a:extLst>
              </p:cNvPr>
              <p:cNvSpPr txBox="1"/>
              <p:nvPr/>
            </p:nvSpPr>
            <p:spPr>
              <a:xfrm>
                <a:off x="8642997" y="1869246"/>
                <a:ext cx="755016" cy="5984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C13DF2-A364-2602-7A8E-981103BE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97" y="1869246"/>
                <a:ext cx="755016" cy="598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4F7707D-C82B-929E-0D2B-29AFB825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Relativized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D26ACC2-B687-BA09-74D5-6ABDF5192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623" y="1386944"/>
                <a:ext cx="658628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ideal </a:t>
                </a:r>
                <a:r>
                  <a:rPr lang="en-US" sz="2400" dirty="0"/>
                  <a:t>model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with a random oracle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All parties have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he-IL" sz="2400" dirty="0"/>
              </a:p>
              <a:p>
                <a:r>
                  <a:rPr lang="en-US" sz="2400" dirty="0"/>
                  <a:t>This 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captures</a:t>
                </a:r>
                <a:r>
                  <a:rPr lang="en-US" sz="2400" dirty="0"/>
                  <a:t> insecurity of the toy protocol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D26ACC2-B687-BA09-74D5-6ABDF5192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23" y="1386944"/>
                <a:ext cx="6586284" cy="4351338"/>
              </a:xfrm>
              <a:blipFill>
                <a:blip r:embed="rId4"/>
                <a:stretch>
                  <a:fillRect l="-12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3B08B8-2EBA-7C7B-EB7C-32EB020B7A8B}"/>
                  </a:ext>
                </a:extLst>
              </p:cNvPr>
              <p:cNvSpPr txBox="1"/>
              <p:nvPr/>
            </p:nvSpPr>
            <p:spPr>
              <a:xfrm>
                <a:off x="8610600" y="679058"/>
                <a:ext cx="827971" cy="7078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3B08B8-2EBA-7C7B-EB7C-32EB020B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679058"/>
                <a:ext cx="8279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0D15AC-5F41-FF06-B888-56835FE94567}"/>
              </a:ext>
            </a:extLst>
          </p:cNvPr>
          <p:cNvCxnSpPr>
            <a:cxnSpLocks/>
          </p:cNvCxnSpPr>
          <p:nvPr/>
        </p:nvCxnSpPr>
        <p:spPr>
          <a:xfrm flipV="1">
            <a:off x="6804928" y="1234522"/>
            <a:ext cx="1670390" cy="17500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EF7CD3-782D-5204-6BD1-F4CF99CA7C0E}"/>
              </a:ext>
            </a:extLst>
          </p:cNvPr>
          <p:cNvCxnSpPr>
            <a:cxnSpLocks/>
          </p:cNvCxnSpPr>
          <p:nvPr/>
        </p:nvCxnSpPr>
        <p:spPr>
          <a:xfrm flipH="1" flipV="1">
            <a:off x="9573853" y="1227398"/>
            <a:ext cx="1493517" cy="165867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B44667-8DC9-1511-1E37-0C57F7854533}"/>
              </a:ext>
            </a:extLst>
          </p:cNvPr>
          <p:cNvCxnSpPr>
            <a:cxnSpLocks/>
            <a:stCxn id="35" idx="0"/>
            <a:endCxn id="21" idx="2"/>
          </p:cNvCxnSpPr>
          <p:nvPr/>
        </p:nvCxnSpPr>
        <p:spPr>
          <a:xfrm flipV="1">
            <a:off x="9020505" y="1386944"/>
            <a:ext cx="4081" cy="48230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5B263-A432-4240-7C05-086287122B0F}"/>
              </a:ext>
            </a:extLst>
          </p:cNvPr>
          <p:cNvGrpSpPr/>
          <p:nvPr/>
        </p:nvGrpSpPr>
        <p:grpSpPr>
          <a:xfrm>
            <a:off x="7640553" y="3196329"/>
            <a:ext cx="2310361" cy="1354217"/>
            <a:chOff x="4224649" y="2351047"/>
            <a:chExt cx="2310361" cy="13542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EDE7EA-8DFE-6A65-4840-1A2D7090BD0A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DFE631-2CF2-BBF4-773E-2A74163BF841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2114746" cy="13542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200" dirty="0">
                      <a:solidFill>
                        <a:srgbClr val="7F7F7F"/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DFE631-2CF2-BBF4-773E-2A74163BF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2114746" cy="1354217"/>
                </a:xfrm>
                <a:prstGeom prst="rect">
                  <a:avLst/>
                </a:prstGeom>
                <a:blipFill>
                  <a:blip r:embed="rId6"/>
                  <a:stretch>
                    <a:fillRect l="-8069" t="-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8430DE-3139-ABE5-9FC6-0C5395EB1BD7}"/>
                  </a:ext>
                </a:extLst>
              </p:cNvPr>
              <p:cNvSpPr txBox="1"/>
              <p:nvPr/>
            </p:nvSpPr>
            <p:spPr>
              <a:xfrm>
                <a:off x="9857774" y="4913158"/>
                <a:ext cx="211482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8430DE-3139-ABE5-9FC6-0C5395EB1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74" y="4913158"/>
                <a:ext cx="2114820" cy="440313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6F37448-982A-7232-B803-1E45F7BF30B1}"/>
              </a:ext>
            </a:extLst>
          </p:cNvPr>
          <p:cNvSpPr txBox="1"/>
          <p:nvPr/>
        </p:nvSpPr>
        <p:spPr>
          <a:xfrm>
            <a:off x="10745981" y="5217998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48D688-D2F4-7848-6289-FDB413319EF6}"/>
                  </a:ext>
                </a:extLst>
              </p:cNvPr>
              <p:cNvSpPr txBox="1"/>
              <p:nvPr/>
            </p:nvSpPr>
            <p:spPr>
              <a:xfrm>
                <a:off x="9857774" y="5522838"/>
                <a:ext cx="2114820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48D688-D2F4-7848-6289-FDB41331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74" y="5522838"/>
                <a:ext cx="2114820" cy="440313"/>
              </a:xfrm>
              <a:prstGeom prst="rect">
                <a:avLst/>
              </a:prstGeom>
              <a:blipFill>
                <a:blip r:embed="rId8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42BB5-5B04-A6FC-157A-DDBB161970D0}"/>
                  </a:ext>
                </a:extLst>
              </p:cNvPr>
              <p:cNvSpPr txBox="1"/>
              <p:nvPr/>
            </p:nvSpPr>
            <p:spPr>
              <a:xfrm>
                <a:off x="9269128" y="451406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42BB5-5B04-A6FC-157A-DDBB1619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128" y="4514066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553E57E0-6750-21B8-930E-C1DF697B4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464" y="3434011"/>
            <a:ext cx="1178470" cy="1178470"/>
          </a:xfrm>
          <a:prstGeom prst="rect">
            <a:avLst/>
          </a:prstGeom>
        </p:spPr>
      </p:pic>
      <p:pic>
        <p:nvPicPr>
          <p:cNvPr id="31" name="Picture 2" descr="Simpleton | Dumb Ways to Die Wiki | Fandom">
            <a:extLst>
              <a:ext uri="{FF2B5EF4-FFF2-40B4-BE49-F238E27FC236}">
                <a16:creationId xmlns:a16="http://schemas.microsoft.com/office/drawing/2014/main" id="{391208BC-A8C3-4CCA-A637-DEB0D482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60" y="3470436"/>
            <a:ext cx="828117" cy="11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8F34F64-3A8E-7B57-23AA-9CDEB460C07B}"/>
              </a:ext>
            </a:extLst>
          </p:cNvPr>
          <p:cNvSpPr/>
          <p:nvPr/>
        </p:nvSpPr>
        <p:spPr>
          <a:xfrm>
            <a:off x="6251988" y="3122053"/>
            <a:ext cx="9580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Prover</a:t>
            </a:r>
            <a:endParaRPr lang="en-IL" sz="2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F3531F-BD8E-426C-A5CF-C86413219E14}"/>
              </a:ext>
            </a:extLst>
          </p:cNvPr>
          <p:cNvSpPr/>
          <p:nvPr/>
        </p:nvSpPr>
        <p:spPr>
          <a:xfrm>
            <a:off x="10585861" y="3122052"/>
            <a:ext cx="1044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Verifier</a:t>
            </a:r>
            <a:endParaRPr lang="en-IL" sz="2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B07443-D165-8DC8-BF89-6993C7E6C2FE}"/>
              </a:ext>
            </a:extLst>
          </p:cNvPr>
          <p:cNvGrpSpPr/>
          <p:nvPr/>
        </p:nvGrpSpPr>
        <p:grpSpPr>
          <a:xfrm>
            <a:off x="645394" y="3089408"/>
            <a:ext cx="5423797" cy="1980613"/>
            <a:chOff x="734805" y="1979065"/>
            <a:chExt cx="5423797" cy="198061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B068B1B-B15F-1A8D-99E2-75B85CE853F5}"/>
                </a:ext>
              </a:extLst>
            </p:cNvPr>
            <p:cNvGrpSpPr/>
            <p:nvPr/>
          </p:nvGrpSpPr>
          <p:grpSpPr>
            <a:xfrm>
              <a:off x="734805" y="1979065"/>
              <a:ext cx="5423797" cy="1980613"/>
              <a:chOff x="642173" y="1855509"/>
              <a:chExt cx="5423797" cy="1980613"/>
            </a:xfrm>
          </p:grpSpPr>
          <p:sp>
            <p:nvSpPr>
              <p:cNvPr id="47" name="Rectangle: Rounded Corners 18">
                <a:extLst>
                  <a:ext uri="{FF2B5EF4-FFF2-40B4-BE49-F238E27FC236}">
                    <a16:creationId xmlns:a16="http://schemas.microsoft.com/office/drawing/2014/main" id="{E3C3EF7B-5086-D1A5-9ADA-A75230D9123B}"/>
                  </a:ext>
                </a:extLst>
              </p:cNvPr>
              <p:cNvSpPr/>
              <p:nvPr/>
            </p:nvSpPr>
            <p:spPr>
              <a:xfrm>
                <a:off x="642173" y="1855509"/>
                <a:ext cx="4196357" cy="1980613"/>
              </a:xfrm>
              <a:prstGeom prst="roundRect">
                <a:avLst>
                  <a:gd name="adj" fmla="val 38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29E0865-1F20-860B-7926-A453C3B82788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12" y="1882075"/>
                    <a:ext cx="1045543" cy="4369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200" dirty="0">
                        <a:solidFill>
                          <a:schemeClr val="tx1"/>
                        </a:solidFill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29E0865-1F20-860B-7926-A453C3B827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612" y="1882075"/>
                    <a:ext cx="1045543" cy="43697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8571" r="-5952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2CD3D13-A95B-A39E-E573-7A054253C62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>
                        <a:solidFill>
                          <a:schemeClr val="tx1"/>
                        </a:solidFill>
                      </a:rPr>
                      <a:t>2.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2CD3D13-A95B-A39E-E573-7A054253C6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390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F091719-14EE-BA47-0C7C-9BAC7AD1323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/>
                      <a:t>3. Output  </a:t>
                    </a:r>
                    <a14:m>
                      <m:oMath xmlns:m="http://schemas.openxmlformats.org/officeDocument/2006/math"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F091719-14EE-BA47-0C7C-9BAC7AD13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600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E16DEC7-11BB-DAC3-5675-2CBBB18B67E8}"/>
                    </a:ext>
                  </a:extLst>
                </p:cNvPr>
                <p:cNvSpPr txBox="1"/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E16DEC7-11BB-DAC3-5675-2CBBB18B6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blipFill>
                  <a:blip r:embed="rId15"/>
                  <a:stretch>
                    <a:fillRect l="-3784" t="-8571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2FC994-11E5-AF98-18B3-D5754770D8EB}"/>
              </a:ext>
            </a:extLst>
          </p:cNvPr>
          <p:cNvCxnSpPr>
            <a:cxnSpLocks/>
          </p:cNvCxnSpPr>
          <p:nvPr/>
        </p:nvCxnSpPr>
        <p:spPr>
          <a:xfrm flipH="1" flipV="1">
            <a:off x="9506284" y="1025363"/>
            <a:ext cx="1366042" cy="33240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866FC-F29C-2477-29B9-646813219F96}"/>
                  </a:ext>
                </a:extLst>
              </p:cNvPr>
              <p:cNvSpPr txBox="1"/>
              <p:nvPr/>
            </p:nvSpPr>
            <p:spPr>
              <a:xfrm>
                <a:off x="9398013" y="1321778"/>
                <a:ext cx="3292112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C866FC-F29C-2477-29B9-646813219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13" y="1321778"/>
                <a:ext cx="3292112" cy="436979"/>
              </a:xfrm>
              <a:prstGeom prst="rect">
                <a:avLst/>
              </a:prstGeom>
              <a:blipFill>
                <a:blip r:embed="rId16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3956CD-7494-D990-1E63-3FACAE683EB6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11044069" y="1758757"/>
            <a:ext cx="4867" cy="8254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: Rounded Corners 40">
            <a:extLst>
              <a:ext uri="{FF2B5EF4-FFF2-40B4-BE49-F238E27FC236}">
                <a16:creationId xmlns:a16="http://schemas.microsoft.com/office/drawing/2014/main" id="{286D059F-1DC4-ABE8-CCAE-2C688F216627}"/>
              </a:ext>
            </a:extLst>
          </p:cNvPr>
          <p:cNvSpPr/>
          <p:nvPr/>
        </p:nvSpPr>
        <p:spPr>
          <a:xfrm>
            <a:off x="3758765" y="5295719"/>
            <a:ext cx="4428602" cy="6543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about XFS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30711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99DC-284B-6220-2E86-61579B24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5A0F4-9768-BFC2-1F53-95552547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F36295-F2B5-A92D-1C6A-6B581E98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Security in the Relativized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799284-A0EB-418F-072D-EF65621894BB}"/>
                  </a:ext>
                </a:extLst>
              </p:cNvPr>
              <p:cNvSpPr txBox="1"/>
              <p:nvPr/>
            </p:nvSpPr>
            <p:spPr>
              <a:xfrm>
                <a:off x="1345890" y="1222572"/>
                <a:ext cx="11177478" cy="5133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algn="l" defTabSz="914400" rtl="0" eaLnBrk="1" latinLnBrk="0" hangingPunct="1"/>
                <a:r>
                  <a:rPr lang="en-US" sz="2800" b="1" dirty="0"/>
                  <a:t>Theorem:</a:t>
                </a:r>
                <a:endParaRPr lang="en-US" sz="2800" dirty="0"/>
              </a:p>
              <a:p>
                <a:pPr marL="0" algn="l" defTabSz="914400" rtl="0" eaLnBrk="1" latinLnBrk="0" hangingPunct="1"/>
                <a:r>
                  <a:rPr lang="en-US" sz="2400" dirty="0"/>
                  <a:t>In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relativized model</a:t>
                </a:r>
                <a:r>
                  <a:rPr lang="en-US" sz="2400" dirty="0"/>
                  <a:t>, the XFS* transformation satisfies:</a:t>
                </a:r>
              </a:p>
              <a:p>
                <a:pPr algn="l" defTabSz="914400" rtl="0" eaLnBrk="1" latinLnBrk="0" hangingPunct="1"/>
                <a:endParaRPr lang="en-US" sz="2400" dirty="0">
                  <a:solidFill>
                    <a:srgbClr val="7030A0"/>
                  </a:solidFill>
                </a:endParaRPr>
              </a:p>
              <a:p>
                <a:pPr algn="l" defTabSz="914400" rtl="0" eaLnBrk="1" latinLnBrk="0" hangingPunct="1"/>
                <a:r>
                  <a:rPr lang="en-US" sz="2400" dirty="0">
                    <a:solidFill>
                      <a:srgbClr val="7030A0"/>
                    </a:solidFill>
                  </a:rPr>
                  <a:t>Input</a:t>
                </a:r>
                <a:r>
                  <a:rPr lang="en-US" sz="2400" dirty="0"/>
                  <a:t>:</a:t>
                </a:r>
              </a:p>
              <a:p>
                <a:pPr marL="457200" indent="-457200" algn="l" defTabSz="914400" rtl="0" eaLnBrk="1" latinLnBrk="0" hangingPunct="1">
                  <a:buFont typeface="+mj-lt"/>
                  <a:buAutoNum type="arabicPeriod"/>
                </a:pPr>
                <a:r>
                  <a:rPr lang="en-US" sz="2400" dirty="0"/>
                  <a:t>Sigma protocol with round-by-round knowledge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 algn="l" defTabSz="914400" rtl="0" eaLnBrk="1" latinLnBrk="0" hangingPunct="1">
                  <a:buFont typeface="+mj-lt"/>
                  <a:buAutoNum type="arabicPeriod"/>
                </a:pPr>
                <a:r>
                  <a:rPr lang="en-US" sz="2400" dirty="0"/>
                  <a:t>Strong PoW with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𝑃𝑜𝑊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 defTabSz="914400" rtl="0" eaLnBrk="1" latinLnBrk="0" hangingPunct="1"/>
                <a:endParaRPr lang="en-US" sz="2400" dirty="0">
                  <a:solidFill>
                    <a:srgbClr val="7030A0"/>
                  </a:solidFill>
                </a:endParaRPr>
              </a:p>
              <a:p>
                <a:pPr algn="l" defTabSz="914400" rtl="0" eaLnBrk="1" latinLnBrk="0" hangingPunct="1"/>
                <a:r>
                  <a:rPr lang="en-US" sz="2400" dirty="0">
                    <a:solidFill>
                      <a:srgbClr val="7030A0"/>
                    </a:solidFill>
                  </a:rPr>
                  <a:t>Output</a:t>
                </a:r>
                <a:r>
                  <a:rPr lang="en-US" sz="2400" dirty="0"/>
                  <a:t>:  non-interactive protocol with knowledge error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𝐴𝑅𝐺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𝑃𝑜𝑊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r>
                  <a:rPr lang="en-US" sz="2400" dirty="0"/>
                  <a:t>where: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is the query complexity of the malicious prover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XFS*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slight modification </a:t>
                </a:r>
                <a:r>
                  <a:rPr lang="en-US" sz="2400" dirty="0"/>
                  <a:t>of the transformation we saw</a:t>
                </a:r>
                <a:endParaRPr lang="en-US" sz="24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799284-A0EB-418F-072D-EF6562189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90" y="1222572"/>
                <a:ext cx="11177478" cy="5133778"/>
              </a:xfrm>
              <a:prstGeom prst="rect">
                <a:avLst/>
              </a:prstGeom>
              <a:blipFill>
                <a:blip r:embed="rId3"/>
                <a:stretch>
                  <a:fillRect l="-1146" t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3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44CE-73AE-3E6A-DB16-AD1116C1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494A63-D4CA-DCB0-53D5-41A1C8A8C1D1}"/>
              </a:ext>
            </a:extLst>
          </p:cNvPr>
          <p:cNvSpPr/>
          <p:nvPr/>
        </p:nvSpPr>
        <p:spPr>
          <a:xfrm>
            <a:off x="533336" y="4238763"/>
            <a:ext cx="10083864" cy="1240765"/>
          </a:xfrm>
          <a:prstGeom prst="roundRect">
            <a:avLst>
              <a:gd name="adj" fmla="val 39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133876-A2C9-A95D-FDE0-91F697AF2351}"/>
                  </a:ext>
                </a:extLst>
              </p:cNvPr>
              <p:cNvSpPr txBox="1"/>
              <p:nvPr/>
            </p:nvSpPr>
            <p:spPr>
              <a:xfrm>
                <a:off x="4197053" y="3947007"/>
                <a:ext cx="65554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(Assume: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400" dirty="0"/>
                  <a:t>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400" dirty="0"/>
                  <a:t> makes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𝐷𝑖𝑔𝑒𝑠𝑡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133876-A2C9-A95D-FDE0-91F697AF2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53" y="3947007"/>
                <a:ext cx="6555491" cy="307777"/>
              </a:xfrm>
              <a:prstGeom prst="rect">
                <a:avLst/>
              </a:prstGeom>
              <a:blipFill>
                <a:blip r:embed="rId3"/>
                <a:stretch>
                  <a:fillRect l="-279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7B0CB44-20FB-9D5C-0521-3783962EC5B6}"/>
              </a:ext>
            </a:extLst>
          </p:cNvPr>
          <p:cNvSpPr/>
          <p:nvPr/>
        </p:nvSpPr>
        <p:spPr>
          <a:xfrm>
            <a:off x="6623357" y="1207327"/>
            <a:ext cx="5400883" cy="2349666"/>
          </a:xfrm>
          <a:prstGeom prst="roundRect">
            <a:avLst>
              <a:gd name="adj" fmla="val 5804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BC22F2-F326-382E-F587-2DB917E0840F}"/>
              </a:ext>
            </a:extLst>
          </p:cNvPr>
          <p:cNvSpPr/>
          <p:nvPr/>
        </p:nvSpPr>
        <p:spPr>
          <a:xfrm>
            <a:off x="410038" y="1211388"/>
            <a:ext cx="5400883" cy="2431666"/>
          </a:xfrm>
          <a:prstGeom prst="roundRect">
            <a:avLst>
              <a:gd name="adj" fmla="val 58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C84EB-607A-8D8A-FEAD-FEDACEA8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79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485916-BE50-356B-1937-A781585F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r>
              <a:rPr lang="en-US" dirty="0"/>
              <a:t>Prelude: ROM Security for FS </a:t>
            </a:r>
            <a:r>
              <a:rPr lang="en-US" sz="3200" dirty="0"/>
              <a:t>[PS96]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325AC-776D-0BEF-E98F-1D6579EC397A}"/>
                  </a:ext>
                </a:extLst>
              </p:cNvPr>
              <p:cNvSpPr txBox="1"/>
              <p:nvPr/>
            </p:nvSpPr>
            <p:spPr>
              <a:xfrm>
                <a:off x="374706" y="3616148"/>
                <a:ext cx="6248651" cy="969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900" b="1" dirty="0"/>
                  <a:t>Reduce to security of Sigma protocol:</a:t>
                </a:r>
              </a:p>
              <a:p>
                <a:r>
                  <a:rPr lang="en-US" sz="1900" dirty="0"/>
                  <a:t>Proof idea,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</m:oMath>
                </a14:m>
                <a:r>
                  <a:rPr lang="en-US" sz="19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900" dirty="0"/>
                  <a:t>:</a:t>
                </a:r>
              </a:p>
              <a:p>
                <a:pPr marL="457200" indent="-457200" algn="l" defTabSz="914400" rtl="0" eaLnBrk="1" latinLnBrk="0" hangingPunct="1">
                  <a:buAutoNum type="arabicPeriod"/>
                </a:pPr>
                <a:endParaRPr lang="en-US" sz="19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325AC-776D-0BEF-E98F-1D6579EC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6" y="3616148"/>
                <a:ext cx="6248651" cy="969496"/>
              </a:xfrm>
              <a:prstGeom prst="rect">
                <a:avLst/>
              </a:prstGeom>
              <a:blipFill>
                <a:blip r:embed="rId4"/>
                <a:stretch>
                  <a:fillRect l="-877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2A5B6D-7F72-C748-1844-890F2CF86748}"/>
                  </a:ext>
                </a:extLst>
              </p:cNvPr>
              <p:cNvSpPr txBox="1"/>
              <p:nvPr/>
            </p:nvSpPr>
            <p:spPr>
              <a:xfrm>
                <a:off x="668510" y="4251511"/>
                <a:ext cx="9864023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Tx/>
                  <a:buAutoNum type="arabicPeriod"/>
                </a:pPr>
                <a:r>
                  <a:rPr lang="en-US" sz="1900" dirty="0"/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900" dirty="0"/>
                  <a:t> up to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900" dirty="0"/>
                  <a:t>-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query, where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900" dirty="0"/>
                  <a:t> is random.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sz="1900" dirty="0"/>
                  <a:t>Parse query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dirty="0"/>
                  <a:t>, choose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𝐸𝑥𝑡𝑟𝑎𝑐𝑡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900" dirty="0"/>
                  <a:t>, and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sz="1900" dirty="0"/>
                  <a:t>Receive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900" dirty="0"/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sz="1900" dirty="0"/>
                  <a:t>Keep simulating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900" dirty="0"/>
                  <a:t> with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900" dirty="0"/>
                  <a:t> programmed instead of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dirty="0"/>
                  <a:t> 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dirty="0"/>
                  <a:t>.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2A5B6D-7F72-C748-1844-890F2CF86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0" y="4251511"/>
                <a:ext cx="9864023" cy="1261884"/>
              </a:xfrm>
              <a:prstGeom prst="rect">
                <a:avLst/>
              </a:prstGeom>
              <a:blipFill>
                <a:blip r:embed="rId5"/>
                <a:stretch>
                  <a:fillRect l="-618" t="-2899" r="-124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F2BCC33-99FE-5F54-7019-9F2E2272F897}"/>
              </a:ext>
            </a:extLst>
          </p:cNvPr>
          <p:cNvGrpSpPr/>
          <p:nvPr/>
        </p:nvGrpSpPr>
        <p:grpSpPr>
          <a:xfrm>
            <a:off x="533336" y="6232238"/>
            <a:ext cx="9535647" cy="451428"/>
            <a:chOff x="1280399" y="6293311"/>
            <a:chExt cx="9535647" cy="4514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39EB402-0872-B3F8-6E7F-F192A52958D4}"/>
                </a:ext>
              </a:extLst>
            </p:cNvPr>
            <p:cNvSpPr/>
            <p:nvPr/>
          </p:nvSpPr>
          <p:spPr>
            <a:xfrm>
              <a:off x="1280399" y="6293311"/>
              <a:ext cx="9472145" cy="4514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013DE22-7B38-6F15-9273-9E822B46EF8E}"/>
                    </a:ext>
                  </a:extLst>
                </p:cNvPr>
                <p:cNvSpPr txBox="1"/>
                <p:nvPr/>
              </p:nvSpPr>
              <p:spPr>
                <a:xfrm>
                  <a:off x="1343900" y="6324376"/>
                  <a:ext cx="947214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In relativized world: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a14:m>
                  <a:r>
                    <a:rPr lang="en-US" sz="2000" dirty="0"/>
                    <a:t>  can depend 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/>
                    <a:t>, they can distinguish!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013DE22-7B38-6F15-9273-9E822B46EF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900" y="6324376"/>
                  <a:ext cx="9472146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708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510896B5-22CE-F12F-AD2B-F78826916E6A}"/>
              </a:ext>
            </a:extLst>
          </p:cNvPr>
          <p:cNvSpPr/>
          <p:nvPr/>
        </p:nvSpPr>
        <p:spPr>
          <a:xfrm>
            <a:off x="5888314" y="2222502"/>
            <a:ext cx="705917" cy="4132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859ABC-7644-E24B-9FFE-B6CD867205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4258"/>
          <a:stretch>
            <a:fillRect/>
          </a:stretch>
        </p:blipFill>
        <p:spPr>
          <a:xfrm>
            <a:off x="6511393" y="1541807"/>
            <a:ext cx="5234894" cy="18194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35C6FC0-CF3F-0162-C464-ED6A831AFD0F}"/>
              </a:ext>
            </a:extLst>
          </p:cNvPr>
          <p:cNvSpPr/>
          <p:nvPr/>
        </p:nvSpPr>
        <p:spPr>
          <a:xfrm>
            <a:off x="6943830" y="3062403"/>
            <a:ext cx="1459523" cy="3873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DBA993-687A-C82F-E877-1C74F285498B}"/>
              </a:ext>
            </a:extLst>
          </p:cNvPr>
          <p:cNvSpPr txBox="1"/>
          <p:nvPr/>
        </p:nvSpPr>
        <p:spPr>
          <a:xfrm>
            <a:off x="410038" y="1207327"/>
            <a:ext cx="2785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Non-Interactive Argument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FF1F6D-54F9-93AD-98A1-40E0E3FD3F90}"/>
              </a:ext>
            </a:extLst>
          </p:cNvPr>
          <p:cNvSpPr txBox="1"/>
          <p:nvPr/>
        </p:nvSpPr>
        <p:spPr>
          <a:xfrm>
            <a:off x="6623357" y="1203267"/>
            <a:ext cx="2785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Sigma Protocol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B1D871D-2046-A845-8739-567A0E48C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51" y="1652010"/>
            <a:ext cx="4412604" cy="1904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EB4F47-B2B6-A52F-2DBF-E359A6D71318}"/>
                  </a:ext>
                </a:extLst>
              </p:cNvPr>
              <p:cNvSpPr/>
              <p:nvPr/>
            </p:nvSpPr>
            <p:spPr>
              <a:xfrm>
                <a:off x="1820333" y="1752600"/>
                <a:ext cx="410126" cy="3676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EB4F47-B2B6-A52F-2DBF-E359A6D71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33" y="1752600"/>
                <a:ext cx="410126" cy="3676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182C04-C5C9-9B4F-EDE7-630F346EB0C1}"/>
              </a:ext>
            </a:extLst>
          </p:cNvPr>
          <p:cNvCxnSpPr>
            <a:cxnSpLocks/>
          </p:cNvCxnSpPr>
          <p:nvPr/>
        </p:nvCxnSpPr>
        <p:spPr>
          <a:xfrm flipV="1">
            <a:off x="1429214" y="2087156"/>
            <a:ext cx="361993" cy="2397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400003-7F71-D686-1AE3-ED0DFB2C8CA2}"/>
              </a:ext>
            </a:extLst>
          </p:cNvPr>
          <p:cNvCxnSpPr>
            <a:cxnSpLocks/>
          </p:cNvCxnSpPr>
          <p:nvPr/>
        </p:nvCxnSpPr>
        <p:spPr>
          <a:xfrm flipH="1">
            <a:off x="1475023" y="2205737"/>
            <a:ext cx="345310" cy="2404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B2483A-7625-CFFB-09BC-D5649BD7B276}"/>
                  </a:ext>
                </a:extLst>
              </p:cNvPr>
              <p:cNvSpPr txBox="1"/>
              <p:nvPr/>
            </p:nvSpPr>
            <p:spPr>
              <a:xfrm>
                <a:off x="774551" y="5788379"/>
                <a:ext cx="7618091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900" b="0" dirty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𝐴𝑅𝐺</m:t>
                                </m:r>
                              </m:sub>
                            </m:s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𝑐𝑜𝑛𝑣𝑖𝑛𝑐𝑒𝑠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𝑆𝑃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=#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𝑞𝑢𝑒𝑟𝑖𝑒𝑠</m:t>
                        </m:r>
                        <m:func>
                          <m:func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  <m:t>𝑆𝑃</m:t>
                                    </m:r>
                                  </m:sub>
                                </m:s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𝑐𝑜𝑛𝑣𝑖𝑛𝑐𝑒𝑠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  <m:t>𝑆𝑃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B2483A-7625-CFFB-09BC-D5649BD7B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51" y="5788379"/>
                <a:ext cx="7618091" cy="384721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2BF50-43A7-EE22-F88E-2BA450B49CCE}"/>
                  </a:ext>
                </a:extLst>
              </p:cNvPr>
              <p:cNvSpPr txBox="1"/>
              <p:nvPr/>
            </p:nvSpPr>
            <p:spPr>
              <a:xfrm>
                <a:off x="533166" y="5469760"/>
                <a:ext cx="6248651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𝐴𝑅𝐺</m:t>
                        </m:r>
                      </m:sub>
                    </m:sSub>
                  </m:oMath>
                </a14:m>
                <a:r>
                  <a:rPr lang="en-US" sz="1900" dirty="0"/>
                  <a:t> can’t distinguish between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900" dirty="0"/>
                  <a:t> and programmed oracle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2BF50-43A7-EE22-F88E-2BA450B4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66" y="5469760"/>
                <a:ext cx="6248651" cy="384721"/>
              </a:xfrm>
              <a:prstGeom prst="rect">
                <a:avLst/>
              </a:prstGeom>
              <a:blipFill>
                <a:blip r:embed="rId12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" grpId="0"/>
      <p:bldP spid="2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B92A-E9F4-FE73-A303-46C74818C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6050299-46EA-7230-5D57-DE23BBDB5B93}"/>
              </a:ext>
            </a:extLst>
          </p:cNvPr>
          <p:cNvSpPr/>
          <p:nvPr/>
        </p:nvSpPr>
        <p:spPr>
          <a:xfrm>
            <a:off x="7187184" y="4081527"/>
            <a:ext cx="2928620" cy="3833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0C8B47-F6F7-2AD4-85F1-9BA7F4771C94}"/>
              </a:ext>
            </a:extLst>
          </p:cNvPr>
          <p:cNvSpPr/>
          <p:nvPr/>
        </p:nvSpPr>
        <p:spPr>
          <a:xfrm>
            <a:off x="7284720" y="1218565"/>
            <a:ext cx="2188845" cy="3920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660CDD-B46E-841C-AECC-08667F56061B}"/>
              </a:ext>
            </a:extLst>
          </p:cNvPr>
          <p:cNvSpPr/>
          <p:nvPr/>
        </p:nvSpPr>
        <p:spPr>
          <a:xfrm>
            <a:off x="5718492" y="1418606"/>
            <a:ext cx="755016" cy="598434"/>
          </a:xfrm>
          <a:prstGeom prst="rect">
            <a:avLst/>
          </a:prstGeom>
          <a:noFill/>
          <a:ln>
            <a:solidFill>
              <a:srgbClr val="83CBE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469EC-39E1-EE6E-3EF8-3B8E09B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7738EE-E741-DBB7-524A-283BB125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Security of XFS in the Relativized 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E0CFC-98A2-6CA0-7218-BB8123409D6C}"/>
              </a:ext>
            </a:extLst>
          </p:cNvPr>
          <p:cNvSpPr txBox="1"/>
          <p:nvPr/>
        </p:nvSpPr>
        <p:spPr>
          <a:xfrm>
            <a:off x="422667" y="4870007"/>
            <a:ext cx="111774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2000" b="1" dirty="0"/>
              <a:t>Proof similar to FS in ROM with two additional steps:</a:t>
            </a:r>
          </a:p>
          <a:p>
            <a:pPr marL="0" algn="l" defTabSz="914400" rtl="0" eaLnBrk="1" latinLnBrk="0" hangingPunct="1"/>
            <a:endParaRPr lang="en-US" sz="2400" dirty="0"/>
          </a:p>
          <a:p>
            <a:pPr marL="457200" indent="-457200" algn="l" defTabSz="914400" rtl="0" eaLnBrk="1" latinLnBrk="0" hangingPunct="1">
              <a:buAutoNum type="arabicPeriod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B8FBE8-4544-9B96-0AF3-07A8BF330E2F}"/>
                  </a:ext>
                </a:extLst>
              </p:cNvPr>
              <p:cNvSpPr txBox="1"/>
              <p:nvPr/>
            </p:nvSpPr>
            <p:spPr>
              <a:xfrm>
                <a:off x="812781" y="5196323"/>
                <a:ext cx="109565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defTabSz="914400" rtl="0" eaLnBrk="1" latinLnBrk="0" hangingPunct="1"/>
                <a:r>
                  <a:rPr lang="en-US" sz="2000" dirty="0"/>
                  <a:t>1.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𝐷𝑖𝑔𝑒𝑠𝑡</m:t>
                    </m:r>
                  </m:oMath>
                </a14:m>
                <a:r>
                  <a:rPr lang="en-US" sz="2000" dirty="0"/>
                  <a:t> cannot 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 due to proof of work (similar to toy problem)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B8FBE8-4544-9B96-0AF3-07A8BF330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81" y="5196323"/>
                <a:ext cx="10956552" cy="400110"/>
              </a:xfrm>
              <a:prstGeom prst="rect">
                <a:avLst/>
              </a:prstGeom>
              <a:blipFill>
                <a:blip r:embed="rId3"/>
                <a:stretch>
                  <a:fillRect l="-5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9C583E-A185-711C-FFF0-20DC6B259DB0}"/>
                  </a:ext>
                </a:extLst>
              </p:cNvPr>
              <p:cNvSpPr txBox="1"/>
              <p:nvPr/>
            </p:nvSpPr>
            <p:spPr>
              <a:xfrm>
                <a:off x="829713" y="5517977"/>
                <a:ext cx="109396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defTabSz="914400" rtl="0" eaLnBrk="1" latinLnBrk="0" hangingPunct="1"/>
                <a:r>
                  <a:rPr lang="en-US" sz="2000" dirty="0"/>
                  <a:t>2. SP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SP</m:t>
                        </m:r>
                      </m:sub>
                    </m:sSub>
                  </m:oMath>
                </a14:m>
                <a:r>
                  <a:rPr lang="en-US" sz="2000" dirty="0"/>
                  <a:t> does not 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9C583E-A185-711C-FFF0-20DC6B259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13" y="5517977"/>
                <a:ext cx="10939619" cy="400110"/>
              </a:xfrm>
              <a:prstGeom prst="rect">
                <a:avLst/>
              </a:prstGeom>
              <a:blipFill>
                <a:blip r:embed="rId4"/>
                <a:stretch>
                  <a:fillRect l="-55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ECAC32C-7567-9B52-26AA-0C46C11677C1}"/>
              </a:ext>
            </a:extLst>
          </p:cNvPr>
          <p:cNvGrpSpPr/>
          <p:nvPr/>
        </p:nvGrpSpPr>
        <p:grpSpPr>
          <a:xfrm>
            <a:off x="3440213" y="1778548"/>
            <a:ext cx="1178470" cy="1490428"/>
            <a:chOff x="1588275" y="2595627"/>
            <a:chExt cx="1178470" cy="14904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1C99AA-9DD4-AAA9-192D-21C9669E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C9FCE7-F35E-C502-90A1-0C5A94545546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C9803E-D29C-8742-2662-9B023EF88D3F}"/>
              </a:ext>
            </a:extLst>
          </p:cNvPr>
          <p:cNvGrpSpPr/>
          <p:nvPr/>
        </p:nvGrpSpPr>
        <p:grpSpPr>
          <a:xfrm>
            <a:off x="7856610" y="1778547"/>
            <a:ext cx="1044710" cy="1450202"/>
            <a:chOff x="9159013" y="2453829"/>
            <a:chExt cx="1044710" cy="14502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FD433-43C1-77BF-B342-AF35C42CA2D0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5" name="Picture 2" descr="Simpleton | Dumb Ways to Die Wiki | Fandom">
              <a:extLst>
                <a:ext uri="{FF2B5EF4-FFF2-40B4-BE49-F238E27FC236}">
                  <a16:creationId xmlns:a16="http://schemas.microsoft.com/office/drawing/2014/main" id="{A7FD2FCD-443A-DD94-1F46-088BE3F7A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C87A0A-3986-7ED9-781D-7E235C486F84}"/>
                  </a:ext>
                </a:extLst>
              </p:cNvPr>
              <p:cNvSpPr txBox="1"/>
              <p:nvPr/>
            </p:nvSpPr>
            <p:spPr>
              <a:xfrm>
                <a:off x="7263662" y="1165037"/>
                <a:ext cx="2227849" cy="436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C87A0A-3986-7ED9-781D-7E235C486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662" y="1165037"/>
                <a:ext cx="2227849" cy="436979"/>
              </a:xfrm>
              <a:prstGeom prst="rect">
                <a:avLst/>
              </a:prstGeom>
              <a:blipFill>
                <a:blip r:embed="rId7"/>
                <a:stretch>
                  <a:fillRect l="-548" r="-548" b="-15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910812-B997-6243-6161-8C314093588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8377329" y="1602016"/>
            <a:ext cx="258" cy="17827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7D8216-2830-670D-4B9D-BB3F049F246C}"/>
              </a:ext>
            </a:extLst>
          </p:cNvPr>
          <p:cNvGrpSpPr/>
          <p:nvPr/>
        </p:nvGrpSpPr>
        <p:grpSpPr>
          <a:xfrm>
            <a:off x="4701207" y="2172668"/>
            <a:ext cx="2620398" cy="396810"/>
            <a:chOff x="4224156" y="3385155"/>
            <a:chExt cx="2620398" cy="3968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1C2864-23A3-145F-85D3-0B61465449AC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ADBADA-EA8D-D959-4373-48003EC12002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ADBADA-EA8D-D959-4373-48003EC12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2116" r="-1058" b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7F66B5-AD87-A0B7-6896-5C39D605AB03}"/>
                  </a:ext>
                </a:extLst>
              </p:cNvPr>
              <p:cNvSpPr txBox="1"/>
              <p:nvPr/>
            </p:nvSpPr>
            <p:spPr>
              <a:xfrm>
                <a:off x="6572155" y="3249524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7F66B5-AD87-A0B7-6896-5C39D605A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55" y="3249524"/>
                <a:ext cx="342114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F0B44-A89D-983A-9478-62B72B75665A}"/>
                  </a:ext>
                </a:extLst>
              </p:cNvPr>
              <p:cNvSpPr txBox="1"/>
              <p:nvPr/>
            </p:nvSpPr>
            <p:spPr>
              <a:xfrm>
                <a:off x="6694656" y="3610924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F0B44-A89D-983A-9478-62B72B756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6" y="3610924"/>
                <a:ext cx="342114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0AA278-5340-FD93-15A9-302D4898AB20}"/>
                  </a:ext>
                </a:extLst>
              </p:cNvPr>
              <p:cNvSpPr txBox="1"/>
              <p:nvPr/>
            </p:nvSpPr>
            <p:spPr>
              <a:xfrm>
                <a:off x="6792347" y="4521231"/>
                <a:ext cx="3323457" cy="44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Check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0AA278-5340-FD93-15A9-302D4898A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47" y="4521231"/>
                <a:ext cx="3323457" cy="4460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3A2A0D-D9F2-E157-AA28-1739171AA225}"/>
                  </a:ext>
                </a:extLst>
              </p:cNvPr>
              <p:cNvSpPr txBox="1"/>
              <p:nvPr/>
            </p:nvSpPr>
            <p:spPr>
              <a:xfrm>
                <a:off x="5718492" y="1418606"/>
                <a:ext cx="755016" cy="5984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3A2A0D-D9F2-E157-AA28-1739171A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492" y="1418606"/>
                <a:ext cx="755016" cy="5984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24E91-0CB8-156F-B05B-052099017A4F}"/>
                  </a:ext>
                </a:extLst>
              </p:cNvPr>
              <p:cNvSpPr txBox="1"/>
              <p:nvPr/>
            </p:nvSpPr>
            <p:spPr>
              <a:xfrm>
                <a:off x="6694656" y="4036116"/>
                <a:ext cx="3543649" cy="455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124E91-0CB8-156F-B05B-05209901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6" y="4036116"/>
                <a:ext cx="3543649" cy="455702"/>
              </a:xfrm>
              <a:prstGeom prst="rect">
                <a:avLst/>
              </a:prstGeom>
              <a:blipFill>
                <a:blip r:embed="rId1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145091-A01E-04B5-BBEA-24F71810CF83}"/>
                  </a:ext>
                </a:extLst>
              </p:cNvPr>
              <p:cNvSpPr txBox="1"/>
              <p:nvPr/>
            </p:nvSpPr>
            <p:spPr>
              <a:xfrm>
                <a:off x="1347814" y="6135068"/>
                <a:ext cx="75535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defTabSz="914400" rtl="0" eaLnBrk="1" latinLnBrk="0" hangingPunct="1"/>
                <a:r>
                  <a:rPr lang="en-US" sz="2000" b="1" dirty="0">
                    <a:solidFill>
                      <a:srgbClr val="002060"/>
                    </a:solidFill>
                  </a:rPr>
                  <a:t>Solution:</a:t>
                </a:r>
                <a:r>
                  <a:rPr lang="en-US" sz="2000" dirty="0"/>
                  <a:t> add “prefix-avoiding padding”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SP</m:t>
                        </m:r>
                      </m:sub>
                    </m:sSub>
                  </m:oMath>
                </a14:m>
                <a:r>
                  <a:rPr lang="en-US" sz="2000" dirty="0"/>
                  <a:t> cannot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145091-A01E-04B5-BBEA-24F71810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14" y="6135068"/>
                <a:ext cx="7553506" cy="400110"/>
              </a:xfrm>
              <a:prstGeom prst="rect">
                <a:avLst/>
              </a:prstGeom>
              <a:blipFill>
                <a:blip r:embed="rId14"/>
                <a:stretch>
                  <a:fillRect l="-80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DEB5B6-A6F1-499F-35EA-039B4BC74EA6}"/>
                  </a:ext>
                </a:extLst>
              </p:cNvPr>
              <p:cNvSpPr txBox="1"/>
              <p:nvPr/>
            </p:nvSpPr>
            <p:spPr>
              <a:xfrm>
                <a:off x="1351607" y="5813498"/>
                <a:ext cx="81219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Problem:</a:t>
                </a:r>
                <a:r>
                  <a:rPr lang="en-US" sz="2000" dirty="0"/>
                  <a:t> not protected by PoW since queries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SP</m:t>
                        </m:r>
                      </m:sub>
                    </m:sSub>
                  </m:oMath>
                </a14:m>
                <a:r>
                  <a:rPr lang="en-US" sz="2000" dirty="0"/>
                  <a:t>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DEB5B6-A6F1-499F-35EA-039B4BC74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07" y="5813498"/>
                <a:ext cx="8121958" cy="400110"/>
              </a:xfrm>
              <a:prstGeom prst="rect">
                <a:avLst/>
              </a:prstGeom>
              <a:blipFill>
                <a:blip r:embed="rId15"/>
                <a:stretch>
                  <a:fillRect l="-82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33" grpId="0" animBg="1"/>
      <p:bldP spid="3" grpId="0"/>
      <p:bldP spid="6" grpId="0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9B7D-16B8-B7F2-E941-7038BDD57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DDFDA-A6D2-6AB2-8AB9-59B1805A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F14E9-78B8-D598-FD05-D74C021C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36" y="207185"/>
            <a:ext cx="10515600" cy="1325563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Prefix Avoiding Padders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C5EDAD-81BA-2E58-3763-563D89C82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528" y="1386944"/>
                <a:ext cx="6425205" cy="49385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Prevent SP verifier from 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400" b="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C5EDAD-81BA-2E58-3763-563D89C82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28" y="1386944"/>
                <a:ext cx="6425205" cy="493854"/>
              </a:xfrm>
              <a:blipFill>
                <a:blip r:embed="rId3"/>
                <a:stretch>
                  <a:fillRect l="-1233" t="-16049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568E6C1-2236-424A-DDAF-B864AB587A9F}"/>
              </a:ext>
            </a:extLst>
          </p:cNvPr>
          <p:cNvGrpSpPr/>
          <p:nvPr/>
        </p:nvGrpSpPr>
        <p:grpSpPr>
          <a:xfrm>
            <a:off x="8130209" y="2820649"/>
            <a:ext cx="1835725" cy="524657"/>
            <a:chOff x="4606145" y="2259887"/>
            <a:chExt cx="1835725" cy="52465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1615208-3B32-73A4-C061-3E39D5343327}"/>
                </a:ext>
              </a:extLst>
            </p:cNvPr>
            <p:cNvCxnSpPr>
              <a:cxnSpLocks/>
            </p:cNvCxnSpPr>
            <p:nvPr/>
          </p:nvCxnSpPr>
          <p:spPr>
            <a:xfrm>
              <a:off x="4606145" y="2784544"/>
              <a:ext cx="183572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25149-CC66-A32B-2841-83F9D6E019E8}"/>
                    </a:ext>
                  </a:extLst>
                </p:cNvPr>
                <p:cNvSpPr txBox="1"/>
                <p:nvPr/>
              </p:nvSpPr>
              <p:spPr>
                <a:xfrm>
                  <a:off x="5027999" y="2259887"/>
                  <a:ext cx="1019510" cy="420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000" dirty="0">
                      <a:solidFill>
                        <a:schemeClr val="bg2">
                          <a:lumMod val="50000"/>
                        </a:schemeClr>
                      </a:solidFill>
                    </a:rPr>
                    <a:t>(Suffix)</a:t>
                  </a:r>
                  <a:endParaRPr lang="he-IL" sz="20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0025149-CC66-A32B-2841-83F9D6E01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999" y="2259887"/>
                  <a:ext cx="1019510" cy="420949"/>
                </a:xfrm>
                <a:prstGeom prst="rect">
                  <a:avLst/>
                </a:prstGeom>
                <a:blipFill>
                  <a:blip r:embed="rId4"/>
                  <a:stretch>
                    <a:fillRect r="-1497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835F37-B761-931B-B9F2-9BD85E9E69CD}"/>
              </a:ext>
            </a:extLst>
          </p:cNvPr>
          <p:cNvGrpSpPr/>
          <p:nvPr/>
        </p:nvGrpSpPr>
        <p:grpSpPr>
          <a:xfrm>
            <a:off x="8130209" y="3490562"/>
            <a:ext cx="1835725" cy="473686"/>
            <a:chOff x="4606145" y="2756943"/>
            <a:chExt cx="1835725" cy="4736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6B2F49-4E57-53E1-FDB2-AADB4D6B6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6145" y="3230629"/>
              <a:ext cx="183572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A3753E-9693-3CBC-E872-E9A708C2724D}"/>
                    </a:ext>
                  </a:extLst>
                </p:cNvPr>
                <p:cNvSpPr txBox="1"/>
                <p:nvPr/>
              </p:nvSpPr>
              <p:spPr>
                <a:xfrm>
                  <a:off x="5086536" y="2756943"/>
                  <a:ext cx="990720" cy="420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2">
                          <a:lumMod val="50000"/>
                        </a:schemeClr>
                      </a:solidFill>
                    </a:rPr>
                    <a:t>(Prefix)</a:t>
                  </a:r>
                  <a:endParaRPr lang="he-IL" sz="20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A3753E-9693-3CBC-E872-E9A708C27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536" y="2756943"/>
                  <a:ext cx="990720" cy="420949"/>
                </a:xfrm>
                <a:prstGeom prst="rect">
                  <a:avLst/>
                </a:prstGeom>
                <a:blipFill>
                  <a:blip r:embed="rId5"/>
                  <a:stretch>
                    <a:fillRect r="-1543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8EF567-6074-50C7-5FB9-45552CB678AE}"/>
              </a:ext>
            </a:extLst>
          </p:cNvPr>
          <p:cNvGrpSpPr/>
          <p:nvPr/>
        </p:nvGrpSpPr>
        <p:grpSpPr>
          <a:xfrm>
            <a:off x="6532567" y="679058"/>
            <a:ext cx="5007718" cy="3822682"/>
            <a:chOff x="6532567" y="679058"/>
            <a:chExt cx="5007718" cy="382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7DEAC46-85D2-4A01-4B5A-11870E018E6E}"/>
                    </a:ext>
                  </a:extLst>
                </p:cNvPr>
                <p:cNvSpPr txBox="1"/>
                <p:nvPr/>
              </p:nvSpPr>
              <p:spPr>
                <a:xfrm>
                  <a:off x="8610600" y="679058"/>
                  <a:ext cx="827971" cy="7078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4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7DEAC46-85D2-4A01-4B5A-11870E018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679058"/>
                  <a:ext cx="82797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477889-F31F-224B-E32D-F9E0F5413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499" y="1234522"/>
              <a:ext cx="1206819" cy="145140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36EF2A-9142-789F-F7DC-C7B8FC4B38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3853" y="1227398"/>
              <a:ext cx="1222354" cy="13952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2" descr="A cartoon blue cat sitting on the ground. Animal cartoon cat. - PICRYL -  Public Domain Media Search Engine Public Domain Search">
              <a:extLst>
                <a:ext uri="{FF2B5EF4-FFF2-40B4-BE49-F238E27FC236}">
                  <a16:creationId xmlns:a16="http://schemas.microsoft.com/office/drawing/2014/main" id="{9F52B58B-28D5-685F-1559-EA9184A63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312" y="3149160"/>
              <a:ext cx="1166981" cy="13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BEC01E-6779-AB3E-78CD-7A63059EF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6340" y="3377795"/>
              <a:ext cx="1123945" cy="112394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83DCDC-1F93-7A05-039F-F64746CA989E}"/>
                </a:ext>
              </a:extLst>
            </p:cNvPr>
            <p:cNvSpPr/>
            <p:nvPr/>
          </p:nvSpPr>
          <p:spPr>
            <a:xfrm>
              <a:off x="6532567" y="2791402"/>
              <a:ext cx="13921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Adversary</a:t>
              </a:r>
              <a:endParaRPr lang="en-IL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4FC3A3-8B20-4BDA-4FF6-AF9D804478F4}"/>
                </a:ext>
              </a:extLst>
            </p:cNvPr>
            <p:cNvSpPr/>
            <p:nvPr/>
          </p:nvSpPr>
          <p:spPr>
            <a:xfrm>
              <a:off x="10416340" y="3051413"/>
              <a:ext cx="105041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Padder</a:t>
              </a:r>
              <a:endParaRPr lang="en-IL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B9173A-AE19-D42F-D782-8933E6E1AA13}"/>
                  </a:ext>
                </a:extLst>
              </p:cNvPr>
              <p:cNvSpPr txBox="1"/>
              <p:nvPr/>
            </p:nvSpPr>
            <p:spPr>
              <a:xfrm>
                <a:off x="6046554" y="5035838"/>
                <a:ext cx="5501955" cy="41723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C04F1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4F15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4F15"/>
                                      </a:solidFill>
                                      <a:latin typeface="Cambria Math" panose="02040503050406030204" pitchFamily="18" charset="0"/>
                                    </a:rPr>
                                    <m:t>SP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makes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query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𝑛𝑒𝑔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B9173A-AE19-D42F-D782-8933E6E1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554" y="5035838"/>
                <a:ext cx="5501955" cy="417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AEB1429-E65C-E9EA-91EB-5AA7AA20902C}"/>
              </a:ext>
            </a:extLst>
          </p:cNvPr>
          <p:cNvGrpSpPr/>
          <p:nvPr/>
        </p:nvGrpSpPr>
        <p:grpSpPr>
          <a:xfrm>
            <a:off x="7144441" y="4530759"/>
            <a:ext cx="598852" cy="536360"/>
            <a:chOff x="3613715" y="2791626"/>
            <a:chExt cx="600267" cy="53636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4B97117-5AAA-E1CF-7967-9CEB903CF33D}"/>
                </a:ext>
              </a:extLst>
            </p:cNvPr>
            <p:cNvCxnSpPr>
              <a:cxnSpLocks/>
            </p:cNvCxnSpPr>
            <p:nvPr/>
          </p:nvCxnSpPr>
          <p:spPr>
            <a:xfrm>
              <a:off x="3646772" y="2858703"/>
              <a:ext cx="0" cy="4692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CBCE1AA-D233-7571-E71D-318DA2B2DFFF}"/>
                    </a:ext>
                  </a:extLst>
                </p:cNvPr>
                <p:cNvSpPr txBox="1"/>
                <p:nvPr/>
              </p:nvSpPr>
              <p:spPr>
                <a:xfrm>
                  <a:off x="3613715" y="2791626"/>
                  <a:ext cx="60026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he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CBCE1AA-D233-7571-E71D-318DA2B2D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715" y="2791626"/>
                  <a:ext cx="600267" cy="430887"/>
                </a:xfrm>
                <a:prstGeom prst="rect">
                  <a:avLst/>
                </a:prstGeom>
                <a:blipFill>
                  <a:blip r:embed="rId10"/>
                  <a:stretch>
                    <a:fillRect t="-22857" r="-29167" b="-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816277-7BCE-C4D8-D1CF-EC91FD0BC958}"/>
                  </a:ext>
                </a:extLst>
              </p:cNvPr>
              <p:cNvSpPr txBox="1"/>
              <p:nvPr/>
            </p:nvSpPr>
            <p:spPr>
              <a:xfrm>
                <a:off x="373528" y="3592384"/>
                <a:ext cx="6096000" cy="1430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 of padders: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Padder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SP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Padde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SP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(extended to be long)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practice could be trivial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816277-7BCE-C4D8-D1CF-EC91FD0BC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8" y="3592384"/>
                <a:ext cx="6096000" cy="1430584"/>
              </a:xfrm>
              <a:prstGeom prst="rect">
                <a:avLst/>
              </a:prstGeom>
              <a:blipFill>
                <a:blip r:embed="rId11"/>
                <a:stretch>
                  <a:fillRect l="-1300" t="-3404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952037-276A-F2CC-0A9A-E8A7F2B1F93F}"/>
                  </a:ext>
                </a:extLst>
              </p:cNvPr>
              <p:cNvSpPr txBox="1"/>
              <p:nvPr/>
            </p:nvSpPr>
            <p:spPr>
              <a:xfrm>
                <a:off x="368997" y="1888120"/>
                <a:ext cx="6207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Padder</a:t>
                </a:r>
                <a:r>
                  <a:rPr lang="en-US" sz="2400" dirty="0"/>
                  <a:t> outputs a prefix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(deterministically)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952037-276A-F2CC-0A9A-E8A7F2B1F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7" y="1888120"/>
                <a:ext cx="6207315" cy="461665"/>
              </a:xfrm>
              <a:prstGeom prst="rect">
                <a:avLst/>
              </a:prstGeom>
              <a:blipFill>
                <a:blip r:embed="rId12"/>
                <a:stretch>
                  <a:fillRect l="-1375" t="-10667" r="-147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AAB536-F9CB-BE00-A77B-3A1A66AA3248}"/>
                  </a:ext>
                </a:extLst>
              </p:cNvPr>
              <p:cNvSpPr txBox="1"/>
              <p:nvPr/>
            </p:nvSpPr>
            <p:spPr>
              <a:xfrm>
                <a:off x="373528" y="2410601"/>
                <a:ext cx="6096000" cy="881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Security game: </a:t>
                </a:r>
                <a:r>
                  <a:rPr lang="en-US" sz="2400" dirty="0"/>
                  <a:t>adversary chooses suffix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cannot make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400" dirty="0"/>
                  <a:t>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AAB536-F9CB-BE00-A77B-3A1A66AA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8" y="2410601"/>
                <a:ext cx="6096000" cy="881075"/>
              </a:xfrm>
              <a:prstGeom prst="rect">
                <a:avLst/>
              </a:prstGeom>
              <a:blipFill>
                <a:blip r:embed="rId13"/>
                <a:stretch>
                  <a:fillRect l="-1300" t="-5517" b="-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8FDFD-FF96-C44B-C4BE-581814C8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7E66B783-F420-D834-7908-8D2AEB0B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XFS* Transformation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24367-6A5A-6B3C-9DEC-AC6386B4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A66C7BD-5EA7-B097-1379-0002B93EBB4F}"/>
              </a:ext>
            </a:extLst>
          </p:cNvPr>
          <p:cNvGrpSpPr/>
          <p:nvPr/>
        </p:nvGrpSpPr>
        <p:grpSpPr>
          <a:xfrm>
            <a:off x="3440213" y="1687108"/>
            <a:ext cx="1178470" cy="1490428"/>
            <a:chOff x="1588275" y="2595627"/>
            <a:chExt cx="1178470" cy="1490428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D420967-E9A7-F501-1A91-FE4F0EE1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B34163C-129E-1D08-A5D9-084C199480F9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A749E6-E6C1-AE2E-8B01-4EC0820EDB0C}"/>
              </a:ext>
            </a:extLst>
          </p:cNvPr>
          <p:cNvGrpSpPr/>
          <p:nvPr/>
        </p:nvGrpSpPr>
        <p:grpSpPr>
          <a:xfrm>
            <a:off x="7856610" y="1687107"/>
            <a:ext cx="1044710" cy="1450202"/>
            <a:chOff x="9159013" y="2453829"/>
            <a:chExt cx="1044710" cy="145020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CF697C5-C36D-58B4-D42F-ADF5B7F47324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48" name="Picture 2" descr="Simpleton | Dumb Ways to Die Wiki | Fandom">
              <a:extLst>
                <a:ext uri="{FF2B5EF4-FFF2-40B4-BE49-F238E27FC236}">
                  <a16:creationId xmlns:a16="http://schemas.microsoft.com/office/drawing/2014/main" id="{88952524-527D-F68A-82AD-3AF104ED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/>
              <p:nvPr/>
            </p:nvSpPr>
            <p:spPr>
              <a:xfrm>
                <a:off x="6732909" y="1060492"/>
                <a:ext cx="3292112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D35D9AF-8A7F-4B12-8FC8-068D599D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09" y="1060492"/>
                <a:ext cx="3292112" cy="436979"/>
              </a:xfrm>
              <a:prstGeom prst="rect">
                <a:avLst/>
              </a:prstGeom>
              <a:blipFill>
                <a:blip r:embed="rId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A1BBA01-4126-586B-EF2B-30F7377F4DF3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8378965" y="1497471"/>
            <a:ext cx="0" cy="2248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50662EB-34F9-0C47-2A12-61AB1F723939}"/>
              </a:ext>
            </a:extLst>
          </p:cNvPr>
          <p:cNvGrpSpPr/>
          <p:nvPr/>
        </p:nvGrpSpPr>
        <p:grpSpPr>
          <a:xfrm>
            <a:off x="4701207" y="2081228"/>
            <a:ext cx="2620398" cy="396810"/>
            <a:chOff x="4224156" y="3385155"/>
            <a:chExt cx="2620398" cy="39681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0D81F6-2446-660B-657C-F85BF5B25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E40DCD9-FDE8-6C3E-D14A-99CFDE651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1152239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2116" r="-2116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/>
              <p:nvPr/>
            </p:nvSpPr>
            <p:spPr>
              <a:xfrm>
                <a:off x="2867264" y="3427721"/>
                <a:ext cx="22689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101ED5-1ADA-B02F-4593-43446A3E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64" y="3427721"/>
                <a:ext cx="2268964" cy="430887"/>
              </a:xfrm>
              <a:prstGeom prst="rect">
                <a:avLst/>
              </a:prstGeom>
              <a:blipFill>
                <a:blip r:embed="rId8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/>
              <p:nvPr/>
            </p:nvSpPr>
            <p:spPr>
              <a:xfrm>
                <a:off x="2867264" y="3809168"/>
                <a:ext cx="2033109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Solve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73B56-C7A7-7A4D-4780-9AB6A0EC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64" y="3809168"/>
                <a:ext cx="2033109" cy="436979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/>
              <p:nvPr/>
            </p:nvSpPr>
            <p:spPr>
              <a:xfrm>
                <a:off x="2934356" y="4635994"/>
                <a:ext cx="25887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14CF2-343A-3F13-6A02-7DD76093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356" y="4635994"/>
                <a:ext cx="2588783" cy="430887"/>
              </a:xfrm>
              <a:prstGeom prst="rect">
                <a:avLst/>
              </a:prstGeom>
              <a:blipFill>
                <a:blip r:embed="rId1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/>
              <p:nvPr/>
            </p:nvSpPr>
            <p:spPr>
              <a:xfrm>
                <a:off x="2867264" y="5041517"/>
                <a:ext cx="19857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DCF04F-AD82-D875-DBA6-BB2D513A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64" y="5041517"/>
                <a:ext cx="1985719" cy="430887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/>
              <p:nvPr/>
            </p:nvSpPr>
            <p:spPr>
              <a:xfrm>
                <a:off x="2793341" y="3067677"/>
                <a:ext cx="1775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E9D15F-B9B0-DFEE-9263-B9D29C0E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341" y="3067677"/>
                <a:ext cx="177532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/>
              <p:nvPr/>
            </p:nvSpPr>
            <p:spPr>
              <a:xfrm>
                <a:off x="6628717" y="3195792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F5A14-AF82-D99C-22D4-4AF7E81B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17" y="3195792"/>
                <a:ext cx="3421148" cy="43088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/>
              <p:nvPr/>
            </p:nvSpPr>
            <p:spPr>
              <a:xfrm>
                <a:off x="6900026" y="4001392"/>
                <a:ext cx="342114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5DB88C-A9D2-623D-1182-EDE823DA3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26" y="4001392"/>
                <a:ext cx="3421148" cy="430887"/>
              </a:xfrm>
              <a:prstGeom prst="rect">
                <a:avLst/>
              </a:prstGeom>
              <a:blipFill>
                <a:blip r:embed="rId1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/>
              <p:nvPr/>
            </p:nvSpPr>
            <p:spPr>
              <a:xfrm>
                <a:off x="6895282" y="4935887"/>
                <a:ext cx="3323457" cy="44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Check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1EF13-A666-033D-E57E-FE511DA1D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282" y="4935887"/>
                <a:ext cx="3323457" cy="4460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/>
              <p:nvPr/>
            </p:nvSpPr>
            <p:spPr>
              <a:xfrm>
                <a:off x="6873907" y="4447412"/>
                <a:ext cx="4167769" cy="455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018D5D-BEB7-BB27-744B-D9F4A3B4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07" y="4447412"/>
                <a:ext cx="4167769" cy="45570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DBF510-53D9-6B22-627D-2949DA5E9EA5}"/>
                  </a:ext>
                </a:extLst>
              </p:cNvPr>
              <p:cNvSpPr txBox="1"/>
              <p:nvPr/>
            </p:nvSpPr>
            <p:spPr>
              <a:xfrm>
                <a:off x="2978461" y="4216835"/>
                <a:ext cx="3139341" cy="446020"/>
              </a:xfrm>
              <a:prstGeom prst="rect">
                <a:avLst/>
              </a:prstGeom>
              <a:solidFill>
                <a:srgbClr val="FFFD78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Padde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DBF510-53D9-6B22-627D-2949DA5E9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461" y="4216835"/>
                <a:ext cx="3139341" cy="446020"/>
              </a:xfrm>
              <a:prstGeom prst="rect">
                <a:avLst/>
              </a:prstGeom>
              <a:blipFill>
                <a:blip r:embed="rId17"/>
                <a:stretch>
                  <a:fillRect r="-40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6C3073-B642-5F49-025E-7D9E706FA2A2}"/>
                  </a:ext>
                </a:extLst>
              </p:cNvPr>
              <p:cNvSpPr txBox="1"/>
              <p:nvPr/>
            </p:nvSpPr>
            <p:spPr>
              <a:xfrm>
                <a:off x="7321605" y="3586589"/>
                <a:ext cx="3139341" cy="446020"/>
              </a:xfrm>
              <a:prstGeom prst="rect">
                <a:avLst/>
              </a:prstGeom>
              <a:solidFill>
                <a:srgbClr val="FFFD78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Padde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6C3073-B642-5F49-025E-7D9E706F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05" y="3586589"/>
                <a:ext cx="3139341" cy="446020"/>
              </a:xfrm>
              <a:prstGeom prst="rect">
                <a:avLst/>
              </a:prstGeom>
              <a:blipFill>
                <a:blip r:embed="rId18"/>
                <a:stretch>
                  <a:fillRect r="-80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188D33-7C52-5763-800C-499A530858EB}"/>
                  </a:ext>
                </a:extLst>
              </p:cNvPr>
              <p:cNvSpPr txBox="1"/>
              <p:nvPr/>
            </p:nvSpPr>
            <p:spPr>
              <a:xfrm>
                <a:off x="5834248" y="352606"/>
                <a:ext cx="827971" cy="70788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188D33-7C52-5763-800C-499A5308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48" y="352606"/>
                <a:ext cx="827971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7B969F-648B-605C-3B5C-86E6A98C1C21}"/>
              </a:ext>
            </a:extLst>
          </p:cNvPr>
          <p:cNvCxnSpPr>
            <a:cxnSpLocks/>
          </p:cNvCxnSpPr>
          <p:nvPr/>
        </p:nvCxnSpPr>
        <p:spPr>
          <a:xfrm flipV="1">
            <a:off x="4462029" y="988235"/>
            <a:ext cx="1174508" cy="77885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4FA05D-7824-8CAC-995E-599F223E7C6C}"/>
              </a:ext>
            </a:extLst>
          </p:cNvPr>
          <p:cNvCxnSpPr>
            <a:cxnSpLocks/>
          </p:cNvCxnSpPr>
          <p:nvPr/>
        </p:nvCxnSpPr>
        <p:spPr>
          <a:xfrm flipH="1" flipV="1">
            <a:off x="6835948" y="1054947"/>
            <a:ext cx="1020662" cy="118548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C95869-6636-910E-0015-B4685A9DD3F9}"/>
                  </a:ext>
                </a:extLst>
              </p:cNvPr>
              <p:cNvSpPr txBox="1"/>
              <p:nvPr/>
            </p:nvSpPr>
            <p:spPr>
              <a:xfrm>
                <a:off x="5718492" y="1418606"/>
                <a:ext cx="755016" cy="5984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C95869-6636-910E-0015-B4685A9D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492" y="1418606"/>
                <a:ext cx="755016" cy="5984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BB1192-CC29-F722-B915-4664A6FB77AB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026270" y="1060492"/>
            <a:ext cx="221964" cy="38148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8" grpId="0"/>
      <p:bldP spid="22" grpId="0"/>
      <p:bldP spid="24" grpId="0"/>
      <p:bldP spid="26" grpId="0"/>
      <p:bldP spid="28" grpId="0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CB40C-F9A1-6145-5ACC-03B6E5D0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677-9DAE-3420-E6B5-AF67E23B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/>
              <a:t>Missing Piece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Proof of Work Construction</a:t>
            </a:r>
          </a:p>
        </p:txBody>
      </p:sp>
    </p:spTree>
    <p:extLst>
      <p:ext uri="{BB962C8B-B14F-4D97-AF65-F5344CB8AC3E}">
        <p14:creationId xmlns:p14="http://schemas.microsoft.com/office/powerpoint/2010/main" val="94701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B14E5E3D-A096-987E-B0BA-CFE20721D15C}"/>
              </a:ext>
            </a:extLst>
          </p:cNvPr>
          <p:cNvGrpSpPr/>
          <p:nvPr/>
        </p:nvGrpSpPr>
        <p:grpSpPr>
          <a:xfrm>
            <a:off x="6717306" y="4612502"/>
            <a:ext cx="4999939" cy="1565228"/>
            <a:chOff x="6717306" y="4612502"/>
            <a:chExt cx="4999939" cy="156522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E9B288-96BB-DAA2-7715-4A168D42241D}"/>
                </a:ext>
              </a:extLst>
            </p:cNvPr>
            <p:cNvSpPr/>
            <p:nvPr/>
          </p:nvSpPr>
          <p:spPr>
            <a:xfrm>
              <a:off x="6717306" y="4612502"/>
              <a:ext cx="4447157" cy="15652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B03BB6E-AF6D-F0FA-55DD-577985956DEA}"/>
                    </a:ext>
                  </a:extLst>
                </p:cNvPr>
                <p:cNvSpPr txBox="1"/>
                <p:nvPr/>
              </p:nvSpPr>
              <p:spPr>
                <a:xfrm>
                  <a:off x="6717306" y="4667449"/>
                  <a:ext cx="943761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Check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B03BB6E-AF6D-F0FA-55DD-577985956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306" y="4667449"/>
                  <a:ext cx="943761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657548-479E-D25D-7DB6-9C611AC373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58378" y="5075836"/>
              <a:ext cx="1058867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64C066-9AAC-50D5-577A-91D759AFE328}"/>
                    </a:ext>
                  </a:extLst>
                </p:cNvPr>
                <p:cNvSpPr txBox="1"/>
                <p:nvPr/>
              </p:nvSpPr>
              <p:spPr>
                <a:xfrm>
                  <a:off x="11422121" y="4753062"/>
                  <a:ext cx="1983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64C066-9AAC-50D5-577A-91D759AFE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2121" y="4753062"/>
                  <a:ext cx="1983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5625" r="-1250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9EFEAF-C87D-A08B-01AB-68964DB9313F}"/>
              </a:ext>
            </a:extLst>
          </p:cNvPr>
          <p:cNvGrpSpPr/>
          <p:nvPr/>
        </p:nvGrpSpPr>
        <p:grpSpPr>
          <a:xfrm>
            <a:off x="6668904" y="1492685"/>
            <a:ext cx="5049217" cy="2639957"/>
            <a:chOff x="6668904" y="1492685"/>
            <a:chExt cx="5049217" cy="26399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C0CC42-D018-45F5-ED99-FF8655BDC26D}"/>
                </a:ext>
              </a:extLst>
            </p:cNvPr>
            <p:cNvSpPr/>
            <p:nvPr/>
          </p:nvSpPr>
          <p:spPr>
            <a:xfrm>
              <a:off x="6717306" y="1492685"/>
              <a:ext cx="4447157" cy="26399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66A657F-F435-9081-5E8F-57A1B1AC66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59254" y="2112040"/>
              <a:ext cx="1058867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EA08FB-2AF1-7DDD-094E-FE7EBCE4155B}"/>
                    </a:ext>
                  </a:extLst>
                </p:cNvPr>
                <p:cNvSpPr txBox="1"/>
                <p:nvPr/>
              </p:nvSpPr>
              <p:spPr>
                <a:xfrm>
                  <a:off x="11422997" y="1789266"/>
                  <a:ext cx="1983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4EA08FB-2AF1-7DDD-094E-FE7EBCE41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2997" y="1789266"/>
                  <a:ext cx="19832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625" r="-1250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C8646A1-8E51-B208-ED3A-F545D616D65E}"/>
                    </a:ext>
                  </a:extLst>
                </p:cNvPr>
                <p:cNvSpPr txBox="1"/>
                <p:nvPr/>
              </p:nvSpPr>
              <p:spPr>
                <a:xfrm>
                  <a:off x="6668904" y="1506908"/>
                  <a:ext cx="730094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Solve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C8646A1-8E51-B208-ED3A-F545D616D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04" y="1506908"/>
                  <a:ext cx="730094" cy="430887"/>
                </a:xfrm>
                <a:prstGeom prst="rect">
                  <a:avLst/>
                </a:prstGeom>
                <a:blipFill>
                  <a:blip r:embed="rId5"/>
                  <a:stretch>
                    <a:fillRect l="-1667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896E8B-A549-E2CF-E59E-5AB0B6EA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PoW Construction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(in ROM)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E49EE-B281-71B9-EDD0-733697B77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165" y="3803755"/>
                <a:ext cx="5606901" cy="178474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Algorithm that performs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 hashes:</a:t>
                </a:r>
              </a:p>
              <a:p>
                <a:pPr lvl="1"/>
                <a:r>
                  <a:rPr lang="en-US" sz="2200" dirty="0"/>
                  <a:t>Can open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 leaves</a:t>
                </a:r>
              </a:p>
              <a:p>
                <a:pPr lvl="1"/>
                <a:r>
                  <a:rPr lang="en-US" sz="2200" dirty="0"/>
                  <a:t>Probability of opening all leaves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/>
                  <a:t> is negligible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E49EE-B281-71B9-EDD0-733697B77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165" y="3803755"/>
                <a:ext cx="5606901" cy="1784748"/>
              </a:xfrm>
              <a:blipFill>
                <a:blip r:embed="rId6"/>
                <a:stretch>
                  <a:fillRect l="-1304" t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942A738-BC18-B88A-4DCA-868A0C5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462DD9-5813-9C3A-0E96-FF2602FD85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708" y="1492685"/>
                <a:ext cx="5075225" cy="48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Proof of work with hardness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he-IL" sz="2400" dirty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462DD9-5813-9C3A-0E96-FF2602FD8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" y="1492685"/>
                <a:ext cx="5075225" cy="489098"/>
              </a:xfrm>
              <a:prstGeom prst="rect">
                <a:avLst/>
              </a:prstGeom>
              <a:blipFill>
                <a:blip r:embed="rId7"/>
                <a:stretch>
                  <a:fillRect l="-1923" t="-16250" r="-144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55CC6E4-C605-AD3B-DCF0-05B4A9C9C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500" dirty="0"/>
                  <a:t> solves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in time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35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Check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500" dirty="0"/>
                  <a:t> verifies a solution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500" dirty="0"/>
                  <a:t> to puzzle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5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55CC6E4-C605-AD3B-DCF0-05B4A9C9C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1926844"/>
                <a:ext cx="5432545" cy="761451"/>
              </a:xfrm>
              <a:prstGeom prst="rect">
                <a:avLst/>
              </a:prstGeom>
              <a:blipFill>
                <a:blip r:embed="rId8"/>
                <a:stretch>
                  <a:fillRect l="-1233" t="-160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52FE533-7894-7235-710D-D5B80D7E44C7}"/>
              </a:ext>
            </a:extLst>
          </p:cNvPr>
          <p:cNvGrpSpPr/>
          <p:nvPr/>
        </p:nvGrpSpPr>
        <p:grpSpPr>
          <a:xfrm>
            <a:off x="7763879" y="1875290"/>
            <a:ext cx="2735091" cy="435439"/>
            <a:chOff x="7763879" y="1875290"/>
            <a:chExt cx="2735091" cy="435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0FBAB71-178A-7F9B-FEBB-44DEC87E4D93}"/>
                    </a:ext>
                  </a:extLst>
                </p:cNvPr>
                <p:cNvSpPr/>
                <p:nvPr/>
              </p:nvSpPr>
              <p:spPr>
                <a:xfrm>
                  <a:off x="7763879" y="1943155"/>
                  <a:ext cx="687898" cy="367574"/>
                </a:xfrm>
                <a:prstGeom prst="rect">
                  <a:avLst/>
                </a:prstGeom>
                <a:solidFill>
                  <a:srgbClr val="FFFFA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0FBAB71-178A-7F9B-FEBB-44DEC87E4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3879" y="1943155"/>
                  <a:ext cx="687898" cy="367574"/>
                </a:xfrm>
                <a:prstGeom prst="rect">
                  <a:avLst/>
                </a:prstGeom>
                <a:blipFill>
                  <a:blip r:embed="rId10"/>
                  <a:stretch>
                    <a:fillRect l="-10435" b="-95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7DC4BC8-9012-8758-C656-78D1911D1EB9}"/>
                    </a:ext>
                  </a:extLst>
                </p:cNvPr>
                <p:cNvSpPr/>
                <p:nvPr/>
              </p:nvSpPr>
              <p:spPr>
                <a:xfrm>
                  <a:off x="8451777" y="1943155"/>
                  <a:ext cx="687898" cy="367574"/>
                </a:xfrm>
                <a:prstGeom prst="rect">
                  <a:avLst/>
                </a:prstGeom>
                <a:solidFill>
                  <a:srgbClr val="FFFFA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7DC4BC8-9012-8758-C656-78D1911D1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777" y="1943155"/>
                  <a:ext cx="687898" cy="367574"/>
                </a:xfrm>
                <a:prstGeom prst="rect">
                  <a:avLst/>
                </a:prstGeom>
                <a:blipFill>
                  <a:blip r:embed="rId11"/>
                  <a:stretch>
                    <a:fillRect l="-9483" b="-95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73E7603-9559-2E65-A08B-1112DCD3BB70}"/>
                    </a:ext>
                  </a:extLst>
                </p:cNvPr>
                <p:cNvSpPr txBox="1"/>
                <p:nvPr/>
              </p:nvSpPr>
              <p:spPr>
                <a:xfrm>
                  <a:off x="9302111" y="1875290"/>
                  <a:ext cx="290144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73E7603-9559-2E65-A08B-1112DCD3B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2111" y="1875290"/>
                  <a:ext cx="290144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CF0E440-22B9-0F9F-A73D-01672925F594}"/>
                    </a:ext>
                  </a:extLst>
                </p:cNvPr>
                <p:cNvSpPr/>
                <p:nvPr/>
              </p:nvSpPr>
              <p:spPr>
                <a:xfrm>
                  <a:off x="9811072" y="1943155"/>
                  <a:ext cx="687898" cy="367574"/>
                </a:xfrm>
                <a:prstGeom prst="rect">
                  <a:avLst/>
                </a:prstGeom>
                <a:solidFill>
                  <a:srgbClr val="FFFFA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CF0E440-22B9-0F9F-A73D-01672925F5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072" y="1943155"/>
                  <a:ext cx="687898" cy="367574"/>
                </a:xfrm>
                <a:prstGeom prst="rect">
                  <a:avLst/>
                </a:prstGeom>
                <a:blipFill>
                  <a:blip r:embed="rId13"/>
                  <a:stretch>
                    <a:fillRect l="-9483" b="-95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07759D-4450-7976-D7E9-0DCDEF380DB9}"/>
              </a:ext>
            </a:extLst>
          </p:cNvPr>
          <p:cNvCxnSpPr>
            <a:cxnSpLocks/>
          </p:cNvCxnSpPr>
          <p:nvPr/>
        </p:nvCxnSpPr>
        <p:spPr>
          <a:xfrm>
            <a:off x="9139674" y="4009177"/>
            <a:ext cx="0" cy="5620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2EC709-3096-DBBC-2A6D-4F7440AC8A32}"/>
                  </a:ext>
                </a:extLst>
              </p:cNvPr>
              <p:cNvSpPr txBox="1"/>
              <p:nvPr/>
            </p:nvSpPr>
            <p:spPr>
              <a:xfrm>
                <a:off x="9162716" y="4147639"/>
                <a:ext cx="16050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𝑎𝑢𝑡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2EC709-3096-DBBC-2A6D-4F7440AC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16" y="4147639"/>
                <a:ext cx="1605055" cy="307777"/>
              </a:xfrm>
              <a:prstGeom prst="rect">
                <a:avLst/>
              </a:prstGeom>
              <a:blipFill>
                <a:blip r:embed="rId14"/>
                <a:stretch>
                  <a:fillRect l="-114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CD7922-BD40-42D3-ADA7-989059A47507}"/>
                  </a:ext>
                </a:extLst>
              </p:cNvPr>
              <p:cNvSpPr txBox="1"/>
              <p:nvPr/>
            </p:nvSpPr>
            <p:spPr>
              <a:xfrm>
                <a:off x="7645310" y="3359479"/>
                <a:ext cx="33136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dirty="0"/>
                  <a:t>1.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000" dirty="0"/>
              </a:p>
              <a:p>
                <a:r>
                  <a:rPr lang="en-US" sz="2000" b="0" dirty="0"/>
                  <a:t>2.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𝑎𝑢𝑡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= auth paths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CD7922-BD40-42D3-ADA7-989059A4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10" y="3359479"/>
                <a:ext cx="3313601" cy="615553"/>
              </a:xfrm>
              <a:prstGeom prst="rect">
                <a:avLst/>
              </a:prstGeom>
              <a:blipFill>
                <a:blip r:embed="rId15"/>
                <a:stretch>
                  <a:fillRect l="-4596" t="-11881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DEE80A-5B61-78AB-CD4B-795A100071E3}"/>
                  </a:ext>
                </a:extLst>
              </p:cNvPr>
              <p:cNvSpPr txBox="1"/>
              <p:nvPr/>
            </p:nvSpPr>
            <p:spPr>
              <a:xfrm>
                <a:off x="7153975" y="5132777"/>
                <a:ext cx="376546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0" dirty="0"/>
                  <a:t>1.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r>
                  <a:rPr lang="en-US" sz="2000" b="0" dirty="0"/>
                  <a:t>2. Check auth paths </a:t>
                </a:r>
                <a:r>
                  <a:rPr lang="en-US" sz="2000" dirty="0"/>
                  <a:t>legal, and have </a:t>
                </a:r>
                <a:r>
                  <a:rPr lang="en-US" sz="2000" b="0" dirty="0"/>
                  <a:t>leaves in form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DEE80A-5B61-78AB-CD4B-795A1000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75" y="5132777"/>
                <a:ext cx="3765466" cy="923330"/>
              </a:xfrm>
              <a:prstGeom prst="rect">
                <a:avLst/>
              </a:prstGeom>
              <a:blipFill>
                <a:blip r:embed="rId16"/>
                <a:stretch>
                  <a:fillRect l="-4214" t="-7947" b="-16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8A4CDA44-F73B-9EBE-A8ED-969837D44988}"/>
              </a:ext>
            </a:extLst>
          </p:cNvPr>
          <p:cNvSpPr txBox="1">
            <a:spLocks/>
          </p:cNvSpPr>
          <p:nvPr/>
        </p:nvSpPr>
        <p:spPr>
          <a:xfrm>
            <a:off x="838200" y="5731543"/>
            <a:ext cx="5688446" cy="89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We also give a more concretely efficient PoW but where Solve runs in expected time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92FDC9-A18A-2A33-F9C5-8A57966F6809}"/>
              </a:ext>
            </a:extLst>
          </p:cNvPr>
          <p:cNvGrpSpPr/>
          <p:nvPr/>
        </p:nvGrpSpPr>
        <p:grpSpPr>
          <a:xfrm>
            <a:off x="7763879" y="2319387"/>
            <a:ext cx="2735092" cy="998625"/>
            <a:chOff x="7763829" y="2316216"/>
            <a:chExt cx="2739952" cy="998625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EFAB982-906E-D012-6BA0-1C8E90DE29FA}"/>
                </a:ext>
              </a:extLst>
            </p:cNvPr>
            <p:cNvSpPr/>
            <p:nvPr/>
          </p:nvSpPr>
          <p:spPr>
            <a:xfrm rot="10800000">
              <a:off x="7763829" y="2316216"/>
              <a:ext cx="2739952" cy="798540"/>
            </a:xfrm>
            <a:prstGeom prst="triangle">
              <a:avLst>
                <a:gd name="adj" fmla="val 5154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F94DEEF-1F4D-450D-2451-5552DD2ED271}"/>
                </a:ext>
              </a:extLst>
            </p:cNvPr>
            <p:cNvGrpSpPr/>
            <p:nvPr/>
          </p:nvGrpSpPr>
          <p:grpSpPr>
            <a:xfrm>
              <a:off x="8494129" y="2427983"/>
              <a:ext cx="1267335" cy="886858"/>
              <a:chOff x="8494129" y="2427983"/>
              <a:chExt cx="1267335" cy="88685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93E0CE-1840-3B64-B9BC-62257C32C470}"/>
                  </a:ext>
                </a:extLst>
              </p:cNvPr>
              <p:cNvSpPr txBox="1"/>
              <p:nvPr/>
            </p:nvSpPr>
            <p:spPr>
              <a:xfrm>
                <a:off x="8494129" y="2427983"/>
                <a:ext cx="1267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2000" dirty="0"/>
                  <a:t>Merkle Tree</a:t>
                </a:r>
                <a:endParaRPr lang="he-IL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15B3132-4D04-7CB9-834E-7CC9C5A8A665}"/>
                      </a:ext>
                    </a:extLst>
                  </p:cNvPr>
                  <p:cNvSpPr/>
                  <p:nvPr/>
                </p:nvSpPr>
                <p:spPr>
                  <a:xfrm>
                    <a:off x="8808001" y="2947267"/>
                    <a:ext cx="570450" cy="367574"/>
                  </a:xfrm>
                  <a:prstGeom prst="rect">
                    <a:avLst/>
                  </a:prstGeom>
                  <a:solidFill>
                    <a:srgbClr val="FFFFA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15B3132-4D04-7CB9-834E-7CC9C5A8A6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8001" y="2947267"/>
                    <a:ext cx="570450" cy="36757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A74792F-31BA-936D-A278-00E0AD29606D}"/>
              </a:ext>
            </a:extLst>
          </p:cNvPr>
          <p:cNvSpPr/>
          <p:nvPr/>
        </p:nvSpPr>
        <p:spPr>
          <a:xfrm>
            <a:off x="7551651" y="2170113"/>
            <a:ext cx="193675" cy="20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A146C1C-6708-A5AC-3DA4-8C52A0F462BD}"/>
              </a:ext>
            </a:extLst>
          </p:cNvPr>
          <p:cNvSpPr/>
          <p:nvPr/>
        </p:nvSpPr>
        <p:spPr>
          <a:xfrm>
            <a:off x="10518975" y="2187473"/>
            <a:ext cx="193675" cy="20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6894DE9-B106-2D8F-02FD-748F9E35F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Security:</a:t>
                </a:r>
                <a:br>
                  <a:rPr lang="en-US" sz="2200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probability </a:t>
                </a:r>
                <a:r>
                  <a:rPr lang="en-US" sz="2200" dirty="0"/>
                  <a:t>of outputting correct solution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with preprocessing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6894DE9-B106-2D8F-02FD-748F9E35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1" y="2677485"/>
                <a:ext cx="5348675" cy="1008418"/>
              </a:xfrm>
              <a:prstGeom prst="rect">
                <a:avLst/>
              </a:prstGeom>
              <a:blipFill>
                <a:blip r:embed="rId18"/>
                <a:stretch>
                  <a:fillRect l="-1482" t="-722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8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40" grpId="0"/>
      <p:bldP spid="56" grpId="0"/>
      <p:bldP spid="6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C41E-FECF-F5EE-591E-75E67B65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1279-1224-7187-93FF-230BA581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5A855-5569-AD99-B827-AF72F099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12"/>
            <a:ext cx="10515600" cy="500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We saw:</a:t>
            </a:r>
          </a:p>
          <a:p>
            <a:r>
              <a:rPr lang="en-US" sz="2200" dirty="0"/>
              <a:t>FS </a:t>
            </a:r>
            <a:r>
              <a:rPr lang="en-US" sz="2200" dirty="0">
                <a:solidFill>
                  <a:srgbClr val="C00000"/>
                </a:solidFill>
              </a:rPr>
              <a:t>insecure</a:t>
            </a:r>
            <a:r>
              <a:rPr lang="en-US" sz="2200" dirty="0"/>
              <a:t> for arguments due to white-box attacks</a:t>
            </a:r>
          </a:p>
          <a:p>
            <a:r>
              <a:rPr lang="en-US" sz="2200" dirty="0"/>
              <a:t>We propose </a:t>
            </a:r>
            <a:r>
              <a:rPr lang="en-US" sz="2200" dirty="0">
                <a:solidFill>
                  <a:srgbClr val="7030A0"/>
                </a:solidFill>
              </a:rPr>
              <a:t>XFS</a:t>
            </a:r>
            <a:r>
              <a:rPr lang="en-US" sz="2200" dirty="0"/>
              <a:t> aimed to mitigate such attacks</a:t>
            </a:r>
          </a:p>
          <a:p>
            <a:r>
              <a:rPr lang="en-US" sz="2200" dirty="0"/>
              <a:t>Uses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strong PoW</a:t>
            </a:r>
            <a:endParaRPr lang="en-US" sz="2200" dirty="0"/>
          </a:p>
          <a:p>
            <a:r>
              <a:rPr lang="en-US" sz="2200" dirty="0"/>
              <a:t>Heuristic proof of security in </a:t>
            </a:r>
            <a:r>
              <a:rPr lang="en-US" sz="2200" dirty="0">
                <a:solidFill>
                  <a:srgbClr val="002060"/>
                </a:solidFill>
              </a:rPr>
              <a:t>relativized model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/>
              <a:t>Future work:</a:t>
            </a:r>
          </a:p>
          <a:p>
            <a:r>
              <a:rPr lang="en-US" sz="2200" dirty="0"/>
              <a:t>Multi round version</a:t>
            </a:r>
          </a:p>
          <a:p>
            <a:r>
              <a:rPr lang="en-US" sz="2200" dirty="0"/>
              <a:t>Security proofs in algebraic models</a:t>
            </a:r>
          </a:p>
          <a:p>
            <a:r>
              <a:rPr lang="en-US" sz="2200" dirty="0"/>
              <a:t>Analyze with sponges</a:t>
            </a:r>
          </a:p>
          <a:p>
            <a:r>
              <a:rPr lang="en-US" sz="2200" dirty="0"/>
              <a:t>Padders for “non contrived” verifiers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8ACA92-2015-E990-45F9-857C41360801}"/>
              </a:ext>
            </a:extLst>
          </p:cNvPr>
          <p:cNvSpPr txBox="1">
            <a:spLocks/>
          </p:cNvSpPr>
          <p:nvPr/>
        </p:nvSpPr>
        <p:spPr>
          <a:xfrm>
            <a:off x="6241512" y="4474029"/>
            <a:ext cx="5626094" cy="193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rgbClr val="C00000"/>
                </a:solidFill>
                <a:latin typeface="Baguet Script" panose="020F0502020204030204" pitchFamily="2" charset="0"/>
              </a:rPr>
              <a:t>Thank You!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BC85703-F87C-AFBE-F98C-F65373B6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74FFD9-30A3-82DC-8D2E-3641D53B15B8}"/>
              </a:ext>
            </a:extLst>
          </p:cNvPr>
          <p:cNvGrpSpPr/>
          <p:nvPr/>
        </p:nvGrpSpPr>
        <p:grpSpPr>
          <a:xfrm>
            <a:off x="8063958" y="1096407"/>
            <a:ext cx="2778459" cy="2575127"/>
            <a:chOff x="9054559" y="582940"/>
            <a:chExt cx="2778459" cy="25751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DD043B-629C-9673-A8DE-A306A57A5097}"/>
                </a:ext>
              </a:extLst>
            </p:cNvPr>
            <p:cNvSpPr/>
            <p:nvPr/>
          </p:nvSpPr>
          <p:spPr>
            <a:xfrm>
              <a:off x="9054559" y="582940"/>
              <a:ext cx="2705640" cy="2575127"/>
            </a:xfrm>
            <a:prstGeom prst="rect">
              <a:avLst/>
            </a:prstGeom>
            <a:solidFill>
              <a:srgbClr val="68896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C7C674-1A42-46B6-BFAC-96858F61ADD6}"/>
                </a:ext>
              </a:extLst>
            </p:cNvPr>
            <p:cNvSpPr txBox="1"/>
            <p:nvPr/>
          </p:nvSpPr>
          <p:spPr>
            <a:xfrm>
              <a:off x="9054559" y="671279"/>
              <a:ext cx="27784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</a:t>
              </a:r>
              <a:r>
                <a:rPr lang="en-US" b="1" dirty="0">
                  <a:solidFill>
                    <a:schemeClr val="bg1"/>
                  </a:solidFill>
                </a:rPr>
                <a:t>Unpaid</a:t>
              </a:r>
              <a:r>
                <a:rPr lang="en-US" dirty="0">
                  <a:solidFill>
                    <a:schemeClr val="bg1"/>
                  </a:solidFill>
                </a:rPr>
                <a:t> Advertisement)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Book by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Ale and Eylon</a:t>
              </a:r>
            </a:p>
          </p:txBody>
        </p:sp>
        <p:pic>
          <p:nvPicPr>
            <p:cNvPr id="2050" name="Picture 2" descr="QR Code Image">
              <a:extLst>
                <a:ext uri="{FF2B5EF4-FFF2-40B4-BE49-F238E27FC236}">
                  <a16:creationId xmlns:a16="http://schemas.microsoft.com/office/drawing/2014/main" id="{BF37EF18-13EC-135A-49C2-A45712F26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9039" y="1594609"/>
              <a:ext cx="1295337" cy="1295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8EA42-1060-BD37-2720-25F5C9687686}"/>
              </a:ext>
            </a:extLst>
          </p:cNvPr>
          <p:cNvSpPr txBox="1">
            <a:spLocks/>
          </p:cNvSpPr>
          <p:nvPr/>
        </p:nvSpPr>
        <p:spPr>
          <a:xfrm>
            <a:off x="838200" y="6157522"/>
            <a:ext cx="5334000" cy="38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Solve Fiat-Shamir for arguments</a:t>
            </a:r>
          </a:p>
        </p:txBody>
      </p:sp>
    </p:spTree>
    <p:extLst>
      <p:ext uri="{BB962C8B-B14F-4D97-AF65-F5344CB8AC3E}">
        <p14:creationId xmlns:p14="http://schemas.microsoft.com/office/powerpoint/2010/main" val="1344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55A5-1519-6406-5FB8-49C84D86A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>
            <a:extLst>
              <a:ext uri="{FF2B5EF4-FFF2-40B4-BE49-F238E27FC236}">
                <a16:creationId xmlns:a16="http://schemas.microsoft.com/office/drawing/2014/main" id="{D9BE38F4-C869-5FD1-0C8E-551A24F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Fiat-Shamir</a:t>
            </a:r>
            <a:r>
              <a:rPr lang="he-IL" dirty="0"/>
              <a:t> </a:t>
            </a:r>
            <a:r>
              <a:rPr lang="en-US" dirty="0"/>
              <a:t>(FS)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54568-714B-26FB-AF31-926AC1FB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A0F35-B9C2-6333-0CA8-A3BFAA0F9985}"/>
                  </a:ext>
                </a:extLst>
              </p:cNvPr>
              <p:cNvSpPr txBox="1"/>
              <p:nvPr/>
            </p:nvSpPr>
            <p:spPr>
              <a:xfrm>
                <a:off x="454143" y="1600377"/>
                <a:ext cx="4713663" cy="199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Fiat-Shamir transformation: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/>
                  <a:t>interactive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non-interactive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Idea: </a:t>
                </a:r>
                <a:r>
                  <a:rPr lang="en-US" sz="2400" dirty="0"/>
                  <a:t>replace verifier randomness with hash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A0F35-B9C2-6333-0CA8-A3BFAA0F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3" y="1600377"/>
                <a:ext cx="4713663" cy="1990610"/>
              </a:xfrm>
              <a:prstGeom prst="rect">
                <a:avLst/>
              </a:prstGeom>
              <a:blipFill>
                <a:blip r:embed="rId3"/>
                <a:stretch>
                  <a:fillRect l="-1877" t="-3185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0D2DB7-59A0-A1CB-EBDB-5F584AA5359C}"/>
              </a:ext>
            </a:extLst>
          </p:cNvPr>
          <p:cNvSpPr txBox="1"/>
          <p:nvPr/>
        </p:nvSpPr>
        <p:spPr>
          <a:xfrm>
            <a:off x="469950" y="4460696"/>
            <a:ext cx="109061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FS is widely deployed real-world crypto systems, protecting billions of dollars: signature schemes, blockchains, …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DD37E38-490A-6D07-A939-E015760118E6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4003C6D9-7D01-E0B7-2CC5-F0CE4EAE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0D30B70-836D-7B33-4645-16C2CC0CD28C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E1A4083-61AD-687E-14C5-8ABDC06FCC1C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4DC3403-367D-5734-FC1A-6D6158E4E08F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48" name="Picture 2" descr="Simpleton | Dumb Ways to Die Wiki | Fandom">
              <a:extLst>
                <a:ext uri="{FF2B5EF4-FFF2-40B4-BE49-F238E27FC236}">
                  <a16:creationId xmlns:a16="http://schemas.microsoft.com/office/drawing/2014/main" id="{3FCF3837-E491-50E1-E63C-57A2D434E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B53267D-7494-EA62-F868-7E98FF49CC7F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𝐷𝑖𝑔𝑒𝑠𝑡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B53267D-7494-EA62-F868-7E98FF49C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2156F00-2A4E-2D3C-DBB4-7E7726A2E265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84100363-B31B-6C58-9A61-311A608A5049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Speech Bubble: Oval 152">
                <a:extLst>
                  <a:ext uri="{FF2B5EF4-FFF2-40B4-BE49-F238E27FC236}">
                    <a16:creationId xmlns:a16="http://schemas.microsoft.com/office/drawing/2014/main" id="{84100363-B31B-6C58-9A61-311A608A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175BC58-BC99-0725-B296-F864E15897CC}"/>
              </a:ext>
            </a:extLst>
          </p:cNvPr>
          <p:cNvGrpSpPr/>
          <p:nvPr/>
        </p:nvGrpSpPr>
        <p:grpSpPr>
          <a:xfrm>
            <a:off x="6462895" y="2190285"/>
            <a:ext cx="2620398" cy="396810"/>
            <a:chOff x="4224156" y="3385155"/>
            <a:chExt cx="2620398" cy="396810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9FD0F64-9AAD-009B-7DDB-ADFF47CF0E3A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0B32DD2-D994-F507-1870-AF51E121B6CE}"/>
                    </a:ext>
                  </a:extLst>
                </p:cNvPr>
                <p:cNvSpPr txBox="1"/>
                <p:nvPr/>
              </p:nvSpPr>
              <p:spPr>
                <a:xfrm>
                  <a:off x="5046088" y="3385155"/>
                  <a:ext cx="911916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0B32DD2-D994-F507-1870-AF51E121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088" y="3385155"/>
                  <a:ext cx="911916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2667" r="-2667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EBCCA26-3BA6-3CBB-8F33-952C5AC456D5}"/>
                  </a:ext>
                </a:extLst>
              </p:cNvPr>
              <p:cNvSpPr txBox="1"/>
              <p:nvPr/>
            </p:nvSpPr>
            <p:spPr>
              <a:xfrm>
                <a:off x="8610600" y="3578107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EBCCA26-3BA6-3CBB-8F33-952C5AC45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578107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D76087F-1E1F-A0DB-8736-99B6BECE3039}"/>
                  </a:ext>
                </a:extLst>
              </p:cNvPr>
              <p:cNvSpPr txBox="1"/>
              <p:nvPr/>
            </p:nvSpPr>
            <p:spPr>
              <a:xfrm>
                <a:off x="9011193" y="3182932"/>
                <a:ext cx="249092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D76087F-1E1F-A0DB-8736-99B6BECE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193" y="3182932"/>
                <a:ext cx="2490926" cy="430887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454E96B-BCE3-9BF2-6538-491B76832BAE}"/>
                  </a:ext>
                </a:extLst>
              </p:cNvPr>
              <p:cNvSpPr txBox="1"/>
              <p:nvPr/>
            </p:nvSpPr>
            <p:spPr>
              <a:xfrm>
                <a:off x="4281970" y="3162366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454E96B-BCE3-9BF2-6538-491B76832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70" y="3162366"/>
                <a:ext cx="3292112" cy="430887"/>
              </a:xfrm>
              <a:prstGeom prst="rect">
                <a:avLst/>
              </a:prstGeom>
              <a:blipFill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F17D4A-CE45-2F54-7170-2FBEAD3B0DDB}"/>
                  </a:ext>
                </a:extLst>
              </p:cNvPr>
              <p:cNvSpPr txBox="1"/>
              <p:nvPr/>
            </p:nvSpPr>
            <p:spPr>
              <a:xfrm>
                <a:off x="4276953" y="3995383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F17D4A-CE45-2F54-7170-2FBEAD3B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53" y="3995383"/>
                <a:ext cx="3292112" cy="430887"/>
              </a:xfrm>
              <a:prstGeom prst="rect">
                <a:avLst/>
              </a:prstGeom>
              <a:blipFill>
                <a:blip r:embed="rId1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DD82E38-44F1-9983-C098-8A03AEFF7D1F}"/>
                  </a:ext>
                </a:extLst>
              </p:cNvPr>
              <p:cNvSpPr txBox="1"/>
              <p:nvPr/>
            </p:nvSpPr>
            <p:spPr>
              <a:xfrm>
                <a:off x="4627975" y="3576088"/>
                <a:ext cx="249092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DD82E38-44F1-9983-C098-8A03AEFF7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75" y="3576088"/>
                <a:ext cx="2490926" cy="43088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E7B9CE-576F-C715-2E9B-A79E2B6BDA0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22905"/>
          <a:stretch>
            <a:fillRect/>
          </a:stretch>
        </p:blipFill>
        <p:spPr>
          <a:xfrm>
            <a:off x="5413688" y="4943527"/>
            <a:ext cx="1537443" cy="177794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96D459-7EDB-1213-96FC-A8FF329109C1}"/>
              </a:ext>
            </a:extLst>
          </p:cNvPr>
          <p:cNvSpPr/>
          <p:nvPr/>
        </p:nvSpPr>
        <p:spPr>
          <a:xfrm>
            <a:off x="6951131" y="5011063"/>
            <a:ext cx="1470754" cy="911580"/>
          </a:xfrm>
          <a:prstGeom prst="wedgeRoundRectCallout">
            <a:avLst>
              <a:gd name="adj1" fmla="val -80130"/>
              <a:gd name="adj2" fmla="val 1766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not what we meant!</a:t>
            </a:r>
          </a:p>
        </p:txBody>
      </p:sp>
    </p:spTree>
    <p:extLst>
      <p:ext uri="{BB962C8B-B14F-4D97-AF65-F5344CB8AC3E}">
        <p14:creationId xmlns:p14="http://schemas.microsoft.com/office/powerpoint/2010/main" val="40731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7" grpId="0"/>
      <p:bldP spid="158" grpId="0"/>
      <p:bldP spid="159" grpId="0"/>
      <p:bldP spid="160" grpId="0"/>
      <p:bldP spid="16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ADF0-3B4F-1D73-5850-2B91B762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404C-FEBF-B993-E973-A04C3F9B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62" y="1391784"/>
            <a:ext cx="10515600" cy="4964565"/>
          </a:xfrm>
        </p:spPr>
        <p:txBody>
          <a:bodyPr>
            <a:noAutofit/>
          </a:bodyPr>
          <a:lstStyle/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Pointcheval</a:t>
            </a:r>
            <a:r>
              <a:rPr lang="en-US" sz="2200" dirty="0"/>
              <a:t> and Stern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[PS96]</a:t>
            </a:r>
            <a:r>
              <a:rPr lang="en-US" sz="2200" dirty="0"/>
              <a:t>: secure in the ROM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For both </a:t>
            </a:r>
            <a:r>
              <a:rPr lang="en-US" sz="2000" dirty="0">
                <a:solidFill>
                  <a:srgbClr val="7030A0"/>
                </a:solidFill>
              </a:rPr>
              <a:t>proofs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arguments</a:t>
            </a:r>
          </a:p>
          <a:p>
            <a:pPr>
              <a:buClr>
                <a:schemeClr val="tx1"/>
              </a:buClr>
            </a:pPr>
            <a:r>
              <a:rPr lang="en-US" sz="2200" b="1" dirty="0">
                <a:solidFill>
                  <a:srgbClr val="7030A0"/>
                </a:solidFill>
              </a:rPr>
              <a:t>Proofs:</a:t>
            </a:r>
            <a:r>
              <a:rPr lang="en-US" sz="2200" dirty="0"/>
              <a:t> exist hash functions for which FS is secure</a:t>
            </a:r>
            <a:br>
              <a:rPr lang="en-US" sz="24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[CCR16, KRR17, CCRR18, HL18, CCHLRRW19, PS19, BKM20, JJ21, HLR21, CJJ21, HJKS22, KLV23,…]</a:t>
            </a:r>
          </a:p>
          <a:p>
            <a:pPr>
              <a:buClr>
                <a:schemeClr val="tx1"/>
              </a:buClr>
            </a:pPr>
            <a:r>
              <a:rPr lang="en-US" sz="2200" b="1" dirty="0">
                <a:solidFill>
                  <a:srgbClr val="C00000"/>
                </a:solidFill>
              </a:rPr>
              <a:t>Arguments:</a:t>
            </a:r>
            <a:r>
              <a:rPr lang="en-US" sz="2200" dirty="0"/>
              <a:t> line of attacks using “white-box” techniques (“diagonalization”)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Interactive </a:t>
            </a:r>
            <a:r>
              <a:rPr lang="en-US" sz="2000" dirty="0"/>
              <a:t>protocols that become </a:t>
            </a:r>
            <a:r>
              <a:rPr lang="en-US" sz="2000" dirty="0">
                <a:solidFill>
                  <a:srgbClr val="FF0000"/>
                </a:solidFill>
              </a:rPr>
              <a:t>insecure with FS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2"/>
                </a:solidFill>
              </a:rPr>
              <a:t>any concrete hash</a:t>
            </a: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200" dirty="0"/>
              <a:t>Examples of attacks:</a:t>
            </a:r>
            <a:endParaRPr lang="en-US" sz="2200" dirty="0">
              <a:solidFill>
                <a:schemeClr val="accent2"/>
              </a:solidFill>
            </a:endParaRP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[Bar01, GK03]</a:t>
            </a:r>
            <a:r>
              <a:rPr lang="en-US" sz="2000" dirty="0"/>
              <a:t>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contrived identification schemes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[BBHMR19]</a:t>
            </a:r>
            <a:r>
              <a:rPr lang="en-US" sz="2000" dirty="0"/>
              <a:t>: contrived PCP or CRH for Kilian’s protocol</a:t>
            </a:r>
          </a:p>
          <a:p>
            <a:pPr lvl="1">
              <a:spcBef>
                <a:spcPts val="1000"/>
              </a:spcBef>
              <a:buClr>
                <a:schemeClr val="tx1"/>
              </a:buClr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[KRS25]</a:t>
            </a:r>
            <a:r>
              <a:rPr lang="en-US" sz="2000" b="1" dirty="0"/>
              <a:t>: direct attack on </a:t>
            </a:r>
            <a:r>
              <a:rPr lang="en-US" sz="2000" b="1" dirty="0">
                <a:solidFill>
                  <a:srgbClr val="FF0000"/>
                </a:solidFill>
              </a:rPr>
              <a:t>natural</a:t>
            </a:r>
            <a:r>
              <a:rPr lang="en-US" sz="2000" b="1" dirty="0"/>
              <a:t> variant of the [GKR15] protocol (”the GKR attack”)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No attacks on Schnorr’s protocol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DF7949-4B5A-E970-FFF4-088629B6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5CA0-CF39-1E2D-7924-01321C66621C}"/>
              </a:ext>
            </a:extLst>
          </p:cNvPr>
          <p:cNvGrpSpPr/>
          <p:nvPr/>
        </p:nvGrpSpPr>
        <p:grpSpPr>
          <a:xfrm>
            <a:off x="7549414" y="358887"/>
            <a:ext cx="1178470" cy="1490428"/>
            <a:chOff x="1588275" y="2595627"/>
            <a:chExt cx="1178470" cy="14904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512E54-BD4D-ED93-52A8-1C4BACFF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3B7774-985D-FD1B-2F57-2989CD6B7F48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F0DA23-56DD-5C37-77EA-678331C07E03}"/>
              </a:ext>
            </a:extLst>
          </p:cNvPr>
          <p:cNvGrpSpPr/>
          <p:nvPr/>
        </p:nvGrpSpPr>
        <p:grpSpPr>
          <a:xfrm>
            <a:off x="10067761" y="429456"/>
            <a:ext cx="1044710" cy="1450202"/>
            <a:chOff x="9159013" y="2453829"/>
            <a:chExt cx="1044710" cy="14502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B61151-8836-502A-B212-B8F1B542C35B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10" name="Picture 2" descr="Simpleton | Dumb Ways to Die Wiki | Fandom">
              <a:extLst>
                <a:ext uri="{FF2B5EF4-FFF2-40B4-BE49-F238E27FC236}">
                  <a16:creationId xmlns:a16="http://schemas.microsoft.com/office/drawing/2014/main" id="{16C8C74E-FB43-B78C-CBBB-AACD1A3B3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97B13-D011-0B8B-2773-AAA3C0DC699F}"/>
              </a:ext>
            </a:extLst>
          </p:cNvPr>
          <p:cNvGrpSpPr/>
          <p:nvPr/>
        </p:nvGrpSpPr>
        <p:grpSpPr>
          <a:xfrm>
            <a:off x="8742453" y="789774"/>
            <a:ext cx="1178470" cy="400270"/>
            <a:chOff x="4224156" y="3381695"/>
            <a:chExt cx="2620398" cy="40027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6C4F588-90DE-8993-565A-6AABC512779D}"/>
                </a:ext>
              </a:extLst>
            </p:cNvPr>
            <p:cNvCxnSpPr>
              <a:cxnSpLocks/>
            </p:cNvCxnSpPr>
            <p:nvPr/>
          </p:nvCxnSpPr>
          <p:spPr>
            <a:xfrm>
              <a:off x="4224156" y="3781965"/>
              <a:ext cx="262039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235ED6-89FA-BAB5-9BE8-EC8ABB594BD5}"/>
                    </a:ext>
                  </a:extLst>
                </p:cNvPr>
                <p:cNvSpPr txBox="1"/>
                <p:nvPr/>
              </p:nvSpPr>
              <p:spPr>
                <a:xfrm>
                  <a:off x="4693005" y="3381695"/>
                  <a:ext cx="91191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235ED6-89FA-BAB5-9BE8-EC8ABB594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005" y="3381695"/>
                  <a:ext cx="91191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8182" t="-25926" r="-157576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9EEF383-FA41-FCA9-57FF-B89ABDA78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82" y="5268954"/>
            <a:ext cx="5593080" cy="135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@PolyhedraZK">
            <a:extLst>
              <a:ext uri="{FF2B5EF4-FFF2-40B4-BE49-F238E27FC236}">
                <a16:creationId xmlns:a16="http://schemas.microsoft.com/office/drawing/2014/main" id="{05B8C516-081A-4721-ABD9-D7129356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98" y="5292136"/>
            <a:ext cx="938746" cy="9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0D83F16-E83E-177A-2C04-EC96A17F98F3}"/>
              </a:ext>
            </a:extLst>
          </p:cNvPr>
          <p:cNvGrpSpPr/>
          <p:nvPr/>
        </p:nvGrpSpPr>
        <p:grpSpPr>
          <a:xfrm>
            <a:off x="7892669" y="3418555"/>
            <a:ext cx="3072008" cy="1489929"/>
            <a:chOff x="7892669" y="3418555"/>
            <a:chExt cx="3072008" cy="1489929"/>
          </a:xfrm>
        </p:grpSpPr>
        <p:pic>
          <p:nvPicPr>
            <p:cNvPr id="15" name="Picture 2" descr="Ran Canetti">
              <a:extLst>
                <a:ext uri="{FF2B5EF4-FFF2-40B4-BE49-F238E27FC236}">
                  <a16:creationId xmlns:a16="http://schemas.microsoft.com/office/drawing/2014/main" id="{B3616658-E19A-5F86-B8C4-7DE442F63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748" y="3418555"/>
              <a:ext cx="1489929" cy="148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421D000-FE39-8171-B14D-6512413DA047}"/>
                </a:ext>
              </a:extLst>
            </p:cNvPr>
            <p:cNvSpPr/>
            <p:nvPr/>
          </p:nvSpPr>
          <p:spPr>
            <a:xfrm>
              <a:off x="7892669" y="3600579"/>
              <a:ext cx="1470754" cy="911580"/>
            </a:xfrm>
            <a:prstGeom prst="wedgeRoundRectCallout">
              <a:avLst>
                <a:gd name="adj1" fmla="val 81266"/>
                <a:gd name="adj2" fmla="val 19694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You’re part of the problem!</a:t>
              </a:r>
            </a:p>
          </p:txBody>
        </p:sp>
      </p:grpSp>
      <p:sp>
        <p:nvSpPr>
          <p:cNvPr id="26" name="Smiley Face 25">
            <a:extLst>
              <a:ext uri="{FF2B5EF4-FFF2-40B4-BE49-F238E27FC236}">
                <a16:creationId xmlns:a16="http://schemas.microsoft.com/office/drawing/2014/main" id="{EB45234B-1421-1DFD-E85D-48863AFF142A}"/>
              </a:ext>
            </a:extLst>
          </p:cNvPr>
          <p:cNvSpPr/>
          <p:nvPr/>
        </p:nvSpPr>
        <p:spPr>
          <a:xfrm>
            <a:off x="9803161" y="3695510"/>
            <a:ext cx="786955" cy="808650"/>
          </a:xfrm>
          <a:prstGeom prst="smileyFace">
            <a:avLst>
              <a:gd name="adj" fmla="val -465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A835975-4444-3676-D104-F3FD0003C1A0}"/>
              </a:ext>
            </a:extLst>
          </p:cNvPr>
          <p:cNvSpPr/>
          <p:nvPr/>
        </p:nvSpPr>
        <p:spPr>
          <a:xfrm>
            <a:off x="3047999" y="4123265"/>
            <a:ext cx="1143000" cy="31326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5BA3A56-51B7-4EA6-F6B7-F2EEA54A1B2C}"/>
              </a:ext>
            </a:extLst>
          </p:cNvPr>
          <p:cNvSpPr/>
          <p:nvPr/>
        </p:nvSpPr>
        <p:spPr>
          <a:xfrm>
            <a:off x="2802468" y="4529093"/>
            <a:ext cx="1143000" cy="31326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B52F9-31D2-4001-59BC-F845F2CB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795D-133B-C02E-AF16-C4AE8AB0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93076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5147-AB46-2EF6-0B28-36D395E2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5631-683F-D214-9E59-ED1029B6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211"/>
            <a:ext cx="10889609" cy="138418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Focus on </a:t>
            </a:r>
            <a:r>
              <a:rPr lang="en-US" sz="2200" dirty="0">
                <a:solidFill>
                  <a:srgbClr val="C00000"/>
                </a:solidFill>
              </a:rPr>
              <a:t>practicality</a:t>
            </a:r>
            <a:r>
              <a:rPr lang="en-US" sz="2200" dirty="0"/>
              <a:t>: negligible overhead to prover and verifier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Circumvents* recent attack on GKR</a:t>
            </a:r>
          </a:p>
          <a:p>
            <a:pPr>
              <a:buClr>
                <a:schemeClr val="tx1"/>
              </a:buClr>
            </a:pPr>
            <a:r>
              <a:rPr lang="en-US" sz="2200" dirty="0">
                <a:solidFill>
                  <a:srgbClr val="7030A0"/>
                </a:solidFill>
              </a:rPr>
              <a:t>Evidence for security: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prove secure </a:t>
            </a:r>
            <a:r>
              <a:rPr lang="en-US" sz="2200" dirty="0"/>
              <a:t>in a relativized model where </a:t>
            </a:r>
            <a:r>
              <a:rPr lang="en-US" sz="2200" dirty="0">
                <a:solidFill>
                  <a:srgbClr val="C00000"/>
                </a:solidFill>
              </a:rPr>
              <a:t>FS is insecure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F6D12-323A-28C5-A386-1E1946DF042C}"/>
              </a:ext>
            </a:extLst>
          </p:cNvPr>
          <p:cNvSpPr txBox="1"/>
          <p:nvPr/>
        </p:nvSpPr>
        <p:spPr>
          <a:xfrm>
            <a:off x="2771338" y="1487422"/>
            <a:ext cx="6649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0070C0"/>
                </a:solidFill>
              </a:rPr>
              <a:t>new transformation </a:t>
            </a:r>
            <a:r>
              <a:rPr lang="en-US" sz="2800" dirty="0"/>
              <a:t>(XFS) </a:t>
            </a:r>
            <a:r>
              <a:rPr lang="en-US" sz="2800" dirty="0">
                <a:solidFill>
                  <a:srgbClr val="FF0000"/>
                </a:solidFill>
              </a:rPr>
              <a:t>aimed</a:t>
            </a:r>
            <a:r>
              <a:rPr lang="en-US" sz="2800" dirty="0"/>
              <a:t> to mitigate white-box attacks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DAB3F-3090-1745-E604-28EF42AC609D}"/>
              </a:ext>
            </a:extLst>
          </p:cNvPr>
          <p:cNvSpPr txBox="1"/>
          <p:nvPr/>
        </p:nvSpPr>
        <p:spPr>
          <a:xfrm>
            <a:off x="838200" y="4182985"/>
            <a:ext cx="10172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Attacks we don’t defend against: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7D23"/>
                </a:solidFill>
              </a:rPr>
              <a:t>[Bar01, GK03] </a:t>
            </a:r>
            <a:r>
              <a:rPr lang="en-US" sz="2000" dirty="0"/>
              <a:t>for arbitrary poly-time computation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[BBHMR19] </a:t>
            </a:r>
            <a:r>
              <a:rPr lang="en-US" sz="2000" dirty="0"/>
              <a:t>CRH depending on FS Hash, where to compute CRH need to verify a SNARK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E82D4D-D6B6-720A-F6CC-AB0712C2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8D1B-E844-EB61-6D08-C706871A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733C-3302-78A0-79D9-FE6D2A1E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26279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Toy Protocol</a:t>
            </a:r>
          </a:p>
        </p:txBody>
      </p:sp>
    </p:spTree>
    <p:extLst>
      <p:ext uri="{BB962C8B-B14F-4D97-AF65-F5344CB8AC3E}">
        <p14:creationId xmlns:p14="http://schemas.microsoft.com/office/powerpoint/2010/main" val="109768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210A13C2-7CF9-B3B4-1125-D9CDBE25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Toy Protocol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7D55F-C92A-4F62-A28B-B8AFFB495EE1}"/>
                  </a:ext>
                </a:extLst>
              </p:cNvPr>
              <p:cNvSpPr txBox="1"/>
              <p:nvPr/>
            </p:nvSpPr>
            <p:spPr>
              <a:xfrm>
                <a:off x="598595" y="4459954"/>
                <a:ext cx="1118811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Soundness (computational):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follows </a:t>
                </a:r>
                <a:r>
                  <a:rPr lang="en-US" sz="2400" dirty="0"/>
                  <a:t>from the commitment scheme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circuit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along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cannot predict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7D55F-C92A-4F62-A28B-B8AFFB49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5" y="4459954"/>
                <a:ext cx="11188114" cy="830997"/>
              </a:xfrm>
              <a:prstGeom prst="rect">
                <a:avLst/>
              </a:prstGeom>
              <a:blipFill>
                <a:blip r:embed="rId2"/>
                <a:stretch>
                  <a:fillRect l="-907" t="-606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5118F59-22B6-7BA0-169F-4366015AB71C}"/>
              </a:ext>
            </a:extLst>
          </p:cNvPr>
          <p:cNvGrpSpPr/>
          <p:nvPr/>
        </p:nvGrpSpPr>
        <p:grpSpPr>
          <a:xfrm>
            <a:off x="6790887" y="1533349"/>
            <a:ext cx="2217221" cy="433497"/>
            <a:chOff x="4224649" y="2351047"/>
            <a:chExt cx="2217221" cy="43349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28380E-9BED-5EF7-6FD8-0AE5DA704D71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7D0716-BCD1-C7D2-9489-5B3C027D3D80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7D0716-BCD1-C7D2-9489-5B3C027D3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818190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389" t="-25000" r="-10417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39CDF9-540C-42D7-81CD-8CC5C3A46ECF}"/>
              </a:ext>
            </a:extLst>
          </p:cNvPr>
          <p:cNvGrpSpPr/>
          <p:nvPr/>
        </p:nvGrpSpPr>
        <p:grpSpPr>
          <a:xfrm>
            <a:off x="6790887" y="1924708"/>
            <a:ext cx="2217221" cy="426195"/>
            <a:chOff x="4224649" y="2804434"/>
            <a:chExt cx="2217221" cy="42619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04F4D3F-F92D-A7E2-9D79-B4655D3AF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4649" y="3221826"/>
              <a:ext cx="2217221" cy="880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574AF8-49C4-96E6-521F-F1C4014DB44E}"/>
                    </a:ext>
                  </a:extLst>
                </p:cNvPr>
                <p:cNvSpPr txBox="1"/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574AF8-49C4-96E6-521F-F1C4014DB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711" y="2804434"/>
                  <a:ext cx="24070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8205" r="-23077" b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C03E44-5719-7A1C-55C1-31F021DAB1AE}"/>
              </a:ext>
            </a:extLst>
          </p:cNvPr>
          <p:cNvGrpSpPr/>
          <p:nvPr/>
        </p:nvGrpSpPr>
        <p:grpSpPr>
          <a:xfrm>
            <a:off x="6783087" y="2387602"/>
            <a:ext cx="2225021" cy="384155"/>
            <a:chOff x="4216849" y="3397810"/>
            <a:chExt cx="2225021" cy="38415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37C508A-FB0B-097B-F85C-7AC696802A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81965"/>
              <a:ext cx="22250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FC77074-1FD5-4F39-16C5-DE401221A5A5}"/>
                    </a:ext>
                  </a:extLst>
                </p:cNvPr>
                <p:cNvSpPr txBox="1"/>
                <p:nvPr/>
              </p:nvSpPr>
              <p:spPr>
                <a:xfrm>
                  <a:off x="4428343" y="3397810"/>
                  <a:ext cx="1694695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decommit</a:t>
                  </a:r>
                  <a:r>
                    <a:rPr lang="en-US" sz="2200" dirty="0"/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FC77074-1FD5-4F39-16C5-DE401221A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343" y="3397810"/>
                  <a:ext cx="169469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955" t="-25926" r="-14179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CC1287-7AF6-8C7E-B243-8D0056B228F4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A91DFC7-E45B-DE90-A8FB-DE62D734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1F32EE-04D4-E36B-DCE7-5B2C4D11C024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62D119-49D8-6B16-9515-13E663A48D1D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F68CDD-DA73-17DE-0A28-E0A66EDBCDBB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228DB2F6-9278-0B21-12E0-DA15E3296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75990B-9870-22D5-ECF0-43E4E6266EA1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C75990B-9870-22D5-ECF0-43E4E626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5D0243B-8A00-E6C8-1F03-01390C7A3E60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771627DD-44BC-D5C8-FCA5-5562C74EF8DF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771627DD-44BC-D5C8-FCA5-5562C74EF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B173E2-29CF-3A66-A14E-73AC36EB940A}"/>
                  </a:ext>
                </a:extLst>
              </p:cNvPr>
              <p:cNvSpPr txBox="1"/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B173E2-29CF-3A66-A14E-73AC36EB9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169256"/>
                <a:ext cx="2114820" cy="430887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8BF19C1A-D0B3-3579-1B44-30783ED51334}"/>
              </a:ext>
            </a:extLst>
          </p:cNvPr>
          <p:cNvSpPr txBox="1"/>
          <p:nvPr/>
        </p:nvSpPr>
        <p:spPr>
          <a:xfrm>
            <a:off x="9983266" y="347409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8BAA0F-D4D1-4B08-6FA4-BCB835E1F38B}"/>
                  </a:ext>
                </a:extLst>
              </p:cNvPr>
              <p:cNvSpPr txBox="1"/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8BAA0F-D4D1-4B08-6FA4-BCB835E1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059" y="3778936"/>
                <a:ext cx="2114820" cy="4308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6DB8EE9-E856-47D4-88EE-D4B3460DD43A}"/>
                  </a:ext>
                </a:extLst>
              </p:cNvPr>
              <p:cNvSpPr txBox="1"/>
              <p:nvPr/>
            </p:nvSpPr>
            <p:spPr>
              <a:xfrm>
                <a:off x="598595" y="3763888"/>
                <a:ext cx="1118811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Completeness: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verifier accepts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6DB8EE9-E856-47D4-88EE-D4B3460D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5" y="3763888"/>
                <a:ext cx="11188114" cy="461665"/>
              </a:xfrm>
              <a:prstGeom prst="rect">
                <a:avLst/>
              </a:prstGeom>
              <a:blipFill>
                <a:blip r:embed="rId12"/>
                <a:stretch>
                  <a:fillRect l="-907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Slide Number Placeholder 4">
            <a:extLst>
              <a:ext uri="{FF2B5EF4-FFF2-40B4-BE49-F238E27FC236}">
                <a16:creationId xmlns:a16="http://schemas.microsoft.com/office/drawing/2014/main" id="{031EFEB5-44A7-48DD-E53A-421184D6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87981-4F3E-04EC-D57A-1DB12E2C9B2A}"/>
                  </a:ext>
                </a:extLst>
              </p:cNvPr>
              <p:cNvSpPr txBox="1"/>
              <p:nvPr/>
            </p:nvSpPr>
            <p:spPr>
              <a:xfrm>
                <a:off x="628670" y="1416877"/>
                <a:ext cx="297938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𝐶𝑜𝑚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be a succinct commitment scheme</a:t>
                </a:r>
                <a:endParaRPr lang="he-IL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87981-4F3E-04EC-D57A-1DB12E2C9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0" y="1416877"/>
                <a:ext cx="2979389" cy="677108"/>
              </a:xfrm>
              <a:prstGeom prst="rect">
                <a:avLst/>
              </a:prstGeom>
              <a:blipFill>
                <a:blip r:embed="rId13"/>
                <a:stretch>
                  <a:fillRect l="-5508" t="-12727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2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976C-33B7-0125-1F7A-72891361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675B3B-1577-534E-E26D-01E08FA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FS for Toy Protocol</a:t>
            </a:r>
            <a:endParaRPr lang="en-US" cap="non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3422B9-10B3-750D-40F5-5EBEDD9D3F43}"/>
              </a:ext>
            </a:extLst>
          </p:cNvPr>
          <p:cNvGrpSpPr/>
          <p:nvPr/>
        </p:nvGrpSpPr>
        <p:grpSpPr>
          <a:xfrm>
            <a:off x="6746454" y="1992056"/>
            <a:ext cx="2217221" cy="1384995"/>
            <a:chOff x="4224649" y="2351047"/>
            <a:chExt cx="2217221" cy="138499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C9EFF4-BE98-405B-D675-078E6162A380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3044749"/>
              <a:ext cx="221722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28A91AB-F3EA-D114-B0A9-9EFD19867870}"/>
                    </a:ext>
                  </a:extLst>
                </p:cNvPr>
                <p:cNvSpPr txBox="1"/>
                <p:nvPr/>
              </p:nvSpPr>
              <p:spPr>
                <a:xfrm>
                  <a:off x="4420264" y="2351047"/>
                  <a:ext cx="1925527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prstClr val="white">
                          <a:lumMod val="50000"/>
                        </a:prstClr>
                      </a:solidFill>
                    </a:rPr>
                    <a:t>decommit</a:t>
                  </a:r>
                  <a:r>
                    <a:rPr lang="en-US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he-IL" sz="2200" dirty="0">
                    <a:solidFill>
                      <a:schemeClr val="tx1"/>
                    </a:solidFill>
                  </a:endParaRPr>
                </a:p>
                <a:p>
                  <a:endParaRPr lang="en-US" sz="2200" dirty="0">
                    <a:solidFill>
                      <a:schemeClr val="tx1"/>
                    </a:solidFill>
                  </a:endParaRPr>
                </a:p>
                <a:p>
                  <a:endParaRPr lang="he-IL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28A91AB-F3EA-D114-B0A9-9EFD19867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64" y="2351047"/>
                  <a:ext cx="1925527" cy="1384995"/>
                </a:xfrm>
                <a:prstGeom prst="rect">
                  <a:avLst/>
                </a:prstGeom>
                <a:blipFill>
                  <a:blip r:embed="rId2"/>
                  <a:stretch>
                    <a:fillRect l="-849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AE377A-F923-54C8-BEC9-CF9615F7F76E}"/>
              </a:ext>
            </a:extLst>
          </p:cNvPr>
          <p:cNvGrpSpPr/>
          <p:nvPr/>
        </p:nvGrpSpPr>
        <p:grpSpPr>
          <a:xfrm>
            <a:off x="5201901" y="1796165"/>
            <a:ext cx="1178470" cy="1490428"/>
            <a:chOff x="1588275" y="2595627"/>
            <a:chExt cx="1178470" cy="149042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F232986-D73D-453E-C613-8F342DC8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275" y="2907585"/>
              <a:ext cx="1178470" cy="117847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E6B7B66-2F45-4BC9-9B62-74E2A3CD6E06}"/>
                </a:ext>
              </a:extLst>
            </p:cNvPr>
            <p:cNvSpPr/>
            <p:nvPr/>
          </p:nvSpPr>
          <p:spPr>
            <a:xfrm>
              <a:off x="1670799" y="2595627"/>
              <a:ext cx="9580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Prover</a:t>
              </a:r>
              <a:endParaRPr lang="en-IL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590358-6EAE-6D72-DF2C-F1E50E07EAE6}"/>
              </a:ext>
            </a:extLst>
          </p:cNvPr>
          <p:cNvGrpSpPr/>
          <p:nvPr/>
        </p:nvGrpSpPr>
        <p:grpSpPr>
          <a:xfrm>
            <a:off x="9618298" y="1796164"/>
            <a:ext cx="1044710" cy="1450202"/>
            <a:chOff x="9159013" y="2453829"/>
            <a:chExt cx="1044710" cy="14502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97B093C-16DB-76D9-4E10-480554B5F07A}"/>
                </a:ext>
              </a:extLst>
            </p:cNvPr>
            <p:cNvSpPr/>
            <p:nvPr/>
          </p:nvSpPr>
          <p:spPr>
            <a:xfrm>
              <a:off x="9159013" y="2453829"/>
              <a:ext cx="10447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/>
                <a:t>Verifier</a:t>
              </a:r>
              <a:endParaRPr lang="en-IL" sz="2200" dirty="0"/>
            </a:p>
          </p:txBody>
        </p:sp>
        <p:pic>
          <p:nvPicPr>
            <p:cNvPr id="60" name="Picture 2" descr="Simpleton | Dumb Ways to Die Wiki | Fandom">
              <a:extLst>
                <a:ext uri="{FF2B5EF4-FFF2-40B4-BE49-F238E27FC236}">
                  <a16:creationId xmlns:a16="http://schemas.microsoft.com/office/drawing/2014/main" id="{EEDEF53A-B7E7-A125-9F52-A124E41C5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812" y="2802213"/>
              <a:ext cx="828117" cy="110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560BF4-1F32-C419-ED54-457A546E2E28}"/>
                  </a:ext>
                </a:extLst>
              </p:cNvPr>
              <p:cNvSpPr txBox="1"/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560BF4-1F32-C419-ED54-457A546E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1169549"/>
                <a:ext cx="3292112" cy="430887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AE38A8D-6E28-8F99-B42A-5AAD17E19B99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140653" y="1600436"/>
            <a:ext cx="0" cy="2309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11152B56-7C92-8FC3-592B-4A3006183246}"/>
                  </a:ext>
                </a:extLst>
              </p:cNvPr>
              <p:cNvSpPr/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Speech Bubble: Oval 64">
                <a:extLst>
                  <a:ext uri="{FF2B5EF4-FFF2-40B4-BE49-F238E27FC236}">
                    <a16:creationId xmlns:a16="http://schemas.microsoft.com/office/drawing/2014/main" id="{11152B56-7C92-8FC3-592B-4A3006183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57" y="328728"/>
                <a:ext cx="2573170" cy="935152"/>
              </a:xfrm>
              <a:prstGeom prst="wedgeEllipseCallout">
                <a:avLst>
                  <a:gd name="adj1" fmla="val -45771"/>
                  <a:gd name="adj2" fmla="val 11403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542B0C-81BE-BAD7-6BA4-00F55F58F46E}"/>
                  </a:ext>
                </a:extLst>
              </p:cNvPr>
              <p:cNvSpPr txBox="1"/>
              <p:nvPr/>
            </p:nvSpPr>
            <p:spPr>
              <a:xfrm>
                <a:off x="9083243" y="358472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542B0C-81BE-BAD7-6BA4-00F55F58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43" y="3584726"/>
                <a:ext cx="2114820" cy="43088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99AA90D-CF08-DFEF-6C0C-CF199ACECE16}"/>
              </a:ext>
            </a:extLst>
          </p:cNvPr>
          <p:cNvSpPr txBox="1"/>
          <p:nvPr/>
        </p:nvSpPr>
        <p:spPr>
          <a:xfrm>
            <a:off x="9971450" y="3889566"/>
            <a:ext cx="535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EC9F2E8-7F82-C84F-67AF-F5B85D6B1EF2}"/>
                  </a:ext>
                </a:extLst>
              </p:cNvPr>
              <p:cNvSpPr txBox="1"/>
              <p:nvPr/>
            </p:nvSpPr>
            <p:spPr>
              <a:xfrm>
                <a:off x="9083243" y="4194406"/>
                <a:ext cx="21148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EC9F2E8-7F82-C84F-67AF-F5B85D6B1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43" y="4194406"/>
                <a:ext cx="2114820" cy="43088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EEC85-1661-3B87-0394-2B6F764BB161}"/>
                  </a:ext>
                </a:extLst>
              </p:cNvPr>
              <p:cNvSpPr txBox="1"/>
              <p:nvPr/>
            </p:nvSpPr>
            <p:spPr>
              <a:xfrm>
                <a:off x="8494597" y="3185634"/>
                <a:ext cx="32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FEEC85-1661-3B87-0394-2B6F764B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97" y="3185634"/>
                <a:ext cx="3292112" cy="430887"/>
              </a:xfrm>
              <a:prstGeom prst="rect">
                <a:avLst/>
              </a:prstGeom>
              <a:blipFill>
                <a:blip r:embed="rId9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DD2E-781E-8F2C-5D39-ACB470FC072D}"/>
                  </a:ext>
                </a:extLst>
              </p:cNvPr>
              <p:cNvSpPr txBox="1"/>
              <p:nvPr/>
            </p:nvSpPr>
            <p:spPr>
              <a:xfrm>
                <a:off x="512272" y="1169548"/>
                <a:ext cx="40214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Fiat-Shamir hash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B4DD2E-781E-8F2C-5D39-ACB470FC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2" y="1169548"/>
                <a:ext cx="4021449" cy="461665"/>
              </a:xfrm>
              <a:prstGeom prst="rect">
                <a:avLst/>
              </a:prstGeom>
              <a:blipFill>
                <a:blip r:embed="rId10"/>
                <a:stretch>
                  <a:fillRect l="-251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831134-91A4-F632-5B56-AEF02597C560}"/>
              </a:ext>
            </a:extLst>
          </p:cNvPr>
          <p:cNvGrpSpPr/>
          <p:nvPr/>
        </p:nvGrpSpPr>
        <p:grpSpPr>
          <a:xfrm>
            <a:off x="585837" y="1724501"/>
            <a:ext cx="5423797" cy="1980613"/>
            <a:chOff x="734805" y="1979065"/>
            <a:chExt cx="5423797" cy="19806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0A97E4-18D5-4170-462F-1734698E3993}"/>
                </a:ext>
              </a:extLst>
            </p:cNvPr>
            <p:cNvGrpSpPr/>
            <p:nvPr/>
          </p:nvGrpSpPr>
          <p:grpSpPr>
            <a:xfrm>
              <a:off x="734805" y="1979065"/>
              <a:ext cx="5423797" cy="1980613"/>
              <a:chOff x="642173" y="1855509"/>
              <a:chExt cx="5423797" cy="198061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0294427-1C92-7CA9-3661-A7EE9DD48674}"/>
                  </a:ext>
                </a:extLst>
              </p:cNvPr>
              <p:cNvSpPr/>
              <p:nvPr/>
            </p:nvSpPr>
            <p:spPr>
              <a:xfrm>
                <a:off x="642173" y="1855509"/>
                <a:ext cx="4196357" cy="1980613"/>
              </a:xfrm>
              <a:prstGeom prst="roundRect">
                <a:avLst>
                  <a:gd name="adj" fmla="val 38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A5769D-C143-9B28-A0A2-A10FE2AD1D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12" y="1882075"/>
                    <a:ext cx="896207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14:m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200" dirty="0">
                        <a:solidFill>
                          <a:schemeClr val="tx1"/>
                        </a:solidFill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A5769D-C143-9B28-A0A2-A10FE2AD1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612" y="1882075"/>
                    <a:ext cx="896207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8571" r="-6944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DFE06B1-CAD0-9746-BE1E-04838BDAB2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>
                        <a:solidFill>
                          <a:schemeClr val="tx1"/>
                        </a:solidFill>
                      </a:rPr>
                      <a:t>2.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DFE06B1-CAD0-9746-BE1E-04838BDAB2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888" y="2787358"/>
                    <a:ext cx="2238498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371"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CD08408-B8C8-0B58-F7C8-83D583EBE1D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algn="l" defTabSz="914400" eaLnBrk="1" latinLnBrk="0" hangingPunct="1"/>
                    <a:r>
                      <a:rPr lang="en-US" sz="2200" dirty="0"/>
                      <a:t>3. Output  </a:t>
                    </a:r>
                    <a14:m>
                      <m:oMath xmlns:m="http://schemas.openxmlformats.org/officeDocument/2006/math"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CD08408-B8C8-0B58-F7C8-83D583EBE1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880" y="3244571"/>
                    <a:ext cx="4752090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30" t="-11765" b="-26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131407-CD3A-F509-92A3-0C659EBE2A97}"/>
                    </a:ext>
                  </a:extLst>
                </p:cNvPr>
                <p:cNvSpPr txBox="1"/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eaLnBrk="1" latinLnBrk="0" hangingPunct="1"/>
                  <a:r>
                    <a:rPr lang="en-US" sz="2200" dirty="0">
                      <a:solidFill>
                        <a:schemeClr val="tx1"/>
                      </a:solidFill>
                    </a:rPr>
                    <a:t>1. Parse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131407-CD3A-F509-92A3-0C659EBE2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055" y="2452697"/>
                  <a:ext cx="2342051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3226" t="-11765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11E4BB-917D-81D5-A094-F0CD0AB791C0}"/>
                  </a:ext>
                </a:extLst>
              </p:cNvPr>
              <p:cNvSpPr txBox="1"/>
              <p:nvPr/>
            </p:nvSpPr>
            <p:spPr>
              <a:xfrm>
                <a:off x="612919" y="4004731"/>
                <a:ext cx="50693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11E4BB-917D-81D5-A094-F0CD0AB79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19" y="4004731"/>
                <a:ext cx="5069363" cy="400110"/>
              </a:xfrm>
              <a:prstGeom prst="rect">
                <a:avLst/>
              </a:prstGeom>
              <a:blipFill>
                <a:blip r:embed="rId15"/>
                <a:stretch>
                  <a:fillRect l="-132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7961F4E-1F02-A917-ED24-3BC95A274950}"/>
              </a:ext>
            </a:extLst>
          </p:cNvPr>
          <p:cNvGrpSpPr/>
          <p:nvPr/>
        </p:nvGrpSpPr>
        <p:grpSpPr>
          <a:xfrm>
            <a:off x="800958" y="3413180"/>
            <a:ext cx="7231495" cy="2462687"/>
            <a:chOff x="960756" y="3093491"/>
            <a:chExt cx="6104804" cy="32305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Speech Bubble: Rectangle with Corners Rounded 23">
                  <a:extLst>
                    <a:ext uri="{FF2B5EF4-FFF2-40B4-BE49-F238E27FC236}">
                      <a16:creationId xmlns:a16="http://schemas.microsoft.com/office/drawing/2014/main" id="{295AD0DA-891F-6F3C-2723-3590CCF76402}"/>
                    </a:ext>
                  </a:extLst>
                </p:cNvPr>
                <p:cNvSpPr/>
                <p:nvPr/>
              </p:nvSpPr>
              <p:spPr>
                <a:xfrm>
                  <a:off x="960756" y="3162041"/>
                  <a:ext cx="1527729" cy="758719"/>
                </a:xfrm>
                <a:prstGeom prst="wedgeRoundRectCallout">
                  <a:avLst>
                    <a:gd name="adj1" fmla="val 55466"/>
                    <a:gd name="adj2" fmla="val -49102"/>
                    <a:gd name="adj3" fmla="val 1666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>
                      <a:solidFill>
                        <a:schemeClr val="tx1"/>
                      </a:solidFill>
                    </a:rPr>
                    <a:t>Output starts with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Speech Bubble: Rectangle with Corners Rounded 23">
                  <a:extLst>
                    <a:ext uri="{FF2B5EF4-FFF2-40B4-BE49-F238E27FC236}">
                      <a16:creationId xmlns:a16="http://schemas.microsoft.com/office/drawing/2014/main" id="{295AD0DA-891F-6F3C-2723-3590CCF764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56" y="3162041"/>
                  <a:ext cx="1527729" cy="758719"/>
                </a:xfrm>
                <a:prstGeom prst="wedgeRoundRectCallout">
                  <a:avLst>
                    <a:gd name="adj1" fmla="val 55466"/>
                    <a:gd name="adj2" fmla="val -49102"/>
                    <a:gd name="adj3" fmla="val 16667"/>
                  </a:avLst>
                </a:prstGeom>
                <a:blipFill>
                  <a:blip r:embed="rId16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3F1E2A-D675-243B-1E5C-E05308558362}"/>
                </a:ext>
              </a:extLst>
            </p:cNvPr>
            <p:cNvCxnSpPr>
              <a:cxnSpLocks/>
            </p:cNvCxnSpPr>
            <p:nvPr/>
          </p:nvCxnSpPr>
          <p:spPr>
            <a:xfrm>
              <a:off x="3894072" y="3093491"/>
              <a:ext cx="3171488" cy="323050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7BDF67-2005-0B7B-ED3B-E828A1B9F13E}"/>
                  </a:ext>
                </a:extLst>
              </p:cNvPr>
              <p:cNvSpPr txBox="1"/>
              <p:nvPr/>
            </p:nvSpPr>
            <p:spPr>
              <a:xfrm>
                <a:off x="6878301" y="4170508"/>
                <a:ext cx="27992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7BDF67-2005-0B7B-ED3B-E828A1B9F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301" y="4170508"/>
                <a:ext cx="2799298" cy="430887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0F0A3C-0B50-B30C-AA34-DBFD1522E2EE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9971450" y="4625293"/>
            <a:ext cx="169203" cy="1221632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87BDC0CA-EAF6-81C8-AABE-1BF44AE0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BBC35-0F36-0AC0-FB9D-B5DA688E4416}"/>
                  </a:ext>
                </a:extLst>
              </p:cNvPr>
              <p:cNvSpPr txBox="1"/>
              <p:nvPr/>
            </p:nvSpPr>
            <p:spPr>
              <a:xfrm>
                <a:off x="1186338" y="4939652"/>
                <a:ext cx="10446862" cy="12618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Insecure! 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r>
                  <a:rPr lang="en-US" sz="2400" dirty="0"/>
                  <a:t>a prover strategy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but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verifier accepts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6BBC35-0F36-0AC0-FB9D-B5DA688E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38" y="4939652"/>
                <a:ext cx="10446862" cy="1261884"/>
              </a:xfrm>
              <a:prstGeom prst="rect">
                <a:avLst/>
              </a:prstGeom>
              <a:blipFill>
                <a:blip r:embed="rId18"/>
                <a:stretch>
                  <a:fillRect l="-1226" t="-4831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F5F3D-0F55-276C-7E24-FC4B0EBAD2AE}"/>
                  </a:ext>
                </a:extLst>
              </p:cNvPr>
              <p:cNvSpPr txBox="1"/>
              <p:nvPr/>
            </p:nvSpPr>
            <p:spPr>
              <a:xfrm>
                <a:off x="6126386" y="4199260"/>
                <a:ext cx="12633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F5F3D-0F55-276C-7E24-FC4B0EBA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86" y="4199260"/>
                <a:ext cx="1263357" cy="430887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8FE93BC-5060-3D07-6493-E74F89FD8CB7}"/>
                  </a:ext>
                </a:extLst>
              </p:cNvPr>
              <p:cNvSpPr/>
              <p:nvPr/>
            </p:nvSpPr>
            <p:spPr>
              <a:xfrm>
                <a:off x="2188751" y="4438789"/>
                <a:ext cx="1809684" cy="578388"/>
              </a:xfrm>
              <a:prstGeom prst="wedgeRoundRectCallout">
                <a:avLst>
                  <a:gd name="adj1" fmla="val -76001"/>
                  <a:gd name="adj2" fmla="val -6813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700" dirty="0">
                    <a:solidFill>
                      <a:schemeClr val="tx1"/>
                    </a:solidFill>
                  </a:rPr>
                  <a:t> starts with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8FE93BC-5060-3D07-6493-E74F89FD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51" y="4438789"/>
                <a:ext cx="1809684" cy="578388"/>
              </a:xfrm>
              <a:prstGeom prst="wedgeRoundRectCallout">
                <a:avLst>
                  <a:gd name="adj1" fmla="val -76001"/>
                  <a:gd name="adj2" fmla="val -68132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1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4" grpId="0"/>
      <p:bldP spid="16" grpId="0"/>
      <p:bldP spid="30" grpId="0"/>
      <p:bldP spid="3" grpId="0"/>
      <p:bldP spid="12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2139</Words>
  <Application>Microsoft Office PowerPoint</Application>
  <PresentationFormat>Widescreen</PresentationFormat>
  <Paragraphs>399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Baguet Script</vt:lpstr>
      <vt:lpstr>Calibri</vt:lpstr>
      <vt:lpstr>Cambria Math</vt:lpstr>
      <vt:lpstr>Office Theme</vt:lpstr>
      <vt:lpstr>Towards a White-Box Secure Fiat-Shamir Transformation</vt:lpstr>
      <vt:lpstr>Sigma Protocol</vt:lpstr>
      <vt:lpstr>Fiat-Shamir (FS)</vt:lpstr>
      <vt:lpstr>Security of FS</vt:lpstr>
      <vt:lpstr>Our Results</vt:lpstr>
      <vt:lpstr>Our Results</vt:lpstr>
      <vt:lpstr>A Toy Protocol</vt:lpstr>
      <vt:lpstr>Toy Protocol</vt:lpstr>
      <vt:lpstr>FS for Toy Protocol</vt:lpstr>
      <vt:lpstr>Attack on FS</vt:lpstr>
      <vt:lpstr>The XFS Transformation</vt:lpstr>
      <vt:lpstr>Strong Proof of Work</vt:lpstr>
      <vt:lpstr>XFS Transformation</vt:lpstr>
      <vt:lpstr>XFS for the Toy Protocol</vt:lpstr>
      <vt:lpstr>XFS for Toy Protocol</vt:lpstr>
      <vt:lpstr>XFS for Toy Protocol</vt:lpstr>
      <vt:lpstr>XFS for Toy Protocol</vt:lpstr>
      <vt:lpstr>On the Security of XFS (Or: How to Provide a Sense of Hope)</vt:lpstr>
      <vt:lpstr>The Relativized World</vt:lpstr>
      <vt:lpstr>The Relativized World</vt:lpstr>
      <vt:lpstr>The Relativized World</vt:lpstr>
      <vt:lpstr>Security in the Relativized World</vt:lpstr>
      <vt:lpstr>Prelude: ROM Security for FS [PS96]</vt:lpstr>
      <vt:lpstr>Security of XFS in the Relativized World</vt:lpstr>
      <vt:lpstr>Prefix Avoiding Padders</vt:lpstr>
      <vt:lpstr>XFS* Transformation</vt:lpstr>
      <vt:lpstr>Missing Piece: Proof of Work Construction</vt:lpstr>
      <vt:lpstr>Strong PoW Construction (in ROM)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Eylon Yogev</dc:creator>
  <cp:lastModifiedBy>Gal Arnon</cp:lastModifiedBy>
  <cp:revision>128</cp:revision>
  <dcterms:created xsi:type="dcterms:W3CDTF">2025-03-06T06:20:55Z</dcterms:created>
  <dcterms:modified xsi:type="dcterms:W3CDTF">2025-07-16T04:37:55Z</dcterms:modified>
</cp:coreProperties>
</file>