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85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E76EE-030C-468E-93C5-6A392D0510CA}" v="281" dt="2023-10-27T17:43:23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F985-A0DD-8C82-1985-9C2939EA2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B8459-C45F-0EAC-F590-D32EBDEF5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1EBB2-2477-95E0-EF8F-BE87855D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2332-892A-9748-6EFE-0AD1187F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BD0B-DC6C-65BE-1C94-705DFD75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7C6B-424A-108C-E02B-5FABDBC8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9E132-2083-2735-7F76-6229C9889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800D-0AD4-DB9E-E28A-7634E5BA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54CB-FA4E-E3A1-56EE-B1D9DD41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8688F-3C06-45F3-1CE8-1AAFDE5F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78385-6152-15E7-9F18-64E877C94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0E12-A1A2-F87D-506C-A9F59A42B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3BC03-D056-36BF-612C-2B853870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50E3-570F-C5FA-09A1-659CCF3E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862DB-1711-7C0B-4C73-5E13074B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2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20F8-6D4E-4F4C-DC6A-BB21ED29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993D-A16B-93F1-61BD-CDA9AF21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D75DA-E3AF-05C8-7FC2-9F757127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F1E8-BE7A-5268-4343-226EF094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54422-3F4C-88C1-931C-3A02229B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B00C-7000-09E9-C9D1-017B59AF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F180D-70F2-9E26-DA9B-A69C087D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860D5-901E-52D3-040E-5101FA0C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641A-0250-A7DA-F8AE-1199E4D2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D467-B186-CE26-58D9-44AC511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0614-01CD-8CCA-79FA-743F7125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E42C-25C4-851F-FD01-13C43FAC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DB71F-6E33-EB6A-97CD-E648380EF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D4C08-7419-47AE-C24D-C6A3B6B8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AD4F0-0BCE-E85E-04CC-F6F00C0F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5E8C2-069B-0C3F-27E1-A441F06D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595D-4D20-6576-3FC4-6CC2616E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5E4F7-99E6-79D2-5FDB-85325C26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B1D8-7FBA-D7A5-B9AB-55A08284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1F62E-6674-CC18-E2C0-BA6B8D960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F162E-9109-5A47-2E7C-6766C8DF8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BA0A1-53E3-AFB9-FDF1-94E36CF9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88C76-7980-C4EC-DE9F-124D818B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0B105-3349-D618-0B90-029F973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6713-8926-9C87-853B-F9D20B9A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18E12-00F5-183B-E34E-275AFD58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80571-52EB-7984-2082-69123F3C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2FA60-9958-15CE-D264-2C87B821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9E2A0-14A1-3FAC-4229-811DDD34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7DB45-21BA-98AD-F3DC-054FD990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6FFC2-1C70-7121-0166-6AE24371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C9C9-DBBD-13F0-5BA0-D23887B5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CA4F-DD67-01F2-CAB7-ED5193A8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9E7A-11AA-6FBC-6DD5-08E93630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E1D82-C2F7-4E8D-3996-0CB1D6CC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AEA8-BFE4-46D1-283C-76525392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86B02-DBAD-53B7-F24A-864B7D34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0FEF-6F2B-7EB9-687C-55CF2C7A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183B4-DD1A-83F8-536F-4D3B92A63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53E22-49A4-B707-96F4-19C011852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12F0E-268A-D5B5-EF72-21949C5A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90D6-0FD6-F317-16E3-665C82B2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DFBB1-439F-D138-7AFE-586A1129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C9E93-F82C-602E-4897-F94D5A88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9D5A-EA93-1279-AD83-B7DF2CFAC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9097-3682-CD91-D058-E6467BCF5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F25B-7FD1-4D12-A388-55363B2B23D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5541F-2BDE-0675-D49B-6A61414D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B601-773C-7BA0-4F51-1D7CAC12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2A73-74E1-481A-BD00-18A988CB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5193-226C-873C-DC62-3A48D85B0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Dimensional Calibration</a:t>
            </a:r>
            <a:br>
              <a:rPr lang="en-US" dirty="0"/>
            </a:br>
            <a:r>
              <a:rPr lang="en-US" dirty="0"/>
              <a:t>For Rational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C7028-8F69-623E-94BF-BD7C049EF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Roth</a:t>
            </a:r>
          </a:p>
        </p:txBody>
      </p:sp>
      <p:pic>
        <p:nvPicPr>
          <p:cNvPr id="4" name="Picture 2" descr="http://www.phillyliving.com/images/blogs/2010/08/penn-logo1.jpg">
            <a:extLst>
              <a:ext uri="{FF2B5EF4-FFF2-40B4-BE49-F238E27FC236}">
                <a16:creationId xmlns:a16="http://schemas.microsoft.com/office/drawing/2014/main" id="{FEC8545D-8967-9432-2813-2B322348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56326"/>
            <a:ext cx="1905000" cy="5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2776594-CA14-8F8B-CBFB-1DAB6FB2CCF6}"/>
              </a:ext>
            </a:extLst>
          </p:cNvPr>
          <p:cNvSpPr txBox="1">
            <a:spLocks/>
          </p:cNvSpPr>
          <p:nvPr/>
        </p:nvSpPr>
        <p:spPr>
          <a:xfrm>
            <a:off x="219075" y="4269154"/>
            <a:ext cx="11925300" cy="23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Joint work with </a:t>
            </a:r>
          </a:p>
          <a:p>
            <a:r>
              <a:rPr lang="en-US" sz="2000" dirty="0"/>
              <a:t>George </a:t>
            </a:r>
            <a:r>
              <a:rPr lang="en-US" sz="2000" dirty="0" err="1"/>
              <a:t>Noarov</a:t>
            </a:r>
            <a:r>
              <a:rPr lang="en-US" sz="2000" dirty="0"/>
              <a:t>, Ramya Ramalingam, Stephan Xie</a:t>
            </a:r>
          </a:p>
        </p:txBody>
      </p:sp>
      <p:pic>
        <p:nvPicPr>
          <p:cNvPr id="6" name="Picture 2" descr="Image may contain: 1 person">
            <a:extLst>
              <a:ext uri="{FF2B5EF4-FFF2-40B4-BE49-F238E27FC236}">
                <a16:creationId xmlns:a16="http://schemas.microsoft.com/office/drawing/2014/main" id="{42BB260D-D590-8CA0-7F57-DC2F4E0C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11" y="5516654"/>
            <a:ext cx="1000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window, indoor, person&#10;&#10;Description automatically generated">
            <a:extLst>
              <a:ext uri="{FF2B5EF4-FFF2-40B4-BE49-F238E27FC236}">
                <a16:creationId xmlns:a16="http://schemas.microsoft.com/office/drawing/2014/main" id="{FDD99735-3299-BC46-4EA5-E5F68A8A5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37" y="5505001"/>
            <a:ext cx="1126244" cy="1351493"/>
          </a:xfrm>
          <a:prstGeom prst="rect">
            <a:avLst/>
          </a:prstGeom>
        </p:spPr>
      </p:pic>
      <p:pic>
        <p:nvPicPr>
          <p:cNvPr id="1026" name="Picture 2" descr="Profile photo of Stephan Xie">
            <a:extLst>
              <a:ext uri="{FF2B5EF4-FFF2-40B4-BE49-F238E27FC236}">
                <a16:creationId xmlns:a16="http://schemas.microsoft.com/office/drawing/2014/main" id="{C8EB39D2-2AE5-01F1-6FC4-BF0E6C18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64" y="5505001"/>
            <a:ext cx="1321484" cy="13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9D5C-B1AE-40BB-0B83-ADD8C3FF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(Internal) Regret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08EDB-38F5-D0B1-6A6C-A5D98B04E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Consider a repeated interaction with action/state sequence: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agent has (external) Regret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agent has internal regret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“On the subsequence on which the agent played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a best response”</a:t>
                </a:r>
              </a:p>
              <a:p>
                <a:r>
                  <a:rPr lang="en-US" dirty="0"/>
                  <a:t>If all agents in an interaction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internal regret, play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-approximate correlated equilibrium.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08EDB-38F5-D0B1-6A6C-A5D98B04E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8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B438-E030-A019-3E76-B4B119F4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Internal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220F9-6FD9-80BE-1C9B-250D99DAE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Best responding to calibrated forecasts yields no internal regret, but not necessary.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events that each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best response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Claim: If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-bias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then if an agent uses best response policy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have internal regret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conditioning events, rather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there are many agents with utility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can give unbiased predictions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obtain guarantees for all agents.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220F9-6FD9-80BE-1C9B-250D99DAE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7BB3-2196-F32B-CAFD-FCF3D191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Combinatorial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DA2D4-4192-8BA1-C304-638B4A2525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base</a:t>
                </a:r>
                <a:r>
                  <a:rPr lang="en-US" dirty="0"/>
                  <a:t> actions.</a:t>
                </a:r>
              </a:p>
              <a:p>
                <a:pPr lvl="1"/>
                <a:r>
                  <a:rPr lang="en-US" dirty="0"/>
                  <a:t>E.g. roads in a network</a:t>
                </a:r>
              </a:p>
              <a:p>
                <a:r>
                  <a:rPr lang="en-US" dirty="0"/>
                  <a:t>A feasible set of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paths in a network</a:t>
                </a:r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encodes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Utility for an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actions,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linear structure.</a:t>
                </a:r>
              </a:p>
              <a:p>
                <a:r>
                  <a:rPr lang="en-US" dirty="0"/>
                  <a:t>Expert learning the special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DA2D4-4192-8BA1-C304-638B4A252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A5B4-A92D-272A-53FC-019BCF08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1BFB7-CDCA-7645-67F1-CCE7F10E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4" y="2571922"/>
            <a:ext cx="5622254" cy="24981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D86E68-179E-BFAA-7CBC-EDCD421DC4C6}"/>
              </a:ext>
            </a:extLst>
          </p:cNvPr>
          <p:cNvSpPr/>
          <p:nvPr/>
        </p:nvSpPr>
        <p:spPr>
          <a:xfrm>
            <a:off x="7057297" y="3031585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676243-37AD-6E6C-135A-FA1AD25C5EA2}"/>
              </a:ext>
            </a:extLst>
          </p:cNvPr>
          <p:cNvSpPr/>
          <p:nvPr/>
        </p:nvSpPr>
        <p:spPr>
          <a:xfrm>
            <a:off x="7058083" y="3349809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B304A6-4C9A-7DF5-4C0D-7A1D16F71FB4}"/>
              </a:ext>
            </a:extLst>
          </p:cNvPr>
          <p:cNvSpPr/>
          <p:nvPr/>
        </p:nvSpPr>
        <p:spPr>
          <a:xfrm>
            <a:off x="7058089" y="3629342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B354F6-6B76-3422-E5D6-1992D66250E5}"/>
              </a:ext>
            </a:extLst>
          </p:cNvPr>
          <p:cNvSpPr/>
          <p:nvPr/>
        </p:nvSpPr>
        <p:spPr>
          <a:xfrm>
            <a:off x="7058875" y="3947566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B7A14C-47EA-2315-43CB-FF2568E2C8DC}"/>
              </a:ext>
            </a:extLst>
          </p:cNvPr>
          <p:cNvSpPr/>
          <p:nvPr/>
        </p:nvSpPr>
        <p:spPr>
          <a:xfrm>
            <a:off x="7063616" y="4298158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98D533-39C1-A01B-9D68-64EFD8E5266B}"/>
              </a:ext>
            </a:extLst>
          </p:cNvPr>
          <p:cNvSpPr/>
          <p:nvPr/>
        </p:nvSpPr>
        <p:spPr>
          <a:xfrm>
            <a:off x="7064402" y="4616382"/>
            <a:ext cx="138023" cy="13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07C619-46E0-9BD3-3D78-7EA6248D69C6}"/>
              </a:ext>
            </a:extLst>
          </p:cNvPr>
          <p:cNvSpPr/>
          <p:nvPr/>
        </p:nvSpPr>
        <p:spPr>
          <a:xfrm>
            <a:off x="10502471" y="3027639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CE9F62-7977-2B64-79E9-DEF06DA49820}"/>
              </a:ext>
            </a:extLst>
          </p:cNvPr>
          <p:cNvSpPr/>
          <p:nvPr/>
        </p:nvSpPr>
        <p:spPr>
          <a:xfrm>
            <a:off x="10503257" y="3345863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930785-E508-2FAC-A0D7-311CEE361DA8}"/>
              </a:ext>
            </a:extLst>
          </p:cNvPr>
          <p:cNvSpPr/>
          <p:nvPr/>
        </p:nvSpPr>
        <p:spPr>
          <a:xfrm>
            <a:off x="10503263" y="3625396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43A031-1FE0-C42A-4BCD-09E47301492B}"/>
              </a:ext>
            </a:extLst>
          </p:cNvPr>
          <p:cNvSpPr/>
          <p:nvPr/>
        </p:nvSpPr>
        <p:spPr>
          <a:xfrm>
            <a:off x="10504049" y="3943620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5F62F7-4724-7C8C-3AA6-87849190544E}"/>
              </a:ext>
            </a:extLst>
          </p:cNvPr>
          <p:cNvSpPr/>
          <p:nvPr/>
        </p:nvSpPr>
        <p:spPr>
          <a:xfrm>
            <a:off x="10508790" y="4294212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E39E47-BBCA-22EA-B83A-8521D71E7D72}"/>
              </a:ext>
            </a:extLst>
          </p:cNvPr>
          <p:cNvSpPr/>
          <p:nvPr/>
        </p:nvSpPr>
        <p:spPr>
          <a:xfrm>
            <a:off x="10509576" y="4612436"/>
            <a:ext cx="138023" cy="138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FD2FFC-0D83-ED45-43B3-F3B43E409A0B}"/>
              </a:ext>
            </a:extLst>
          </p:cNvPr>
          <p:cNvCxnSpPr>
            <a:stCxn id="5" idx="7"/>
            <a:endCxn id="16" idx="2"/>
          </p:cNvCxnSpPr>
          <p:nvPr/>
        </p:nvCxnSpPr>
        <p:spPr>
          <a:xfrm>
            <a:off x="7175107" y="3051798"/>
            <a:ext cx="3327364" cy="448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255688-FC2D-2580-384E-C79F3B026E20}"/>
              </a:ext>
            </a:extLst>
          </p:cNvPr>
          <p:cNvCxnSpPr>
            <a:stCxn id="6" idx="6"/>
            <a:endCxn id="20" idx="1"/>
          </p:cNvCxnSpPr>
          <p:nvPr/>
        </p:nvCxnSpPr>
        <p:spPr>
          <a:xfrm>
            <a:off x="7196106" y="3418821"/>
            <a:ext cx="3312684" cy="9444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0E5799-B305-E015-13D7-71FD769AE6A7}"/>
              </a:ext>
            </a:extLst>
          </p:cNvPr>
          <p:cNvCxnSpPr>
            <a:stCxn id="7" idx="6"/>
            <a:endCxn id="16" idx="3"/>
          </p:cNvCxnSpPr>
          <p:nvPr/>
        </p:nvCxnSpPr>
        <p:spPr>
          <a:xfrm flipV="1">
            <a:off x="7196112" y="3096651"/>
            <a:ext cx="3306359" cy="601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83F7F5-2205-8AEF-FE55-CA715640BC95}"/>
              </a:ext>
            </a:extLst>
          </p:cNvPr>
          <p:cNvCxnSpPr>
            <a:stCxn id="8" idx="6"/>
            <a:endCxn id="18" idx="2"/>
          </p:cNvCxnSpPr>
          <p:nvPr/>
        </p:nvCxnSpPr>
        <p:spPr>
          <a:xfrm flipV="1">
            <a:off x="7196898" y="3694408"/>
            <a:ext cx="3306365" cy="322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E9B360-D2DE-AC7E-6217-3E2DBCF443F1}"/>
              </a:ext>
            </a:extLst>
          </p:cNvPr>
          <p:cNvCxnSpPr>
            <a:stCxn id="9" idx="5"/>
            <a:endCxn id="17" idx="2"/>
          </p:cNvCxnSpPr>
          <p:nvPr/>
        </p:nvCxnSpPr>
        <p:spPr>
          <a:xfrm flipV="1">
            <a:off x="7181426" y="3414875"/>
            <a:ext cx="3321831" cy="100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7F077C-6887-0C8D-AEBF-0927407C9794}"/>
              </a:ext>
            </a:extLst>
          </p:cNvPr>
          <p:cNvCxnSpPr>
            <a:stCxn id="10" idx="6"/>
            <a:endCxn id="18" idx="3"/>
          </p:cNvCxnSpPr>
          <p:nvPr/>
        </p:nvCxnSpPr>
        <p:spPr>
          <a:xfrm flipV="1">
            <a:off x="7202425" y="3743206"/>
            <a:ext cx="3321051" cy="94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2037B0-1C84-D1E3-A25F-C9DAF58A30E1}"/>
              </a:ext>
            </a:extLst>
          </p:cNvPr>
          <p:cNvCxnSpPr>
            <a:stCxn id="21" idx="3"/>
            <a:endCxn id="5" idx="6"/>
          </p:cNvCxnSpPr>
          <p:nvPr/>
        </p:nvCxnSpPr>
        <p:spPr>
          <a:xfrm flipH="1" flipV="1">
            <a:off x="7195320" y="3100597"/>
            <a:ext cx="3334469" cy="162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1F8DC95-22A5-1902-CD52-41DA0F51231E}"/>
              </a:ext>
            </a:extLst>
          </p:cNvPr>
          <p:cNvCxnSpPr>
            <a:stCxn id="20" idx="3"/>
            <a:endCxn id="10" idx="6"/>
          </p:cNvCxnSpPr>
          <p:nvPr/>
        </p:nvCxnSpPr>
        <p:spPr>
          <a:xfrm flipH="1">
            <a:off x="7202425" y="4412022"/>
            <a:ext cx="3326578" cy="2733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582261F-0468-CB1C-0656-1B2D46CA8487}"/>
              </a:ext>
            </a:extLst>
          </p:cNvPr>
          <p:cNvCxnSpPr>
            <a:stCxn id="19" idx="3"/>
            <a:endCxn id="5" idx="7"/>
          </p:cNvCxnSpPr>
          <p:nvPr/>
        </p:nvCxnSpPr>
        <p:spPr>
          <a:xfrm flipH="1" flipV="1">
            <a:off x="7175107" y="3051798"/>
            <a:ext cx="3349155" cy="100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683C89-DFAE-222C-926C-3E8AFC52BF98}"/>
              </a:ext>
            </a:extLst>
          </p:cNvPr>
          <p:cNvCxnSpPr>
            <a:stCxn id="18" idx="2"/>
            <a:endCxn id="9" idx="5"/>
          </p:cNvCxnSpPr>
          <p:nvPr/>
        </p:nvCxnSpPr>
        <p:spPr>
          <a:xfrm flipH="1">
            <a:off x="7181426" y="3694408"/>
            <a:ext cx="3321837" cy="7215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71C3FD-10D1-735C-DB9A-1AE82E197A1F}"/>
              </a:ext>
            </a:extLst>
          </p:cNvPr>
          <p:cNvCxnSpPr>
            <a:stCxn id="17" idx="2"/>
            <a:endCxn id="6" idx="7"/>
          </p:cNvCxnSpPr>
          <p:nvPr/>
        </p:nvCxnSpPr>
        <p:spPr>
          <a:xfrm flipH="1" flipV="1">
            <a:off x="7175893" y="3370022"/>
            <a:ext cx="3327364" cy="4485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E43AC6-1BBE-07A8-C5C6-D8AECF17DCE4}"/>
              </a:ext>
            </a:extLst>
          </p:cNvPr>
          <p:cNvCxnSpPr>
            <a:stCxn id="16" idx="3"/>
            <a:endCxn id="9" idx="4"/>
          </p:cNvCxnSpPr>
          <p:nvPr/>
        </p:nvCxnSpPr>
        <p:spPr>
          <a:xfrm flipH="1">
            <a:off x="7132628" y="3145449"/>
            <a:ext cx="3390056" cy="129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0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0F30-749A-6A6E-1BC3-753BA392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Subsequence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39C0-57F4-18F0-0B5A-898E7B7E2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of subsequence indicator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), an agent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-subsequence regret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Internal regret is the special case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)=1[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39C0-57F4-18F0-0B5A-898E7B7E2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0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5064-91EE-23B9-7B12-08C272F8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Combinatorial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CEAA3-2365-EAB9-FE7F-ABE57FF6A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For any collection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, if forecasts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-bias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then the best response policy has subsequence regret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Requires unbiasedness on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events.</a:t>
                </a:r>
              </a:p>
              <a:p>
                <a:r>
                  <a:rPr lang="en-US" dirty="0"/>
                  <a:t>Can ask for this simultaniously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agents with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and action sets,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events…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CEAA3-2365-EAB9-FE7F-ABE57FF6A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5064-91EE-23B9-7B12-08C272F8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Combinatorial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EAA3-2365-EAB9-FE7F-ABE57FF6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94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 can publish traffic reports that are a good idea to follow (no regret) simultaniously for </a:t>
            </a:r>
            <a:r>
              <a:rPr lang="en-US" i="1" dirty="0"/>
              <a:t>every</a:t>
            </a:r>
            <a:r>
              <a:rPr lang="en-US" dirty="0"/>
              <a:t> agent who might have different source/destination pairs. Not just overall but also:</a:t>
            </a:r>
          </a:p>
          <a:p>
            <a:pPr lvl="1"/>
            <a:r>
              <a:rPr lang="en-US" dirty="0"/>
              <a:t>On Rainy Days</a:t>
            </a:r>
          </a:p>
          <a:p>
            <a:pPr lvl="1"/>
            <a:r>
              <a:rPr lang="en-US" dirty="0"/>
              <a:t>On Mondays</a:t>
            </a:r>
          </a:p>
          <a:p>
            <a:pPr lvl="1"/>
            <a:r>
              <a:rPr lang="en-US" dirty="0"/>
              <a:t>On National Holidays</a:t>
            </a:r>
          </a:p>
          <a:p>
            <a:pPr lvl="1"/>
            <a:r>
              <a:rPr lang="en-US" dirty="0"/>
              <a:t>On days when the best route involves I-76</a:t>
            </a:r>
          </a:p>
          <a:p>
            <a:pPr lvl="1"/>
            <a:r>
              <a:rPr lang="en-US" dirty="0"/>
              <a:t>On days when the best route takes surface roads right after a Phillies game</a:t>
            </a:r>
          </a:p>
          <a:p>
            <a:pPr lvl="1"/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8190-CD6B-55B6-44B7-A9382F27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47" y="1325400"/>
            <a:ext cx="4419509" cy="19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5DD4-44E1-39BB-3C35-14E8C161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any game with </a:t>
            </a:r>
            <a:r>
              <a:rPr lang="en-US" dirty="0" err="1"/>
              <a:t>polynomially</a:t>
            </a:r>
            <a:r>
              <a:rPr lang="en-US" dirty="0"/>
              <a:t> many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AAC0-7647-E2A4-D289-9FEA1496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publish forecasts that promise that any downstream decision maker with utility function from a </a:t>
            </a:r>
            <a:r>
              <a:rPr lang="en-US" dirty="0" err="1"/>
              <a:t>polynomially</a:t>
            </a:r>
            <a:r>
              <a:rPr lang="en-US" dirty="0"/>
              <a:t> large set has no swap regret, not just overall, but on any subsequence of days in a </a:t>
            </a:r>
            <a:r>
              <a:rPr lang="en-US" dirty="0" err="1"/>
              <a:t>polynomially</a:t>
            </a:r>
            <a:r>
              <a:rPr lang="en-US" dirty="0"/>
              <a:t> large collection.</a:t>
            </a:r>
          </a:p>
          <a:p>
            <a:pPr lvl="1"/>
            <a:r>
              <a:rPr lang="en-US" dirty="0"/>
              <a:t>E.g. Publish bid forecasts in a repeated 1</a:t>
            </a:r>
            <a:r>
              <a:rPr lang="en-US" baseline="30000" dirty="0"/>
              <a:t>st</a:t>
            </a:r>
            <a:r>
              <a:rPr lang="en-US" dirty="0"/>
              <a:t> price auction so that no best-responding agent (independently of their valuation) has any swap regret, overall or…</a:t>
            </a:r>
          </a:p>
          <a:p>
            <a:pPr lvl="2"/>
            <a:r>
              <a:rPr lang="en-US" dirty="0"/>
              <a:t>Conditional on properties of the item (user demographics of an ad impression, …)</a:t>
            </a:r>
          </a:p>
          <a:p>
            <a:pPr lvl="2"/>
            <a:r>
              <a:rPr lang="en-US" dirty="0"/>
              <a:t>Conditional on history of bids (on days after we have been outbid, …)</a:t>
            </a:r>
          </a:p>
          <a:p>
            <a:pPr lvl="2"/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2248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3AA20558-734B-3900-BB17-4951EDE30032}"/>
              </a:ext>
            </a:extLst>
          </p:cNvPr>
          <p:cNvSpPr/>
          <p:nvPr/>
        </p:nvSpPr>
        <p:spPr>
          <a:xfrm>
            <a:off x="5749208" y="3164867"/>
            <a:ext cx="2328782" cy="7940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4934-48D3-D012-0CF7-EB854896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Form Games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6E8CFB-7683-9B83-A058-211C7B4E14BE}"/>
              </a:ext>
            </a:extLst>
          </p:cNvPr>
          <p:cNvSpPr/>
          <p:nvPr/>
        </p:nvSpPr>
        <p:spPr>
          <a:xfrm>
            <a:off x="5409744" y="1735717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2B5B3-363A-BE45-E6DC-4A5D5B597241}"/>
              </a:ext>
            </a:extLst>
          </p:cNvPr>
          <p:cNvSpPr/>
          <p:nvPr/>
        </p:nvSpPr>
        <p:spPr>
          <a:xfrm>
            <a:off x="4226136" y="2495890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BB55BD-C0EE-D760-8034-16E44A9FB906}"/>
              </a:ext>
            </a:extLst>
          </p:cNvPr>
          <p:cNvSpPr/>
          <p:nvPr/>
        </p:nvSpPr>
        <p:spPr>
          <a:xfrm>
            <a:off x="6639901" y="2489505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5B0316-2005-B079-9008-6EE486A577D6}"/>
              </a:ext>
            </a:extLst>
          </p:cNvPr>
          <p:cNvSpPr/>
          <p:nvPr/>
        </p:nvSpPr>
        <p:spPr>
          <a:xfrm>
            <a:off x="3551751" y="3343671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78F07-53F8-7C0C-32DF-6372153F9F4A}"/>
              </a:ext>
            </a:extLst>
          </p:cNvPr>
          <p:cNvSpPr/>
          <p:nvPr/>
        </p:nvSpPr>
        <p:spPr>
          <a:xfrm>
            <a:off x="4979926" y="3337286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744BC-7714-86C8-FFA1-676A58449E5C}"/>
              </a:ext>
            </a:extLst>
          </p:cNvPr>
          <p:cNvSpPr/>
          <p:nvPr/>
        </p:nvSpPr>
        <p:spPr>
          <a:xfrm>
            <a:off x="5970966" y="3342764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F56735-E4D5-D9C0-1328-7DEE2D94C0A7}"/>
              </a:ext>
            </a:extLst>
          </p:cNvPr>
          <p:cNvSpPr/>
          <p:nvPr/>
        </p:nvSpPr>
        <p:spPr>
          <a:xfrm>
            <a:off x="7399141" y="3336379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DDF1B4-48C9-5237-D9D2-E66C174E1F45}"/>
              </a:ext>
            </a:extLst>
          </p:cNvPr>
          <p:cNvSpPr/>
          <p:nvPr/>
        </p:nvSpPr>
        <p:spPr>
          <a:xfrm>
            <a:off x="3210441" y="4190545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EEA49D-54D5-1AA0-4FDA-8C883FD75E58}"/>
              </a:ext>
            </a:extLst>
          </p:cNvPr>
          <p:cNvSpPr/>
          <p:nvPr/>
        </p:nvSpPr>
        <p:spPr>
          <a:xfrm>
            <a:off x="3872060" y="4184160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E108B-C743-B291-E0C3-D315A114A8B8}"/>
              </a:ext>
            </a:extLst>
          </p:cNvPr>
          <p:cNvSpPr/>
          <p:nvPr/>
        </p:nvSpPr>
        <p:spPr>
          <a:xfrm>
            <a:off x="4616709" y="4189635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CDC6AB-6A8A-42FB-BC73-564C2FFC5441}"/>
              </a:ext>
            </a:extLst>
          </p:cNvPr>
          <p:cNvSpPr/>
          <p:nvPr/>
        </p:nvSpPr>
        <p:spPr>
          <a:xfrm>
            <a:off x="5256426" y="4183250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A1DE2A-8BC6-31F0-D3DB-D314EFAB70E6}"/>
              </a:ext>
            </a:extLst>
          </p:cNvPr>
          <p:cNvSpPr/>
          <p:nvPr/>
        </p:nvSpPr>
        <p:spPr>
          <a:xfrm>
            <a:off x="5749208" y="4188723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B550B8-3985-5E44-9B2B-0529322B3CA4}"/>
              </a:ext>
            </a:extLst>
          </p:cNvPr>
          <p:cNvSpPr/>
          <p:nvPr/>
        </p:nvSpPr>
        <p:spPr>
          <a:xfrm>
            <a:off x="6388926" y="4182338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11BB21-9F4B-AF13-CDE6-FF367DA21A9B}"/>
              </a:ext>
            </a:extLst>
          </p:cNvPr>
          <p:cNvSpPr/>
          <p:nvPr/>
        </p:nvSpPr>
        <p:spPr>
          <a:xfrm>
            <a:off x="7035022" y="4193291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EEBD44-B6F3-E0DA-D84D-7BAD10C63D06}"/>
              </a:ext>
            </a:extLst>
          </p:cNvPr>
          <p:cNvSpPr/>
          <p:nvPr/>
        </p:nvSpPr>
        <p:spPr>
          <a:xfrm>
            <a:off x="7674740" y="4186906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30BD7-4EC3-A53D-147D-EFD7A9CADB25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600023" y="2109604"/>
            <a:ext cx="873870" cy="450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423C7A-D109-D898-927E-98A5FFAC16E5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5783631" y="2109604"/>
            <a:ext cx="920419" cy="444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56126-AAFB-D06E-676F-01B12B0FAEFD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3770769" y="2869777"/>
            <a:ext cx="519516" cy="4738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5DC865-BBE2-A6CA-97A8-D9528FB8CA07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4600023" y="2869777"/>
            <a:ext cx="444052" cy="5316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E8F026-620F-12EB-DC98-D5B2C7CEC7CF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6344853" y="2863392"/>
            <a:ext cx="359197" cy="5435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77AD24-9A92-8A7E-8CE8-DAE05614C17E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7013788" y="2863392"/>
            <a:ext cx="449502" cy="5371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2D9191-2318-DEAF-F4E9-02DA7C10C581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flipH="1">
            <a:off x="3429459" y="3781707"/>
            <a:ext cx="341310" cy="4088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5C1A0C-692B-E750-0337-B222B58C2FE2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3770769" y="3781707"/>
            <a:ext cx="320309" cy="402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00985C-EE21-A0F0-52DB-6898696AC738}"/>
              </a:ext>
            </a:extLst>
          </p:cNvPr>
          <p:cNvCxnSpPr>
            <a:cxnSpLocks/>
            <a:stCxn id="8" idx="4"/>
            <a:endCxn id="13" idx="0"/>
          </p:cNvCxnSpPr>
          <p:nvPr/>
        </p:nvCxnSpPr>
        <p:spPr>
          <a:xfrm flipH="1">
            <a:off x="4835727" y="3775322"/>
            <a:ext cx="363217" cy="414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0CC5FF-32FD-FA19-70E4-F653A1874C5A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5198944" y="3775322"/>
            <a:ext cx="276500" cy="407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F87558-FFDD-B0C3-C526-FF1C3D958A90}"/>
              </a:ext>
            </a:extLst>
          </p:cNvPr>
          <p:cNvCxnSpPr>
            <a:cxnSpLocks/>
            <a:stCxn id="9" idx="4"/>
            <a:endCxn id="15" idx="0"/>
          </p:cNvCxnSpPr>
          <p:nvPr/>
        </p:nvCxnSpPr>
        <p:spPr>
          <a:xfrm flipH="1">
            <a:off x="5968226" y="3780800"/>
            <a:ext cx="221758" cy="4079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4BB78A-C799-F7D8-C6DB-23E8E310B83F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>
            <a:off x="6189984" y="3780800"/>
            <a:ext cx="417960" cy="4015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BE5F1BC-7638-C192-0D85-04BE2E941EB8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254040" y="3774415"/>
            <a:ext cx="364119" cy="418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958873-A5D0-7AC8-EA04-36B0FA29525A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>
            <a:off x="7618159" y="3774415"/>
            <a:ext cx="275599" cy="4124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7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3AA20558-734B-3900-BB17-4951EDE30032}"/>
              </a:ext>
            </a:extLst>
          </p:cNvPr>
          <p:cNvSpPr/>
          <p:nvPr/>
        </p:nvSpPr>
        <p:spPr>
          <a:xfrm>
            <a:off x="5749208" y="3164867"/>
            <a:ext cx="2328782" cy="7940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4934-48D3-D012-0CF7-EB854896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Form Games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6E8CFB-7683-9B83-A058-211C7B4E14BE}"/>
              </a:ext>
            </a:extLst>
          </p:cNvPr>
          <p:cNvSpPr/>
          <p:nvPr/>
        </p:nvSpPr>
        <p:spPr>
          <a:xfrm>
            <a:off x="5409744" y="1735717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2B5B3-363A-BE45-E6DC-4A5D5B597241}"/>
              </a:ext>
            </a:extLst>
          </p:cNvPr>
          <p:cNvSpPr/>
          <p:nvPr/>
        </p:nvSpPr>
        <p:spPr>
          <a:xfrm>
            <a:off x="4226136" y="2495890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BB55BD-C0EE-D760-8034-16E44A9FB906}"/>
              </a:ext>
            </a:extLst>
          </p:cNvPr>
          <p:cNvSpPr/>
          <p:nvPr/>
        </p:nvSpPr>
        <p:spPr>
          <a:xfrm>
            <a:off x="6639901" y="2489505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5B0316-2005-B079-9008-6EE486A577D6}"/>
              </a:ext>
            </a:extLst>
          </p:cNvPr>
          <p:cNvSpPr/>
          <p:nvPr/>
        </p:nvSpPr>
        <p:spPr>
          <a:xfrm>
            <a:off x="3551751" y="3343671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78F07-53F8-7C0C-32DF-6372153F9F4A}"/>
              </a:ext>
            </a:extLst>
          </p:cNvPr>
          <p:cNvSpPr/>
          <p:nvPr/>
        </p:nvSpPr>
        <p:spPr>
          <a:xfrm>
            <a:off x="4979926" y="3337286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744BC-7714-86C8-FFA1-676A58449E5C}"/>
              </a:ext>
            </a:extLst>
          </p:cNvPr>
          <p:cNvSpPr/>
          <p:nvPr/>
        </p:nvSpPr>
        <p:spPr>
          <a:xfrm>
            <a:off x="5970966" y="3342764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F56735-E4D5-D9C0-1328-7DEE2D94C0A7}"/>
              </a:ext>
            </a:extLst>
          </p:cNvPr>
          <p:cNvSpPr/>
          <p:nvPr/>
        </p:nvSpPr>
        <p:spPr>
          <a:xfrm>
            <a:off x="7399141" y="3336379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DDF1B4-48C9-5237-D9D2-E66C174E1F45}"/>
              </a:ext>
            </a:extLst>
          </p:cNvPr>
          <p:cNvSpPr/>
          <p:nvPr/>
        </p:nvSpPr>
        <p:spPr>
          <a:xfrm>
            <a:off x="3210441" y="4190545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EEA49D-54D5-1AA0-4FDA-8C883FD75E58}"/>
              </a:ext>
            </a:extLst>
          </p:cNvPr>
          <p:cNvSpPr/>
          <p:nvPr/>
        </p:nvSpPr>
        <p:spPr>
          <a:xfrm>
            <a:off x="3872060" y="4184160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E108B-C743-B291-E0C3-D315A114A8B8}"/>
              </a:ext>
            </a:extLst>
          </p:cNvPr>
          <p:cNvSpPr/>
          <p:nvPr/>
        </p:nvSpPr>
        <p:spPr>
          <a:xfrm>
            <a:off x="4616709" y="4189635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CDC6AB-6A8A-42FB-BC73-564C2FFC5441}"/>
              </a:ext>
            </a:extLst>
          </p:cNvPr>
          <p:cNvSpPr/>
          <p:nvPr/>
        </p:nvSpPr>
        <p:spPr>
          <a:xfrm>
            <a:off x="5256426" y="4183250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A1DE2A-8BC6-31F0-D3DB-D314EFAB70E6}"/>
              </a:ext>
            </a:extLst>
          </p:cNvPr>
          <p:cNvSpPr/>
          <p:nvPr/>
        </p:nvSpPr>
        <p:spPr>
          <a:xfrm>
            <a:off x="5749208" y="4188723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B550B8-3985-5E44-9B2B-0529322B3CA4}"/>
              </a:ext>
            </a:extLst>
          </p:cNvPr>
          <p:cNvSpPr/>
          <p:nvPr/>
        </p:nvSpPr>
        <p:spPr>
          <a:xfrm>
            <a:off x="6388926" y="4182338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11BB21-9F4B-AF13-CDE6-FF367DA21A9B}"/>
              </a:ext>
            </a:extLst>
          </p:cNvPr>
          <p:cNvSpPr/>
          <p:nvPr/>
        </p:nvSpPr>
        <p:spPr>
          <a:xfrm>
            <a:off x="7035022" y="4193291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EEBD44-B6F3-E0DA-D84D-7BAD10C63D06}"/>
              </a:ext>
            </a:extLst>
          </p:cNvPr>
          <p:cNvSpPr/>
          <p:nvPr/>
        </p:nvSpPr>
        <p:spPr>
          <a:xfrm>
            <a:off x="7674740" y="4186906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30BD7-4EC3-A53D-147D-EFD7A9CADB25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600023" y="2109604"/>
            <a:ext cx="873870" cy="45043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423C7A-D109-D898-927E-98A5FFAC16E5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5783631" y="2109604"/>
            <a:ext cx="920419" cy="444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56126-AAFB-D06E-676F-01B12B0FAEFD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3770769" y="2869777"/>
            <a:ext cx="519516" cy="4738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5DC865-BBE2-A6CA-97A8-D9528FB8CA07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4600023" y="2869777"/>
            <a:ext cx="444052" cy="5316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E8F026-620F-12EB-DC98-D5B2C7CEC7CF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6344853" y="2863392"/>
            <a:ext cx="359197" cy="5435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77AD24-9A92-8A7E-8CE8-DAE05614C17E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7013788" y="2863392"/>
            <a:ext cx="449502" cy="5371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2D9191-2318-DEAF-F4E9-02DA7C10C581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flipH="1">
            <a:off x="3429459" y="3781707"/>
            <a:ext cx="341310" cy="4088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5C1A0C-692B-E750-0337-B222B58C2FE2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3770769" y="3781707"/>
            <a:ext cx="320309" cy="40245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00985C-EE21-A0F0-52DB-6898696AC738}"/>
              </a:ext>
            </a:extLst>
          </p:cNvPr>
          <p:cNvCxnSpPr>
            <a:cxnSpLocks/>
            <a:stCxn id="8" idx="4"/>
            <a:endCxn id="13" idx="0"/>
          </p:cNvCxnSpPr>
          <p:nvPr/>
        </p:nvCxnSpPr>
        <p:spPr>
          <a:xfrm flipH="1">
            <a:off x="4835727" y="3775322"/>
            <a:ext cx="363217" cy="41431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0CC5FF-32FD-FA19-70E4-F653A1874C5A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5198944" y="3775322"/>
            <a:ext cx="276500" cy="407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F87558-FFDD-B0C3-C526-FF1C3D958A90}"/>
              </a:ext>
            </a:extLst>
          </p:cNvPr>
          <p:cNvCxnSpPr>
            <a:cxnSpLocks/>
            <a:stCxn id="9" idx="4"/>
            <a:endCxn id="15" idx="0"/>
          </p:cNvCxnSpPr>
          <p:nvPr/>
        </p:nvCxnSpPr>
        <p:spPr>
          <a:xfrm flipH="1">
            <a:off x="5968226" y="3780800"/>
            <a:ext cx="221758" cy="4079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4BB78A-C799-F7D8-C6DB-23E8E310B83F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>
            <a:off x="6189984" y="3780800"/>
            <a:ext cx="417960" cy="4015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BE5F1BC-7638-C192-0D85-04BE2E941EB8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254040" y="3774415"/>
            <a:ext cx="364119" cy="418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958873-A5D0-7AC8-EA04-36B0FA29525A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>
            <a:off x="7618159" y="3774415"/>
            <a:ext cx="275599" cy="41249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56A8E2-85F7-B39E-931B-FFA1C343FBB5}"/>
              </a:ext>
            </a:extLst>
          </p:cNvPr>
          <p:cNvSpPr txBox="1"/>
          <p:nvPr/>
        </p:nvSpPr>
        <p:spPr>
          <a:xfrm>
            <a:off x="3350272" y="5533799"/>
            <a:ext cx="486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space exponentially large in the game tree.</a:t>
            </a:r>
          </a:p>
        </p:txBody>
      </p:sp>
    </p:spTree>
    <p:extLst>
      <p:ext uri="{BB962C8B-B14F-4D97-AF65-F5344CB8AC3E}">
        <p14:creationId xmlns:p14="http://schemas.microsoft.com/office/powerpoint/2010/main" val="30536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3510-2868-5CDA-F609-BCCF101B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F1F64-D20D-FC42-2437-C29595D5C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a decision maker with action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utility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→[0,1]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</a:t>
                </a:r>
                <a:r>
                  <a:rPr lang="en-US" i="1" dirty="0"/>
                  <a:t>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 is linear, Lipschitz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Models, e.g.</a:t>
                </a:r>
              </a:p>
              <a:p>
                <a:pPr lvl="1"/>
                <a:r>
                  <a:rPr lang="en-US" dirty="0"/>
                  <a:t>A decision maker with </a:t>
                </a:r>
                <a:r>
                  <a:rPr lang="en-US" i="1" dirty="0"/>
                  <a:t>arbitrary </a:t>
                </a:r>
                <a:r>
                  <a:rPr lang="en-US" dirty="0"/>
                  <a:t>utilities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distinct outcomes;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distribution over outcomes.</a:t>
                </a:r>
              </a:p>
              <a:p>
                <a:pPr lvl="1"/>
                <a:r>
                  <a:rPr lang="en-US" dirty="0"/>
                  <a:t>Routing games (and other congestion games);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vector of road/edge congestions</a:t>
                </a:r>
              </a:p>
              <a:p>
                <a:pPr lvl="1"/>
                <a:r>
                  <a:rPr lang="en-US" dirty="0"/>
                  <a:t>Online Max-Weight Matching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vector of edge weights.</a:t>
                </a:r>
              </a:p>
              <a:p>
                <a:pPr lvl="1"/>
                <a:r>
                  <a:rPr lang="en-US" dirty="0"/>
                  <a:t>Extensive form games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vector of probabilities that each terminal node is made reachable by opponents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DF1F64-D20D-FC42-2437-C29595D5C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8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3AA20558-734B-3900-BB17-4951EDE30032}"/>
              </a:ext>
            </a:extLst>
          </p:cNvPr>
          <p:cNvSpPr/>
          <p:nvPr/>
        </p:nvSpPr>
        <p:spPr>
          <a:xfrm>
            <a:off x="5749208" y="3164867"/>
            <a:ext cx="2328782" cy="7940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4934-48D3-D012-0CF7-EB854896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Form Games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6E8CFB-7683-9B83-A058-211C7B4E14BE}"/>
              </a:ext>
            </a:extLst>
          </p:cNvPr>
          <p:cNvSpPr/>
          <p:nvPr/>
        </p:nvSpPr>
        <p:spPr>
          <a:xfrm>
            <a:off x="5409744" y="1735717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2B5B3-363A-BE45-E6DC-4A5D5B597241}"/>
              </a:ext>
            </a:extLst>
          </p:cNvPr>
          <p:cNvSpPr/>
          <p:nvPr/>
        </p:nvSpPr>
        <p:spPr>
          <a:xfrm>
            <a:off x="4226136" y="2495890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BB55BD-C0EE-D760-8034-16E44A9FB906}"/>
              </a:ext>
            </a:extLst>
          </p:cNvPr>
          <p:cNvSpPr/>
          <p:nvPr/>
        </p:nvSpPr>
        <p:spPr>
          <a:xfrm>
            <a:off x="6639901" y="2489505"/>
            <a:ext cx="438036" cy="43803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5B0316-2005-B079-9008-6EE486A577D6}"/>
              </a:ext>
            </a:extLst>
          </p:cNvPr>
          <p:cNvSpPr/>
          <p:nvPr/>
        </p:nvSpPr>
        <p:spPr>
          <a:xfrm>
            <a:off x="3551751" y="3343671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78F07-53F8-7C0C-32DF-6372153F9F4A}"/>
              </a:ext>
            </a:extLst>
          </p:cNvPr>
          <p:cNvSpPr/>
          <p:nvPr/>
        </p:nvSpPr>
        <p:spPr>
          <a:xfrm>
            <a:off x="4979926" y="3337286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744BC-7714-86C8-FFA1-676A58449E5C}"/>
              </a:ext>
            </a:extLst>
          </p:cNvPr>
          <p:cNvSpPr/>
          <p:nvPr/>
        </p:nvSpPr>
        <p:spPr>
          <a:xfrm>
            <a:off x="5970966" y="3342764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F56735-E4D5-D9C0-1328-7DEE2D94C0A7}"/>
              </a:ext>
            </a:extLst>
          </p:cNvPr>
          <p:cNvSpPr/>
          <p:nvPr/>
        </p:nvSpPr>
        <p:spPr>
          <a:xfrm>
            <a:off x="7399141" y="3336379"/>
            <a:ext cx="438036" cy="438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DDF1B4-48C9-5237-D9D2-E66C174E1F45}"/>
              </a:ext>
            </a:extLst>
          </p:cNvPr>
          <p:cNvSpPr/>
          <p:nvPr/>
        </p:nvSpPr>
        <p:spPr>
          <a:xfrm>
            <a:off x="3210441" y="4190545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EEA49D-54D5-1AA0-4FDA-8C883FD75E58}"/>
              </a:ext>
            </a:extLst>
          </p:cNvPr>
          <p:cNvSpPr/>
          <p:nvPr/>
        </p:nvSpPr>
        <p:spPr>
          <a:xfrm>
            <a:off x="3872060" y="4184160"/>
            <a:ext cx="438036" cy="43803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E108B-C743-B291-E0C3-D315A114A8B8}"/>
              </a:ext>
            </a:extLst>
          </p:cNvPr>
          <p:cNvSpPr/>
          <p:nvPr/>
        </p:nvSpPr>
        <p:spPr>
          <a:xfrm>
            <a:off x="4616709" y="4189635"/>
            <a:ext cx="438036" cy="43803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CDC6AB-6A8A-42FB-BC73-564C2FFC5441}"/>
              </a:ext>
            </a:extLst>
          </p:cNvPr>
          <p:cNvSpPr/>
          <p:nvPr/>
        </p:nvSpPr>
        <p:spPr>
          <a:xfrm>
            <a:off x="5256426" y="4183250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A1DE2A-8BC6-31F0-D3DB-D314EFAB70E6}"/>
              </a:ext>
            </a:extLst>
          </p:cNvPr>
          <p:cNvSpPr/>
          <p:nvPr/>
        </p:nvSpPr>
        <p:spPr>
          <a:xfrm>
            <a:off x="5749208" y="4188723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B550B8-3985-5E44-9B2B-0529322B3CA4}"/>
              </a:ext>
            </a:extLst>
          </p:cNvPr>
          <p:cNvSpPr/>
          <p:nvPr/>
        </p:nvSpPr>
        <p:spPr>
          <a:xfrm>
            <a:off x="6388926" y="4182338"/>
            <a:ext cx="438036" cy="43803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11BB21-9F4B-AF13-CDE6-FF367DA21A9B}"/>
              </a:ext>
            </a:extLst>
          </p:cNvPr>
          <p:cNvSpPr/>
          <p:nvPr/>
        </p:nvSpPr>
        <p:spPr>
          <a:xfrm>
            <a:off x="7035022" y="4193291"/>
            <a:ext cx="438036" cy="438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EEBD44-B6F3-E0DA-D84D-7BAD10C63D06}"/>
              </a:ext>
            </a:extLst>
          </p:cNvPr>
          <p:cNvSpPr/>
          <p:nvPr/>
        </p:nvSpPr>
        <p:spPr>
          <a:xfrm>
            <a:off x="7674740" y="4186906"/>
            <a:ext cx="438036" cy="438036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30BD7-4EC3-A53D-147D-EFD7A9CADB25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600023" y="2109604"/>
            <a:ext cx="873870" cy="45043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423C7A-D109-D898-927E-98A5FFAC16E5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5783631" y="2109604"/>
            <a:ext cx="920419" cy="444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56126-AAFB-D06E-676F-01B12B0FAEFD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 flipH="1">
            <a:off x="3770769" y="2869777"/>
            <a:ext cx="519516" cy="4738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5DC865-BBE2-A6CA-97A8-D9528FB8CA07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4600023" y="2869777"/>
            <a:ext cx="444052" cy="5316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E8F026-620F-12EB-DC98-D5B2C7CEC7CF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6344853" y="2863392"/>
            <a:ext cx="359197" cy="5435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77AD24-9A92-8A7E-8CE8-DAE05614C17E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7013788" y="2863392"/>
            <a:ext cx="449502" cy="5371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2D9191-2318-DEAF-F4E9-02DA7C10C581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flipH="1">
            <a:off x="3429459" y="3781707"/>
            <a:ext cx="341310" cy="4088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5C1A0C-692B-E750-0337-B222B58C2FE2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3770769" y="3781707"/>
            <a:ext cx="320309" cy="40245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00985C-EE21-A0F0-52DB-6898696AC738}"/>
              </a:ext>
            </a:extLst>
          </p:cNvPr>
          <p:cNvCxnSpPr>
            <a:cxnSpLocks/>
            <a:stCxn id="8" idx="4"/>
            <a:endCxn id="13" idx="0"/>
          </p:cNvCxnSpPr>
          <p:nvPr/>
        </p:nvCxnSpPr>
        <p:spPr>
          <a:xfrm flipH="1">
            <a:off x="4835727" y="3775322"/>
            <a:ext cx="363217" cy="41431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0CC5FF-32FD-FA19-70E4-F653A1874C5A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5198944" y="3775322"/>
            <a:ext cx="276500" cy="407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F87558-FFDD-B0C3-C526-FF1C3D958A90}"/>
              </a:ext>
            </a:extLst>
          </p:cNvPr>
          <p:cNvCxnSpPr>
            <a:cxnSpLocks/>
            <a:stCxn id="9" idx="4"/>
            <a:endCxn id="15" idx="0"/>
          </p:cNvCxnSpPr>
          <p:nvPr/>
        </p:nvCxnSpPr>
        <p:spPr>
          <a:xfrm flipH="1">
            <a:off x="5968226" y="3780800"/>
            <a:ext cx="221758" cy="4079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4BB78A-C799-F7D8-C6DB-23E8E310B83F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>
            <a:off x="6189984" y="3780800"/>
            <a:ext cx="417960" cy="4015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BE5F1BC-7638-C192-0D85-04BE2E941EB8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254040" y="3774415"/>
            <a:ext cx="364119" cy="418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958873-A5D0-7AC8-EA04-36B0FA29525A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>
            <a:off x="7618159" y="3774415"/>
            <a:ext cx="275599" cy="41249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E8CF8D-A5DD-97A2-2BE2-67131DE441F5}"/>
              </a:ext>
            </a:extLst>
          </p:cNvPr>
          <p:cNvSpPr txBox="1"/>
          <p:nvPr/>
        </p:nvSpPr>
        <p:spPr>
          <a:xfrm>
            <a:off x="2590553" y="5467131"/>
            <a:ext cx="697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strategy makes a subset of the leaves </a:t>
            </a:r>
            <a:r>
              <a:rPr lang="en-US" i="1" dirty="0"/>
              <a:t>reachable</a:t>
            </a:r>
            <a:r>
              <a:rPr lang="en-US" dirty="0"/>
              <a:t>. Payoff corresponds to</a:t>
            </a:r>
          </a:p>
          <a:p>
            <a:pPr algn="ctr"/>
            <a:r>
              <a:rPr lang="en-US" dirty="0"/>
              <a:t>the leaf also made reachable by opponents. </a:t>
            </a:r>
          </a:p>
        </p:txBody>
      </p:sp>
    </p:spTree>
    <p:extLst>
      <p:ext uri="{BB962C8B-B14F-4D97-AF65-F5344CB8AC3E}">
        <p14:creationId xmlns:p14="http://schemas.microsoft.com/office/powerpoint/2010/main" val="22674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6085-470E-D703-A9BA-790A4E9B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Form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B676B-DD3B-1C92-6CF1-2A30F714F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 be the set of leaves in an extensive form game.</a:t>
                </a:r>
              </a:p>
              <a:p>
                <a:r>
                  <a:rPr lang="en-US" sz="2400" dirty="0"/>
                  <a:t>Fix a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sz="2400" dirty="0"/>
                  <a:t> be the reward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Given a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400" dirty="0"/>
                  <a:t> be the indicator vector for the set of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makes reachable. </a:t>
                </a:r>
              </a:p>
              <a:p>
                <a:r>
                  <a:rPr lang="en-US" sz="2400" dirty="0"/>
                  <a:t>The reward for agent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for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can be written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opponents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make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reachable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An instance of online combinatorial optimization…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B676B-DD3B-1C92-6CF1-2A30F714F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9589-F409-C25C-3A70-E377B847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Form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4ECD-6F3A-1A02-23A0-2EB8F8E9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can efficiently obtain subsequence regret in extensive form games for any polynomial number of subsequences.</a:t>
            </a:r>
          </a:p>
          <a:p>
            <a:r>
              <a:rPr lang="en-US" dirty="0"/>
              <a:t>By choosing the right collection of subsequences, we recover and generalize existing notions of extensive form regret:</a:t>
            </a:r>
          </a:p>
          <a:p>
            <a:pPr lvl="1"/>
            <a:r>
              <a:rPr lang="en-US" dirty="0"/>
              <a:t>Counterfactual regret</a:t>
            </a:r>
          </a:p>
          <a:p>
            <a:pPr lvl="1"/>
            <a:r>
              <a:rPr lang="en-US" dirty="0"/>
              <a:t>Regret to Causal deviations</a:t>
            </a:r>
          </a:p>
          <a:p>
            <a:pPr lvl="1"/>
            <a:r>
              <a:rPr lang="en-US" dirty="0"/>
              <a:t>… </a:t>
            </a:r>
          </a:p>
          <a:p>
            <a:r>
              <a:rPr lang="en-US" dirty="0"/>
              <a:t>Converge to notions of extensive-form correlated equilibrium.</a:t>
            </a:r>
          </a:p>
        </p:txBody>
      </p:sp>
    </p:spTree>
    <p:extLst>
      <p:ext uri="{BB962C8B-B14F-4D97-AF65-F5344CB8AC3E}">
        <p14:creationId xmlns:p14="http://schemas.microsoft.com/office/powerpoint/2010/main" val="19472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176C2D-B5A3-9730-9868-190F721840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Efficiently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-Unbiased Predictions</a:t>
                </a:r>
                <a:br>
                  <a:rPr lang="en-US" dirty="0"/>
                </a:br>
                <a:r>
                  <a:rPr lang="en-US" sz="3100" dirty="0"/>
                  <a:t>(Applying a </a:t>
                </a:r>
                <a:r>
                  <a:rPr lang="en-US" sz="3100" dirty="0" err="1"/>
                  <a:t>Multiobjective</a:t>
                </a:r>
                <a:r>
                  <a:rPr lang="en-US" sz="3100" dirty="0"/>
                  <a:t> Optimization Strategy from [LNPR22])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176C2D-B5A3-9730-9868-190F72184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6912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3947-C48A-5CB6-5491-7F40231F2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dirty="0" err="1"/>
                  <a:t>multiobjective</a:t>
                </a:r>
                <a:r>
                  <a:rPr lang="en-US" dirty="0"/>
                  <a:t> optimization problem: 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dirty="0"/>
                  <a:t> we want: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Run a no regret algorithm (like Exponential Weights)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experts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per-round gains defined as: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No-regret guarantee is: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So if we can make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We’ll guarantee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3947-C48A-5CB6-5491-7F40231F2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7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8BDB94-12EC-9416-1262-D6FE5222D4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900" dirty="0"/>
                  <a:t>Efficiently Making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4900" dirty="0"/>
                  <a:t>-Unbiased Predictions</a:t>
                </a:r>
                <a:br>
                  <a:rPr lang="en-US" dirty="0"/>
                </a:br>
                <a:r>
                  <a:rPr lang="en-US" sz="3400" dirty="0"/>
                  <a:t>(Applying a </a:t>
                </a:r>
                <a:r>
                  <a:rPr lang="en-US" sz="3400" dirty="0" err="1"/>
                  <a:t>Multiobjective</a:t>
                </a:r>
                <a:r>
                  <a:rPr lang="en-US" sz="3400" dirty="0"/>
                  <a:t> Optimization Strategy from [LNPR22])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8BDB94-12EC-9416-1262-D6FE5222D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6912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452EC-EFAD-A00D-8F43-4824271D6A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Goal: Find a distribution over predictions </a:t>
                </a:r>
                <a:r>
                  <a:rPr lang="en-US" dirty="0" err="1"/>
                  <a:t>s.t.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adversary first committed to a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we could just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the minimax theorem, a solution exists --- we just need to find it!</a:t>
                </a:r>
              </a:p>
              <a:p>
                <a:r>
                  <a:rPr lang="en-US" dirty="0"/>
                  <a:t>A minimax equilibrium computation…</a:t>
                </a:r>
              </a:p>
              <a:p>
                <a:r>
                  <a:rPr lang="en-US" dirty="0"/>
                  <a:t>Difficulty: Exponentially large action spaces. </a:t>
                </a:r>
              </a:p>
              <a:p>
                <a:r>
                  <a:rPr lang="en-US" dirty="0"/>
                  <a:t>Can be overcome with simulated play using learning dynamics…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452EC-EFAD-A00D-8F43-4824271D6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1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900" dirty="0"/>
                  <a:t>Efficiently Making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4900" dirty="0"/>
                  <a:t>-Unbiased Predictions</a:t>
                </a:r>
                <a:endParaRPr lang="en-US" sz="3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compute a minimax strategy using learning dynamics. Repeated play in which:</a:t>
                </a:r>
              </a:p>
              <a:p>
                <a:pPr lvl="1"/>
                <a:r>
                  <a:rPr lang="en-US" dirty="0"/>
                  <a:t>The adversary uses a no-regret learning algorithm, and…</a:t>
                </a:r>
              </a:p>
              <a:p>
                <a:pPr lvl="1"/>
                <a:r>
                  <a:rPr lang="en-US" dirty="0"/>
                  <a:t>The learner best responds.</a:t>
                </a:r>
              </a:p>
              <a:p>
                <a:r>
                  <a:rPr lang="en-US" b="0" dirty="0"/>
                  <a:t>The objective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is linear in the adversary’s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the adversary can efficiently play “Follow the Perturbed Leader”</a:t>
                </a:r>
              </a:p>
              <a:p>
                <a:r>
                  <a:rPr lang="en-US" dirty="0"/>
                  <a:t>The objective is a complicated function of the learner’s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… But to play so as to obtain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, it suffices to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i.e. can just “copy” the adversary’s strategy.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3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4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900" dirty="0"/>
                  <a:t>Efficiently Making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4900" dirty="0"/>
                  <a:t>-Unbiased Predictions</a:t>
                </a:r>
                <a:endParaRPr lang="en-US" sz="3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For any set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an online prediction algorithm that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adversarial predictions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rounds such that their 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-bias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per-round running time is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disjoint events, running time decreases to polylog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More refined bounds (less bias for shorter subsequences)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BA48-AA85-EC02-B832-61D7A72A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Upshot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5FBD-49DD-FF1E-9DBD-1623CCE3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Calibration incentivizes downstream agents to treat predictions as correct, but has exponentially growing complexity…</a:t>
            </a:r>
          </a:p>
          <a:p>
            <a:pPr lvl="1"/>
            <a:r>
              <a:rPr lang="en-US" dirty="0"/>
              <a:t>The complexity does not stem from the exponentially large action space, but the exponentially large number of conditioning events.</a:t>
            </a:r>
          </a:p>
          <a:p>
            <a:pPr lvl="1"/>
            <a:r>
              <a:rPr lang="en-US" dirty="0"/>
              <a:t>Can efficiently make predictions that are unbiased subject to </a:t>
            </a:r>
            <a:r>
              <a:rPr lang="en-US" dirty="0" err="1"/>
              <a:t>polynomially</a:t>
            </a:r>
            <a:r>
              <a:rPr lang="en-US" dirty="0"/>
              <a:t> many events. </a:t>
            </a:r>
          </a:p>
        </p:txBody>
      </p:sp>
    </p:spTree>
    <p:extLst>
      <p:ext uri="{BB962C8B-B14F-4D97-AF65-F5344CB8AC3E}">
        <p14:creationId xmlns:p14="http://schemas.microsoft.com/office/powerpoint/2010/main" val="20811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BA48-AA85-EC02-B832-61D7A72A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Upshot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5FBD-49DD-FF1E-9DBD-1623CCE3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particular utility functions, </a:t>
            </a:r>
            <a:r>
              <a:rPr lang="en-US" dirty="0" err="1"/>
              <a:t>polynomially</a:t>
            </a:r>
            <a:r>
              <a:rPr lang="en-US" dirty="0"/>
              <a:t> many events are enough. </a:t>
            </a:r>
          </a:p>
          <a:p>
            <a:pPr lvl="1"/>
            <a:r>
              <a:rPr lang="en-US" dirty="0"/>
              <a:t>A useful algorithm design paradigm --- you only have one utility function!</a:t>
            </a:r>
          </a:p>
          <a:p>
            <a:r>
              <a:rPr lang="en-US" dirty="0"/>
              <a:t>Can design “coordination mechanisms” for whole classes of utility functions</a:t>
            </a:r>
          </a:p>
          <a:p>
            <a:pPr lvl="1"/>
            <a:r>
              <a:rPr lang="en-US" dirty="0"/>
              <a:t>E.g. for all source-destination pairs in a routing game.</a:t>
            </a:r>
          </a:p>
          <a:p>
            <a:pPr lvl="1"/>
            <a:r>
              <a:rPr lang="en-US" dirty="0"/>
              <a:t>Predictions agents are incentivized to follow, and lead to no internal regret/correlated equilibrium.</a:t>
            </a:r>
          </a:p>
          <a:p>
            <a:pPr lvl="1"/>
            <a:r>
              <a:rPr lang="en-US" dirty="0"/>
              <a:t>Requires much less agent sophistication than running their own no-internal-regret algorithm. </a:t>
            </a:r>
          </a:p>
          <a:p>
            <a:r>
              <a:rPr lang="en-US" dirty="0"/>
              <a:t>Concrete Mechanism Design Application</a:t>
            </a:r>
          </a:p>
          <a:p>
            <a:pPr lvl="1"/>
            <a:r>
              <a:rPr lang="en-US" dirty="0"/>
              <a:t>Sequential principal agent problems without a prior, a la Camara, Hartline, and Johnson with an exponentially improved dependence on the state space. (joint work with Natalie </a:t>
            </a:r>
            <a:r>
              <a:rPr lang="en-US" dirty="0" err="1"/>
              <a:t>Collina</a:t>
            </a:r>
            <a:r>
              <a:rPr lang="en-US" dirty="0"/>
              <a:t> and Han Shao)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BA48-AA85-EC02-B832-61D7A72A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Upshot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5FBD-49DD-FF1E-9DBD-1623CCE3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Other applications…</a:t>
            </a:r>
          </a:p>
          <a:p>
            <a:pPr lvl="1"/>
            <a:r>
              <a:rPr lang="en-US" dirty="0"/>
              <a:t>Uncertainty Quantification: </a:t>
            </a:r>
          </a:p>
          <a:p>
            <a:pPr lvl="2"/>
            <a:r>
              <a:rPr lang="en-US" dirty="0"/>
              <a:t>In multiclass classification problems can produce class scores that can be treated as probabilities for producing prediction sets of different coverage probabilities.</a:t>
            </a:r>
          </a:p>
          <a:p>
            <a:pPr lvl="2"/>
            <a:r>
              <a:rPr lang="en-US" dirty="0"/>
              <a:t>In regression problems can produce functions that can be treated as label CDFs to produce prediction intervals of different coverage probabilities.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 algn="ctr">
              <a:buNone/>
            </a:pPr>
            <a:r>
              <a:rPr lang="en-US" sz="6600" dirty="0"/>
              <a:t>Thanks!</a:t>
            </a:r>
          </a:p>
          <a:p>
            <a:pPr marL="457200" lvl="1" indent="0" algn="ctr">
              <a:buNone/>
            </a:pPr>
            <a:r>
              <a:rPr lang="en-US" i="1" dirty="0"/>
              <a:t>High Dimensional Prediction for Sequential Decision Making.</a:t>
            </a:r>
          </a:p>
          <a:p>
            <a:pPr marL="457200" lvl="1" indent="0" algn="ctr">
              <a:buNone/>
            </a:pPr>
            <a:r>
              <a:rPr lang="en-US" dirty="0"/>
              <a:t>Georgy </a:t>
            </a:r>
            <a:r>
              <a:rPr lang="en-US" dirty="0" err="1"/>
              <a:t>Noarov</a:t>
            </a:r>
            <a:r>
              <a:rPr lang="en-US" dirty="0"/>
              <a:t>, Ramya Ramalingam, Aaron Roth, Stephan Xie</a:t>
            </a:r>
          </a:p>
          <a:p>
            <a:pPr marL="457200" lvl="1" indent="0" algn="ctr">
              <a:buNone/>
            </a:pPr>
            <a:r>
              <a:rPr lang="en-US" dirty="0"/>
              <a:t>Available on </a:t>
            </a:r>
            <a:r>
              <a:rPr lang="en-US" dirty="0" err="1"/>
              <a:t>ArXiV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AB02-12D0-67A0-8D5D-78966EBD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D2EC8-2CAC-C5A4-C772-86B13C070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were known, action would be easy. Could just </a:t>
                </a:r>
                <a:r>
                  <a:rPr lang="en-US" i="1" dirty="0"/>
                  <a:t>best respond.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Difficulty: Must act </a:t>
                </a:r>
                <a:r>
                  <a:rPr lang="en-US" i="1" dirty="0"/>
                  <a:t>before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known.</a:t>
                </a:r>
              </a:p>
              <a:p>
                <a:r>
                  <a:rPr lang="en-US" dirty="0"/>
                  <a:t>Suppose we have a </a:t>
                </a:r>
                <a:r>
                  <a:rPr lang="en-US" i="1" dirty="0"/>
                  <a:t>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Is it a good idea to play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D2EC8-2CAC-C5A4-C772-86B13C070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3162A3-A776-2F6A-A51F-5B57E390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39" y="4358799"/>
            <a:ext cx="5622254" cy="2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D048-3C34-895E-B761-60B932F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7E77B-6787-1B0B-EE1C-7A97990D0F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Forecasts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calibrated</a:t>
                </a:r>
                <a:r>
                  <a:rPr lang="en-US" dirty="0"/>
                  <a:t> if they are unbiased conditional on their own predictions: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]=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is a good idea to follow calibrated forecasts.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forecasts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are calibrated,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best response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dominant strategy amongst all policies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mapping forecasts to actions.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7E77B-6787-1B0B-EE1C-7A97990D0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EDD5-AAFB-09CC-4ADD-C57CB6C4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13881-B2DC-2BA8-93DD-7498E1EAD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Good news:</a:t>
                </a:r>
              </a:p>
              <a:p>
                <a:pPr lvl="1"/>
                <a:r>
                  <a:rPr lang="en-US" dirty="0"/>
                  <a:t>Calibrated predictions incentivize agents to treat them as correct.</a:t>
                </a:r>
              </a:p>
              <a:p>
                <a:pPr lvl="1"/>
                <a:r>
                  <a:rPr lang="en-US" dirty="0"/>
                  <a:t>It is possible to produce calibrated predictions </a:t>
                </a:r>
                <a:r>
                  <a:rPr lang="en-US" i="1" dirty="0"/>
                  <a:t>even for an </a:t>
                </a:r>
                <a:r>
                  <a:rPr lang="en-US" i="1" dirty="0" err="1"/>
                  <a:t>adversarially</a:t>
                </a:r>
                <a:r>
                  <a:rPr lang="en-US" i="1" dirty="0"/>
                  <a:t> chosen sequence of states </a:t>
                </a:r>
                <a:r>
                  <a:rPr lang="en-US" dirty="0"/>
                  <a:t>[Foster Vohra]</a:t>
                </a:r>
              </a:p>
              <a:p>
                <a:r>
                  <a:rPr lang="en-US" dirty="0"/>
                  <a:t>Unfortunately…</a:t>
                </a:r>
              </a:p>
              <a:p>
                <a:pPr lvl="1"/>
                <a:r>
                  <a:rPr lang="en-US" dirty="0"/>
                  <a:t>One way to achieve calibration is to be uninformative:</a:t>
                </a:r>
              </a:p>
              <a:p>
                <a:pPr lvl="2"/>
                <a:r>
                  <a:rPr lang="en-US" dirty="0"/>
                  <a:t>The constant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calibrated --- but not useful.</a:t>
                </a:r>
              </a:p>
              <a:p>
                <a:pPr lvl="1"/>
                <a:r>
                  <a:rPr lang="en-US" dirty="0"/>
                  <a:t>The number of possible predictions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grows exponentially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computational and statistical complexity of achieving calibration against adversarial sequences also grows exponentially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13881-B2DC-2BA8-93DD-7498E1EAD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0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BDC5-9122-BE1F-EE12-29E072E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D0FA-1024-F3E5-3937-CD5B6C69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dimensional settings, what can we ask for short of calibration that still makes it a good idea for agents to treat forecasts as correct?</a:t>
            </a:r>
          </a:p>
          <a:p>
            <a:r>
              <a:rPr lang="en-US" dirty="0"/>
              <a:t>Can we obtain it </a:t>
            </a:r>
            <a:r>
              <a:rPr lang="en-US" i="1" dirty="0"/>
              <a:t>efficiently</a:t>
            </a:r>
            <a:r>
              <a:rPr lang="en-US" dirty="0"/>
              <a:t> (computationally and statistically) in adversarial settings, and</a:t>
            </a:r>
          </a:p>
          <a:p>
            <a:r>
              <a:rPr lang="en-US" dirty="0"/>
              <a:t>Does this lead us to new learning algorithms for large action spaces?</a:t>
            </a:r>
          </a:p>
        </p:txBody>
      </p:sp>
    </p:spTree>
    <p:extLst>
      <p:ext uri="{BB962C8B-B14F-4D97-AF65-F5344CB8AC3E}">
        <p14:creationId xmlns:p14="http://schemas.microsoft.com/office/powerpoint/2010/main" val="31831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5477-99F6-F5C9-275E-0335B1BE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Prediction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45C5C-1AC5-5A19-CE0C-A7D062F5F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Features relevant to the prediction task</a:t>
                </a:r>
                <a:endParaRPr lang="en-US" b="0" dirty="0"/>
              </a:p>
              <a:p>
                <a:r>
                  <a:rPr lang="en-US" dirty="0"/>
                  <a:t>A convex prediction/outcome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the probability simplex, the set of all feasible road congestions, …</a:t>
                </a:r>
              </a:p>
              <a:p>
                <a:r>
                  <a:rPr lang="en-US" dirty="0"/>
                  <a:t>In rounds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learner observes some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learner produces a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learner observes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45C5C-1AC5-5A19-CE0C-A7D062F5F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0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D53F-AEDD-AEC7-A3ED-186C9122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Unbiased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D00EE-78D8-0740-A184-8D8E51A69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:r>
                  <a:rPr lang="en-US" i="1" dirty="0"/>
                  <a:t>event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. It selects a subsequence of rounds as a function of the context and prediction.</a:t>
                </a:r>
              </a:p>
              <a:p>
                <a:pPr lvl="1"/>
                <a:r>
                  <a:rPr lang="en-US" dirty="0"/>
                  <a:t>Can also depend on history, map to the reals, but unimportant for this talk.</a:t>
                </a:r>
              </a:p>
              <a:p>
                <a:r>
                  <a:rPr lang="en-US" dirty="0"/>
                  <a:t>Goal: Given a collection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,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-unbiased predictions: 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Calibration is the special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Exponentially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many events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D00EE-78D8-0740-A184-8D8E51A69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2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E5F1-7522-F28E-118C-53905899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EB786-71BC-D641-0615-EFBB32A6E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Calibration is useful but hard to obtain.. So: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Are predictions that are unbiased subject to only a modest (polynomial) number of conditioning events useful for decision making,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Can we efficiently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-unbiased predictions for modestly sized collections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EB786-71BC-D641-0615-EFBB32A6E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5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F70CB5EEBBF47919EAE649538C451" ma:contentTypeVersion="2" ma:contentTypeDescription="Create a new document." ma:contentTypeScope="" ma:versionID="821cf1f965ece8b84c97e59576ecbf28">
  <xsd:schema xmlns:xsd="http://www.w3.org/2001/XMLSchema" xmlns:xs="http://www.w3.org/2001/XMLSchema" xmlns:p="http://schemas.microsoft.com/office/2006/metadata/properties" xmlns:ns3="65872025-d8e6-4354-ad8f-d94d10c29494" targetNamespace="http://schemas.microsoft.com/office/2006/metadata/properties" ma:root="true" ma:fieldsID="ce51df7bec032633e8054c205b6193f4" ns3:_="">
    <xsd:import namespace="65872025-d8e6-4354-ad8f-d94d10c294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72025-d8e6-4354-ad8f-d94d10c29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133D9D-0EBA-40AE-913C-18220DDA3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872025-d8e6-4354-ad8f-d94d10c29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EA0DDD-81C5-4502-B0E9-60E0FE201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3DA14-86E3-4912-8AAB-4D729720E26E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65872025-d8e6-4354-ad8f-d94d10c294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10914</TotalTime>
  <Words>2099</Words>
  <Application>Microsoft Office PowerPoint</Application>
  <PresentationFormat>Widescreen</PresentationFormat>
  <Paragraphs>220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High Dimensional Calibration For Rational Decision Making</vt:lpstr>
      <vt:lpstr>Prediction for Action</vt:lpstr>
      <vt:lpstr>Prediction for Action</vt:lpstr>
      <vt:lpstr>Calibration</vt:lpstr>
      <vt:lpstr>Calibration</vt:lpstr>
      <vt:lpstr>This Talk</vt:lpstr>
      <vt:lpstr>The Online Prediction Setting</vt:lpstr>
      <vt:lpstr>Making Unbiased Predictions</vt:lpstr>
      <vt:lpstr>Questions</vt:lpstr>
      <vt:lpstr>Warmup: (Internal) Regret </vt:lpstr>
      <vt:lpstr>Warmup: Internal Regret</vt:lpstr>
      <vt:lpstr>Online Combinatorial Optimization</vt:lpstr>
      <vt:lpstr>Examples</vt:lpstr>
      <vt:lpstr>Subsequence Regret</vt:lpstr>
      <vt:lpstr>Online Combinatorial Optimization</vt:lpstr>
      <vt:lpstr>Online Combinatorial Optimization</vt:lpstr>
      <vt:lpstr>In any game with polynomially many actions</vt:lpstr>
      <vt:lpstr>Extensive Form Games</vt:lpstr>
      <vt:lpstr>Extensive Form Games</vt:lpstr>
      <vt:lpstr>Extensive Form Games</vt:lpstr>
      <vt:lpstr>Extensive Form Games</vt:lpstr>
      <vt:lpstr>Extensive Form Games</vt:lpstr>
      <vt:lpstr>Efficiently Making E-Unbiased Predictions (Applying a Multiobjective Optimization Strategy from [LNPR22])</vt:lpstr>
      <vt:lpstr>Efficiently Making E-Unbiased Predictions (Applying a Multiobjective Optimization Strategy from [LNPR22])</vt:lpstr>
      <vt:lpstr>Efficiently Making E-Unbiased Predictions</vt:lpstr>
      <vt:lpstr>Efficiently Making E-Unbiased Predictions</vt:lpstr>
      <vt:lpstr>Upshot </vt:lpstr>
      <vt:lpstr>Upshot </vt:lpstr>
      <vt:lpstr>Upshot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Dimensional Calibration For Rational Decision Making</dc:title>
  <dc:creator>Aaron Roth</dc:creator>
  <cp:lastModifiedBy>Roth, Aaron L</cp:lastModifiedBy>
  <cp:revision>78</cp:revision>
  <dcterms:created xsi:type="dcterms:W3CDTF">2023-08-28T21:07:49Z</dcterms:created>
  <dcterms:modified xsi:type="dcterms:W3CDTF">2023-10-28T16:15:35Z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0x010100E9BF70CB5EEBBF47919EAE649538C451</vt:lpwstr>
  </property>
</Properties>
</file>