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413" r:id="rId2"/>
    <p:sldId id="597" r:id="rId3"/>
    <p:sldId id="596" r:id="rId4"/>
    <p:sldId id="587" r:id="rId5"/>
    <p:sldId id="621" r:id="rId6"/>
    <p:sldId id="614" r:id="rId7"/>
    <p:sldId id="632" r:id="rId8"/>
    <p:sldId id="589" r:id="rId9"/>
    <p:sldId id="628" r:id="rId10"/>
    <p:sldId id="590" r:id="rId11"/>
    <p:sldId id="595" r:id="rId12"/>
    <p:sldId id="593" r:id="rId13"/>
    <p:sldId id="635" r:id="rId14"/>
    <p:sldId id="609" r:id="rId15"/>
    <p:sldId id="608" r:id="rId16"/>
    <p:sldId id="627" r:id="rId17"/>
    <p:sldId id="598" r:id="rId18"/>
    <p:sldId id="633" r:id="rId19"/>
    <p:sldId id="601" r:id="rId20"/>
    <p:sldId id="618" r:id="rId21"/>
    <p:sldId id="619" r:id="rId22"/>
    <p:sldId id="631" r:id="rId23"/>
    <p:sldId id="638" r:id="rId24"/>
    <p:sldId id="630" r:id="rId25"/>
    <p:sldId id="600" r:id="rId26"/>
    <p:sldId id="602" r:id="rId27"/>
    <p:sldId id="637" r:id="rId28"/>
    <p:sldId id="604" r:id="rId29"/>
    <p:sldId id="622" r:id="rId30"/>
    <p:sldId id="611" r:id="rId31"/>
    <p:sldId id="607" r:id="rId32"/>
    <p:sldId id="582" r:id="rId3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432FF"/>
    <a:srgbClr val="7030A0"/>
    <a:srgbClr val="00FA00"/>
    <a:srgbClr val="FF40FF"/>
    <a:srgbClr val="AAD0D3"/>
    <a:srgbClr val="0070C0"/>
    <a:srgbClr val="CC6600"/>
    <a:srgbClr val="F7E2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3"/>
    <p:restoredTop sz="93487" autoAdjust="0"/>
  </p:normalViewPr>
  <p:slideViewPr>
    <p:cSldViewPr snapToGrid="0" snapToObjects="1">
      <p:cViewPr>
        <p:scale>
          <a:sx n="120" d="100"/>
          <a:sy n="120" d="100"/>
        </p:scale>
        <p:origin x="66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9T09:03:21.493" idx="9">
    <p:pos x="2806" y="2347"/>
    <p:text>Ss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28T10:41:04.740" idx="8">
    <p:pos x="2788" y="2189"/>
    <p:text>From Corollary 3.12.?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3C7E-E5DA-A64A-9A47-8156D3367C11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B84B-FD99-9543-AD5B-5934BD2A3F2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82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BAEC-13C7-4646-AE87-FD48D9B7C451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9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764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BAEC-13C7-4646-AE87-FD48D9B7C451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72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4BAEC-13C7-4646-AE87-FD48D9B7C451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77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858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621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384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05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5B84B-FD99-9543-AD5B-5934BD2A3F22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841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1D8F-D8D2-AE4A-BCF2-D96FF2EF8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CEE6A-617E-9049-8864-0153B78CC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CA775-1B3B-6F41-9CFF-6233A901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DF41D-FE43-B148-86F8-65BBAC7A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2D54-B3EF-7C40-A20E-1E7060C5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96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C330-F6D0-584C-91C7-1DD10A7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E5C85-7156-1F4E-ADD3-A9D467A6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F075F-8281-F040-8FF4-5DF93003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CB77-C4C2-3940-9CE6-AEFA545B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2CAAC-4BF8-384A-869E-EA3CA6CA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293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D4981-1C0B-254D-889C-01A07C7BF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03209-F1B4-224B-B3C4-30376751C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14AD7-7162-D240-9413-18EA1FA0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B9285-B60F-5540-BFB0-FFD07CB4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5F7B1-B7BF-FF45-B31F-9C3FDAD5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350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61A4-6966-CF4C-B9B3-89142DC9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0A63-9327-CF41-988D-1D23EA01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6100D-CC07-7C48-889A-2F68A5F9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DECD-7955-5047-814D-096B6715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B115-F64E-4C47-89D0-E72AC93F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163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185E-1AB9-4546-9492-4650D0A5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031A-112F-3347-ABFB-CC589DC9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37A9-89AA-9745-AB22-C15151E0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916E8-3636-6F4D-A964-F9E509E9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02C6-6201-F64A-8C5A-40332AEB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9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91C5-446D-8048-8AE0-95B55D4D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2B42-2C9C-C840-8FFD-98FDA852F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E38A5-1A5C-E146-A5A1-E069D626E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511E5-93CB-7C41-AB20-C9F7BFE0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BAF2-858D-5749-9C75-AD222592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9A2E0-9F70-0B43-91DC-B6AA1EE8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8233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9111-C633-674C-B398-DEE70B66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E26AC-1764-794C-99D2-BD14BA2E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6300E-4F7F-4344-8D96-15C8CC80C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F5380-E678-FE41-9CC6-7495F6C5A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4C37D-CEE6-F24B-912E-380B2633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8FED2-4579-414B-8321-2F64E307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7AA31-D1E9-CB40-BCD0-1FB8B8C9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D17B7-F1DC-7A49-B907-30D015CB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396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84AE-BFB8-F344-BD8A-CA352A6B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69393-8899-2347-A14D-D789752B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6156A-8430-BD4B-8919-A3C4BF6C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A6130-673D-6E47-976D-19284D0E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627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9571-7BCA-024A-92F2-718C3357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B58D7-3D39-3747-8EE2-774890C5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FCB12-2986-0247-BE94-BE652E08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91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AF83-F32D-9B47-84CB-5758410F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79D3-4F49-7543-9C0E-288A9A48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3FC2-4295-6846-9FC9-684F5B18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E560B-3FB0-434C-AEC4-EF46E997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B5DA2-3A4C-1749-BFDB-C4C0A74A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E4FF-557C-9742-8D08-712A510B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5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F002-98CD-4444-9132-AC2E7612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A9454-A63E-B048-B001-305C60D71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920EC-7794-F14A-8C48-E675CB0C6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13532-9990-E64A-B31F-B7064AAC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E424F-D329-744F-943F-20FE6C81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209D5-70FE-EE46-92D2-E51D440F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48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3035F1-48FC-234A-86BF-C6294612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FAAB8-0B3C-9749-A067-8AC5B3D5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BA8F-654F-2B4B-87D9-D60991709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0413-D319-024B-9181-FE7876C3BA0A}" type="datetimeFigureOut">
              <a:rPr lang="en-IL" smtClean="0"/>
              <a:t>29/04/2023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D9DE-9891-5248-ACFF-769ED5254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D8FC4-84FF-EA41-92F6-6DDF62BEC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19F6-6BC1-FB4D-80E4-5F8609EA6DC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6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68459" y="3418651"/>
            <a:ext cx="64008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Iftach Haitner </a:t>
            </a:r>
            <a:endParaRPr lang="he-IL" sz="3600" dirty="0"/>
          </a:p>
        </p:txBody>
      </p:sp>
      <p:sp>
        <p:nvSpPr>
          <p:cNvPr id="5" name="כותרת משנה 2"/>
          <p:cNvSpPr txBox="1">
            <a:spLocks/>
          </p:cNvSpPr>
          <p:nvPr/>
        </p:nvSpPr>
        <p:spPr bwMode="auto">
          <a:xfrm>
            <a:off x="2225509" y="4322702"/>
            <a:ext cx="78867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Joint work with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5800" dirty="0"/>
              <a:t>Noam Mazor </a:t>
            </a:r>
            <a:r>
              <a:rPr lang="en-US" sz="5100" dirty="0">
                <a:solidFill>
                  <a:schemeClr val="tx1"/>
                </a:solidFill>
              </a:rPr>
              <a:t>and</a:t>
            </a:r>
            <a:r>
              <a:rPr lang="en-US" sz="5800" dirty="0">
                <a:solidFill>
                  <a:schemeClr val="tx1"/>
                </a:solidFill>
              </a:rPr>
              <a:t> </a:t>
            </a:r>
            <a:r>
              <a:rPr lang="en-US" sz="5800" dirty="0"/>
              <a:t>Jad Silbak</a:t>
            </a:r>
            <a:endParaRPr lang="en-US" sz="6500" dirty="0"/>
          </a:p>
          <a:p>
            <a:endParaRPr lang="he-IL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A248-0CD2-A74B-8DCB-555BC6C8D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40" y="5683953"/>
            <a:ext cx="1437640" cy="886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53B199-422B-494A-A44A-26B61DD74F07}"/>
              </a:ext>
            </a:extLst>
          </p:cNvPr>
          <p:cNvSpPr/>
          <p:nvPr/>
        </p:nvSpPr>
        <p:spPr>
          <a:xfrm>
            <a:off x="0" y="902525"/>
            <a:ext cx="12192000" cy="21454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IL">
              <a:solidFill>
                <a:schemeClr val="bg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054059" y="990600"/>
            <a:ext cx="8229600" cy="1950153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4500" dirty="0">
                <a:solidFill>
                  <a:schemeClr val="bg1"/>
                </a:solidFill>
              </a:rPr>
              <a:t>Incompressibility 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&amp;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 Next-Block Pseudoentropy</a:t>
            </a:r>
            <a:endParaRPr lang="he-IL" sz="45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06E748-84D8-9F0D-D806-942826F03A13}"/>
              </a:ext>
            </a:extLst>
          </p:cNvPr>
          <p:cNvGrpSpPr/>
          <p:nvPr/>
        </p:nvGrpSpPr>
        <p:grpSpPr>
          <a:xfrm>
            <a:off x="7027457" y="5769482"/>
            <a:ext cx="906017" cy="861039"/>
            <a:chOff x="6830651" y="5829663"/>
            <a:chExt cx="968370" cy="1025606"/>
          </a:xfrm>
        </p:grpSpPr>
        <p:pic>
          <p:nvPicPr>
            <p:cNvPr id="1028" name="Picture 4" descr="Coinbase: Buy Bitcoin &amp; Ether - Apps on Google Play">
              <a:extLst>
                <a:ext uri="{FF2B5EF4-FFF2-40B4-BE49-F238E27FC236}">
                  <a16:creationId xmlns:a16="http://schemas.microsoft.com/office/drawing/2014/main" id="{5603D731-A87F-9461-71EA-1975181A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407" y="5829663"/>
              <a:ext cx="680856" cy="680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9A3DE-E6E9-1FA6-4F4D-3AAB76C6CBBE}"/>
                </a:ext>
              </a:extLst>
            </p:cNvPr>
            <p:cNvSpPr txBox="1"/>
            <p:nvPr/>
          </p:nvSpPr>
          <p:spPr>
            <a:xfrm>
              <a:off x="6830651" y="6488668"/>
              <a:ext cx="968370" cy="366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Britannic Bold" panose="020B0903060703020204" pitchFamily="34" charset="77"/>
                </a:rPr>
                <a:t>Coinbase</a:t>
              </a:r>
              <a:endParaRPr lang="en-US" dirty="0">
                <a:latin typeface="Britannic Bold" panose="020B0903060703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31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Computational Analogs of Entropy</a:t>
            </a:r>
            <a:endParaRPr lang="en-IL" sz="400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E7B0-1069-3D4B-82F1-907BF5FD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456616"/>
            <a:ext cx="11843542" cy="53072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a “useful” </a:t>
            </a:r>
            <a:r>
              <a:rPr lang="en-US" dirty="0">
                <a:solidFill>
                  <a:srgbClr val="009051"/>
                </a:solidFill>
              </a:rPr>
              <a:t>property</a:t>
            </a:r>
            <a:r>
              <a:rPr lang="en-US" dirty="0"/>
              <a:t> that distributions with </a:t>
            </a:r>
            <a:r>
              <a:rPr lang="en-US" dirty="0">
                <a:solidFill>
                  <a:srgbClr val="00B050"/>
                </a:solidFill>
              </a:rPr>
              <a:t>high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entropy</a:t>
            </a:r>
            <a:r>
              <a:rPr lang="en-US" dirty="0"/>
              <a:t> have.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a </a:t>
            </a:r>
            <a:r>
              <a:rPr lang="en-US" dirty="0">
                <a:solidFill>
                  <a:srgbClr val="00B050"/>
                </a:solidFill>
              </a:rPr>
              <a:t>computational analog </a:t>
            </a:r>
            <a:r>
              <a:rPr lang="en-US" dirty="0"/>
              <a:t>of this property.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>
                <a:cs typeface="Arial" panose="020B0604020202020204" pitchFamily="34" charset="0"/>
              </a:rPr>
              <a:t>pseudorandomness, pseudoentropy, unpredictability, next-block pseudoentropy 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Above notions capture the </a:t>
            </a:r>
            <a:r>
              <a:rPr lang="en-US" dirty="0">
                <a:solidFill>
                  <a:srgbClr val="009051"/>
                </a:solidFill>
              </a:rPr>
              <a:t>indistinguishability</a:t>
            </a:r>
            <a:r>
              <a:rPr lang="en-US" dirty="0"/>
              <a:t> of distributions</a:t>
            </a:r>
          </a:p>
          <a:p>
            <a:r>
              <a:rPr lang="en-US" dirty="0">
                <a:solidFill>
                  <a:srgbClr val="7030A0"/>
                </a:solidFill>
              </a:rPr>
              <a:t>Inaccessible entropy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[Haitner,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Reingold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Vadhan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Wee ’09] 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(cryptographic hash, commitments)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200" dirty="0"/>
              <a:t>Why do we need many </a:t>
            </a:r>
            <a:r>
              <a:rPr lang="en-US" sz="3200" dirty="0">
                <a:cs typeface="Arial" panose="020B0604020202020204" pitchFamily="34" charset="0"/>
              </a:rPr>
              <a:t>analogs?</a:t>
            </a: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729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422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Compression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97" y="1448985"/>
                <a:ext cx="11480069" cy="50630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Compression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scheme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: algorithms 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a:rPr lang="en-US" i="1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,</m:t>
                    </m:r>
                    <m:r>
                      <a:rPr lang="en-US" i="1" smtClean="0">
                        <a:solidFill>
                          <a:srgbClr val="0432FF"/>
                        </a:solidFill>
                      </a:rPr>
                      <m:t>𝐷𝑒𝑐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432FF"/>
                          </a:solidFill>
                        </a:rPr>
                        <m:t>𝐷𝑒𝑐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432FF"/>
                                  </a:solidFill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solidFill>
                            <a:srgbClr val="0432FF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432FF"/>
                          </a:solidFill>
                        </a:rPr>
                        <m:t>x</m:t>
                      </m:r>
                    </m:oMath>
                  </m:oMathPara>
                </a14:m>
                <a:endParaRPr lang="en-US" dirty="0">
                  <a:solidFill>
                    <a:srgbClr val="0432FF"/>
                  </a:solidFill>
                </a:endParaRPr>
              </a:p>
              <a:p>
                <a:r>
                  <a:rPr lang="en-US" dirty="0"/>
                  <a:t>Goal: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  <m:t>𝐸𝑛𝑐</m:t>
                            </m:r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[Shannon]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+1</m:t>
                    </m:r>
                  </m:oMath>
                </a14:m>
                <a:endParaRPr lang="en-US" dirty="0">
                  <a:solidFill>
                    <a:srgbClr val="0432FF"/>
                  </a:solidFill>
                </a:endParaRPr>
              </a:p>
              <a:p>
                <a:pPr lvl="1"/>
                <a:r>
                  <a:rPr lang="en-US" dirty="0"/>
                  <a:t>Lower bound holds for </a:t>
                </a:r>
                <a:r>
                  <a:rPr lang="en-US" b="1" dirty="0">
                    <a:solidFill>
                      <a:srgbClr val="7030A0"/>
                    </a:solidFill>
                  </a:rPr>
                  <a:t>prefix</a:t>
                </a:r>
                <a:r>
                  <a:rPr lang="en-US" dirty="0"/>
                  <a:t> codes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[Yao]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</a:rPr>
                  <a:t>Effective entropy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Enc</m:t>
                                </m:r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Dec</m:t>
                                </m:r>
                              </m:e>
                            </m:d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Poly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←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  <m:t>𝐸𝑛𝑐</m:t>
                                </m:r>
                                <m: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x</m:t>
                                </m:r>
                                <m: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900" dirty="0"/>
              </a:p>
              <a:p>
                <a:pPr lvl="1"/>
                <a:r>
                  <a:rPr lang="en-US" sz="2800" dirty="0"/>
                  <a:t>Compressing might be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hard</a:t>
                </a:r>
                <a:r>
                  <a:rPr lang="en-US" sz="2800" dirty="0"/>
                  <a:t> even if the distribution is computable</a:t>
                </a:r>
              </a:p>
              <a:p>
                <a:pPr marL="0" indent="0" algn="ctr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97" y="1448985"/>
                <a:ext cx="11480069" cy="5063026"/>
              </a:xfrm>
              <a:blipFill>
                <a:blip r:embed="rId2"/>
                <a:stretch>
                  <a:fillRect l="-88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WinZip">
            <a:extLst>
              <a:ext uri="{FF2B5EF4-FFF2-40B4-BE49-F238E27FC236}">
                <a16:creationId xmlns:a16="http://schemas.microsoft.com/office/drawing/2014/main" id="{99DDE7F6-AE3E-DF41-4CFE-7D79E1DC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73" y="2547258"/>
            <a:ext cx="1990997" cy="20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7D1600-FA32-958B-BB1E-6DEA175D7E6D}"/>
              </a:ext>
            </a:extLst>
          </p:cNvPr>
          <p:cNvCxnSpPr>
            <a:cxnSpLocks/>
          </p:cNvCxnSpPr>
          <p:nvPr/>
        </p:nvCxnSpPr>
        <p:spPr>
          <a:xfrm>
            <a:off x="3721100" y="4127500"/>
            <a:ext cx="15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9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Incompressibility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2013870" cy="515413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Def: </a:t>
                </a:r>
                <a14:m>
                  <m:oMath xmlns:m="http://schemas.openxmlformats.org/officeDocument/2006/math">
                    <m:r>
                      <a:rPr lang="en-US" b="1" i="0" smtClean="0"/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incompressible</a:t>
                </a:r>
                <a:r>
                  <a:rPr lang="en-US" dirty="0"/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  <m:t>𝐸𝑛𝑐</m:t>
                            </m:r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>
                    <a:solidFill>
                      <a:srgbClr val="009051"/>
                    </a:solidFill>
                  </a:rPr>
                  <a:t>for every </a:t>
                </a:r>
                <a:r>
                  <a:rPr lang="en-US" dirty="0"/>
                  <a:t>poly-size scheme.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r>
                  <a:rPr lang="en-US" u="sng" dirty="0"/>
                  <a:t>Not</a:t>
                </a:r>
                <a:r>
                  <a:rPr lang="en-US" dirty="0"/>
                  <a:t> well understood</a:t>
                </a:r>
              </a:p>
              <a:p>
                <a:pPr lvl="1"/>
                <a:r>
                  <a:rPr lang="en-US" sz="2800" dirty="0"/>
                  <a:t>Manipulations (e.g., parallel repetition)</a:t>
                </a:r>
              </a:p>
              <a:p>
                <a:pPr lvl="1"/>
                <a:r>
                  <a:rPr lang="en-US" sz="2800" dirty="0"/>
                  <a:t>Relation to other computational analogs of entropy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[Barak,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</a:rPr>
                  <a:t>Shaltiel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,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</a:rPr>
                  <a:t>Wigderson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‘03]</a:t>
                </a:r>
                <a:r>
                  <a:rPr lang="en-US" dirty="0"/>
                  <a:t>: Extract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ω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n</m:t>
                        </m:r>
                      </m:e>
                    </m:func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pseudorandom bits from distributions of </a:t>
                </a:r>
                <a:r>
                  <a:rPr lang="en-US" b="1" dirty="0">
                    <a:solidFill>
                      <a:srgbClr val="7030A0"/>
                    </a:solidFill>
                  </a:rPr>
                  <a:t>stronger</a:t>
                </a:r>
                <a:r>
                  <a:rPr lang="en-US" dirty="0"/>
                  <a:t> (worst-case</a:t>
                </a:r>
                <a:r>
                  <a:rPr lang="en-US" b="1" dirty="0">
                    <a:solidFill>
                      <a:srgbClr val="7030A0"/>
                    </a:solidFill>
                  </a:rPr>
                  <a:t>)</a:t>
                </a:r>
                <a:r>
                  <a:rPr lang="en-US" dirty="0"/>
                  <a:t> notion of incompressibility.</a:t>
                </a:r>
              </a:p>
              <a:p>
                <a:pPr lvl="1"/>
                <a:r>
                  <a:rPr lang="en-US" sz="2800" dirty="0"/>
                  <a:t>Used in constructions of PRGs from hardness</a:t>
                </a:r>
              </a:p>
              <a:p>
                <a:pPr lvl="2"/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[Doron,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Moshkovitz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Oh,Zuckerman</a:t>
                </a:r>
                <a:r>
                  <a:rPr lang="en-US" sz="2400" dirty="0">
                    <a:solidFill>
                      <a:srgbClr val="0070C0"/>
                    </a:solidFill>
                  </a:rPr>
                  <a:t> ‘20].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Still..</a:t>
                </a:r>
              </a:p>
              <a:p>
                <a:pPr marL="457200" lvl="1" indent="0">
                  <a:buNone/>
                </a:pPr>
                <a:r>
                  <a:rPr lang="en-IL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2013870" cy="5154137"/>
              </a:xfrm>
              <a:blipFill>
                <a:blip r:embed="rId2"/>
                <a:stretch>
                  <a:fillRect l="-1055" t="-1966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9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F1C3695-099D-CAC7-9546-27EC5A391D22}"/>
              </a:ext>
            </a:extLst>
          </p:cNvPr>
          <p:cNvGrpSpPr/>
          <p:nvPr/>
        </p:nvGrpSpPr>
        <p:grpSpPr>
          <a:xfrm>
            <a:off x="538513" y="4528099"/>
            <a:ext cx="3614058" cy="1436914"/>
            <a:chOff x="1245649" y="3467395"/>
            <a:chExt cx="3614058" cy="1436914"/>
          </a:xfrm>
        </p:grpSpPr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6EE7A220-C959-43F9-BBA4-27AB963DE7E6}"/>
                </a:ext>
              </a:extLst>
            </p:cNvPr>
            <p:cNvSpPr/>
            <p:nvPr/>
          </p:nvSpPr>
          <p:spPr>
            <a:xfrm>
              <a:off x="1245649" y="3467395"/>
              <a:ext cx="3614058" cy="14369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4F8E5115-43FF-47F9-B36D-FFD423AFF257}"/>
                </a:ext>
              </a:extLst>
            </p:cNvPr>
            <p:cNvSpPr txBox="1"/>
            <p:nvPr/>
          </p:nvSpPr>
          <p:spPr>
            <a:xfrm>
              <a:off x="1735155" y="3847690"/>
              <a:ext cx="2656818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/>
                <a:t>Incompressibility</a:t>
              </a:r>
              <a:endParaRPr lang="he-IL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625647-1151-F314-713F-DCA775EE4B39}"/>
              </a:ext>
            </a:extLst>
          </p:cNvPr>
          <p:cNvGrpSpPr/>
          <p:nvPr/>
        </p:nvGrpSpPr>
        <p:grpSpPr>
          <a:xfrm>
            <a:off x="7299596" y="4528098"/>
            <a:ext cx="4075540" cy="1742011"/>
            <a:chOff x="8006732" y="3467395"/>
            <a:chExt cx="3614058" cy="1436914"/>
          </a:xfrm>
        </p:grpSpPr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B1BA82CE-CEEC-4616-B99B-E6603F02B5E0}"/>
                </a:ext>
              </a:extLst>
            </p:cNvPr>
            <p:cNvSpPr/>
            <p:nvPr/>
          </p:nvSpPr>
          <p:spPr>
            <a:xfrm>
              <a:off x="8006732" y="3467395"/>
              <a:ext cx="3614058" cy="14369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6FC9955E-6B17-4AEE-983D-407B768FF64F}"/>
                </a:ext>
              </a:extLst>
            </p:cNvPr>
            <p:cNvSpPr txBox="1"/>
            <p:nvPr/>
          </p:nvSpPr>
          <p:spPr>
            <a:xfrm>
              <a:off x="8749519" y="3792349"/>
              <a:ext cx="2128484" cy="78700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800" dirty="0"/>
                <a:t>  Next-block </a:t>
              </a:r>
            </a:p>
            <a:p>
              <a:pPr algn="ctr"/>
              <a:r>
                <a:rPr lang="en-US" sz="2800" dirty="0"/>
                <a:t>pseudoentropy</a:t>
              </a:r>
              <a:endParaRPr lang="he-IL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2E80A7-33C4-3FCF-9656-7D5F85230921}"/>
              </a:ext>
            </a:extLst>
          </p:cNvPr>
          <p:cNvGrpSpPr/>
          <p:nvPr/>
        </p:nvGrpSpPr>
        <p:grpSpPr>
          <a:xfrm>
            <a:off x="3663065" y="1654271"/>
            <a:ext cx="3614058" cy="1436914"/>
            <a:chOff x="4370201" y="593567"/>
            <a:chExt cx="3614058" cy="1436914"/>
          </a:xfrm>
        </p:grpSpPr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848FA6F9-61CE-4B5C-A24B-3A6D5F4B51EC}"/>
                </a:ext>
              </a:extLst>
            </p:cNvPr>
            <p:cNvSpPr/>
            <p:nvPr/>
          </p:nvSpPr>
          <p:spPr>
            <a:xfrm>
              <a:off x="4370201" y="593567"/>
              <a:ext cx="3614058" cy="14369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תיבת טקסט 56">
              <a:extLst>
                <a:ext uri="{FF2B5EF4-FFF2-40B4-BE49-F238E27FC236}">
                  <a16:creationId xmlns:a16="http://schemas.microsoft.com/office/drawing/2014/main" id="{BC161434-D462-43A5-95D0-72D48A714FD6}"/>
                </a:ext>
              </a:extLst>
            </p:cNvPr>
            <p:cNvSpPr txBox="1"/>
            <p:nvPr/>
          </p:nvSpPr>
          <p:spPr>
            <a:xfrm>
              <a:off x="4859707" y="973862"/>
              <a:ext cx="2393156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800" dirty="0"/>
                <a:t>Pseudoentropy</a:t>
              </a:r>
              <a:endParaRPr lang="he-IL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32722D-5D80-3237-78D0-81E7F53CE33D}"/>
              </a:ext>
            </a:extLst>
          </p:cNvPr>
          <p:cNvGrpSpPr/>
          <p:nvPr/>
        </p:nvGrpSpPr>
        <p:grpSpPr>
          <a:xfrm>
            <a:off x="2757721" y="2953657"/>
            <a:ext cx="1625918" cy="1522111"/>
            <a:chOff x="3464857" y="1892953"/>
            <a:chExt cx="1625918" cy="1522111"/>
          </a:xfrm>
        </p:grpSpPr>
        <p:cxnSp>
          <p:nvCxnSpPr>
            <p:cNvPr id="61" name="מחבר חץ ישר 60">
              <a:extLst>
                <a:ext uri="{FF2B5EF4-FFF2-40B4-BE49-F238E27FC236}">
                  <a16:creationId xmlns:a16="http://schemas.microsoft.com/office/drawing/2014/main" id="{BD929180-C7E5-4BFE-9168-CE911F879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4657" y="1892953"/>
              <a:ext cx="1526118" cy="152211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תיבת טקסט 62">
                  <a:extLst>
                    <a:ext uri="{FF2B5EF4-FFF2-40B4-BE49-F238E27FC236}">
                      <a16:creationId xmlns:a16="http://schemas.microsoft.com/office/drawing/2014/main" id="{4DC44571-150B-4322-8B6A-AD04CB053495}"/>
                    </a:ext>
                  </a:extLst>
                </p:cNvPr>
                <p:cNvSpPr txBox="1"/>
                <p:nvPr/>
              </p:nvSpPr>
              <p:spPr>
                <a:xfrm rot="18999329">
                  <a:off x="3464857" y="2208569"/>
                  <a:ext cx="1203535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he-IL" sz="2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תיבת טקסט 62">
                  <a:extLst>
                    <a:ext uri="{FF2B5EF4-FFF2-40B4-BE49-F238E27FC236}">
                      <a16:creationId xmlns:a16="http://schemas.microsoft.com/office/drawing/2014/main" id="{4DC44571-150B-4322-8B6A-AD04CB053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99329">
                  <a:off x="3464857" y="2208569"/>
                  <a:ext cx="1203535" cy="523220"/>
                </a:xfrm>
                <a:prstGeom prst="rect">
                  <a:avLst/>
                </a:prstGeom>
                <a:blipFill>
                  <a:blip r:embed="rId2"/>
                  <a:stretch>
                    <a:fillRect t="-12500" r="-171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DB9EB4-FE52-4F4A-8074-A73AFE47C60B}"/>
              </a:ext>
            </a:extLst>
          </p:cNvPr>
          <p:cNvGrpSpPr/>
          <p:nvPr/>
        </p:nvGrpSpPr>
        <p:grpSpPr>
          <a:xfrm>
            <a:off x="6604113" y="2937092"/>
            <a:ext cx="1846790" cy="1570555"/>
            <a:chOff x="6747856" y="2880754"/>
            <a:chExt cx="1846790" cy="1570555"/>
          </a:xfrm>
        </p:grpSpPr>
        <p:cxnSp>
          <p:nvCxnSpPr>
            <p:cNvPr id="64" name="מחבר חץ ישר 63">
              <a:extLst>
                <a:ext uri="{FF2B5EF4-FFF2-40B4-BE49-F238E27FC236}">
                  <a16:creationId xmlns:a16="http://schemas.microsoft.com/office/drawing/2014/main" id="{DB6664BF-9B12-4338-925F-9FF8686B5AA4}"/>
                </a:ext>
              </a:extLst>
            </p:cNvPr>
            <p:cNvCxnSpPr>
              <a:cxnSpLocks/>
              <a:stCxn id="56" idx="5"/>
            </p:cNvCxnSpPr>
            <p:nvPr/>
          </p:nvCxnSpPr>
          <p:spPr>
            <a:xfrm>
              <a:off x="6747856" y="2880754"/>
              <a:ext cx="1846790" cy="15705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תיבת טקסט 66">
                  <a:extLst>
                    <a:ext uri="{FF2B5EF4-FFF2-40B4-BE49-F238E27FC236}">
                      <a16:creationId xmlns:a16="http://schemas.microsoft.com/office/drawing/2014/main" id="{F409C85D-6765-4AEE-97F3-5626E8049B1D}"/>
                    </a:ext>
                  </a:extLst>
                </p:cNvPr>
                <p:cNvSpPr txBox="1"/>
                <p:nvPr/>
              </p:nvSpPr>
              <p:spPr>
                <a:xfrm rot="2365119">
                  <a:off x="7270500" y="3146866"/>
                  <a:ext cx="1203535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he-IL" sz="28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תיבת טקסט 66">
                  <a:extLst>
                    <a:ext uri="{FF2B5EF4-FFF2-40B4-BE49-F238E27FC236}">
                      <a16:creationId xmlns:a16="http://schemas.microsoft.com/office/drawing/2014/main" id="{F409C85D-6765-4AEE-97F3-5626E8049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5119">
                  <a:off x="7270500" y="3146866"/>
                  <a:ext cx="1203535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11881"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B4D9A367-02A2-40E4-BDBC-80462C48EA97}"/>
              </a:ext>
            </a:extLst>
          </p:cNvPr>
          <p:cNvCxnSpPr>
            <a:cxnSpLocks/>
          </p:cNvCxnSpPr>
          <p:nvPr/>
        </p:nvCxnSpPr>
        <p:spPr>
          <a:xfrm flipH="1" flipV="1">
            <a:off x="6005712" y="3187383"/>
            <a:ext cx="1870320" cy="161626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B9C1B2-D892-B854-5A54-458315143BD0}"/>
              </a:ext>
            </a:extLst>
          </p:cNvPr>
          <p:cNvGrpSpPr/>
          <p:nvPr/>
        </p:nvGrpSpPr>
        <p:grpSpPr>
          <a:xfrm>
            <a:off x="3422091" y="3187383"/>
            <a:ext cx="1715462" cy="1494241"/>
            <a:chOff x="3887519" y="2672094"/>
            <a:chExt cx="1715462" cy="1494241"/>
          </a:xfrm>
        </p:grpSpPr>
        <p:cxnSp>
          <p:nvCxnSpPr>
            <p:cNvPr id="68" name="מחבר חץ ישר 67">
              <a:extLst>
                <a:ext uri="{FF2B5EF4-FFF2-40B4-BE49-F238E27FC236}">
                  <a16:creationId xmlns:a16="http://schemas.microsoft.com/office/drawing/2014/main" id="{DBB224CD-9779-479B-8F37-E4FDB48A27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0780" y="2672094"/>
              <a:ext cx="1582201" cy="149424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359B0C38-6E89-546C-DF19-7EEBED47D7A6}"/>
                </a:ext>
              </a:extLst>
            </p:cNvPr>
            <p:cNvSpPr txBox="1"/>
            <p:nvPr/>
          </p:nvSpPr>
          <p:spPr>
            <a:xfrm rot="19001109">
              <a:off x="3887519" y="3047140"/>
              <a:ext cx="16714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Oracle Separation</a:t>
              </a:r>
              <a:endParaRPr lang="he-IL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מחבר חץ ישר 72">
            <a:extLst>
              <a:ext uri="{FF2B5EF4-FFF2-40B4-BE49-F238E27FC236}">
                <a16:creationId xmlns:a16="http://schemas.microsoft.com/office/drawing/2014/main" id="{7C2CF2F0-69F9-C4C0-D394-2D9357EBB3E2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4228878" y="5399104"/>
            <a:ext cx="3070718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CE33A-B6D6-FAB8-61B8-2A49A75446CC}"/>
              </a:ext>
            </a:extLst>
          </p:cNvPr>
          <p:cNvGrpSpPr/>
          <p:nvPr/>
        </p:nvGrpSpPr>
        <p:grpSpPr>
          <a:xfrm>
            <a:off x="4103953" y="4310370"/>
            <a:ext cx="3171535" cy="923330"/>
            <a:chOff x="4811089" y="3249666"/>
            <a:chExt cx="3171535" cy="923330"/>
          </a:xfrm>
        </p:grpSpPr>
        <p:cxnSp>
          <p:nvCxnSpPr>
            <p:cNvPr id="16" name="מחבר חץ ישר 63">
              <a:extLst>
                <a:ext uri="{FF2B5EF4-FFF2-40B4-BE49-F238E27FC236}">
                  <a16:creationId xmlns:a16="http://schemas.microsoft.com/office/drawing/2014/main" id="{30D38D7A-C5A0-FD09-4AEE-E789CF2D8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1089" y="4016281"/>
              <a:ext cx="3171535" cy="6794"/>
            </a:xfrm>
            <a:prstGeom prst="straightConnector1">
              <a:avLst/>
            </a:prstGeom>
            <a:ln w="38100">
              <a:solidFill>
                <a:srgbClr val="00905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AEBE94E-407D-B28E-6D02-39C4BD82AAFA}"/>
                    </a:ext>
                  </a:extLst>
                </p:cNvPr>
                <p:cNvSpPr/>
                <p:nvPr/>
              </p:nvSpPr>
              <p:spPr>
                <a:xfrm>
                  <a:off x="5992343" y="3249666"/>
                  <a:ext cx="628698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5400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AEBE94E-407D-B28E-6D02-39C4BD82AA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343" y="3249666"/>
                  <a:ext cx="62869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9177BE6-DDC3-CAFF-9E4A-B03F56D0B7DA}"/>
              </a:ext>
            </a:extLst>
          </p:cNvPr>
          <p:cNvSpPr/>
          <p:nvPr/>
        </p:nvSpPr>
        <p:spPr>
          <a:xfrm>
            <a:off x="9265920" y="1036320"/>
            <a:ext cx="2109216" cy="16509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OWF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A97807-768A-DF01-E3F6-8BFA5A8A2E9F}"/>
              </a:ext>
            </a:extLst>
          </p:cNvPr>
          <p:cNvCxnSpPr>
            <a:cxnSpLocks/>
            <a:stCxn id="2" idx="4"/>
          </p:cNvCxnSpPr>
          <p:nvPr/>
        </p:nvCxnSpPr>
        <p:spPr>
          <a:xfrm flipH="1">
            <a:off x="9917463" y="2687258"/>
            <a:ext cx="403065" cy="1820389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97E9E4-D2A5-0C5B-AA2F-FD8C284A4D42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7299596" y="1861789"/>
            <a:ext cx="1966324" cy="344963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7125D0-97F0-61BC-47AB-782E849E8E84}"/>
              </a:ext>
            </a:extLst>
          </p:cNvPr>
          <p:cNvGrpSpPr/>
          <p:nvPr/>
        </p:nvGrpSpPr>
        <p:grpSpPr>
          <a:xfrm>
            <a:off x="221849" y="226057"/>
            <a:ext cx="3462988" cy="1200329"/>
            <a:chOff x="97189" y="108157"/>
            <a:chExt cx="3462988" cy="1200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DDC867-97B4-2E76-41C3-8D7D65432214}"/>
                </a:ext>
              </a:extLst>
            </p:cNvPr>
            <p:cNvSpPr txBox="1"/>
            <p:nvPr/>
          </p:nvSpPr>
          <p:spPr>
            <a:xfrm>
              <a:off x="97189" y="108157"/>
              <a:ext cx="346298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Implies*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Not</a:t>
              </a:r>
              <a:r>
                <a:rPr lang="en-US" sz="2400" dirty="0"/>
                <a:t> have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672BD96-B438-88C9-35F7-BC021359A5E3}"/>
                </a:ext>
              </a:extLst>
            </p:cNvPr>
            <p:cNvCxnSpPr/>
            <p:nvPr/>
          </p:nvCxnSpPr>
          <p:spPr>
            <a:xfrm>
              <a:off x="2002740" y="370704"/>
              <a:ext cx="13963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DC578E-C0F5-30A5-F594-740D7672FE70}"/>
                </a:ext>
              </a:extLst>
            </p:cNvPr>
            <p:cNvCxnSpPr/>
            <p:nvPr/>
          </p:nvCxnSpPr>
          <p:spPr>
            <a:xfrm>
              <a:off x="2012651" y="736834"/>
              <a:ext cx="13963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6391BE-A492-8719-CD75-5ECA259FFD89}"/>
                </a:ext>
              </a:extLst>
            </p:cNvPr>
            <p:cNvCxnSpPr/>
            <p:nvPr/>
          </p:nvCxnSpPr>
          <p:spPr>
            <a:xfrm>
              <a:off x="2012651" y="1069272"/>
              <a:ext cx="139631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99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Incompressibility &amp; One-Way Functions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7977" y="1853218"/>
                <a:ext cx="11136046" cy="1942511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sampable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z="2800" i="0" smtClean="0"/>
                      <m:t>∃</m:t>
                    </m:r>
                  </m:oMath>
                </a14:m>
                <a:r>
                  <a:rPr lang="en-US" sz="2800" dirty="0"/>
                  <a:t>efficient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32FF"/>
                        </a:solidFill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32FF"/>
                        </a:solidFill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U</m:t>
                        </m:r>
                      </m:e>
                    </m:d>
                    <m:r>
                      <a:rPr lang="en-US" sz="2800" i="0" smtClean="0">
                        <a:solidFill>
                          <a:srgbClr val="0432FF"/>
                        </a:solidFill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rgbClr val="7030A0"/>
                    </a:solidFill>
                  </a:rPr>
                  <a:t>one-way functions </a:t>
                </a:r>
                <a:r>
                  <a:rPr lang="en-US" dirty="0"/>
                  <a:t>(OWFs) do not exist,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A</m:t>
                    </m:r>
                  </m:oMath>
                </a14:m>
                <a:r>
                  <a:rPr lang="en-US" dirty="0"/>
                  <a:t> can be inverted (uniformly).</a:t>
                </a:r>
              </a:p>
              <a:p>
                <a:pPr lvl="1"/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U</m:t>
                    </m:r>
                  </m:oMath>
                </a14:m>
                <a:r>
                  <a:rPr lang="en-US" sz="2800" dirty="0"/>
                  <a:t> may be </a:t>
                </a:r>
                <a:r>
                  <a:rPr lang="en-US" sz="2800" dirty="0">
                    <a:solidFill>
                      <a:srgbClr val="009051"/>
                    </a:solidFill>
                  </a:rPr>
                  <a:t>much longer </a:t>
                </a:r>
                <a:r>
                  <a:rPr lang="en-US" sz="2800" dirty="0"/>
                  <a:t>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H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977" y="1853218"/>
                <a:ext cx="11136046" cy="1942511"/>
              </a:xfrm>
              <a:blipFill>
                <a:blip r:embed="rId2"/>
                <a:stretch>
                  <a:fillRect l="-911" t="-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4">
            <a:extLst>
              <a:ext uri="{FF2B5EF4-FFF2-40B4-BE49-F238E27FC236}">
                <a16:creationId xmlns:a16="http://schemas.microsoft.com/office/drawing/2014/main" id="{FB91C25A-3D2C-4512-857A-1A38DC11EA18}"/>
              </a:ext>
            </a:extLst>
          </p:cNvPr>
          <p:cNvGrpSpPr/>
          <p:nvPr/>
        </p:nvGrpSpPr>
        <p:grpSpPr>
          <a:xfrm>
            <a:off x="7834636" y="4531423"/>
            <a:ext cx="3735572" cy="1698062"/>
            <a:chOff x="8135080" y="1105913"/>
            <a:chExt cx="3735572" cy="1698062"/>
          </a:xfrm>
        </p:grpSpPr>
        <p:sp>
          <p:nvSpPr>
            <p:cNvPr id="14" name="אליפסה 5">
              <a:extLst>
                <a:ext uri="{FF2B5EF4-FFF2-40B4-BE49-F238E27FC236}">
                  <a16:creationId xmlns:a16="http://schemas.microsoft.com/office/drawing/2014/main" id="{19D5FBB7-360C-E353-11C0-53260BD08498}"/>
                </a:ext>
              </a:extLst>
            </p:cNvPr>
            <p:cNvSpPr/>
            <p:nvPr/>
          </p:nvSpPr>
          <p:spPr>
            <a:xfrm>
              <a:off x="8135080" y="1396882"/>
              <a:ext cx="1233377" cy="1233377"/>
            </a:xfrm>
            <a:prstGeom prst="ellipse">
              <a:avLst/>
            </a:prstGeom>
            <a:solidFill>
              <a:srgbClr val="AAD0D3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אליפסה 6">
              <a:extLst>
                <a:ext uri="{FF2B5EF4-FFF2-40B4-BE49-F238E27FC236}">
                  <a16:creationId xmlns:a16="http://schemas.microsoft.com/office/drawing/2014/main" id="{0E2D90E4-7631-38C6-CDC6-FB1332BF8568}"/>
                </a:ext>
              </a:extLst>
            </p:cNvPr>
            <p:cNvSpPr/>
            <p:nvPr/>
          </p:nvSpPr>
          <p:spPr>
            <a:xfrm>
              <a:off x="10637275" y="1396882"/>
              <a:ext cx="1233377" cy="1233377"/>
            </a:xfrm>
            <a:prstGeom prst="ellipse">
              <a:avLst/>
            </a:prstGeom>
            <a:solidFill>
              <a:srgbClr val="AAD0D3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תיבת טקסט 7">
                  <a:extLst>
                    <a:ext uri="{FF2B5EF4-FFF2-40B4-BE49-F238E27FC236}">
                      <a16:creationId xmlns:a16="http://schemas.microsoft.com/office/drawing/2014/main" id="{6069E7E3-73FD-A25D-39B8-CB546AF88371}"/>
                    </a:ext>
                  </a:extLst>
                </p:cNvPr>
                <p:cNvSpPr txBox="1"/>
                <p:nvPr/>
              </p:nvSpPr>
              <p:spPr>
                <a:xfrm>
                  <a:off x="8487305" y="1721182"/>
                  <a:ext cx="497252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6" name="תיבת טקסט 7">
                  <a:extLst>
                    <a:ext uri="{FF2B5EF4-FFF2-40B4-BE49-F238E27FC236}">
                      <a16:creationId xmlns:a16="http://schemas.microsoft.com/office/drawing/2014/main" id="{6069E7E3-73FD-A25D-39B8-CB546AF88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305" y="1721182"/>
                  <a:ext cx="497252" cy="584775"/>
                </a:xfrm>
                <a:prstGeom prst="rect">
                  <a:avLst/>
                </a:prstGeom>
                <a:blipFill>
                  <a:blip r:embed="rId3"/>
                  <a:stretch>
                    <a:fillRect t="-14894" r="-40000" b="-3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תיבת טקסט 8">
                  <a:extLst>
                    <a:ext uri="{FF2B5EF4-FFF2-40B4-BE49-F238E27FC236}">
                      <a16:creationId xmlns:a16="http://schemas.microsoft.com/office/drawing/2014/main" id="{89334BE5-9F15-D2E0-DD8F-EAAB81261634}"/>
                    </a:ext>
                  </a:extLst>
                </p:cNvPr>
                <p:cNvSpPr txBox="1"/>
                <p:nvPr/>
              </p:nvSpPr>
              <p:spPr>
                <a:xfrm>
                  <a:off x="10763811" y="1721182"/>
                  <a:ext cx="864339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7" name="תיבת טקסט 8">
                  <a:extLst>
                    <a:ext uri="{FF2B5EF4-FFF2-40B4-BE49-F238E27FC236}">
                      <a16:creationId xmlns:a16="http://schemas.microsoft.com/office/drawing/2014/main" id="{89334BE5-9F15-D2E0-DD8F-EAAB81261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3811" y="1721182"/>
                  <a:ext cx="864339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905" r="-20290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מחבר: מעוקל 9">
              <a:extLst>
                <a:ext uri="{FF2B5EF4-FFF2-40B4-BE49-F238E27FC236}">
                  <a16:creationId xmlns:a16="http://schemas.microsoft.com/office/drawing/2014/main" id="{4A6DF53E-D377-0553-1A4A-6203428E6AD7}"/>
                </a:ext>
              </a:extLst>
            </p:cNvPr>
            <p:cNvCxnSpPr>
              <a:stCxn id="14" idx="7"/>
              <a:endCxn id="15" idx="1"/>
            </p:cNvCxnSpPr>
            <p:nvPr/>
          </p:nvCxnSpPr>
          <p:spPr>
            <a:xfrm rot="5400000" flipH="1" flipV="1">
              <a:off x="10002866" y="762473"/>
              <a:ext cx="12700" cy="1630066"/>
            </a:xfrm>
            <a:prstGeom prst="curvedConnector3">
              <a:avLst>
                <a:gd name="adj1" fmla="val 3222236"/>
              </a:avLst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: מעוקל 10">
              <a:extLst>
                <a:ext uri="{FF2B5EF4-FFF2-40B4-BE49-F238E27FC236}">
                  <a16:creationId xmlns:a16="http://schemas.microsoft.com/office/drawing/2014/main" id="{C976784A-C702-7882-E17D-D9BD337EFDD4}"/>
                </a:ext>
              </a:extLst>
            </p:cNvPr>
            <p:cNvCxnSpPr>
              <a:stCxn id="15" idx="3"/>
              <a:endCxn id="14" idx="5"/>
            </p:cNvCxnSpPr>
            <p:nvPr/>
          </p:nvCxnSpPr>
          <p:spPr>
            <a:xfrm rot="5400000">
              <a:off x="10002866" y="1634602"/>
              <a:ext cx="12700" cy="1630066"/>
            </a:xfrm>
            <a:prstGeom prst="curvedConnector3">
              <a:avLst>
                <a:gd name="adj1" fmla="val 3222236"/>
              </a:avLst>
            </a:prstGeom>
            <a:ln w="381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תיבת טקסט 11">
              <a:extLst>
                <a:ext uri="{FF2B5EF4-FFF2-40B4-BE49-F238E27FC236}">
                  <a16:creationId xmlns:a16="http://schemas.microsoft.com/office/drawing/2014/main" id="{4E7D3406-B4E9-34D1-4DB5-621E1CE71150}"/>
                </a:ext>
              </a:extLst>
            </p:cNvPr>
            <p:cNvSpPr txBox="1"/>
            <p:nvPr/>
          </p:nvSpPr>
          <p:spPr>
            <a:xfrm>
              <a:off x="9547102" y="1105913"/>
              <a:ext cx="924227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>
                  <a:solidFill>
                    <a:srgbClr val="009051"/>
                  </a:solidFill>
                </a:rPr>
                <a:t>easy</a:t>
              </a:r>
              <a:endParaRPr lang="he-IL" dirty="0">
                <a:solidFill>
                  <a:srgbClr val="009051"/>
                </a:solidFill>
              </a:endParaRPr>
            </a:p>
          </p:txBody>
        </p:sp>
        <p:sp>
          <p:nvSpPr>
            <p:cNvPr id="21" name="תיבת טקסט 12">
              <a:extLst>
                <a:ext uri="{FF2B5EF4-FFF2-40B4-BE49-F238E27FC236}">
                  <a16:creationId xmlns:a16="http://schemas.microsoft.com/office/drawing/2014/main" id="{01130056-3333-6276-CB95-0926803CCBC2}"/>
                </a:ext>
              </a:extLst>
            </p:cNvPr>
            <p:cNvSpPr txBox="1"/>
            <p:nvPr/>
          </p:nvSpPr>
          <p:spPr>
            <a:xfrm>
              <a:off x="9534403" y="2280755"/>
              <a:ext cx="103425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HARD</a:t>
              </a:r>
              <a:endParaRPr lang="he-IL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3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E7B0-1069-3D4B-82F1-907BF5FD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531629"/>
            <a:ext cx="11388436" cy="607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is the relation between incompressibility to other computational analogs of entropy?</a:t>
            </a:r>
          </a:p>
          <a:p>
            <a:pPr marL="742950" indent="-742950" algn="ctr">
              <a:buFont typeface="+mj-lt"/>
              <a:buAutoNum type="arabicPeriod"/>
            </a:pPr>
            <a:endParaRPr lang="en-US" sz="3600" dirty="0"/>
          </a:p>
          <a:p>
            <a:pPr marL="742950" indent="-742950" algn="ctr">
              <a:buFont typeface="+mj-lt"/>
              <a:buAutoNum type="arabicPeriod"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Does (non-trivial) incompressibility imply cryptography?</a:t>
            </a:r>
            <a:endParaRPr lang="en-IL" sz="2000" dirty="0"/>
          </a:p>
          <a:p>
            <a:pPr marL="0" indent="0">
              <a:buNone/>
            </a:pPr>
            <a:endParaRPr lang="en-IL" sz="2400" dirty="0"/>
          </a:p>
          <a:p>
            <a:pPr marL="0" indent="0">
              <a:buNone/>
            </a:pP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5337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990600"/>
            <a:ext cx="12192000" cy="1950153"/>
          </a:xfrm>
        </p:spPr>
        <p:txBody>
          <a:bodyPr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sz="4500" dirty="0">
                <a:solidFill>
                  <a:schemeClr val="bg1"/>
                </a:solidFill>
              </a:rPr>
              <a:t>Our results</a:t>
            </a:r>
            <a:br>
              <a:rPr lang="en-US" sz="4500" dirty="0">
                <a:solidFill>
                  <a:schemeClr val="bg1"/>
                </a:solidFill>
              </a:rPr>
            </a:br>
            <a:endParaRPr lang="he-IL" sz="4500" dirty="0">
              <a:solidFill>
                <a:schemeClr val="bg1"/>
              </a:solidFill>
            </a:endParaRPr>
          </a:p>
        </p:txBody>
      </p:sp>
      <p:pic>
        <p:nvPicPr>
          <p:cNvPr id="2050" name="Picture 2" descr="What is a Decompression Chamber? (with pictures)">
            <a:extLst>
              <a:ext uri="{FF2B5EF4-FFF2-40B4-BE49-F238E27FC236}">
                <a16:creationId xmlns:a16="http://schemas.microsoft.com/office/drawing/2014/main" id="{88141F9E-E56E-227D-B3EA-5476D22F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58" y="3196583"/>
            <a:ext cx="3629061" cy="30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499BD7-25C6-8E41-80C3-B97F1A278F56}"/>
              </a:ext>
            </a:extLst>
          </p:cNvPr>
          <p:cNvSpPr txBox="1">
            <a:spLocks/>
          </p:cNvSpPr>
          <p:nvPr/>
        </p:nvSpPr>
        <p:spPr>
          <a:xfrm>
            <a:off x="655320" y="640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dirty="0">
                <a:cs typeface="Arial" panose="020B0604020202020204" pitchFamily="34" charset="0"/>
              </a:rPr>
              <a:t>Our Result</a:t>
            </a:r>
            <a:endParaRPr lang="en-I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7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000" dirty="0">
                    <a:cs typeface="Arial" panose="020B0604020202020204" pitchFamily="34" charset="0"/>
                  </a:rPr>
                  <a:t>Incompressibility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Next-Bit Pseudoentropy</a:t>
                </a:r>
                <a:endParaRPr lang="en-IL" sz="4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184" y="2540636"/>
                <a:ext cx="11862816" cy="4189347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432FF"/>
                    </a:solidFill>
                  </a:rPr>
                  <a:t>1</a:t>
                </a:r>
                <a:r>
                  <a:rPr lang="en-US" dirty="0"/>
                  <a:t> bit loss is unavoidable for prefix encoding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Cor 1. </a:t>
                </a:r>
                <a:r>
                  <a:rPr lang="en-US" dirty="0"/>
                  <a:t> </a:t>
                </a:r>
                <a:r>
                  <a:rPr lang="en-US" sz="2600" dirty="0"/>
                  <a:t>Sampleable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sz="2600" i="0">
                        <a:solidFill>
                          <a:srgbClr val="0070C0"/>
                        </a:solidFill>
                      </a:rPr>
                      <m:t> </m:t>
                    </m:r>
                  </m:oMath>
                </a14:m>
                <a:r>
                  <a:rPr lang="en-US" sz="2600" dirty="0"/>
                  <a:t> w/  non-trivial incompressibility (&gt; </a:t>
                </a:r>
                <a:r>
                  <a:rPr lang="en-US" sz="2600" dirty="0">
                    <a:solidFill>
                      <a:srgbClr val="0432FF"/>
                    </a:solidFill>
                  </a:rPr>
                  <a:t>2</a:t>
                </a:r>
                <a:r>
                  <a:rPr lang="en-US" sz="2600" dirty="0"/>
                  <a:t> + entropy) implies crypto.</a:t>
                </a:r>
              </a:p>
              <a:p>
                <a:pPr marL="0" indent="0">
                  <a:buNone/>
                </a:pPr>
                <a:r>
                  <a:rPr lang="en-US" b="1" dirty="0"/>
                  <a:t>Cor 2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 OWFs, </a:t>
                </a:r>
                <a:r>
                  <a:rPr lang="en-US" dirty="0">
                    <a:solidFill>
                      <a:srgbClr val="009051"/>
                    </a:solidFill>
                  </a:rPr>
                  <a:t>every</a:t>
                </a:r>
                <a:r>
                  <a:rPr lang="en-US" dirty="0"/>
                  <a:t> sampleable </a:t>
                </a:r>
                <a:r>
                  <a:rPr lang="en-US" dirty="0">
                    <a:solidFill>
                      <a:srgbClr val="0432FF"/>
                    </a:solidFill>
                  </a:rPr>
                  <a:t>X</a:t>
                </a:r>
                <a:r>
                  <a:rPr lang="en-US" dirty="0"/>
                  <a:t> can be </a:t>
                </a:r>
                <a:r>
                  <a:rPr lang="en-US" dirty="0">
                    <a:solidFill>
                      <a:srgbClr val="009051"/>
                    </a:solidFill>
                  </a:rPr>
                  <a:t>eff. compressed </a:t>
                </a:r>
                <a:r>
                  <a:rPr lang="en-US" dirty="0"/>
                  <a:t>to  </a:t>
                </a:r>
                <a:r>
                  <a:rPr lang="en-US" dirty="0">
                    <a:solidFill>
                      <a:srgbClr val="0432FF"/>
                    </a:solidFill>
                  </a:rPr>
                  <a:t>H(X)+2</a:t>
                </a:r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Proof idea…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184" y="2540636"/>
                <a:ext cx="11862816" cy="4189347"/>
              </a:xfrm>
              <a:blipFill>
                <a:blip r:embed="rId3"/>
                <a:stretch>
                  <a:fillRect l="-1068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56F44DEC-AC3D-4470-AB97-EE08CFE17230}"/>
                  </a:ext>
                </a:extLst>
              </p:cNvPr>
              <p:cNvSpPr txBox="1"/>
              <p:nvPr/>
            </p:nvSpPr>
            <p:spPr>
              <a:xfrm>
                <a:off x="499871" y="1690688"/>
                <a:ext cx="11192257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Thm.</a:t>
                </a:r>
                <a:r>
                  <a:rPr lang="en-US" sz="2800" dirty="0"/>
                  <a:t> (inf)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800" dirty="0"/>
                  <a:t>-incompressible 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800" dirty="0"/>
                  <a:t> has next-bit pseudoentropy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800" i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56F44DEC-AC3D-4470-AB97-EE08CFE1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71" y="1690688"/>
                <a:ext cx="11192257" cy="523220"/>
              </a:xfrm>
              <a:prstGeom prst="rect">
                <a:avLst/>
              </a:prstGeom>
              <a:blipFill>
                <a:blip r:embed="rId4"/>
                <a:stretch>
                  <a:fillRect l="-1018" t="-9302" b="-302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9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F1C3695-099D-CAC7-9546-27EC5A391D22}"/>
              </a:ext>
            </a:extLst>
          </p:cNvPr>
          <p:cNvGrpSpPr/>
          <p:nvPr/>
        </p:nvGrpSpPr>
        <p:grpSpPr>
          <a:xfrm>
            <a:off x="1245649" y="3467395"/>
            <a:ext cx="3614058" cy="1436914"/>
            <a:chOff x="1245649" y="3467395"/>
            <a:chExt cx="3614058" cy="1436914"/>
          </a:xfrm>
        </p:grpSpPr>
        <p:sp>
          <p:nvSpPr>
            <p:cNvPr id="50" name="אליפסה 49">
              <a:extLst>
                <a:ext uri="{FF2B5EF4-FFF2-40B4-BE49-F238E27FC236}">
                  <a16:creationId xmlns:a16="http://schemas.microsoft.com/office/drawing/2014/main" id="{6EE7A220-C959-43F9-BBA4-27AB963DE7E6}"/>
                </a:ext>
              </a:extLst>
            </p:cNvPr>
            <p:cNvSpPr/>
            <p:nvPr/>
          </p:nvSpPr>
          <p:spPr>
            <a:xfrm>
              <a:off x="1245649" y="3467395"/>
              <a:ext cx="3614058" cy="143691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4F8E5115-43FF-47F9-B36D-FFD423AFF257}"/>
                </a:ext>
              </a:extLst>
            </p:cNvPr>
            <p:cNvSpPr txBox="1"/>
            <p:nvPr/>
          </p:nvSpPr>
          <p:spPr>
            <a:xfrm>
              <a:off x="1735155" y="3847690"/>
              <a:ext cx="2656818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/>
                <a:t>Incompressibility</a:t>
              </a:r>
              <a:endParaRPr lang="he-IL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625647-1151-F314-713F-DCA775EE4B39}"/>
              </a:ext>
            </a:extLst>
          </p:cNvPr>
          <p:cNvGrpSpPr/>
          <p:nvPr/>
        </p:nvGrpSpPr>
        <p:grpSpPr>
          <a:xfrm>
            <a:off x="8006732" y="3467395"/>
            <a:ext cx="3614058" cy="1436914"/>
            <a:chOff x="8006732" y="3467395"/>
            <a:chExt cx="3614058" cy="1436914"/>
          </a:xfrm>
        </p:grpSpPr>
        <p:sp>
          <p:nvSpPr>
            <p:cNvPr id="52" name="אליפסה 51">
              <a:extLst>
                <a:ext uri="{FF2B5EF4-FFF2-40B4-BE49-F238E27FC236}">
                  <a16:creationId xmlns:a16="http://schemas.microsoft.com/office/drawing/2014/main" id="{B1BA82CE-CEEC-4616-B99B-E6603F02B5E0}"/>
                </a:ext>
              </a:extLst>
            </p:cNvPr>
            <p:cNvSpPr/>
            <p:nvPr/>
          </p:nvSpPr>
          <p:spPr>
            <a:xfrm>
              <a:off x="8006732" y="3467395"/>
              <a:ext cx="3614058" cy="14369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6FC9955E-6B17-4AEE-983D-407B768FF64F}"/>
                </a:ext>
              </a:extLst>
            </p:cNvPr>
            <p:cNvSpPr txBox="1"/>
            <p:nvPr/>
          </p:nvSpPr>
          <p:spPr>
            <a:xfrm>
              <a:off x="8595126" y="3640156"/>
              <a:ext cx="2437270" cy="95410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800" dirty="0"/>
                <a:t>  Next-block </a:t>
              </a:r>
            </a:p>
            <a:p>
              <a:pPr algn="ctr"/>
              <a:r>
                <a:rPr lang="en-US" sz="2800" dirty="0"/>
                <a:t>pseudoentropy</a:t>
              </a:r>
              <a:endParaRPr lang="he-IL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2E80A7-33C4-3FCF-9656-7D5F85230921}"/>
              </a:ext>
            </a:extLst>
          </p:cNvPr>
          <p:cNvGrpSpPr/>
          <p:nvPr/>
        </p:nvGrpSpPr>
        <p:grpSpPr>
          <a:xfrm>
            <a:off x="4370201" y="593567"/>
            <a:ext cx="3614058" cy="1436914"/>
            <a:chOff x="4370201" y="593567"/>
            <a:chExt cx="3614058" cy="1436914"/>
          </a:xfrm>
        </p:grpSpPr>
        <p:sp>
          <p:nvSpPr>
            <p:cNvPr id="56" name="אליפסה 55">
              <a:extLst>
                <a:ext uri="{FF2B5EF4-FFF2-40B4-BE49-F238E27FC236}">
                  <a16:creationId xmlns:a16="http://schemas.microsoft.com/office/drawing/2014/main" id="{848FA6F9-61CE-4B5C-A24B-3A6D5F4B51EC}"/>
                </a:ext>
              </a:extLst>
            </p:cNvPr>
            <p:cNvSpPr/>
            <p:nvPr/>
          </p:nvSpPr>
          <p:spPr>
            <a:xfrm>
              <a:off x="4370201" y="593567"/>
              <a:ext cx="3614058" cy="14369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9248734">
                    <a:custGeom>
                      <a:avLst/>
                      <a:gdLst>
                        <a:gd name="connsiteX0" fmla="*/ 0 w 3614058"/>
                        <a:gd name="connsiteY0" fmla="*/ 718457 h 1436914"/>
                        <a:gd name="connsiteX1" fmla="*/ 1807029 w 3614058"/>
                        <a:gd name="connsiteY1" fmla="*/ 0 h 1436914"/>
                        <a:gd name="connsiteX2" fmla="*/ 3614058 w 3614058"/>
                        <a:gd name="connsiteY2" fmla="*/ 718457 h 1436914"/>
                        <a:gd name="connsiteX3" fmla="*/ 1807029 w 3614058"/>
                        <a:gd name="connsiteY3" fmla="*/ 1436914 h 1436914"/>
                        <a:gd name="connsiteX4" fmla="*/ 0 w 3614058"/>
                        <a:gd name="connsiteY4" fmla="*/ 718457 h 1436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4058" h="1436914" extrusionOk="0">
                          <a:moveTo>
                            <a:pt x="0" y="718457"/>
                          </a:moveTo>
                          <a:cubicBezTo>
                            <a:pt x="-26497" y="290506"/>
                            <a:pt x="837945" y="-10497"/>
                            <a:pt x="1807029" y="0"/>
                          </a:cubicBezTo>
                          <a:cubicBezTo>
                            <a:pt x="2714505" y="50858"/>
                            <a:pt x="3713595" y="291962"/>
                            <a:pt x="3614058" y="718457"/>
                          </a:cubicBezTo>
                          <a:cubicBezTo>
                            <a:pt x="3524096" y="935889"/>
                            <a:pt x="2744013" y="1626757"/>
                            <a:pt x="1807029" y="1436914"/>
                          </a:cubicBezTo>
                          <a:cubicBezTo>
                            <a:pt x="873961" y="1347345"/>
                            <a:pt x="48846" y="1111230"/>
                            <a:pt x="0" y="71845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7" name="תיבת טקסט 56">
              <a:extLst>
                <a:ext uri="{FF2B5EF4-FFF2-40B4-BE49-F238E27FC236}">
                  <a16:creationId xmlns:a16="http://schemas.microsoft.com/office/drawing/2014/main" id="{BC161434-D462-43A5-95D0-72D48A714FD6}"/>
                </a:ext>
              </a:extLst>
            </p:cNvPr>
            <p:cNvSpPr txBox="1"/>
            <p:nvPr/>
          </p:nvSpPr>
          <p:spPr>
            <a:xfrm>
              <a:off x="4859707" y="973862"/>
              <a:ext cx="2393156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2800" dirty="0"/>
                <a:t>Pseudoentropy</a:t>
              </a:r>
              <a:endParaRPr lang="he-IL" sz="2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32722D-5D80-3237-78D0-81E7F53CE33D}"/>
              </a:ext>
            </a:extLst>
          </p:cNvPr>
          <p:cNvGrpSpPr/>
          <p:nvPr/>
        </p:nvGrpSpPr>
        <p:grpSpPr>
          <a:xfrm>
            <a:off x="3564657" y="1892953"/>
            <a:ext cx="1526118" cy="1522111"/>
            <a:chOff x="3564657" y="1892953"/>
            <a:chExt cx="1526118" cy="1522111"/>
          </a:xfrm>
        </p:grpSpPr>
        <p:cxnSp>
          <p:nvCxnSpPr>
            <p:cNvPr id="61" name="מחבר חץ ישר 60">
              <a:extLst>
                <a:ext uri="{FF2B5EF4-FFF2-40B4-BE49-F238E27FC236}">
                  <a16:creationId xmlns:a16="http://schemas.microsoft.com/office/drawing/2014/main" id="{BD929180-C7E5-4BFE-9168-CE911F879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4657" y="1892953"/>
              <a:ext cx="1526118" cy="152211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תיבת טקסט 62">
                  <a:extLst>
                    <a:ext uri="{FF2B5EF4-FFF2-40B4-BE49-F238E27FC236}">
                      <a16:creationId xmlns:a16="http://schemas.microsoft.com/office/drawing/2014/main" id="{4DC44571-150B-4322-8B6A-AD04CB053495}"/>
                    </a:ext>
                  </a:extLst>
                </p:cNvPr>
                <p:cNvSpPr txBox="1"/>
                <p:nvPr/>
              </p:nvSpPr>
              <p:spPr>
                <a:xfrm rot="18999329">
                  <a:off x="3611820" y="2270123"/>
                  <a:ext cx="909608" cy="4001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0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he-IL" sz="2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תיבת טקסט 62">
                  <a:extLst>
                    <a:ext uri="{FF2B5EF4-FFF2-40B4-BE49-F238E27FC236}">
                      <a16:creationId xmlns:a16="http://schemas.microsoft.com/office/drawing/2014/main" id="{4DC44571-150B-4322-8B6A-AD04CB053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99329">
                  <a:off x="3611820" y="2270123"/>
                  <a:ext cx="909608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8219" r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DB9EB4-FE52-4F4A-8074-A73AFE47C60B}"/>
              </a:ext>
            </a:extLst>
          </p:cNvPr>
          <p:cNvGrpSpPr/>
          <p:nvPr/>
        </p:nvGrpSpPr>
        <p:grpSpPr>
          <a:xfrm>
            <a:off x="7454992" y="1820050"/>
            <a:ext cx="1846790" cy="1570555"/>
            <a:chOff x="7454992" y="1820050"/>
            <a:chExt cx="1846790" cy="1570555"/>
          </a:xfrm>
        </p:grpSpPr>
        <p:cxnSp>
          <p:nvCxnSpPr>
            <p:cNvPr id="64" name="מחבר חץ ישר 63">
              <a:extLst>
                <a:ext uri="{FF2B5EF4-FFF2-40B4-BE49-F238E27FC236}">
                  <a16:creationId xmlns:a16="http://schemas.microsoft.com/office/drawing/2014/main" id="{DB6664BF-9B12-4338-925F-9FF8686B5AA4}"/>
                </a:ext>
              </a:extLst>
            </p:cNvPr>
            <p:cNvCxnSpPr>
              <a:cxnSpLocks/>
              <a:stCxn id="56" idx="5"/>
            </p:cNvCxnSpPr>
            <p:nvPr/>
          </p:nvCxnSpPr>
          <p:spPr>
            <a:xfrm>
              <a:off x="7454992" y="1820050"/>
              <a:ext cx="1846790" cy="157055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תיבת טקסט 66">
                  <a:extLst>
                    <a:ext uri="{FF2B5EF4-FFF2-40B4-BE49-F238E27FC236}">
                      <a16:creationId xmlns:a16="http://schemas.microsoft.com/office/drawing/2014/main" id="{F409C85D-6765-4AEE-97F3-5626E8049B1D}"/>
                    </a:ext>
                  </a:extLst>
                </p:cNvPr>
                <p:cNvSpPr txBox="1"/>
                <p:nvPr/>
              </p:nvSpPr>
              <p:spPr>
                <a:xfrm rot="2365119">
                  <a:off x="8011856" y="2127625"/>
                  <a:ext cx="1203535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he-IL" sz="28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תיבת טקסט 66">
                  <a:extLst>
                    <a:ext uri="{FF2B5EF4-FFF2-40B4-BE49-F238E27FC236}">
                      <a16:creationId xmlns:a16="http://schemas.microsoft.com/office/drawing/2014/main" id="{F409C85D-6765-4AEE-97F3-5626E8049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5119">
                  <a:off x="8011856" y="2127625"/>
                  <a:ext cx="1203535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11881" b="-18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B4D9A367-02A2-40E4-BDBC-80462C48EA97}"/>
              </a:ext>
            </a:extLst>
          </p:cNvPr>
          <p:cNvCxnSpPr>
            <a:cxnSpLocks/>
            <a:stCxn id="52" idx="1"/>
          </p:cNvCxnSpPr>
          <p:nvPr/>
        </p:nvCxnSpPr>
        <p:spPr>
          <a:xfrm flipH="1" flipV="1">
            <a:off x="6830599" y="2183585"/>
            <a:ext cx="1705400" cy="1494241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B9C1B2-D892-B854-5A54-458315143BD0}"/>
              </a:ext>
            </a:extLst>
          </p:cNvPr>
          <p:cNvGrpSpPr/>
          <p:nvPr/>
        </p:nvGrpSpPr>
        <p:grpSpPr>
          <a:xfrm>
            <a:off x="4083064" y="2183585"/>
            <a:ext cx="1829577" cy="1494241"/>
            <a:chOff x="4083064" y="2183585"/>
            <a:chExt cx="1829577" cy="1494241"/>
          </a:xfrm>
        </p:grpSpPr>
        <p:cxnSp>
          <p:nvCxnSpPr>
            <p:cNvPr id="68" name="מחבר חץ ישר 67">
              <a:extLst>
                <a:ext uri="{FF2B5EF4-FFF2-40B4-BE49-F238E27FC236}">
                  <a16:creationId xmlns:a16="http://schemas.microsoft.com/office/drawing/2014/main" id="{DBB224CD-9779-479B-8F37-E4FDB48A2761}"/>
                </a:ext>
              </a:extLst>
            </p:cNvPr>
            <p:cNvCxnSpPr>
              <a:cxnSpLocks/>
              <a:stCxn id="50" idx="7"/>
            </p:cNvCxnSpPr>
            <p:nvPr/>
          </p:nvCxnSpPr>
          <p:spPr>
            <a:xfrm flipV="1">
              <a:off x="4330440" y="2183585"/>
              <a:ext cx="1582201" cy="149424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359B0C38-6E89-546C-DF19-7EEBED47D7A6}"/>
                </a:ext>
              </a:extLst>
            </p:cNvPr>
            <p:cNvSpPr txBox="1"/>
            <p:nvPr/>
          </p:nvSpPr>
          <p:spPr>
            <a:xfrm rot="19001109">
              <a:off x="4083064" y="2692726"/>
              <a:ext cx="16714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Oracle Separation</a:t>
              </a:r>
              <a:endParaRPr lang="he-IL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מחבר חץ ישר 72">
            <a:extLst>
              <a:ext uri="{FF2B5EF4-FFF2-40B4-BE49-F238E27FC236}">
                <a16:creationId xmlns:a16="http://schemas.microsoft.com/office/drawing/2014/main" id="{7C2CF2F0-69F9-C4C0-D394-2D9357EBB3E2}"/>
              </a:ext>
            </a:extLst>
          </p:cNvPr>
          <p:cNvCxnSpPr>
            <a:cxnSpLocks/>
          </p:cNvCxnSpPr>
          <p:nvPr/>
        </p:nvCxnSpPr>
        <p:spPr>
          <a:xfrm flipH="1">
            <a:off x="4918805" y="4370910"/>
            <a:ext cx="317926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2CE33A-B6D6-FAB8-61B8-2A49A75446CC}"/>
              </a:ext>
            </a:extLst>
          </p:cNvPr>
          <p:cNvGrpSpPr/>
          <p:nvPr/>
        </p:nvGrpSpPr>
        <p:grpSpPr>
          <a:xfrm>
            <a:off x="4859707" y="3386025"/>
            <a:ext cx="3171535" cy="923330"/>
            <a:chOff x="4859707" y="3386025"/>
            <a:chExt cx="3171535" cy="923330"/>
          </a:xfrm>
        </p:grpSpPr>
        <p:cxnSp>
          <p:nvCxnSpPr>
            <p:cNvPr id="16" name="מחבר חץ ישר 63">
              <a:extLst>
                <a:ext uri="{FF2B5EF4-FFF2-40B4-BE49-F238E27FC236}">
                  <a16:creationId xmlns:a16="http://schemas.microsoft.com/office/drawing/2014/main" id="{30D38D7A-C5A0-FD09-4AEE-E789CF2D8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9707" y="4175720"/>
              <a:ext cx="3171535" cy="6794"/>
            </a:xfrm>
            <a:prstGeom prst="straightConnector1">
              <a:avLst/>
            </a:prstGeom>
            <a:ln w="38100">
              <a:solidFill>
                <a:srgbClr val="00905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AEBE94E-407D-B28E-6D02-39C4BD82AAFA}"/>
                    </a:ext>
                  </a:extLst>
                </p:cNvPr>
                <p:cNvSpPr/>
                <p:nvPr/>
              </p:nvSpPr>
              <p:spPr>
                <a:xfrm>
                  <a:off x="5992392" y="3386025"/>
                  <a:ext cx="628698" cy="923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n w="12700">
                              <a:solidFill>
                                <a:schemeClr val="accent1"/>
                              </a:solidFill>
                              <a:prstDash val="solid"/>
                            </a:ln>
                            <a:pattFill prst="pct50">
                              <a:fgClr>
                                <a:schemeClr val="accent1"/>
                              </a:fgClr>
                              <a:bgClr>
                                <a:schemeClr val="accent1">
                                  <a:lumMod val="20000"/>
                                  <a:lumOff val="80000"/>
                                </a:schemeClr>
                              </a:bgClr>
                            </a:pattFill>
                            <a:effectLst>
                              <a:outerShdw dist="38100" dir="2640000" algn="bl" rotWithShape="0">
                                <a:schemeClr val="accent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5400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AEBE94E-407D-B28E-6D02-39C4BD82AA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392" y="3386025"/>
                  <a:ext cx="62869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9177BE6-DDC3-CAFF-9E4A-B03F56D0B7DA}"/>
              </a:ext>
            </a:extLst>
          </p:cNvPr>
          <p:cNvSpPr/>
          <p:nvPr/>
        </p:nvSpPr>
        <p:spPr>
          <a:xfrm>
            <a:off x="9973056" y="321170"/>
            <a:ext cx="1647734" cy="13053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OWF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275FC-F35A-82BA-1B84-B5F863596268}"/>
              </a:ext>
            </a:extLst>
          </p:cNvPr>
          <p:cNvGrpSpPr/>
          <p:nvPr/>
        </p:nvGrpSpPr>
        <p:grpSpPr>
          <a:xfrm>
            <a:off x="4859707" y="3550096"/>
            <a:ext cx="3122917" cy="635756"/>
            <a:chOff x="4573848" y="3745381"/>
            <a:chExt cx="3122917" cy="635756"/>
          </a:xfrm>
        </p:grpSpPr>
        <p:cxnSp>
          <p:nvCxnSpPr>
            <p:cNvPr id="17" name="מחבר חץ ישר 77">
              <a:extLst>
                <a:ext uri="{FF2B5EF4-FFF2-40B4-BE49-F238E27FC236}">
                  <a16:creationId xmlns:a16="http://schemas.microsoft.com/office/drawing/2014/main" id="{23C1E408-9B56-4286-4255-9408E5949E49}"/>
                </a:ext>
              </a:extLst>
            </p:cNvPr>
            <p:cNvCxnSpPr>
              <a:cxnSpLocks/>
              <a:stCxn id="50" idx="6"/>
            </p:cNvCxnSpPr>
            <p:nvPr/>
          </p:nvCxnSpPr>
          <p:spPr>
            <a:xfrm>
              <a:off x="4573848" y="4381137"/>
              <a:ext cx="3122917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תיבת טקסט 81">
                  <a:extLst>
                    <a:ext uri="{FF2B5EF4-FFF2-40B4-BE49-F238E27FC236}">
                      <a16:creationId xmlns:a16="http://schemas.microsoft.com/office/drawing/2014/main" id="{91ED9FF1-A718-DFB2-DCCC-141DE0A33525}"/>
                    </a:ext>
                  </a:extLst>
                </p:cNvPr>
                <p:cNvSpPr txBox="1"/>
                <p:nvPr/>
              </p:nvSpPr>
              <p:spPr>
                <a:xfrm>
                  <a:off x="4967948" y="3745381"/>
                  <a:ext cx="2127698" cy="52322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he-IL" sz="28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תיבת טקסט 81">
                  <a:extLst>
                    <a:ext uri="{FF2B5EF4-FFF2-40B4-BE49-F238E27FC236}">
                      <a16:creationId xmlns:a16="http://schemas.microsoft.com/office/drawing/2014/main" id="{91ED9FF1-A718-DFB2-DCCC-141DE0A33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7948" y="3745381"/>
                  <a:ext cx="2127698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905" r="-6509" b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B6F561-63B2-ABAA-A82D-002DBC0E3EC7}"/>
              </a:ext>
            </a:extLst>
          </p:cNvPr>
          <p:cNvCxnSpPr>
            <a:cxnSpLocks/>
          </p:cNvCxnSpPr>
          <p:nvPr/>
        </p:nvCxnSpPr>
        <p:spPr>
          <a:xfrm flipH="1">
            <a:off x="10233513" y="1636780"/>
            <a:ext cx="403065" cy="1820389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30D0A9-50D5-4420-BE34-E5BEA64F7F5E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7991448" y="973862"/>
            <a:ext cx="1981608" cy="318215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300965-BBB3-ED6A-81A6-B536C47033F7}"/>
              </a:ext>
            </a:extLst>
          </p:cNvPr>
          <p:cNvGrpSpPr/>
          <p:nvPr/>
        </p:nvGrpSpPr>
        <p:grpSpPr>
          <a:xfrm>
            <a:off x="221849" y="226057"/>
            <a:ext cx="3462988" cy="1200329"/>
            <a:chOff x="97189" y="108157"/>
            <a:chExt cx="3462988" cy="1200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403524-E372-7CDC-C4D4-AA0B1B89E35F}"/>
                </a:ext>
              </a:extLst>
            </p:cNvPr>
            <p:cNvSpPr txBox="1"/>
            <p:nvPr/>
          </p:nvSpPr>
          <p:spPr>
            <a:xfrm>
              <a:off x="97189" y="108157"/>
              <a:ext cx="346298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Implies*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Not</a:t>
              </a:r>
              <a:r>
                <a:rPr lang="en-US" sz="2400" dirty="0"/>
                <a:t> have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2519D0A-E04F-9EBA-9ED7-4106C1629563}"/>
                </a:ext>
              </a:extLst>
            </p:cNvPr>
            <p:cNvCxnSpPr/>
            <p:nvPr/>
          </p:nvCxnSpPr>
          <p:spPr>
            <a:xfrm>
              <a:off x="2002740" y="370704"/>
              <a:ext cx="13963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4FD49B-8582-D844-A3ED-4034D1498043}"/>
                </a:ext>
              </a:extLst>
            </p:cNvPr>
            <p:cNvCxnSpPr/>
            <p:nvPr/>
          </p:nvCxnSpPr>
          <p:spPr>
            <a:xfrm>
              <a:off x="2012651" y="736834"/>
              <a:ext cx="13963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98C7D8-3747-9F87-85BA-1EB4812749EA}"/>
                </a:ext>
              </a:extLst>
            </p:cNvPr>
            <p:cNvCxnSpPr/>
            <p:nvPr/>
          </p:nvCxnSpPr>
          <p:spPr>
            <a:xfrm>
              <a:off x="2012651" y="1069272"/>
              <a:ext cx="139631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9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כותרת משנה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5510" y="1805700"/>
                <a:ext cx="9308078" cy="4030324"/>
              </a:xfrm>
            </p:spPr>
            <p:txBody>
              <a:bodyPr>
                <a:noAutofit/>
              </a:bodyPr>
              <a:lstStyle/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Compression schemes (in more details)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Arial" panose="020B0604020202020204" pitchFamily="34" charset="0"/>
                  </a:rPr>
                  <a:t>KL-Divergence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Arial" panose="020B0604020202020204" pitchFamily="34" charset="0"/>
                  </a:rPr>
                  <a:t>Compressing </a:t>
                </a:r>
                <a:r>
                  <a:rPr lang="en-US" sz="2800" u="sng" dirty="0">
                    <a:cs typeface="Arial" panose="020B0604020202020204" pitchFamily="34" charset="0"/>
                  </a:rPr>
                  <a:t>wrong</a:t>
                </a:r>
                <a:r>
                  <a:rPr lang="en-US" sz="2800" dirty="0">
                    <a:cs typeface="Arial" panose="020B0604020202020204" pitchFamily="34" charset="0"/>
                  </a:rPr>
                  <a:t> distributions</a:t>
                </a:r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Next-block pseudoentropy </a:t>
                </a:r>
                <a14:m>
                  <m:oMath xmlns:m="http://schemas.openxmlformats.org/officeDocument/2006/math">
                    <m:r>
                      <a:rPr lang="en-US" sz="2800" i="1"/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cs typeface="Arial" panose="020B0604020202020204" pitchFamily="34" charset="0"/>
                  </a:rPr>
                  <a:t>KL-hardness </a:t>
                </a:r>
                <a:endParaRPr lang="en-US" sz="2800" dirty="0"/>
              </a:p>
              <a:p>
                <a:pPr marL="571500" indent="-571500" algn="l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Arithmetic Encoding</a:t>
                </a:r>
              </a:p>
              <a:p>
                <a:pPr algn="l"/>
                <a:endParaRPr lang="en-US" sz="2800" dirty="0"/>
              </a:p>
              <a:p>
                <a:pPr algn="l"/>
                <a:r>
                  <a:rPr lang="en-US" sz="2800" dirty="0"/>
                  <a:t>We focus on the </a:t>
                </a:r>
                <a:r>
                  <a:rPr lang="en-US" sz="2800" u="sng" dirty="0"/>
                  <a:t>non</a:t>
                </a:r>
                <a:r>
                  <a:rPr lang="en-US" sz="2800" dirty="0"/>
                  <a:t>-uniform case: distinguishers are  poly-size circuits</a:t>
                </a:r>
              </a:p>
            </p:txBody>
          </p:sp>
        </mc:Choice>
        <mc:Fallback>
          <p:sp>
            <p:nvSpPr>
              <p:cNvPr id="3" name="כותרת משנה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5510" y="1805700"/>
                <a:ext cx="9308078" cy="4030324"/>
              </a:xfrm>
              <a:blipFill>
                <a:blip r:embed="rId3"/>
                <a:stretch>
                  <a:fillRect l="-1362" t="-2830" r="-177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A130F570-3E35-0CF7-8B36-E170C8DFC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510" y="171874"/>
            <a:ext cx="10726474" cy="124239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Some Preliminaries (and the proof)</a:t>
            </a:r>
          </a:p>
        </p:txBody>
      </p:sp>
    </p:spTree>
    <p:extLst>
      <p:ext uri="{BB962C8B-B14F-4D97-AF65-F5344CB8AC3E}">
        <p14:creationId xmlns:p14="http://schemas.microsoft.com/office/powerpoint/2010/main" val="8864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cs typeface="Arial" panose="020B0604020202020204" pitchFamily="34" charset="0"/>
              </a:rPr>
              <a:t>Randomness</a:t>
            </a:r>
            <a:endParaRPr lang="en-IL" sz="400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E7B0-1069-3D4B-82F1-907BF5FD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591086"/>
            <a:ext cx="11367724" cy="5118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100" dirty="0">
                <a:latin typeface="Calibri" panose="020F0502020204030204" pitchFamily="34" charset="0"/>
                <a:cs typeface="Calibri" panose="020F0502020204030204" pitchFamily="34" charset="0"/>
              </a:rPr>
              <a:t>A valuable resource in CS</a:t>
            </a:r>
          </a:p>
          <a:p>
            <a:pPr lvl="1">
              <a:lnSpc>
                <a:spcPct val="17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Polynomial Identity Testing (PIT)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Primality Testing</a:t>
            </a:r>
          </a:p>
          <a:p>
            <a:pPr lvl="2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Cryptography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Encryptions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MPC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C6C7E-8A90-D174-F4BA-6DCE5385A3A3}"/>
              </a:ext>
            </a:extLst>
          </p:cNvPr>
          <p:cNvSpPr txBox="1">
            <a:spLocks/>
          </p:cNvSpPr>
          <p:nvPr/>
        </p:nvSpPr>
        <p:spPr>
          <a:xfrm>
            <a:off x="609123" y="2677480"/>
            <a:ext cx="4261457" cy="380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</p:txBody>
      </p:sp>
      <p:pic>
        <p:nvPicPr>
          <p:cNvPr id="1030" name="Picture 6" descr="Coin bag Images | Free Vectors, Stock Photos &amp; PSD">
            <a:extLst>
              <a:ext uri="{FF2B5EF4-FFF2-40B4-BE49-F238E27FC236}">
                <a16:creationId xmlns:a16="http://schemas.microsoft.com/office/drawing/2014/main" id="{5F70F1D1-2D6B-F7A4-CBD8-5B9594D3A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00" y="2447657"/>
            <a:ext cx="4261457" cy="42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Compression Schemes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263" y="1690688"/>
                <a:ext cx="11561949" cy="507587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Compression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scheme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: algorithms 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a:rPr lang="en-US" i="1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i="1" smtClean="0">
                        <a:solidFill>
                          <a:srgbClr val="0432FF"/>
                        </a:solidFill>
                      </a:rPr>
                      <m:t>,</m:t>
                    </m:r>
                    <m:r>
                      <a:rPr lang="en-US" i="1" smtClean="0">
                        <a:solidFill>
                          <a:srgbClr val="0432FF"/>
                        </a:solidFill>
                      </a:rPr>
                      <m:t>𝐷𝑒𝑐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such that: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</m:d>
                      <m:r>
                        <a:rPr lang="en-US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  <a:p>
                <a:endParaRPr lang="en-US" sz="800" dirty="0"/>
              </a:p>
              <a:p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Prefix-free</a:t>
                </a:r>
                <a:r>
                  <a:rPr lang="en-US" dirty="0"/>
                  <a:t> scheme: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0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0432FF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𝑆𝑢𝑝𝑝</m:t>
                    </m:r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b="0" i="0" dirty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b="0" i="0" dirty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a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50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c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7030A0"/>
                    </a:solidFill>
                  </a:rPr>
                  <a:t>point-wise</a:t>
                </a:r>
                <a:r>
                  <a:rPr lang="en-US" dirty="0"/>
                  <a:t> scheme: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𝑆𝑢𝑝𝑝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</a:rPr>
                          <m:t>𝐸𝑛𝑐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X</m:t>
                                    </m:r>
                                    <m: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c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sz="280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  <m:t>𝐸𝑛𝑐</m:t>
                            </m:r>
                            <m: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i="0" smtClean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2800" i="0">
                                    <a:solidFill>
                                      <a:srgbClr val="0432FF"/>
                                    </a:solidFill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i="0">
                                        <a:solidFill>
                                          <a:srgbClr val="0432FF"/>
                                        </a:solidFill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  <m:r>
                                          <a:rPr lang="en-US" sz="28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c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c</m:t>
                    </m:r>
                  </m:oMath>
                </a14:m>
                <a:r>
                  <a:rPr lang="en-US" dirty="0"/>
                  <a:t> </a:t>
                </a:r>
                <a:endParaRPr lang="en-US" sz="2800" dirty="0"/>
              </a:p>
              <a:p>
                <a:pPr marL="457200" lvl="1" indent="0" algn="ctr">
                  <a:buNone/>
                </a:pPr>
                <a:endParaRPr lang="en-US" sz="1500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Huffman code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009051"/>
                    </a:solidFill>
                  </a:rPr>
                  <a:t>inefficient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-point-wise, prefix-free </a:t>
                </a:r>
                <a:r>
                  <a:rPr lang="en-US" dirty="0"/>
                  <a:t>compression scheme </a:t>
                </a:r>
              </a:p>
              <a:p>
                <a:r>
                  <a:rPr lang="en-US" dirty="0"/>
                  <a:t>Later, </a:t>
                </a:r>
                <a:r>
                  <a:rPr lang="en-US" dirty="0">
                    <a:solidFill>
                      <a:srgbClr val="7030A0"/>
                    </a:solidFill>
                  </a:rPr>
                  <a:t>Arithmetic encoding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263" y="1690688"/>
                <a:ext cx="11561949" cy="5075872"/>
              </a:xfrm>
              <a:blipFill>
                <a:blip r:embed="rId2"/>
                <a:stretch>
                  <a:fillRect l="-988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3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KL Divergence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Entropy: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  <m:r>
                      <a:rPr lang="en-US" i="0" smtClean="0">
                        <a:solidFill>
                          <a:srgbClr val="0432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432FF"/>
                                        </a:solidFill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  <m: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KL-divergence </a:t>
                </a:r>
                <a:r>
                  <a:rPr lang="en-US" dirty="0">
                    <a:cs typeface="Arial" panose="020B0604020202020204" pitchFamily="34" charset="0"/>
                  </a:rPr>
                  <a:t>(a.k.a. relative entropy)</a:t>
                </a:r>
                <a:r>
                  <a:rPr lang="en-US" dirty="0"/>
                  <a:t>: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D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  <m: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432FF"/>
                                        </a:solidFill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C00000"/>
                                            </a:solidFill>
                                          </a:rPr>
                                          <m:t>Y</m:t>
                                        </m:r>
                                        <m: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IL" sz="2800" dirty="0"/>
                  <a:t> The “surprise” when expecting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</a:rPr>
                      <m:t>Y</m:t>
                    </m:r>
                  </m:oMath>
                </a14:m>
                <a:r>
                  <a:rPr lang="en-IL" sz="2800" dirty="0"/>
                  <a:t> but samples are according to </a:t>
                </a:r>
                <a:r>
                  <a:rPr lang="en-IL" sz="2800" dirty="0">
                    <a:solidFill>
                      <a:srgbClr val="0432FF"/>
                    </a:solidFill>
                  </a:rPr>
                  <a:t>X</a:t>
                </a:r>
                <a:r>
                  <a:rPr lang="en-IL" sz="28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  <a:blipFill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5">
                <a:extLst>
                  <a:ext uri="{FF2B5EF4-FFF2-40B4-BE49-F238E27FC236}">
                    <a16:creationId xmlns:a16="http://schemas.microsoft.com/office/drawing/2014/main" id="{A2C18298-EB3B-613F-BF75-88657D5A5728}"/>
                  </a:ext>
                </a:extLst>
              </p:cNvPr>
              <p:cNvSpPr txBox="1"/>
              <p:nvPr/>
            </p:nvSpPr>
            <p:spPr>
              <a:xfrm>
                <a:off x="7126941" y="1819687"/>
                <a:ext cx="4886929" cy="70788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u="sng" dirty="0">
                    <a:solidFill>
                      <a:srgbClr val="0432FF"/>
                    </a:solidFill>
                    <a:latin typeface="Calibri Light" panose="020F0302020204030204"/>
                  </a:rPr>
                  <a:t> </a:t>
                </a:r>
              </a:p>
              <a:p>
                <a:endParaRPr lang="en-US" sz="1200" u="sng" dirty="0"/>
              </a:p>
            </p:txBody>
          </p:sp>
        </mc:Choice>
        <mc:Fallback>
          <p:sp>
            <p:nvSpPr>
              <p:cNvPr id="4" name="תיבת טקסט 5">
                <a:extLst>
                  <a:ext uri="{FF2B5EF4-FFF2-40B4-BE49-F238E27FC236}">
                    <a16:creationId xmlns:a16="http://schemas.microsoft.com/office/drawing/2014/main" id="{A2C18298-EB3B-613F-BF75-88657D5A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41" y="1819687"/>
                <a:ext cx="4886929" cy="707886"/>
              </a:xfrm>
              <a:prstGeom prst="rect">
                <a:avLst/>
              </a:prstGeom>
              <a:blipFill>
                <a:blip r:embed="rId4"/>
                <a:stretch>
                  <a:fillRect l="-2326" t="-8772"/>
                </a:stretch>
              </a:blip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7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Compressing Wrong Distributions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US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2400" dirty="0">
                  <a:latin typeface="+mj-lt"/>
                </a:endParaRPr>
              </a:p>
              <a:p>
                <a:endParaRPr lang="en-US" sz="1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IL" dirty="0">
                    <a:latin typeface="+mj-lt"/>
                  </a:rPr>
                  <a:t> is the “penalty” for using encoding for </a:t>
                </a:r>
                <a:r>
                  <a:rPr lang="en-IL" dirty="0">
                    <a:solidFill>
                      <a:srgbClr val="009051"/>
                    </a:solidFill>
                    <a:latin typeface="+mj-lt"/>
                  </a:rPr>
                  <a:t>wrong</a:t>
                </a:r>
                <a:r>
                  <a:rPr lang="en-IL" dirty="0">
                    <a:latin typeface="+mj-lt"/>
                  </a:rPr>
                  <a:t> ditribution 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I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  <a:blipFill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WinZip">
            <a:extLst>
              <a:ext uri="{FF2B5EF4-FFF2-40B4-BE49-F238E27FC236}">
                <a16:creationId xmlns:a16="http://schemas.microsoft.com/office/drawing/2014/main" id="{56EAB8C0-EAEE-8CA7-AC52-24860FF2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09" y="4423044"/>
            <a:ext cx="1660566" cy="168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F1D563D4-07D7-1606-E22D-58D230B96AFD}"/>
                  </a:ext>
                </a:extLst>
              </p:cNvPr>
              <p:cNvSpPr txBox="1"/>
              <p:nvPr/>
            </p:nvSpPr>
            <p:spPr>
              <a:xfrm>
                <a:off x="4879809" y="4724747"/>
                <a:ext cx="762000" cy="769441"/>
              </a:xfrm>
              <a:prstGeom prst="rect">
                <a:avLst/>
              </a:prstGeom>
              <a:solidFill>
                <a:srgbClr val="F7E216">
                  <a:alpha val="94000"/>
                </a:srgb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he-IL" sz="44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F1D563D4-07D7-1606-E22D-58D230B9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09" y="4724747"/>
                <a:ext cx="762000" cy="769441"/>
              </a:xfrm>
              <a:prstGeom prst="rect">
                <a:avLst/>
              </a:prstGeom>
              <a:blipFill>
                <a:blip r:embed="rId5"/>
                <a:stretch>
                  <a:fillRect t="-18033" r="-3442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WinZip">
            <a:extLst>
              <a:ext uri="{FF2B5EF4-FFF2-40B4-BE49-F238E27FC236}">
                <a16:creationId xmlns:a16="http://schemas.microsoft.com/office/drawing/2014/main" id="{6FD0DC52-CA28-FB44-947F-59FE26930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 r="43683" b="30663"/>
          <a:stretch/>
        </p:blipFill>
        <p:spPr bwMode="auto">
          <a:xfrm>
            <a:off x="4879809" y="4627430"/>
            <a:ext cx="935182" cy="9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B8BC359-05B3-F04F-A24F-0663F1C8290F}"/>
                  </a:ext>
                </a:extLst>
              </p:cNvPr>
              <p:cNvSpPr txBox="1"/>
              <p:nvPr/>
            </p:nvSpPr>
            <p:spPr>
              <a:xfrm>
                <a:off x="4948092" y="4724747"/>
                <a:ext cx="762000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94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he-IL" sz="44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7B8BC359-05B3-F04F-A24F-0663F1C82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92" y="4724747"/>
                <a:ext cx="762000" cy="769441"/>
              </a:xfrm>
              <a:prstGeom prst="rect">
                <a:avLst/>
              </a:prstGeom>
              <a:blipFill>
                <a:blip r:embed="rId6"/>
                <a:stretch>
                  <a:fillRect t="-18033" r="-3442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0C32AA8-729E-5C8B-3FBA-4438C36616CB}"/>
                  </a:ext>
                </a:extLst>
              </p:cNvPr>
              <p:cNvSpPr txBox="1"/>
              <p:nvPr/>
            </p:nvSpPr>
            <p:spPr>
              <a:xfrm>
                <a:off x="241465" y="2078441"/>
                <a:ext cx="11709070" cy="954107"/>
              </a:xfrm>
              <a:custGeom>
                <a:avLst/>
                <a:gdLst>
                  <a:gd name="connsiteX0" fmla="*/ 0 w 11709070"/>
                  <a:gd name="connsiteY0" fmla="*/ 0 h 1418978"/>
                  <a:gd name="connsiteX1" fmla="*/ 454587 w 11709070"/>
                  <a:gd name="connsiteY1" fmla="*/ 0 h 1418978"/>
                  <a:gd name="connsiteX2" fmla="*/ 792084 w 11709070"/>
                  <a:gd name="connsiteY2" fmla="*/ 0 h 1418978"/>
                  <a:gd name="connsiteX3" fmla="*/ 1480853 w 11709070"/>
                  <a:gd name="connsiteY3" fmla="*/ 0 h 1418978"/>
                  <a:gd name="connsiteX4" fmla="*/ 2403803 w 11709070"/>
                  <a:gd name="connsiteY4" fmla="*/ 0 h 1418978"/>
                  <a:gd name="connsiteX5" fmla="*/ 2975481 w 11709070"/>
                  <a:gd name="connsiteY5" fmla="*/ 0 h 1418978"/>
                  <a:gd name="connsiteX6" fmla="*/ 3547159 w 11709070"/>
                  <a:gd name="connsiteY6" fmla="*/ 0 h 1418978"/>
                  <a:gd name="connsiteX7" fmla="*/ 4235928 w 11709070"/>
                  <a:gd name="connsiteY7" fmla="*/ 0 h 1418978"/>
                  <a:gd name="connsiteX8" fmla="*/ 5041788 w 11709070"/>
                  <a:gd name="connsiteY8" fmla="*/ 0 h 1418978"/>
                  <a:gd name="connsiteX9" fmla="*/ 5847647 w 11709070"/>
                  <a:gd name="connsiteY9" fmla="*/ 0 h 1418978"/>
                  <a:gd name="connsiteX10" fmla="*/ 6653507 w 11709070"/>
                  <a:gd name="connsiteY10" fmla="*/ 0 h 1418978"/>
                  <a:gd name="connsiteX11" fmla="*/ 7576457 w 11709070"/>
                  <a:gd name="connsiteY11" fmla="*/ 0 h 1418978"/>
                  <a:gd name="connsiteX12" fmla="*/ 8265226 w 11709070"/>
                  <a:gd name="connsiteY12" fmla="*/ 0 h 1418978"/>
                  <a:gd name="connsiteX13" fmla="*/ 9071085 w 11709070"/>
                  <a:gd name="connsiteY13" fmla="*/ 0 h 1418978"/>
                  <a:gd name="connsiteX14" fmla="*/ 9759854 w 11709070"/>
                  <a:gd name="connsiteY14" fmla="*/ 0 h 1418978"/>
                  <a:gd name="connsiteX15" fmla="*/ 10448623 w 11709070"/>
                  <a:gd name="connsiteY15" fmla="*/ 0 h 1418978"/>
                  <a:gd name="connsiteX16" fmla="*/ 11709070 w 11709070"/>
                  <a:gd name="connsiteY16" fmla="*/ 0 h 1418978"/>
                  <a:gd name="connsiteX17" fmla="*/ 11709070 w 11709070"/>
                  <a:gd name="connsiteY17" fmla="*/ 430423 h 1418978"/>
                  <a:gd name="connsiteX18" fmla="*/ 11709070 w 11709070"/>
                  <a:gd name="connsiteY18" fmla="*/ 917606 h 1418978"/>
                  <a:gd name="connsiteX19" fmla="*/ 11709070 w 11709070"/>
                  <a:gd name="connsiteY19" fmla="*/ 1418978 h 1418978"/>
                  <a:gd name="connsiteX20" fmla="*/ 10903210 w 11709070"/>
                  <a:gd name="connsiteY20" fmla="*/ 1418978 h 1418978"/>
                  <a:gd name="connsiteX21" fmla="*/ 10097351 w 11709070"/>
                  <a:gd name="connsiteY21" fmla="*/ 1418978 h 1418978"/>
                  <a:gd name="connsiteX22" fmla="*/ 9408582 w 11709070"/>
                  <a:gd name="connsiteY22" fmla="*/ 1418978 h 1418978"/>
                  <a:gd name="connsiteX23" fmla="*/ 9071085 w 11709070"/>
                  <a:gd name="connsiteY23" fmla="*/ 1418978 h 1418978"/>
                  <a:gd name="connsiteX24" fmla="*/ 8499407 w 11709070"/>
                  <a:gd name="connsiteY24" fmla="*/ 1418978 h 1418978"/>
                  <a:gd name="connsiteX25" fmla="*/ 7693548 w 11709070"/>
                  <a:gd name="connsiteY25" fmla="*/ 1418978 h 1418978"/>
                  <a:gd name="connsiteX26" fmla="*/ 7238960 w 11709070"/>
                  <a:gd name="connsiteY26" fmla="*/ 1418978 h 1418978"/>
                  <a:gd name="connsiteX27" fmla="*/ 6316010 w 11709070"/>
                  <a:gd name="connsiteY27" fmla="*/ 1418978 h 1418978"/>
                  <a:gd name="connsiteX28" fmla="*/ 5393060 w 11709070"/>
                  <a:gd name="connsiteY28" fmla="*/ 1418978 h 1418978"/>
                  <a:gd name="connsiteX29" fmla="*/ 4704291 w 11709070"/>
                  <a:gd name="connsiteY29" fmla="*/ 1418978 h 1418978"/>
                  <a:gd name="connsiteX30" fmla="*/ 3781341 w 11709070"/>
                  <a:gd name="connsiteY30" fmla="*/ 1418978 h 1418978"/>
                  <a:gd name="connsiteX31" fmla="*/ 3092572 w 11709070"/>
                  <a:gd name="connsiteY31" fmla="*/ 1418978 h 1418978"/>
                  <a:gd name="connsiteX32" fmla="*/ 2286712 w 11709070"/>
                  <a:gd name="connsiteY32" fmla="*/ 1418978 h 1418978"/>
                  <a:gd name="connsiteX33" fmla="*/ 1949216 w 11709070"/>
                  <a:gd name="connsiteY33" fmla="*/ 1418978 h 1418978"/>
                  <a:gd name="connsiteX34" fmla="*/ 1026266 w 11709070"/>
                  <a:gd name="connsiteY34" fmla="*/ 1418978 h 1418978"/>
                  <a:gd name="connsiteX35" fmla="*/ 0 w 11709070"/>
                  <a:gd name="connsiteY35" fmla="*/ 1418978 h 1418978"/>
                  <a:gd name="connsiteX36" fmla="*/ 0 w 11709070"/>
                  <a:gd name="connsiteY36" fmla="*/ 931796 h 1418978"/>
                  <a:gd name="connsiteX37" fmla="*/ 0 w 11709070"/>
                  <a:gd name="connsiteY37" fmla="*/ 487182 h 1418978"/>
                  <a:gd name="connsiteX38" fmla="*/ 0 w 11709070"/>
                  <a:gd name="connsiteY38" fmla="*/ 0 h 141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709070" h="1418978" fill="none" extrusionOk="0">
                    <a:moveTo>
                      <a:pt x="0" y="0"/>
                    </a:moveTo>
                    <a:cubicBezTo>
                      <a:pt x="165522" y="-6303"/>
                      <a:pt x="265844" y="-19798"/>
                      <a:pt x="454587" y="0"/>
                    </a:cubicBezTo>
                    <a:cubicBezTo>
                      <a:pt x="643330" y="19798"/>
                      <a:pt x="655793" y="-14198"/>
                      <a:pt x="792084" y="0"/>
                    </a:cubicBezTo>
                    <a:cubicBezTo>
                      <a:pt x="928375" y="14198"/>
                      <a:pt x="1252696" y="-33932"/>
                      <a:pt x="1480853" y="0"/>
                    </a:cubicBezTo>
                    <a:cubicBezTo>
                      <a:pt x="1709010" y="33932"/>
                      <a:pt x="2072765" y="-44386"/>
                      <a:pt x="2403803" y="0"/>
                    </a:cubicBezTo>
                    <a:cubicBezTo>
                      <a:pt x="2734841" y="44386"/>
                      <a:pt x="2693929" y="-21414"/>
                      <a:pt x="2975481" y="0"/>
                    </a:cubicBezTo>
                    <a:cubicBezTo>
                      <a:pt x="3257033" y="21414"/>
                      <a:pt x="3352333" y="19314"/>
                      <a:pt x="3547159" y="0"/>
                    </a:cubicBezTo>
                    <a:cubicBezTo>
                      <a:pt x="3741985" y="-19314"/>
                      <a:pt x="3905759" y="13140"/>
                      <a:pt x="4235928" y="0"/>
                    </a:cubicBezTo>
                    <a:cubicBezTo>
                      <a:pt x="4566097" y="-13140"/>
                      <a:pt x="4822828" y="-20950"/>
                      <a:pt x="5041788" y="0"/>
                    </a:cubicBezTo>
                    <a:cubicBezTo>
                      <a:pt x="5260748" y="20950"/>
                      <a:pt x="5514413" y="-12845"/>
                      <a:pt x="5847647" y="0"/>
                    </a:cubicBezTo>
                    <a:cubicBezTo>
                      <a:pt x="6180881" y="12845"/>
                      <a:pt x="6258763" y="-1930"/>
                      <a:pt x="6653507" y="0"/>
                    </a:cubicBezTo>
                    <a:cubicBezTo>
                      <a:pt x="7048251" y="1930"/>
                      <a:pt x="7184056" y="-6870"/>
                      <a:pt x="7576457" y="0"/>
                    </a:cubicBezTo>
                    <a:cubicBezTo>
                      <a:pt x="7968858" y="6870"/>
                      <a:pt x="8014852" y="11894"/>
                      <a:pt x="8265226" y="0"/>
                    </a:cubicBezTo>
                    <a:cubicBezTo>
                      <a:pt x="8515600" y="-11894"/>
                      <a:pt x="8836455" y="11639"/>
                      <a:pt x="9071085" y="0"/>
                    </a:cubicBezTo>
                    <a:cubicBezTo>
                      <a:pt x="9305715" y="-11639"/>
                      <a:pt x="9577004" y="9442"/>
                      <a:pt x="9759854" y="0"/>
                    </a:cubicBezTo>
                    <a:cubicBezTo>
                      <a:pt x="9942704" y="-9442"/>
                      <a:pt x="10164644" y="26580"/>
                      <a:pt x="10448623" y="0"/>
                    </a:cubicBezTo>
                    <a:cubicBezTo>
                      <a:pt x="10732602" y="-26580"/>
                      <a:pt x="11305644" y="43854"/>
                      <a:pt x="11709070" y="0"/>
                    </a:cubicBezTo>
                    <a:cubicBezTo>
                      <a:pt x="11719510" y="145048"/>
                      <a:pt x="11695068" y="326875"/>
                      <a:pt x="11709070" y="430423"/>
                    </a:cubicBezTo>
                    <a:cubicBezTo>
                      <a:pt x="11723072" y="533971"/>
                      <a:pt x="11693166" y="721852"/>
                      <a:pt x="11709070" y="917606"/>
                    </a:cubicBezTo>
                    <a:cubicBezTo>
                      <a:pt x="11724974" y="1113360"/>
                      <a:pt x="11689807" y="1279744"/>
                      <a:pt x="11709070" y="1418978"/>
                    </a:cubicBezTo>
                    <a:cubicBezTo>
                      <a:pt x="11445076" y="1392657"/>
                      <a:pt x="11301854" y="1390902"/>
                      <a:pt x="10903210" y="1418978"/>
                    </a:cubicBezTo>
                    <a:cubicBezTo>
                      <a:pt x="10504566" y="1447054"/>
                      <a:pt x="10431468" y="1420372"/>
                      <a:pt x="10097351" y="1418978"/>
                    </a:cubicBezTo>
                    <a:cubicBezTo>
                      <a:pt x="9763234" y="1417584"/>
                      <a:pt x="9591678" y="1427563"/>
                      <a:pt x="9408582" y="1418978"/>
                    </a:cubicBezTo>
                    <a:cubicBezTo>
                      <a:pt x="9225486" y="1410393"/>
                      <a:pt x="9175754" y="1431549"/>
                      <a:pt x="9071085" y="1418978"/>
                    </a:cubicBezTo>
                    <a:cubicBezTo>
                      <a:pt x="8966416" y="1406407"/>
                      <a:pt x="8665461" y="1393715"/>
                      <a:pt x="8499407" y="1418978"/>
                    </a:cubicBezTo>
                    <a:cubicBezTo>
                      <a:pt x="8333353" y="1444241"/>
                      <a:pt x="8085260" y="1383826"/>
                      <a:pt x="7693548" y="1418978"/>
                    </a:cubicBezTo>
                    <a:cubicBezTo>
                      <a:pt x="7301836" y="1454130"/>
                      <a:pt x="7333286" y="1419878"/>
                      <a:pt x="7238960" y="1418978"/>
                    </a:cubicBezTo>
                    <a:cubicBezTo>
                      <a:pt x="7144634" y="1418078"/>
                      <a:pt x="6676027" y="1421974"/>
                      <a:pt x="6316010" y="1418978"/>
                    </a:cubicBezTo>
                    <a:cubicBezTo>
                      <a:pt x="5955993" y="1415983"/>
                      <a:pt x="5724040" y="1445416"/>
                      <a:pt x="5393060" y="1418978"/>
                    </a:cubicBezTo>
                    <a:cubicBezTo>
                      <a:pt x="5062080" y="1392541"/>
                      <a:pt x="4916562" y="1411130"/>
                      <a:pt x="4704291" y="1418978"/>
                    </a:cubicBezTo>
                    <a:cubicBezTo>
                      <a:pt x="4492020" y="1426826"/>
                      <a:pt x="3991331" y="1394428"/>
                      <a:pt x="3781341" y="1418978"/>
                    </a:cubicBezTo>
                    <a:cubicBezTo>
                      <a:pt x="3571351" y="1443529"/>
                      <a:pt x="3269028" y="1446874"/>
                      <a:pt x="3092572" y="1418978"/>
                    </a:cubicBezTo>
                    <a:cubicBezTo>
                      <a:pt x="2916116" y="1391082"/>
                      <a:pt x="2462069" y="1444120"/>
                      <a:pt x="2286712" y="1418978"/>
                    </a:cubicBezTo>
                    <a:cubicBezTo>
                      <a:pt x="2111355" y="1393836"/>
                      <a:pt x="2108752" y="1427651"/>
                      <a:pt x="1949216" y="1418978"/>
                    </a:cubicBezTo>
                    <a:cubicBezTo>
                      <a:pt x="1789680" y="1410305"/>
                      <a:pt x="1344867" y="1389375"/>
                      <a:pt x="1026266" y="1418978"/>
                    </a:cubicBezTo>
                    <a:cubicBezTo>
                      <a:pt x="707665" y="1448582"/>
                      <a:pt x="372354" y="1427352"/>
                      <a:pt x="0" y="1418978"/>
                    </a:cubicBezTo>
                    <a:cubicBezTo>
                      <a:pt x="-7226" y="1184069"/>
                      <a:pt x="-22192" y="1123026"/>
                      <a:pt x="0" y="931796"/>
                    </a:cubicBezTo>
                    <a:cubicBezTo>
                      <a:pt x="22192" y="740566"/>
                      <a:pt x="-13374" y="607844"/>
                      <a:pt x="0" y="487182"/>
                    </a:cubicBezTo>
                    <a:cubicBezTo>
                      <a:pt x="13374" y="366520"/>
                      <a:pt x="-5801" y="99051"/>
                      <a:pt x="0" y="0"/>
                    </a:cubicBezTo>
                    <a:close/>
                  </a:path>
                  <a:path w="11709070" h="1418978" stroke="0" extrusionOk="0">
                    <a:moveTo>
                      <a:pt x="0" y="0"/>
                    </a:moveTo>
                    <a:cubicBezTo>
                      <a:pt x="168471" y="23953"/>
                      <a:pt x="316333" y="24221"/>
                      <a:pt x="571678" y="0"/>
                    </a:cubicBezTo>
                    <a:cubicBezTo>
                      <a:pt x="827023" y="-24221"/>
                      <a:pt x="784558" y="-3494"/>
                      <a:pt x="909175" y="0"/>
                    </a:cubicBezTo>
                    <a:cubicBezTo>
                      <a:pt x="1033792" y="3494"/>
                      <a:pt x="1460242" y="27289"/>
                      <a:pt x="1832125" y="0"/>
                    </a:cubicBezTo>
                    <a:cubicBezTo>
                      <a:pt x="2204008" y="-27289"/>
                      <a:pt x="2137633" y="28018"/>
                      <a:pt x="2403803" y="0"/>
                    </a:cubicBezTo>
                    <a:cubicBezTo>
                      <a:pt x="2669973" y="-28018"/>
                      <a:pt x="2758460" y="3537"/>
                      <a:pt x="2975481" y="0"/>
                    </a:cubicBezTo>
                    <a:cubicBezTo>
                      <a:pt x="3192502" y="-3537"/>
                      <a:pt x="3547555" y="767"/>
                      <a:pt x="3898432" y="0"/>
                    </a:cubicBezTo>
                    <a:cubicBezTo>
                      <a:pt x="4249309" y="-767"/>
                      <a:pt x="4165740" y="-17705"/>
                      <a:pt x="4353019" y="0"/>
                    </a:cubicBezTo>
                    <a:cubicBezTo>
                      <a:pt x="4540298" y="17705"/>
                      <a:pt x="4984967" y="37199"/>
                      <a:pt x="5275969" y="0"/>
                    </a:cubicBezTo>
                    <a:cubicBezTo>
                      <a:pt x="5566971" y="-37199"/>
                      <a:pt x="5797603" y="666"/>
                      <a:pt x="6198919" y="0"/>
                    </a:cubicBezTo>
                    <a:cubicBezTo>
                      <a:pt x="6600235" y="-666"/>
                      <a:pt x="6562451" y="9979"/>
                      <a:pt x="6887688" y="0"/>
                    </a:cubicBezTo>
                    <a:cubicBezTo>
                      <a:pt x="7212925" y="-9979"/>
                      <a:pt x="7599316" y="-794"/>
                      <a:pt x="7810638" y="0"/>
                    </a:cubicBezTo>
                    <a:cubicBezTo>
                      <a:pt x="8021960" y="794"/>
                      <a:pt x="8130840" y="-23124"/>
                      <a:pt x="8382317" y="0"/>
                    </a:cubicBezTo>
                    <a:cubicBezTo>
                      <a:pt x="8633794" y="23124"/>
                      <a:pt x="8734761" y="-11994"/>
                      <a:pt x="8953995" y="0"/>
                    </a:cubicBezTo>
                    <a:cubicBezTo>
                      <a:pt x="9173229" y="11994"/>
                      <a:pt x="9435116" y="9631"/>
                      <a:pt x="9759854" y="0"/>
                    </a:cubicBezTo>
                    <a:cubicBezTo>
                      <a:pt x="10084592" y="-9631"/>
                      <a:pt x="10179942" y="-21740"/>
                      <a:pt x="10331532" y="0"/>
                    </a:cubicBezTo>
                    <a:cubicBezTo>
                      <a:pt x="10483122" y="21740"/>
                      <a:pt x="11362211" y="-496"/>
                      <a:pt x="11709070" y="0"/>
                    </a:cubicBezTo>
                    <a:cubicBezTo>
                      <a:pt x="11722647" y="154993"/>
                      <a:pt x="11697578" y="371212"/>
                      <a:pt x="11709070" y="501372"/>
                    </a:cubicBezTo>
                    <a:cubicBezTo>
                      <a:pt x="11720562" y="631532"/>
                      <a:pt x="11727299" y="852181"/>
                      <a:pt x="11709070" y="988555"/>
                    </a:cubicBezTo>
                    <a:cubicBezTo>
                      <a:pt x="11690841" y="1124929"/>
                      <a:pt x="11720814" y="1272070"/>
                      <a:pt x="11709070" y="1418978"/>
                    </a:cubicBezTo>
                    <a:cubicBezTo>
                      <a:pt x="11599136" y="1421461"/>
                      <a:pt x="11515225" y="1405837"/>
                      <a:pt x="11371573" y="1418978"/>
                    </a:cubicBezTo>
                    <a:cubicBezTo>
                      <a:pt x="11227921" y="1432119"/>
                      <a:pt x="10669720" y="1449248"/>
                      <a:pt x="10448623" y="1418978"/>
                    </a:cubicBezTo>
                    <a:cubicBezTo>
                      <a:pt x="10227526" y="1388709"/>
                      <a:pt x="10085504" y="1445211"/>
                      <a:pt x="9759854" y="1418978"/>
                    </a:cubicBezTo>
                    <a:cubicBezTo>
                      <a:pt x="9434204" y="1392745"/>
                      <a:pt x="9414657" y="1422629"/>
                      <a:pt x="9305267" y="1418978"/>
                    </a:cubicBezTo>
                    <a:cubicBezTo>
                      <a:pt x="9195877" y="1415327"/>
                      <a:pt x="8766983" y="1439438"/>
                      <a:pt x="8616498" y="1418978"/>
                    </a:cubicBezTo>
                    <a:cubicBezTo>
                      <a:pt x="8466013" y="1398518"/>
                      <a:pt x="8361395" y="1425894"/>
                      <a:pt x="8279001" y="1418978"/>
                    </a:cubicBezTo>
                    <a:cubicBezTo>
                      <a:pt x="8196607" y="1412062"/>
                      <a:pt x="8063214" y="1416392"/>
                      <a:pt x="7941505" y="1418978"/>
                    </a:cubicBezTo>
                    <a:cubicBezTo>
                      <a:pt x="7819796" y="1421564"/>
                      <a:pt x="7536848" y="1441612"/>
                      <a:pt x="7252736" y="1418978"/>
                    </a:cubicBezTo>
                    <a:cubicBezTo>
                      <a:pt x="6968624" y="1396344"/>
                      <a:pt x="7009101" y="1406460"/>
                      <a:pt x="6798148" y="1418978"/>
                    </a:cubicBezTo>
                    <a:cubicBezTo>
                      <a:pt x="6587195" y="1431496"/>
                      <a:pt x="6178448" y="1392109"/>
                      <a:pt x="5992289" y="1418978"/>
                    </a:cubicBezTo>
                    <a:cubicBezTo>
                      <a:pt x="5806130" y="1445847"/>
                      <a:pt x="5692348" y="1398585"/>
                      <a:pt x="5537701" y="1418978"/>
                    </a:cubicBezTo>
                    <a:cubicBezTo>
                      <a:pt x="5383054" y="1439371"/>
                      <a:pt x="5132553" y="1425224"/>
                      <a:pt x="4731842" y="1418978"/>
                    </a:cubicBezTo>
                    <a:cubicBezTo>
                      <a:pt x="4331131" y="1412732"/>
                      <a:pt x="4486638" y="1402174"/>
                      <a:pt x="4394345" y="1418978"/>
                    </a:cubicBezTo>
                    <a:cubicBezTo>
                      <a:pt x="4302052" y="1435782"/>
                      <a:pt x="3962955" y="1400764"/>
                      <a:pt x="3588486" y="1418978"/>
                    </a:cubicBezTo>
                    <a:cubicBezTo>
                      <a:pt x="3214017" y="1437192"/>
                      <a:pt x="3306195" y="1400489"/>
                      <a:pt x="3133898" y="1418978"/>
                    </a:cubicBezTo>
                    <a:cubicBezTo>
                      <a:pt x="2961601" y="1437467"/>
                      <a:pt x="2875008" y="1424276"/>
                      <a:pt x="2796401" y="1418978"/>
                    </a:cubicBezTo>
                    <a:cubicBezTo>
                      <a:pt x="2717794" y="1413680"/>
                      <a:pt x="2433485" y="1412154"/>
                      <a:pt x="2341814" y="1418978"/>
                    </a:cubicBezTo>
                    <a:cubicBezTo>
                      <a:pt x="2250143" y="1425802"/>
                      <a:pt x="1859657" y="1388832"/>
                      <a:pt x="1535954" y="1418978"/>
                    </a:cubicBezTo>
                    <a:cubicBezTo>
                      <a:pt x="1212251" y="1449124"/>
                      <a:pt x="1290584" y="1416920"/>
                      <a:pt x="1081367" y="1418978"/>
                    </a:cubicBezTo>
                    <a:cubicBezTo>
                      <a:pt x="872150" y="1421036"/>
                      <a:pt x="875565" y="1407060"/>
                      <a:pt x="743870" y="1418978"/>
                    </a:cubicBezTo>
                    <a:cubicBezTo>
                      <a:pt x="612175" y="1430896"/>
                      <a:pt x="248362" y="1424096"/>
                      <a:pt x="0" y="1418978"/>
                    </a:cubicBezTo>
                    <a:cubicBezTo>
                      <a:pt x="-12360" y="1269845"/>
                      <a:pt x="10697" y="1078617"/>
                      <a:pt x="0" y="960175"/>
                    </a:cubicBezTo>
                    <a:cubicBezTo>
                      <a:pt x="-10697" y="841733"/>
                      <a:pt x="20346" y="730557"/>
                      <a:pt x="0" y="529752"/>
                    </a:cubicBezTo>
                    <a:cubicBezTo>
                      <a:pt x="-20346" y="328947"/>
                      <a:pt x="4723" y="175929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709070"/>
                          <a:gd name="connsiteY0" fmla="*/ 0 h 954107"/>
                          <a:gd name="connsiteX1" fmla="*/ 805860 w 11709070"/>
                          <a:gd name="connsiteY1" fmla="*/ 0 h 954107"/>
                          <a:gd name="connsiteX2" fmla="*/ 1143356 w 11709070"/>
                          <a:gd name="connsiteY2" fmla="*/ 0 h 954107"/>
                          <a:gd name="connsiteX3" fmla="*/ 2066306 w 11709070"/>
                          <a:gd name="connsiteY3" fmla="*/ 0 h 954107"/>
                          <a:gd name="connsiteX4" fmla="*/ 2755075 w 11709070"/>
                          <a:gd name="connsiteY4" fmla="*/ 0 h 954107"/>
                          <a:gd name="connsiteX5" fmla="*/ 3092572 w 11709070"/>
                          <a:gd name="connsiteY5" fmla="*/ 0 h 954107"/>
                          <a:gd name="connsiteX6" fmla="*/ 3781341 w 11709070"/>
                          <a:gd name="connsiteY6" fmla="*/ 0 h 954107"/>
                          <a:gd name="connsiteX7" fmla="*/ 4704291 w 11709070"/>
                          <a:gd name="connsiteY7" fmla="*/ 0 h 954107"/>
                          <a:gd name="connsiteX8" fmla="*/ 5275969 w 11709070"/>
                          <a:gd name="connsiteY8" fmla="*/ 0 h 954107"/>
                          <a:gd name="connsiteX9" fmla="*/ 5847647 w 11709070"/>
                          <a:gd name="connsiteY9" fmla="*/ 0 h 954107"/>
                          <a:gd name="connsiteX10" fmla="*/ 6536416 w 11709070"/>
                          <a:gd name="connsiteY10" fmla="*/ 0 h 954107"/>
                          <a:gd name="connsiteX11" fmla="*/ 7342276 w 11709070"/>
                          <a:gd name="connsiteY11" fmla="*/ 0 h 954107"/>
                          <a:gd name="connsiteX12" fmla="*/ 8148135 w 11709070"/>
                          <a:gd name="connsiteY12" fmla="*/ 0 h 954107"/>
                          <a:gd name="connsiteX13" fmla="*/ 8953995 w 11709070"/>
                          <a:gd name="connsiteY13" fmla="*/ 0 h 954107"/>
                          <a:gd name="connsiteX14" fmla="*/ 9876945 w 11709070"/>
                          <a:gd name="connsiteY14" fmla="*/ 0 h 954107"/>
                          <a:gd name="connsiteX15" fmla="*/ 10565714 w 11709070"/>
                          <a:gd name="connsiteY15" fmla="*/ 0 h 954107"/>
                          <a:gd name="connsiteX16" fmla="*/ 11709070 w 11709070"/>
                          <a:gd name="connsiteY16" fmla="*/ 0 h 954107"/>
                          <a:gd name="connsiteX17" fmla="*/ 11709070 w 11709070"/>
                          <a:gd name="connsiteY17" fmla="*/ 477054 h 954107"/>
                          <a:gd name="connsiteX18" fmla="*/ 11709070 w 11709070"/>
                          <a:gd name="connsiteY18" fmla="*/ 954107 h 954107"/>
                          <a:gd name="connsiteX19" fmla="*/ 10903210 w 11709070"/>
                          <a:gd name="connsiteY19" fmla="*/ 954107 h 954107"/>
                          <a:gd name="connsiteX20" fmla="*/ 10331532 w 11709070"/>
                          <a:gd name="connsiteY20" fmla="*/ 954107 h 954107"/>
                          <a:gd name="connsiteX21" fmla="*/ 9759854 w 11709070"/>
                          <a:gd name="connsiteY21" fmla="*/ 954107 h 954107"/>
                          <a:gd name="connsiteX22" fmla="*/ 9188176 w 11709070"/>
                          <a:gd name="connsiteY22" fmla="*/ 954107 h 954107"/>
                          <a:gd name="connsiteX23" fmla="*/ 8616498 w 11709070"/>
                          <a:gd name="connsiteY23" fmla="*/ 954107 h 954107"/>
                          <a:gd name="connsiteX24" fmla="*/ 7810638 w 11709070"/>
                          <a:gd name="connsiteY24" fmla="*/ 954107 h 954107"/>
                          <a:gd name="connsiteX25" fmla="*/ 7121870 w 11709070"/>
                          <a:gd name="connsiteY25" fmla="*/ 954107 h 954107"/>
                          <a:gd name="connsiteX26" fmla="*/ 6784373 w 11709070"/>
                          <a:gd name="connsiteY26" fmla="*/ 954107 h 954107"/>
                          <a:gd name="connsiteX27" fmla="*/ 6212695 w 11709070"/>
                          <a:gd name="connsiteY27" fmla="*/ 954107 h 954107"/>
                          <a:gd name="connsiteX28" fmla="*/ 5406835 w 11709070"/>
                          <a:gd name="connsiteY28" fmla="*/ 954107 h 954107"/>
                          <a:gd name="connsiteX29" fmla="*/ 4952248 w 11709070"/>
                          <a:gd name="connsiteY29" fmla="*/ 954107 h 954107"/>
                          <a:gd name="connsiteX30" fmla="*/ 4029298 w 11709070"/>
                          <a:gd name="connsiteY30" fmla="*/ 954107 h 954107"/>
                          <a:gd name="connsiteX31" fmla="*/ 3106347 w 11709070"/>
                          <a:gd name="connsiteY31" fmla="*/ 954107 h 954107"/>
                          <a:gd name="connsiteX32" fmla="*/ 2417579 w 11709070"/>
                          <a:gd name="connsiteY32" fmla="*/ 954107 h 954107"/>
                          <a:gd name="connsiteX33" fmla="*/ 1494628 w 11709070"/>
                          <a:gd name="connsiteY33" fmla="*/ 954107 h 954107"/>
                          <a:gd name="connsiteX34" fmla="*/ 805860 w 11709070"/>
                          <a:gd name="connsiteY34" fmla="*/ 954107 h 954107"/>
                          <a:gd name="connsiteX35" fmla="*/ 0 w 11709070"/>
                          <a:gd name="connsiteY35" fmla="*/ 954107 h 954107"/>
                          <a:gd name="connsiteX36" fmla="*/ 0 w 11709070"/>
                          <a:gd name="connsiteY36" fmla="*/ 505677 h 954107"/>
                          <a:gd name="connsiteX37" fmla="*/ 0 w 11709070"/>
                          <a:gd name="connsiteY37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11709070" h="954107" fill="none" extrusionOk="0">
                            <a:moveTo>
                              <a:pt x="0" y="0"/>
                            </a:moveTo>
                            <a:cubicBezTo>
                              <a:pt x="309902" y="27741"/>
                              <a:pt x="424120" y="-19508"/>
                              <a:pt x="805860" y="0"/>
                            </a:cubicBezTo>
                            <a:cubicBezTo>
                              <a:pt x="1187600" y="19508"/>
                              <a:pt x="1068341" y="-971"/>
                              <a:pt x="1143356" y="0"/>
                            </a:cubicBezTo>
                            <a:cubicBezTo>
                              <a:pt x="1218371" y="971"/>
                              <a:pt x="1822386" y="-9404"/>
                              <a:pt x="2066306" y="0"/>
                            </a:cubicBezTo>
                            <a:cubicBezTo>
                              <a:pt x="2310226" y="9404"/>
                              <a:pt x="2471868" y="-25931"/>
                              <a:pt x="2755075" y="0"/>
                            </a:cubicBezTo>
                            <a:cubicBezTo>
                              <a:pt x="3038282" y="25931"/>
                              <a:pt x="2956281" y="-14198"/>
                              <a:pt x="3092572" y="0"/>
                            </a:cubicBezTo>
                            <a:cubicBezTo>
                              <a:pt x="3228863" y="14198"/>
                              <a:pt x="3553184" y="-33932"/>
                              <a:pt x="3781341" y="0"/>
                            </a:cubicBezTo>
                            <a:cubicBezTo>
                              <a:pt x="4009498" y="33932"/>
                              <a:pt x="4373253" y="-44386"/>
                              <a:pt x="4704291" y="0"/>
                            </a:cubicBezTo>
                            <a:cubicBezTo>
                              <a:pt x="5035329" y="44386"/>
                              <a:pt x="4994417" y="-21414"/>
                              <a:pt x="5275969" y="0"/>
                            </a:cubicBezTo>
                            <a:cubicBezTo>
                              <a:pt x="5557521" y="21414"/>
                              <a:pt x="5652821" y="19314"/>
                              <a:pt x="5847647" y="0"/>
                            </a:cubicBezTo>
                            <a:cubicBezTo>
                              <a:pt x="6042473" y="-19314"/>
                              <a:pt x="6206247" y="13140"/>
                              <a:pt x="6536416" y="0"/>
                            </a:cubicBezTo>
                            <a:cubicBezTo>
                              <a:pt x="6866585" y="-13140"/>
                              <a:pt x="7123316" y="-20950"/>
                              <a:pt x="7342276" y="0"/>
                            </a:cubicBezTo>
                            <a:cubicBezTo>
                              <a:pt x="7561236" y="20950"/>
                              <a:pt x="7814901" y="-12845"/>
                              <a:pt x="8148135" y="0"/>
                            </a:cubicBezTo>
                            <a:cubicBezTo>
                              <a:pt x="8481369" y="12845"/>
                              <a:pt x="8559251" y="-1930"/>
                              <a:pt x="8953995" y="0"/>
                            </a:cubicBezTo>
                            <a:cubicBezTo>
                              <a:pt x="9348739" y="1930"/>
                              <a:pt x="9484544" y="-6870"/>
                              <a:pt x="9876945" y="0"/>
                            </a:cubicBezTo>
                            <a:cubicBezTo>
                              <a:pt x="10269346" y="6870"/>
                              <a:pt x="10315340" y="11894"/>
                              <a:pt x="10565714" y="0"/>
                            </a:cubicBezTo>
                            <a:cubicBezTo>
                              <a:pt x="10816088" y="-11894"/>
                              <a:pt x="11416265" y="33025"/>
                              <a:pt x="11709070" y="0"/>
                            </a:cubicBezTo>
                            <a:cubicBezTo>
                              <a:pt x="11691056" y="190041"/>
                              <a:pt x="11690918" y="263558"/>
                              <a:pt x="11709070" y="477054"/>
                            </a:cubicBezTo>
                            <a:cubicBezTo>
                              <a:pt x="11727222" y="690550"/>
                              <a:pt x="11695655" y="854980"/>
                              <a:pt x="11709070" y="954107"/>
                            </a:cubicBezTo>
                            <a:cubicBezTo>
                              <a:pt x="11420527" y="991193"/>
                              <a:pt x="11236994" y="968638"/>
                              <a:pt x="10903210" y="954107"/>
                            </a:cubicBezTo>
                            <a:cubicBezTo>
                              <a:pt x="10569426" y="939576"/>
                              <a:pt x="10558844" y="975550"/>
                              <a:pt x="10331532" y="954107"/>
                            </a:cubicBezTo>
                            <a:cubicBezTo>
                              <a:pt x="10104220" y="932664"/>
                              <a:pt x="10004309" y="977496"/>
                              <a:pt x="9759854" y="954107"/>
                            </a:cubicBezTo>
                            <a:cubicBezTo>
                              <a:pt x="9515399" y="930718"/>
                              <a:pt x="9328831" y="975075"/>
                              <a:pt x="9188176" y="954107"/>
                            </a:cubicBezTo>
                            <a:cubicBezTo>
                              <a:pt x="9047521" y="933139"/>
                              <a:pt x="8783385" y="942765"/>
                              <a:pt x="8616498" y="954107"/>
                            </a:cubicBezTo>
                            <a:cubicBezTo>
                              <a:pt x="8449611" y="965449"/>
                              <a:pt x="8146824" y="959122"/>
                              <a:pt x="7810638" y="954107"/>
                            </a:cubicBezTo>
                            <a:cubicBezTo>
                              <a:pt x="7474452" y="949092"/>
                              <a:pt x="7299292" y="960019"/>
                              <a:pt x="7121870" y="954107"/>
                            </a:cubicBezTo>
                            <a:cubicBezTo>
                              <a:pt x="6944448" y="948195"/>
                              <a:pt x="6889042" y="966678"/>
                              <a:pt x="6784373" y="954107"/>
                            </a:cubicBezTo>
                            <a:cubicBezTo>
                              <a:pt x="6679704" y="941536"/>
                              <a:pt x="6378749" y="928844"/>
                              <a:pt x="6212695" y="954107"/>
                            </a:cubicBezTo>
                            <a:cubicBezTo>
                              <a:pt x="6046641" y="979370"/>
                              <a:pt x="5802073" y="919156"/>
                              <a:pt x="5406835" y="954107"/>
                            </a:cubicBezTo>
                            <a:cubicBezTo>
                              <a:pt x="5011597" y="989058"/>
                              <a:pt x="5176202" y="950213"/>
                              <a:pt x="4952248" y="954107"/>
                            </a:cubicBezTo>
                            <a:cubicBezTo>
                              <a:pt x="4728294" y="958001"/>
                              <a:pt x="4389315" y="957103"/>
                              <a:pt x="4029298" y="954107"/>
                            </a:cubicBezTo>
                            <a:cubicBezTo>
                              <a:pt x="3669281" y="951112"/>
                              <a:pt x="3441640" y="982787"/>
                              <a:pt x="3106347" y="954107"/>
                            </a:cubicBezTo>
                            <a:cubicBezTo>
                              <a:pt x="2771054" y="925427"/>
                              <a:pt x="2624437" y="940763"/>
                              <a:pt x="2417579" y="954107"/>
                            </a:cubicBezTo>
                            <a:cubicBezTo>
                              <a:pt x="2210721" y="967451"/>
                              <a:pt x="1708027" y="934077"/>
                              <a:pt x="1494628" y="954107"/>
                            </a:cubicBezTo>
                            <a:cubicBezTo>
                              <a:pt x="1281229" y="974137"/>
                              <a:pt x="981706" y="981728"/>
                              <a:pt x="805860" y="954107"/>
                            </a:cubicBezTo>
                            <a:cubicBezTo>
                              <a:pt x="630014" y="926486"/>
                              <a:pt x="175357" y="979249"/>
                              <a:pt x="0" y="954107"/>
                            </a:cubicBezTo>
                            <a:cubicBezTo>
                              <a:pt x="5001" y="774672"/>
                              <a:pt x="-10774" y="665951"/>
                              <a:pt x="0" y="505677"/>
                            </a:cubicBezTo>
                            <a:cubicBezTo>
                              <a:pt x="10774" y="345403"/>
                              <a:pt x="13913" y="155446"/>
                              <a:pt x="0" y="0"/>
                            </a:cubicBezTo>
                            <a:close/>
                          </a:path>
                          <a:path w="11709070" h="954107" stroke="0" extrusionOk="0">
                            <a:moveTo>
                              <a:pt x="0" y="0"/>
                            </a:moveTo>
                            <a:cubicBezTo>
                              <a:pt x="168471" y="23953"/>
                              <a:pt x="316333" y="24221"/>
                              <a:pt x="571678" y="0"/>
                            </a:cubicBezTo>
                            <a:cubicBezTo>
                              <a:pt x="827023" y="-24221"/>
                              <a:pt x="784558" y="-3494"/>
                              <a:pt x="909175" y="0"/>
                            </a:cubicBezTo>
                            <a:cubicBezTo>
                              <a:pt x="1033792" y="3494"/>
                              <a:pt x="1460242" y="27289"/>
                              <a:pt x="1832125" y="0"/>
                            </a:cubicBezTo>
                            <a:cubicBezTo>
                              <a:pt x="2204008" y="-27289"/>
                              <a:pt x="2137633" y="28018"/>
                              <a:pt x="2403803" y="0"/>
                            </a:cubicBezTo>
                            <a:cubicBezTo>
                              <a:pt x="2669973" y="-28018"/>
                              <a:pt x="2758460" y="3537"/>
                              <a:pt x="2975481" y="0"/>
                            </a:cubicBezTo>
                            <a:cubicBezTo>
                              <a:pt x="3192502" y="-3537"/>
                              <a:pt x="3547555" y="767"/>
                              <a:pt x="3898432" y="0"/>
                            </a:cubicBezTo>
                            <a:cubicBezTo>
                              <a:pt x="4249309" y="-767"/>
                              <a:pt x="4165740" y="-17705"/>
                              <a:pt x="4353019" y="0"/>
                            </a:cubicBezTo>
                            <a:cubicBezTo>
                              <a:pt x="4540298" y="17705"/>
                              <a:pt x="4984967" y="37199"/>
                              <a:pt x="5275969" y="0"/>
                            </a:cubicBezTo>
                            <a:cubicBezTo>
                              <a:pt x="5566971" y="-37199"/>
                              <a:pt x="5797603" y="666"/>
                              <a:pt x="6198919" y="0"/>
                            </a:cubicBezTo>
                            <a:cubicBezTo>
                              <a:pt x="6600235" y="-666"/>
                              <a:pt x="6562451" y="9979"/>
                              <a:pt x="6887688" y="0"/>
                            </a:cubicBezTo>
                            <a:cubicBezTo>
                              <a:pt x="7212925" y="-9979"/>
                              <a:pt x="7599316" y="-794"/>
                              <a:pt x="7810638" y="0"/>
                            </a:cubicBezTo>
                            <a:cubicBezTo>
                              <a:pt x="8021960" y="794"/>
                              <a:pt x="8130840" y="-23124"/>
                              <a:pt x="8382317" y="0"/>
                            </a:cubicBezTo>
                            <a:cubicBezTo>
                              <a:pt x="8633794" y="23124"/>
                              <a:pt x="8734761" y="-11994"/>
                              <a:pt x="8953995" y="0"/>
                            </a:cubicBezTo>
                            <a:cubicBezTo>
                              <a:pt x="9173229" y="11994"/>
                              <a:pt x="9435116" y="9631"/>
                              <a:pt x="9759854" y="0"/>
                            </a:cubicBezTo>
                            <a:cubicBezTo>
                              <a:pt x="10084592" y="-9631"/>
                              <a:pt x="10179942" y="-21740"/>
                              <a:pt x="10331532" y="0"/>
                            </a:cubicBezTo>
                            <a:cubicBezTo>
                              <a:pt x="10483122" y="21740"/>
                              <a:pt x="11362211" y="-496"/>
                              <a:pt x="11709070" y="0"/>
                            </a:cubicBezTo>
                            <a:cubicBezTo>
                              <a:pt x="11728524" y="181357"/>
                              <a:pt x="11715330" y="261807"/>
                              <a:pt x="11709070" y="496136"/>
                            </a:cubicBezTo>
                            <a:cubicBezTo>
                              <a:pt x="11702810" y="730465"/>
                              <a:pt x="11713829" y="857072"/>
                              <a:pt x="11709070" y="954107"/>
                            </a:cubicBezTo>
                            <a:cubicBezTo>
                              <a:pt x="11374213" y="929504"/>
                              <a:pt x="11126277" y="948175"/>
                              <a:pt x="10903210" y="954107"/>
                            </a:cubicBezTo>
                            <a:cubicBezTo>
                              <a:pt x="10680143" y="960039"/>
                              <a:pt x="10587234" y="951166"/>
                              <a:pt x="10448623" y="954107"/>
                            </a:cubicBezTo>
                            <a:cubicBezTo>
                              <a:pt x="10310012" y="957048"/>
                              <a:pt x="9746770" y="984377"/>
                              <a:pt x="9525673" y="954107"/>
                            </a:cubicBezTo>
                            <a:cubicBezTo>
                              <a:pt x="9304576" y="923838"/>
                              <a:pt x="9162554" y="980340"/>
                              <a:pt x="8836904" y="954107"/>
                            </a:cubicBezTo>
                            <a:cubicBezTo>
                              <a:pt x="8511254" y="927874"/>
                              <a:pt x="8491707" y="957758"/>
                              <a:pt x="8382317" y="954107"/>
                            </a:cubicBezTo>
                            <a:cubicBezTo>
                              <a:pt x="8272927" y="950456"/>
                              <a:pt x="7844033" y="974567"/>
                              <a:pt x="7693548" y="954107"/>
                            </a:cubicBezTo>
                            <a:cubicBezTo>
                              <a:pt x="7543063" y="933647"/>
                              <a:pt x="7438445" y="961023"/>
                              <a:pt x="7356051" y="954107"/>
                            </a:cubicBezTo>
                            <a:cubicBezTo>
                              <a:pt x="7273657" y="947191"/>
                              <a:pt x="7145513" y="956192"/>
                              <a:pt x="7018554" y="954107"/>
                            </a:cubicBezTo>
                            <a:cubicBezTo>
                              <a:pt x="6891595" y="952022"/>
                              <a:pt x="6613897" y="976741"/>
                              <a:pt x="6329785" y="954107"/>
                            </a:cubicBezTo>
                            <a:cubicBezTo>
                              <a:pt x="6045673" y="931473"/>
                              <a:pt x="6081350" y="940629"/>
                              <a:pt x="5875198" y="954107"/>
                            </a:cubicBezTo>
                            <a:cubicBezTo>
                              <a:pt x="5669046" y="967585"/>
                              <a:pt x="5255498" y="927238"/>
                              <a:pt x="5069339" y="954107"/>
                            </a:cubicBezTo>
                            <a:cubicBezTo>
                              <a:pt x="4883180" y="980976"/>
                              <a:pt x="4769398" y="933714"/>
                              <a:pt x="4614751" y="954107"/>
                            </a:cubicBezTo>
                            <a:cubicBezTo>
                              <a:pt x="4460104" y="974500"/>
                              <a:pt x="4209603" y="960353"/>
                              <a:pt x="3808892" y="954107"/>
                            </a:cubicBezTo>
                            <a:cubicBezTo>
                              <a:pt x="3408181" y="947861"/>
                              <a:pt x="3563688" y="937303"/>
                              <a:pt x="3471395" y="954107"/>
                            </a:cubicBezTo>
                            <a:cubicBezTo>
                              <a:pt x="3379102" y="970911"/>
                              <a:pt x="3040910" y="939169"/>
                              <a:pt x="2665535" y="954107"/>
                            </a:cubicBezTo>
                            <a:cubicBezTo>
                              <a:pt x="2290160" y="969045"/>
                              <a:pt x="2375700" y="972480"/>
                              <a:pt x="2210948" y="954107"/>
                            </a:cubicBezTo>
                            <a:cubicBezTo>
                              <a:pt x="2046196" y="935734"/>
                              <a:pt x="1952058" y="959405"/>
                              <a:pt x="1873451" y="954107"/>
                            </a:cubicBezTo>
                            <a:cubicBezTo>
                              <a:pt x="1794844" y="948809"/>
                              <a:pt x="1510535" y="947283"/>
                              <a:pt x="1418864" y="954107"/>
                            </a:cubicBezTo>
                            <a:cubicBezTo>
                              <a:pt x="1327193" y="960931"/>
                              <a:pt x="936707" y="923961"/>
                              <a:pt x="613004" y="954107"/>
                            </a:cubicBezTo>
                            <a:cubicBezTo>
                              <a:pt x="289301" y="984253"/>
                              <a:pt x="182194" y="970759"/>
                              <a:pt x="0" y="954107"/>
                            </a:cubicBezTo>
                            <a:cubicBezTo>
                              <a:pt x="8454" y="812814"/>
                              <a:pt x="-10941" y="716133"/>
                              <a:pt x="0" y="505677"/>
                            </a:cubicBezTo>
                            <a:cubicBezTo>
                              <a:pt x="10941" y="295221"/>
                              <a:pt x="-1413" y="19624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>
                    <a:latin typeface="+mj-lt"/>
                  </a:rPr>
                  <a:t>Fact: </a:t>
                </a:r>
                <a:r>
                  <a:rPr lang="en-US" sz="2800" dirty="0">
                    <a:latin typeface="+mj-lt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be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+mj-lt"/>
                  </a:rPr>
                  <a:t>-</a:t>
                </a:r>
                <a:r>
                  <a:rPr lang="en-US" sz="2800" dirty="0">
                    <a:solidFill>
                      <a:srgbClr val="009051"/>
                    </a:solidFill>
                    <a:latin typeface="+mj-lt"/>
                  </a:rPr>
                  <a:t>point-wise </a:t>
                </a:r>
                <a:r>
                  <a:rPr lang="en-US" sz="2800" dirty="0">
                    <a:latin typeface="+mj-lt"/>
                  </a:rPr>
                  <a:t>compression</a:t>
                </a:r>
                <a:r>
                  <a:rPr lang="en-US" sz="2800" dirty="0">
                    <a:solidFill>
                      <a:srgbClr val="009051"/>
                    </a:solidFill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latin typeface="+mj-lt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i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0C32AA8-729E-5C8B-3FBA-4438C3661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65" y="2078441"/>
                <a:ext cx="11709070" cy="954107"/>
              </a:xfrm>
              <a:custGeom>
                <a:avLst/>
                <a:gdLst>
                  <a:gd name="connsiteX0" fmla="*/ 0 w 11709070"/>
                  <a:gd name="connsiteY0" fmla="*/ 0 h 1418978"/>
                  <a:gd name="connsiteX1" fmla="*/ 454587 w 11709070"/>
                  <a:gd name="connsiteY1" fmla="*/ 0 h 1418978"/>
                  <a:gd name="connsiteX2" fmla="*/ 792084 w 11709070"/>
                  <a:gd name="connsiteY2" fmla="*/ 0 h 1418978"/>
                  <a:gd name="connsiteX3" fmla="*/ 1480853 w 11709070"/>
                  <a:gd name="connsiteY3" fmla="*/ 0 h 1418978"/>
                  <a:gd name="connsiteX4" fmla="*/ 2403803 w 11709070"/>
                  <a:gd name="connsiteY4" fmla="*/ 0 h 1418978"/>
                  <a:gd name="connsiteX5" fmla="*/ 2975481 w 11709070"/>
                  <a:gd name="connsiteY5" fmla="*/ 0 h 1418978"/>
                  <a:gd name="connsiteX6" fmla="*/ 3547159 w 11709070"/>
                  <a:gd name="connsiteY6" fmla="*/ 0 h 1418978"/>
                  <a:gd name="connsiteX7" fmla="*/ 4235928 w 11709070"/>
                  <a:gd name="connsiteY7" fmla="*/ 0 h 1418978"/>
                  <a:gd name="connsiteX8" fmla="*/ 5041788 w 11709070"/>
                  <a:gd name="connsiteY8" fmla="*/ 0 h 1418978"/>
                  <a:gd name="connsiteX9" fmla="*/ 5847647 w 11709070"/>
                  <a:gd name="connsiteY9" fmla="*/ 0 h 1418978"/>
                  <a:gd name="connsiteX10" fmla="*/ 6653507 w 11709070"/>
                  <a:gd name="connsiteY10" fmla="*/ 0 h 1418978"/>
                  <a:gd name="connsiteX11" fmla="*/ 7576457 w 11709070"/>
                  <a:gd name="connsiteY11" fmla="*/ 0 h 1418978"/>
                  <a:gd name="connsiteX12" fmla="*/ 8265226 w 11709070"/>
                  <a:gd name="connsiteY12" fmla="*/ 0 h 1418978"/>
                  <a:gd name="connsiteX13" fmla="*/ 9071085 w 11709070"/>
                  <a:gd name="connsiteY13" fmla="*/ 0 h 1418978"/>
                  <a:gd name="connsiteX14" fmla="*/ 9759854 w 11709070"/>
                  <a:gd name="connsiteY14" fmla="*/ 0 h 1418978"/>
                  <a:gd name="connsiteX15" fmla="*/ 10448623 w 11709070"/>
                  <a:gd name="connsiteY15" fmla="*/ 0 h 1418978"/>
                  <a:gd name="connsiteX16" fmla="*/ 11709070 w 11709070"/>
                  <a:gd name="connsiteY16" fmla="*/ 0 h 1418978"/>
                  <a:gd name="connsiteX17" fmla="*/ 11709070 w 11709070"/>
                  <a:gd name="connsiteY17" fmla="*/ 430423 h 1418978"/>
                  <a:gd name="connsiteX18" fmla="*/ 11709070 w 11709070"/>
                  <a:gd name="connsiteY18" fmla="*/ 917606 h 1418978"/>
                  <a:gd name="connsiteX19" fmla="*/ 11709070 w 11709070"/>
                  <a:gd name="connsiteY19" fmla="*/ 1418978 h 1418978"/>
                  <a:gd name="connsiteX20" fmla="*/ 10903210 w 11709070"/>
                  <a:gd name="connsiteY20" fmla="*/ 1418978 h 1418978"/>
                  <a:gd name="connsiteX21" fmla="*/ 10097351 w 11709070"/>
                  <a:gd name="connsiteY21" fmla="*/ 1418978 h 1418978"/>
                  <a:gd name="connsiteX22" fmla="*/ 9408582 w 11709070"/>
                  <a:gd name="connsiteY22" fmla="*/ 1418978 h 1418978"/>
                  <a:gd name="connsiteX23" fmla="*/ 9071085 w 11709070"/>
                  <a:gd name="connsiteY23" fmla="*/ 1418978 h 1418978"/>
                  <a:gd name="connsiteX24" fmla="*/ 8499407 w 11709070"/>
                  <a:gd name="connsiteY24" fmla="*/ 1418978 h 1418978"/>
                  <a:gd name="connsiteX25" fmla="*/ 7693548 w 11709070"/>
                  <a:gd name="connsiteY25" fmla="*/ 1418978 h 1418978"/>
                  <a:gd name="connsiteX26" fmla="*/ 7238960 w 11709070"/>
                  <a:gd name="connsiteY26" fmla="*/ 1418978 h 1418978"/>
                  <a:gd name="connsiteX27" fmla="*/ 6316010 w 11709070"/>
                  <a:gd name="connsiteY27" fmla="*/ 1418978 h 1418978"/>
                  <a:gd name="connsiteX28" fmla="*/ 5393060 w 11709070"/>
                  <a:gd name="connsiteY28" fmla="*/ 1418978 h 1418978"/>
                  <a:gd name="connsiteX29" fmla="*/ 4704291 w 11709070"/>
                  <a:gd name="connsiteY29" fmla="*/ 1418978 h 1418978"/>
                  <a:gd name="connsiteX30" fmla="*/ 3781341 w 11709070"/>
                  <a:gd name="connsiteY30" fmla="*/ 1418978 h 1418978"/>
                  <a:gd name="connsiteX31" fmla="*/ 3092572 w 11709070"/>
                  <a:gd name="connsiteY31" fmla="*/ 1418978 h 1418978"/>
                  <a:gd name="connsiteX32" fmla="*/ 2286712 w 11709070"/>
                  <a:gd name="connsiteY32" fmla="*/ 1418978 h 1418978"/>
                  <a:gd name="connsiteX33" fmla="*/ 1949216 w 11709070"/>
                  <a:gd name="connsiteY33" fmla="*/ 1418978 h 1418978"/>
                  <a:gd name="connsiteX34" fmla="*/ 1026266 w 11709070"/>
                  <a:gd name="connsiteY34" fmla="*/ 1418978 h 1418978"/>
                  <a:gd name="connsiteX35" fmla="*/ 0 w 11709070"/>
                  <a:gd name="connsiteY35" fmla="*/ 1418978 h 1418978"/>
                  <a:gd name="connsiteX36" fmla="*/ 0 w 11709070"/>
                  <a:gd name="connsiteY36" fmla="*/ 931796 h 1418978"/>
                  <a:gd name="connsiteX37" fmla="*/ 0 w 11709070"/>
                  <a:gd name="connsiteY37" fmla="*/ 487182 h 1418978"/>
                  <a:gd name="connsiteX38" fmla="*/ 0 w 11709070"/>
                  <a:gd name="connsiteY38" fmla="*/ 0 h 141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709070" h="1418978" fill="none" extrusionOk="0">
                    <a:moveTo>
                      <a:pt x="0" y="0"/>
                    </a:moveTo>
                    <a:cubicBezTo>
                      <a:pt x="165522" y="-6303"/>
                      <a:pt x="265844" y="-19798"/>
                      <a:pt x="454587" y="0"/>
                    </a:cubicBezTo>
                    <a:cubicBezTo>
                      <a:pt x="643330" y="19798"/>
                      <a:pt x="655793" y="-14198"/>
                      <a:pt x="792084" y="0"/>
                    </a:cubicBezTo>
                    <a:cubicBezTo>
                      <a:pt x="928375" y="14198"/>
                      <a:pt x="1252696" y="-33932"/>
                      <a:pt x="1480853" y="0"/>
                    </a:cubicBezTo>
                    <a:cubicBezTo>
                      <a:pt x="1709010" y="33932"/>
                      <a:pt x="2072765" y="-44386"/>
                      <a:pt x="2403803" y="0"/>
                    </a:cubicBezTo>
                    <a:cubicBezTo>
                      <a:pt x="2734841" y="44386"/>
                      <a:pt x="2693929" y="-21414"/>
                      <a:pt x="2975481" y="0"/>
                    </a:cubicBezTo>
                    <a:cubicBezTo>
                      <a:pt x="3257033" y="21414"/>
                      <a:pt x="3352333" y="19314"/>
                      <a:pt x="3547159" y="0"/>
                    </a:cubicBezTo>
                    <a:cubicBezTo>
                      <a:pt x="3741985" y="-19314"/>
                      <a:pt x="3905759" y="13140"/>
                      <a:pt x="4235928" y="0"/>
                    </a:cubicBezTo>
                    <a:cubicBezTo>
                      <a:pt x="4566097" y="-13140"/>
                      <a:pt x="4822828" y="-20950"/>
                      <a:pt x="5041788" y="0"/>
                    </a:cubicBezTo>
                    <a:cubicBezTo>
                      <a:pt x="5260748" y="20950"/>
                      <a:pt x="5514413" y="-12845"/>
                      <a:pt x="5847647" y="0"/>
                    </a:cubicBezTo>
                    <a:cubicBezTo>
                      <a:pt x="6180881" y="12845"/>
                      <a:pt x="6258763" y="-1930"/>
                      <a:pt x="6653507" y="0"/>
                    </a:cubicBezTo>
                    <a:cubicBezTo>
                      <a:pt x="7048251" y="1930"/>
                      <a:pt x="7184056" y="-6870"/>
                      <a:pt x="7576457" y="0"/>
                    </a:cubicBezTo>
                    <a:cubicBezTo>
                      <a:pt x="7968858" y="6870"/>
                      <a:pt x="8014852" y="11894"/>
                      <a:pt x="8265226" y="0"/>
                    </a:cubicBezTo>
                    <a:cubicBezTo>
                      <a:pt x="8515600" y="-11894"/>
                      <a:pt x="8836455" y="11639"/>
                      <a:pt x="9071085" y="0"/>
                    </a:cubicBezTo>
                    <a:cubicBezTo>
                      <a:pt x="9305715" y="-11639"/>
                      <a:pt x="9577004" y="9442"/>
                      <a:pt x="9759854" y="0"/>
                    </a:cubicBezTo>
                    <a:cubicBezTo>
                      <a:pt x="9942704" y="-9442"/>
                      <a:pt x="10164644" y="26580"/>
                      <a:pt x="10448623" y="0"/>
                    </a:cubicBezTo>
                    <a:cubicBezTo>
                      <a:pt x="10732602" y="-26580"/>
                      <a:pt x="11305644" y="43854"/>
                      <a:pt x="11709070" y="0"/>
                    </a:cubicBezTo>
                    <a:cubicBezTo>
                      <a:pt x="11719510" y="145048"/>
                      <a:pt x="11695068" y="326875"/>
                      <a:pt x="11709070" y="430423"/>
                    </a:cubicBezTo>
                    <a:cubicBezTo>
                      <a:pt x="11723072" y="533971"/>
                      <a:pt x="11693166" y="721852"/>
                      <a:pt x="11709070" y="917606"/>
                    </a:cubicBezTo>
                    <a:cubicBezTo>
                      <a:pt x="11724974" y="1113360"/>
                      <a:pt x="11689807" y="1279744"/>
                      <a:pt x="11709070" y="1418978"/>
                    </a:cubicBezTo>
                    <a:cubicBezTo>
                      <a:pt x="11445076" y="1392657"/>
                      <a:pt x="11301854" y="1390902"/>
                      <a:pt x="10903210" y="1418978"/>
                    </a:cubicBezTo>
                    <a:cubicBezTo>
                      <a:pt x="10504566" y="1447054"/>
                      <a:pt x="10431468" y="1420372"/>
                      <a:pt x="10097351" y="1418978"/>
                    </a:cubicBezTo>
                    <a:cubicBezTo>
                      <a:pt x="9763234" y="1417584"/>
                      <a:pt x="9591678" y="1427563"/>
                      <a:pt x="9408582" y="1418978"/>
                    </a:cubicBezTo>
                    <a:cubicBezTo>
                      <a:pt x="9225486" y="1410393"/>
                      <a:pt x="9175754" y="1431549"/>
                      <a:pt x="9071085" y="1418978"/>
                    </a:cubicBezTo>
                    <a:cubicBezTo>
                      <a:pt x="8966416" y="1406407"/>
                      <a:pt x="8665461" y="1393715"/>
                      <a:pt x="8499407" y="1418978"/>
                    </a:cubicBezTo>
                    <a:cubicBezTo>
                      <a:pt x="8333353" y="1444241"/>
                      <a:pt x="8085260" y="1383826"/>
                      <a:pt x="7693548" y="1418978"/>
                    </a:cubicBezTo>
                    <a:cubicBezTo>
                      <a:pt x="7301836" y="1454130"/>
                      <a:pt x="7333286" y="1419878"/>
                      <a:pt x="7238960" y="1418978"/>
                    </a:cubicBezTo>
                    <a:cubicBezTo>
                      <a:pt x="7144634" y="1418078"/>
                      <a:pt x="6676027" y="1421974"/>
                      <a:pt x="6316010" y="1418978"/>
                    </a:cubicBezTo>
                    <a:cubicBezTo>
                      <a:pt x="5955993" y="1415983"/>
                      <a:pt x="5724040" y="1445416"/>
                      <a:pt x="5393060" y="1418978"/>
                    </a:cubicBezTo>
                    <a:cubicBezTo>
                      <a:pt x="5062080" y="1392541"/>
                      <a:pt x="4916562" y="1411130"/>
                      <a:pt x="4704291" y="1418978"/>
                    </a:cubicBezTo>
                    <a:cubicBezTo>
                      <a:pt x="4492020" y="1426826"/>
                      <a:pt x="3991331" y="1394428"/>
                      <a:pt x="3781341" y="1418978"/>
                    </a:cubicBezTo>
                    <a:cubicBezTo>
                      <a:pt x="3571351" y="1443529"/>
                      <a:pt x="3269028" y="1446874"/>
                      <a:pt x="3092572" y="1418978"/>
                    </a:cubicBezTo>
                    <a:cubicBezTo>
                      <a:pt x="2916116" y="1391082"/>
                      <a:pt x="2462069" y="1444120"/>
                      <a:pt x="2286712" y="1418978"/>
                    </a:cubicBezTo>
                    <a:cubicBezTo>
                      <a:pt x="2111355" y="1393836"/>
                      <a:pt x="2108752" y="1427651"/>
                      <a:pt x="1949216" y="1418978"/>
                    </a:cubicBezTo>
                    <a:cubicBezTo>
                      <a:pt x="1789680" y="1410305"/>
                      <a:pt x="1344867" y="1389375"/>
                      <a:pt x="1026266" y="1418978"/>
                    </a:cubicBezTo>
                    <a:cubicBezTo>
                      <a:pt x="707665" y="1448582"/>
                      <a:pt x="372354" y="1427352"/>
                      <a:pt x="0" y="1418978"/>
                    </a:cubicBezTo>
                    <a:cubicBezTo>
                      <a:pt x="-7226" y="1184069"/>
                      <a:pt x="-22192" y="1123026"/>
                      <a:pt x="0" y="931796"/>
                    </a:cubicBezTo>
                    <a:cubicBezTo>
                      <a:pt x="22192" y="740566"/>
                      <a:pt x="-13374" y="607844"/>
                      <a:pt x="0" y="487182"/>
                    </a:cubicBezTo>
                    <a:cubicBezTo>
                      <a:pt x="13374" y="366520"/>
                      <a:pt x="-5801" y="99051"/>
                      <a:pt x="0" y="0"/>
                    </a:cubicBezTo>
                    <a:close/>
                  </a:path>
                  <a:path w="11709070" h="1418978" stroke="0" extrusionOk="0">
                    <a:moveTo>
                      <a:pt x="0" y="0"/>
                    </a:moveTo>
                    <a:cubicBezTo>
                      <a:pt x="168471" y="23953"/>
                      <a:pt x="316333" y="24221"/>
                      <a:pt x="571678" y="0"/>
                    </a:cubicBezTo>
                    <a:cubicBezTo>
                      <a:pt x="827023" y="-24221"/>
                      <a:pt x="784558" y="-3494"/>
                      <a:pt x="909175" y="0"/>
                    </a:cubicBezTo>
                    <a:cubicBezTo>
                      <a:pt x="1033792" y="3494"/>
                      <a:pt x="1460242" y="27289"/>
                      <a:pt x="1832125" y="0"/>
                    </a:cubicBezTo>
                    <a:cubicBezTo>
                      <a:pt x="2204008" y="-27289"/>
                      <a:pt x="2137633" y="28018"/>
                      <a:pt x="2403803" y="0"/>
                    </a:cubicBezTo>
                    <a:cubicBezTo>
                      <a:pt x="2669973" y="-28018"/>
                      <a:pt x="2758460" y="3537"/>
                      <a:pt x="2975481" y="0"/>
                    </a:cubicBezTo>
                    <a:cubicBezTo>
                      <a:pt x="3192502" y="-3537"/>
                      <a:pt x="3547555" y="767"/>
                      <a:pt x="3898432" y="0"/>
                    </a:cubicBezTo>
                    <a:cubicBezTo>
                      <a:pt x="4249309" y="-767"/>
                      <a:pt x="4165740" y="-17705"/>
                      <a:pt x="4353019" y="0"/>
                    </a:cubicBezTo>
                    <a:cubicBezTo>
                      <a:pt x="4540298" y="17705"/>
                      <a:pt x="4984967" y="37199"/>
                      <a:pt x="5275969" y="0"/>
                    </a:cubicBezTo>
                    <a:cubicBezTo>
                      <a:pt x="5566971" y="-37199"/>
                      <a:pt x="5797603" y="666"/>
                      <a:pt x="6198919" y="0"/>
                    </a:cubicBezTo>
                    <a:cubicBezTo>
                      <a:pt x="6600235" y="-666"/>
                      <a:pt x="6562451" y="9979"/>
                      <a:pt x="6887688" y="0"/>
                    </a:cubicBezTo>
                    <a:cubicBezTo>
                      <a:pt x="7212925" y="-9979"/>
                      <a:pt x="7599316" y="-794"/>
                      <a:pt x="7810638" y="0"/>
                    </a:cubicBezTo>
                    <a:cubicBezTo>
                      <a:pt x="8021960" y="794"/>
                      <a:pt x="8130840" y="-23124"/>
                      <a:pt x="8382317" y="0"/>
                    </a:cubicBezTo>
                    <a:cubicBezTo>
                      <a:pt x="8633794" y="23124"/>
                      <a:pt x="8734761" y="-11994"/>
                      <a:pt x="8953995" y="0"/>
                    </a:cubicBezTo>
                    <a:cubicBezTo>
                      <a:pt x="9173229" y="11994"/>
                      <a:pt x="9435116" y="9631"/>
                      <a:pt x="9759854" y="0"/>
                    </a:cubicBezTo>
                    <a:cubicBezTo>
                      <a:pt x="10084592" y="-9631"/>
                      <a:pt x="10179942" y="-21740"/>
                      <a:pt x="10331532" y="0"/>
                    </a:cubicBezTo>
                    <a:cubicBezTo>
                      <a:pt x="10483122" y="21740"/>
                      <a:pt x="11362211" y="-496"/>
                      <a:pt x="11709070" y="0"/>
                    </a:cubicBezTo>
                    <a:cubicBezTo>
                      <a:pt x="11722647" y="154993"/>
                      <a:pt x="11697578" y="371212"/>
                      <a:pt x="11709070" y="501372"/>
                    </a:cubicBezTo>
                    <a:cubicBezTo>
                      <a:pt x="11720562" y="631532"/>
                      <a:pt x="11727299" y="852181"/>
                      <a:pt x="11709070" y="988555"/>
                    </a:cubicBezTo>
                    <a:cubicBezTo>
                      <a:pt x="11690841" y="1124929"/>
                      <a:pt x="11720814" y="1272070"/>
                      <a:pt x="11709070" y="1418978"/>
                    </a:cubicBezTo>
                    <a:cubicBezTo>
                      <a:pt x="11599136" y="1421461"/>
                      <a:pt x="11515225" y="1405837"/>
                      <a:pt x="11371573" y="1418978"/>
                    </a:cubicBezTo>
                    <a:cubicBezTo>
                      <a:pt x="11227921" y="1432119"/>
                      <a:pt x="10669720" y="1449248"/>
                      <a:pt x="10448623" y="1418978"/>
                    </a:cubicBezTo>
                    <a:cubicBezTo>
                      <a:pt x="10227526" y="1388709"/>
                      <a:pt x="10085504" y="1445211"/>
                      <a:pt x="9759854" y="1418978"/>
                    </a:cubicBezTo>
                    <a:cubicBezTo>
                      <a:pt x="9434204" y="1392745"/>
                      <a:pt x="9414657" y="1422629"/>
                      <a:pt x="9305267" y="1418978"/>
                    </a:cubicBezTo>
                    <a:cubicBezTo>
                      <a:pt x="9195877" y="1415327"/>
                      <a:pt x="8766983" y="1439438"/>
                      <a:pt x="8616498" y="1418978"/>
                    </a:cubicBezTo>
                    <a:cubicBezTo>
                      <a:pt x="8466013" y="1398518"/>
                      <a:pt x="8361395" y="1425894"/>
                      <a:pt x="8279001" y="1418978"/>
                    </a:cubicBezTo>
                    <a:cubicBezTo>
                      <a:pt x="8196607" y="1412062"/>
                      <a:pt x="8063214" y="1416392"/>
                      <a:pt x="7941505" y="1418978"/>
                    </a:cubicBezTo>
                    <a:cubicBezTo>
                      <a:pt x="7819796" y="1421564"/>
                      <a:pt x="7536848" y="1441612"/>
                      <a:pt x="7252736" y="1418978"/>
                    </a:cubicBezTo>
                    <a:cubicBezTo>
                      <a:pt x="6968624" y="1396344"/>
                      <a:pt x="7009101" y="1406460"/>
                      <a:pt x="6798148" y="1418978"/>
                    </a:cubicBezTo>
                    <a:cubicBezTo>
                      <a:pt x="6587195" y="1431496"/>
                      <a:pt x="6178448" y="1392109"/>
                      <a:pt x="5992289" y="1418978"/>
                    </a:cubicBezTo>
                    <a:cubicBezTo>
                      <a:pt x="5806130" y="1445847"/>
                      <a:pt x="5692348" y="1398585"/>
                      <a:pt x="5537701" y="1418978"/>
                    </a:cubicBezTo>
                    <a:cubicBezTo>
                      <a:pt x="5383054" y="1439371"/>
                      <a:pt x="5132553" y="1425224"/>
                      <a:pt x="4731842" y="1418978"/>
                    </a:cubicBezTo>
                    <a:cubicBezTo>
                      <a:pt x="4331131" y="1412732"/>
                      <a:pt x="4486638" y="1402174"/>
                      <a:pt x="4394345" y="1418978"/>
                    </a:cubicBezTo>
                    <a:cubicBezTo>
                      <a:pt x="4302052" y="1435782"/>
                      <a:pt x="3962955" y="1400764"/>
                      <a:pt x="3588486" y="1418978"/>
                    </a:cubicBezTo>
                    <a:cubicBezTo>
                      <a:pt x="3214017" y="1437192"/>
                      <a:pt x="3306195" y="1400489"/>
                      <a:pt x="3133898" y="1418978"/>
                    </a:cubicBezTo>
                    <a:cubicBezTo>
                      <a:pt x="2961601" y="1437467"/>
                      <a:pt x="2875008" y="1424276"/>
                      <a:pt x="2796401" y="1418978"/>
                    </a:cubicBezTo>
                    <a:cubicBezTo>
                      <a:pt x="2717794" y="1413680"/>
                      <a:pt x="2433485" y="1412154"/>
                      <a:pt x="2341814" y="1418978"/>
                    </a:cubicBezTo>
                    <a:cubicBezTo>
                      <a:pt x="2250143" y="1425802"/>
                      <a:pt x="1859657" y="1388832"/>
                      <a:pt x="1535954" y="1418978"/>
                    </a:cubicBezTo>
                    <a:cubicBezTo>
                      <a:pt x="1212251" y="1449124"/>
                      <a:pt x="1290584" y="1416920"/>
                      <a:pt x="1081367" y="1418978"/>
                    </a:cubicBezTo>
                    <a:cubicBezTo>
                      <a:pt x="872150" y="1421036"/>
                      <a:pt x="875565" y="1407060"/>
                      <a:pt x="743870" y="1418978"/>
                    </a:cubicBezTo>
                    <a:cubicBezTo>
                      <a:pt x="612175" y="1430896"/>
                      <a:pt x="248362" y="1424096"/>
                      <a:pt x="0" y="1418978"/>
                    </a:cubicBezTo>
                    <a:cubicBezTo>
                      <a:pt x="-12360" y="1269845"/>
                      <a:pt x="10697" y="1078617"/>
                      <a:pt x="0" y="960175"/>
                    </a:cubicBezTo>
                    <a:cubicBezTo>
                      <a:pt x="-10697" y="841733"/>
                      <a:pt x="20346" y="730557"/>
                      <a:pt x="0" y="529752"/>
                    </a:cubicBezTo>
                    <a:cubicBezTo>
                      <a:pt x="-20346" y="328947"/>
                      <a:pt x="4723" y="175929"/>
                      <a:pt x="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865" t="-5063" b="-7595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709070"/>
                          <a:gd name="connsiteY0" fmla="*/ 0 h 954107"/>
                          <a:gd name="connsiteX1" fmla="*/ 805860 w 11709070"/>
                          <a:gd name="connsiteY1" fmla="*/ 0 h 954107"/>
                          <a:gd name="connsiteX2" fmla="*/ 1143356 w 11709070"/>
                          <a:gd name="connsiteY2" fmla="*/ 0 h 954107"/>
                          <a:gd name="connsiteX3" fmla="*/ 2066306 w 11709070"/>
                          <a:gd name="connsiteY3" fmla="*/ 0 h 954107"/>
                          <a:gd name="connsiteX4" fmla="*/ 2755075 w 11709070"/>
                          <a:gd name="connsiteY4" fmla="*/ 0 h 954107"/>
                          <a:gd name="connsiteX5" fmla="*/ 3092572 w 11709070"/>
                          <a:gd name="connsiteY5" fmla="*/ 0 h 954107"/>
                          <a:gd name="connsiteX6" fmla="*/ 3781341 w 11709070"/>
                          <a:gd name="connsiteY6" fmla="*/ 0 h 954107"/>
                          <a:gd name="connsiteX7" fmla="*/ 4704291 w 11709070"/>
                          <a:gd name="connsiteY7" fmla="*/ 0 h 954107"/>
                          <a:gd name="connsiteX8" fmla="*/ 5275969 w 11709070"/>
                          <a:gd name="connsiteY8" fmla="*/ 0 h 954107"/>
                          <a:gd name="connsiteX9" fmla="*/ 5847647 w 11709070"/>
                          <a:gd name="connsiteY9" fmla="*/ 0 h 954107"/>
                          <a:gd name="connsiteX10" fmla="*/ 6536416 w 11709070"/>
                          <a:gd name="connsiteY10" fmla="*/ 0 h 954107"/>
                          <a:gd name="connsiteX11" fmla="*/ 7342276 w 11709070"/>
                          <a:gd name="connsiteY11" fmla="*/ 0 h 954107"/>
                          <a:gd name="connsiteX12" fmla="*/ 8148135 w 11709070"/>
                          <a:gd name="connsiteY12" fmla="*/ 0 h 954107"/>
                          <a:gd name="connsiteX13" fmla="*/ 8953995 w 11709070"/>
                          <a:gd name="connsiteY13" fmla="*/ 0 h 954107"/>
                          <a:gd name="connsiteX14" fmla="*/ 9876945 w 11709070"/>
                          <a:gd name="connsiteY14" fmla="*/ 0 h 954107"/>
                          <a:gd name="connsiteX15" fmla="*/ 10565714 w 11709070"/>
                          <a:gd name="connsiteY15" fmla="*/ 0 h 954107"/>
                          <a:gd name="connsiteX16" fmla="*/ 11709070 w 11709070"/>
                          <a:gd name="connsiteY16" fmla="*/ 0 h 954107"/>
                          <a:gd name="connsiteX17" fmla="*/ 11709070 w 11709070"/>
                          <a:gd name="connsiteY17" fmla="*/ 477054 h 954107"/>
                          <a:gd name="connsiteX18" fmla="*/ 11709070 w 11709070"/>
                          <a:gd name="connsiteY18" fmla="*/ 954107 h 954107"/>
                          <a:gd name="connsiteX19" fmla="*/ 10903210 w 11709070"/>
                          <a:gd name="connsiteY19" fmla="*/ 954107 h 954107"/>
                          <a:gd name="connsiteX20" fmla="*/ 10331532 w 11709070"/>
                          <a:gd name="connsiteY20" fmla="*/ 954107 h 954107"/>
                          <a:gd name="connsiteX21" fmla="*/ 9759854 w 11709070"/>
                          <a:gd name="connsiteY21" fmla="*/ 954107 h 954107"/>
                          <a:gd name="connsiteX22" fmla="*/ 9188176 w 11709070"/>
                          <a:gd name="connsiteY22" fmla="*/ 954107 h 954107"/>
                          <a:gd name="connsiteX23" fmla="*/ 8616498 w 11709070"/>
                          <a:gd name="connsiteY23" fmla="*/ 954107 h 954107"/>
                          <a:gd name="connsiteX24" fmla="*/ 7810638 w 11709070"/>
                          <a:gd name="connsiteY24" fmla="*/ 954107 h 954107"/>
                          <a:gd name="connsiteX25" fmla="*/ 7121870 w 11709070"/>
                          <a:gd name="connsiteY25" fmla="*/ 954107 h 954107"/>
                          <a:gd name="connsiteX26" fmla="*/ 6784373 w 11709070"/>
                          <a:gd name="connsiteY26" fmla="*/ 954107 h 954107"/>
                          <a:gd name="connsiteX27" fmla="*/ 6212695 w 11709070"/>
                          <a:gd name="connsiteY27" fmla="*/ 954107 h 954107"/>
                          <a:gd name="connsiteX28" fmla="*/ 5406835 w 11709070"/>
                          <a:gd name="connsiteY28" fmla="*/ 954107 h 954107"/>
                          <a:gd name="connsiteX29" fmla="*/ 4952248 w 11709070"/>
                          <a:gd name="connsiteY29" fmla="*/ 954107 h 954107"/>
                          <a:gd name="connsiteX30" fmla="*/ 4029298 w 11709070"/>
                          <a:gd name="connsiteY30" fmla="*/ 954107 h 954107"/>
                          <a:gd name="connsiteX31" fmla="*/ 3106347 w 11709070"/>
                          <a:gd name="connsiteY31" fmla="*/ 954107 h 954107"/>
                          <a:gd name="connsiteX32" fmla="*/ 2417579 w 11709070"/>
                          <a:gd name="connsiteY32" fmla="*/ 954107 h 954107"/>
                          <a:gd name="connsiteX33" fmla="*/ 1494628 w 11709070"/>
                          <a:gd name="connsiteY33" fmla="*/ 954107 h 954107"/>
                          <a:gd name="connsiteX34" fmla="*/ 805860 w 11709070"/>
                          <a:gd name="connsiteY34" fmla="*/ 954107 h 954107"/>
                          <a:gd name="connsiteX35" fmla="*/ 0 w 11709070"/>
                          <a:gd name="connsiteY35" fmla="*/ 954107 h 954107"/>
                          <a:gd name="connsiteX36" fmla="*/ 0 w 11709070"/>
                          <a:gd name="connsiteY36" fmla="*/ 505677 h 954107"/>
                          <a:gd name="connsiteX37" fmla="*/ 0 w 11709070"/>
                          <a:gd name="connsiteY37" fmla="*/ 0 h 9541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11709070" h="954107" fill="none" extrusionOk="0">
                            <a:moveTo>
                              <a:pt x="0" y="0"/>
                            </a:moveTo>
                            <a:cubicBezTo>
                              <a:pt x="309902" y="27741"/>
                              <a:pt x="424120" y="-19508"/>
                              <a:pt x="805860" y="0"/>
                            </a:cubicBezTo>
                            <a:cubicBezTo>
                              <a:pt x="1187600" y="19508"/>
                              <a:pt x="1068341" y="-971"/>
                              <a:pt x="1143356" y="0"/>
                            </a:cubicBezTo>
                            <a:cubicBezTo>
                              <a:pt x="1218371" y="971"/>
                              <a:pt x="1822386" y="-9404"/>
                              <a:pt x="2066306" y="0"/>
                            </a:cubicBezTo>
                            <a:cubicBezTo>
                              <a:pt x="2310226" y="9404"/>
                              <a:pt x="2471868" y="-25931"/>
                              <a:pt x="2755075" y="0"/>
                            </a:cubicBezTo>
                            <a:cubicBezTo>
                              <a:pt x="3038282" y="25931"/>
                              <a:pt x="2956281" y="-14198"/>
                              <a:pt x="3092572" y="0"/>
                            </a:cubicBezTo>
                            <a:cubicBezTo>
                              <a:pt x="3228863" y="14198"/>
                              <a:pt x="3553184" y="-33932"/>
                              <a:pt x="3781341" y="0"/>
                            </a:cubicBezTo>
                            <a:cubicBezTo>
                              <a:pt x="4009498" y="33932"/>
                              <a:pt x="4373253" y="-44386"/>
                              <a:pt x="4704291" y="0"/>
                            </a:cubicBezTo>
                            <a:cubicBezTo>
                              <a:pt x="5035329" y="44386"/>
                              <a:pt x="4994417" y="-21414"/>
                              <a:pt x="5275969" y="0"/>
                            </a:cubicBezTo>
                            <a:cubicBezTo>
                              <a:pt x="5557521" y="21414"/>
                              <a:pt x="5652821" y="19314"/>
                              <a:pt x="5847647" y="0"/>
                            </a:cubicBezTo>
                            <a:cubicBezTo>
                              <a:pt x="6042473" y="-19314"/>
                              <a:pt x="6206247" y="13140"/>
                              <a:pt x="6536416" y="0"/>
                            </a:cubicBezTo>
                            <a:cubicBezTo>
                              <a:pt x="6866585" y="-13140"/>
                              <a:pt x="7123316" y="-20950"/>
                              <a:pt x="7342276" y="0"/>
                            </a:cubicBezTo>
                            <a:cubicBezTo>
                              <a:pt x="7561236" y="20950"/>
                              <a:pt x="7814901" y="-12845"/>
                              <a:pt x="8148135" y="0"/>
                            </a:cubicBezTo>
                            <a:cubicBezTo>
                              <a:pt x="8481369" y="12845"/>
                              <a:pt x="8559251" y="-1930"/>
                              <a:pt x="8953995" y="0"/>
                            </a:cubicBezTo>
                            <a:cubicBezTo>
                              <a:pt x="9348739" y="1930"/>
                              <a:pt x="9484544" y="-6870"/>
                              <a:pt x="9876945" y="0"/>
                            </a:cubicBezTo>
                            <a:cubicBezTo>
                              <a:pt x="10269346" y="6870"/>
                              <a:pt x="10315340" y="11894"/>
                              <a:pt x="10565714" y="0"/>
                            </a:cubicBezTo>
                            <a:cubicBezTo>
                              <a:pt x="10816088" y="-11894"/>
                              <a:pt x="11416265" y="33025"/>
                              <a:pt x="11709070" y="0"/>
                            </a:cubicBezTo>
                            <a:cubicBezTo>
                              <a:pt x="11691056" y="190041"/>
                              <a:pt x="11690918" y="263558"/>
                              <a:pt x="11709070" y="477054"/>
                            </a:cubicBezTo>
                            <a:cubicBezTo>
                              <a:pt x="11727222" y="690550"/>
                              <a:pt x="11695655" y="854980"/>
                              <a:pt x="11709070" y="954107"/>
                            </a:cubicBezTo>
                            <a:cubicBezTo>
                              <a:pt x="11420527" y="991193"/>
                              <a:pt x="11236994" y="968638"/>
                              <a:pt x="10903210" y="954107"/>
                            </a:cubicBezTo>
                            <a:cubicBezTo>
                              <a:pt x="10569426" y="939576"/>
                              <a:pt x="10558844" y="975550"/>
                              <a:pt x="10331532" y="954107"/>
                            </a:cubicBezTo>
                            <a:cubicBezTo>
                              <a:pt x="10104220" y="932664"/>
                              <a:pt x="10004309" y="977496"/>
                              <a:pt x="9759854" y="954107"/>
                            </a:cubicBezTo>
                            <a:cubicBezTo>
                              <a:pt x="9515399" y="930718"/>
                              <a:pt x="9328831" y="975075"/>
                              <a:pt x="9188176" y="954107"/>
                            </a:cubicBezTo>
                            <a:cubicBezTo>
                              <a:pt x="9047521" y="933139"/>
                              <a:pt x="8783385" y="942765"/>
                              <a:pt x="8616498" y="954107"/>
                            </a:cubicBezTo>
                            <a:cubicBezTo>
                              <a:pt x="8449611" y="965449"/>
                              <a:pt x="8146824" y="959122"/>
                              <a:pt x="7810638" y="954107"/>
                            </a:cubicBezTo>
                            <a:cubicBezTo>
                              <a:pt x="7474452" y="949092"/>
                              <a:pt x="7299292" y="960019"/>
                              <a:pt x="7121870" y="954107"/>
                            </a:cubicBezTo>
                            <a:cubicBezTo>
                              <a:pt x="6944448" y="948195"/>
                              <a:pt x="6889042" y="966678"/>
                              <a:pt x="6784373" y="954107"/>
                            </a:cubicBezTo>
                            <a:cubicBezTo>
                              <a:pt x="6679704" y="941536"/>
                              <a:pt x="6378749" y="928844"/>
                              <a:pt x="6212695" y="954107"/>
                            </a:cubicBezTo>
                            <a:cubicBezTo>
                              <a:pt x="6046641" y="979370"/>
                              <a:pt x="5802073" y="919156"/>
                              <a:pt x="5406835" y="954107"/>
                            </a:cubicBezTo>
                            <a:cubicBezTo>
                              <a:pt x="5011597" y="989058"/>
                              <a:pt x="5176202" y="950213"/>
                              <a:pt x="4952248" y="954107"/>
                            </a:cubicBezTo>
                            <a:cubicBezTo>
                              <a:pt x="4728294" y="958001"/>
                              <a:pt x="4389315" y="957103"/>
                              <a:pt x="4029298" y="954107"/>
                            </a:cubicBezTo>
                            <a:cubicBezTo>
                              <a:pt x="3669281" y="951112"/>
                              <a:pt x="3441640" y="982787"/>
                              <a:pt x="3106347" y="954107"/>
                            </a:cubicBezTo>
                            <a:cubicBezTo>
                              <a:pt x="2771054" y="925427"/>
                              <a:pt x="2624437" y="940763"/>
                              <a:pt x="2417579" y="954107"/>
                            </a:cubicBezTo>
                            <a:cubicBezTo>
                              <a:pt x="2210721" y="967451"/>
                              <a:pt x="1708027" y="934077"/>
                              <a:pt x="1494628" y="954107"/>
                            </a:cubicBezTo>
                            <a:cubicBezTo>
                              <a:pt x="1281229" y="974137"/>
                              <a:pt x="981706" y="981728"/>
                              <a:pt x="805860" y="954107"/>
                            </a:cubicBezTo>
                            <a:cubicBezTo>
                              <a:pt x="630014" y="926486"/>
                              <a:pt x="175357" y="979249"/>
                              <a:pt x="0" y="954107"/>
                            </a:cubicBezTo>
                            <a:cubicBezTo>
                              <a:pt x="5001" y="774672"/>
                              <a:pt x="-10774" y="665951"/>
                              <a:pt x="0" y="505677"/>
                            </a:cubicBezTo>
                            <a:cubicBezTo>
                              <a:pt x="10774" y="345403"/>
                              <a:pt x="13913" y="155446"/>
                              <a:pt x="0" y="0"/>
                            </a:cubicBezTo>
                            <a:close/>
                          </a:path>
                          <a:path w="11709070" h="954107" stroke="0" extrusionOk="0">
                            <a:moveTo>
                              <a:pt x="0" y="0"/>
                            </a:moveTo>
                            <a:cubicBezTo>
                              <a:pt x="168471" y="23953"/>
                              <a:pt x="316333" y="24221"/>
                              <a:pt x="571678" y="0"/>
                            </a:cubicBezTo>
                            <a:cubicBezTo>
                              <a:pt x="827023" y="-24221"/>
                              <a:pt x="784558" y="-3494"/>
                              <a:pt x="909175" y="0"/>
                            </a:cubicBezTo>
                            <a:cubicBezTo>
                              <a:pt x="1033792" y="3494"/>
                              <a:pt x="1460242" y="27289"/>
                              <a:pt x="1832125" y="0"/>
                            </a:cubicBezTo>
                            <a:cubicBezTo>
                              <a:pt x="2204008" y="-27289"/>
                              <a:pt x="2137633" y="28018"/>
                              <a:pt x="2403803" y="0"/>
                            </a:cubicBezTo>
                            <a:cubicBezTo>
                              <a:pt x="2669973" y="-28018"/>
                              <a:pt x="2758460" y="3537"/>
                              <a:pt x="2975481" y="0"/>
                            </a:cubicBezTo>
                            <a:cubicBezTo>
                              <a:pt x="3192502" y="-3537"/>
                              <a:pt x="3547555" y="767"/>
                              <a:pt x="3898432" y="0"/>
                            </a:cubicBezTo>
                            <a:cubicBezTo>
                              <a:pt x="4249309" y="-767"/>
                              <a:pt x="4165740" y="-17705"/>
                              <a:pt x="4353019" y="0"/>
                            </a:cubicBezTo>
                            <a:cubicBezTo>
                              <a:pt x="4540298" y="17705"/>
                              <a:pt x="4984967" y="37199"/>
                              <a:pt x="5275969" y="0"/>
                            </a:cubicBezTo>
                            <a:cubicBezTo>
                              <a:pt x="5566971" y="-37199"/>
                              <a:pt x="5797603" y="666"/>
                              <a:pt x="6198919" y="0"/>
                            </a:cubicBezTo>
                            <a:cubicBezTo>
                              <a:pt x="6600235" y="-666"/>
                              <a:pt x="6562451" y="9979"/>
                              <a:pt x="6887688" y="0"/>
                            </a:cubicBezTo>
                            <a:cubicBezTo>
                              <a:pt x="7212925" y="-9979"/>
                              <a:pt x="7599316" y="-794"/>
                              <a:pt x="7810638" y="0"/>
                            </a:cubicBezTo>
                            <a:cubicBezTo>
                              <a:pt x="8021960" y="794"/>
                              <a:pt x="8130840" y="-23124"/>
                              <a:pt x="8382317" y="0"/>
                            </a:cubicBezTo>
                            <a:cubicBezTo>
                              <a:pt x="8633794" y="23124"/>
                              <a:pt x="8734761" y="-11994"/>
                              <a:pt x="8953995" y="0"/>
                            </a:cubicBezTo>
                            <a:cubicBezTo>
                              <a:pt x="9173229" y="11994"/>
                              <a:pt x="9435116" y="9631"/>
                              <a:pt x="9759854" y="0"/>
                            </a:cubicBezTo>
                            <a:cubicBezTo>
                              <a:pt x="10084592" y="-9631"/>
                              <a:pt x="10179942" y="-21740"/>
                              <a:pt x="10331532" y="0"/>
                            </a:cubicBezTo>
                            <a:cubicBezTo>
                              <a:pt x="10483122" y="21740"/>
                              <a:pt x="11362211" y="-496"/>
                              <a:pt x="11709070" y="0"/>
                            </a:cubicBezTo>
                            <a:cubicBezTo>
                              <a:pt x="11728524" y="181357"/>
                              <a:pt x="11715330" y="261807"/>
                              <a:pt x="11709070" y="496136"/>
                            </a:cubicBezTo>
                            <a:cubicBezTo>
                              <a:pt x="11702810" y="730465"/>
                              <a:pt x="11713829" y="857072"/>
                              <a:pt x="11709070" y="954107"/>
                            </a:cubicBezTo>
                            <a:cubicBezTo>
                              <a:pt x="11374213" y="929504"/>
                              <a:pt x="11126277" y="948175"/>
                              <a:pt x="10903210" y="954107"/>
                            </a:cubicBezTo>
                            <a:cubicBezTo>
                              <a:pt x="10680143" y="960039"/>
                              <a:pt x="10587234" y="951166"/>
                              <a:pt x="10448623" y="954107"/>
                            </a:cubicBezTo>
                            <a:cubicBezTo>
                              <a:pt x="10310012" y="957048"/>
                              <a:pt x="9746770" y="984377"/>
                              <a:pt x="9525673" y="954107"/>
                            </a:cubicBezTo>
                            <a:cubicBezTo>
                              <a:pt x="9304576" y="923838"/>
                              <a:pt x="9162554" y="980340"/>
                              <a:pt x="8836904" y="954107"/>
                            </a:cubicBezTo>
                            <a:cubicBezTo>
                              <a:pt x="8511254" y="927874"/>
                              <a:pt x="8491707" y="957758"/>
                              <a:pt x="8382317" y="954107"/>
                            </a:cubicBezTo>
                            <a:cubicBezTo>
                              <a:pt x="8272927" y="950456"/>
                              <a:pt x="7844033" y="974567"/>
                              <a:pt x="7693548" y="954107"/>
                            </a:cubicBezTo>
                            <a:cubicBezTo>
                              <a:pt x="7543063" y="933647"/>
                              <a:pt x="7438445" y="961023"/>
                              <a:pt x="7356051" y="954107"/>
                            </a:cubicBezTo>
                            <a:cubicBezTo>
                              <a:pt x="7273657" y="947191"/>
                              <a:pt x="7145513" y="956192"/>
                              <a:pt x="7018554" y="954107"/>
                            </a:cubicBezTo>
                            <a:cubicBezTo>
                              <a:pt x="6891595" y="952022"/>
                              <a:pt x="6613897" y="976741"/>
                              <a:pt x="6329785" y="954107"/>
                            </a:cubicBezTo>
                            <a:cubicBezTo>
                              <a:pt x="6045673" y="931473"/>
                              <a:pt x="6081350" y="940629"/>
                              <a:pt x="5875198" y="954107"/>
                            </a:cubicBezTo>
                            <a:cubicBezTo>
                              <a:pt x="5669046" y="967585"/>
                              <a:pt x="5255498" y="927238"/>
                              <a:pt x="5069339" y="954107"/>
                            </a:cubicBezTo>
                            <a:cubicBezTo>
                              <a:pt x="4883180" y="980976"/>
                              <a:pt x="4769398" y="933714"/>
                              <a:pt x="4614751" y="954107"/>
                            </a:cubicBezTo>
                            <a:cubicBezTo>
                              <a:pt x="4460104" y="974500"/>
                              <a:pt x="4209603" y="960353"/>
                              <a:pt x="3808892" y="954107"/>
                            </a:cubicBezTo>
                            <a:cubicBezTo>
                              <a:pt x="3408181" y="947861"/>
                              <a:pt x="3563688" y="937303"/>
                              <a:pt x="3471395" y="954107"/>
                            </a:cubicBezTo>
                            <a:cubicBezTo>
                              <a:pt x="3379102" y="970911"/>
                              <a:pt x="3040910" y="939169"/>
                              <a:pt x="2665535" y="954107"/>
                            </a:cubicBezTo>
                            <a:cubicBezTo>
                              <a:pt x="2290160" y="969045"/>
                              <a:pt x="2375700" y="972480"/>
                              <a:pt x="2210948" y="954107"/>
                            </a:cubicBezTo>
                            <a:cubicBezTo>
                              <a:pt x="2046196" y="935734"/>
                              <a:pt x="1952058" y="959405"/>
                              <a:pt x="1873451" y="954107"/>
                            </a:cubicBezTo>
                            <a:cubicBezTo>
                              <a:pt x="1794844" y="948809"/>
                              <a:pt x="1510535" y="947283"/>
                              <a:pt x="1418864" y="954107"/>
                            </a:cubicBezTo>
                            <a:cubicBezTo>
                              <a:pt x="1327193" y="960931"/>
                              <a:pt x="936707" y="923961"/>
                              <a:pt x="613004" y="954107"/>
                            </a:cubicBezTo>
                            <a:cubicBezTo>
                              <a:pt x="289301" y="984253"/>
                              <a:pt x="182194" y="970759"/>
                              <a:pt x="0" y="954107"/>
                            </a:cubicBezTo>
                            <a:cubicBezTo>
                              <a:pt x="8454" y="812814"/>
                              <a:pt x="-10941" y="716133"/>
                              <a:pt x="0" y="505677"/>
                            </a:cubicBezTo>
                            <a:cubicBezTo>
                              <a:pt x="10941" y="295221"/>
                              <a:pt x="-1413" y="19624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10">
                <a:extLst>
                  <a:ext uri="{FF2B5EF4-FFF2-40B4-BE49-F238E27FC236}">
                    <a16:creationId xmlns:a16="http://schemas.microsoft.com/office/drawing/2014/main" id="{2E927531-F40E-D75D-80DE-CE9212D3C401}"/>
                  </a:ext>
                </a:extLst>
              </p:cNvPr>
              <p:cNvSpPr txBox="1"/>
              <p:nvPr/>
            </p:nvSpPr>
            <p:spPr>
              <a:xfrm>
                <a:off x="4862748" y="4785707"/>
                <a:ext cx="762000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94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he-IL" sz="4400" dirty="0"/>
              </a:p>
            </p:txBody>
          </p:sp>
        </mc:Choice>
        <mc:Fallback xmlns="">
          <p:sp>
            <p:nvSpPr>
              <p:cNvPr id="5" name="תיבת טקסט 10">
                <a:extLst>
                  <a:ext uri="{FF2B5EF4-FFF2-40B4-BE49-F238E27FC236}">
                    <a16:creationId xmlns:a16="http://schemas.microsoft.com/office/drawing/2014/main" id="{2E927531-F40E-D75D-80DE-CE9212D3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48" y="4785707"/>
                <a:ext cx="762000" cy="769441"/>
              </a:xfrm>
              <a:prstGeom prst="rect">
                <a:avLst/>
              </a:prstGeom>
              <a:blipFill>
                <a:blip r:embed="rId8"/>
                <a:stretch>
                  <a:fillRect t="-16129" r="-34426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76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Next-Block Pseudoentropy (reminder) 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194" y="2151531"/>
                <a:ext cx="11909611" cy="31331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i="0">
                        <a:solidFill>
                          <a:srgbClr val="0432FF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b>
                    </m:sSub>
                    <m:r>
                      <a:rPr lang="en-US" i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has </a:t>
                </a:r>
                <a:r>
                  <a:rPr lang="en-US" dirty="0">
                    <a:solidFill>
                      <a:srgbClr val="7030A0"/>
                    </a:solidFill>
                  </a:rPr>
                  <a:t>next-block pseudoentropy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rgbClr val="0432FF"/>
                        </a:solidFill>
                      </a:rPr>
                      <m:t>∃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C00000"/>
                        </a:solidFill>
                      </a:rPr>
                      <m:t>Y</m:t>
                    </m:r>
                    <m:r>
                      <a:rPr lang="en-US" i="0" dirty="0">
                        <a:solidFill>
                          <a:srgbClr val="C00000"/>
                        </a:solidFill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a:rPr lang="en-US" i="0" dirty="0">
                            <a:solidFill>
                              <a:srgbClr val="C00000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solidFill>
                          <a:srgbClr val="C00000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n</m:t>
                        </m:r>
                      </m:sub>
                    </m:sSub>
                    <m:r>
                      <a:rPr lang="en-US" i="0" dirty="0">
                        <a:solidFill>
                          <a:srgbClr val="C00000"/>
                        </a:solidFill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 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 smtClean="0">
                        <a:solidFill>
                          <a:srgbClr val="0432FF"/>
                        </a:solidFill>
                      </a:rPr>
                      <m:t>)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C00000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C00000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432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k</m:t>
                        </m:r>
                      </m:e>
                    </m:nary>
                  </m:oMath>
                </a14:m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94" y="2151531"/>
                <a:ext cx="11909611" cy="3133163"/>
              </a:xfrm>
              <a:blipFill>
                <a:blip r:embed="rId2"/>
                <a:stretch>
                  <a:fillRect l="-320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02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Next-bit pseudoentropy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 KL-hardness</a:t>
                </a:r>
                <a:endParaRPr lang="en-US" sz="40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706" y="1597152"/>
                <a:ext cx="11843182" cy="526084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</a:rPr>
                      <m:t>𝐸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∗</m:t>
                        </m:r>
                      </m:sup>
                    </m:sSup>
                    <m:r>
                      <a:rPr lang="en-US" i="0">
                        <a:solidFill>
                          <a:srgbClr val="0432FF"/>
                        </a:solidFill>
                      </a:rPr>
                      <m:t>→[0,1]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</a:rPr>
                          <m:t>𝐸</m:t>
                        </m:r>
                      </m:sup>
                    </m:sSup>
                    <m:r>
                      <a:rPr lang="en-US" b="0" i="0" smtClean="0">
                        <a:solidFill>
                          <a:srgbClr val="C00000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be output of </a:t>
                </a:r>
                <a:r>
                  <a:rPr lang="en-US"/>
                  <a:t>the </a:t>
                </a:r>
                <a:r>
                  <a:rPr lang="en-US" u="sng"/>
                  <a:t>adaptive</a:t>
                </a:r>
                <a:r>
                  <a:rPr lang="en-US"/>
                  <a:t> </a:t>
                </a:r>
                <a:r>
                  <a:rPr lang="en-US" dirty="0"/>
                  <a:t>process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</a:rPr>
                      <m:t>             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</a:rPr>
                          <m:t>𝐸</m:t>
                        </m:r>
                      </m:sup>
                    </m:sSubSup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Ber</m:t>
                    </m:r>
                    <m:r>
                      <a:rPr lang="en-US" b="0" i="0" smtClean="0">
                        <a:solidFill>
                          <a:srgbClr val="0070C0"/>
                        </a:solidFill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</a:rPr>
                      <m:t>𝐸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))</m:t>
                    </m:r>
                  </m:oMath>
                </a14:m>
                <a:r>
                  <a:rPr lang="en-US" dirty="0"/>
                  <a:t>.       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  <a:r>
                  <a:rPr lang="en-US" dirty="0">
                    <a:solidFill>
                      <a:srgbClr val="0432FF"/>
                    </a:solidFill>
                  </a:rPr>
                  <a:t>   1 </a:t>
                </a:r>
                <a:r>
                  <a:rPr lang="en-US" dirty="0"/>
                  <a:t>wp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Def: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7030A0"/>
                    </a:solidFill>
                  </a:rPr>
                  <a:t>KL hardness </a:t>
                </a:r>
                <a:r>
                  <a:rPr lang="en-US" dirty="0">
                    <a:solidFill>
                      <a:srgbClr val="0432FF"/>
                    </a:solidFill>
                  </a:rPr>
                  <a:t>k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poly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US" dirty="0"/>
                      <m:t>size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Vadhan</a:t>
                </a:r>
                <a:r>
                  <a:rPr lang="en-US" dirty="0">
                    <a:solidFill>
                      <a:srgbClr val="0070C0"/>
                    </a:solidFill>
                  </a:rPr>
                  <a:t> and Zheng ‘12]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7030A0"/>
                    </a:solidFill>
                  </a:rPr>
                  <a:t>KL hardness </a:t>
                </a:r>
                <a:r>
                  <a:rPr lang="en-US" dirty="0">
                    <a:solidFill>
                      <a:srgbClr val="0432FF"/>
                    </a:solidFill>
                  </a:rPr>
                  <a:t>k-H(X)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 NBPE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>
                    <a:solidFill>
                      <a:srgbClr val="7030A0"/>
                    </a:solidFill>
                  </a:rPr>
                  <a:t>KL hardness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3200" dirty="0"/>
                  <a:t> pseudoentropy </a:t>
                </a:r>
                <a:r>
                  <a:rPr lang="en-US" sz="3200" dirty="0">
                    <a:solidFill>
                      <a:srgbClr val="009051"/>
                    </a:solidFill>
                  </a:rPr>
                  <a:t>gap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has no </a:t>
                </a:r>
                <a:r>
                  <a:rPr lang="en-US" sz="3200" dirty="0"/>
                  <a:t>NBPE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dirty="0" smtClean="0"/>
                      <m:t>eff</m:t>
                    </m:r>
                    <m:r>
                      <m:rPr>
                        <m:nor/>
                      </m:rPr>
                      <a:rPr lang="en-US" sz="3200" b="0" i="0" dirty="0" smtClean="0"/>
                      <m:t>.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e>
                    </m:d>
                    <m:r>
                      <a:rPr lang="en-US" sz="32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We refers to such (det.)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</a:rPr>
                      <m:t>𝐸</m:t>
                    </m:r>
                  </m:oMath>
                </a14:m>
                <a:r>
                  <a:rPr lang="en-US" sz="3200" dirty="0"/>
                  <a:t> as </a:t>
                </a:r>
                <a:r>
                  <a:rPr lang="en-US" sz="3200" dirty="0">
                    <a:solidFill>
                      <a:srgbClr val="7030A0"/>
                    </a:solidFill>
                  </a:rPr>
                  <a:t>next-bit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</a:rPr>
                  <a:t>estimator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200" dirty="0"/>
                  <a:t>Proof idea</a:t>
                </a:r>
                <a:endParaRPr lang="en-US" sz="32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706" y="1597152"/>
                <a:ext cx="11843182" cy="5260848"/>
              </a:xfrm>
              <a:blipFill>
                <a:blip r:embed="rId3"/>
                <a:stretch>
                  <a:fillRect l="-1178" t="-241" b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000" dirty="0">
                    <a:cs typeface="Arial" panose="020B0604020202020204" pitchFamily="34" charset="0"/>
                  </a:rPr>
                  <a:t>Next-bit Estimation</a:t>
                </a:r>
                <a14:m>
                  <m:oMath xmlns:m="http://schemas.openxmlformats.org/officeDocument/2006/math">
                    <m:r>
                      <a:rPr lang="en-US" sz="4000">
                        <a:cs typeface="Arial" panose="020B0604020202020204" pitchFamily="34" charset="0"/>
                      </a:rPr>
                      <m:t>  ⇒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cs typeface="Arial" panose="020B0604020202020204" pitchFamily="34" charset="0"/>
                  </a:rPr>
                  <a:t>Compression</a:t>
                </a:r>
                <a:endParaRPr lang="en-IL" sz="40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Given next-bit estimator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</a:rPr>
                      <m:t>𝐸</m:t>
                    </m:r>
                  </m:oMath>
                </a14:m>
                <a:r>
                  <a:rPr lang="en-US" sz="3200" dirty="0"/>
                  <a:t>, compress </a:t>
                </a:r>
                <a:r>
                  <a:rPr lang="en-US" sz="3200" dirty="0">
                    <a:solidFill>
                      <a:srgbClr val="0432FF"/>
                    </a:solidFill>
                  </a:rPr>
                  <a:t>X</a:t>
                </a:r>
                <a:r>
                  <a:rPr lang="en-US" sz="3200" dirty="0"/>
                  <a:t> using compression scheme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3200" dirty="0"/>
                  <a:t>….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3200" dirty="0"/>
                  <a:t>Is it efficient?</a:t>
                </a:r>
              </a:p>
              <a:p>
                <a:r>
                  <a:rPr lang="en-US" sz="3200" dirty="0"/>
                  <a:t>How compressing is it?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  <a:blipFill>
                <a:blip r:embed="rId3"/>
                <a:stretch>
                  <a:fillRect l="-1336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9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3029" y="365125"/>
                <a:ext cx="11625942" cy="1325563"/>
              </a:xfrm>
            </p:spPr>
            <p:txBody>
              <a:bodyPr>
                <a:norm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-Incompressibility ⇒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−2)</m:t>
                    </m:r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-Next-Bit Pseudoentropy</a:t>
                </a:r>
                <a:endParaRPr lang="en-IL" sz="4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3029" y="365125"/>
                <a:ext cx="11625942" cy="1325563"/>
              </a:xfrm>
              <a:blipFill>
                <a:blip r:embed="rId2"/>
                <a:stretch>
                  <a:fillRect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029" y="1795303"/>
                <a:ext cx="11850585" cy="478794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Proof</a:t>
                </a:r>
                <a:r>
                  <a:rPr lang="en-US" dirty="0"/>
                  <a:t>: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432FF"/>
                    </a:solidFill>
                  </a:rPr>
                  <a:t>𝑘−2)</a:t>
                </a:r>
                <a:r>
                  <a:rPr lang="en-US" dirty="0"/>
                  <a:t> next-bit pseudoentropy.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0" smtClean="0"/>
                      <m:t>⇒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sty m:val="p"/>
                      </m:rPr>
                      <a:rPr lang="en-US" b="0" i="0" smtClean="0"/>
                      <m:t>By</m:t>
                    </m:r>
                    <m: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b="0" dirty="0" smtClean="0">
                        <a:solidFill>
                          <a:srgbClr val="0070C0"/>
                        </a:solidFill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])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</a:rPr>
                      <m:t>∃</m:t>
                    </m:r>
                  </m:oMath>
                </a14:m>
                <a:r>
                  <a:rPr lang="en-US" dirty="0"/>
                  <a:t>next-bit estimator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</a:rPr>
                      <m:t>𝐸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D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|</m:t>
                    </m:r>
                    <m:d>
                      <m:dPr>
                        <m:begChr m:val="|"/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Y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</a:rPr>
                              <m:t>𝐸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&lt;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0432FF"/>
                        </a:solidFill>
                      </a:rPr>
                      <m:t>k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−2</m:t>
                    </m:r>
                    <m:r>
                      <a:rPr lang="en-US" i="0">
                        <a:solidFill>
                          <a:srgbClr val="0432FF"/>
                        </a:solidFill>
                      </a:rPr>
                      <m:t>−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0432FF"/>
                        </a:solidFill>
                      </a:rPr>
                      <m:t>H</m:t>
                    </m:r>
                    <m:r>
                      <a:rPr lang="en-US" i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i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b="1" dirty="0"/>
                  <a:t>Lemma </a:t>
                </a:r>
                <a:r>
                  <a:rPr lang="en-US" dirty="0"/>
                  <a:t>(next).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432FF"/>
                        </a:solidFill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-point-wise compression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432FF"/>
                            </a:solidFill>
                          </a:rPr>
                          <m:t>𝐸𝑛𝑐</m:t>
                        </m:r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432FF"/>
                            </a:solidFill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 </a:t>
                </a:r>
                <a:r>
                  <a:rPr lang="en-US" dirty="0"/>
                  <a:t>for</a:t>
                </a:r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Y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</a:rPr>
                              <m:t>𝐸</m:t>
                            </m:r>
                          </m:sup>
                        </m:sSup>
                      </m:e>
                      <m:sup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sz="9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</a:rPr>
                      <m:t>⇒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(By compressing wrong distributions fact) </a:t>
                </a:r>
                <a:endParaRPr lang="en-US" sz="2800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800" b="0" dirty="0">
                    <a:solidFill>
                      <a:srgbClr val="0070C0"/>
                    </a:solidFill>
                  </a:rPr>
                  <a:t> 		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  <m:t>𝐸𝑛𝑐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)|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+2+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D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||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029" y="1795303"/>
                <a:ext cx="11850585" cy="4787941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9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75" y="3242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Arithmetic Encoding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479" y="2158232"/>
                <a:ext cx="11935521" cy="2932771"/>
              </a:xfr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Fix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432FF"/>
                        </a:solidFill>
                      </a:rPr>
                      <m:t>𝐸𝑛𝑐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: </a:t>
                </a:r>
                <a:r>
                  <a:rPr lang="en-US" dirty="0"/>
                  <a:t> </a:t>
                </a:r>
                <a:r>
                  <a:rPr lang="en-US" u="sng" dirty="0"/>
                  <a:t>first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432FF"/>
                                </a:solidFill>
                              </a:rPr>
                              <m:t>log</m:t>
                            </m:r>
                            <m:r>
                              <a:rPr lang="en-US" sz="2400" b="0" i="0" smtClean="0">
                                <a:solidFill>
                                  <a:srgbClr val="0432FF"/>
                                </a:solidFill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solidFill>
                                      <a:srgbClr val="0432FF"/>
                                    </a:solidFill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solidFill>
                                          <a:srgbClr val="0432FF"/>
                                        </a:solidFill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  <m:r>
                                          <a:rPr lang="en-US" sz="24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0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  <m:r>
                      <a:rPr lang="en-US" sz="2400" i="0">
                        <a:solidFill>
                          <a:srgbClr val="0432FF"/>
                        </a:solidFill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bits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900" dirty="0"/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-</a:t>
                </a:r>
                <a:r>
                  <a:rPr lang="en-US" dirty="0"/>
                  <a:t>point-wise		</a:t>
                </a:r>
              </a:p>
              <a:p>
                <a:r>
                  <a:rPr lang="en-US" dirty="0"/>
                  <a:t>Invertible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𝐷𝑒𝑐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exists)</a:t>
                </a:r>
              </a:p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a:rPr lang="en-US" i="1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,</m:t>
                    </m:r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𝐷𝑒𝑐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9051"/>
                    </a:solidFill>
                  </a:rPr>
                  <a:t>efficient</a:t>
                </a:r>
                <a:r>
                  <a:rPr lang="en-US" dirty="0"/>
                  <a:t> if computing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b="0" smtClean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and</m:t>
                        </m:r>
                        <m:r>
                          <m:rPr>
                            <m:nor/>
                          </m:rPr>
                          <a:rPr lang="en-US" b="0" dirty="0" smtClean="0"/>
                          <m:t> 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Pr</m:t>
                            </m:r>
                          </m:fName>
                          <m:e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479" y="2158232"/>
                <a:ext cx="11935521" cy="2932771"/>
              </a:xfrm>
              <a:blipFill>
                <a:blip r:embed="rId3"/>
                <a:stretch>
                  <a:fillRect l="-1063" t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8B4DBB02-28D2-5341-C400-AF1A57664D39}"/>
              </a:ext>
            </a:extLst>
          </p:cNvPr>
          <p:cNvSpPr/>
          <p:nvPr/>
        </p:nvSpPr>
        <p:spPr>
          <a:xfrm>
            <a:off x="6581078" y="1556247"/>
            <a:ext cx="1603368" cy="755640"/>
          </a:xfrm>
          <a:prstGeom prst="wedgeRoundRectCallout">
            <a:avLst>
              <a:gd name="adj1" fmla="val -50032"/>
              <a:gd name="adj2" fmla="val 9897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>
                <a:solidFill>
                  <a:schemeClr val="tx1"/>
                </a:solidFill>
              </a:rPr>
              <a:t>Lexicographic order</a:t>
            </a:r>
          </a:p>
        </p:txBody>
      </p:sp>
    </p:spTree>
    <p:extLst>
      <p:ext uri="{BB962C8B-B14F-4D97-AF65-F5344CB8AC3E}">
        <p14:creationId xmlns:p14="http://schemas.microsoft.com/office/powerpoint/2010/main" val="7786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75" y="3242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>
                <a:noFill/>
                <a:cs typeface="Arial" panose="020B0604020202020204" pitchFamily="34" charset="0"/>
              </a:rPr>
              <a:t>c</a:t>
            </a:r>
            <a:r>
              <a:rPr lang="en-US" sz="4000" dirty="0">
                <a:cs typeface="Arial" panose="020B0604020202020204" pitchFamily="34" charset="0"/>
              </a:rPr>
              <a:t> Decoding</a:t>
            </a:r>
            <a:endParaRPr lang="en-IL" sz="4000" dirty="0">
              <a:cs typeface="Arial" panose="020B0604020202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823A334-C3CE-242F-400A-F2814C6540B7}"/>
              </a:ext>
            </a:extLst>
          </p:cNvPr>
          <p:cNvGrpSpPr/>
          <p:nvPr/>
        </p:nvGrpSpPr>
        <p:grpSpPr>
          <a:xfrm>
            <a:off x="6361075" y="6083798"/>
            <a:ext cx="5723340" cy="811764"/>
            <a:chOff x="6361075" y="6083798"/>
            <a:chExt cx="5723340" cy="811764"/>
          </a:xfrm>
        </p:grpSpPr>
        <p:cxnSp>
          <p:nvCxnSpPr>
            <p:cNvPr id="5" name="מחבר ישר 4">
              <a:extLst>
                <a:ext uri="{FF2B5EF4-FFF2-40B4-BE49-F238E27FC236}">
                  <a16:creationId xmlns:a16="http://schemas.microsoft.com/office/drawing/2014/main" id="{9795266D-C1EA-2749-EEB9-52D00BF9CF09}"/>
                </a:ext>
              </a:extLst>
            </p:cNvPr>
            <p:cNvCxnSpPr>
              <a:cxnSpLocks/>
            </p:cNvCxnSpPr>
            <p:nvPr/>
          </p:nvCxnSpPr>
          <p:spPr>
            <a:xfrm>
              <a:off x="6545766" y="6220647"/>
              <a:ext cx="5326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1FA6B7CD-1CE0-F7E9-1B3F-902B736D4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9466" y="6090106"/>
              <a:ext cx="0" cy="292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E6F54E9C-4504-C38F-0F7A-EB0852DD0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88191" y="6083798"/>
              <a:ext cx="0" cy="2923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CD2176D3-93F2-1E39-2D99-5A3B18A60D6C}"/>
                </a:ext>
              </a:extLst>
            </p:cNvPr>
            <p:cNvSpPr txBox="1">
              <a:spLocks/>
            </p:cNvSpPr>
            <p:nvPr/>
          </p:nvSpPr>
          <p:spPr>
            <a:xfrm>
              <a:off x="6361075" y="6377716"/>
              <a:ext cx="347493" cy="5178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latin typeface="+mj-lt"/>
                </a:rPr>
                <a:t>0</a:t>
              </a:r>
            </a:p>
            <a:p>
              <a:pPr lvl="3"/>
              <a:endParaRPr lang="en-IL" sz="1400" dirty="0">
                <a:latin typeface="+mj-lt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IL" sz="2400" dirty="0"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377EFF4-1DA8-A5F0-75B6-D53E00C624C3}"/>
                </a:ext>
              </a:extLst>
            </p:cNvPr>
            <p:cNvSpPr txBox="1">
              <a:spLocks/>
            </p:cNvSpPr>
            <p:nvPr/>
          </p:nvSpPr>
          <p:spPr>
            <a:xfrm>
              <a:off x="11736922" y="6377716"/>
              <a:ext cx="347493" cy="5178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>
                  <a:latin typeface="+mj-lt"/>
                </a:rPr>
                <a:t>1</a:t>
              </a:r>
            </a:p>
            <a:p>
              <a:pPr lvl="3"/>
              <a:endParaRPr lang="en-IL" sz="1400" dirty="0">
                <a:latin typeface="+mj-lt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n-IL" sz="2400" dirty="0">
                <a:latin typeface="+mj-lt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9905C86-C143-81D4-28BE-DA9456600DC9}"/>
              </a:ext>
            </a:extLst>
          </p:cNvPr>
          <p:cNvGrpSpPr/>
          <p:nvPr/>
        </p:nvGrpSpPr>
        <p:grpSpPr>
          <a:xfrm>
            <a:off x="7689298" y="5821765"/>
            <a:ext cx="2417845" cy="1005876"/>
            <a:chOff x="7689298" y="5821765"/>
            <a:chExt cx="2417845" cy="1005876"/>
          </a:xfrm>
        </p:grpSpPr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D9E3BEB8-7A9C-305C-7F30-B2833976E8A4}"/>
                </a:ext>
              </a:extLst>
            </p:cNvPr>
            <p:cNvSpPr/>
            <p:nvPr/>
          </p:nvSpPr>
          <p:spPr>
            <a:xfrm>
              <a:off x="8759327" y="6186437"/>
              <a:ext cx="83976" cy="83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DD07F04-A53F-D598-77E1-79A858802CB3}"/>
                </a:ext>
              </a:extLst>
            </p:cNvPr>
            <p:cNvGrpSpPr/>
            <p:nvPr/>
          </p:nvGrpSpPr>
          <p:grpSpPr>
            <a:xfrm>
              <a:off x="7689298" y="5821765"/>
              <a:ext cx="2417845" cy="1005876"/>
              <a:chOff x="7253998" y="7054053"/>
              <a:chExt cx="2417845" cy="100587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Content Placeholder 2">
                    <a:extLst>
                      <a:ext uri="{FF2B5EF4-FFF2-40B4-BE49-F238E27FC236}">
                        <a16:creationId xmlns:a16="http://schemas.microsoft.com/office/drawing/2014/main" id="{AF07B569-EA55-68C4-A1F0-C10DD9AAA42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192268" y="7054053"/>
                    <a:ext cx="347493" cy="51784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>
                      <a:solidFill>
                        <a:srgbClr val="7030A0"/>
                      </a:solidFill>
                      <a:latin typeface="+mj-lt"/>
                    </a:endParaRPr>
                  </a:p>
                  <a:p>
                    <a:pPr lvl="3"/>
                    <a:endParaRPr lang="en-IL" sz="1400" dirty="0">
                      <a:solidFill>
                        <a:srgbClr val="7030A0"/>
                      </a:solidFill>
                      <a:latin typeface="+mj-lt"/>
                    </a:endParaRP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:endParaRPr lang="en-IL" sz="2400" dirty="0">
                      <a:solidFill>
                        <a:srgbClr val="7030A0"/>
                      </a:solidFill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15" name="Content Placeholder 2">
                    <a:extLst>
                      <a:ext uri="{FF2B5EF4-FFF2-40B4-BE49-F238E27FC236}">
                        <a16:creationId xmlns:a16="http://schemas.microsoft.com/office/drawing/2014/main" id="{AF07B569-EA55-68C4-A1F0-C10DD9AAA4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2268" y="7054053"/>
                    <a:ext cx="347493" cy="51784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4286" b="-23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B18EF8BA-8C3D-03FC-1E4D-200389DECE1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253998" y="7643706"/>
                    <a:ext cx="2417845" cy="41622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1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1…,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18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  <m:r>
                                        <a:rPr lang="en-US" sz="180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180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IL" sz="1400" dirty="0">
                      <a:solidFill>
                        <a:srgbClr val="7030A0"/>
                      </a:solidFill>
                      <a:latin typeface="+mj-lt"/>
                    </a:endParaRP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:endParaRPr lang="en-IL" sz="2400" dirty="0">
                      <a:solidFill>
                        <a:srgbClr val="7030A0"/>
                      </a:solidFill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18" name="Content Placeholder 2">
                    <a:extLst>
                      <a:ext uri="{FF2B5EF4-FFF2-40B4-BE49-F238E27FC236}">
                        <a16:creationId xmlns:a16="http://schemas.microsoft.com/office/drawing/2014/main" id="{B18EF8BA-8C3D-03FC-1E4D-200389DECE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3998" y="7643706"/>
                    <a:ext cx="2417845" cy="4162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47" r="-89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847C152-2374-1E40-F77B-9DBBF91EF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60" y="1162263"/>
                <a:ext cx="6412106" cy="1083395"/>
              </a:xfr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400" i="1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i="1" dirty="0">
                  <a:solidFill>
                    <a:srgbClr val="0432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432FF"/>
                        </a:solidFill>
                      </a:rPr>
                      <m:t>𝐸𝑛𝑐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</m:d>
                  </m:oMath>
                </a14:m>
                <a:r>
                  <a:rPr lang="en-US" sz="2400" dirty="0"/>
                  <a:t>: first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432FF"/>
                                </a:solidFill>
                              </a:rPr>
                              <m:t>log</m:t>
                            </m:r>
                            <m:r>
                              <a:rPr lang="en-US" sz="2400" b="0" i="0" smtClean="0">
                                <a:solidFill>
                                  <a:srgbClr val="0432FF"/>
                                </a:solidFill>
                              </a:rPr>
                              <m:t>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sz="2400" i="0">
                        <a:solidFill>
                          <a:srgbClr val="0432FF"/>
                        </a:solidFill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</a:rPr>
                  <a:t> </a:t>
                </a:r>
                <a:r>
                  <a:rPr lang="en-US" sz="2400" dirty="0"/>
                  <a:t>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sz="2400" b="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847C152-2374-1E40-F77B-9DBBF91EF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60" y="1162263"/>
                <a:ext cx="6412106" cy="1083395"/>
              </a:xfrm>
              <a:blipFill>
                <a:blip r:embed="rId5"/>
                <a:stretch>
                  <a:fillRect l="-1383" t="-6897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EC8FE09-347F-6FFC-BB5B-9C72A0B2B2AE}"/>
              </a:ext>
            </a:extLst>
          </p:cNvPr>
          <p:cNvGrpSpPr/>
          <p:nvPr/>
        </p:nvGrpSpPr>
        <p:grpSpPr>
          <a:xfrm>
            <a:off x="8688723" y="1162264"/>
            <a:ext cx="2337071" cy="2022737"/>
            <a:chOff x="7498080" y="1838063"/>
            <a:chExt cx="2337071" cy="2022737"/>
          </a:xfrm>
        </p:grpSpPr>
        <p:sp>
          <p:nvSpPr>
            <p:cNvPr id="21" name="אליפסה 23">
              <a:extLst>
                <a:ext uri="{FF2B5EF4-FFF2-40B4-BE49-F238E27FC236}">
                  <a16:creationId xmlns:a16="http://schemas.microsoft.com/office/drawing/2014/main" id="{BA76F6C6-551C-29E9-6CCD-BEED80D820F2}"/>
                </a:ext>
              </a:extLst>
            </p:cNvPr>
            <p:cNvSpPr/>
            <p:nvPr/>
          </p:nvSpPr>
          <p:spPr>
            <a:xfrm>
              <a:off x="9026803" y="3067837"/>
              <a:ext cx="74645" cy="7464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he-IL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EADD14D-04D9-53D4-57CF-65FCB6B998D7}"/>
                </a:ext>
              </a:extLst>
            </p:cNvPr>
            <p:cNvGrpSpPr/>
            <p:nvPr/>
          </p:nvGrpSpPr>
          <p:grpSpPr>
            <a:xfrm>
              <a:off x="7498080" y="1838063"/>
              <a:ext cx="2337071" cy="2022737"/>
              <a:chOff x="7498080" y="1838063"/>
              <a:chExt cx="2337071" cy="2022737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B75CBCC-326D-DDD5-9089-97146CD6E1B4}"/>
                  </a:ext>
                </a:extLst>
              </p:cNvPr>
              <p:cNvGrpSpPr/>
              <p:nvPr/>
            </p:nvGrpSpPr>
            <p:grpSpPr>
              <a:xfrm>
                <a:off x="8282740" y="3113640"/>
                <a:ext cx="744635" cy="729250"/>
                <a:chOff x="5807433" y="1673246"/>
                <a:chExt cx="744635" cy="729250"/>
              </a:xfrm>
            </p:grpSpPr>
            <p:cxnSp>
              <p:nvCxnSpPr>
                <p:cNvPr id="22" name="מחבר ישר 31">
                  <a:extLst>
                    <a:ext uri="{FF2B5EF4-FFF2-40B4-BE49-F238E27FC236}">
                      <a16:creationId xmlns:a16="http://schemas.microsoft.com/office/drawing/2014/main" id="{E427ED0F-3C0A-017B-674B-3E558C643355}"/>
                    </a:ext>
                  </a:extLst>
                </p:cNvPr>
                <p:cNvCxnSpPr>
                  <a:cxnSpLocks/>
                  <a:stCxn id="21" idx="3"/>
                </p:cNvCxnSpPr>
                <p:nvPr/>
              </p:nvCxnSpPr>
              <p:spPr>
                <a:xfrm flipH="1">
                  <a:off x="5807433" y="1673246"/>
                  <a:ext cx="744635" cy="7292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82CC32D-C226-BBE5-AEED-73AED930BC7D}"/>
                    </a:ext>
                  </a:extLst>
                </p:cNvPr>
                <p:cNvSpPr txBox="1"/>
                <p:nvPr/>
              </p:nvSpPr>
              <p:spPr>
                <a:xfrm>
                  <a:off x="5923305" y="1732516"/>
                  <a:ext cx="277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81C7C7C3-1C39-302E-36E0-F03651649D39}"/>
                  </a:ext>
                </a:extLst>
              </p:cNvPr>
              <p:cNvGrpSpPr/>
              <p:nvPr/>
            </p:nvGrpSpPr>
            <p:grpSpPr>
              <a:xfrm>
                <a:off x="7498080" y="1838063"/>
                <a:ext cx="2337071" cy="2022737"/>
                <a:chOff x="7498080" y="1838063"/>
                <a:chExt cx="2337071" cy="2022737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B015EB9-8D37-AD4A-F510-CA0C6A3C399F}"/>
                    </a:ext>
                  </a:extLst>
                </p:cNvPr>
                <p:cNvGrpSpPr/>
                <p:nvPr/>
              </p:nvGrpSpPr>
              <p:grpSpPr>
                <a:xfrm>
                  <a:off x="7498080" y="1838063"/>
                  <a:ext cx="1603368" cy="755640"/>
                  <a:chOff x="7498080" y="1838063"/>
                  <a:chExt cx="1603368" cy="755640"/>
                </a:xfrm>
              </p:grpSpPr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31" name="Rounded Rectangular Callout 30">
                        <a:extLst>
                          <a:ext uri="{FF2B5EF4-FFF2-40B4-BE49-F238E27FC236}">
                            <a16:creationId xmlns:a16="http://schemas.microsoft.com/office/drawing/2014/main" id="{7AA7AD0E-B4EC-3AF2-E1DB-C6E39B5724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98080" y="1838063"/>
                        <a:ext cx="1603368" cy="755640"/>
                      </a:xfrm>
                      <a:prstGeom prst="wedgeRoundRectCallout">
                        <a:avLst>
                          <a:gd name="adj1" fmla="val 46394"/>
                          <a:gd name="adj2" fmla="val 115322"/>
                          <a:gd name="adj3" fmla="val 16667"/>
                        </a:avLst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rtl="1"/>
                        <a:r>
                          <a:rPr lang="he-IL" dirty="0">
                            <a:noFill/>
                          </a:rPr>
                          <a:t>ג</a:t>
                        </a:r>
                        <a:r>
                          <a:rPr lang="en-US" dirty="0">
                            <a:solidFill>
                              <a:srgbClr val="0432FF"/>
                            </a:solidFill>
                          </a:rPr>
                          <a:t> </a:t>
                        </a:r>
                        <a14:m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</m:oMath>
                        </a14:m>
                        <a:r>
                          <a:rPr lang="en-US" dirty="0">
                            <a:solidFill>
                              <a:srgbClr val="0432FF"/>
                            </a:solidFill>
                          </a:rPr>
                          <a:t> z</a:t>
                        </a:r>
                        <a:r>
                          <a:rPr lang="he-IL" dirty="0">
                            <a:noFill/>
                          </a:rPr>
                          <a:t>ג</a:t>
                        </a:r>
                        <a:r>
                          <a:rPr lang="en-US" dirty="0">
                            <a:solidFill>
                              <a:srgbClr val="0432FF"/>
                            </a:solidFill>
                          </a:rPr>
                          <a:t> 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</a:rPr>
                                  <m:t>0000</m:t>
                                </m:r>
                              </m:sub>
                            </m:sSub>
                          </m:oMath>
                        </a14:m>
                        <a:endParaRPr lang="en-US" dirty="0">
                          <a:noFill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31" name="Rounded Rectangular Callout 30">
                        <a:extLst>
                          <a:ext uri="{FF2B5EF4-FFF2-40B4-BE49-F238E27FC236}">
                            <a16:creationId xmlns:a16="http://schemas.microsoft.com/office/drawing/2014/main" id="{7AA7AD0E-B4EC-3AF2-E1DB-C6E39B5724C6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98080" y="1838063"/>
                        <a:ext cx="1603368" cy="755640"/>
                      </a:xfrm>
                      <a:prstGeom prst="wedgeRoundRectCallout">
                        <a:avLst>
                          <a:gd name="adj1" fmla="val 46394"/>
                          <a:gd name="adj2" fmla="val 115322"/>
                          <a:gd name="adj3" fmla="val 16667"/>
                        </a:avLst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64DF7C11-ECB5-84B9-C05D-0A42D8DDB99C}"/>
                      </a:ext>
                    </a:extLst>
                  </p:cNvPr>
                  <p:cNvSpPr txBox="1"/>
                  <p:nvPr/>
                </p:nvSpPr>
                <p:spPr>
                  <a:xfrm>
                    <a:off x="8501465" y="1870245"/>
                    <a:ext cx="2773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?</a:t>
                    </a: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5D05140-662E-771F-19A0-06FF64A85382}"/>
                    </a:ext>
                  </a:extLst>
                </p:cNvPr>
                <p:cNvGrpSpPr/>
                <p:nvPr/>
              </p:nvGrpSpPr>
              <p:grpSpPr>
                <a:xfrm>
                  <a:off x="9090516" y="3131550"/>
                  <a:ext cx="744635" cy="729250"/>
                  <a:chOff x="9090516" y="3131550"/>
                  <a:chExt cx="744635" cy="729250"/>
                </a:xfrm>
              </p:grpSpPr>
              <p:cxnSp>
                <p:nvCxnSpPr>
                  <p:cNvPr id="37" name="מחבר ישר 31">
                    <a:extLst>
                      <a:ext uri="{FF2B5EF4-FFF2-40B4-BE49-F238E27FC236}">
                        <a16:creationId xmlns:a16="http://schemas.microsoft.com/office/drawing/2014/main" id="{ECD6CCBA-3E29-133D-5FD7-FBB9ECDB349E}"/>
                      </a:ext>
                    </a:extLst>
                  </p:cNvPr>
                  <p:cNvCxnSpPr>
                    <a:cxnSpLocks/>
                    <a:stCxn id="21" idx="5"/>
                  </p:cNvCxnSpPr>
                  <p:nvPr/>
                </p:nvCxnSpPr>
                <p:spPr>
                  <a:xfrm>
                    <a:off x="9090516" y="3131550"/>
                    <a:ext cx="744635" cy="7292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088BD66-BA20-884E-14DA-6E299635CAC0}"/>
                      </a:ext>
                    </a:extLst>
                  </p:cNvPr>
                  <p:cNvSpPr txBox="1"/>
                  <p:nvPr/>
                </p:nvSpPr>
                <p:spPr>
                  <a:xfrm>
                    <a:off x="9393476" y="3157261"/>
                    <a:ext cx="2773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94AA30E-A648-4563-75F8-34A143D767CC}"/>
              </a:ext>
            </a:extLst>
          </p:cNvPr>
          <p:cNvGrpSpPr/>
          <p:nvPr/>
        </p:nvGrpSpPr>
        <p:grpSpPr>
          <a:xfrm>
            <a:off x="7923634" y="2043667"/>
            <a:ext cx="2295844" cy="1902615"/>
            <a:chOff x="6741891" y="2715682"/>
            <a:chExt cx="2295844" cy="190261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4DC6B14-C3DB-14DA-87DA-C6110DDAA3E2}"/>
                </a:ext>
              </a:extLst>
            </p:cNvPr>
            <p:cNvGrpSpPr/>
            <p:nvPr/>
          </p:nvGrpSpPr>
          <p:grpSpPr>
            <a:xfrm>
              <a:off x="6741891" y="2715682"/>
              <a:ext cx="1768474" cy="757713"/>
              <a:chOff x="7498080" y="1835990"/>
              <a:chExt cx="1768474" cy="75771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ounded Rectangular Callout 48">
                    <a:extLst>
                      <a:ext uri="{FF2B5EF4-FFF2-40B4-BE49-F238E27FC236}">
                        <a16:creationId xmlns:a16="http://schemas.microsoft.com/office/drawing/2014/main" id="{AFBCC75D-5E6A-0E3C-F4B7-63E464DA9B84}"/>
                      </a:ext>
                    </a:extLst>
                  </p:cNvPr>
                  <p:cNvSpPr/>
                  <p:nvPr/>
                </p:nvSpPr>
                <p:spPr>
                  <a:xfrm>
                    <a:off x="7498080" y="1838063"/>
                    <a:ext cx="1768474" cy="755640"/>
                  </a:xfrm>
                  <a:prstGeom prst="wedgeRoundRectCallout">
                    <a:avLst>
                      <a:gd name="adj1" fmla="val 35345"/>
                      <a:gd name="adj2" fmla="val 98646"/>
                      <a:gd name="adj3" fmla="val 1666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e-IL" dirty="0">
                        <a:noFill/>
                      </a:rPr>
                      <a:t>גג</a:t>
                    </a:r>
                    <a:r>
                      <a:rPr lang="en-US" dirty="0">
                        <a:solidFill>
                          <a:srgbClr val="0432FF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FF4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z</m:t>
                        </m:r>
                      </m:oMath>
                    </a14:m>
                    <a:endParaRPr lang="en-US" dirty="0">
                      <a:noFill/>
                    </a:endParaRPr>
                  </a:p>
                </p:txBody>
              </p:sp>
            </mc:Choice>
            <mc:Fallback>
              <p:sp>
                <p:nvSpPr>
                  <p:cNvPr id="49" name="Rounded Rectangular Callout 48">
                    <a:extLst>
                      <a:ext uri="{FF2B5EF4-FFF2-40B4-BE49-F238E27FC236}">
                        <a16:creationId xmlns:a16="http://schemas.microsoft.com/office/drawing/2014/main" id="{AFBCC75D-5E6A-0E3C-F4B7-63E464DA9B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8080" y="1838063"/>
                    <a:ext cx="1768474" cy="755640"/>
                  </a:xfrm>
                  <a:prstGeom prst="wedgeRoundRectCallout">
                    <a:avLst>
                      <a:gd name="adj1" fmla="val 35345"/>
                      <a:gd name="adj2" fmla="val 98646"/>
                      <a:gd name="adj3" fmla="val 16667"/>
                    </a:avLst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0B7FD56-1B62-3E46-E64B-B408A58DB434}"/>
                  </a:ext>
                </a:extLst>
              </p:cNvPr>
              <p:cNvSpPr txBox="1"/>
              <p:nvPr/>
            </p:nvSpPr>
            <p:spPr>
              <a:xfrm>
                <a:off x="8666566" y="1835990"/>
                <a:ext cx="277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32D9ED4-DC92-D43B-59A4-B728EE6B13CD}"/>
                </a:ext>
              </a:extLst>
            </p:cNvPr>
            <p:cNvGrpSpPr/>
            <p:nvPr/>
          </p:nvGrpSpPr>
          <p:grpSpPr>
            <a:xfrm>
              <a:off x="7482823" y="3823477"/>
              <a:ext cx="1554912" cy="794820"/>
              <a:chOff x="7482823" y="3823477"/>
              <a:chExt cx="1554912" cy="794820"/>
            </a:xfrm>
          </p:grpSpPr>
          <p:sp>
            <p:nvSpPr>
              <p:cNvPr id="62" name="אליפסה 23">
                <a:extLst>
                  <a:ext uri="{FF2B5EF4-FFF2-40B4-BE49-F238E27FC236}">
                    <a16:creationId xmlns:a16="http://schemas.microsoft.com/office/drawing/2014/main" id="{3A89CEE5-843A-70F1-3074-2CC1102FB04E}"/>
                  </a:ext>
                </a:extLst>
              </p:cNvPr>
              <p:cNvSpPr/>
              <p:nvPr/>
            </p:nvSpPr>
            <p:spPr>
              <a:xfrm>
                <a:off x="8229387" y="3823477"/>
                <a:ext cx="74645" cy="746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he-IL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06023B5-FC87-5409-7603-F1222E8A7437}"/>
                  </a:ext>
                </a:extLst>
              </p:cNvPr>
              <p:cNvGrpSpPr/>
              <p:nvPr/>
            </p:nvGrpSpPr>
            <p:grpSpPr>
              <a:xfrm>
                <a:off x="7482823" y="3888682"/>
                <a:ext cx="1554912" cy="729615"/>
                <a:chOff x="7482823" y="3888682"/>
                <a:chExt cx="1554912" cy="729615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3806B75-ABC3-1E81-8B7B-62FF9A456F1B}"/>
                    </a:ext>
                  </a:extLst>
                </p:cNvPr>
                <p:cNvGrpSpPr/>
                <p:nvPr/>
              </p:nvGrpSpPr>
              <p:grpSpPr>
                <a:xfrm>
                  <a:off x="7482823" y="3895081"/>
                  <a:ext cx="744635" cy="723216"/>
                  <a:chOff x="8269307" y="3121224"/>
                  <a:chExt cx="744635" cy="723216"/>
                </a:xfrm>
              </p:grpSpPr>
              <p:cxnSp>
                <p:nvCxnSpPr>
                  <p:cNvPr id="72" name="מחבר ישר 31">
                    <a:extLst>
                      <a:ext uri="{FF2B5EF4-FFF2-40B4-BE49-F238E27FC236}">
                        <a16:creationId xmlns:a16="http://schemas.microsoft.com/office/drawing/2014/main" id="{324FD0C8-169B-57DE-EE2F-488369722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269307" y="3121224"/>
                    <a:ext cx="744635" cy="7232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CA5F221-C0CE-F4B1-813A-1F4410D9549C}"/>
                      </a:ext>
                    </a:extLst>
                  </p:cNvPr>
                  <p:cNvSpPr txBox="1"/>
                  <p:nvPr/>
                </p:nvSpPr>
                <p:spPr>
                  <a:xfrm>
                    <a:off x="8408972" y="3190820"/>
                    <a:ext cx="2773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F919118-7DB1-656F-67A2-D2714DB1B609}"/>
                    </a:ext>
                  </a:extLst>
                </p:cNvPr>
                <p:cNvGrpSpPr/>
                <p:nvPr/>
              </p:nvGrpSpPr>
              <p:grpSpPr>
                <a:xfrm>
                  <a:off x="8293100" y="3888682"/>
                  <a:ext cx="744635" cy="729250"/>
                  <a:chOff x="9090516" y="3131550"/>
                  <a:chExt cx="744635" cy="729250"/>
                </a:xfrm>
              </p:grpSpPr>
              <p:cxnSp>
                <p:nvCxnSpPr>
                  <p:cNvPr id="75" name="מחבר ישר 31">
                    <a:extLst>
                      <a:ext uri="{FF2B5EF4-FFF2-40B4-BE49-F238E27FC236}">
                        <a16:creationId xmlns:a16="http://schemas.microsoft.com/office/drawing/2014/main" id="{78FBCC2E-A39E-6250-DDF2-BB61AF1DDD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90516" y="3131550"/>
                    <a:ext cx="744635" cy="7292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0CC20DF-B210-F5C6-E988-61F09EB7B288}"/>
                      </a:ext>
                    </a:extLst>
                  </p:cNvPr>
                  <p:cNvSpPr txBox="1"/>
                  <p:nvPr/>
                </p:nvSpPr>
                <p:spPr>
                  <a:xfrm>
                    <a:off x="9393476" y="3157261"/>
                    <a:ext cx="2773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</p:grpSp>
          </p:grpSp>
        </p:grpSp>
      </p:grpSp>
      <p:cxnSp>
        <p:nvCxnSpPr>
          <p:cNvPr id="91" name="מחבר ישר 31">
            <a:extLst>
              <a:ext uri="{FF2B5EF4-FFF2-40B4-BE49-F238E27FC236}">
                <a16:creationId xmlns:a16="http://schemas.microsoft.com/office/drawing/2014/main" id="{1118E565-27B5-7FB2-5C25-7496C49D7ABB}"/>
              </a:ext>
            </a:extLst>
          </p:cNvPr>
          <p:cNvCxnSpPr>
            <a:cxnSpLocks/>
          </p:cNvCxnSpPr>
          <p:nvPr/>
        </p:nvCxnSpPr>
        <p:spPr>
          <a:xfrm flipH="1">
            <a:off x="9471726" y="2457679"/>
            <a:ext cx="744635" cy="702859"/>
          </a:xfrm>
          <a:prstGeom prst="line">
            <a:avLst/>
          </a:prstGeom>
          <a:ln w="38100">
            <a:solidFill>
              <a:srgbClr val="FF4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מחבר ישר 31">
            <a:extLst>
              <a:ext uri="{FF2B5EF4-FFF2-40B4-BE49-F238E27FC236}">
                <a16:creationId xmlns:a16="http://schemas.microsoft.com/office/drawing/2014/main" id="{19969B54-554B-3858-E299-EC311D5C9687}"/>
              </a:ext>
            </a:extLst>
          </p:cNvPr>
          <p:cNvCxnSpPr>
            <a:cxnSpLocks/>
            <a:stCxn id="62" idx="3"/>
          </p:cNvCxnSpPr>
          <p:nvPr/>
        </p:nvCxnSpPr>
        <p:spPr>
          <a:xfrm flipH="1">
            <a:off x="8639394" y="3215175"/>
            <a:ext cx="782668" cy="741433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B82B068-F78A-3AD1-02CC-F92945D8DCBD}"/>
              </a:ext>
            </a:extLst>
          </p:cNvPr>
          <p:cNvGrpSpPr/>
          <p:nvPr/>
        </p:nvGrpSpPr>
        <p:grpSpPr>
          <a:xfrm>
            <a:off x="6320266" y="3113951"/>
            <a:ext cx="3121247" cy="1583519"/>
            <a:chOff x="5138523" y="3785966"/>
            <a:chExt cx="3121247" cy="158351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69DC981-21D5-C4FE-A3DA-FD9800FEE31C}"/>
                </a:ext>
              </a:extLst>
            </p:cNvPr>
            <p:cNvGrpSpPr/>
            <p:nvPr/>
          </p:nvGrpSpPr>
          <p:grpSpPr>
            <a:xfrm>
              <a:off x="5138523" y="3785966"/>
              <a:ext cx="1603368" cy="755640"/>
              <a:chOff x="6893881" y="2229159"/>
              <a:chExt cx="1603368" cy="755640"/>
            </a:xfrm>
            <a:solidFill>
              <a:schemeClr val="accent5">
                <a:lumMod val="20000"/>
                <a:lumOff val="80000"/>
              </a:schemeClr>
            </a:solidFill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1" name="Rounded Rectangular Callout 80">
                    <a:extLst>
                      <a:ext uri="{FF2B5EF4-FFF2-40B4-BE49-F238E27FC236}">
                        <a16:creationId xmlns:a16="http://schemas.microsoft.com/office/drawing/2014/main" id="{5C6B4B17-14B5-66DC-FBBF-AE97357F3F63}"/>
                      </a:ext>
                    </a:extLst>
                  </p:cNvPr>
                  <p:cNvSpPr/>
                  <p:nvPr/>
                </p:nvSpPr>
                <p:spPr>
                  <a:xfrm>
                    <a:off x="6893881" y="2229159"/>
                    <a:ext cx="1603368" cy="755640"/>
                  </a:xfrm>
                  <a:prstGeom prst="wedgeRoundRectCallout">
                    <a:avLst>
                      <a:gd name="adj1" fmla="val 92184"/>
                      <a:gd name="adj2" fmla="val 56293"/>
                      <a:gd name="adj3" fmla="val 16667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e-IL" dirty="0">
                        <a:noFill/>
                      </a:rPr>
                      <a:t>ג</a:t>
                    </a:r>
                    <a:r>
                      <a:rPr lang="en-US" dirty="0">
                        <a:solidFill>
                          <a:srgbClr val="0432FF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FF40FF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z</m:t>
                        </m:r>
                      </m:oMath>
                    </a14:m>
                    <a:r>
                      <a:rPr lang="en-US" dirty="0">
                        <a:noFill/>
                      </a:rPr>
                      <a:t> </a:t>
                    </a:r>
                  </a:p>
                </p:txBody>
              </p:sp>
            </mc:Choice>
            <mc:Fallback>
              <p:sp>
                <p:nvSpPr>
                  <p:cNvPr id="81" name="Rounded Rectangular Callout 80">
                    <a:extLst>
                      <a:ext uri="{FF2B5EF4-FFF2-40B4-BE49-F238E27FC236}">
                        <a16:creationId xmlns:a16="http://schemas.microsoft.com/office/drawing/2014/main" id="{5C6B4B17-14B5-66DC-FBBF-AE97357F3F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3881" y="2229159"/>
                    <a:ext cx="1603368" cy="755640"/>
                  </a:xfrm>
                  <a:prstGeom prst="wedgeRoundRectCallout">
                    <a:avLst>
                      <a:gd name="adj1" fmla="val 92184"/>
                      <a:gd name="adj2" fmla="val 56293"/>
                      <a:gd name="adj3" fmla="val 16667"/>
                    </a:avLst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EA05CCE-F4A2-7916-2436-5D2629646EE8}"/>
                  </a:ext>
                </a:extLst>
              </p:cNvPr>
              <p:cNvSpPr txBox="1"/>
              <p:nvPr/>
            </p:nvSpPr>
            <p:spPr>
              <a:xfrm>
                <a:off x="7934272" y="2237647"/>
                <a:ext cx="277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D96F962-2B04-0797-DA30-E7759010F0AF}"/>
                </a:ext>
              </a:extLst>
            </p:cNvPr>
            <p:cNvGrpSpPr/>
            <p:nvPr/>
          </p:nvGrpSpPr>
          <p:grpSpPr>
            <a:xfrm>
              <a:off x="6678817" y="4591301"/>
              <a:ext cx="1580953" cy="778184"/>
              <a:chOff x="6678817" y="4591301"/>
              <a:chExt cx="1580953" cy="778184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F6C5252-E44D-8866-A7F2-0225391F2F05}"/>
                  </a:ext>
                </a:extLst>
              </p:cNvPr>
              <p:cNvGrpSpPr/>
              <p:nvPr/>
            </p:nvGrpSpPr>
            <p:grpSpPr>
              <a:xfrm>
                <a:off x="7495684" y="4655014"/>
                <a:ext cx="764086" cy="714471"/>
                <a:chOff x="9071065" y="3146329"/>
                <a:chExt cx="764086" cy="714471"/>
              </a:xfrm>
            </p:grpSpPr>
            <p:cxnSp>
              <p:nvCxnSpPr>
                <p:cNvPr id="78" name="מחבר ישר 31">
                  <a:extLst>
                    <a:ext uri="{FF2B5EF4-FFF2-40B4-BE49-F238E27FC236}">
                      <a16:creationId xmlns:a16="http://schemas.microsoft.com/office/drawing/2014/main" id="{3E914273-B497-FBE2-9045-BFA4AA43E4CE}"/>
                    </a:ext>
                  </a:extLst>
                </p:cNvPr>
                <p:cNvCxnSpPr>
                  <a:cxnSpLocks/>
                  <a:stCxn id="83" idx="5"/>
                </p:cNvCxnSpPr>
                <p:nvPr/>
              </p:nvCxnSpPr>
              <p:spPr>
                <a:xfrm>
                  <a:off x="9071065" y="3146329"/>
                  <a:ext cx="764086" cy="71447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3FC6FFC8-D7B4-BB18-714D-D1FDEEDBFBB8}"/>
                    </a:ext>
                  </a:extLst>
                </p:cNvPr>
                <p:cNvSpPr txBox="1"/>
                <p:nvPr/>
              </p:nvSpPr>
              <p:spPr>
                <a:xfrm>
                  <a:off x="9393476" y="3157261"/>
                  <a:ext cx="277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83" name="אליפסה 23">
                <a:extLst>
                  <a:ext uri="{FF2B5EF4-FFF2-40B4-BE49-F238E27FC236}">
                    <a16:creationId xmlns:a16="http://schemas.microsoft.com/office/drawing/2014/main" id="{9CBB4F36-C072-531B-3C22-175A59DCE03C}"/>
                  </a:ext>
                </a:extLst>
              </p:cNvPr>
              <p:cNvSpPr/>
              <p:nvPr/>
            </p:nvSpPr>
            <p:spPr>
              <a:xfrm>
                <a:off x="7431971" y="4591301"/>
                <a:ext cx="74645" cy="746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he-IL"/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579D1AF-B0EF-1D9E-DBA7-CB048213FE57}"/>
                  </a:ext>
                </a:extLst>
              </p:cNvPr>
              <p:cNvGrpSpPr/>
              <p:nvPr/>
            </p:nvGrpSpPr>
            <p:grpSpPr>
              <a:xfrm>
                <a:off x="6678817" y="4645858"/>
                <a:ext cx="744635" cy="723216"/>
                <a:chOff x="8282168" y="3105160"/>
                <a:chExt cx="744635" cy="723216"/>
              </a:xfrm>
            </p:grpSpPr>
            <p:cxnSp>
              <p:nvCxnSpPr>
                <p:cNvPr id="94" name="מחבר ישר 31">
                  <a:extLst>
                    <a:ext uri="{FF2B5EF4-FFF2-40B4-BE49-F238E27FC236}">
                      <a16:creationId xmlns:a16="http://schemas.microsoft.com/office/drawing/2014/main" id="{E82E8378-DC0C-AD06-96D5-894AEB6533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2168" y="3105160"/>
                  <a:ext cx="744635" cy="72321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331D72AB-DB16-ED8A-FADD-19109317BF5F}"/>
                    </a:ext>
                  </a:extLst>
                </p:cNvPr>
                <p:cNvSpPr txBox="1"/>
                <p:nvPr/>
              </p:nvSpPr>
              <p:spPr>
                <a:xfrm>
                  <a:off x="8408972" y="3190820"/>
                  <a:ext cx="277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p:cxnSp>
        <p:nvCxnSpPr>
          <p:cNvPr id="99" name="מחבר ישר 31">
            <a:extLst>
              <a:ext uri="{FF2B5EF4-FFF2-40B4-BE49-F238E27FC236}">
                <a16:creationId xmlns:a16="http://schemas.microsoft.com/office/drawing/2014/main" id="{3F0BDA47-E54E-1ACC-139C-D9C923A765F1}"/>
              </a:ext>
            </a:extLst>
          </p:cNvPr>
          <p:cNvCxnSpPr>
            <a:cxnSpLocks/>
            <a:endCxn id="147" idx="5"/>
          </p:cNvCxnSpPr>
          <p:nvPr/>
        </p:nvCxnSpPr>
        <p:spPr>
          <a:xfrm>
            <a:off x="8677427" y="3979118"/>
            <a:ext cx="833162" cy="771057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C987C3C-DF28-0529-D074-155C9C02586D}"/>
              </a:ext>
            </a:extLst>
          </p:cNvPr>
          <p:cNvGrpSpPr/>
          <p:nvPr/>
        </p:nvGrpSpPr>
        <p:grpSpPr>
          <a:xfrm>
            <a:off x="8693722" y="3612964"/>
            <a:ext cx="3043200" cy="1851682"/>
            <a:chOff x="6678817" y="3517803"/>
            <a:chExt cx="3043200" cy="1851682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DD0BDA1-15A1-5EEF-8A1C-64F80CE68A43}"/>
                </a:ext>
              </a:extLst>
            </p:cNvPr>
            <p:cNvGrpSpPr/>
            <p:nvPr/>
          </p:nvGrpSpPr>
          <p:grpSpPr>
            <a:xfrm>
              <a:off x="8118649" y="3517803"/>
              <a:ext cx="1603368" cy="755640"/>
              <a:chOff x="9874007" y="1960996"/>
              <a:chExt cx="1603368" cy="755640"/>
            </a:xfrm>
            <a:solidFill>
              <a:schemeClr val="accent5">
                <a:lumMod val="20000"/>
                <a:lumOff val="80000"/>
              </a:schemeClr>
            </a:solidFill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3" name="Rounded Rectangular Callout 152">
                    <a:extLst>
                      <a:ext uri="{FF2B5EF4-FFF2-40B4-BE49-F238E27FC236}">
                        <a16:creationId xmlns:a16="http://schemas.microsoft.com/office/drawing/2014/main" id="{A395DA26-391A-7B16-0778-61AD5C38B880}"/>
                      </a:ext>
                    </a:extLst>
                  </p:cNvPr>
                  <p:cNvSpPr/>
                  <p:nvPr/>
                </p:nvSpPr>
                <p:spPr>
                  <a:xfrm>
                    <a:off x="9874007" y="1960996"/>
                    <a:ext cx="1603368" cy="755640"/>
                  </a:xfrm>
                  <a:prstGeom prst="wedgeRoundRectCallout">
                    <a:avLst>
                      <a:gd name="adj1" fmla="val -92816"/>
                      <a:gd name="adj2" fmla="val 99089"/>
                      <a:gd name="adj3" fmla="val 16667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e-IL" dirty="0">
                        <a:noFill/>
                      </a:rPr>
                      <a:t>ג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rgbClr val="FF40FF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  <m:r>
                              <a:rPr lang="en-US" b="0" i="1" smtClean="0">
                                <a:solidFill>
                                  <a:srgbClr val="00905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432FF"/>
                            </a:solidFill>
                          </a:rPr>
                          <m:t>z</m:t>
                        </m:r>
                      </m:oMath>
                    </a14:m>
                    <a:endParaRPr lang="en-US" dirty="0">
                      <a:noFill/>
                    </a:endParaRPr>
                  </a:p>
                </p:txBody>
              </p:sp>
            </mc:Choice>
            <mc:Fallback>
              <p:sp>
                <p:nvSpPr>
                  <p:cNvPr id="153" name="Rounded Rectangular Callout 152">
                    <a:extLst>
                      <a:ext uri="{FF2B5EF4-FFF2-40B4-BE49-F238E27FC236}">
                        <a16:creationId xmlns:a16="http://schemas.microsoft.com/office/drawing/2014/main" id="{A395DA26-391A-7B16-0778-61AD5C38B8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4007" y="1960996"/>
                    <a:ext cx="1603368" cy="755640"/>
                  </a:xfrm>
                  <a:prstGeom prst="wedgeRoundRectCallout">
                    <a:avLst>
                      <a:gd name="adj1" fmla="val -92816"/>
                      <a:gd name="adj2" fmla="val 99089"/>
                      <a:gd name="adj3" fmla="val 16667"/>
                    </a:avLst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8372D19-38E3-25E9-AD89-8725A504BBAF}"/>
                  </a:ext>
                </a:extLst>
              </p:cNvPr>
              <p:cNvSpPr txBox="1"/>
              <p:nvPr/>
            </p:nvSpPr>
            <p:spPr>
              <a:xfrm>
                <a:off x="10847091" y="1969484"/>
                <a:ext cx="277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7C7488B0-CF84-E1D4-178D-7988A9546D92}"/>
                </a:ext>
              </a:extLst>
            </p:cNvPr>
            <p:cNvGrpSpPr/>
            <p:nvPr/>
          </p:nvGrpSpPr>
          <p:grpSpPr>
            <a:xfrm>
              <a:off x="6678817" y="4591301"/>
              <a:ext cx="1580953" cy="778184"/>
              <a:chOff x="6678817" y="4591301"/>
              <a:chExt cx="1580953" cy="778184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5EC4DD9-0149-A419-9C77-D15244C32282}"/>
                  </a:ext>
                </a:extLst>
              </p:cNvPr>
              <p:cNvGrpSpPr/>
              <p:nvPr/>
            </p:nvGrpSpPr>
            <p:grpSpPr>
              <a:xfrm>
                <a:off x="7495684" y="4655014"/>
                <a:ext cx="764086" cy="714471"/>
                <a:chOff x="9071065" y="3146329"/>
                <a:chExt cx="764086" cy="714471"/>
              </a:xfrm>
            </p:grpSpPr>
            <p:cxnSp>
              <p:nvCxnSpPr>
                <p:cNvPr id="151" name="מחבר ישר 31">
                  <a:extLst>
                    <a:ext uri="{FF2B5EF4-FFF2-40B4-BE49-F238E27FC236}">
                      <a16:creationId xmlns:a16="http://schemas.microsoft.com/office/drawing/2014/main" id="{82E8F34F-6C28-06EF-6A7D-1315F5FE931C}"/>
                    </a:ext>
                  </a:extLst>
                </p:cNvPr>
                <p:cNvCxnSpPr>
                  <a:cxnSpLocks/>
                  <a:stCxn id="147" idx="5"/>
                </p:cNvCxnSpPr>
                <p:nvPr/>
              </p:nvCxnSpPr>
              <p:spPr>
                <a:xfrm>
                  <a:off x="9071065" y="3146329"/>
                  <a:ext cx="764086" cy="71447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E91197A-5C09-9E83-68C8-E61012885D0A}"/>
                    </a:ext>
                  </a:extLst>
                </p:cNvPr>
                <p:cNvSpPr txBox="1"/>
                <p:nvPr/>
              </p:nvSpPr>
              <p:spPr>
                <a:xfrm>
                  <a:off x="9393476" y="3157261"/>
                  <a:ext cx="277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sp>
            <p:nvSpPr>
              <p:cNvPr id="147" name="אליפסה 23">
                <a:extLst>
                  <a:ext uri="{FF2B5EF4-FFF2-40B4-BE49-F238E27FC236}">
                    <a16:creationId xmlns:a16="http://schemas.microsoft.com/office/drawing/2014/main" id="{9E71F2A1-B77C-E038-FF72-79F4ADD56F38}"/>
                  </a:ext>
                </a:extLst>
              </p:cNvPr>
              <p:cNvSpPr/>
              <p:nvPr/>
            </p:nvSpPr>
            <p:spPr>
              <a:xfrm>
                <a:off x="7431971" y="4591301"/>
                <a:ext cx="74645" cy="7464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he-IL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4D8EBB43-862D-2C1A-5F0E-6CA7C92F427A}"/>
                  </a:ext>
                </a:extLst>
              </p:cNvPr>
              <p:cNvGrpSpPr/>
              <p:nvPr/>
            </p:nvGrpSpPr>
            <p:grpSpPr>
              <a:xfrm>
                <a:off x="6678817" y="4628624"/>
                <a:ext cx="753154" cy="740450"/>
                <a:chOff x="8282168" y="3087926"/>
                <a:chExt cx="753154" cy="740450"/>
              </a:xfrm>
            </p:grpSpPr>
            <p:cxnSp>
              <p:nvCxnSpPr>
                <p:cNvPr id="149" name="מחבר ישר 31">
                  <a:extLst>
                    <a:ext uri="{FF2B5EF4-FFF2-40B4-BE49-F238E27FC236}">
                      <a16:creationId xmlns:a16="http://schemas.microsoft.com/office/drawing/2014/main" id="{B52AC2DF-EBAC-BA35-43E3-1E4C7D1A4959}"/>
                    </a:ext>
                  </a:extLst>
                </p:cNvPr>
                <p:cNvCxnSpPr>
                  <a:cxnSpLocks/>
                  <a:stCxn id="147" idx="2"/>
                </p:cNvCxnSpPr>
                <p:nvPr/>
              </p:nvCxnSpPr>
              <p:spPr>
                <a:xfrm flipH="1">
                  <a:off x="8282168" y="3087926"/>
                  <a:ext cx="753154" cy="74045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9426747A-D085-311E-EB79-EF83ABF72C62}"/>
                    </a:ext>
                  </a:extLst>
                </p:cNvPr>
                <p:cNvSpPr txBox="1"/>
                <p:nvPr/>
              </p:nvSpPr>
              <p:spPr>
                <a:xfrm>
                  <a:off x="8408972" y="3190820"/>
                  <a:ext cx="277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B4BDD0F1-3C45-A09A-8B48-5A0945094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824" y="3629132"/>
                <a:ext cx="6136646" cy="3243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/>
                <a:r>
                  <a:rPr lang="en-US" dirty="0"/>
                  <a:t>Correctness is clear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also true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B4BDD0F1-3C45-A09A-8B48-5A094509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4" y="3629132"/>
                <a:ext cx="6136646" cy="3243099"/>
              </a:xfrm>
              <a:prstGeom prst="rect">
                <a:avLst/>
              </a:prstGeom>
              <a:blipFill>
                <a:blip r:embed="rId10"/>
                <a:stretch>
                  <a:fillRect l="-1860" r="-2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מחבר ישר 31">
            <a:extLst>
              <a:ext uri="{FF2B5EF4-FFF2-40B4-BE49-F238E27FC236}">
                <a16:creationId xmlns:a16="http://schemas.microsoft.com/office/drawing/2014/main" id="{938A798A-249D-861A-BF55-4AAA6B63306F}"/>
              </a:ext>
            </a:extLst>
          </p:cNvPr>
          <p:cNvCxnSpPr>
            <a:cxnSpLocks/>
          </p:cNvCxnSpPr>
          <p:nvPr/>
        </p:nvCxnSpPr>
        <p:spPr>
          <a:xfrm flipH="1">
            <a:off x="8655812" y="4737990"/>
            <a:ext cx="782668" cy="741433"/>
          </a:xfrm>
          <a:prstGeom prst="line">
            <a:avLst/>
          </a:prstGeom>
          <a:ln w="28575">
            <a:solidFill>
              <a:srgbClr val="FF4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15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en-US" sz="4000" dirty="0">
                    <a:cs typeface="Arial" panose="020B0604020202020204" pitchFamily="34" charset="0"/>
                  </a:rPr>
                  <a:t>Compressing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sup>
                    </m:sSup>
                  </m:oMath>
                </a14:m>
                <a:endParaRPr lang="en-IL" sz="4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494A1DC-F0E5-E330-F8A7-36A357A188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29" y="1488089"/>
                <a:ext cx="11182815" cy="5278522"/>
              </a:xfrm>
              <a:custGeom>
                <a:avLst/>
                <a:gdLst>
                  <a:gd name="connsiteX0" fmla="*/ 0 w 11861471"/>
                  <a:gd name="connsiteY0" fmla="*/ 0 h 4437291"/>
                  <a:gd name="connsiteX1" fmla="*/ 11861471 w 11861471"/>
                  <a:gd name="connsiteY1" fmla="*/ 0 h 4437291"/>
                  <a:gd name="connsiteX2" fmla="*/ 11861471 w 11861471"/>
                  <a:gd name="connsiteY2" fmla="*/ 4437291 h 4437291"/>
                  <a:gd name="connsiteX3" fmla="*/ 0 w 11861471"/>
                  <a:gd name="connsiteY3" fmla="*/ 4437291 h 4437291"/>
                  <a:gd name="connsiteX4" fmla="*/ 0 w 11861471"/>
                  <a:gd name="connsiteY4" fmla="*/ 0 h 443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1471" h="4437291" extrusionOk="0">
                    <a:moveTo>
                      <a:pt x="0" y="0"/>
                    </a:moveTo>
                    <a:cubicBezTo>
                      <a:pt x="2827606" y="118645"/>
                      <a:pt x="9232619" y="116012"/>
                      <a:pt x="11861471" y="0"/>
                    </a:cubicBezTo>
                    <a:cubicBezTo>
                      <a:pt x="11728589" y="1391301"/>
                      <a:pt x="11946422" y="2906116"/>
                      <a:pt x="11861471" y="4437291"/>
                    </a:cubicBezTo>
                    <a:cubicBezTo>
                      <a:pt x="10129447" y="4571891"/>
                      <a:pt x="3351736" y="4280095"/>
                      <a:pt x="0" y="4437291"/>
                    </a:cubicBezTo>
                    <a:cubicBezTo>
                      <a:pt x="-20187" y="2443820"/>
                      <a:pt x="-152480" y="501994"/>
                      <a:pt x="0" y="0"/>
                    </a:cubicBezTo>
                    <a:close/>
                  </a:path>
                </a:pathLst>
              </a:cu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182815"/>
                          <a:gd name="connsiteY0" fmla="*/ 0 h 5278522"/>
                          <a:gd name="connsiteX1" fmla="*/ 11182815 w 11182815"/>
                          <a:gd name="connsiteY1" fmla="*/ 0 h 5278522"/>
                          <a:gd name="connsiteX2" fmla="*/ 11182815 w 11182815"/>
                          <a:gd name="connsiteY2" fmla="*/ 5278522 h 5278522"/>
                          <a:gd name="connsiteX3" fmla="*/ 0 w 11182815"/>
                          <a:gd name="connsiteY3" fmla="*/ 5278522 h 5278522"/>
                          <a:gd name="connsiteX4" fmla="*/ 0 w 11182815"/>
                          <a:gd name="connsiteY4" fmla="*/ 0 h 52785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82815" h="5278522" extrusionOk="0">
                            <a:moveTo>
                              <a:pt x="0" y="0"/>
                            </a:moveTo>
                            <a:cubicBezTo>
                              <a:pt x="2491458" y="33584"/>
                              <a:pt x="8246547" y="309835"/>
                              <a:pt x="11182815" y="0"/>
                            </a:cubicBezTo>
                            <a:cubicBezTo>
                              <a:pt x="11227366" y="1690820"/>
                              <a:pt x="11057507" y="3463594"/>
                              <a:pt x="11182815" y="5278522"/>
                            </a:cubicBezTo>
                            <a:cubicBezTo>
                              <a:pt x="9230393" y="5750644"/>
                              <a:pt x="3076272" y="5554120"/>
                              <a:pt x="0" y="5278522"/>
                            </a:cubicBezTo>
                            <a:cubicBezTo>
                              <a:pt x="-113544" y="2855414"/>
                              <a:pt x="-83457" y="6259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We compress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Y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</a:rPr>
                          <m:t>𝐸</m:t>
                        </m:r>
                      </m:sup>
                    </m:sSup>
                    <m:r>
                      <a:rPr lang="en-US" b="0" i="0">
                        <a:solidFill>
                          <a:srgbClr val="C00000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using arithmetic encoding.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p>
                            <m:r>
                              <a:rPr lang="en-US" i="0" smtClean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432FF"/>
                                </a:solidFill>
                              </a:rPr>
                              <m:t>y</m:t>
                            </m:r>
                          </m:e>
                        </m:d>
                      </m:e>
                    </m:func>
                    <m:r>
                      <a:rPr lang="en-US">
                        <a:solidFill>
                          <a:srgbClr val="0432FF"/>
                        </a:solidFill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432FF"/>
                                </a:solidFill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</a:rPr>
                                      <m:t>𝐸</m:t>
                                    </m:r>
                                  </m:sup>
                                </m:sSubSup>
                                <m: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432FF"/>
                                        </a:solidFill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solidFill>
                                          <a:srgbClr val="0432FF"/>
                                        </a:solidFill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∣</m:t>
                                </m:r>
                                <m:sSubSup>
                                  <m:sSubSup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432FF"/>
                                        </a:solidFill>
                                      </a:rPr>
                                      <m:t>i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</a:rPr>
                                      <m:t>𝐸</m:t>
                                    </m:r>
                                  </m:sup>
                                </m:sSubSup>
                                <m: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</m:e>
                        </m:func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9"/>
                              </m:rPr>
                              <a:rPr lang="en-US">
                                <a:solidFill>
                                  <a:srgbClr val="0432FF"/>
                                </a:solidFill>
                              </a:rPr>
                              <m:t>i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432FF"/>
                                    </a:solidFill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solidFill>
                                          <a:srgbClr val="0432FF"/>
                                        </a:solidFill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Ber</m:t>
                                    </m:r>
                                    <m: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</a:rPr>
                                      <m:t>𝐸</m:t>
                                    </m:r>
                                    <m: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&lt;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i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</a:rPr>
                                          <m:t>  </m:t>
                                        </m:r>
                                      </m:sup>
                                    </m:sSubSup>
                                    <m:r>
                                      <a:rPr lang="en-US">
                                        <a:solidFill>
                                          <a:srgbClr val="0432FF"/>
                                        </a:solidFill>
                                      </a:rPr>
                                      <m:t>))=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rgbClr val="0432FF"/>
                                            </a:solidFill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  <m:r>
                      <a:rPr lang="en-US" i="0">
                        <a:solidFill>
                          <a:srgbClr val="0432FF"/>
                        </a:solidFill>
                      </a:rPr>
                      <m:t>   </m:t>
                    </m:r>
                  </m:oMath>
                </a14:m>
                <a:endParaRPr lang="en-US" sz="3600" dirty="0">
                  <a:solidFill>
                    <a:srgbClr val="0432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>
                    <a:solidFill>
                      <a:srgbClr val="009051"/>
                    </a:solidFill>
                  </a:rPr>
                  <a:t>Efficient</a:t>
                </a:r>
                <a:r>
                  <a:rPr lang="en-US" dirty="0"/>
                  <a:t> computation</a:t>
                </a:r>
                <a:endParaRPr lang="en-US" sz="3600" dirty="0">
                  <a:solidFill>
                    <a:srgbClr val="0432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y</m:t>
                            </m:r>
                          </m:e>
                        </m:d>
                      </m:e>
                    </m:func>
                    <m:r>
                      <a:rPr lang="en-US" i="0">
                        <a:solidFill>
                          <a:srgbClr val="0432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b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b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0432FF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432FF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   </m:t>
                    </m:r>
                    <m:r>
                      <a:rPr lang="en-US">
                        <a:solidFill>
                          <a:srgbClr val="0432FF"/>
                        </a:solidFill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b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func>
                    <m:func>
                      <m:func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432FF"/>
                            </a:solidFill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b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∣</m:t>
                            </m:r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</a:rPr>
                                  <m:t>𝐸</m:t>
                                </m:r>
                              </m:sup>
                            </m:sSubSup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en-US" dirty="0">
                    <a:solidFill>
                      <a:srgbClr val="0432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432FF"/>
                              </a:solidFill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432FF"/>
                              </a:solidFill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</a:rPr>
                            <m:t>i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432FF"/>
                              </a:solidFill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&lt;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i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</a:rPr>
                                    <m:t>𝐸</m:t>
                                  </m:r>
                                </m:sup>
                              </m:sSubSup>
                              <m:r>
                                <a:rPr lang="en-US">
                                  <a:solidFill>
                                    <a:srgbClr val="0432FF"/>
                                  </a:solidFill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&lt;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solidFill>
                                <a:srgbClr val="0432FF"/>
                              </a:solidFill>
                            </a:rPr>
                          </m:ctrlPr>
                        </m:funcPr>
                        <m:fName>
                          <m:r>
                            <a:rPr lang="en-US" i="1">
                              <a:solidFill>
                                <a:srgbClr val="0432FF"/>
                              </a:solidFill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432FF"/>
                              </a:solidFill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432FF"/>
                                  </a:solidFill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432FF"/>
                                  </a:solidFill>
                                </a:rPr>
                                <m:t>Ber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432FF"/>
                                          </a:solidFill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0432FF"/>
                                              </a:solidFill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a:rPr lang="en-US">
                                              <a:solidFill>
                                                <a:srgbClr val="0432FF"/>
                                              </a:solidFill>
                                            </a:rPr>
                                            <m:t>&lt;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0432FF"/>
                                              </a:solidFill>
                                            </a:rPr>
                                            <m:t>i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en-US" b="0" i="0" smtClean="0">
                                  <a:solidFill>
                                    <a:srgbClr val="0432FF"/>
                                  </a:solidFill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432FF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432FF"/>
                                      </a:solidFill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432FF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432FF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IL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494A1DC-F0E5-E330-F8A7-36A357A1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29" y="1488089"/>
                <a:ext cx="11182815" cy="5278522"/>
              </a:xfrm>
              <a:custGeom>
                <a:avLst/>
                <a:gdLst>
                  <a:gd name="connsiteX0" fmla="*/ 0 w 11861471"/>
                  <a:gd name="connsiteY0" fmla="*/ 0 h 4437291"/>
                  <a:gd name="connsiteX1" fmla="*/ 11861471 w 11861471"/>
                  <a:gd name="connsiteY1" fmla="*/ 0 h 4437291"/>
                  <a:gd name="connsiteX2" fmla="*/ 11861471 w 11861471"/>
                  <a:gd name="connsiteY2" fmla="*/ 4437291 h 4437291"/>
                  <a:gd name="connsiteX3" fmla="*/ 0 w 11861471"/>
                  <a:gd name="connsiteY3" fmla="*/ 4437291 h 4437291"/>
                  <a:gd name="connsiteX4" fmla="*/ 0 w 11861471"/>
                  <a:gd name="connsiteY4" fmla="*/ 0 h 443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61471" h="4437291" extrusionOk="0">
                    <a:moveTo>
                      <a:pt x="0" y="0"/>
                    </a:moveTo>
                    <a:cubicBezTo>
                      <a:pt x="2827606" y="118645"/>
                      <a:pt x="9232619" y="116012"/>
                      <a:pt x="11861471" y="0"/>
                    </a:cubicBezTo>
                    <a:cubicBezTo>
                      <a:pt x="11728589" y="1391301"/>
                      <a:pt x="11946422" y="2906116"/>
                      <a:pt x="11861471" y="4437291"/>
                    </a:cubicBezTo>
                    <a:cubicBezTo>
                      <a:pt x="10129447" y="4571891"/>
                      <a:pt x="3351736" y="4280095"/>
                      <a:pt x="0" y="4437291"/>
                    </a:cubicBezTo>
                    <a:cubicBezTo>
                      <a:pt x="-20187" y="2443820"/>
                      <a:pt x="-152480" y="5019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787"/>
                </a:stretch>
              </a:blipFill>
              <a:ln w="12700">
                <a:noFill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11182815"/>
                          <a:gd name="connsiteY0" fmla="*/ 0 h 5278522"/>
                          <a:gd name="connsiteX1" fmla="*/ 11182815 w 11182815"/>
                          <a:gd name="connsiteY1" fmla="*/ 0 h 5278522"/>
                          <a:gd name="connsiteX2" fmla="*/ 11182815 w 11182815"/>
                          <a:gd name="connsiteY2" fmla="*/ 5278522 h 5278522"/>
                          <a:gd name="connsiteX3" fmla="*/ 0 w 11182815"/>
                          <a:gd name="connsiteY3" fmla="*/ 5278522 h 5278522"/>
                          <a:gd name="connsiteX4" fmla="*/ 0 w 11182815"/>
                          <a:gd name="connsiteY4" fmla="*/ 0 h 52785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182815" h="5278522" extrusionOk="0">
                            <a:moveTo>
                              <a:pt x="0" y="0"/>
                            </a:moveTo>
                            <a:cubicBezTo>
                              <a:pt x="2491458" y="33584"/>
                              <a:pt x="8246547" y="309835"/>
                              <a:pt x="11182815" y="0"/>
                            </a:cubicBezTo>
                            <a:cubicBezTo>
                              <a:pt x="11227366" y="1690820"/>
                              <a:pt x="11057507" y="3463594"/>
                              <a:pt x="11182815" y="5278522"/>
                            </a:cubicBezTo>
                            <a:cubicBezTo>
                              <a:pt x="9230393" y="5750644"/>
                              <a:pt x="3076272" y="5554120"/>
                              <a:pt x="0" y="5278522"/>
                            </a:cubicBezTo>
                            <a:cubicBezTo>
                              <a:pt x="-113544" y="2855414"/>
                              <a:pt x="-83457" y="6259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402979-92E0-A760-0E35-550FFDBD01F9}"/>
              </a:ext>
            </a:extLst>
          </p:cNvPr>
          <p:cNvSpPr/>
          <p:nvPr/>
        </p:nvSpPr>
        <p:spPr>
          <a:xfrm>
            <a:off x="2731625" y="2291787"/>
            <a:ext cx="429420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C8F14-BE92-0DE2-3AB9-D302CDD38340}"/>
              </a:ext>
            </a:extLst>
          </p:cNvPr>
          <p:cNvSpPr/>
          <p:nvPr/>
        </p:nvSpPr>
        <p:spPr>
          <a:xfrm>
            <a:off x="7025832" y="2291787"/>
            <a:ext cx="4051139" cy="85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Example: One-Time Pad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861470" cy="4114582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432FF"/>
                        </a:solidFill>
                      </a:rPr>
                      <m:t>m</m:t>
                    </m:r>
                    <m:r>
                      <a:rPr lang="en-US" sz="2800" i="0" smtClean="0">
                        <a:solidFill>
                          <a:srgbClr val="0432FF"/>
                        </a:solidFill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p>
                    </m:sSup>
                    <m:r>
                      <m:rPr>
                        <m:nor/>
                      </m:rPr>
                      <a:rPr lang="en-US" sz="2800" b="0" dirty="0" smtClean="0"/>
                      <m:t>,  </m:t>
                    </m:r>
                    <m:r>
                      <a:rPr lang="en-US" sz="2800" b="0" i="1" smtClean="0">
                        <a:solidFill>
                          <a:srgbClr val="0432FF"/>
                        </a:solidFill>
                      </a:rPr>
                      <m:t>𝐸𝑛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m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≔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m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⊕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sz="2800" dirty="0">
                    <a:solidFill>
                      <a:srgbClr val="0432FF"/>
                    </a:solidFill>
                  </a:rPr>
                  <a:t>  </a:t>
                </a:r>
                <a:r>
                  <a:rPr lang="en-US" sz="2800" dirty="0"/>
                  <a:t>for</a:t>
                </a:r>
                <a:r>
                  <a:rPr lang="en-US" sz="28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</a:rPr>
                      <m:t>k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 smtClean="0">
                            <a:solidFill>
                              <a:srgbClr val="0432FF"/>
                            </a:solidFill>
                          </a:rPr>
                          <m:t>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R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800" dirty="0"/>
                  <a:t>Secure against </a:t>
                </a:r>
                <a:r>
                  <a:rPr lang="en-US" sz="2800" dirty="0">
                    <a:solidFill>
                      <a:srgbClr val="009051"/>
                    </a:solidFill>
                  </a:rPr>
                  <a:t>unbounded</a:t>
                </a:r>
                <a:r>
                  <a:rPr lang="en-US" sz="2800" dirty="0"/>
                  <a:t> eavesdroppers</a:t>
                </a:r>
              </a:p>
              <a:p>
                <a:pPr lvl="1"/>
                <a:r>
                  <a:rPr lang="en-US" sz="2800" dirty="0"/>
                  <a:t>Long keys: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k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m</m:t>
                        </m:r>
                      </m:e>
                    </m:d>
                  </m:oMath>
                </a14:m>
                <a:br>
                  <a:rPr lang="en-US" sz="2800" b="0" dirty="0">
                    <a:solidFill>
                      <a:srgbClr val="0432FF"/>
                    </a:solidFill>
                  </a:rPr>
                </a:br>
                <a:endParaRPr lang="en-US" sz="2800" b="0" dirty="0">
                  <a:solidFill>
                    <a:srgbClr val="0432FF"/>
                  </a:solidFill>
                </a:endParaRPr>
              </a:p>
              <a:p>
                <a:pPr lvl="1"/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Shannon]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k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≥</m:t>
                    </m:r>
                    <m:r>
                      <a:rPr lang="en-US" sz="2800" i="0">
                        <a:solidFill>
                          <a:srgbClr val="0432FF"/>
                        </a:solidFill>
                      </a:rPr>
                      <m:t>|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</a:rPr>
                      <m:t>m</m:t>
                    </m:r>
                    <m:r>
                      <a:rPr lang="en-US" sz="2800" i="0">
                        <a:solidFill>
                          <a:srgbClr val="0432FF"/>
                        </a:solidFill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861470" cy="41145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C6C7E-8A90-D174-F4BA-6DCE5385A3A3}"/>
              </a:ext>
            </a:extLst>
          </p:cNvPr>
          <p:cNvSpPr txBox="1">
            <a:spLocks/>
          </p:cNvSpPr>
          <p:nvPr/>
        </p:nvSpPr>
        <p:spPr>
          <a:xfrm>
            <a:off x="609123" y="2677480"/>
            <a:ext cx="4261457" cy="380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6183" y="494124"/>
                <a:ext cx="11059633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1" dirty="0"/>
                  <a:t>Strong </a:t>
                </a:r>
                <a:r>
                  <a:rPr lang="en-US" sz="3600" dirty="0">
                    <a:cs typeface="Arial" panose="020B0604020202020204" pitchFamily="34" charset="0"/>
                  </a:rPr>
                  <a:t>Next-Bit Pseudoentropy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3600" dirty="0">
                    <a:cs typeface="Arial" panose="020B0604020202020204" pitchFamily="34" charset="0"/>
                  </a:rPr>
                  <a:t> Incompressibility</a:t>
                </a:r>
                <a:endParaRPr lang="en-IL" sz="36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363A87-EC19-2049-9B07-738C54F3C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6183" y="494124"/>
                <a:ext cx="11059633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8"/>
                <a:ext cx="11906778" cy="16093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. Dist.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has </a:t>
                </a:r>
                <a:r>
                  <a:rPr lang="en-US" b="1" dirty="0">
                    <a:solidFill>
                      <a:srgbClr val="7030A0"/>
                    </a:solidFill>
                  </a:rPr>
                  <a:t>strong </a:t>
                </a:r>
                <a:r>
                  <a:rPr lang="en-US" dirty="0">
                    <a:solidFill>
                      <a:srgbClr val="7030A0"/>
                    </a:solidFill>
                  </a:rPr>
                  <a:t>next-bit pseudoentropy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∀</m:t>
                    </m:r>
                    <m:r>
                      <a:rPr lang="en-US" i="0">
                        <a:solidFill>
                          <a:srgbClr val="0432FF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eff.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,</m:t>
                    </m:r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𝐷𝑒𝑐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𝐸𝑛𝑐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next-bit pseudoentropy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432FF"/>
                    </a:solidFill>
                  </a:rPr>
                  <a:t>𝑘</a:t>
                </a:r>
                <a:r>
                  <a:rPr lang="en-US" dirty="0"/>
                  <a:t>.</a:t>
                </a:r>
                <a:br>
                  <a:rPr lang="en-US" dirty="0"/>
                </a:br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-incompressible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has next-block </a:t>
                </a:r>
                <a:r>
                  <a:rPr lang="en-US" b="1" dirty="0"/>
                  <a:t>strong</a:t>
                </a:r>
                <a:r>
                  <a:rPr lang="en-US" dirty="0"/>
                  <a:t> pseudoentropy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8"/>
                <a:ext cx="11906778" cy="1609312"/>
              </a:xfrm>
              <a:blipFill>
                <a:blip r:embed="rId3"/>
                <a:stretch>
                  <a:fillRect l="-1065" t="-6250" b="-19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05C57A-16BF-4B1A-E6DE-C77470D273D6}"/>
                  </a:ext>
                </a:extLst>
              </p:cNvPr>
              <p:cNvSpPr txBox="1"/>
              <p:nvPr/>
            </p:nvSpPr>
            <p:spPr>
              <a:xfrm>
                <a:off x="178130" y="4061012"/>
                <a:ext cx="11582401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 </a:t>
                </a:r>
                <a:r>
                  <a:rPr lang="en-US" sz="2800" dirty="0"/>
                  <a:t>(inf)</a:t>
                </a:r>
                <a:r>
                  <a:rPr lang="en-US" sz="2800" b="1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</a:rPr>
                      <m:t>k</m:t>
                    </m:r>
                    <m:r>
                      <a:rPr lang="en-US" sz="2800" i="0">
                        <a:solidFill>
                          <a:srgbClr val="0432FF"/>
                        </a:solidFill>
                      </a:rPr>
                      <m:t> </m:t>
                    </m:r>
                  </m:oMath>
                </a14:m>
                <a:r>
                  <a:rPr lang="en-US" sz="2800" dirty="0"/>
                  <a:t>strong-next-bit pseudoentropy </a:t>
                </a:r>
                <a14:m>
                  <m:oMath xmlns:m="http://schemas.openxmlformats.org/officeDocument/2006/math">
                    <m:r>
                      <a:rPr lang="en-US" sz="2800" i="0"/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sz="2800" dirty="0"/>
                  <a:t>-incompressibility.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05C57A-16BF-4B1A-E6DE-C77470D27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0" y="4061012"/>
                <a:ext cx="11582401" cy="523220"/>
              </a:xfrm>
              <a:prstGeom prst="rect">
                <a:avLst/>
              </a:prstGeom>
              <a:blipFill>
                <a:blip r:embed="rId4"/>
                <a:stretch>
                  <a:fillRect l="-1094" t="-11628" b="-279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9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Uniform Incompressibility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Incompressibility and next-bit pseudoentropy are defined with respect to poly-time </a:t>
                </a:r>
                <a:r>
                  <a:rPr lang="en-US" dirty="0">
                    <a:solidFill>
                      <a:srgbClr val="009051"/>
                    </a:solidFill>
                  </a:rPr>
                  <a:t>machines</a:t>
                </a:r>
                <a:r>
                  <a:rPr lang="en-US" dirty="0"/>
                  <a:t> (instead of circuits)</a:t>
                </a:r>
              </a:p>
              <a:p>
                <a:endParaRPr lang="en-US" dirty="0"/>
              </a:p>
              <a:p>
                <a:r>
                  <a:rPr lang="en-US" dirty="0"/>
                  <a:t>The next-bit estimator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</a:rPr>
                      <m:t>𝐸</m:t>
                    </m:r>
                  </m:oMath>
                </a14:m>
                <a:r>
                  <a:rPr lang="en-US" dirty="0"/>
                  <a:t> uses </a:t>
                </a:r>
                <a:r>
                  <a:rPr lang="en-US" b="1" dirty="0"/>
                  <a:t>randomness</a:t>
                </a:r>
              </a:p>
              <a:p>
                <a:endParaRPr lang="en-US" dirty="0"/>
              </a:p>
              <a:p>
                <a:r>
                  <a:rPr lang="en-US" dirty="0"/>
                  <a:t>Our reduction holds assuming </a:t>
                </a:r>
                <a:r>
                  <a:rPr lang="en-US" dirty="0">
                    <a:solidFill>
                      <a:srgbClr val="009051"/>
                    </a:solidFill>
                  </a:rPr>
                  <a:t>shared randomness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432FF"/>
                        </a:solidFill>
                      </a:rPr>
                      <m:t>𝐸𝑛𝑐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432FF"/>
                        </a:solidFill>
                      </a:rPr>
                      <m:t>𝐷𝑒𝑐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sz="2800" dirty="0"/>
                  <a:t>Otherwise, the randomness needs to be part of the encoding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However, </a:t>
                </a:r>
                <a:r>
                  <a:rPr lang="en-US" b="1" dirty="0">
                    <a:solidFill>
                      <a:srgbClr val="009051"/>
                    </a:solidFill>
                  </a:rPr>
                  <a:t>same</a:t>
                </a:r>
                <a:r>
                  <a:rPr lang="en-US" dirty="0"/>
                  <a:t> randomness can be used for multiple samples.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/>
                      <m:t>⇒ </m:t>
                    </m:r>
                  </m:oMath>
                </a14:m>
                <a:r>
                  <a:rPr lang="en-US" sz="2800" dirty="0"/>
                  <a:t>Amortized cost is same as in the non-</a:t>
                </a:r>
                <a:r>
                  <a:rPr lang="en-US" sz="2800" dirty="0" err="1"/>
                  <a:t>unifrom</a:t>
                </a:r>
                <a:r>
                  <a:rPr lang="en-US" sz="2800" dirty="0"/>
                  <a:t> case.</a:t>
                </a:r>
                <a:endParaRPr lang="en-IL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388436" cy="4787941"/>
              </a:xfrm>
              <a:blipFill>
                <a:blip r:embed="rId2"/>
                <a:stretch>
                  <a:fillRect l="-891" t="-2116" b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4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2D9C-60E8-3048-B3A3-AE8C6E23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4497"/>
            <a:ext cx="11894074" cy="98241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cs typeface="Arial" panose="020B0604020202020204" pitchFamily="34" charset="0"/>
              </a:rPr>
              <a:t>Conclusions &amp; Open Problems</a:t>
            </a:r>
            <a:endParaRPr lang="en-IL" sz="48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45BE-C5A1-B34E-87EF-AE31B3933E3B}"/>
                  </a:ext>
                </a:extLst>
              </p:cNvPr>
              <p:cNvSpPr txBox="1"/>
              <p:nvPr/>
            </p:nvSpPr>
            <p:spPr>
              <a:xfrm>
                <a:off x="676118" y="1354388"/>
                <a:ext cx="1010412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cs typeface="Calibri Light" panose="020F0302020204030204" pitchFamily="34" charset="0"/>
                  </a:rPr>
                  <a:t>Incompressibility </a:t>
                </a:r>
                <a14:m>
                  <m:oMath xmlns:m="http://schemas.openxmlformats.org/officeDocument/2006/math">
                    <m:r>
                      <a:rPr lang="en-US" sz="3600" i="1" smtClean="0">
                        <a:ea typeface="Cambria Math" panose="02040503050406030204" pitchFamily="18" charset="0"/>
                        <a:cs typeface="Calibri Light" panose="020F0302020204030204" pitchFamily="34" charset="0"/>
                      </a:rPr>
                      <m:t>⇔</m:t>
                    </m:r>
                  </m:oMath>
                </a14:m>
                <a:r>
                  <a:rPr lang="en-IL" sz="3600" dirty="0">
                    <a:cs typeface="Calibri Light" panose="020F0302020204030204" pitchFamily="34" charset="0"/>
                  </a:rPr>
                  <a:t>  </a:t>
                </a:r>
                <a:r>
                  <a:rPr lang="en-US" sz="3600" dirty="0">
                    <a:cs typeface="Calibri Light" panose="020F0302020204030204" pitchFamily="34" charset="0"/>
                  </a:rPr>
                  <a:t>(strong) Next-Bit Pseudoentropy</a:t>
                </a:r>
                <a:endParaRPr lang="en-IL" sz="3600" dirty="0">
                  <a:cs typeface="Calibri Light" panose="020F0302020204030204" pitchFamily="34" charset="0"/>
                </a:endParaRPr>
              </a:p>
              <a:p>
                <a:endParaRPr lang="en-US" sz="2600" dirty="0"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cs typeface="Calibri Light" panose="020F0302020204030204" pitchFamily="34" charset="0"/>
                  </a:rPr>
                  <a:t>Open questions</a:t>
                </a:r>
                <a:r>
                  <a:rPr lang="en-US" sz="3200" dirty="0">
                    <a:solidFill>
                      <a:srgbClr val="7030A0"/>
                    </a:solidFill>
                    <a:cs typeface="Calibri Light" panose="020F0302020204030204" pitchFamily="34" charset="0"/>
                  </a:rPr>
                  <a:t>:</a:t>
                </a:r>
                <a:endParaRPr lang="en-US" sz="2800" dirty="0"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Calibri Light" panose="020F0302020204030204" pitchFamily="34" charset="0"/>
                  </a:rPr>
                  <a:t>The </a:t>
                </a:r>
                <a:r>
                  <a:rPr lang="en-US" sz="2800" dirty="0">
                    <a:solidFill>
                      <a:srgbClr val="0432FF"/>
                    </a:solidFill>
                    <a:cs typeface="Calibri Light" panose="020F0302020204030204" pitchFamily="34" charset="0"/>
                  </a:rPr>
                  <a:t>+2</a:t>
                </a:r>
                <a:r>
                  <a:rPr lang="en-US" sz="2800" dirty="0">
                    <a:cs typeface="Calibri Light" panose="020F0302020204030204" pitchFamily="34" charset="0"/>
                  </a:rPr>
                  <a:t> gap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Calibri Light" panose="020F0302020204030204" pitchFamily="34" charset="0"/>
                  </a:rPr>
                  <a:t>Implications of our result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L" sz="2600" i="1" dirty="0"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5A45BE-C5A1-B34E-87EF-AE31B3933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8" y="1354388"/>
                <a:ext cx="10104120" cy="3477875"/>
              </a:xfrm>
              <a:prstGeom prst="rect">
                <a:avLst/>
              </a:prstGeom>
              <a:blipFill>
                <a:blip r:embed="rId3"/>
                <a:stretch>
                  <a:fillRect l="-1759" t="-2545" r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06554B6-E18E-4EF7-BB7F-CBCF267F7C03}"/>
              </a:ext>
            </a:extLst>
          </p:cNvPr>
          <p:cNvSpPr txBox="1"/>
          <p:nvPr/>
        </p:nvSpPr>
        <p:spPr>
          <a:xfrm>
            <a:off x="9010797" y="5648931"/>
            <a:ext cx="2941190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600" dirty="0">
                <a:latin typeface="+mj-lt"/>
              </a:rPr>
              <a:t>Thanks!</a:t>
            </a:r>
            <a:endParaRPr lang="he-IL" dirty="0">
              <a:latin typeface="+mj-lt"/>
            </a:endParaRPr>
          </a:p>
        </p:txBody>
      </p:sp>
      <p:pic>
        <p:nvPicPr>
          <p:cNvPr id="4" name="Picture 6" descr="Coin bag Images | Free Vectors, Stock Photos &amp; PSD">
            <a:extLst>
              <a:ext uri="{FF2B5EF4-FFF2-40B4-BE49-F238E27FC236}">
                <a16:creationId xmlns:a16="http://schemas.microsoft.com/office/drawing/2014/main" id="{42C12761-06B1-CBE3-1B1A-8183A23C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70" y="4745926"/>
            <a:ext cx="1877577" cy="187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Pseudorandomness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19687"/>
                <a:ext cx="11388436" cy="5038313"/>
              </a:xfrm>
              <a:ln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Computational analog of randomness  (i.e., of uniformity).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[Goldwasser Micali]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</a:rPr>
                      <m:t>over</m:t>
                    </m:r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432FF"/>
                            </a:solidFill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30A0"/>
                    </a:solidFill>
                  </a:rPr>
                  <a:t>pseudorandom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432FF"/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432FF"/>
                        </a:solidFill>
                      </a:rPr>
                      <m:t>X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3200" b="0" i="0" smtClean="0">
                            <a:solidFill>
                              <a:srgbClr val="0432FF"/>
                            </a:solidFill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432FF"/>
                            </a:solidFill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</a:rPr>
                          <m:t>n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19687"/>
                <a:ext cx="11388436" cy="5038313"/>
              </a:xfrm>
              <a:blipFill>
                <a:blip r:embed="rId3"/>
                <a:stretch>
                  <a:fillRect l="-1114" t="-2015"/>
                </a:stretch>
              </a:blipFill>
              <a:ln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 descr="תמונה שמכילה טקסט, מנורה&#10;&#10;התיאור נוצר באופן אוטומטי">
            <a:extLst>
              <a:ext uri="{FF2B5EF4-FFF2-40B4-BE49-F238E27FC236}">
                <a16:creationId xmlns:a16="http://schemas.microsoft.com/office/drawing/2014/main" id="{72FF996B-C267-751C-18CB-0C4DF2DDD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835" y="3768413"/>
            <a:ext cx="2242457" cy="2242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6B700B96-B96A-96EA-3087-1512DAC2D0ED}"/>
                  </a:ext>
                </a:extLst>
              </p:cNvPr>
              <p:cNvSpPr txBox="1"/>
              <p:nvPr/>
            </p:nvSpPr>
            <p:spPr>
              <a:xfrm>
                <a:off x="370943" y="4130171"/>
                <a:ext cx="7308273" cy="95410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a:rPr lang="en-US" sz="2800" i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800" i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rgbClr val="0432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i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U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800" i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800" i="0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  <m:r>
                            <a:rPr lang="en-US" sz="2800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neg</m:t>
                      </m:r>
                    </m:oMath>
                  </m:oMathPara>
                </a14:m>
                <a:endParaRPr lang="en-US" sz="2800" b="0" dirty="0">
                  <a:solidFill>
                    <a:srgbClr val="0432FF"/>
                  </a:solidFill>
                </a:endParaRPr>
              </a:p>
              <a:p>
                <a:pPr algn="ctr"/>
                <a:r>
                  <a:rPr lang="en-US" sz="2800" dirty="0"/>
                  <a:t>for </a:t>
                </a:r>
                <a:r>
                  <a:rPr lang="en-US" sz="2800" b="1" dirty="0"/>
                  <a:t>any</a:t>
                </a:r>
                <a:r>
                  <a:rPr lang="en-US" sz="2800" dirty="0"/>
                  <a:t> poly-time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  <a:endParaRPr lang="he-IL" sz="20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6B700B96-B96A-96EA-3087-1512DAC2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3" y="4130171"/>
                <a:ext cx="7308273" cy="954107"/>
              </a:xfrm>
              <a:prstGeom prst="rect">
                <a:avLst/>
              </a:prstGeom>
              <a:blipFill>
                <a:blip r:embed="rId5"/>
                <a:stretch>
                  <a:fillRect b="-16883"/>
                </a:stretch>
              </a:blip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3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Pseudorandom generator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30" y="1617557"/>
                <a:ext cx="11388436" cy="50383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432FF"/>
                        </a:solidFill>
                      </a:rPr>
                      <m:t>𝑔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ℓ</m:t>
                        </m:r>
                      </m:sup>
                    </m:sSup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0432FF"/>
                                </a:solidFill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30A0"/>
                    </a:solidFill>
                  </a:rPr>
                  <a:t>pseudorandom generator </a:t>
                </a:r>
                <a:r>
                  <a:rPr lang="en-US" dirty="0"/>
                  <a:t>(PRG) if</a:t>
                </a:r>
                <a:br>
                  <a:rPr lang="en-US" dirty="0"/>
                </a:b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U</m:t>
                            </m:r>
                          </m:e>
                          <m:sub>
                            <m:r>
                              <a:rPr lang="en-US" sz="2800" i="0">
                                <a:solidFill>
                                  <a:srgbClr val="0432FF"/>
                                </a:solidFill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pseudorandom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432FF"/>
                        </a:solidFill>
                      </a:rPr>
                      <m:t>ℓ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n</m:t>
                    </m:r>
                  </m:oMath>
                </a14:m>
                <a:r>
                  <a:rPr lang="en-US" sz="2800" dirty="0"/>
                  <a:t> (typically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432FF"/>
                        </a:solidFill>
                      </a:rPr>
                      <m:t>≪</m:t>
                    </m:r>
                    <m:r>
                      <a:rPr lang="en-US" sz="2800" i="1"/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 </a:t>
                </a:r>
                <a:r>
                  <a:rPr lang="en-US" sz="2800" dirty="0" err="1"/>
                  <a:t>Efficent</a:t>
                </a:r>
                <a:endParaRPr lang="en-US" sz="2800" dirty="0"/>
              </a:p>
              <a:p>
                <a:pPr lvl="1"/>
                <a:endParaRPr lang="en-US" sz="1050" dirty="0"/>
              </a:p>
              <a:p>
                <a:pPr marL="0" indent="0">
                  <a:buNone/>
                </a:pPr>
                <a:r>
                  <a:rPr lang="en-US" dirty="0"/>
                  <a:t>Yields </a:t>
                </a:r>
                <a:r>
                  <a:rPr lang="en-US" dirty="0">
                    <a:solidFill>
                      <a:srgbClr val="7030A0"/>
                    </a:solidFill>
                  </a:rPr>
                  <a:t>computationally secure </a:t>
                </a:r>
                <a:r>
                  <a:rPr lang="en-US" dirty="0"/>
                  <a:t>encryption:</a:t>
                </a:r>
              </a:p>
              <a:p>
                <a:pPr lvl="1"/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32FF"/>
                        </a:solidFill>
                      </a:rPr>
                      <m:t>𝐸𝑛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m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m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⊕</m:t>
                    </m:r>
                    <m:r>
                      <a:rPr lang="en-US" sz="2800" b="0" i="1" smtClean="0">
                        <a:solidFill>
                          <a:srgbClr val="0432FF"/>
                        </a:solidFill>
                      </a:rPr>
                      <m:t>𝑔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k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k</m:t>
                        </m:r>
                      </m:e>
                    </m:d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&lt;|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m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</a:rPr>
                      <m:t>|</m:t>
                    </m:r>
                  </m:oMath>
                </a14:m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3200" dirty="0"/>
                  <a:t>Constructing PRGs is challenging…</a:t>
                </a:r>
                <a:endParaRPr lang="en-IL" sz="2400" dirty="0"/>
              </a:p>
              <a:p>
                <a:pPr marL="0" indent="0">
                  <a:buNone/>
                </a:pPr>
                <a:endParaRPr lang="en-IL" sz="2400" dirty="0"/>
              </a:p>
              <a:p>
                <a:pPr marL="0" indent="0">
                  <a:buNone/>
                </a:pPr>
                <a:endParaRPr lang="en-IL" sz="2400" dirty="0"/>
              </a:p>
              <a:p>
                <a:pPr marL="0" indent="0">
                  <a:buNone/>
                </a:pPr>
                <a:endParaRPr lang="en-IL" sz="2400" dirty="0"/>
              </a:p>
              <a:p>
                <a:pPr marL="0" indent="0">
                  <a:buNone/>
                </a:pPr>
                <a:endParaRPr lang="en-I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617557"/>
                <a:ext cx="11388436" cy="5038313"/>
              </a:xfrm>
              <a:blipFill>
                <a:blip r:embed="rId2"/>
                <a:stretch>
                  <a:fillRect l="-1336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5449E15-2701-03D1-145E-48E1F280A602}"/>
              </a:ext>
            </a:extLst>
          </p:cNvPr>
          <p:cNvGrpSpPr/>
          <p:nvPr/>
        </p:nvGrpSpPr>
        <p:grpSpPr>
          <a:xfrm>
            <a:off x="8958120" y="3613078"/>
            <a:ext cx="2916455" cy="2978178"/>
            <a:chOff x="8958120" y="3613078"/>
            <a:chExt cx="2916455" cy="297817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537C8-077E-3EDD-B19C-9E4123BBFAFA}"/>
                </a:ext>
              </a:extLst>
            </p:cNvPr>
            <p:cNvGrpSpPr/>
            <p:nvPr/>
          </p:nvGrpSpPr>
          <p:grpSpPr>
            <a:xfrm>
              <a:off x="8958120" y="3613078"/>
              <a:ext cx="2916455" cy="2978178"/>
              <a:chOff x="8893744" y="3943574"/>
              <a:chExt cx="2184934" cy="2466291"/>
            </a:xfrm>
          </p:grpSpPr>
          <p:pic>
            <p:nvPicPr>
              <p:cNvPr id="11" name="Picture 6" descr="Coin bag Images | Free Vectors, Stock Photos &amp; PSD">
                <a:extLst>
                  <a:ext uri="{FF2B5EF4-FFF2-40B4-BE49-F238E27FC236}">
                    <a16:creationId xmlns:a16="http://schemas.microsoft.com/office/drawing/2014/main" id="{42A8AE3E-00FD-18F4-2C82-BCE2520FF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3152" y="3943574"/>
                <a:ext cx="446117" cy="446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תמונה 4" descr="תמונה שמכילה טקסט, מנורה&#10;&#10;התיאור נוצר באופן אוטומטי">
                <a:extLst>
                  <a:ext uri="{FF2B5EF4-FFF2-40B4-BE49-F238E27FC236}">
                    <a16:creationId xmlns:a16="http://schemas.microsoft.com/office/drawing/2014/main" id="{B5DC8E42-B596-15F8-1BED-269EAE578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6389" y="5319194"/>
                <a:ext cx="1199643" cy="1090671"/>
              </a:xfrm>
              <a:prstGeom prst="rect">
                <a:avLst/>
              </a:prstGeom>
            </p:spPr>
          </p:pic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0658A46B-FD3A-D5EA-199C-B264569C8646}"/>
                  </a:ext>
                </a:extLst>
              </p:cNvPr>
              <p:cNvSpPr/>
              <p:nvPr/>
            </p:nvSpPr>
            <p:spPr>
              <a:xfrm>
                <a:off x="8893744" y="4446871"/>
                <a:ext cx="2184934" cy="925830"/>
              </a:xfrm>
              <a:prstGeom prst="trapezoid">
                <a:avLst>
                  <a:gd name="adj" fmla="val 8192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sp>
          <p:nvSpPr>
            <p:cNvPr id="14" name="Down Arrow 13">
              <a:extLst>
                <a:ext uri="{FF2B5EF4-FFF2-40B4-BE49-F238E27FC236}">
                  <a16:creationId xmlns:a16="http://schemas.microsoft.com/office/drawing/2014/main" id="{3B4414B3-1F1D-C91D-0731-F2A1BD699CCE}"/>
                </a:ext>
              </a:extLst>
            </p:cNvPr>
            <p:cNvSpPr/>
            <p:nvPr/>
          </p:nvSpPr>
          <p:spPr>
            <a:xfrm>
              <a:off x="10281593" y="4541421"/>
              <a:ext cx="269508" cy="557057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35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Entropy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380" y="1453926"/>
                <a:ext cx="10702267" cy="52360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 of randomness </a:t>
                </a:r>
                <a:endParaRPr lang="en-US" sz="2800" dirty="0">
                  <a:cs typeface="Calibri" panose="020F0502020204030204" pitchFamily="34" charset="0"/>
                </a:endParaRPr>
              </a:p>
              <a:p>
                <a:pPr lvl="1"/>
                <a:endParaRPr lang="en-US" sz="2800" dirty="0"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solidFill>
                            <a:srgbClr val="0432FF"/>
                          </a:solidFill>
                          <a:cs typeface="Calibri" panose="020F050202020403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  <m:t>X</m:t>
                          </m:r>
                        </m:e>
                      </m:d>
                      <m:r>
                        <a:rPr lang="en-US" sz="2800" i="0" smtClean="0">
                          <a:solidFill>
                            <a:srgbClr val="0432FF"/>
                          </a:solidFill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i="0">
                                  <a:solidFill>
                                    <a:srgbClr val="0432FF"/>
                                  </a:solidFill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0">
                                      <a:solidFill>
                                        <a:srgbClr val="0432FF"/>
                                      </a:solidFill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solidFill>
                                            <a:srgbClr val="0432FF"/>
                                          </a:solidFill>
                                          <a:cs typeface="Calibri" panose="020F0502020204030204" pitchFamily="34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solidFill>
                                                <a:srgbClr val="0432FF"/>
                                              </a:solidFill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rgbClr val="0432FF"/>
                                              </a:solidFill>
                                              <a:cs typeface="Calibri" panose="020F0502020204030204" pitchFamily="34" charset="0"/>
                                            </a:rPr>
                                            <m:t>X</m:t>
                                          </m:r>
                                          <m:r>
                                            <a:rPr lang="en-US" sz="2800" i="0">
                                              <a:solidFill>
                                                <a:srgbClr val="0432FF"/>
                                              </a:solidFill>
                                              <a:cs typeface="Calibri" panose="020F0502020204030204" pitchFamily="34" charset="0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solidFill>
                                                <a:srgbClr val="0432FF"/>
                                              </a:solidFill>
                                              <a:cs typeface="Calibri" panose="020F0502020204030204" pitchFamily="34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  <a:cs typeface="Calibri" panose="020F0502020204030204" pitchFamily="34" charset="0"/>
                </a:endParaRPr>
              </a:p>
              <a:p>
                <a:pPr marL="1371600" lvl="3" indent="0">
                  <a:buNone/>
                </a:pPr>
                <a:endParaRPr lang="en-US" sz="16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/>
                  <a:t>Minimal </a:t>
                </a:r>
                <a:r>
                  <a:rPr lang="en-US" sz="2800" b="1" dirty="0">
                    <a:solidFill>
                      <a:srgbClr val="009051"/>
                    </a:solidFill>
                  </a:rPr>
                  <a:t>description length</a:t>
                </a:r>
                <a:r>
                  <a:rPr lang="en-US" sz="2800" dirty="0">
                    <a:solidFill>
                      <a:srgbClr val="009051"/>
                    </a:solidFill>
                  </a:rPr>
                  <a:t>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endParaRPr lang="en-US" sz="2800" dirty="0"/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432FF"/>
                    </a:solidFill>
                  </a:rPr>
                  <a:t>#</a:t>
                </a:r>
                <a:r>
                  <a:rPr lang="en-US" sz="2800" dirty="0"/>
                  <a:t> of random bits required to </a:t>
                </a:r>
                <a:r>
                  <a:rPr lang="en-US" sz="2800" b="1" dirty="0">
                    <a:solidFill>
                      <a:srgbClr val="009051"/>
                    </a:solidFill>
                  </a:rPr>
                  <a:t>sample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endParaRPr lang="en-US" sz="2800" dirty="0"/>
              </a:p>
              <a:p>
                <a:pPr lvl="2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432FF"/>
                    </a:solidFill>
                  </a:rPr>
                  <a:t>#</a:t>
                </a:r>
                <a:r>
                  <a:rPr lang="en-US" sz="2400" dirty="0"/>
                  <a:t> of random bits that can be </a:t>
                </a:r>
                <a:r>
                  <a:rPr lang="en-US" sz="2400" b="1" dirty="0">
                    <a:solidFill>
                      <a:srgbClr val="009051"/>
                    </a:solidFill>
                  </a:rPr>
                  <a:t>extracted</a:t>
                </a:r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7030A0"/>
                    </a:solidFill>
                  </a:rPr>
                  <a:t>Min</a:t>
                </a:r>
                <a:r>
                  <a:rPr lang="en-US" sz="3200" dirty="0"/>
                  <a:t>-entropy: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cs typeface="Calibri" panose="020F0502020204030204" pitchFamily="34" charset="0"/>
                          </a:rPr>
                          <m:t>min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432FF"/>
                            </a:solidFill>
                            <a:cs typeface="Calibri" panose="020F0502020204030204" pitchFamily="34" charset="0"/>
                          </a:rPr>
                          <m:t>x</m:t>
                        </m:r>
                        <m:r>
                          <a:rPr lang="en-US" sz="3200" b="0" i="0" smtClean="0">
                            <a:solidFill>
                              <a:srgbClr val="0432FF"/>
                            </a:solidFill>
                            <a:cs typeface="Calibri" panose="020F0502020204030204" pitchFamily="34" charset="0"/>
                          </a:rPr>
                          <m:t>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432FF"/>
                            </a:solidFill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rgbClr val="0432FF"/>
                                </a:solidFill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432FF"/>
                                    </a:solidFill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0">
                                    <a:solidFill>
                                      <a:srgbClr val="0432FF"/>
                                    </a:solidFill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432FF"/>
                                        </a:solidFill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 i="0">
                                        <a:solidFill>
                                          <a:srgbClr val="0432FF"/>
                                        </a:solidFill>
                                        <a:cs typeface="Calibri" panose="020F0502020204030204" pitchFamily="34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3200" i="1">
                                            <a:solidFill>
                                              <a:srgbClr val="0432FF"/>
                                            </a:solidFill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i="0">
                                            <a:solidFill>
                                              <a:srgbClr val="0432FF"/>
                                            </a:solidFill>
                                            <a:cs typeface="Calibri" panose="020F0502020204030204" pitchFamily="34" charset="0"/>
                                          </a:rPr>
                                          <m:t>X</m:t>
                                        </m:r>
                                        <m:r>
                                          <a:rPr lang="en-US" sz="3200" i="0">
                                            <a:solidFill>
                                              <a:srgbClr val="0432FF"/>
                                            </a:solidFill>
                                            <a:cs typeface="Calibri" panose="020F0502020204030204" pitchFamily="34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 i="0">
                                            <a:solidFill>
                                              <a:srgbClr val="0432FF"/>
                                            </a:solidFill>
                                            <a:cs typeface="Calibri" panose="020F0502020204030204" pitchFamily="34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380" y="1453926"/>
                <a:ext cx="10702267" cy="5236025"/>
              </a:xfrm>
              <a:blipFill>
                <a:blip r:embed="rId2"/>
                <a:stretch>
                  <a:fillRect l="-130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C6C7E-8A90-D174-F4BA-6DCE5385A3A3}"/>
              </a:ext>
            </a:extLst>
          </p:cNvPr>
          <p:cNvSpPr txBox="1">
            <a:spLocks/>
          </p:cNvSpPr>
          <p:nvPr/>
        </p:nvSpPr>
        <p:spPr>
          <a:xfrm>
            <a:off x="609123" y="2677480"/>
            <a:ext cx="4261457" cy="380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29818E-C404-7974-6A03-0317C130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76" y="4221661"/>
            <a:ext cx="3306082" cy="22712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5">
                <a:extLst>
                  <a:ext uri="{FF2B5EF4-FFF2-40B4-BE49-F238E27FC236}">
                    <a16:creationId xmlns:a16="http://schemas.microsoft.com/office/drawing/2014/main" id="{300DC052-C345-9892-DB99-1EA3F5B59730}"/>
                  </a:ext>
                </a:extLst>
              </p:cNvPr>
              <p:cNvSpPr txBox="1"/>
              <p:nvPr/>
            </p:nvSpPr>
            <p:spPr>
              <a:xfrm>
                <a:off x="8007193" y="168049"/>
                <a:ext cx="3987427" cy="29695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/>
                  <a:t>Examples:</a:t>
                </a:r>
              </a:p>
              <a:p>
                <a:endParaRPr lang="en-US" sz="12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432FF"/>
                          </a:solidFill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432FF"/>
                                  </a:solidFill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432FF"/>
                                  </a:solidFill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432FF"/>
                                  </a:solidFill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solidFill>
                            <a:srgbClr val="0432FF"/>
                          </a:solidFill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432FF"/>
                          </a:solidFill>
                        </a:rPr>
                        <m:t>n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endParaRPr lang="en-US" sz="900" dirty="0"/>
              </a:p>
              <a:p>
                <a:r>
                  <a:rPr lang="en-US" sz="2400" dirty="0"/>
                  <a:t>For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sz="2400" i="0">
                        <a:solidFill>
                          <a:srgbClr val="0432FF"/>
                        </a:solidFill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</a:rPr>
                            </m:ctrlPr>
                          </m:eqArrPr>
                          <m:e>
                            <m:r>
                              <a:rPr lang="en-US" sz="2400" i="0">
                                <a:solidFill>
                                  <a:srgbClr val="0432FF"/>
                                </a:solidFill>
                              </a:rPr>
                              <m:t>⊥      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  <m: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p</m:t>
                            </m:r>
                            <m: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.   1/2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0432FF"/>
                                    </a:solidFill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0432FF"/>
                                    </a:solidFill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en-US" sz="2400" i="0">
                                <a:solidFill>
                                  <a:srgbClr val="0432FF"/>
                                </a:solidFill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  <m: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.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p</m:t>
                            </m:r>
                            <m:r>
                              <a:rPr lang="en-US" sz="2400" i="0" smtClean="0">
                                <a:solidFill>
                                  <a:schemeClr val="tx1"/>
                                </a:solidFill>
                              </a:rPr>
                              <m:t>.   1/2</m:t>
                            </m:r>
                          </m:e>
                        </m:eqArr>
                        <m:r>
                          <a:rPr lang="en-US" sz="2400" i="0">
                            <a:solidFill>
                              <a:srgbClr val="0432FF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432FF"/>
                          </a:solidFill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432FF"/>
                              </a:solidFill>
                            </a:rPr>
                            <m:t>X</m:t>
                          </m:r>
                        </m:e>
                      </m:d>
                      <m:r>
                        <a:rPr lang="en-US" sz="2400" i="0">
                          <a:solidFill>
                            <a:srgbClr val="0432FF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432FF"/>
                              </a:solidFill>
                            </a:rPr>
                            <m:t>n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0432FF"/>
                              </a:solidFill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rgbClr val="0432FF"/>
                          </a:solidFill>
                        </a:rPr>
                        <m:t>+1</m:t>
                      </m:r>
                    </m:oMath>
                  </m:oMathPara>
                </a14:m>
                <a:endParaRPr lang="en-IL" sz="24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13" name="תיבת טקסט 5">
                <a:extLst>
                  <a:ext uri="{FF2B5EF4-FFF2-40B4-BE49-F238E27FC236}">
                    <a16:creationId xmlns:a16="http://schemas.microsoft.com/office/drawing/2014/main" id="{300DC052-C345-9892-DB99-1EA3F5B59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93" y="168049"/>
                <a:ext cx="3987427" cy="2969531"/>
              </a:xfrm>
              <a:prstGeom prst="rect">
                <a:avLst/>
              </a:prstGeom>
              <a:blipFill>
                <a:blip r:embed="rId4"/>
                <a:stretch>
                  <a:fillRect l="-3165" t="-9746" b="-33051"/>
                </a:stretch>
              </a:blipFill>
              <a:ln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9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Pseudoentropy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8129" y="1819687"/>
                <a:ext cx="10696699" cy="444115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computational analog </a:t>
                </a:r>
                <a:r>
                  <a:rPr lang="en-US" dirty="0"/>
                  <a:t>of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entropy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Hastad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Impagliazzo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, Levin, and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</a:rPr>
                  <a:t>Luby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]</a:t>
                </a:r>
                <a:r>
                  <a:rPr lang="en-US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>
                    <a:solidFill>
                      <a:srgbClr val="009051"/>
                    </a:solidFill>
                  </a:rPr>
                  <a:t>pseudoentropy</a:t>
                </a:r>
                <a:r>
                  <a:rPr lang="en-US" dirty="0"/>
                  <a:t> (at least)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0432FF"/>
                        </a:solidFill>
                      </a:rPr>
                      <m:t>PE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, if exist rv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C00000"/>
                        </a:solidFill>
                      </a:rPr>
                      <m:t>Y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st: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</m:d>
                    <m:r>
                      <a:rPr lang="en-US" sz="2800" i="0">
                        <a:solidFill>
                          <a:srgbClr val="0432FF"/>
                        </a:solidFill>
                      </a:rPr>
                      <m:t>≥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432FF"/>
                        </a:solidFill>
                      </a:rPr>
                      <m:t>X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c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i="0">
                        <a:solidFill>
                          <a:srgbClr val="C00000"/>
                        </a:solidFill>
                      </a:rPr>
                      <m:t>Y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Many variants: pseudo </a:t>
                </a:r>
                <a:r>
                  <a:rPr lang="en-US" dirty="0">
                    <a:solidFill>
                      <a:srgbClr val="009051"/>
                    </a:solidFill>
                  </a:rPr>
                  <a:t>min</a:t>
                </a:r>
                <a:r>
                  <a:rPr lang="en-US" dirty="0"/>
                  <a:t>-entropy, </a:t>
                </a:r>
                <a:r>
                  <a:rPr lang="en-US" dirty="0">
                    <a:solidFill>
                      <a:srgbClr val="009051"/>
                    </a:solidFill>
                  </a:rPr>
                  <a:t>metric</a:t>
                </a:r>
                <a:r>
                  <a:rPr lang="en-US" dirty="0"/>
                  <a:t> pseudoentropy, ...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29" y="1819687"/>
                <a:ext cx="10696699" cy="4441154"/>
              </a:xfrm>
              <a:blipFill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EC6C7E-8A90-D174-F4BA-6DCE5385A3A3}"/>
              </a:ext>
            </a:extLst>
          </p:cNvPr>
          <p:cNvSpPr txBox="1">
            <a:spLocks/>
          </p:cNvSpPr>
          <p:nvPr/>
        </p:nvSpPr>
        <p:spPr>
          <a:xfrm>
            <a:off x="609123" y="2677480"/>
            <a:ext cx="4261457" cy="380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6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Pseudoentropy to Psedurandomness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988" y="1690687"/>
                <a:ext cx="11524130" cy="40915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432FF"/>
                        </a:solidFill>
                      </a:rPr>
                      <m:t>k</m:t>
                    </m:r>
                    <m:r>
                      <a:rPr lang="en-US" b="0" i="0" smtClean="0">
                        <a:solidFill>
                          <a:srgbClr val="0432FF"/>
                        </a:solidFill>
                      </a:rPr>
                      <m:t>   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432FF"/>
                        </a:solidFill>
                      </a:rPr>
                      <m:t>𝐸𝑥𝑡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432FF"/>
                            </a:solidFill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solidFill>
                          <a:srgbClr val="0432FF"/>
                        </a:solidFill>
                      </a:rPr>
                      <m:t>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432FF"/>
                            </a:solidFill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432FF"/>
                            </a:solidFill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432FF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432FF"/>
                        </a:solidFill>
                      </a:rPr>
                      <m:t>𝐸𝑥𝑡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</a:t>
                </a:r>
                <a:r>
                  <a:rPr lang="en-US" dirty="0">
                    <a:solidFill>
                      <a:srgbClr val="009051"/>
                    </a:solidFill>
                  </a:rPr>
                  <a:t>randomness extractor </a:t>
                </a:r>
              </a:p>
              <a:p>
                <a:r>
                  <a:rPr lang="en-US" dirty="0"/>
                  <a:t>Requires converting entropy to </a:t>
                </a:r>
                <a:r>
                  <a:rPr lang="en-US" dirty="0">
                    <a:solidFill>
                      <a:srgbClr val="009051"/>
                    </a:solidFill>
                  </a:rPr>
                  <a:t>min-entropy</a:t>
                </a:r>
                <a:r>
                  <a:rPr lang="en-US" dirty="0"/>
                  <a:t> (via repetition)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432FF"/>
                          </a:solidFill>
                        </a:rPr>
                        <m:t>PE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i="0">
                          <a:solidFill>
                            <a:srgbClr val="0432FF"/>
                          </a:solidFill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432FF"/>
                          </a:solidFill>
                        </a:rPr>
                        <m:t>k</m:t>
                      </m:r>
                      <m:r>
                        <a:rPr lang="en-US" b="0" i="0" smtClean="0">
                          <a:solidFill>
                            <a:srgbClr val="0432FF"/>
                          </a:solidFill>
                        </a:rPr>
                        <m:t>  </m:t>
                      </m:r>
                      <m:r>
                        <a:rPr lang="en-US" i="0"/>
                        <m:t>⇒</m:t>
                      </m:r>
                      <m:r>
                        <a:rPr lang="en-US" b="0" i="0" smtClean="0"/>
                        <m:t> </m:t>
                      </m:r>
                      <m:r>
                        <a:rPr lang="en-US" b="0" i="1" smtClean="0">
                          <a:solidFill>
                            <a:srgbClr val="0432FF"/>
                          </a:solidFill>
                        </a:rPr>
                        <m:t>𝐸𝑥𝑡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</a:rPr>
                            <m:t>X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rgbClr val="0432FF"/>
                              </a:solidFill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</a:rPr>
                            <m:t>c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432FF"/>
                              </a:solidFill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Information theoretic world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the computational world</a:t>
                </a:r>
                <a:endParaRPr lang="en-US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988" y="1690687"/>
                <a:ext cx="11524130" cy="4091548"/>
              </a:xfrm>
              <a:blipFill>
                <a:blip r:embed="rId2"/>
                <a:stretch>
                  <a:fillRect l="-1101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6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A87-EC19-2049-9B07-738C54F3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4000" dirty="0">
                <a:cs typeface="Arial" panose="020B0604020202020204" pitchFamily="34" charset="0"/>
              </a:rPr>
              <a:t>Next-Block Pseudoentropy </a:t>
            </a:r>
            <a:endParaRPr lang="en-IL" sz="4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364" y="1492625"/>
                <a:ext cx="11869271" cy="512332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[Haitner,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Reingold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Vadhan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’10]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X</m:t>
                    </m:r>
                    <m:r>
                      <a:rPr lang="en-US" i="0" smtClean="0">
                        <a:solidFill>
                          <a:srgbClr val="0432FF"/>
                        </a:solidFill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i="0">
                        <a:solidFill>
                          <a:srgbClr val="0432FF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n</m:t>
                        </m:r>
                      </m:sub>
                    </m:sSub>
                    <m:r>
                      <a:rPr lang="en-US" i="0">
                        <a:solidFill>
                          <a:srgbClr val="0432FF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dirty="0"/>
                  <a:t>has </a:t>
                </a:r>
                <a:r>
                  <a:rPr lang="en-US" dirty="0">
                    <a:solidFill>
                      <a:srgbClr val="7030A0"/>
                    </a:solidFill>
                  </a:rPr>
                  <a:t>next-block pseudoentropy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rgbClr val="0432FF"/>
                        </a:solidFill>
                      </a:rPr>
                      <m:t>k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rgbClr val="0432FF"/>
                        </a:solidFill>
                      </a:rPr>
                      <m:t>∃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C00000"/>
                        </a:solidFill>
                      </a:rPr>
                      <m:t>Y</m:t>
                    </m:r>
                    <m:r>
                      <a:rPr lang="en-US" i="0" dirty="0">
                        <a:solidFill>
                          <a:srgbClr val="C00000"/>
                        </a:solidFill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a:rPr lang="en-US" i="0" dirty="0">
                            <a:solidFill>
                              <a:srgbClr val="C00000"/>
                            </a:solidFill>
                          </a:rPr>
                          <m:t>1</m:t>
                        </m:r>
                      </m:sub>
                    </m:sSub>
                    <m:r>
                      <a:rPr lang="en-US" i="0" dirty="0">
                        <a:solidFill>
                          <a:srgbClr val="C00000"/>
                        </a:solidFill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C00000"/>
                            </a:solidFill>
                          </a:rPr>
                          <m:t>n</m:t>
                        </m:r>
                      </m:sub>
                    </m:sSub>
                    <m:r>
                      <a:rPr lang="en-US" i="0" dirty="0">
                        <a:solidFill>
                          <a:srgbClr val="C00000"/>
                        </a:solidFill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 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>
                        <a:solidFill>
                          <a:srgbClr val="0432FF"/>
                        </a:solidFill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C00000"/>
                            </a:solidFill>
                          </a:rPr>
                          <m:t>i</m:t>
                        </m:r>
                      </m:sub>
                    </m:sSub>
                    <m:r>
                      <a:rPr lang="en-US" sz="2800" i="0" smtClean="0">
                        <a:solidFill>
                          <a:srgbClr val="0432FF"/>
                        </a:solidFill>
                      </a:rPr>
                      <m:t>)</m:t>
                    </m:r>
                    <m:r>
                      <a:rPr lang="en-US" sz="28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 ≔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8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432FF"/>
                                </a:solidFill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C00000"/>
                                    </a:solidFill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C00000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432FF"/>
                                    </a:solidFill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solidFill>
                                      <a:srgbClr val="0432FF"/>
                                    </a:solidFill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432FF"/>
                                    </a:solidFill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sz="2800" i="0">
                            <a:solidFill>
                              <a:srgbClr val="0432FF"/>
                            </a:solidFill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432FF"/>
                            </a:solidFill>
                          </a:rPr>
                          <m:t>k</m:t>
                        </m:r>
                      </m:e>
                    </m:nary>
                  </m:oMath>
                </a14:m>
                <a:endParaRPr lang="en-IL" sz="2800" dirty="0"/>
              </a:p>
              <a:p>
                <a:pPr marL="914400" lvl="2" indent="0">
                  <a:lnSpc>
                    <a:spcPct val="150000"/>
                  </a:lnSpc>
                  <a:buNone/>
                </a:pPr>
                <a:endParaRPr lang="en-IL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i</m:t>
                        </m:r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009051"/>
                    </a:solidFill>
                  </a:rPr>
                  <a:t>somewhat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hard to predict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432FF"/>
                                </a:solidFill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432FF"/>
                                </a:solidFill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0432FF"/>
                  </a:solidFill>
                </a:endParaRP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009051"/>
                    </a:solidFill>
                  </a:rPr>
                  <a:t>quantitative</a:t>
                </a:r>
                <a:r>
                  <a:rPr lang="en-US" dirty="0"/>
                  <a:t> refinement of unpredictability</a:t>
                </a:r>
                <a:endParaRPr lang="en-US" sz="3200" dirty="0"/>
              </a:p>
              <a:p>
                <a:r>
                  <a:rPr lang="en-US" dirty="0"/>
                  <a:t>Used to construct PRGs from OWFs (</a:t>
                </a:r>
                <a:r>
                  <a:rPr lang="en-US" b="1" dirty="0"/>
                  <a:t>best</a:t>
                </a:r>
                <a:r>
                  <a:rPr lang="en-US" dirty="0"/>
                  <a:t> constructions*)</a:t>
                </a:r>
              </a:p>
              <a:p>
                <a:r>
                  <a:rPr lang="en-US" dirty="0"/>
                  <a:t>Next-</a:t>
                </a:r>
                <a:r>
                  <a:rPr lang="en-US" dirty="0">
                    <a:solidFill>
                      <a:srgbClr val="7030A0"/>
                    </a:solidFill>
                  </a:rPr>
                  <a:t>bit</a:t>
                </a:r>
                <a:r>
                  <a:rPr lang="en-US" dirty="0"/>
                  <a:t> pseudoentropy -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432FF"/>
                            </a:solidFill>
                          </a:rPr>
                        </m:ctrlPr>
                      </m:sSubPr>
                      <m:e>
                        <m:r>
                          <a:rPr lang="en-US" i="0">
                            <a:solidFill>
                              <a:srgbClr val="0432FF"/>
                            </a:solidFill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432FF"/>
                            </a:solidFill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432FF"/>
                            </a:solidFill>
                          </a:rPr>
                          <m:t>i</m:t>
                        </m:r>
                      </m:sub>
                    </m:sSub>
                  </m:oMath>
                </a14:m>
                <a:r>
                  <a:rPr lang="en-IL" dirty="0"/>
                  <a:t>’s are bits</a:t>
                </a:r>
                <a:endParaRPr lang="en-IL" dirty="0">
                  <a:solidFill>
                    <a:srgbClr val="00905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EE7B0-1069-3D4B-82F1-907BF5FD3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364" y="1492625"/>
                <a:ext cx="11869271" cy="5123328"/>
              </a:xfrm>
              <a:blipFill>
                <a:blip r:embed="rId2"/>
                <a:stretch>
                  <a:fillRect l="-1068" t="-743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6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232211-C453-F94E-BB8A-EDDA59D2DACE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114929</TotalTime>
  <Words>1619</Words>
  <Application>Microsoft Macintosh PowerPoint</Application>
  <PresentationFormat>Widescreen</PresentationFormat>
  <Paragraphs>314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Britannic Bold</vt:lpstr>
      <vt:lpstr>Calibri</vt:lpstr>
      <vt:lpstr>Calibri Light</vt:lpstr>
      <vt:lpstr>Cambria Math</vt:lpstr>
      <vt:lpstr>Courier New</vt:lpstr>
      <vt:lpstr>Wingdings 2</vt:lpstr>
      <vt:lpstr>Office Theme</vt:lpstr>
      <vt:lpstr>Incompressibility  &amp;  Next-Block Pseudoentropy</vt:lpstr>
      <vt:lpstr>Randomness</vt:lpstr>
      <vt:lpstr>Example: One-Time Pad</vt:lpstr>
      <vt:lpstr>Pseudorandomness</vt:lpstr>
      <vt:lpstr>Pseudorandom generator</vt:lpstr>
      <vt:lpstr>Entropy</vt:lpstr>
      <vt:lpstr>Pseudoentropy</vt:lpstr>
      <vt:lpstr>Pseudoentropy to Psedurandomness</vt:lpstr>
      <vt:lpstr>Next-Block Pseudoentropy </vt:lpstr>
      <vt:lpstr>Computational Analogs of Entropy</vt:lpstr>
      <vt:lpstr>Compression</vt:lpstr>
      <vt:lpstr>Incompressibility</vt:lpstr>
      <vt:lpstr>PowerPoint Presentation</vt:lpstr>
      <vt:lpstr>Incompressibility &amp; One-Way Functions</vt:lpstr>
      <vt:lpstr>PowerPoint Presentation</vt:lpstr>
      <vt:lpstr>Our results </vt:lpstr>
      <vt:lpstr>Incompressibility ⇒ Next-Bit Pseudoentropy</vt:lpstr>
      <vt:lpstr>PowerPoint Presentation</vt:lpstr>
      <vt:lpstr>Some Preliminaries (and the proof)</vt:lpstr>
      <vt:lpstr>Compression Schemes</vt:lpstr>
      <vt:lpstr>KL Divergence</vt:lpstr>
      <vt:lpstr>Compressing Wrong Distributions</vt:lpstr>
      <vt:lpstr>Next-Block Pseudoentropy (reminder) </vt:lpstr>
      <vt:lpstr>Next-bit pseudoentropy ⇔ KL-hardness</vt:lpstr>
      <vt:lpstr>Next-bit Estimation  ⇒  Compression</vt:lpstr>
      <vt:lpstr>k-Incompressibility ⇒ (k-2)-Next-Bit Pseudoentropy</vt:lpstr>
      <vt:lpstr>Arithmetic Encoding</vt:lpstr>
      <vt:lpstr>c Decoding</vt:lpstr>
      <vt:lpstr>Compressing Y^E</vt:lpstr>
      <vt:lpstr>Strong Next-Bit Pseudoentropy ⇒  Incompressibility</vt:lpstr>
      <vt:lpstr>Uniform Incompressibility</vt:lpstr>
      <vt:lpstr>Conclusions &amp; 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Complexity of Two-Party Differential Privacy</dc:title>
  <dc:creator>Eliad Tsfadia</dc:creator>
  <cp:lastModifiedBy>Microsoft Office User</cp:lastModifiedBy>
  <cp:revision>571</cp:revision>
  <dcterms:created xsi:type="dcterms:W3CDTF">2021-10-18T11:07:08Z</dcterms:created>
  <dcterms:modified xsi:type="dcterms:W3CDTF">2023-05-02T20:34:52Z</dcterms:modified>
</cp:coreProperties>
</file>