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977" r:id="rId3"/>
    <p:sldId id="295" r:id="rId4"/>
    <p:sldId id="830" r:id="rId5"/>
    <p:sldId id="818" r:id="rId6"/>
    <p:sldId id="874" r:id="rId7"/>
    <p:sldId id="884" r:id="rId8"/>
    <p:sldId id="937" r:id="rId9"/>
    <p:sldId id="269" r:id="rId10"/>
    <p:sldId id="597" r:id="rId11"/>
    <p:sldId id="606" r:id="rId12"/>
    <p:sldId id="610" r:id="rId13"/>
    <p:sldId id="907" r:id="rId14"/>
    <p:sldId id="637" r:id="rId15"/>
    <p:sldId id="638" r:id="rId16"/>
    <p:sldId id="840" r:id="rId17"/>
    <p:sldId id="847" r:id="rId18"/>
    <p:sldId id="260" r:id="rId19"/>
    <p:sldId id="912" r:id="rId20"/>
    <p:sldId id="913" r:id="rId21"/>
    <p:sldId id="915" r:id="rId22"/>
    <p:sldId id="914" r:id="rId23"/>
    <p:sldId id="916" r:id="rId24"/>
    <p:sldId id="917" r:id="rId25"/>
    <p:sldId id="918" r:id="rId26"/>
    <p:sldId id="939" r:id="rId27"/>
    <p:sldId id="925" r:id="rId28"/>
    <p:sldId id="928" r:id="rId29"/>
    <p:sldId id="864" r:id="rId30"/>
    <p:sldId id="960" r:id="rId31"/>
    <p:sldId id="756" r:id="rId32"/>
    <p:sldId id="965" r:id="rId33"/>
    <p:sldId id="733" r:id="rId34"/>
    <p:sldId id="761" r:id="rId35"/>
    <p:sldId id="749" r:id="rId36"/>
    <p:sldId id="978" r:id="rId37"/>
    <p:sldId id="979" r:id="rId38"/>
    <p:sldId id="980" r:id="rId39"/>
    <p:sldId id="981" r:id="rId40"/>
    <p:sldId id="982" r:id="rId41"/>
    <p:sldId id="983" r:id="rId42"/>
    <p:sldId id="984" r:id="rId43"/>
    <p:sldId id="985" r:id="rId44"/>
    <p:sldId id="986" r:id="rId45"/>
    <p:sldId id="987" r:id="rId46"/>
    <p:sldId id="988" r:id="rId47"/>
    <p:sldId id="989" r:id="rId48"/>
    <p:sldId id="703" r:id="rId49"/>
    <p:sldId id="699" r:id="rId50"/>
    <p:sldId id="966" r:id="rId51"/>
    <p:sldId id="700" r:id="rId52"/>
    <p:sldId id="701" r:id="rId53"/>
    <p:sldId id="702" r:id="rId54"/>
    <p:sldId id="698" r:id="rId55"/>
    <p:sldId id="706" r:id="rId56"/>
    <p:sldId id="707" r:id="rId57"/>
    <p:sldId id="710" r:id="rId58"/>
    <p:sldId id="708" r:id="rId59"/>
    <p:sldId id="709" r:id="rId60"/>
    <p:sldId id="712" r:id="rId61"/>
    <p:sldId id="715" r:id="rId62"/>
    <p:sldId id="717" r:id="rId63"/>
    <p:sldId id="718" r:id="rId64"/>
    <p:sldId id="719" r:id="rId65"/>
    <p:sldId id="758" r:id="rId66"/>
    <p:sldId id="720" r:id="rId67"/>
    <p:sldId id="722" r:id="rId68"/>
    <p:sldId id="723" r:id="rId69"/>
    <p:sldId id="724" r:id="rId70"/>
    <p:sldId id="725" r:id="rId71"/>
    <p:sldId id="726" r:id="rId72"/>
    <p:sldId id="727" r:id="rId73"/>
    <p:sldId id="729" r:id="rId74"/>
    <p:sldId id="759" r:id="rId75"/>
    <p:sldId id="95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plicability Definition" id="{54D0CAD9-4BA4-424E-9D9C-7DB20697544C}">
          <p14:sldIdLst>
            <p14:sldId id="256"/>
            <p14:sldId id="977"/>
            <p14:sldId id="295"/>
            <p14:sldId id="830"/>
            <p14:sldId id="818"/>
            <p14:sldId id="874"/>
            <p14:sldId id="884"/>
            <p14:sldId id="937"/>
          </p14:sldIdLst>
        </p14:section>
        <p14:section name="Old replicability slides" id="{BC1D9DB3-1BFA-D847-BFCF-88B69DC7D021}">
          <p14:sldIdLst/>
        </p14:section>
        <p14:section name="achievability of replicability" id="{C08DD712-D98A-3447-93CB-D3C51F3003EB}">
          <p14:sldIdLst>
            <p14:sldId id="269"/>
            <p14:sldId id="597"/>
            <p14:sldId id="606"/>
            <p14:sldId id="610"/>
            <p14:sldId id="907"/>
            <p14:sldId id="637"/>
            <p14:sldId id="638"/>
          </p14:sldIdLst>
        </p14:section>
        <p14:section name="old randomized rounding slides" id="{BD66E510-16AA-FF41-A949-19657D128300}">
          <p14:sldIdLst/>
        </p14:section>
        <p14:section name="Definitions of Stability Notions" id="{59E38710-9ED0-8B42-8D4C-34AD26AB6ABE}">
          <p14:sldIdLst>
            <p14:sldId id="840"/>
            <p14:sldId id="847"/>
            <p14:sldId id="260"/>
            <p14:sldId id="912"/>
            <p14:sldId id="913"/>
            <p14:sldId id="915"/>
            <p14:sldId id="914"/>
            <p14:sldId id="916"/>
            <p14:sldId id="917"/>
            <p14:sldId id="918"/>
            <p14:sldId id="939"/>
          </p14:sldIdLst>
        </p14:section>
        <p14:section name="Our Results" id="{EACB67C6-B4E9-4341-99CB-1674ABE57B3C}">
          <p14:sldIdLst>
            <p14:sldId id="925"/>
            <p14:sldId id="928"/>
            <p14:sldId id="864"/>
          </p14:sldIdLst>
        </p14:section>
        <p14:section name="Old connections" id="{185088FA-B5AA-244A-BAE5-AED51E1AA6B0}">
          <p14:sldIdLst/>
        </p14:section>
        <p14:section name="Differential Privacy and PG" id="{40CB04C5-B4BF-7F4A-A6F8-E25BAA5345DD}">
          <p14:sldIdLst/>
        </p14:section>
        <p14:section name="Replicability to DP" id="{B42CA28C-C5E2-094E-9AC7-00A6AE07E06C}">
          <p14:sldIdLst/>
        </p14:section>
        <p14:section name="PG to replicability" id="{1BBDC3F9-A492-4749-9FAB-38925E1C03F8}">
          <p14:sldIdLst>
            <p14:sldId id="960"/>
            <p14:sldId id="756"/>
            <p14:sldId id="965"/>
            <p14:sldId id="733"/>
            <p14:sldId id="761"/>
            <p14:sldId id="749"/>
            <p14:sldId id="978"/>
            <p14:sldId id="979"/>
            <p14:sldId id="980"/>
            <p14:sldId id="981"/>
            <p14:sldId id="982"/>
            <p14:sldId id="983"/>
            <p14:sldId id="984"/>
            <p14:sldId id="985"/>
            <p14:sldId id="986"/>
            <p14:sldId id="987"/>
            <p14:sldId id="988"/>
            <p14:sldId id="989"/>
            <p14:sldId id="703"/>
            <p14:sldId id="699"/>
            <p14:sldId id="966"/>
            <p14:sldId id="700"/>
            <p14:sldId id="701"/>
            <p14:sldId id="702"/>
            <p14:sldId id="698"/>
            <p14:sldId id="706"/>
            <p14:sldId id="707"/>
            <p14:sldId id="710"/>
            <p14:sldId id="708"/>
            <p14:sldId id="709"/>
            <p14:sldId id="712"/>
            <p14:sldId id="715"/>
            <p14:sldId id="717"/>
            <p14:sldId id="718"/>
            <p14:sldId id="719"/>
            <p14:sldId id="758"/>
            <p14:sldId id="720"/>
            <p14:sldId id="722"/>
            <p14:sldId id="723"/>
            <p14:sldId id="724"/>
            <p14:sldId id="725"/>
            <p14:sldId id="726"/>
            <p14:sldId id="727"/>
            <p14:sldId id="729"/>
            <p14:sldId id="759"/>
          </p14:sldIdLst>
        </p14:section>
        <p14:section name="Conclusion" id="{533A2F8A-3F62-E643-94C6-62F1A1428639}">
          <p14:sldIdLst>
            <p14:sldId id="9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22"/>
    <p:restoredTop sz="88498"/>
  </p:normalViewPr>
  <p:slideViewPr>
    <p:cSldViewPr snapToGrid="0">
      <p:cViewPr varScale="1">
        <p:scale>
          <a:sx n="76" d="100"/>
          <a:sy n="76"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401E7-0A6C-D648-8E9A-8113D583F131}" type="datetimeFigureOut">
              <a:rPr lang="en-US" smtClean="0"/>
              <a:t>4/30/23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5BE02-D694-E848-AED5-15F7465CC3D3}" type="slidenum">
              <a:rPr lang="en-US" smtClean="0"/>
              <a:t>‹#›</a:t>
            </a:fld>
            <a:endParaRPr lang="en-US"/>
          </a:p>
        </p:txBody>
      </p:sp>
    </p:spTree>
    <p:extLst>
      <p:ext uri="{BB962C8B-B14F-4D97-AF65-F5344CB8AC3E}">
        <p14:creationId xmlns:p14="http://schemas.microsoft.com/office/powerpoint/2010/main" val="7824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Consider the case where the unknown bias p = 0.5. Then, the average of a dataset drawn </a:t>
            </a:r>
            <a:r>
              <a:rPr lang="en-US" dirty="0" err="1"/>
              <a:t>i.i.d.</a:t>
            </a:r>
            <a:r>
              <a:rPr lang="en-US" dirty="0"/>
              <a:t> from such a Bernoulli will be above and below 0.5 with the same probability. Averages above 0.5 are rounded to 0.5 or higher and averages below 0.5 are rounded to 0.4 or lower.</a:t>
            </a:r>
          </a:p>
        </p:txBody>
      </p:sp>
      <p:sp>
        <p:nvSpPr>
          <p:cNvPr id="4" name="Slide Number Placeholder 3"/>
          <p:cNvSpPr>
            <a:spLocks noGrp="1"/>
          </p:cNvSpPr>
          <p:nvPr>
            <p:ph type="sldNum" sz="quarter" idx="10"/>
          </p:nvPr>
        </p:nvSpPr>
        <p:spPr/>
        <p:txBody>
          <a:bodyPr/>
          <a:lstStyle/>
          <a:p>
            <a:fld id="{4042CD27-6226-4093-970C-D796AF6B4BF6}" type="slidenum">
              <a:rPr lang="en-US" smtClean="0"/>
              <a:pPr/>
              <a:t>11</a:t>
            </a:fld>
            <a:endParaRPr lang="en-US" dirty="0"/>
          </a:p>
        </p:txBody>
      </p:sp>
    </p:spTree>
    <p:extLst>
      <p:ext uri="{BB962C8B-B14F-4D97-AF65-F5344CB8AC3E}">
        <p14:creationId xmlns:p14="http://schemas.microsoft.com/office/powerpoint/2010/main" val="409598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Hence, when we run the same algorithm on two independently drawn datasets, one average could be rounded to a value above 0.5 and the other to a value below 0.5 with probability a half. Hence, the algorithm is at most 0.5-replicable, and since we want the replicability parameter to be close to 0, this is not good enough.</a:t>
            </a:r>
          </a:p>
        </p:txBody>
      </p:sp>
      <p:sp>
        <p:nvSpPr>
          <p:cNvPr id="4" name="Slide Number Placeholder 3"/>
          <p:cNvSpPr>
            <a:spLocks noGrp="1"/>
          </p:cNvSpPr>
          <p:nvPr>
            <p:ph type="sldNum" sz="quarter" idx="10"/>
          </p:nvPr>
        </p:nvSpPr>
        <p:spPr/>
        <p:txBody>
          <a:bodyPr/>
          <a:lstStyle/>
          <a:p>
            <a:fld id="{4042CD27-6226-4093-970C-D796AF6B4BF6}" type="slidenum">
              <a:rPr lang="en-US" smtClean="0"/>
              <a:pPr/>
              <a:t>12</a:t>
            </a:fld>
            <a:endParaRPr lang="en-US" dirty="0"/>
          </a:p>
        </p:txBody>
      </p:sp>
    </p:spTree>
    <p:extLst>
      <p:ext uri="{BB962C8B-B14F-4D97-AF65-F5344CB8AC3E}">
        <p14:creationId xmlns:p14="http://schemas.microsoft.com/office/powerpoint/2010/main" val="402419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Overall, we get that the algorithm is O(rho) replicable when given roughly 1/rho^2 samples.</a:t>
            </a:r>
          </a:p>
          <a:p>
            <a:endParaRPr lang="en-US" dirty="0"/>
          </a:p>
          <a:p>
            <a:r>
              <a:rPr lang="en-US" dirty="0"/>
              <a:t>Mark: Get rid of big O.</a:t>
            </a:r>
          </a:p>
        </p:txBody>
      </p:sp>
      <p:sp>
        <p:nvSpPr>
          <p:cNvPr id="4" name="Slide Number Placeholder 3"/>
          <p:cNvSpPr>
            <a:spLocks noGrp="1"/>
          </p:cNvSpPr>
          <p:nvPr>
            <p:ph type="sldNum" sz="quarter" idx="10"/>
          </p:nvPr>
        </p:nvSpPr>
        <p:spPr/>
        <p:txBody>
          <a:bodyPr/>
          <a:lstStyle/>
          <a:p>
            <a:fld id="{4042CD27-6226-4093-970C-D796AF6B4BF6}" type="slidenum">
              <a:rPr lang="en-US" smtClean="0"/>
              <a:pPr/>
              <a:t>13</a:t>
            </a:fld>
            <a:endParaRPr lang="en-US" dirty="0"/>
          </a:p>
        </p:txBody>
      </p:sp>
    </p:spTree>
    <p:extLst>
      <p:ext uri="{BB962C8B-B14F-4D97-AF65-F5344CB8AC3E}">
        <p14:creationId xmlns:p14="http://schemas.microsoft.com/office/powerpoint/2010/main" val="242622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This technique of randomized rounding can be used in more and more complicated ways to get algorithms for more complicated statistical tasks, [ILPS22] did these for some of which are listed on the slide.</a:t>
            </a:r>
          </a:p>
        </p:txBody>
      </p:sp>
      <p:sp>
        <p:nvSpPr>
          <p:cNvPr id="4" name="Slide Number Placeholder 3"/>
          <p:cNvSpPr>
            <a:spLocks noGrp="1"/>
          </p:cNvSpPr>
          <p:nvPr>
            <p:ph type="sldNum" sz="quarter" idx="10"/>
          </p:nvPr>
        </p:nvSpPr>
        <p:spPr/>
        <p:txBody>
          <a:bodyPr/>
          <a:lstStyle/>
          <a:p>
            <a:fld id="{4042CD27-6226-4093-970C-D796AF6B4BF6}" type="slidenum">
              <a:rPr lang="en-US" smtClean="0"/>
              <a:pPr/>
              <a:t>14</a:t>
            </a:fld>
            <a:endParaRPr lang="en-US" dirty="0"/>
          </a:p>
        </p:txBody>
      </p:sp>
    </p:spTree>
    <p:extLst>
      <p:ext uri="{BB962C8B-B14F-4D97-AF65-F5344CB8AC3E}">
        <p14:creationId xmlns:p14="http://schemas.microsoft.com/office/powerpoint/2010/main" val="291992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We extended this technique to get replicable PAC learning algorithms wherever possible.</a:t>
            </a:r>
            <a:br>
              <a:rPr lang="en-US" dirty="0"/>
            </a:br>
            <a:br>
              <a:rPr lang="en-US" dirty="0"/>
            </a:br>
            <a:r>
              <a:rPr lang="en-US" dirty="0"/>
              <a:t>Now, replicable algorithms looked somewhat similar to algorithms satisfying other stability notions like differential privacy. So we were interested in systematically investigating these connections. To describe what we found, I’ll start by defining the other stability notions we looked at.</a:t>
            </a:r>
          </a:p>
        </p:txBody>
      </p:sp>
      <p:sp>
        <p:nvSpPr>
          <p:cNvPr id="4" name="Slide Number Placeholder 3"/>
          <p:cNvSpPr>
            <a:spLocks noGrp="1"/>
          </p:cNvSpPr>
          <p:nvPr>
            <p:ph type="sldNum" sz="quarter" idx="10"/>
          </p:nvPr>
        </p:nvSpPr>
        <p:spPr/>
        <p:txBody>
          <a:bodyPr/>
          <a:lstStyle/>
          <a:p>
            <a:fld id="{4042CD27-6226-4093-970C-D796AF6B4BF6}" type="slidenum">
              <a:rPr lang="en-US" smtClean="0"/>
              <a:pPr/>
              <a:t>15</a:t>
            </a:fld>
            <a:endParaRPr lang="en-US" dirty="0"/>
          </a:p>
        </p:txBody>
      </p:sp>
    </p:spTree>
    <p:extLst>
      <p:ext uri="{BB962C8B-B14F-4D97-AF65-F5344CB8AC3E}">
        <p14:creationId xmlns:p14="http://schemas.microsoft.com/office/powerpoint/2010/main" val="122718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closeness is defined in terms of (</a:t>
            </a:r>
            <a:r>
              <a:rPr lang="en-US" dirty="0" err="1"/>
              <a:t>eps,delta</a:t>
            </a:r>
            <a:r>
              <a:rPr lang="en-US" dirty="0"/>
              <a:t>) closeness as shown in the box; all of you have seen it before.</a:t>
            </a:r>
          </a:p>
          <a:p>
            <a:endParaRPr lang="en-US" dirty="0"/>
          </a:p>
          <a:p>
            <a:r>
              <a:rPr lang="en-US" dirty="0"/>
              <a:t>Mark: foreshadow pure and approximate DP. 1 parameter- eps parameter.</a:t>
            </a:r>
          </a:p>
        </p:txBody>
      </p:sp>
      <p:sp>
        <p:nvSpPr>
          <p:cNvPr id="4" name="Slide Number Placeholder 3"/>
          <p:cNvSpPr>
            <a:spLocks noGrp="1"/>
          </p:cNvSpPr>
          <p:nvPr>
            <p:ph type="sldNum" sz="quarter" idx="5"/>
          </p:nvPr>
        </p:nvSpPr>
        <p:spPr/>
        <p:txBody>
          <a:bodyPr/>
          <a:lstStyle/>
          <a:p>
            <a:fld id="{C075BE02-D694-E848-AED5-15F7465CC3D3}" type="slidenum">
              <a:rPr lang="en-US" smtClean="0"/>
              <a:t>16</a:t>
            </a:fld>
            <a:endParaRPr lang="en-US"/>
          </a:p>
        </p:txBody>
      </p:sp>
    </p:spTree>
    <p:extLst>
      <p:ext uri="{BB962C8B-B14F-4D97-AF65-F5344CB8AC3E}">
        <p14:creationId xmlns:p14="http://schemas.microsoft.com/office/powerpoint/2010/main" val="51551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definition.</a:t>
            </a:r>
          </a:p>
        </p:txBody>
      </p:sp>
      <p:sp>
        <p:nvSpPr>
          <p:cNvPr id="4" name="Slide Number Placeholder 3"/>
          <p:cNvSpPr>
            <a:spLocks noGrp="1"/>
          </p:cNvSpPr>
          <p:nvPr>
            <p:ph type="sldNum" sz="quarter" idx="5"/>
          </p:nvPr>
        </p:nvSpPr>
        <p:spPr/>
        <p:txBody>
          <a:bodyPr/>
          <a:lstStyle/>
          <a:p>
            <a:fld id="{C075BE02-D694-E848-AED5-15F7465CC3D3}" type="slidenum">
              <a:rPr lang="en-US" smtClean="0"/>
              <a:t>17</a:t>
            </a:fld>
            <a:endParaRPr lang="en-US"/>
          </a:p>
        </p:txBody>
      </p:sp>
    </p:spTree>
    <p:extLst>
      <p:ext uri="{BB962C8B-B14F-4D97-AF65-F5344CB8AC3E}">
        <p14:creationId xmlns:p14="http://schemas.microsoft.com/office/powerpoint/2010/main" val="395452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compare these definitions to understand their similarities and differences. First, all of they all aim to quantify the idea that an algorithm ‘not be too dependent’ on its samples, which was a motivation for us to connect them. However, they do this very differently, to fit their specific desiderata. Next, we’ll compare them more closely.</a:t>
            </a:r>
          </a:p>
        </p:txBody>
      </p:sp>
      <p:sp>
        <p:nvSpPr>
          <p:cNvPr id="4" name="Slide Number Placeholder 3"/>
          <p:cNvSpPr>
            <a:spLocks noGrp="1"/>
          </p:cNvSpPr>
          <p:nvPr>
            <p:ph type="sldNum" sz="quarter" idx="5"/>
          </p:nvPr>
        </p:nvSpPr>
        <p:spPr/>
        <p:txBody>
          <a:bodyPr/>
          <a:lstStyle/>
          <a:p>
            <a:fld id="{C075BE02-D694-E848-AED5-15F7465CC3D3}" type="slidenum">
              <a:rPr lang="en-US" smtClean="0"/>
              <a:t>18</a:t>
            </a:fld>
            <a:endParaRPr lang="en-US"/>
          </a:p>
        </p:txBody>
      </p:sp>
    </p:spTree>
    <p:extLst>
      <p:ext uri="{BB962C8B-B14F-4D97-AF65-F5344CB8AC3E}">
        <p14:creationId xmlns:p14="http://schemas.microsoft.com/office/powerpoint/2010/main" val="2709891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distinction is that differential privacy is a worst case guarantee applies for *all neighboring datasets*, with no reference to a distribution. On the other hand, perfect generalization applies to all distributions, but the guarantee holds with high probability </a:t>
            </a:r>
            <a:r>
              <a:rPr lang="en-US" dirty="0" err="1"/>
              <a:t>wrt</a:t>
            </a:r>
            <a:r>
              <a:rPr lang="en-US" dirty="0"/>
              <a:t> two datasets drawn from the distribution (so not worst case), which could differ in a lot more than just one entry. </a:t>
            </a:r>
          </a:p>
        </p:txBody>
      </p:sp>
      <p:sp>
        <p:nvSpPr>
          <p:cNvPr id="4" name="Slide Number Placeholder 3"/>
          <p:cNvSpPr>
            <a:spLocks noGrp="1"/>
          </p:cNvSpPr>
          <p:nvPr>
            <p:ph type="sldNum" sz="quarter" idx="5"/>
          </p:nvPr>
        </p:nvSpPr>
        <p:spPr/>
        <p:txBody>
          <a:bodyPr/>
          <a:lstStyle/>
          <a:p>
            <a:fld id="{C075BE02-D694-E848-AED5-15F7465CC3D3}" type="slidenum">
              <a:rPr lang="en-US" smtClean="0"/>
              <a:t>19</a:t>
            </a:fld>
            <a:endParaRPr lang="en-US"/>
          </a:p>
        </p:txBody>
      </p:sp>
    </p:spTree>
    <p:extLst>
      <p:ext uri="{BB962C8B-B14F-4D97-AF65-F5344CB8AC3E}">
        <p14:creationId xmlns:p14="http://schemas.microsoft.com/office/powerpoint/2010/main" val="29322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the notion of closeness that the notions demand is the same- output distributions on the two datasets are (epsilon, delta) close.</a:t>
            </a:r>
          </a:p>
        </p:txBody>
      </p:sp>
      <p:sp>
        <p:nvSpPr>
          <p:cNvPr id="4" name="Slide Number Placeholder 3"/>
          <p:cNvSpPr>
            <a:spLocks noGrp="1"/>
          </p:cNvSpPr>
          <p:nvPr>
            <p:ph type="sldNum" sz="quarter" idx="5"/>
          </p:nvPr>
        </p:nvSpPr>
        <p:spPr/>
        <p:txBody>
          <a:bodyPr/>
          <a:lstStyle/>
          <a:p>
            <a:fld id="{C075BE02-D694-E848-AED5-15F7465CC3D3}" type="slidenum">
              <a:rPr lang="en-US" smtClean="0"/>
              <a:t>20</a:t>
            </a:fld>
            <a:endParaRPr lang="en-US"/>
          </a:p>
        </p:txBody>
      </p:sp>
    </p:spTree>
    <p:extLst>
      <p:ext uri="{BB962C8B-B14F-4D97-AF65-F5344CB8AC3E}">
        <p14:creationId xmlns:p14="http://schemas.microsoft.com/office/powerpoint/2010/main" val="24020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1511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of these notions are distributional- i.e. they apply for all distributions over the data domain. </a:t>
            </a:r>
          </a:p>
        </p:txBody>
      </p:sp>
      <p:sp>
        <p:nvSpPr>
          <p:cNvPr id="4" name="Slide Number Placeholder 3"/>
          <p:cNvSpPr>
            <a:spLocks noGrp="1"/>
          </p:cNvSpPr>
          <p:nvPr>
            <p:ph type="sldNum" sz="quarter" idx="5"/>
          </p:nvPr>
        </p:nvSpPr>
        <p:spPr/>
        <p:txBody>
          <a:bodyPr/>
          <a:lstStyle/>
          <a:p>
            <a:fld id="{C075BE02-D694-E848-AED5-15F7465CC3D3}" type="slidenum">
              <a:rPr lang="en-US" smtClean="0"/>
              <a:t>21</a:t>
            </a:fld>
            <a:endParaRPr lang="en-US"/>
          </a:p>
        </p:txBody>
      </p:sp>
    </p:spTree>
    <p:extLst>
      <p:ext uri="{BB962C8B-B14F-4D97-AF65-F5344CB8AC3E}">
        <p14:creationId xmlns:p14="http://schemas.microsoft.com/office/powerpoint/2010/main" val="291217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both reference independently sampled datasets from the domain.</a:t>
            </a:r>
          </a:p>
        </p:txBody>
      </p:sp>
      <p:sp>
        <p:nvSpPr>
          <p:cNvPr id="4" name="Slide Number Placeholder 3"/>
          <p:cNvSpPr>
            <a:spLocks noGrp="1"/>
          </p:cNvSpPr>
          <p:nvPr>
            <p:ph type="sldNum" sz="quarter" idx="5"/>
          </p:nvPr>
        </p:nvSpPr>
        <p:spPr/>
        <p:txBody>
          <a:bodyPr/>
          <a:lstStyle/>
          <a:p>
            <a:fld id="{C075BE02-D694-E848-AED5-15F7465CC3D3}" type="slidenum">
              <a:rPr lang="en-US" smtClean="0"/>
              <a:t>22</a:t>
            </a:fld>
            <a:endParaRPr lang="en-US"/>
          </a:p>
        </p:txBody>
      </p:sp>
    </p:spTree>
    <p:extLst>
      <p:ext uri="{BB962C8B-B14F-4D97-AF65-F5344CB8AC3E}">
        <p14:creationId xmlns:p14="http://schemas.microsoft.com/office/powerpoint/2010/main" val="1511600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types of closeness of the algorithm’s output distribution on two independently drawn datasets is entirely different. Perfect generalization asks that the entire distribution of the algorithm on the two datasets be close in an epsilon, delta sense, whereas replicability asks that if they were run with the same randomness, that the output is the exact same. These notions seemed (</a:t>
            </a:r>
            <a:r>
              <a:rPr lang="en-US" dirty="0" err="1"/>
              <a:t>atleast</a:t>
            </a:r>
            <a:r>
              <a:rPr lang="en-US" dirty="0"/>
              <a:t> to us) technically incomparable, initially.</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075BE02-D694-E848-AED5-15F7465CC3D3}" type="slidenum">
              <a:rPr lang="en-US" smtClean="0"/>
              <a:t>23</a:t>
            </a:fld>
            <a:endParaRPr lang="en-US"/>
          </a:p>
        </p:txBody>
      </p:sp>
    </p:spTree>
    <p:extLst>
      <p:ext uri="{BB962C8B-B14F-4D97-AF65-F5344CB8AC3E}">
        <p14:creationId xmlns:p14="http://schemas.microsoft.com/office/powerpoint/2010/main" val="55194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to compare replicability and differential privacy, both their quantifiers over datasets (distributional vs worst case), and their notion of closeness is entirely different.</a:t>
            </a:r>
          </a:p>
        </p:txBody>
      </p:sp>
      <p:sp>
        <p:nvSpPr>
          <p:cNvPr id="4" name="Slide Number Placeholder 3"/>
          <p:cNvSpPr>
            <a:spLocks noGrp="1"/>
          </p:cNvSpPr>
          <p:nvPr>
            <p:ph type="sldNum" sz="quarter" idx="5"/>
          </p:nvPr>
        </p:nvSpPr>
        <p:spPr/>
        <p:txBody>
          <a:bodyPr/>
          <a:lstStyle/>
          <a:p>
            <a:fld id="{C075BE02-D694-E848-AED5-15F7465CC3D3}" type="slidenum">
              <a:rPr lang="en-US" smtClean="0"/>
              <a:t>24</a:t>
            </a:fld>
            <a:endParaRPr lang="en-US"/>
          </a:p>
        </p:txBody>
      </p:sp>
    </p:spTree>
    <p:extLst>
      <p:ext uri="{BB962C8B-B14F-4D97-AF65-F5344CB8AC3E}">
        <p14:creationId xmlns:p14="http://schemas.microsoft.com/office/powerpoint/2010/main" val="1152826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to compare replicability and differential privacy, both their quantifiers over datasets (distributional vs worst case), and their notion of closeness is different.</a:t>
            </a:r>
          </a:p>
          <a:p>
            <a:endParaRPr lang="en-US" dirty="0"/>
          </a:p>
          <a:p>
            <a:r>
              <a:rPr lang="en-US" dirty="0"/>
              <a:t>Mark: Replicability seems stronger in terms of quantifying closeness of outputs.</a:t>
            </a:r>
          </a:p>
        </p:txBody>
      </p:sp>
      <p:sp>
        <p:nvSpPr>
          <p:cNvPr id="4" name="Slide Number Placeholder 3"/>
          <p:cNvSpPr>
            <a:spLocks noGrp="1"/>
          </p:cNvSpPr>
          <p:nvPr>
            <p:ph type="sldNum" sz="quarter" idx="5"/>
          </p:nvPr>
        </p:nvSpPr>
        <p:spPr/>
        <p:txBody>
          <a:bodyPr/>
          <a:lstStyle/>
          <a:p>
            <a:fld id="{C075BE02-D694-E848-AED5-15F7465CC3D3}" type="slidenum">
              <a:rPr lang="en-US" smtClean="0"/>
              <a:t>25</a:t>
            </a:fld>
            <a:endParaRPr lang="en-US"/>
          </a:p>
        </p:txBody>
      </p:sp>
    </p:spTree>
    <p:extLst>
      <p:ext uri="{BB962C8B-B14F-4D97-AF65-F5344CB8AC3E}">
        <p14:creationId xmlns:p14="http://schemas.microsoft.com/office/powerpoint/2010/main" val="269347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we don’t mention</a:t>
            </a:r>
          </a:p>
        </p:txBody>
      </p:sp>
      <p:sp>
        <p:nvSpPr>
          <p:cNvPr id="4" name="Slide Number Placeholder 3"/>
          <p:cNvSpPr>
            <a:spLocks noGrp="1"/>
          </p:cNvSpPr>
          <p:nvPr>
            <p:ph type="sldNum" sz="quarter" idx="5"/>
          </p:nvPr>
        </p:nvSpPr>
        <p:spPr/>
        <p:txBody>
          <a:bodyPr/>
          <a:lstStyle/>
          <a:p>
            <a:fld id="{C075BE02-D694-E848-AED5-15F7465CC3D3}" type="slidenum">
              <a:rPr lang="en-US" smtClean="0"/>
              <a:t>26</a:t>
            </a:fld>
            <a:endParaRPr lang="en-US"/>
          </a:p>
        </p:txBody>
      </p:sp>
    </p:spTree>
    <p:extLst>
      <p:ext uri="{BB962C8B-B14F-4D97-AF65-F5344CB8AC3E}">
        <p14:creationId xmlns:p14="http://schemas.microsoft.com/office/powerpoint/2010/main" val="2693985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Now, the connections we draw show that you can convert from any notion of stability to another by following the arrows. It turns out that this can be used for a number of applications concerning these notions.</a:t>
            </a:r>
          </a:p>
          <a:p>
            <a:endParaRPr lang="en-US" dirty="0"/>
          </a:p>
          <a:p>
            <a:r>
              <a:rPr lang="en-US" dirty="0"/>
              <a:t>Mark: What are on arrows? Spending a sentence or two explaining what that means.</a:t>
            </a:r>
          </a:p>
        </p:txBody>
      </p:sp>
      <p:sp>
        <p:nvSpPr>
          <p:cNvPr id="4" name="Slide Number Placeholder 3"/>
          <p:cNvSpPr>
            <a:spLocks noGrp="1"/>
          </p:cNvSpPr>
          <p:nvPr>
            <p:ph type="sldNum" sz="quarter" idx="5"/>
          </p:nvPr>
        </p:nvSpPr>
        <p:spPr/>
        <p:txBody>
          <a:bodyPr/>
          <a:lstStyle/>
          <a:p>
            <a:fld id="{C075BE02-D694-E848-AED5-15F7465CC3D3}" type="slidenum">
              <a:rPr lang="en-US" smtClean="0"/>
              <a:t>27</a:t>
            </a:fld>
            <a:endParaRPr lang="en-US"/>
          </a:p>
        </p:txBody>
      </p:sp>
    </p:spTree>
    <p:extLst>
      <p:ext uri="{BB962C8B-B14F-4D97-AF65-F5344CB8AC3E}">
        <p14:creationId xmlns:p14="http://schemas.microsoft.com/office/powerpoint/2010/main" val="2658888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mention that there are a bunch of other applications in the paper that I don’t have time to talk about, so happy to discuss it offline.</a:t>
            </a:r>
          </a:p>
        </p:txBody>
      </p:sp>
      <p:sp>
        <p:nvSpPr>
          <p:cNvPr id="4" name="Slide Number Placeholder 3"/>
          <p:cNvSpPr>
            <a:spLocks noGrp="1"/>
          </p:cNvSpPr>
          <p:nvPr>
            <p:ph type="sldNum" sz="quarter" idx="5"/>
          </p:nvPr>
        </p:nvSpPr>
        <p:spPr/>
        <p:txBody>
          <a:bodyPr/>
          <a:lstStyle/>
          <a:p>
            <a:fld id="{C075BE02-D694-E848-AED5-15F7465CC3D3}" type="slidenum">
              <a:rPr lang="en-US" smtClean="0"/>
              <a:t>28</a:t>
            </a:fld>
            <a:endParaRPr lang="en-US"/>
          </a:p>
        </p:txBody>
      </p:sp>
    </p:spTree>
    <p:extLst>
      <p:ext uri="{BB962C8B-B14F-4D97-AF65-F5344CB8AC3E}">
        <p14:creationId xmlns:p14="http://schemas.microsoft.com/office/powerpoint/2010/main" val="2993360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every perfectly generalizing algorithm can be compiled into a replicable algorithm at a 1/rho^2 cost in sample complexity.</a:t>
            </a:r>
          </a:p>
        </p:txBody>
      </p:sp>
      <p:sp>
        <p:nvSpPr>
          <p:cNvPr id="4" name="Slide Number Placeholder 3"/>
          <p:cNvSpPr>
            <a:spLocks noGrp="1"/>
          </p:cNvSpPr>
          <p:nvPr>
            <p:ph type="sldNum" sz="quarter" idx="5"/>
          </p:nvPr>
        </p:nvSpPr>
        <p:spPr/>
        <p:txBody>
          <a:bodyPr/>
          <a:lstStyle/>
          <a:p>
            <a:fld id="{C075BE02-D694-E848-AED5-15F7465CC3D3}" type="slidenum">
              <a:rPr lang="en-US" smtClean="0"/>
              <a:t>30</a:t>
            </a:fld>
            <a:endParaRPr lang="en-US"/>
          </a:p>
        </p:txBody>
      </p:sp>
    </p:spTree>
    <p:extLst>
      <p:ext uri="{BB962C8B-B14F-4D97-AF65-F5344CB8AC3E}">
        <p14:creationId xmlns:p14="http://schemas.microsoft.com/office/powerpoint/2010/main" val="245476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Correlated sampling was first used in the context of replicable algorithm design by [Ghazi Kumar </a:t>
            </a:r>
            <a:r>
              <a:rPr lang="en-US" dirty="0" err="1"/>
              <a:t>Manurangsi</a:t>
            </a:r>
            <a:r>
              <a:rPr lang="en-US" dirty="0"/>
              <a:t>].</a:t>
            </a:r>
          </a:p>
        </p:txBody>
      </p:sp>
      <p:sp>
        <p:nvSpPr>
          <p:cNvPr id="4" name="Slide Number Placeholder 3"/>
          <p:cNvSpPr>
            <a:spLocks noGrp="1"/>
          </p:cNvSpPr>
          <p:nvPr>
            <p:ph type="sldNum" sz="quarter" idx="5"/>
          </p:nvPr>
        </p:nvSpPr>
        <p:spPr/>
        <p:txBody>
          <a:bodyPr/>
          <a:lstStyle/>
          <a:p>
            <a:fld id="{C075BE02-D694-E848-AED5-15F7465CC3D3}" type="slidenum">
              <a:rPr lang="en-US" smtClean="0"/>
              <a:t>31</a:t>
            </a:fld>
            <a:endParaRPr lang="en-US"/>
          </a:p>
        </p:txBody>
      </p:sp>
    </p:spTree>
    <p:extLst>
      <p:ext uri="{BB962C8B-B14F-4D97-AF65-F5344CB8AC3E}">
        <p14:creationId xmlns:p14="http://schemas.microsoft.com/office/powerpoint/2010/main" val="361660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midst of a replication crisis in empirical science. Many prominent empirical studies have been shown to be bogus- when the same experiment was carried out with different data, the same results were not obtained. Often authors who were well-meaning but had gaps in statistical methodology (for e.g. chose their experiment based on the data/adaptively selected new experiments based on preliminary results and only reported the best ones), that resulted in overfitting to the dataset being analyzed.</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Shai Ben David et al.- Stability for clustering. Call out their work perhaps.</a:t>
            </a:r>
          </a:p>
          <a:p>
            <a:endParaRPr lang="en-US" dirty="0"/>
          </a:p>
        </p:txBody>
      </p:sp>
      <p:sp>
        <p:nvSpPr>
          <p:cNvPr id="4" name="Slide Number Placeholder 3"/>
          <p:cNvSpPr>
            <a:spLocks noGrp="1"/>
          </p:cNvSpPr>
          <p:nvPr>
            <p:ph type="sldNum" sz="quarter" idx="5"/>
          </p:nvPr>
        </p:nvSpPr>
        <p:spPr/>
        <p:txBody>
          <a:bodyPr/>
          <a:lstStyle/>
          <a:p>
            <a:fld id="{80B9148B-FE46-D640-AEDE-8A129CD4BAB6}" type="slidenum">
              <a:rPr lang="en-US" smtClean="0"/>
              <a:t>3</a:t>
            </a:fld>
            <a:endParaRPr lang="en-US"/>
          </a:p>
        </p:txBody>
      </p:sp>
    </p:spTree>
    <p:extLst>
      <p:ext uri="{BB962C8B-B14F-4D97-AF65-F5344CB8AC3E}">
        <p14:creationId xmlns:p14="http://schemas.microsoft.com/office/powerpoint/2010/main" val="1609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I consider running the algorithm on two distributions over the same domain, with shared randomness, the collision probability is as high as possible i.e., the probability that the outputs are not the same is less than approximately the TV distance between the distributions.</a:t>
            </a:r>
          </a:p>
        </p:txBody>
      </p:sp>
      <p:sp>
        <p:nvSpPr>
          <p:cNvPr id="4" name="Slide Number Placeholder 3"/>
          <p:cNvSpPr>
            <a:spLocks noGrp="1"/>
          </p:cNvSpPr>
          <p:nvPr>
            <p:ph type="sldNum" sz="quarter" idx="5"/>
          </p:nvPr>
        </p:nvSpPr>
        <p:spPr/>
        <p:txBody>
          <a:bodyPr/>
          <a:lstStyle/>
          <a:p>
            <a:fld id="{C075BE02-D694-E848-AED5-15F7465CC3D3}" type="slidenum">
              <a:rPr lang="en-US" smtClean="0"/>
              <a:t>32</a:t>
            </a:fld>
            <a:endParaRPr lang="en-US"/>
          </a:p>
        </p:txBody>
      </p:sp>
    </p:spTree>
    <p:extLst>
      <p:ext uri="{BB962C8B-B14F-4D97-AF65-F5344CB8AC3E}">
        <p14:creationId xmlns:p14="http://schemas.microsoft.com/office/powerpoint/2010/main" val="2283904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5BE02-D694-E848-AED5-15F7465CC3D3}" type="slidenum">
              <a:rPr lang="en-US" smtClean="0"/>
              <a:t>33</a:t>
            </a:fld>
            <a:endParaRPr lang="en-US"/>
          </a:p>
        </p:txBody>
      </p:sp>
    </p:spTree>
    <p:extLst>
      <p:ext uri="{BB962C8B-B14F-4D97-AF65-F5344CB8AC3E}">
        <p14:creationId xmlns:p14="http://schemas.microsoft.com/office/powerpoint/2010/main" val="3719010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exactly the definition of replicability!</a:t>
            </a:r>
          </a:p>
        </p:txBody>
      </p:sp>
      <p:sp>
        <p:nvSpPr>
          <p:cNvPr id="4" name="Slide Number Placeholder 3"/>
          <p:cNvSpPr>
            <a:spLocks noGrp="1"/>
          </p:cNvSpPr>
          <p:nvPr>
            <p:ph type="sldNum" sz="quarter" idx="5"/>
          </p:nvPr>
        </p:nvSpPr>
        <p:spPr/>
        <p:txBody>
          <a:bodyPr/>
          <a:lstStyle/>
          <a:p>
            <a:fld id="{C075BE02-D694-E848-AED5-15F7465CC3D3}" type="slidenum">
              <a:rPr lang="en-US" smtClean="0"/>
              <a:t>34</a:t>
            </a:fld>
            <a:endParaRPr lang="en-US"/>
          </a:p>
        </p:txBody>
      </p:sp>
    </p:spTree>
    <p:extLst>
      <p:ext uri="{BB962C8B-B14F-4D97-AF65-F5344CB8AC3E}">
        <p14:creationId xmlns:p14="http://schemas.microsoft.com/office/powerpoint/2010/main" val="3183232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we conclude that </a:t>
            </a:r>
            <a:r>
              <a:rPr lang="en-US" dirty="0" err="1"/>
              <a:t>eps,delta</a:t>
            </a:r>
            <a:r>
              <a:rPr lang="en-US" dirty="0"/>
              <a:t>-PG can be transformed into O(eps + delta) –replicability.</a:t>
            </a:r>
          </a:p>
        </p:txBody>
      </p:sp>
      <p:sp>
        <p:nvSpPr>
          <p:cNvPr id="4" name="Slide Number Placeholder 3"/>
          <p:cNvSpPr>
            <a:spLocks noGrp="1"/>
          </p:cNvSpPr>
          <p:nvPr>
            <p:ph type="sldNum" sz="quarter" idx="5"/>
          </p:nvPr>
        </p:nvSpPr>
        <p:spPr/>
        <p:txBody>
          <a:bodyPr/>
          <a:lstStyle/>
          <a:p>
            <a:fld id="{C075BE02-D694-E848-AED5-15F7465CC3D3}" type="slidenum">
              <a:rPr lang="en-US" smtClean="0"/>
              <a:t>35</a:t>
            </a:fld>
            <a:endParaRPr lang="en-US"/>
          </a:p>
        </p:txBody>
      </p:sp>
    </p:spTree>
    <p:extLst>
      <p:ext uri="{BB962C8B-B14F-4D97-AF65-F5344CB8AC3E}">
        <p14:creationId xmlns:p14="http://schemas.microsoft.com/office/powerpoint/2010/main" val="2555512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depiction.</a:t>
            </a:r>
          </a:p>
        </p:txBody>
      </p:sp>
      <p:sp>
        <p:nvSpPr>
          <p:cNvPr id="4" name="Slide Number Placeholder 3"/>
          <p:cNvSpPr>
            <a:spLocks noGrp="1"/>
          </p:cNvSpPr>
          <p:nvPr>
            <p:ph type="sldNum" sz="quarter" idx="5"/>
          </p:nvPr>
        </p:nvSpPr>
        <p:spPr/>
        <p:txBody>
          <a:bodyPr/>
          <a:lstStyle/>
          <a:p>
            <a:fld id="{C075BE02-D694-E848-AED5-15F7465CC3D3}" type="slidenum">
              <a:rPr lang="en-US" smtClean="0"/>
              <a:t>48</a:t>
            </a:fld>
            <a:endParaRPr lang="en-US"/>
          </a:p>
        </p:txBody>
      </p:sp>
    </p:spTree>
    <p:extLst>
      <p:ext uri="{BB962C8B-B14F-4D97-AF65-F5344CB8AC3E}">
        <p14:creationId xmlns:p14="http://schemas.microsoft.com/office/powerpoint/2010/main" val="1837166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reason about condition 1.</a:t>
            </a:r>
          </a:p>
        </p:txBody>
      </p:sp>
      <p:sp>
        <p:nvSpPr>
          <p:cNvPr id="4" name="Slide Number Placeholder 3"/>
          <p:cNvSpPr>
            <a:spLocks noGrp="1"/>
          </p:cNvSpPr>
          <p:nvPr>
            <p:ph type="sldNum" sz="quarter" idx="5"/>
          </p:nvPr>
        </p:nvSpPr>
        <p:spPr/>
        <p:txBody>
          <a:bodyPr/>
          <a:lstStyle/>
          <a:p>
            <a:fld id="{C075BE02-D694-E848-AED5-15F7465CC3D3}" type="slidenum">
              <a:rPr lang="en-US" smtClean="0"/>
              <a:t>49</a:t>
            </a:fld>
            <a:endParaRPr lang="en-US"/>
          </a:p>
        </p:txBody>
      </p:sp>
    </p:spTree>
    <p:extLst>
      <p:ext uri="{BB962C8B-B14F-4D97-AF65-F5344CB8AC3E}">
        <p14:creationId xmlns:p14="http://schemas.microsoft.com/office/powerpoint/2010/main" val="1285753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a:t>
            </a:r>
          </a:p>
        </p:txBody>
      </p:sp>
      <p:sp>
        <p:nvSpPr>
          <p:cNvPr id="4" name="Slide Number Placeholder 3"/>
          <p:cNvSpPr>
            <a:spLocks noGrp="1"/>
          </p:cNvSpPr>
          <p:nvPr>
            <p:ph type="sldNum" sz="quarter" idx="5"/>
          </p:nvPr>
        </p:nvSpPr>
        <p:spPr/>
        <p:txBody>
          <a:bodyPr/>
          <a:lstStyle/>
          <a:p>
            <a:fld id="{C075BE02-D694-E848-AED5-15F7465CC3D3}" type="slidenum">
              <a:rPr lang="en-US" smtClean="0"/>
              <a:t>50</a:t>
            </a:fld>
            <a:endParaRPr lang="en-US"/>
          </a:p>
        </p:txBody>
      </p:sp>
    </p:spTree>
    <p:extLst>
      <p:ext uri="{BB962C8B-B14F-4D97-AF65-F5344CB8AC3E}">
        <p14:creationId xmlns:p14="http://schemas.microsoft.com/office/powerpoint/2010/main" val="2856194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implies that the algorithm outputs a sample from the uniform distribution over S.</a:t>
            </a:r>
          </a:p>
        </p:txBody>
      </p:sp>
      <p:sp>
        <p:nvSpPr>
          <p:cNvPr id="4" name="Slide Number Placeholder 3"/>
          <p:cNvSpPr>
            <a:spLocks noGrp="1"/>
          </p:cNvSpPr>
          <p:nvPr>
            <p:ph type="sldNum" sz="quarter" idx="5"/>
          </p:nvPr>
        </p:nvSpPr>
        <p:spPr/>
        <p:txBody>
          <a:bodyPr/>
          <a:lstStyle/>
          <a:p>
            <a:fld id="{C075BE02-D694-E848-AED5-15F7465CC3D3}" type="slidenum">
              <a:rPr lang="en-US" smtClean="0"/>
              <a:t>51</a:t>
            </a:fld>
            <a:endParaRPr lang="en-US"/>
          </a:p>
        </p:txBody>
      </p:sp>
    </p:spTree>
    <p:extLst>
      <p:ext uri="{BB962C8B-B14F-4D97-AF65-F5344CB8AC3E}">
        <p14:creationId xmlns:p14="http://schemas.microsoft.com/office/powerpoint/2010/main" val="2899297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condition 1 is satisfied- the algorithm produces a sample from its input distribution.</a:t>
            </a:r>
          </a:p>
        </p:txBody>
      </p:sp>
      <p:sp>
        <p:nvSpPr>
          <p:cNvPr id="4" name="Slide Number Placeholder 3"/>
          <p:cNvSpPr>
            <a:spLocks noGrp="1"/>
          </p:cNvSpPr>
          <p:nvPr>
            <p:ph type="sldNum" sz="quarter" idx="5"/>
          </p:nvPr>
        </p:nvSpPr>
        <p:spPr/>
        <p:txBody>
          <a:bodyPr/>
          <a:lstStyle/>
          <a:p>
            <a:fld id="{C075BE02-D694-E848-AED5-15F7465CC3D3}" type="slidenum">
              <a:rPr lang="en-US" smtClean="0"/>
              <a:t>52</a:t>
            </a:fld>
            <a:endParaRPr lang="en-US"/>
          </a:p>
        </p:txBody>
      </p:sp>
    </p:spTree>
    <p:extLst>
      <p:ext uri="{BB962C8B-B14F-4D97-AF65-F5344CB8AC3E}">
        <p14:creationId xmlns:p14="http://schemas.microsoft.com/office/powerpoint/2010/main" val="755080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reason about condition 2.</a:t>
            </a:r>
          </a:p>
        </p:txBody>
      </p:sp>
      <p:sp>
        <p:nvSpPr>
          <p:cNvPr id="4" name="Slide Number Placeholder 3"/>
          <p:cNvSpPr>
            <a:spLocks noGrp="1"/>
          </p:cNvSpPr>
          <p:nvPr>
            <p:ph type="sldNum" sz="quarter" idx="5"/>
          </p:nvPr>
        </p:nvSpPr>
        <p:spPr/>
        <p:txBody>
          <a:bodyPr/>
          <a:lstStyle/>
          <a:p>
            <a:fld id="{C075BE02-D694-E848-AED5-15F7465CC3D3}" type="slidenum">
              <a:rPr lang="en-US" smtClean="0"/>
              <a:t>53</a:t>
            </a:fld>
            <a:endParaRPr lang="en-US"/>
          </a:p>
        </p:txBody>
      </p:sp>
    </p:spTree>
    <p:extLst>
      <p:ext uri="{BB962C8B-B14F-4D97-AF65-F5344CB8AC3E}">
        <p14:creationId xmlns:p14="http://schemas.microsoft.com/office/powerpoint/2010/main" val="404816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this is not always the case.</a:t>
            </a:r>
          </a:p>
        </p:txBody>
      </p:sp>
      <p:sp>
        <p:nvSpPr>
          <p:cNvPr id="4" name="Slide Number Placeholder 3"/>
          <p:cNvSpPr>
            <a:spLocks noGrp="1"/>
          </p:cNvSpPr>
          <p:nvPr>
            <p:ph type="sldNum" sz="quarter" idx="5"/>
          </p:nvPr>
        </p:nvSpPr>
        <p:spPr/>
        <p:txBody>
          <a:bodyPr/>
          <a:lstStyle/>
          <a:p>
            <a:fld id="{80B9148B-FE46-D640-AEDE-8A129CD4BAB6}" type="slidenum">
              <a:rPr lang="en-US" smtClean="0"/>
              <a:t>4</a:t>
            </a:fld>
            <a:endParaRPr lang="en-US"/>
          </a:p>
        </p:txBody>
      </p:sp>
    </p:spTree>
    <p:extLst>
      <p:ext uri="{BB962C8B-B14F-4D97-AF65-F5344CB8AC3E}">
        <p14:creationId xmlns:p14="http://schemas.microsoft.com/office/powerpoint/2010/main" val="1156336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two distributions P and Q over the domain, uniform over subsets S and T.</a:t>
            </a:r>
          </a:p>
        </p:txBody>
      </p:sp>
      <p:sp>
        <p:nvSpPr>
          <p:cNvPr id="4" name="Slide Number Placeholder 3"/>
          <p:cNvSpPr>
            <a:spLocks noGrp="1"/>
          </p:cNvSpPr>
          <p:nvPr>
            <p:ph type="sldNum" sz="quarter" idx="5"/>
          </p:nvPr>
        </p:nvSpPr>
        <p:spPr/>
        <p:txBody>
          <a:bodyPr/>
          <a:lstStyle/>
          <a:p>
            <a:fld id="{C075BE02-D694-E848-AED5-15F7465CC3D3}" type="slidenum">
              <a:rPr lang="en-US" smtClean="0"/>
              <a:t>54</a:t>
            </a:fld>
            <a:endParaRPr lang="en-US"/>
          </a:p>
        </p:txBody>
      </p:sp>
    </p:spTree>
    <p:extLst>
      <p:ext uri="{BB962C8B-B14F-4D97-AF65-F5344CB8AC3E}">
        <p14:creationId xmlns:p14="http://schemas.microsoft.com/office/powerpoint/2010/main" val="3167744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a:t>
            </a:r>
          </a:p>
        </p:txBody>
      </p:sp>
      <p:sp>
        <p:nvSpPr>
          <p:cNvPr id="4" name="Slide Number Placeholder 3"/>
          <p:cNvSpPr>
            <a:spLocks noGrp="1"/>
          </p:cNvSpPr>
          <p:nvPr>
            <p:ph type="sldNum" sz="quarter" idx="5"/>
          </p:nvPr>
        </p:nvSpPr>
        <p:spPr/>
        <p:txBody>
          <a:bodyPr/>
          <a:lstStyle/>
          <a:p>
            <a:fld id="{C075BE02-D694-E848-AED5-15F7465CC3D3}" type="slidenum">
              <a:rPr lang="en-US" smtClean="0"/>
              <a:t>55</a:t>
            </a:fld>
            <a:endParaRPr lang="en-US"/>
          </a:p>
        </p:txBody>
      </p:sp>
    </p:spTree>
    <p:extLst>
      <p:ext uri="{BB962C8B-B14F-4D97-AF65-F5344CB8AC3E}">
        <p14:creationId xmlns:p14="http://schemas.microsoft.com/office/powerpoint/2010/main" val="1953064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I belongs to S intersection T, then the algorithm when run on subsets S and T will encounter </a:t>
            </a:r>
            <a:r>
              <a:rPr lang="en-US" dirty="0" err="1"/>
              <a:t>i</a:t>
            </a:r>
            <a:r>
              <a:rPr lang="en-US" dirty="0"/>
              <a:t> first (i.e. S1 and T1 will both be </a:t>
            </a:r>
            <a:r>
              <a:rPr lang="en-US" dirty="0" err="1"/>
              <a:t>i</a:t>
            </a:r>
            <a:r>
              <a:rPr lang="en-US" dirty="0"/>
              <a:t>), and so the output of the algorithm in both cases will be </a:t>
            </a:r>
            <a:r>
              <a:rPr lang="en-US" dirty="0" err="1"/>
              <a:t>i</a:t>
            </a:r>
            <a:r>
              <a:rPr lang="en-US" dirty="0"/>
              <a:t>. If </a:t>
            </a:r>
            <a:r>
              <a:rPr lang="en-US" dirty="0" err="1"/>
              <a:t>i</a:t>
            </a:r>
            <a:r>
              <a:rPr lang="en-US" dirty="0"/>
              <a:t> does not belong to S intersection T, it belongs to one or the other- let’s say S without loss of generality. Then, the algorithm when run on S will output </a:t>
            </a:r>
            <a:r>
              <a:rPr lang="en-US" dirty="0" err="1"/>
              <a:t>i</a:t>
            </a:r>
            <a:r>
              <a:rPr lang="en-US" dirty="0"/>
              <a:t>, but the algorithm when run on T will never output </a:t>
            </a:r>
            <a:r>
              <a:rPr lang="en-US" dirty="0" err="1"/>
              <a:t>i</a:t>
            </a:r>
            <a:r>
              <a:rPr lang="en-US" dirty="0"/>
              <a:t> because it doesn’t belong to T.</a:t>
            </a:r>
          </a:p>
        </p:txBody>
      </p:sp>
      <p:sp>
        <p:nvSpPr>
          <p:cNvPr id="4" name="Slide Number Placeholder 3"/>
          <p:cNvSpPr>
            <a:spLocks noGrp="1"/>
          </p:cNvSpPr>
          <p:nvPr>
            <p:ph type="sldNum" sz="quarter" idx="5"/>
          </p:nvPr>
        </p:nvSpPr>
        <p:spPr/>
        <p:txBody>
          <a:bodyPr/>
          <a:lstStyle/>
          <a:p>
            <a:fld id="{C075BE02-D694-E848-AED5-15F7465CC3D3}" type="slidenum">
              <a:rPr lang="en-US" smtClean="0"/>
              <a:t>56</a:t>
            </a:fld>
            <a:endParaRPr lang="en-US"/>
          </a:p>
        </p:txBody>
      </p:sp>
    </p:spTree>
    <p:extLst>
      <p:ext uri="{BB962C8B-B14F-4D97-AF65-F5344CB8AC3E}">
        <p14:creationId xmlns:p14="http://schemas.microsoft.com/office/powerpoint/2010/main" val="555418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a:t>
            </a:r>
          </a:p>
        </p:txBody>
      </p:sp>
      <p:sp>
        <p:nvSpPr>
          <p:cNvPr id="4" name="Slide Number Placeholder 3"/>
          <p:cNvSpPr>
            <a:spLocks noGrp="1"/>
          </p:cNvSpPr>
          <p:nvPr>
            <p:ph type="sldNum" sz="quarter" idx="5"/>
          </p:nvPr>
        </p:nvSpPr>
        <p:spPr/>
        <p:txBody>
          <a:bodyPr/>
          <a:lstStyle/>
          <a:p>
            <a:fld id="{C075BE02-D694-E848-AED5-15F7465CC3D3}" type="slidenum">
              <a:rPr lang="en-US" smtClean="0"/>
              <a:t>57</a:t>
            </a:fld>
            <a:endParaRPr lang="en-US"/>
          </a:p>
        </p:txBody>
      </p:sp>
    </p:spTree>
    <p:extLst>
      <p:ext uri="{BB962C8B-B14F-4D97-AF65-F5344CB8AC3E}">
        <p14:creationId xmlns:p14="http://schemas.microsoft.com/office/powerpoint/2010/main" val="233035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the probability that </a:t>
            </a:r>
            <a:r>
              <a:rPr lang="en-US" dirty="0" err="1"/>
              <a:t>i</a:t>
            </a:r>
            <a:r>
              <a:rPr lang="en-US" dirty="0"/>
              <a:t> belongs to s intersection T is exactly,</a:t>
            </a:r>
          </a:p>
        </p:txBody>
      </p:sp>
      <p:sp>
        <p:nvSpPr>
          <p:cNvPr id="4" name="Slide Number Placeholder 3"/>
          <p:cNvSpPr>
            <a:spLocks noGrp="1"/>
          </p:cNvSpPr>
          <p:nvPr>
            <p:ph type="sldNum" sz="quarter" idx="5"/>
          </p:nvPr>
        </p:nvSpPr>
        <p:spPr/>
        <p:txBody>
          <a:bodyPr/>
          <a:lstStyle/>
          <a:p>
            <a:fld id="{C075BE02-D694-E848-AED5-15F7465CC3D3}" type="slidenum">
              <a:rPr lang="en-US" smtClean="0"/>
              <a:t>58</a:t>
            </a:fld>
            <a:endParaRPr lang="en-US"/>
          </a:p>
        </p:txBody>
      </p:sp>
    </p:spTree>
    <p:extLst>
      <p:ext uri="{BB962C8B-B14F-4D97-AF65-F5344CB8AC3E}">
        <p14:creationId xmlns:p14="http://schemas.microsoft.com/office/powerpoint/2010/main" val="2209937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Inverting, the probability that I does not belong to S intersection T is….</a:t>
            </a:r>
          </a:p>
        </p:txBody>
      </p:sp>
      <p:sp>
        <p:nvSpPr>
          <p:cNvPr id="4" name="Slide Number Placeholder 3"/>
          <p:cNvSpPr>
            <a:spLocks noGrp="1"/>
          </p:cNvSpPr>
          <p:nvPr>
            <p:ph type="sldNum" sz="quarter" idx="5"/>
          </p:nvPr>
        </p:nvSpPr>
        <p:spPr/>
        <p:txBody>
          <a:bodyPr/>
          <a:lstStyle/>
          <a:p>
            <a:fld id="{C075BE02-D694-E848-AED5-15F7465CC3D3}" type="slidenum">
              <a:rPr lang="en-US" smtClean="0"/>
              <a:t>59</a:t>
            </a:fld>
            <a:endParaRPr lang="en-US"/>
          </a:p>
        </p:txBody>
      </p:sp>
    </p:spTree>
    <p:extLst>
      <p:ext uri="{BB962C8B-B14F-4D97-AF65-F5344CB8AC3E}">
        <p14:creationId xmlns:p14="http://schemas.microsoft.com/office/powerpoint/2010/main" val="525805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some algebra….this numerator is the number of items in S union T but not their intersection.</a:t>
            </a:r>
          </a:p>
        </p:txBody>
      </p:sp>
      <p:sp>
        <p:nvSpPr>
          <p:cNvPr id="4" name="Slide Number Placeholder 3"/>
          <p:cNvSpPr>
            <a:spLocks noGrp="1"/>
          </p:cNvSpPr>
          <p:nvPr>
            <p:ph type="sldNum" sz="quarter" idx="5"/>
          </p:nvPr>
        </p:nvSpPr>
        <p:spPr/>
        <p:txBody>
          <a:bodyPr/>
          <a:lstStyle/>
          <a:p>
            <a:fld id="{C075BE02-D694-E848-AED5-15F7465CC3D3}" type="slidenum">
              <a:rPr lang="en-US" smtClean="0"/>
              <a:t>60</a:t>
            </a:fld>
            <a:endParaRPr lang="en-US"/>
          </a:p>
        </p:txBody>
      </p:sp>
    </p:spTree>
    <p:extLst>
      <p:ext uri="{BB962C8B-B14F-4D97-AF65-F5344CB8AC3E}">
        <p14:creationId xmlns:p14="http://schemas.microsoft.com/office/powerpoint/2010/main" val="479746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exactly equal to the size of the symmetric difference between S and T</a:t>
            </a:r>
          </a:p>
        </p:txBody>
      </p:sp>
      <p:sp>
        <p:nvSpPr>
          <p:cNvPr id="4" name="Slide Number Placeholder 3"/>
          <p:cNvSpPr>
            <a:spLocks noGrp="1"/>
          </p:cNvSpPr>
          <p:nvPr>
            <p:ph type="sldNum" sz="quarter" idx="5"/>
          </p:nvPr>
        </p:nvSpPr>
        <p:spPr/>
        <p:txBody>
          <a:bodyPr/>
          <a:lstStyle/>
          <a:p>
            <a:fld id="{C075BE02-D694-E848-AED5-15F7465CC3D3}" type="slidenum">
              <a:rPr lang="en-US" smtClean="0"/>
              <a:t>61</a:t>
            </a:fld>
            <a:endParaRPr lang="en-US"/>
          </a:p>
        </p:txBody>
      </p:sp>
    </p:spTree>
    <p:extLst>
      <p:ext uri="{BB962C8B-B14F-4D97-AF65-F5344CB8AC3E}">
        <p14:creationId xmlns:p14="http://schemas.microsoft.com/office/powerpoint/2010/main" val="1533740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this quantity is less than or equal to twice </a:t>
            </a:r>
            <a:r>
              <a:rPr lang="en-US" dirty="0" err="1"/>
              <a:t>th</a:t>
            </a:r>
            <a:r>
              <a:rPr lang="en-US" dirty="0"/>
              <a:t> TV distance </a:t>
            </a:r>
            <a:r>
              <a:rPr lang="en-US" dirty="0" err="1"/>
              <a:t>bw</a:t>
            </a:r>
            <a:r>
              <a:rPr lang="en-US" dirty="0"/>
              <a:t> uniform distributions on S and T. </a:t>
            </a:r>
            <a:r>
              <a:rPr lang="en-US" dirty="0" err="1"/>
              <a:t>Combning</a:t>
            </a:r>
            <a:r>
              <a:rPr lang="en-US" dirty="0"/>
              <a:t> this with observation 2 gives the result.</a:t>
            </a:r>
          </a:p>
        </p:txBody>
      </p:sp>
      <p:sp>
        <p:nvSpPr>
          <p:cNvPr id="4" name="Slide Number Placeholder 3"/>
          <p:cNvSpPr>
            <a:spLocks noGrp="1"/>
          </p:cNvSpPr>
          <p:nvPr>
            <p:ph type="sldNum" sz="quarter" idx="5"/>
          </p:nvPr>
        </p:nvSpPr>
        <p:spPr/>
        <p:txBody>
          <a:bodyPr/>
          <a:lstStyle/>
          <a:p>
            <a:fld id="{C075BE02-D694-E848-AED5-15F7465CC3D3}" type="slidenum">
              <a:rPr lang="en-US" smtClean="0"/>
              <a:t>62</a:t>
            </a:fld>
            <a:endParaRPr lang="en-US"/>
          </a:p>
        </p:txBody>
      </p:sp>
    </p:spTree>
    <p:extLst>
      <p:ext uri="{BB962C8B-B14F-4D97-AF65-F5344CB8AC3E}">
        <p14:creationId xmlns:p14="http://schemas.microsoft.com/office/powerpoint/2010/main" val="2079346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argued that </a:t>
            </a:r>
            <a:r>
              <a:rPr lang="en-US" dirty="0" err="1"/>
              <a:t>Unifcorr</a:t>
            </a:r>
            <a:r>
              <a:rPr lang="en-US" dirty="0"/>
              <a:t> is a correlated sampling procedure under the promise.</a:t>
            </a:r>
          </a:p>
        </p:txBody>
      </p:sp>
      <p:sp>
        <p:nvSpPr>
          <p:cNvPr id="4" name="Slide Number Placeholder 3"/>
          <p:cNvSpPr>
            <a:spLocks noGrp="1"/>
          </p:cNvSpPr>
          <p:nvPr>
            <p:ph type="sldNum" sz="quarter" idx="5"/>
          </p:nvPr>
        </p:nvSpPr>
        <p:spPr/>
        <p:txBody>
          <a:bodyPr/>
          <a:lstStyle/>
          <a:p>
            <a:fld id="{C075BE02-D694-E848-AED5-15F7465CC3D3}" type="slidenum">
              <a:rPr lang="en-US" smtClean="0"/>
              <a:t>64</a:t>
            </a:fld>
            <a:endParaRPr lang="en-US"/>
          </a:p>
        </p:txBody>
      </p:sp>
    </p:spTree>
    <p:extLst>
      <p:ext uri="{BB962C8B-B14F-4D97-AF65-F5344CB8AC3E}">
        <p14:creationId xmlns:p14="http://schemas.microsoft.com/office/powerpoint/2010/main" val="317709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studies violated a fundamental principle of experimental science- replicability. </a:t>
            </a:r>
            <a:r>
              <a:rPr lang="en-US" b="1" dirty="0"/>
              <a:t>Replicability </a:t>
            </a:r>
            <a:r>
              <a:rPr lang="en-US" dirty="0"/>
              <a:t>is the principle that the </a:t>
            </a:r>
            <a:r>
              <a:rPr lang="en-US" b="1" dirty="0"/>
              <a:t>same study </a:t>
            </a:r>
            <a:r>
              <a:rPr lang="en-US" dirty="0"/>
              <a:t>when carried out </a:t>
            </a:r>
            <a:r>
              <a:rPr lang="en-US" b="1" dirty="0"/>
              <a:t>on new data</a:t>
            </a:r>
            <a:r>
              <a:rPr lang="en-US" dirty="0"/>
              <a:t> should produce the </a:t>
            </a:r>
            <a:r>
              <a:rPr lang="en-US" i="1" dirty="0"/>
              <a:t>same results</a:t>
            </a:r>
            <a:r>
              <a:rPr lang="en-US" dirty="0"/>
              <a:t>. The primary purpose of ensuring replicability is to avoid overfitting to the analyzed data- obtaining the same consequences on new data guarantees that this is unlikely.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B9148B-FE46-D640-AEDE-8A129CD4BAB6}" type="slidenum">
              <a:rPr lang="en-US" smtClean="0"/>
              <a:t>5</a:t>
            </a:fld>
            <a:endParaRPr lang="en-US"/>
          </a:p>
        </p:txBody>
      </p:sp>
    </p:spTree>
    <p:extLst>
      <p:ext uri="{BB962C8B-B14F-4D97-AF65-F5344CB8AC3E}">
        <p14:creationId xmlns:p14="http://schemas.microsoft.com/office/powerpoint/2010/main" val="1645400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 I consider the general case without promise.</a:t>
            </a:r>
          </a:p>
        </p:txBody>
      </p:sp>
      <p:sp>
        <p:nvSpPr>
          <p:cNvPr id="4" name="Slide Number Placeholder 3"/>
          <p:cNvSpPr>
            <a:spLocks noGrp="1"/>
          </p:cNvSpPr>
          <p:nvPr>
            <p:ph type="sldNum" sz="quarter" idx="5"/>
          </p:nvPr>
        </p:nvSpPr>
        <p:spPr/>
        <p:txBody>
          <a:bodyPr/>
          <a:lstStyle/>
          <a:p>
            <a:fld id="{C075BE02-D694-E848-AED5-15F7465CC3D3}" type="slidenum">
              <a:rPr lang="en-US" smtClean="0"/>
              <a:t>66</a:t>
            </a:fld>
            <a:endParaRPr lang="en-US"/>
          </a:p>
        </p:txBody>
      </p:sp>
    </p:spTree>
    <p:extLst>
      <p:ext uri="{BB962C8B-B14F-4D97-AF65-F5344CB8AC3E}">
        <p14:creationId xmlns:p14="http://schemas.microsoft.com/office/powerpoint/2010/main" val="596238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design an algorithm by reducing to the uniform case.</a:t>
            </a:r>
          </a:p>
        </p:txBody>
      </p:sp>
      <p:sp>
        <p:nvSpPr>
          <p:cNvPr id="4" name="Slide Number Placeholder 3"/>
          <p:cNvSpPr>
            <a:spLocks noGrp="1"/>
          </p:cNvSpPr>
          <p:nvPr>
            <p:ph type="sldNum" sz="quarter" idx="5"/>
          </p:nvPr>
        </p:nvSpPr>
        <p:spPr/>
        <p:txBody>
          <a:bodyPr/>
          <a:lstStyle/>
          <a:p>
            <a:fld id="{C075BE02-D694-E848-AED5-15F7465CC3D3}" type="slidenum">
              <a:rPr lang="en-US" smtClean="0"/>
              <a:t>68</a:t>
            </a:fld>
            <a:endParaRPr lang="en-US"/>
          </a:p>
        </p:txBody>
      </p:sp>
    </p:spTree>
    <p:extLst>
      <p:ext uri="{BB962C8B-B14F-4D97-AF65-F5344CB8AC3E}">
        <p14:creationId xmlns:p14="http://schemas.microsoft.com/office/powerpoint/2010/main" val="180411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inputs.</a:t>
            </a:r>
          </a:p>
        </p:txBody>
      </p:sp>
      <p:sp>
        <p:nvSpPr>
          <p:cNvPr id="4" name="Slide Number Placeholder 3"/>
          <p:cNvSpPr>
            <a:spLocks noGrp="1"/>
          </p:cNvSpPr>
          <p:nvPr>
            <p:ph type="sldNum" sz="quarter" idx="5"/>
          </p:nvPr>
        </p:nvSpPr>
        <p:spPr/>
        <p:txBody>
          <a:bodyPr/>
          <a:lstStyle/>
          <a:p>
            <a:fld id="{C075BE02-D694-E848-AED5-15F7465CC3D3}" type="slidenum">
              <a:rPr lang="en-US" smtClean="0"/>
              <a:t>69</a:t>
            </a:fld>
            <a:endParaRPr lang="en-US"/>
          </a:p>
        </p:txBody>
      </p:sp>
    </p:spTree>
    <p:extLst>
      <p:ext uri="{BB962C8B-B14F-4D97-AF65-F5344CB8AC3E}">
        <p14:creationId xmlns:p14="http://schemas.microsoft.com/office/powerpoint/2010/main" val="1094614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 and explain.</a:t>
            </a:r>
          </a:p>
        </p:txBody>
      </p:sp>
      <p:sp>
        <p:nvSpPr>
          <p:cNvPr id="4" name="Slide Number Placeholder 3"/>
          <p:cNvSpPr>
            <a:spLocks noGrp="1"/>
          </p:cNvSpPr>
          <p:nvPr>
            <p:ph type="sldNum" sz="quarter" idx="5"/>
          </p:nvPr>
        </p:nvSpPr>
        <p:spPr/>
        <p:txBody>
          <a:bodyPr/>
          <a:lstStyle/>
          <a:p>
            <a:fld id="{C075BE02-D694-E848-AED5-15F7465CC3D3}" type="slidenum">
              <a:rPr lang="en-US" smtClean="0"/>
              <a:t>70</a:t>
            </a:fld>
            <a:endParaRPr lang="en-US"/>
          </a:p>
        </p:txBody>
      </p:sp>
    </p:spTree>
    <p:extLst>
      <p:ext uri="{BB962C8B-B14F-4D97-AF65-F5344CB8AC3E}">
        <p14:creationId xmlns:p14="http://schemas.microsoft.com/office/powerpoint/2010/main" val="2296754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a:t>
            </a:r>
          </a:p>
        </p:txBody>
      </p:sp>
      <p:sp>
        <p:nvSpPr>
          <p:cNvPr id="4" name="Slide Number Placeholder 3"/>
          <p:cNvSpPr>
            <a:spLocks noGrp="1"/>
          </p:cNvSpPr>
          <p:nvPr>
            <p:ph type="sldNum" sz="quarter" idx="5"/>
          </p:nvPr>
        </p:nvSpPr>
        <p:spPr/>
        <p:txBody>
          <a:bodyPr/>
          <a:lstStyle/>
          <a:p>
            <a:fld id="{C075BE02-D694-E848-AED5-15F7465CC3D3}" type="slidenum">
              <a:rPr lang="en-US" smtClean="0"/>
              <a:t>71</a:t>
            </a:fld>
            <a:endParaRPr lang="en-US"/>
          </a:p>
        </p:txBody>
      </p:sp>
    </p:spTree>
    <p:extLst>
      <p:ext uri="{BB962C8B-B14F-4D97-AF65-F5344CB8AC3E}">
        <p14:creationId xmlns:p14="http://schemas.microsoft.com/office/powerpoint/2010/main" val="910598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a:t>
            </a:r>
          </a:p>
        </p:txBody>
      </p:sp>
      <p:sp>
        <p:nvSpPr>
          <p:cNvPr id="4" name="Slide Number Placeholder 3"/>
          <p:cNvSpPr>
            <a:spLocks noGrp="1"/>
          </p:cNvSpPr>
          <p:nvPr>
            <p:ph type="sldNum" sz="quarter" idx="5"/>
          </p:nvPr>
        </p:nvSpPr>
        <p:spPr/>
        <p:txBody>
          <a:bodyPr/>
          <a:lstStyle/>
          <a:p>
            <a:fld id="{C075BE02-D694-E848-AED5-15F7465CC3D3}" type="slidenum">
              <a:rPr lang="en-US" smtClean="0"/>
              <a:t>72</a:t>
            </a:fld>
            <a:endParaRPr lang="en-US"/>
          </a:p>
        </p:txBody>
      </p:sp>
    </p:spTree>
    <p:extLst>
      <p:ext uri="{BB962C8B-B14F-4D97-AF65-F5344CB8AC3E}">
        <p14:creationId xmlns:p14="http://schemas.microsoft.com/office/powerpoint/2010/main" val="42443465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insight is that the uniform distribution over S restricted to its first coordinate is distributed exactly as the input distribution P. Now, using the guarantees of the uniform correlated sampling procedure (note, as stated, it only applied for finite domains, but the analysis is easy to generalize for this domain) give the result.</a:t>
            </a:r>
          </a:p>
        </p:txBody>
      </p:sp>
      <p:sp>
        <p:nvSpPr>
          <p:cNvPr id="4" name="Slide Number Placeholder 3"/>
          <p:cNvSpPr>
            <a:spLocks noGrp="1"/>
          </p:cNvSpPr>
          <p:nvPr>
            <p:ph type="sldNum" sz="quarter" idx="5"/>
          </p:nvPr>
        </p:nvSpPr>
        <p:spPr/>
        <p:txBody>
          <a:bodyPr/>
          <a:lstStyle/>
          <a:p>
            <a:fld id="{C075BE02-D694-E848-AED5-15F7465CC3D3}" type="slidenum">
              <a:rPr lang="en-US" smtClean="0"/>
              <a:t>73</a:t>
            </a:fld>
            <a:endParaRPr lang="en-US"/>
          </a:p>
        </p:txBody>
      </p:sp>
    </p:spTree>
    <p:extLst>
      <p:ext uri="{BB962C8B-B14F-4D97-AF65-F5344CB8AC3E}">
        <p14:creationId xmlns:p14="http://schemas.microsoft.com/office/powerpoint/2010/main" val="1955429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it!</a:t>
            </a:r>
          </a:p>
        </p:txBody>
      </p:sp>
      <p:sp>
        <p:nvSpPr>
          <p:cNvPr id="4" name="Slide Number Placeholder 3"/>
          <p:cNvSpPr>
            <a:spLocks noGrp="1"/>
          </p:cNvSpPr>
          <p:nvPr>
            <p:ph type="sldNum" sz="quarter" idx="5"/>
          </p:nvPr>
        </p:nvSpPr>
        <p:spPr/>
        <p:txBody>
          <a:bodyPr/>
          <a:lstStyle/>
          <a:p>
            <a:fld id="{C075BE02-D694-E848-AED5-15F7465CC3D3}" type="slidenum">
              <a:rPr lang="en-US" smtClean="0"/>
              <a:t>74</a:t>
            </a:fld>
            <a:endParaRPr lang="en-US"/>
          </a:p>
        </p:txBody>
      </p:sp>
    </p:spTree>
    <p:extLst>
      <p:ext uri="{BB962C8B-B14F-4D97-AF65-F5344CB8AC3E}">
        <p14:creationId xmlns:p14="http://schemas.microsoft.com/office/powerpoint/2010/main" val="2077132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Now, the connections we draw show that you can convert from any notion of stability to another by following the arrows. It turns out that this can be used for a number of applications concerning these notions.</a:t>
            </a:r>
          </a:p>
        </p:txBody>
      </p:sp>
      <p:sp>
        <p:nvSpPr>
          <p:cNvPr id="4" name="Slide Number Placeholder 3"/>
          <p:cNvSpPr>
            <a:spLocks noGrp="1"/>
          </p:cNvSpPr>
          <p:nvPr>
            <p:ph type="sldNum" sz="quarter" idx="5"/>
          </p:nvPr>
        </p:nvSpPr>
        <p:spPr/>
        <p:txBody>
          <a:bodyPr/>
          <a:lstStyle/>
          <a:p>
            <a:fld id="{C075BE02-D694-E848-AED5-15F7465CC3D3}" type="slidenum">
              <a:rPr lang="en-US" smtClean="0"/>
              <a:t>75</a:t>
            </a:fld>
            <a:endParaRPr lang="en-US"/>
          </a:p>
        </p:txBody>
      </p:sp>
    </p:spTree>
    <p:extLst>
      <p:ext uri="{BB962C8B-B14F-4D97-AF65-F5344CB8AC3E}">
        <p14:creationId xmlns:p14="http://schemas.microsoft.com/office/powerpoint/2010/main" val="371634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recent work formalizes this. Explain definition. Conclusions can’t depend on specific data sample, and so need to apply more broadly. But more importantly, verifiable-you publish study with the random coins you used and I can run the same study with same random coins but different data and check if I get the same output. Strong definition.</a:t>
            </a:r>
          </a:p>
        </p:txBody>
      </p:sp>
      <p:sp>
        <p:nvSpPr>
          <p:cNvPr id="4" name="Slide Number Placeholder 3"/>
          <p:cNvSpPr>
            <a:spLocks noGrp="1"/>
          </p:cNvSpPr>
          <p:nvPr>
            <p:ph type="sldNum" sz="quarter" idx="5"/>
          </p:nvPr>
        </p:nvSpPr>
        <p:spPr/>
        <p:txBody>
          <a:bodyPr/>
          <a:lstStyle/>
          <a:p>
            <a:fld id="{80B9148B-FE46-D640-AEDE-8A129CD4BAB6}" type="slidenum">
              <a:rPr lang="en-US" smtClean="0"/>
              <a:t>6</a:t>
            </a:fld>
            <a:endParaRPr lang="en-US"/>
          </a:p>
        </p:txBody>
      </p:sp>
    </p:spTree>
    <p:extLst>
      <p:ext uri="{BB962C8B-B14F-4D97-AF65-F5344CB8AC3E}">
        <p14:creationId xmlns:p14="http://schemas.microsoft.com/office/powerpoint/2010/main" val="363287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parameter 1-rho indicates the probability with which the </a:t>
            </a:r>
            <a:r>
              <a:rPr lang="en-US" dirty="0" err="1"/>
              <a:t>outomes</a:t>
            </a:r>
            <a:r>
              <a:rPr lang="en-US" dirty="0"/>
              <a:t> are the same- and we want this to be close to 1, hence we think of rho as ideally being close to 0 (a small constant like 0.01).</a:t>
            </a:r>
            <a:br>
              <a:rPr lang="en-US" dirty="0"/>
            </a:br>
            <a:br>
              <a:rPr lang="en-US" dirty="0"/>
            </a:br>
            <a:r>
              <a:rPr lang="en-US" dirty="0"/>
              <a:t>So one comment I often hear is that this definition looks impossible to achieve. So in the next part of this talk, we’ll investigate this more.</a:t>
            </a:r>
          </a:p>
        </p:txBody>
      </p:sp>
      <p:sp>
        <p:nvSpPr>
          <p:cNvPr id="4" name="Slide Number Placeholder 3"/>
          <p:cNvSpPr>
            <a:spLocks noGrp="1"/>
          </p:cNvSpPr>
          <p:nvPr>
            <p:ph type="sldNum" sz="quarter" idx="5"/>
          </p:nvPr>
        </p:nvSpPr>
        <p:spPr/>
        <p:txBody>
          <a:bodyPr/>
          <a:lstStyle/>
          <a:p>
            <a:fld id="{80B9148B-FE46-D640-AEDE-8A129CD4BAB6}" type="slidenum">
              <a:rPr lang="en-US" smtClean="0"/>
              <a:t>7</a:t>
            </a:fld>
            <a:endParaRPr lang="en-US"/>
          </a:p>
        </p:txBody>
      </p:sp>
    </p:spTree>
    <p:extLst>
      <p:ext uri="{BB962C8B-B14F-4D97-AF65-F5344CB8AC3E}">
        <p14:creationId xmlns:p14="http://schemas.microsoft.com/office/powerpoint/2010/main" val="33713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Inspired by….</a:t>
            </a:r>
          </a:p>
          <a:p>
            <a:endParaRPr lang="en-US" dirty="0"/>
          </a:p>
          <a:p>
            <a:r>
              <a:rPr lang="en-US" dirty="0"/>
              <a:t>Mark: Depending on audience, connecting to </a:t>
            </a:r>
            <a:r>
              <a:rPr lang="en-US" dirty="0" err="1"/>
              <a:t>pseudodeterminism</a:t>
            </a:r>
            <a:r>
              <a:rPr lang="en-US" dirty="0"/>
              <a:t> is a good idea. Want same outcome </a:t>
            </a:r>
            <a:r>
              <a:rPr lang="en-US" dirty="0" err="1"/>
              <a:t>whp</a:t>
            </a:r>
            <a:r>
              <a:rPr lang="en-US" dirty="0"/>
              <a:t> over the choice of algorithm’s randomness (here, over random samples from distribution). Interchanging roles of input and randomness.</a:t>
            </a:r>
          </a:p>
        </p:txBody>
      </p:sp>
      <p:sp>
        <p:nvSpPr>
          <p:cNvPr id="4" name="Slide Number Placeholder 3"/>
          <p:cNvSpPr>
            <a:spLocks noGrp="1"/>
          </p:cNvSpPr>
          <p:nvPr>
            <p:ph type="sldNum" sz="quarter" idx="5"/>
          </p:nvPr>
        </p:nvSpPr>
        <p:spPr/>
        <p:txBody>
          <a:bodyPr/>
          <a:lstStyle/>
          <a:p>
            <a:fld id="{80B9148B-FE46-D640-AEDE-8A129CD4BAB6}" type="slidenum">
              <a:rPr lang="en-US" smtClean="0"/>
              <a:t>8</a:t>
            </a:fld>
            <a:endParaRPr lang="en-US"/>
          </a:p>
        </p:txBody>
      </p:sp>
    </p:spTree>
    <p:extLst>
      <p:ext uri="{BB962C8B-B14F-4D97-AF65-F5344CB8AC3E}">
        <p14:creationId xmlns:p14="http://schemas.microsoft.com/office/powerpoint/2010/main" val="333327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averages on two datasets are not exactly the same, they certainly are close as long as the number of samples is large. This motivates the next strategy.</a:t>
            </a:r>
          </a:p>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10</a:t>
            </a:fld>
            <a:endParaRPr lang="en-US" dirty="0"/>
          </a:p>
        </p:txBody>
      </p:sp>
    </p:spTree>
    <p:extLst>
      <p:ext uri="{BB962C8B-B14F-4D97-AF65-F5344CB8AC3E}">
        <p14:creationId xmlns:p14="http://schemas.microsoft.com/office/powerpoint/2010/main" val="196232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DE67-B897-B8FF-5500-8D874C15B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32B546-8844-4D3E-A374-7638E92D7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2EDDD-EF4D-7E7E-B8D1-5F474FD0A4DB}"/>
              </a:ext>
            </a:extLst>
          </p:cNvPr>
          <p:cNvSpPr>
            <a:spLocks noGrp="1"/>
          </p:cNvSpPr>
          <p:nvPr>
            <p:ph type="dt" sz="half" idx="10"/>
          </p:nvPr>
        </p:nvSpPr>
        <p:spPr/>
        <p:txBody>
          <a:bodyPr/>
          <a:lstStyle/>
          <a:p>
            <a:fld id="{89CF84CF-096A-A84B-8999-B8D9BD204E74}" type="datetime1">
              <a:rPr lang="en-US" smtClean="0"/>
              <a:t>4/30/23</a:t>
            </a:fld>
            <a:endParaRPr lang="en-US"/>
          </a:p>
        </p:txBody>
      </p:sp>
      <p:sp>
        <p:nvSpPr>
          <p:cNvPr id="5" name="Footer Placeholder 4">
            <a:extLst>
              <a:ext uri="{FF2B5EF4-FFF2-40B4-BE49-F238E27FC236}">
                <a16:creationId xmlns:a16="http://schemas.microsoft.com/office/drawing/2014/main" id="{6CD09B7B-E4E2-85B9-C664-B56393580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9D3EC-74BB-A4FD-4529-4A8F3826C640}"/>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137876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73EC-A57E-DF1F-936D-02DB8B37F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B11B35-4F0E-3EF7-8EEE-744C360DF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68505-A66A-F154-7E66-254CDA161444}"/>
              </a:ext>
            </a:extLst>
          </p:cNvPr>
          <p:cNvSpPr>
            <a:spLocks noGrp="1"/>
          </p:cNvSpPr>
          <p:nvPr>
            <p:ph type="dt" sz="half" idx="10"/>
          </p:nvPr>
        </p:nvSpPr>
        <p:spPr/>
        <p:txBody>
          <a:bodyPr/>
          <a:lstStyle/>
          <a:p>
            <a:fld id="{DA651414-08D8-6C49-9943-000EA05829DF}" type="datetime1">
              <a:rPr lang="en-US" smtClean="0"/>
              <a:t>4/30/23</a:t>
            </a:fld>
            <a:endParaRPr lang="en-US"/>
          </a:p>
        </p:txBody>
      </p:sp>
      <p:sp>
        <p:nvSpPr>
          <p:cNvPr id="5" name="Footer Placeholder 4">
            <a:extLst>
              <a:ext uri="{FF2B5EF4-FFF2-40B4-BE49-F238E27FC236}">
                <a16:creationId xmlns:a16="http://schemas.microsoft.com/office/drawing/2014/main" id="{585F8B84-A1DB-56F2-37B2-02B1940B9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5EFD-F520-E368-B120-BAFF0FC0B137}"/>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101538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670FF-2362-1796-9E4E-0774941A18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636B1F-4138-0CFB-52EA-9612C19B3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1DF0E-4739-8D9D-6104-5B54436756AD}"/>
              </a:ext>
            </a:extLst>
          </p:cNvPr>
          <p:cNvSpPr>
            <a:spLocks noGrp="1"/>
          </p:cNvSpPr>
          <p:nvPr>
            <p:ph type="dt" sz="half" idx="10"/>
          </p:nvPr>
        </p:nvSpPr>
        <p:spPr/>
        <p:txBody>
          <a:bodyPr/>
          <a:lstStyle/>
          <a:p>
            <a:fld id="{AF0EC81B-97DF-7541-8676-BEB91B162053}" type="datetime1">
              <a:rPr lang="en-US" smtClean="0"/>
              <a:t>4/30/23</a:t>
            </a:fld>
            <a:endParaRPr lang="en-US"/>
          </a:p>
        </p:txBody>
      </p:sp>
      <p:sp>
        <p:nvSpPr>
          <p:cNvPr id="5" name="Footer Placeholder 4">
            <a:extLst>
              <a:ext uri="{FF2B5EF4-FFF2-40B4-BE49-F238E27FC236}">
                <a16:creationId xmlns:a16="http://schemas.microsoft.com/office/drawing/2014/main" id="{73963C2F-CFCE-9E39-AC2E-906EF16AD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733D8-F013-41FC-864B-5040C09CE0F9}"/>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168206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3249" y="5919524"/>
            <a:ext cx="10985502" cy="318490"/>
          </a:xfrm>
          <a:prstGeom prst="rect">
            <a:avLst/>
          </a:prstGeom>
        </p:spPr>
        <p:txBody>
          <a:bodyPr lIns="45719" tIns="45719" rIns="45719" bIns="45719" anchor="b"/>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3250" y="3598433"/>
            <a:ext cx="10985500"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003874" y="6540500"/>
            <a:ext cx="184252"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23090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54AE-0BC9-7D99-46FD-565D75A06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30B9E-CF86-E7AC-BACA-CD04591FC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AE62A-9698-480F-E393-98CA04E2E246}"/>
              </a:ext>
            </a:extLst>
          </p:cNvPr>
          <p:cNvSpPr>
            <a:spLocks noGrp="1"/>
          </p:cNvSpPr>
          <p:nvPr>
            <p:ph type="dt" sz="half" idx="10"/>
          </p:nvPr>
        </p:nvSpPr>
        <p:spPr/>
        <p:txBody>
          <a:bodyPr/>
          <a:lstStyle/>
          <a:p>
            <a:fld id="{5770C6CB-C3DB-4A4E-8FE7-B08E900812C5}" type="datetime1">
              <a:rPr lang="en-US" smtClean="0"/>
              <a:t>4/30/23</a:t>
            </a:fld>
            <a:endParaRPr lang="en-US"/>
          </a:p>
        </p:txBody>
      </p:sp>
      <p:sp>
        <p:nvSpPr>
          <p:cNvPr id="5" name="Footer Placeholder 4">
            <a:extLst>
              <a:ext uri="{FF2B5EF4-FFF2-40B4-BE49-F238E27FC236}">
                <a16:creationId xmlns:a16="http://schemas.microsoft.com/office/drawing/2014/main" id="{5599B6A4-F2BF-82AF-40FD-0CC8F214B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A2EB7-5609-FEAC-779B-0CE8BAEDBFC9}"/>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400162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FD03-EBF4-CB2D-9F8C-7EB88EC17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A1BD51-4EA7-F3DE-5266-E5D24A8B2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9D990-DE9C-26BE-D863-D1B38BBCEDF2}"/>
              </a:ext>
            </a:extLst>
          </p:cNvPr>
          <p:cNvSpPr>
            <a:spLocks noGrp="1"/>
          </p:cNvSpPr>
          <p:nvPr>
            <p:ph type="dt" sz="half" idx="10"/>
          </p:nvPr>
        </p:nvSpPr>
        <p:spPr/>
        <p:txBody>
          <a:bodyPr/>
          <a:lstStyle/>
          <a:p>
            <a:fld id="{8118B3BD-7F89-B74B-9B80-A24B5DC401DB}" type="datetime1">
              <a:rPr lang="en-US" smtClean="0"/>
              <a:t>4/30/23</a:t>
            </a:fld>
            <a:endParaRPr lang="en-US"/>
          </a:p>
        </p:txBody>
      </p:sp>
      <p:sp>
        <p:nvSpPr>
          <p:cNvPr id="5" name="Footer Placeholder 4">
            <a:extLst>
              <a:ext uri="{FF2B5EF4-FFF2-40B4-BE49-F238E27FC236}">
                <a16:creationId xmlns:a16="http://schemas.microsoft.com/office/drawing/2014/main" id="{343F635C-87B1-E2EC-9336-697C75D43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CB483-852E-D3D4-F057-AF2C7468CAF0}"/>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286513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AB09-A97C-D9B6-EF2C-BEBFDFAF4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3D20A6-1CA4-57F3-91CB-8641AA0025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39560-8F69-5E75-772F-60EB292CF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BBB6D4-3997-4A7E-2B94-3AED65C9C30E}"/>
              </a:ext>
            </a:extLst>
          </p:cNvPr>
          <p:cNvSpPr>
            <a:spLocks noGrp="1"/>
          </p:cNvSpPr>
          <p:nvPr>
            <p:ph type="dt" sz="half" idx="10"/>
          </p:nvPr>
        </p:nvSpPr>
        <p:spPr/>
        <p:txBody>
          <a:bodyPr/>
          <a:lstStyle/>
          <a:p>
            <a:fld id="{FD24B18A-4201-6345-9D80-CC40503B8862}" type="datetime1">
              <a:rPr lang="en-US" smtClean="0"/>
              <a:t>4/30/23</a:t>
            </a:fld>
            <a:endParaRPr lang="en-US"/>
          </a:p>
        </p:txBody>
      </p:sp>
      <p:sp>
        <p:nvSpPr>
          <p:cNvPr id="6" name="Footer Placeholder 5">
            <a:extLst>
              <a:ext uri="{FF2B5EF4-FFF2-40B4-BE49-F238E27FC236}">
                <a16:creationId xmlns:a16="http://schemas.microsoft.com/office/drawing/2014/main" id="{30E6319B-6671-8FCA-E4FD-C231A46CE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7ADA4-A2EB-ADAC-4ED1-015275BD7A8A}"/>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354861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D6F8-3259-E680-D798-12DAF3CAB8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D72FF-5689-FD28-DFB3-BA3C7E498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213B8-ABB6-D928-4811-3CD880CA28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C62D0-3836-A049-6145-4F85DE74E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FC7102-8FD6-B213-2E6E-928581F8B4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04B75-B47D-35E7-85A4-DC5C324ACBB0}"/>
              </a:ext>
            </a:extLst>
          </p:cNvPr>
          <p:cNvSpPr>
            <a:spLocks noGrp="1"/>
          </p:cNvSpPr>
          <p:nvPr>
            <p:ph type="dt" sz="half" idx="10"/>
          </p:nvPr>
        </p:nvSpPr>
        <p:spPr/>
        <p:txBody>
          <a:bodyPr/>
          <a:lstStyle/>
          <a:p>
            <a:fld id="{4B52C394-69A1-A045-9ECA-8A09A639BF3B}" type="datetime1">
              <a:rPr lang="en-US" smtClean="0"/>
              <a:t>4/30/23</a:t>
            </a:fld>
            <a:endParaRPr lang="en-US"/>
          </a:p>
        </p:txBody>
      </p:sp>
      <p:sp>
        <p:nvSpPr>
          <p:cNvPr id="8" name="Footer Placeholder 7">
            <a:extLst>
              <a:ext uri="{FF2B5EF4-FFF2-40B4-BE49-F238E27FC236}">
                <a16:creationId xmlns:a16="http://schemas.microsoft.com/office/drawing/2014/main" id="{E04AE8CD-198F-0D98-5F84-1858D20523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3D9419-44DD-F4BC-76AE-85099D8BEE2B}"/>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83086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DB46-B76D-6B60-8382-3456A99E9C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50E879-FE50-B207-C821-6374DAEDED03}"/>
              </a:ext>
            </a:extLst>
          </p:cNvPr>
          <p:cNvSpPr>
            <a:spLocks noGrp="1"/>
          </p:cNvSpPr>
          <p:nvPr>
            <p:ph type="dt" sz="half" idx="10"/>
          </p:nvPr>
        </p:nvSpPr>
        <p:spPr/>
        <p:txBody>
          <a:bodyPr/>
          <a:lstStyle/>
          <a:p>
            <a:fld id="{D377082B-602B-1149-BACA-C6FECF0A4A45}" type="datetime1">
              <a:rPr lang="en-US" smtClean="0"/>
              <a:t>4/30/23</a:t>
            </a:fld>
            <a:endParaRPr lang="en-US"/>
          </a:p>
        </p:txBody>
      </p:sp>
      <p:sp>
        <p:nvSpPr>
          <p:cNvPr id="4" name="Footer Placeholder 3">
            <a:extLst>
              <a:ext uri="{FF2B5EF4-FFF2-40B4-BE49-F238E27FC236}">
                <a16:creationId xmlns:a16="http://schemas.microsoft.com/office/drawing/2014/main" id="{1B7527E6-433C-E20C-06B2-B2D4E82012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681A7B-8351-B8F0-419B-4D9429A74726}"/>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17323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63C5A-B424-3D59-CDF6-59E76F73E4B9}"/>
              </a:ext>
            </a:extLst>
          </p:cNvPr>
          <p:cNvSpPr>
            <a:spLocks noGrp="1"/>
          </p:cNvSpPr>
          <p:nvPr>
            <p:ph type="dt" sz="half" idx="10"/>
          </p:nvPr>
        </p:nvSpPr>
        <p:spPr/>
        <p:txBody>
          <a:bodyPr/>
          <a:lstStyle/>
          <a:p>
            <a:fld id="{FA6A54B4-9A23-2845-8D08-68511D50C963}" type="datetime1">
              <a:rPr lang="en-US" smtClean="0"/>
              <a:t>4/30/23</a:t>
            </a:fld>
            <a:endParaRPr lang="en-US"/>
          </a:p>
        </p:txBody>
      </p:sp>
      <p:sp>
        <p:nvSpPr>
          <p:cNvPr id="3" name="Footer Placeholder 2">
            <a:extLst>
              <a:ext uri="{FF2B5EF4-FFF2-40B4-BE49-F238E27FC236}">
                <a16:creationId xmlns:a16="http://schemas.microsoft.com/office/drawing/2014/main" id="{11D1206E-56C3-B7AF-2A02-C6EBA864B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932B73-299B-6A00-D8E6-DF66D08C55CF}"/>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83332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87C-056A-B647-1906-4DFE20656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A26FF-E6DB-8E5F-C53B-19230064C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5727D-1341-B176-0D6E-E3F39ECC4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658A2-E320-B4C6-DC55-5936AECBFD93}"/>
              </a:ext>
            </a:extLst>
          </p:cNvPr>
          <p:cNvSpPr>
            <a:spLocks noGrp="1"/>
          </p:cNvSpPr>
          <p:nvPr>
            <p:ph type="dt" sz="half" idx="10"/>
          </p:nvPr>
        </p:nvSpPr>
        <p:spPr/>
        <p:txBody>
          <a:bodyPr/>
          <a:lstStyle/>
          <a:p>
            <a:fld id="{10B0CE3C-54BA-7C45-807F-7F522DB6F43E}" type="datetime1">
              <a:rPr lang="en-US" smtClean="0"/>
              <a:t>4/30/23</a:t>
            </a:fld>
            <a:endParaRPr lang="en-US"/>
          </a:p>
        </p:txBody>
      </p:sp>
      <p:sp>
        <p:nvSpPr>
          <p:cNvPr id="6" name="Footer Placeholder 5">
            <a:extLst>
              <a:ext uri="{FF2B5EF4-FFF2-40B4-BE49-F238E27FC236}">
                <a16:creationId xmlns:a16="http://schemas.microsoft.com/office/drawing/2014/main" id="{97AFEB20-0D16-BCF3-D04A-EB1CB7B68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24661-3350-53F7-3B7B-651D57BCFD54}"/>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97573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D3DA-2739-B921-B7D3-B40E55DF5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0F70E6-BD9D-81FD-1740-3483C55FE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2FA4E-C43E-E464-CCEF-5E8596B4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3D29F-999D-9699-78CC-46915E999C80}"/>
              </a:ext>
            </a:extLst>
          </p:cNvPr>
          <p:cNvSpPr>
            <a:spLocks noGrp="1"/>
          </p:cNvSpPr>
          <p:nvPr>
            <p:ph type="dt" sz="half" idx="10"/>
          </p:nvPr>
        </p:nvSpPr>
        <p:spPr/>
        <p:txBody>
          <a:bodyPr/>
          <a:lstStyle/>
          <a:p>
            <a:fld id="{10973A7C-376B-214C-BD41-87D274052339}" type="datetime1">
              <a:rPr lang="en-US" smtClean="0"/>
              <a:t>4/30/23</a:t>
            </a:fld>
            <a:endParaRPr lang="en-US"/>
          </a:p>
        </p:txBody>
      </p:sp>
      <p:sp>
        <p:nvSpPr>
          <p:cNvPr id="6" name="Footer Placeholder 5">
            <a:extLst>
              <a:ext uri="{FF2B5EF4-FFF2-40B4-BE49-F238E27FC236}">
                <a16:creationId xmlns:a16="http://schemas.microsoft.com/office/drawing/2014/main" id="{9D3A6315-5DC2-EB6C-7C32-51F20B217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83D46-6C31-F02E-5A4A-9A20B3EBFF97}"/>
              </a:ext>
            </a:extLst>
          </p:cNvPr>
          <p:cNvSpPr>
            <a:spLocks noGrp="1"/>
          </p:cNvSpPr>
          <p:nvPr>
            <p:ph type="sldNum" sz="quarter" idx="12"/>
          </p:nvPr>
        </p:nvSpPr>
        <p:spPr/>
        <p:txBody>
          <a:bodyPr/>
          <a:lstStyle/>
          <a:p>
            <a:fld id="{923781AE-F842-A042-90D3-9FF1358EFD59}" type="slidenum">
              <a:rPr lang="en-US" smtClean="0"/>
              <a:t>‹#›</a:t>
            </a:fld>
            <a:endParaRPr lang="en-US"/>
          </a:p>
        </p:txBody>
      </p:sp>
    </p:spTree>
    <p:extLst>
      <p:ext uri="{BB962C8B-B14F-4D97-AF65-F5344CB8AC3E}">
        <p14:creationId xmlns:p14="http://schemas.microsoft.com/office/powerpoint/2010/main" val="319695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DE908-516A-11DC-9232-2CC96EFEA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F7307-0F70-9C11-A7D8-220FDA362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8FF47-8F2D-4031-0BF9-9A36A4048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33AB8-0EEF-DE49-B01E-D95D7FCBCD3A}" type="datetime1">
              <a:rPr lang="en-US" smtClean="0"/>
              <a:t>4/30/23</a:t>
            </a:fld>
            <a:endParaRPr lang="en-US"/>
          </a:p>
        </p:txBody>
      </p:sp>
      <p:sp>
        <p:nvSpPr>
          <p:cNvPr id="5" name="Footer Placeholder 4">
            <a:extLst>
              <a:ext uri="{FF2B5EF4-FFF2-40B4-BE49-F238E27FC236}">
                <a16:creationId xmlns:a16="http://schemas.microsoft.com/office/drawing/2014/main" id="{F87666F4-C268-5509-E012-76602D0C7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762EBB-5616-854F-8CE2-DA71C946D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781AE-F842-A042-90D3-9FF1358EFD59}" type="slidenum">
              <a:rPr lang="en-US" smtClean="0"/>
              <a:t>‹#›</a:t>
            </a:fld>
            <a:endParaRPr lang="en-US"/>
          </a:p>
        </p:txBody>
      </p:sp>
    </p:spTree>
    <p:extLst>
      <p:ext uri="{BB962C8B-B14F-4D97-AF65-F5344CB8AC3E}">
        <p14:creationId xmlns:p14="http://schemas.microsoft.com/office/powerpoint/2010/main" val="407942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9.jpe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10.png"/><Relationship Id="rId11" Type="http://schemas.openxmlformats.org/officeDocument/2006/relationships/image" Target="../media/image17.png"/><Relationship Id="rId5" Type="http://schemas.openxmlformats.org/officeDocument/2006/relationships/image" Target="../media/image911.png"/><Relationship Id="rId10" Type="http://schemas.openxmlformats.org/officeDocument/2006/relationships/image" Target="../media/image16.png"/><Relationship Id="rId4" Type="http://schemas.openxmlformats.org/officeDocument/2006/relationships/image" Target="../media/image810.png"/><Relationship Id="rId9" Type="http://schemas.openxmlformats.org/officeDocument/2006/relationships/image" Target="../media/image1310.png"/><Relationship Id="rId1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810.png"/><Relationship Id="rId21" Type="http://schemas.openxmlformats.org/officeDocument/2006/relationships/image" Target="../media/image30.png"/><Relationship Id="rId7" Type="http://schemas.openxmlformats.org/officeDocument/2006/relationships/image" Target="../media/image143.png"/><Relationship Id="rId12" Type="http://schemas.openxmlformats.org/officeDocument/2006/relationships/image" Target="../media/image190.pn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33.png"/><Relationship Id="rId5" Type="http://schemas.openxmlformats.org/officeDocument/2006/relationships/image" Target="../media/image1210.png"/><Relationship Id="rId15" Type="http://schemas.openxmlformats.org/officeDocument/2006/relationships/image" Target="../media/image24.png"/><Relationship Id="rId10" Type="http://schemas.openxmlformats.org/officeDocument/2006/relationships/image" Target="../media/image32.png"/><Relationship Id="rId19" Type="http://schemas.openxmlformats.org/officeDocument/2006/relationships/image" Target="../media/image28.png"/><Relationship Id="rId4" Type="http://schemas.openxmlformats.org/officeDocument/2006/relationships/image" Target="../media/image911.png"/><Relationship Id="rId9" Type="http://schemas.openxmlformats.org/officeDocument/2006/relationships/image" Target="../media/image21.png"/><Relationship Id="rId14" Type="http://schemas.openxmlformats.org/officeDocument/2006/relationships/image" Target="../media/image23.png"/><Relationship Id="rId22"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810.png"/><Relationship Id="rId21" Type="http://schemas.openxmlformats.org/officeDocument/2006/relationships/image" Target="../media/image30.png"/><Relationship Id="rId7" Type="http://schemas.openxmlformats.org/officeDocument/2006/relationships/image" Target="../media/image143.png"/><Relationship Id="rId12" Type="http://schemas.openxmlformats.org/officeDocument/2006/relationships/image" Target="../media/image190.png"/><Relationship Id="rId1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33.png"/><Relationship Id="rId24" Type="http://schemas.openxmlformats.org/officeDocument/2006/relationships/image" Target="../media/image10.jpeg"/><Relationship Id="rId5" Type="http://schemas.openxmlformats.org/officeDocument/2006/relationships/image" Target="../media/image1210.png"/><Relationship Id="rId15" Type="http://schemas.openxmlformats.org/officeDocument/2006/relationships/image" Target="../media/image24.png"/><Relationship Id="rId23"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8.png"/><Relationship Id="rId4" Type="http://schemas.openxmlformats.org/officeDocument/2006/relationships/image" Target="../media/image911.png"/><Relationship Id="rId9" Type="http://schemas.openxmlformats.org/officeDocument/2006/relationships/image" Target="../media/image21.png"/><Relationship Id="rId14" Type="http://schemas.openxmlformats.org/officeDocument/2006/relationships/image" Target="../media/image23.png"/><Relationship Id="rId22" Type="http://schemas.openxmlformats.org/officeDocument/2006/relationships/image" Target="../media/image31.png"/></Relationships>
</file>

<file path=ppt/slides/_rels/slide13.xml.rels><?xml version="1.0" encoding="UTF-8" standalone="yes"?>
<Relationships xmlns="http://schemas.openxmlformats.org/package/2006/relationships"><Relationship Id="rId13" Type="http://schemas.openxmlformats.org/officeDocument/2006/relationships/image" Target="../media/image56.png"/><Relationship Id="rId12" Type="http://schemas.openxmlformats.org/officeDocument/2006/relationships/image" Target="../media/image49.png"/><Relationship Id="rId17" Type="http://schemas.openxmlformats.org/officeDocument/2006/relationships/image" Target="../media/image11.jpeg"/><Relationship Id="rId2" Type="http://schemas.openxmlformats.org/officeDocument/2006/relationships/notesSlide" Target="../notesSlides/notesSlide12.xml"/><Relationship Id="rId16" Type="http://schemas.openxmlformats.org/officeDocument/2006/relationships/image" Target="../media/image63.png"/><Relationship Id="rId1" Type="http://schemas.openxmlformats.org/officeDocument/2006/relationships/slideLayout" Target="../slideLayouts/slideLayout6.xml"/><Relationship Id="rId11" Type="http://schemas.openxmlformats.org/officeDocument/2006/relationships/image" Target="../media/image48.png"/><Relationship Id="rId15" Type="http://schemas.openxmlformats.org/officeDocument/2006/relationships/image" Target="../media/image62.png"/><Relationship Id="rId10" Type="http://schemas.openxmlformats.org/officeDocument/2006/relationships/image" Target="../media/image37.png"/><Relationship Id="rId9" Type="http://schemas.openxmlformats.org/officeDocument/2006/relationships/image" Target="../media/image21.png"/><Relationship Id="rId1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711.png"/><Relationship Id="rId3" Type="http://schemas.openxmlformats.org/officeDocument/2006/relationships/image" Target="../media/image211.png"/><Relationship Id="rId7" Type="http://schemas.openxmlformats.org/officeDocument/2006/relationships/image" Target="../media/image6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7.png"/><Relationship Id="rId4" Type="http://schemas.openxmlformats.org/officeDocument/2006/relationships/image" Target="../media/image310.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76.png"/><Relationship Id="rId3" Type="http://schemas.openxmlformats.org/officeDocument/2006/relationships/image" Target="../media/image71.png"/><Relationship Id="rId12"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82.png"/><Relationship Id="rId4" Type="http://schemas.openxmlformats.org/officeDocument/2006/relationships/image" Target="../media/image72.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png"/><Relationship Id="rId10" Type="http://schemas.openxmlformats.org/officeDocument/2006/relationships/image" Target="../media/image81.png"/><Relationship Id="rId4" Type="http://schemas.openxmlformats.org/officeDocument/2006/relationships/image" Target="../media/image72.png"/><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3.png"/><Relationship Id="rId10" Type="http://schemas.openxmlformats.org/officeDocument/2006/relationships/image" Target="../media/image81.png"/><Relationship Id="rId4" Type="http://schemas.openxmlformats.org/officeDocument/2006/relationships/image" Target="../media/image72.pn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1.png"/><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73.png"/><Relationship Id="rId10" Type="http://schemas.openxmlformats.org/officeDocument/2006/relationships/image" Target="../media/image75.png"/><Relationship Id="rId4" Type="http://schemas.openxmlformats.org/officeDocument/2006/relationships/image" Target="../media/image87.png"/><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9.png"/><Relationship Id="rId7"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73.png"/><Relationship Id="rId10" Type="http://schemas.openxmlformats.org/officeDocument/2006/relationships/image" Target="../media/image75.png"/><Relationship Id="rId4" Type="http://schemas.openxmlformats.org/officeDocument/2006/relationships/image" Target="../media/image87.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91.png"/><Relationship Id="rId7"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4.png"/><Relationship Id="rId5" Type="http://schemas.openxmlformats.org/officeDocument/2006/relationships/image" Target="../media/image73.png"/><Relationship Id="rId10" Type="http://schemas.openxmlformats.org/officeDocument/2006/relationships/image" Target="../media/image75.png"/><Relationship Id="rId4" Type="http://schemas.openxmlformats.org/officeDocument/2006/relationships/image" Target="../media/image92.png"/><Relationship Id="rId9"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82.png"/><Relationship Id="rId5" Type="http://schemas.openxmlformats.org/officeDocument/2006/relationships/image" Target="../media/image73.png"/><Relationship Id="rId10" Type="http://schemas.openxmlformats.org/officeDocument/2006/relationships/image" Target="../media/image81.png"/><Relationship Id="rId4" Type="http://schemas.openxmlformats.org/officeDocument/2006/relationships/image" Target="../media/image92.png"/><Relationship Id="rId9" Type="http://schemas.openxmlformats.org/officeDocument/2006/relationships/image" Target="../media/image80.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91.png"/><Relationship Id="rId7"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png"/><Relationship Id="rId10" Type="http://schemas.openxmlformats.org/officeDocument/2006/relationships/image" Target="../media/image81.png"/><Relationship Id="rId4" Type="http://schemas.openxmlformats.org/officeDocument/2006/relationships/image" Target="../media/image95.png"/><Relationship Id="rId9" Type="http://schemas.openxmlformats.org/officeDocument/2006/relationships/image" Target="../media/image96.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76.png"/><Relationship Id="rId3" Type="http://schemas.openxmlformats.org/officeDocument/2006/relationships/image" Target="../media/image71.png"/><Relationship Id="rId12"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82.png"/><Relationship Id="rId4" Type="http://schemas.openxmlformats.org/officeDocument/2006/relationships/image" Target="../media/image72.png"/><Relationship Id="rId9"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76.png"/><Relationship Id="rId3" Type="http://schemas.openxmlformats.org/officeDocument/2006/relationships/image" Target="../media/image71.png"/><Relationship Id="rId12" Type="http://schemas.openxmlformats.org/officeDocument/2006/relationships/image" Target="../media/image75.png"/><Relationship Id="rId17" Type="http://schemas.openxmlformats.org/officeDocument/2006/relationships/image" Target="../media/image100.png"/><Relationship Id="rId2" Type="http://schemas.openxmlformats.org/officeDocument/2006/relationships/notesSlide" Target="../notesSlides/notesSlide26.xml"/><Relationship Id="rId16" Type="http://schemas.openxmlformats.org/officeDocument/2006/relationships/image" Target="../media/image99.png"/><Relationship Id="rId1"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image" Target="../media/image73.png"/><Relationship Id="rId15" Type="http://schemas.openxmlformats.org/officeDocument/2006/relationships/image" Target="../media/image97.png"/><Relationship Id="rId10" Type="http://schemas.openxmlformats.org/officeDocument/2006/relationships/image" Target="../media/image82.png"/><Relationship Id="rId4" Type="http://schemas.openxmlformats.org/officeDocument/2006/relationships/image" Target="../media/image72.png"/><Relationship Id="rId9" Type="http://schemas.openxmlformats.org/officeDocument/2006/relationships/image" Target="../media/image81.png"/><Relationship Id="rId14" Type="http://schemas.openxmlformats.org/officeDocument/2006/relationships/image" Target="../media/image98.png"/></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76.png"/><Relationship Id="rId3" Type="http://schemas.openxmlformats.org/officeDocument/2006/relationships/image" Target="../media/image71.png"/><Relationship Id="rId12"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14" Type="http://schemas.openxmlformats.org/officeDocument/2006/relationships/image" Target="../media/image123.png"/></Relationships>
</file>

<file path=ppt/slides/_rels/slide31.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00.png"/></Relationships>
</file>

<file path=ppt/slides/_rels/slide32.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251.png"/><Relationship Id="rId7" Type="http://schemas.openxmlformats.org/officeDocument/2006/relationships/image" Target="../media/image147.png"/><Relationship Id="rId12" Type="http://schemas.openxmlformats.org/officeDocument/2006/relationships/image" Target="../media/image17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173.png"/><Relationship Id="rId5" Type="http://schemas.openxmlformats.org/officeDocument/2006/relationships/image" Target="../media/image145.png"/><Relationship Id="rId10" Type="http://schemas.openxmlformats.org/officeDocument/2006/relationships/image" Target="../media/image164.png"/><Relationship Id="rId4" Type="http://schemas.openxmlformats.org/officeDocument/2006/relationships/image" Target="../media/image142.png"/><Relationship Id="rId9" Type="http://schemas.openxmlformats.org/officeDocument/2006/relationships/image" Target="../media/image163.png"/></Relationships>
</file>

<file path=ppt/slides/_rels/slide33.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30.png"/><Relationship Id="rId3" Type="http://schemas.openxmlformats.org/officeDocument/2006/relationships/image" Target="../media/image116.png"/><Relationship Id="rId7" Type="http://schemas.openxmlformats.org/officeDocument/2006/relationships/image" Target="../media/image119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0.png"/><Relationship Id="rId4" Type="http://schemas.openxmlformats.org/officeDocument/2006/relationships/image" Target="../media/image1420.png"/></Relationships>
</file>

<file path=ppt/slides/_rels/slide35.xml.rels><?xml version="1.0" encoding="UTF-8" standalone="yes"?>
<Relationships xmlns="http://schemas.openxmlformats.org/package/2006/relationships"><Relationship Id="rId3" Type="http://schemas.openxmlformats.org/officeDocument/2006/relationships/image" Target="../media/image1240.png"/><Relationship Id="rId7" Type="http://schemas.openxmlformats.org/officeDocument/2006/relationships/image" Target="../media/image12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image" Target="../media/image118.png"/><Relationship Id="rId4" Type="http://schemas.openxmlformats.org/officeDocument/2006/relationships/image" Target="../media/image14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50.png"/><Relationship Id="rId5" Type="http://schemas.openxmlformats.org/officeDocument/2006/relationships/image" Target="../media/image1440.png"/><Relationship Id="rId4" Type="http://schemas.openxmlformats.org/officeDocument/2006/relationships/image" Target="../media/image940.png"/></Relationships>
</file>

<file path=ppt/slides/_rels/slide49.xml.rels><?xml version="1.0" encoding="UTF-8" standalone="yes"?>
<Relationships xmlns="http://schemas.openxmlformats.org/package/2006/relationships"><Relationship Id="rId3" Type="http://schemas.openxmlformats.org/officeDocument/2006/relationships/image" Target="../media/image970.png"/><Relationship Id="rId7" Type="http://schemas.openxmlformats.org/officeDocument/2006/relationships/image" Target="../media/image95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40.png"/><Relationship Id="rId5" Type="http://schemas.openxmlformats.org/officeDocument/2006/relationships/image" Target="../media/image960.png"/><Relationship Id="rId4" Type="http://schemas.openxmlformats.org/officeDocument/2006/relationships/image" Target="../media/image98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50.png"/><Relationship Id="rId3" Type="http://schemas.openxmlformats.org/officeDocument/2006/relationships/image" Target="../media/image970.png"/><Relationship Id="rId7" Type="http://schemas.openxmlformats.org/officeDocument/2006/relationships/image" Target="../media/image94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60.png"/><Relationship Id="rId5" Type="http://schemas.openxmlformats.org/officeDocument/2006/relationships/image" Target="../media/image990.png"/><Relationship Id="rId4" Type="http://schemas.openxmlformats.org/officeDocument/2006/relationships/image" Target="../media/image980.png"/></Relationships>
</file>

<file path=ppt/slides/_rels/slide51.xml.rels><?xml version="1.0" encoding="UTF-8" standalone="yes"?>
<Relationships xmlns="http://schemas.openxmlformats.org/package/2006/relationships"><Relationship Id="rId8" Type="http://schemas.openxmlformats.org/officeDocument/2006/relationships/image" Target="../media/image940.png"/><Relationship Id="rId3" Type="http://schemas.openxmlformats.org/officeDocument/2006/relationships/image" Target="../media/image970.png"/><Relationship Id="rId7" Type="http://schemas.openxmlformats.org/officeDocument/2006/relationships/image" Target="../media/image96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60.png"/><Relationship Id="rId5" Type="http://schemas.openxmlformats.org/officeDocument/2006/relationships/image" Target="../media/image990.png"/><Relationship Id="rId4" Type="http://schemas.openxmlformats.org/officeDocument/2006/relationships/image" Target="../media/image980.png"/><Relationship Id="rId9" Type="http://schemas.openxmlformats.org/officeDocument/2006/relationships/image" Target="../media/image950.png"/></Relationships>
</file>

<file path=ppt/slides/_rels/slide52.xml.rels><?xml version="1.0" encoding="UTF-8" standalone="yes"?>
<Relationships xmlns="http://schemas.openxmlformats.org/package/2006/relationships"><Relationship Id="rId8" Type="http://schemas.openxmlformats.org/officeDocument/2006/relationships/image" Target="../media/image960.png"/><Relationship Id="rId3" Type="http://schemas.openxmlformats.org/officeDocument/2006/relationships/image" Target="../media/image970.png"/><Relationship Id="rId7" Type="http://schemas.openxmlformats.org/officeDocument/2006/relationships/image" Target="../media/image42.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460.png"/><Relationship Id="rId5" Type="http://schemas.openxmlformats.org/officeDocument/2006/relationships/image" Target="../media/image990.png"/><Relationship Id="rId10" Type="http://schemas.openxmlformats.org/officeDocument/2006/relationships/image" Target="../media/image950.png"/><Relationship Id="rId4" Type="http://schemas.openxmlformats.org/officeDocument/2006/relationships/image" Target="../media/image980.png"/><Relationship Id="rId9" Type="http://schemas.openxmlformats.org/officeDocument/2006/relationships/image" Target="../media/image940.png"/></Relationships>
</file>

<file path=ppt/slides/_rels/slide53.xml.rels><?xml version="1.0" encoding="UTF-8" standalone="yes"?>
<Relationships xmlns="http://schemas.openxmlformats.org/package/2006/relationships"><Relationship Id="rId8" Type="http://schemas.openxmlformats.org/officeDocument/2006/relationships/image" Target="../media/image940.png"/><Relationship Id="rId3" Type="http://schemas.openxmlformats.org/officeDocument/2006/relationships/image" Target="../media/image970.png"/><Relationship Id="rId7" Type="http://schemas.openxmlformats.org/officeDocument/2006/relationships/image" Target="../media/image103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980.png"/><Relationship Id="rId9" Type="http://schemas.openxmlformats.org/officeDocument/2006/relationships/image" Target="../media/image950.png"/></Relationships>
</file>

<file path=ppt/slides/_rels/slide54.xml.rels><?xml version="1.0" encoding="UTF-8" standalone="yes"?>
<Relationships xmlns="http://schemas.openxmlformats.org/package/2006/relationships"><Relationship Id="rId8" Type="http://schemas.openxmlformats.org/officeDocument/2006/relationships/image" Target="../media/image1030.png"/><Relationship Id="rId3" Type="http://schemas.openxmlformats.org/officeDocument/2006/relationships/image" Target="../media/image970.png"/><Relationship Id="rId7" Type="http://schemas.openxmlformats.org/officeDocument/2006/relationships/image" Target="../media/image42.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040.png"/><Relationship Id="rId10" Type="http://schemas.openxmlformats.org/officeDocument/2006/relationships/image" Target="../media/image950.png"/><Relationship Id="rId4" Type="http://schemas.openxmlformats.org/officeDocument/2006/relationships/image" Target="../media/image980.png"/><Relationship Id="rId9" Type="http://schemas.openxmlformats.org/officeDocument/2006/relationships/image" Target="../media/image940.png"/></Relationships>
</file>

<file path=ppt/slides/_rels/slide55.xml.rels><?xml version="1.0" encoding="UTF-8" standalone="yes"?>
<Relationships xmlns="http://schemas.openxmlformats.org/package/2006/relationships"><Relationship Id="rId8" Type="http://schemas.openxmlformats.org/officeDocument/2006/relationships/image" Target="../media/image1030.png"/><Relationship Id="rId3" Type="http://schemas.openxmlformats.org/officeDocument/2006/relationships/image" Target="../media/image970.png"/><Relationship Id="rId7" Type="http://schemas.openxmlformats.org/officeDocument/2006/relationships/image" Target="../media/image42.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950.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s>
</file>

<file path=ppt/slides/_rels/slide56.xml.rels><?xml version="1.0" encoding="UTF-8" standalone="yes"?>
<Relationships xmlns="http://schemas.openxmlformats.org/package/2006/relationships"><Relationship Id="rId8" Type="http://schemas.openxmlformats.org/officeDocument/2006/relationships/image" Target="../media/image103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95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77.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s>
</file>

<file path=ppt/slides/_rels/slide57.xml.rels><?xml version="1.0" encoding="UTF-8" standalone="yes"?>
<Relationships xmlns="http://schemas.openxmlformats.org/package/2006/relationships"><Relationship Id="rId8" Type="http://schemas.openxmlformats.org/officeDocument/2006/relationships/image" Target="../media/image1030.png"/><Relationship Id="rId13" Type="http://schemas.openxmlformats.org/officeDocument/2006/relationships/image" Target="../media/image95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7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070.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s>
</file>

<file path=ppt/slides/_rels/slide58.xml.rels><?xml version="1.0" encoding="UTF-8" standalone="yes"?>
<Relationships xmlns="http://schemas.openxmlformats.org/package/2006/relationships"><Relationship Id="rId8" Type="http://schemas.openxmlformats.org/officeDocument/2006/relationships/image" Target="../media/image1030.png"/><Relationship Id="rId13" Type="http://schemas.openxmlformats.org/officeDocument/2006/relationships/image" Target="../media/image106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07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080.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 Id="rId14" Type="http://schemas.openxmlformats.org/officeDocument/2006/relationships/image" Target="../media/image950.png"/></Relationships>
</file>

<file path=ppt/slides/_rels/slide59.xml.rels><?xml version="1.0" encoding="UTF-8" standalone="yes"?>
<Relationships xmlns="http://schemas.openxmlformats.org/package/2006/relationships"><Relationship Id="rId8" Type="http://schemas.openxmlformats.org/officeDocument/2006/relationships/image" Target="../media/image1030.png"/><Relationship Id="rId13" Type="http://schemas.openxmlformats.org/officeDocument/2006/relationships/image" Target="../media/image106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07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090.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 Id="rId14" Type="http://schemas.openxmlformats.org/officeDocument/2006/relationships/image" Target="../media/image9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030.png"/><Relationship Id="rId13" Type="http://schemas.openxmlformats.org/officeDocument/2006/relationships/image" Target="../media/image106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07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100.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 Id="rId14" Type="http://schemas.openxmlformats.org/officeDocument/2006/relationships/image" Target="../media/image950.png"/></Relationships>
</file>

<file path=ppt/slides/_rels/slide61.xml.rels><?xml version="1.0" encoding="UTF-8" standalone="yes"?>
<Relationships xmlns="http://schemas.openxmlformats.org/package/2006/relationships"><Relationship Id="rId8" Type="http://schemas.openxmlformats.org/officeDocument/2006/relationships/image" Target="../media/image1030.png"/><Relationship Id="rId13" Type="http://schemas.openxmlformats.org/officeDocument/2006/relationships/image" Target="../media/image106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07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110.png"/><Relationship Id="rId5" Type="http://schemas.openxmlformats.org/officeDocument/2006/relationships/image" Target="../media/image104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 Id="rId14" Type="http://schemas.openxmlformats.org/officeDocument/2006/relationships/image" Target="../media/image950.png"/></Relationships>
</file>

<file path=ppt/slides/_rels/slide62.xml.rels><?xml version="1.0" encoding="UTF-8" standalone="yes"?>
<Relationships xmlns="http://schemas.openxmlformats.org/package/2006/relationships"><Relationship Id="rId8" Type="http://schemas.openxmlformats.org/officeDocument/2006/relationships/image" Target="../media/image1030.png"/><Relationship Id="rId13" Type="http://schemas.openxmlformats.org/officeDocument/2006/relationships/image" Target="../media/image112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07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110.png"/><Relationship Id="rId5" Type="http://schemas.openxmlformats.org/officeDocument/2006/relationships/image" Target="../media/image1040.png"/><Relationship Id="rId15" Type="http://schemas.openxmlformats.org/officeDocument/2006/relationships/image" Target="../media/image950.png"/><Relationship Id="rId10" Type="http://schemas.openxmlformats.org/officeDocument/2006/relationships/image" Target="../media/image1050.png"/><Relationship Id="rId4" Type="http://schemas.openxmlformats.org/officeDocument/2006/relationships/image" Target="../media/image980.png"/><Relationship Id="rId9" Type="http://schemas.openxmlformats.org/officeDocument/2006/relationships/image" Target="../media/image940.png"/><Relationship Id="rId14" Type="http://schemas.openxmlformats.org/officeDocument/2006/relationships/image" Target="../media/image1060.png"/></Relationships>
</file>

<file path=ppt/slides/_rels/slide63.xml.rels><?xml version="1.0" encoding="UTF-8" standalone="yes"?>
<Relationships xmlns="http://schemas.openxmlformats.org/package/2006/relationships"><Relationship Id="rId8" Type="http://schemas.openxmlformats.org/officeDocument/2006/relationships/image" Target="../media/image940.png"/><Relationship Id="rId13" Type="http://schemas.openxmlformats.org/officeDocument/2006/relationships/image" Target="../media/image1060.png"/><Relationship Id="rId3" Type="http://schemas.openxmlformats.org/officeDocument/2006/relationships/image" Target="../media/image980.png"/><Relationship Id="rId7" Type="http://schemas.openxmlformats.org/officeDocument/2006/relationships/image" Target="../media/image1030.png"/><Relationship Id="rId12" Type="http://schemas.openxmlformats.org/officeDocument/2006/relationships/image" Target="../media/image1120.png"/><Relationship Id="rId2" Type="http://schemas.openxmlformats.org/officeDocument/2006/relationships/image" Target="../media/image970.pn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1070.png"/><Relationship Id="rId5" Type="http://schemas.openxmlformats.org/officeDocument/2006/relationships/image" Target="../media/image41.png"/><Relationship Id="rId10" Type="http://schemas.openxmlformats.org/officeDocument/2006/relationships/image" Target="../media/image1110.png"/><Relationship Id="rId4" Type="http://schemas.openxmlformats.org/officeDocument/2006/relationships/image" Target="../media/image1040.png"/><Relationship Id="rId9" Type="http://schemas.openxmlformats.org/officeDocument/2006/relationships/image" Target="../media/image1050.png"/><Relationship Id="rId14" Type="http://schemas.openxmlformats.org/officeDocument/2006/relationships/image" Target="../media/image950.png"/></Relationships>
</file>

<file path=ppt/slides/_rels/slide64.xml.rels><?xml version="1.0" encoding="UTF-8" standalone="yes"?>
<Relationships xmlns="http://schemas.openxmlformats.org/package/2006/relationships"><Relationship Id="rId8" Type="http://schemas.openxmlformats.org/officeDocument/2006/relationships/image" Target="../media/image930.png"/><Relationship Id="rId13" Type="http://schemas.openxmlformats.org/officeDocument/2006/relationships/image" Target="../media/image1070.png"/><Relationship Id="rId3" Type="http://schemas.openxmlformats.org/officeDocument/2006/relationships/image" Target="../media/image970.png"/><Relationship Id="rId7" Type="http://schemas.openxmlformats.org/officeDocument/2006/relationships/image" Target="../media/image42.svg"/><Relationship Id="rId12" Type="http://schemas.openxmlformats.org/officeDocument/2006/relationships/image" Target="../media/image111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050.png"/><Relationship Id="rId5" Type="http://schemas.openxmlformats.org/officeDocument/2006/relationships/image" Target="../media/image1040.png"/><Relationship Id="rId15" Type="http://schemas.openxmlformats.org/officeDocument/2006/relationships/image" Target="../media/image950.png"/><Relationship Id="rId10" Type="http://schemas.openxmlformats.org/officeDocument/2006/relationships/image" Target="../media/image1060.png"/><Relationship Id="rId4" Type="http://schemas.openxmlformats.org/officeDocument/2006/relationships/image" Target="../media/image980.png"/><Relationship Id="rId9" Type="http://schemas.openxmlformats.org/officeDocument/2006/relationships/image" Target="../media/image940.png"/><Relationship Id="rId14" Type="http://schemas.openxmlformats.org/officeDocument/2006/relationships/image" Target="../media/image1120.png"/></Relationships>
</file>

<file path=ppt/slides/_rels/slide65.xml.rels><?xml version="1.0" encoding="UTF-8" standalone="yes"?>
<Relationships xmlns="http://schemas.openxmlformats.org/package/2006/relationships"><Relationship Id="rId8" Type="http://schemas.openxmlformats.org/officeDocument/2006/relationships/image" Target="../media/image940.png"/><Relationship Id="rId13" Type="http://schemas.openxmlformats.org/officeDocument/2006/relationships/image" Target="../media/image1120.png"/><Relationship Id="rId3" Type="http://schemas.openxmlformats.org/officeDocument/2006/relationships/image" Target="../media/image980.png"/><Relationship Id="rId7" Type="http://schemas.openxmlformats.org/officeDocument/2006/relationships/image" Target="../media/image930.png"/><Relationship Id="rId12" Type="http://schemas.openxmlformats.org/officeDocument/2006/relationships/image" Target="../media/image1070.png"/><Relationship Id="rId2" Type="http://schemas.openxmlformats.org/officeDocument/2006/relationships/image" Target="../media/image970.pn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1110.png"/><Relationship Id="rId5" Type="http://schemas.openxmlformats.org/officeDocument/2006/relationships/image" Target="../media/image41.png"/><Relationship Id="rId10" Type="http://schemas.openxmlformats.org/officeDocument/2006/relationships/image" Target="../media/image1050.png"/><Relationship Id="rId4" Type="http://schemas.openxmlformats.org/officeDocument/2006/relationships/image" Target="../media/image1040.png"/><Relationship Id="rId9" Type="http://schemas.openxmlformats.org/officeDocument/2006/relationships/image" Target="../media/image1060.png"/><Relationship Id="rId14" Type="http://schemas.openxmlformats.org/officeDocument/2006/relationships/image" Target="../media/image950.png"/></Relationships>
</file>

<file path=ppt/slides/_rels/slide66.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950.png"/><Relationship Id="rId4" Type="http://schemas.openxmlformats.org/officeDocument/2006/relationships/image" Target="../media/image940.png"/></Relationships>
</file>

<file path=ppt/slides/_rels/slide67.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image" Target="../media/image9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50.png"/></Relationships>
</file>

<file path=ppt/slides/_rels/slide69.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130.png"/><Relationship Id="rId4" Type="http://schemas.openxmlformats.org/officeDocument/2006/relationships/image" Target="../media/image93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130.png"/><Relationship Id="rId4" Type="http://schemas.openxmlformats.org/officeDocument/2006/relationships/image" Target="../media/image930.png"/></Relationships>
</file>

<file path=ppt/slides/_rels/slide71.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130.png"/><Relationship Id="rId4" Type="http://schemas.openxmlformats.org/officeDocument/2006/relationships/image" Target="../media/image930.png"/></Relationships>
</file>

<file path=ppt/slides/_rels/slide72.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930.png"/></Relationships>
</file>

<file path=ppt/slides/_rels/slide73.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114.png"/><Relationship Id="rId4" Type="http://schemas.openxmlformats.org/officeDocument/2006/relationships/image" Target="../media/image1130.png"/></Relationships>
</file>

<file path=ppt/slides/_rels/slide7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930.png"/><Relationship Id="rId7"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114.png"/><Relationship Id="rId4" Type="http://schemas.openxmlformats.org/officeDocument/2006/relationships/image" Target="../media/image1130.png"/></Relationships>
</file>

<file path=ppt/slides/_rels/slide7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76.png"/><Relationship Id="rId3" Type="http://schemas.openxmlformats.org/officeDocument/2006/relationships/image" Target="../media/image71.png"/><Relationship Id="rId12" Type="http://schemas.openxmlformats.org/officeDocument/2006/relationships/image" Target="../media/image75.png"/><Relationship Id="rId17" Type="http://schemas.openxmlformats.org/officeDocument/2006/relationships/image" Target="../media/image100.png"/><Relationship Id="rId2" Type="http://schemas.openxmlformats.org/officeDocument/2006/relationships/notesSlide" Target="../notesSlides/notesSlide58.xml"/><Relationship Id="rId16" Type="http://schemas.openxmlformats.org/officeDocument/2006/relationships/image" Target="../media/image99.png"/><Relationship Id="rId1"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image" Target="../media/image73.png"/><Relationship Id="rId15" Type="http://schemas.openxmlformats.org/officeDocument/2006/relationships/image" Target="../media/image97.png"/><Relationship Id="rId10" Type="http://schemas.openxmlformats.org/officeDocument/2006/relationships/image" Target="../media/image82.png"/><Relationship Id="rId4" Type="http://schemas.openxmlformats.org/officeDocument/2006/relationships/image" Target="../media/image72.png"/><Relationship Id="rId9" Type="http://schemas.openxmlformats.org/officeDocument/2006/relationships/image" Target="../media/image81.png"/><Relationship Id="rId14" Type="http://schemas.openxmlformats.org/officeDocument/2006/relationships/image" Target="../media/image9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imons Workshop - Feb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rPr lang="en-US" dirty="0"/>
              <a:t>BU Algorithms and Theory Seminar</a:t>
            </a:r>
            <a:endParaRPr dirty="0"/>
          </a:p>
        </p:txBody>
      </p:sp>
      <p:sp>
        <p:nvSpPr>
          <p:cNvPr id="152" name="Replicability in Learning"/>
          <p:cNvSpPr txBox="1">
            <a:spLocks noGrp="1"/>
          </p:cNvSpPr>
          <p:nvPr>
            <p:ph type="ctrTitle"/>
          </p:nvPr>
        </p:nvSpPr>
        <p:spPr>
          <a:xfrm>
            <a:off x="603249" y="315763"/>
            <a:ext cx="10985502" cy="2324101"/>
          </a:xfrm>
          <a:prstGeom prst="rect">
            <a:avLst/>
          </a:prstGeom>
        </p:spPr>
        <p:txBody>
          <a:bodyPr/>
          <a:lstStyle/>
          <a:p>
            <a:pPr algn="ctr"/>
            <a:r>
              <a:rPr lang="en-US" dirty="0"/>
              <a:t>Cryptographic hardness of correlated sampling : a small piece of</a:t>
            </a:r>
            <a:endParaRPr dirty="0"/>
          </a:p>
        </p:txBody>
      </p:sp>
      <p:sp>
        <p:nvSpPr>
          <p:cNvPr id="153" name="Mark Bun, Marco Gaboardi, Max Hopkins, Russell Impagliazzo, Rex Lei, Toniann Pitassi, Satchit Savikumar, Jessica Sorrell"/>
          <p:cNvSpPr txBox="1">
            <a:spLocks noGrp="1"/>
          </p:cNvSpPr>
          <p:nvPr>
            <p:ph type="subTitle" sz="quarter" idx="1"/>
          </p:nvPr>
        </p:nvSpPr>
        <p:spPr>
          <a:xfrm>
            <a:off x="603250" y="2691483"/>
            <a:ext cx="10985500" cy="458124"/>
          </a:xfrm>
          <a:prstGeom prst="rect">
            <a:avLst/>
          </a:prstGeom>
        </p:spPr>
        <p:txBody>
          <a:bodyPr>
            <a:normAutofit fontScale="55000" lnSpcReduction="20000"/>
          </a:bodyPr>
          <a:lstStyle/>
          <a:p>
            <a:pPr defTabSz="218757">
              <a:defRPr sz="2914"/>
            </a:pPr>
            <a:r>
              <a:rPr dirty="0"/>
              <a:t>Mark Bun, Marco </a:t>
            </a:r>
            <a:r>
              <a:rPr dirty="0" err="1"/>
              <a:t>Gaboardi</a:t>
            </a:r>
            <a:r>
              <a:rPr dirty="0"/>
              <a:t>, Max Hopkins, </a:t>
            </a:r>
            <a:r>
              <a:rPr dirty="0">
                <a:solidFill>
                  <a:srgbClr val="FF0000"/>
                </a:solidFill>
              </a:rPr>
              <a:t>Russell </a:t>
            </a:r>
            <a:r>
              <a:rPr dirty="0" err="1">
                <a:solidFill>
                  <a:srgbClr val="FF0000"/>
                </a:solidFill>
              </a:rPr>
              <a:t>Impagliazzo</a:t>
            </a:r>
            <a:r>
              <a:rPr dirty="0"/>
              <a:t>, Rex Lei, </a:t>
            </a:r>
            <a:r>
              <a:rPr dirty="0" err="1"/>
              <a:t>Toniann</a:t>
            </a:r>
            <a:r>
              <a:rPr dirty="0"/>
              <a:t> </a:t>
            </a:r>
            <a:r>
              <a:rPr dirty="0" err="1"/>
              <a:t>Pitassi</a:t>
            </a:r>
            <a:r>
              <a:rPr dirty="0"/>
              <a:t>, Satchit S</a:t>
            </a:r>
            <a:r>
              <a:rPr lang="en-US" dirty="0"/>
              <a:t>iva</a:t>
            </a:r>
            <a:r>
              <a:rPr dirty="0"/>
              <a:t>kumar, Jessica Sorrell</a:t>
            </a:r>
          </a:p>
        </p:txBody>
      </p:sp>
      <p:pic>
        <p:nvPicPr>
          <p:cNvPr id="154" name="russell.jpeg" descr="russell.jpeg"/>
          <p:cNvPicPr>
            <a:picLocks noChangeAspect="1"/>
          </p:cNvPicPr>
          <p:nvPr/>
        </p:nvPicPr>
        <p:blipFill>
          <a:blip r:embed="rId3"/>
          <a:stretch>
            <a:fillRect/>
          </a:stretch>
        </p:blipFill>
        <p:spPr>
          <a:xfrm>
            <a:off x="5171365" y="3545524"/>
            <a:ext cx="1370812" cy="1644974"/>
          </a:xfrm>
          <a:prstGeom prst="rect">
            <a:avLst/>
          </a:prstGeom>
          <a:ln w="12700">
            <a:miter lim="400000"/>
          </a:ln>
        </p:spPr>
      </p:pic>
      <p:pic>
        <p:nvPicPr>
          <p:cNvPr id="155" name="rex.jpeg" descr="rex.jpeg"/>
          <p:cNvPicPr>
            <a:picLocks noChangeAspect="1"/>
          </p:cNvPicPr>
          <p:nvPr/>
        </p:nvPicPr>
        <p:blipFill>
          <a:blip r:embed="rId4"/>
          <a:stretch>
            <a:fillRect/>
          </a:stretch>
        </p:blipFill>
        <p:spPr>
          <a:xfrm>
            <a:off x="6700056" y="3545524"/>
            <a:ext cx="1722385" cy="1644974"/>
          </a:xfrm>
          <a:prstGeom prst="rect">
            <a:avLst/>
          </a:prstGeom>
          <a:ln w="12700">
            <a:miter lim="400000"/>
          </a:ln>
        </p:spPr>
      </p:pic>
      <p:pic>
        <p:nvPicPr>
          <p:cNvPr id="156" name="toni.jpeg" descr="toni.jpeg"/>
          <p:cNvPicPr>
            <a:picLocks noChangeAspect="1"/>
          </p:cNvPicPr>
          <p:nvPr/>
        </p:nvPicPr>
        <p:blipFill>
          <a:blip r:embed="rId5"/>
          <a:stretch>
            <a:fillRect/>
          </a:stretch>
        </p:blipFill>
        <p:spPr>
          <a:xfrm>
            <a:off x="8725115" y="3545524"/>
            <a:ext cx="1370812" cy="1644974"/>
          </a:xfrm>
          <a:prstGeom prst="rect">
            <a:avLst/>
          </a:prstGeom>
          <a:ln w="12700">
            <a:miter lim="400000"/>
          </a:ln>
        </p:spPr>
      </p:pic>
      <p:sp>
        <p:nvSpPr>
          <p:cNvPr id="157" name="UCSD"/>
          <p:cNvSpPr txBox="1"/>
          <p:nvPr/>
        </p:nvSpPr>
        <p:spPr>
          <a:xfrm>
            <a:off x="5458854" y="5384643"/>
            <a:ext cx="795835"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sz="1700"/>
              <a:t>UCSD</a:t>
            </a:r>
          </a:p>
        </p:txBody>
      </p:sp>
      <p:sp>
        <p:nvSpPr>
          <p:cNvPr id="158" name="UCSD"/>
          <p:cNvSpPr txBox="1"/>
          <p:nvPr/>
        </p:nvSpPr>
        <p:spPr>
          <a:xfrm>
            <a:off x="7163331" y="5384643"/>
            <a:ext cx="795835"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sz="1700"/>
              <a:t>UCSD</a:t>
            </a:r>
          </a:p>
        </p:txBody>
      </p:sp>
      <p:sp>
        <p:nvSpPr>
          <p:cNvPr id="159" name="Columbia"/>
          <p:cNvSpPr txBox="1"/>
          <p:nvPr/>
        </p:nvSpPr>
        <p:spPr>
          <a:xfrm>
            <a:off x="8881470" y="5384643"/>
            <a:ext cx="1058102"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sz="1700"/>
              <a:t>Columbia</a:t>
            </a:r>
          </a:p>
        </p:txBody>
      </p:sp>
      <p:sp>
        <p:nvSpPr>
          <p:cNvPr id="161" name="BU"/>
          <p:cNvSpPr txBox="1"/>
          <p:nvPr/>
        </p:nvSpPr>
        <p:spPr>
          <a:xfrm>
            <a:off x="10711565" y="5339178"/>
            <a:ext cx="1058101"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lang="en-US" sz="1700" dirty="0"/>
              <a:t>U Penn</a:t>
            </a:r>
            <a:endParaRPr sz="1700" dirty="0"/>
          </a:p>
        </p:txBody>
      </p:sp>
      <p:pic>
        <p:nvPicPr>
          <p:cNvPr id="162" name="Image" descr="Image"/>
          <p:cNvPicPr>
            <a:picLocks noChangeAspect="1"/>
          </p:cNvPicPr>
          <p:nvPr/>
        </p:nvPicPr>
        <p:blipFill>
          <a:blip r:embed="rId6"/>
          <a:stretch>
            <a:fillRect/>
          </a:stretch>
        </p:blipFill>
        <p:spPr>
          <a:xfrm>
            <a:off x="2021325" y="3478528"/>
            <a:ext cx="1370812" cy="1723306"/>
          </a:xfrm>
          <a:prstGeom prst="rect">
            <a:avLst/>
          </a:prstGeom>
          <a:ln w="12700">
            <a:miter lim="400000"/>
          </a:ln>
        </p:spPr>
      </p:pic>
      <p:pic>
        <p:nvPicPr>
          <p:cNvPr id="163" name="Image" descr="Image"/>
          <p:cNvPicPr>
            <a:picLocks noChangeAspect="1"/>
          </p:cNvPicPr>
          <p:nvPr/>
        </p:nvPicPr>
        <p:blipFill>
          <a:blip r:embed="rId7"/>
          <a:stretch>
            <a:fillRect/>
          </a:stretch>
        </p:blipFill>
        <p:spPr>
          <a:xfrm>
            <a:off x="481704" y="3529811"/>
            <a:ext cx="1333501" cy="1676401"/>
          </a:xfrm>
          <a:prstGeom prst="rect">
            <a:avLst/>
          </a:prstGeom>
          <a:ln w="12700">
            <a:miter lim="400000"/>
          </a:ln>
        </p:spPr>
      </p:pic>
      <p:pic>
        <p:nvPicPr>
          <p:cNvPr id="164" name="Image" descr="Image"/>
          <p:cNvPicPr>
            <a:picLocks noChangeAspect="1"/>
          </p:cNvPicPr>
          <p:nvPr/>
        </p:nvPicPr>
        <p:blipFill>
          <a:blip r:embed="rId8"/>
          <a:stretch>
            <a:fillRect/>
          </a:stretch>
        </p:blipFill>
        <p:spPr>
          <a:xfrm>
            <a:off x="3598257" y="3506358"/>
            <a:ext cx="1415229" cy="1723306"/>
          </a:xfrm>
          <a:prstGeom prst="rect">
            <a:avLst/>
          </a:prstGeom>
          <a:ln w="12700">
            <a:miter lim="400000"/>
          </a:ln>
        </p:spPr>
      </p:pic>
      <p:sp>
        <p:nvSpPr>
          <p:cNvPr id="165" name="BU"/>
          <p:cNvSpPr txBox="1"/>
          <p:nvPr/>
        </p:nvSpPr>
        <p:spPr>
          <a:xfrm>
            <a:off x="619403" y="5384643"/>
            <a:ext cx="1058102"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sz="1700"/>
              <a:t>BU</a:t>
            </a:r>
          </a:p>
        </p:txBody>
      </p:sp>
      <p:sp>
        <p:nvSpPr>
          <p:cNvPr id="166" name="BU"/>
          <p:cNvSpPr txBox="1"/>
          <p:nvPr/>
        </p:nvSpPr>
        <p:spPr>
          <a:xfrm>
            <a:off x="2177680" y="5384643"/>
            <a:ext cx="1058101"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sz="1700"/>
              <a:t>BU</a:t>
            </a:r>
          </a:p>
        </p:txBody>
      </p:sp>
      <p:sp>
        <p:nvSpPr>
          <p:cNvPr id="167" name="UCSD"/>
          <p:cNvSpPr txBox="1"/>
          <p:nvPr/>
        </p:nvSpPr>
        <p:spPr>
          <a:xfrm>
            <a:off x="3907954" y="5384643"/>
            <a:ext cx="795835" cy="31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400"/>
            </a:lvl1pPr>
          </a:lstStyle>
          <a:p>
            <a:r>
              <a:rPr sz="1700"/>
              <a:t>UCSD</a:t>
            </a:r>
          </a:p>
        </p:txBody>
      </p:sp>
      <p:sp>
        <p:nvSpPr>
          <p:cNvPr id="2" name="Slide Number Placeholder 1">
            <a:extLst>
              <a:ext uri="{FF2B5EF4-FFF2-40B4-BE49-F238E27FC236}">
                <a16:creationId xmlns:a16="http://schemas.microsoft.com/office/drawing/2014/main" id="{E617F225-B30D-A89B-496E-3D6EB5D1F2C4}"/>
              </a:ext>
            </a:extLst>
          </p:cNvPr>
          <p:cNvSpPr>
            <a:spLocks noGrp="1"/>
          </p:cNvSpPr>
          <p:nvPr>
            <p:ph type="sldNum" sz="quarter" idx="2"/>
          </p:nvPr>
        </p:nvSpPr>
        <p:spPr/>
        <p:txBody>
          <a:bodyPr/>
          <a:lstStyle/>
          <a:p>
            <a:fld id="{86CB4B4D-7CA3-9044-876B-883B54F8677D}" type="slidenum">
              <a:rPr lang="en-US" smtClean="0"/>
              <a:t>1</a:t>
            </a:fld>
            <a:endParaRPr lang="en-US"/>
          </a:p>
        </p:txBody>
      </p:sp>
      <p:pic>
        <p:nvPicPr>
          <p:cNvPr id="1026" name="Picture 2" descr="Jessica Sorrell - Postdoctoral Researcher - University of ...">
            <a:extLst>
              <a:ext uri="{FF2B5EF4-FFF2-40B4-BE49-F238E27FC236}">
                <a16:creationId xmlns:a16="http://schemas.microsoft.com/office/drawing/2014/main" id="{AA4B808D-7051-0416-A096-1BC7B86643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0916" y="3584650"/>
            <a:ext cx="1369380" cy="1644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02BF35D-5C64-4545-8062-7EEE0D4ACC2D}" type="slidenum">
              <a:rPr lang="en-US" smtClean="0"/>
              <a:pPr/>
              <a:t>10</a:t>
            </a:fld>
            <a:endParaRPr lang="en-US" dirty="0"/>
          </a:p>
        </p:txBody>
      </p:sp>
      <p:sp>
        <p:nvSpPr>
          <p:cNvPr id="7" name="Title 1">
            <a:extLst>
              <a:ext uri="{FF2B5EF4-FFF2-40B4-BE49-F238E27FC236}">
                <a16:creationId xmlns:a16="http://schemas.microsoft.com/office/drawing/2014/main" id="{80DF5AE7-66DB-FFDF-7D9A-B02D7FF78D90}"/>
              </a:ext>
            </a:extLst>
          </p:cNvPr>
          <p:cNvSpPr>
            <a:spLocks noGrp="1"/>
          </p:cNvSpPr>
          <p:nvPr>
            <p:ph type="title"/>
          </p:nvPr>
        </p:nvSpPr>
        <p:spPr>
          <a:xfrm>
            <a:off x="838200" y="365125"/>
            <a:ext cx="10515600" cy="1325563"/>
          </a:xfrm>
        </p:spPr>
        <p:txBody>
          <a:bodyPr/>
          <a:lstStyle/>
          <a:p>
            <a:r>
              <a:rPr lang="en-US" dirty="0"/>
              <a:t>Is replicability achievable? </a:t>
            </a:r>
          </a:p>
        </p:txBody>
      </p:sp>
      <p:sp>
        <p:nvSpPr>
          <p:cNvPr id="8" name="Content Placeholder 2">
            <a:extLst>
              <a:ext uri="{FF2B5EF4-FFF2-40B4-BE49-F238E27FC236}">
                <a16:creationId xmlns:a16="http://schemas.microsoft.com/office/drawing/2014/main" id="{9FACBE32-B7D5-8040-694D-32077E8A258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Estimate bias of coin</a:t>
            </a:r>
          </a:p>
        </p:txBody>
      </p:sp>
      <p:sp>
        <p:nvSpPr>
          <p:cNvPr id="2" name="Oval 1">
            <a:extLst>
              <a:ext uri="{FF2B5EF4-FFF2-40B4-BE49-F238E27FC236}">
                <a16:creationId xmlns:a16="http://schemas.microsoft.com/office/drawing/2014/main" id="{7CC07852-34DA-4724-21C8-780DB3EEA3F0}"/>
              </a:ext>
            </a:extLst>
          </p:cNvPr>
          <p:cNvSpPr/>
          <p:nvPr/>
        </p:nvSpPr>
        <p:spPr>
          <a:xfrm>
            <a:off x="-875872" y="73974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24D0CE-E829-D06F-DA60-1500D0B55743}"/>
              </a:ext>
            </a:extLst>
          </p:cNvPr>
          <p:cNvSpPr txBox="1"/>
          <p:nvPr/>
        </p:nvSpPr>
        <p:spPr>
          <a:xfrm>
            <a:off x="5754624" y="1690688"/>
            <a:ext cx="4328160" cy="461665"/>
          </a:xfrm>
          <a:prstGeom prst="rect">
            <a:avLst/>
          </a:prstGeom>
          <a:noFill/>
        </p:spPr>
        <p:txBody>
          <a:bodyPr wrap="square" rtlCol="0">
            <a:spAutoFit/>
          </a:bodyPr>
          <a:lstStyle/>
          <a:p>
            <a:r>
              <a:rPr lang="en-US" sz="2400" b="1" dirty="0"/>
              <a:t>Attempt 1: </a:t>
            </a:r>
            <a:r>
              <a:rPr lang="en-US" sz="2400" dirty="0"/>
              <a:t>Average outcomes</a:t>
            </a:r>
            <a:endParaRPr lang="en-US" sz="2400"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DB6BF8-AF4E-6860-E915-D29B5441AFCA}"/>
                  </a:ext>
                </a:extLst>
              </p:cNvPr>
              <p:cNvSpPr txBox="1"/>
              <p:nvPr/>
            </p:nvSpPr>
            <p:spPr>
              <a:xfrm>
                <a:off x="7113099" y="2331740"/>
                <a:ext cx="1072538"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nary>
                    </m:oMath>
                  </m:oMathPara>
                </a14:m>
                <a:endParaRPr lang="en-US" sz="2400" b="0" dirty="0"/>
              </a:p>
            </p:txBody>
          </p:sp>
        </mc:Choice>
        <mc:Fallback xmlns="">
          <p:sp>
            <p:nvSpPr>
              <p:cNvPr id="10" name="TextBox 9">
                <a:extLst>
                  <a:ext uri="{FF2B5EF4-FFF2-40B4-BE49-F238E27FC236}">
                    <a16:creationId xmlns:a16="http://schemas.microsoft.com/office/drawing/2014/main" id="{29DB6BF8-AF4E-6860-E915-D29B5441AFCA}"/>
                  </a:ext>
                </a:extLst>
              </p:cNvPr>
              <p:cNvSpPr txBox="1">
                <a:spLocks noRot="1" noChangeAspect="1" noMove="1" noResize="1" noEditPoints="1" noAdjustHandles="1" noChangeArrowheads="1" noChangeShapeType="1" noTextEdit="1"/>
              </p:cNvSpPr>
              <p:nvPr/>
            </p:nvSpPr>
            <p:spPr>
              <a:xfrm>
                <a:off x="7113099" y="2331740"/>
                <a:ext cx="1072538" cy="896207"/>
              </a:xfrm>
              <a:prstGeom prst="rect">
                <a:avLst/>
              </a:prstGeom>
              <a:blipFill>
                <a:blip r:embed="rId3"/>
                <a:stretch>
                  <a:fillRect l="-80000" t="-147222" r="-40000" b="-201389"/>
                </a:stretch>
              </a:blipFill>
            </p:spPr>
            <p:txBody>
              <a:bodyPr/>
              <a:lstStyle/>
              <a:p>
                <a:r>
                  <a:rPr lang="en-US">
                    <a:noFill/>
                  </a:rPr>
                  <a:t> </a:t>
                </a:r>
              </a:p>
            </p:txBody>
          </p:sp>
        </mc:Fallback>
      </mc:AlternateContent>
      <p:graphicFrame>
        <p:nvGraphicFramePr>
          <p:cNvPr id="11" name="Table 10">
            <a:extLst>
              <a:ext uri="{FF2B5EF4-FFF2-40B4-BE49-F238E27FC236}">
                <a16:creationId xmlns:a16="http://schemas.microsoft.com/office/drawing/2014/main" id="{9B966FFC-9159-178D-2CB3-D33F724A46AE}"/>
              </a:ext>
            </a:extLst>
          </p:cNvPr>
          <p:cNvGraphicFramePr>
            <a:graphicFrameLocks noGrp="1"/>
          </p:cNvGraphicFramePr>
          <p:nvPr/>
        </p:nvGraphicFramePr>
        <p:xfrm>
          <a:off x="2595395" y="2519250"/>
          <a:ext cx="524977" cy="3063852"/>
        </p:xfrm>
        <a:graphic>
          <a:graphicData uri="http://schemas.openxmlformats.org/drawingml/2006/table">
            <a:tbl>
              <a:tblPr firstRow="1" bandRow="1">
                <a:tableStyleId>{5C22544A-7EE6-4342-B048-85BDC9FD1C3A}</a:tableStyleId>
              </a:tblPr>
              <a:tblGrid>
                <a:gridCol w="524977">
                  <a:extLst>
                    <a:ext uri="{9D8B030D-6E8A-4147-A177-3AD203B41FA5}">
                      <a16:colId xmlns:a16="http://schemas.microsoft.com/office/drawing/2014/main" val="3004014445"/>
                    </a:ext>
                  </a:extLst>
                </a:gridCol>
              </a:tblGrid>
              <a:tr h="325942">
                <a:tc>
                  <a:txBody>
                    <a:bodyPr/>
                    <a:lstStyle/>
                    <a:p>
                      <a:endParaRPr lang="en-US" sz="1400" dirty="0"/>
                    </a:p>
                  </a:txBody>
                  <a:tcPr>
                    <a:gradFill flip="none" rotWithShape="1">
                      <a:gsLst>
                        <a:gs pos="0">
                          <a:srgbClr val="1212FF">
                            <a:tint val="66000"/>
                            <a:satMod val="160000"/>
                          </a:srgbClr>
                        </a:gs>
                        <a:gs pos="50000">
                          <a:srgbClr val="1212FF">
                            <a:tint val="44500"/>
                            <a:satMod val="160000"/>
                          </a:srgbClr>
                        </a:gs>
                        <a:gs pos="100000">
                          <a:srgbClr val="1212FF">
                            <a:tint val="23500"/>
                            <a:satMod val="160000"/>
                          </a:srgbClr>
                        </a:gs>
                      </a:gsLst>
                      <a:lin ang="2700000" scaled="1"/>
                      <a:tileRect/>
                    </a:gradFill>
                  </a:tcPr>
                </a:tc>
                <a:extLst>
                  <a:ext uri="{0D108BD9-81ED-4DB2-BD59-A6C34878D82A}">
                    <a16:rowId xmlns:a16="http://schemas.microsoft.com/office/drawing/2014/main" val="541177265"/>
                  </a:ext>
                </a:extLst>
              </a:tr>
              <a:tr h="391130">
                <a:tc>
                  <a:txBody>
                    <a:bodyPr/>
                    <a:lstStyle/>
                    <a:p>
                      <a:pPr algn="ctr"/>
                      <a:r>
                        <a:rPr lang="en-US" sz="1800" b="0" spc="0" dirty="0"/>
                        <a:t>1</a:t>
                      </a:r>
                    </a:p>
                  </a:txBody>
                  <a:tcPr>
                    <a:solidFill>
                      <a:srgbClr val="E4E4F8"/>
                    </a:solidFill>
                  </a:tcPr>
                </a:tc>
                <a:extLst>
                  <a:ext uri="{0D108BD9-81ED-4DB2-BD59-A6C34878D82A}">
                    <a16:rowId xmlns:a16="http://schemas.microsoft.com/office/drawing/2014/main" val="425619945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spc="0" dirty="0"/>
                        <a:t>1</a:t>
                      </a:r>
                    </a:p>
                  </a:txBody>
                  <a:tcPr>
                    <a:solidFill>
                      <a:srgbClr val="E4E4F8"/>
                    </a:solidFill>
                  </a:tcPr>
                </a:tc>
                <a:extLst>
                  <a:ext uri="{0D108BD9-81ED-4DB2-BD59-A6C34878D82A}">
                    <a16:rowId xmlns:a16="http://schemas.microsoft.com/office/drawing/2014/main" val="235803988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0</a:t>
                      </a:r>
                    </a:p>
                  </a:txBody>
                  <a:tcPr>
                    <a:solidFill>
                      <a:srgbClr val="E4E4F8"/>
                    </a:solidFill>
                  </a:tcPr>
                </a:tc>
                <a:extLst>
                  <a:ext uri="{0D108BD9-81ED-4DB2-BD59-A6C34878D82A}">
                    <a16:rowId xmlns:a16="http://schemas.microsoft.com/office/drawing/2014/main" val="3438289458"/>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0</a:t>
                      </a:r>
                    </a:p>
                  </a:txBody>
                  <a:tcPr>
                    <a:solidFill>
                      <a:srgbClr val="E4E4F8"/>
                    </a:solidFill>
                  </a:tcPr>
                </a:tc>
                <a:extLst>
                  <a:ext uri="{0D108BD9-81ED-4DB2-BD59-A6C34878D82A}">
                    <a16:rowId xmlns:a16="http://schemas.microsoft.com/office/drawing/2014/main" val="3365961350"/>
                  </a:ext>
                </a:extLst>
              </a:tr>
              <a:tr h="391130">
                <a:tc>
                  <a:txBody>
                    <a:bodyPr/>
                    <a:lstStyle/>
                    <a:p>
                      <a:pPr algn="ctr"/>
                      <a:r>
                        <a:rPr lang="en-US" sz="1800" spc="0" dirty="0">
                          <a:solidFill>
                            <a:schemeClr val="tx1"/>
                          </a:solidFill>
                        </a:rPr>
                        <a:t>0</a:t>
                      </a:r>
                    </a:p>
                  </a:txBody>
                  <a:tcPr>
                    <a:solidFill>
                      <a:srgbClr val="E4E4F8"/>
                    </a:solidFill>
                  </a:tcPr>
                </a:tc>
                <a:extLst>
                  <a:ext uri="{0D108BD9-81ED-4DB2-BD59-A6C34878D82A}">
                    <a16:rowId xmlns:a16="http://schemas.microsoft.com/office/drawing/2014/main" val="2535092789"/>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864884846"/>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794189475"/>
                  </a:ext>
                </a:extLst>
              </a:tr>
            </a:tbl>
          </a:graphicData>
        </a:graphic>
      </p:graphicFrame>
      <p:cxnSp>
        <p:nvCxnSpPr>
          <p:cNvPr id="12" name="Straight Arrow Connector 11">
            <a:extLst>
              <a:ext uri="{FF2B5EF4-FFF2-40B4-BE49-F238E27FC236}">
                <a16:creationId xmlns:a16="http://schemas.microsoft.com/office/drawing/2014/main" id="{4960E27D-FEB5-A92B-2127-88662B2EF9EA}"/>
              </a:ext>
            </a:extLst>
          </p:cNvPr>
          <p:cNvCxnSpPr>
            <a:cxnSpLocks/>
          </p:cNvCxnSpPr>
          <p:nvPr/>
        </p:nvCxnSpPr>
        <p:spPr>
          <a:xfrm>
            <a:off x="1823038" y="3450791"/>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C2109C-E4D7-2CA0-F71A-9C46874C290D}"/>
                  </a:ext>
                </a:extLst>
              </p:cNvPr>
              <p:cNvSpPr txBox="1"/>
              <p:nvPr/>
            </p:nvSpPr>
            <p:spPr>
              <a:xfrm>
                <a:off x="1112528" y="2701158"/>
                <a:ext cx="21089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0AC2109C-E4D7-2CA0-F71A-9C46874C290D}"/>
                  </a:ext>
                </a:extLst>
              </p:cNvPr>
              <p:cNvSpPr txBox="1">
                <a:spLocks noRot="1" noChangeAspect="1" noMove="1" noResize="1" noEditPoints="1" noAdjustHandles="1" noChangeArrowheads="1" noChangeShapeType="1" noTextEdit="1"/>
              </p:cNvSpPr>
              <p:nvPr/>
            </p:nvSpPr>
            <p:spPr>
              <a:xfrm>
                <a:off x="1112528" y="2701158"/>
                <a:ext cx="2108995" cy="369332"/>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935B2B70-750C-2FC4-6A2C-69810AEAE846}"/>
              </a:ext>
            </a:extLst>
          </p:cNvPr>
          <p:cNvCxnSpPr>
            <a:cxnSpLocks/>
          </p:cNvCxnSpPr>
          <p:nvPr/>
        </p:nvCxnSpPr>
        <p:spPr>
          <a:xfrm>
            <a:off x="1823038" y="3073350"/>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AEC3559-6BB9-6D2A-AF5C-339625BEA0E7}"/>
                  </a:ext>
                </a:extLst>
              </p:cNvPr>
              <p:cNvSpPr txBox="1"/>
              <p:nvPr/>
            </p:nvSpPr>
            <p:spPr>
              <a:xfrm>
                <a:off x="1969581" y="3092088"/>
                <a:ext cx="3407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5" name="TextBox 14">
                <a:extLst>
                  <a:ext uri="{FF2B5EF4-FFF2-40B4-BE49-F238E27FC236}">
                    <a16:creationId xmlns:a16="http://schemas.microsoft.com/office/drawing/2014/main" id="{FAEC3559-6BB9-6D2A-AF5C-339625BEA0E7}"/>
                  </a:ext>
                </a:extLst>
              </p:cNvPr>
              <p:cNvSpPr txBox="1">
                <a:spLocks noRot="1" noChangeAspect="1" noMove="1" noResize="1" noEditPoints="1" noAdjustHandles="1" noChangeArrowheads="1" noChangeShapeType="1" noTextEdit="1"/>
              </p:cNvSpPr>
              <p:nvPr/>
            </p:nvSpPr>
            <p:spPr>
              <a:xfrm>
                <a:off x="1969581" y="3092088"/>
                <a:ext cx="340783" cy="400110"/>
              </a:xfrm>
              <a:prstGeom prst="rect">
                <a:avLst/>
              </a:prstGeom>
              <a:blipFill>
                <a:blip r:embed="rId5"/>
                <a:stretch>
                  <a:fillRect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46ABC46-56F5-5B50-C638-8165F412CE3C}"/>
                  </a:ext>
                </a:extLst>
              </p:cNvPr>
              <p:cNvSpPr txBox="1"/>
              <p:nvPr/>
            </p:nvSpPr>
            <p:spPr>
              <a:xfrm>
                <a:off x="1996633" y="4911870"/>
                <a:ext cx="3407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𝑁</m:t>
                          </m:r>
                        </m:sub>
                      </m:sSub>
                    </m:oMath>
                  </m:oMathPara>
                </a14:m>
                <a:endParaRPr lang="en-US" sz="2400" dirty="0"/>
              </a:p>
            </p:txBody>
          </p:sp>
        </mc:Choice>
        <mc:Fallback xmlns="">
          <p:sp>
            <p:nvSpPr>
              <p:cNvPr id="16" name="TextBox 15">
                <a:extLst>
                  <a:ext uri="{FF2B5EF4-FFF2-40B4-BE49-F238E27FC236}">
                    <a16:creationId xmlns:a16="http://schemas.microsoft.com/office/drawing/2014/main" id="{346ABC46-56F5-5B50-C638-8165F412CE3C}"/>
                  </a:ext>
                </a:extLst>
              </p:cNvPr>
              <p:cNvSpPr txBox="1">
                <a:spLocks noRot="1" noChangeAspect="1" noMove="1" noResize="1" noEditPoints="1" noAdjustHandles="1" noChangeArrowheads="1" noChangeShapeType="1" noTextEdit="1"/>
              </p:cNvSpPr>
              <p:nvPr/>
            </p:nvSpPr>
            <p:spPr>
              <a:xfrm>
                <a:off x="1996633" y="4911870"/>
                <a:ext cx="340783" cy="369332"/>
              </a:xfrm>
              <a:prstGeom prst="rect">
                <a:avLst/>
              </a:prstGeom>
              <a:blipFill>
                <a:blip r:embed="rId6"/>
                <a:stretch>
                  <a:fillRect r="-18519"/>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B7C15D5-E733-2BE4-08DA-25F3AE4E1AFD}"/>
              </a:ext>
            </a:extLst>
          </p:cNvPr>
          <p:cNvCxnSpPr>
            <a:cxnSpLocks/>
          </p:cNvCxnSpPr>
          <p:nvPr/>
        </p:nvCxnSpPr>
        <p:spPr>
          <a:xfrm>
            <a:off x="1823038" y="5252302"/>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A726B9-6D03-049D-04D8-D40C747BB9AE}"/>
              </a:ext>
            </a:extLst>
          </p:cNvPr>
          <p:cNvSpPr txBox="1"/>
          <p:nvPr/>
        </p:nvSpPr>
        <p:spPr>
          <a:xfrm>
            <a:off x="2055045" y="3657342"/>
            <a:ext cx="253596" cy="1015663"/>
          </a:xfrm>
          <a:prstGeom prst="rect">
            <a:avLst/>
          </a:prstGeom>
          <a:noFill/>
        </p:spPr>
        <p:txBody>
          <a:bodyPr wrap="none" rtlCol="0">
            <a:spAutoFit/>
          </a:bodyPr>
          <a:lstStyle/>
          <a:p>
            <a:r>
              <a:rPr lang="en-US" sz="2000" b="1" dirty="0"/>
              <a:t>.</a:t>
            </a:r>
          </a:p>
          <a:p>
            <a:r>
              <a:rPr lang="en-US" sz="2000" b="1" dirty="0"/>
              <a:t>.</a:t>
            </a:r>
          </a:p>
          <a:p>
            <a:r>
              <a:rPr lang="en-US" sz="2000" b="1" dirty="0"/>
              <a:t>.</a:t>
            </a:r>
          </a:p>
        </p:txBody>
      </p:sp>
      <p:pic>
        <p:nvPicPr>
          <p:cNvPr id="19" name="Picture 2" descr="Premium Vector | Gold coin with dollar sign. on white background">
            <a:extLst>
              <a:ext uri="{FF2B5EF4-FFF2-40B4-BE49-F238E27FC236}">
                <a16:creationId xmlns:a16="http://schemas.microsoft.com/office/drawing/2014/main" id="{BAA4776B-8D0F-995F-6AEC-95BF1AE572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96" y="3542759"/>
            <a:ext cx="681036" cy="6810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4742B76-0EF9-9796-745B-44AAE9DD2A77}"/>
                  </a:ext>
                </a:extLst>
              </p:cNvPr>
              <p:cNvSpPr txBox="1"/>
              <p:nvPr/>
            </p:nvSpPr>
            <p:spPr>
              <a:xfrm>
                <a:off x="576772" y="5739734"/>
                <a:ext cx="3277760" cy="369332"/>
              </a:xfrm>
              <a:prstGeom prst="rect">
                <a:avLst/>
              </a:prstGeom>
              <a:solidFill>
                <a:srgbClr val="FFFF00"/>
              </a:solidFill>
            </p:spPr>
            <p:txBody>
              <a:bodyPr wrap="square" rtlCol="0">
                <a:spAutoFit/>
              </a:bodyPr>
              <a:lstStyle/>
              <a:p>
                <a:r>
                  <a:rPr lang="en-US" b="1" dirty="0"/>
                  <a:t>Goal:</a:t>
                </a:r>
                <a:r>
                  <a:rPr lang="en-US" dirty="0"/>
                  <a:t> guess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close to </a:t>
                </a:r>
                <a14:m>
                  <m:oMath xmlns:m="http://schemas.openxmlformats.org/officeDocument/2006/math">
                    <m:r>
                      <a:rPr lang="en-US" b="0" i="1" dirty="0" smtClean="0">
                        <a:latin typeface="Cambria Math" panose="02040503050406030204" pitchFamily="18" charset="0"/>
                      </a:rPr>
                      <m:t>𝑝</m:t>
                    </m:r>
                  </m:oMath>
                </a14:m>
                <a:r>
                  <a:rPr lang="en-US" dirty="0"/>
                  <a:t>.</a:t>
                </a:r>
              </a:p>
            </p:txBody>
          </p:sp>
        </mc:Choice>
        <mc:Fallback xmlns="">
          <p:sp>
            <p:nvSpPr>
              <p:cNvPr id="20" name="TextBox 19">
                <a:extLst>
                  <a:ext uri="{FF2B5EF4-FFF2-40B4-BE49-F238E27FC236}">
                    <a16:creationId xmlns:a16="http://schemas.microsoft.com/office/drawing/2014/main" id="{14742B76-0EF9-9796-745B-44AAE9DD2A77}"/>
                  </a:ext>
                </a:extLst>
              </p:cNvPr>
              <p:cNvSpPr txBox="1">
                <a:spLocks noRot="1" noChangeAspect="1" noMove="1" noResize="1" noEditPoints="1" noAdjustHandles="1" noChangeArrowheads="1" noChangeShapeType="1" noTextEdit="1"/>
              </p:cNvSpPr>
              <p:nvPr/>
            </p:nvSpPr>
            <p:spPr>
              <a:xfrm>
                <a:off x="576772" y="5739734"/>
                <a:ext cx="3277760" cy="369332"/>
              </a:xfrm>
              <a:prstGeom prst="rect">
                <a:avLst/>
              </a:prstGeom>
              <a:blipFill>
                <a:blip r:embed="rId8"/>
                <a:stretch>
                  <a:fillRect l="-1544"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028BC1-0697-1EA1-8AE0-3BA4742346B2}"/>
                  </a:ext>
                </a:extLst>
              </p:cNvPr>
              <p:cNvSpPr txBox="1"/>
              <p:nvPr/>
            </p:nvSpPr>
            <p:spPr>
              <a:xfrm>
                <a:off x="36576" y="4204774"/>
                <a:ext cx="19872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𝐵𝑒𝑟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42028BC1-0697-1EA1-8AE0-3BA4742346B2}"/>
                  </a:ext>
                </a:extLst>
              </p:cNvPr>
              <p:cNvSpPr txBox="1">
                <a:spLocks noRot="1" noChangeAspect="1" noMove="1" noResize="1" noEditPoints="1" noAdjustHandles="1" noChangeArrowheads="1" noChangeShapeType="1" noTextEdit="1"/>
              </p:cNvSpPr>
              <p:nvPr/>
            </p:nvSpPr>
            <p:spPr>
              <a:xfrm>
                <a:off x="36576" y="4204774"/>
                <a:ext cx="1987296" cy="276999"/>
              </a:xfrm>
              <a:prstGeom prst="rect">
                <a:avLst/>
              </a:prstGeom>
              <a:blipFill>
                <a:blip r:embed="rId9"/>
                <a:stretch>
                  <a:fillRect t="-4545" b="-3636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01BFAA1-0BEB-C363-9735-F25DFFEE8492}"/>
              </a:ext>
            </a:extLst>
          </p:cNvPr>
          <p:cNvSpPr txBox="1"/>
          <p:nvPr/>
        </p:nvSpPr>
        <p:spPr>
          <a:xfrm>
            <a:off x="6653784" y="3463117"/>
            <a:ext cx="4682421" cy="461665"/>
          </a:xfrm>
          <a:prstGeom prst="rect">
            <a:avLst/>
          </a:prstGeom>
          <a:noFill/>
        </p:spPr>
        <p:txBody>
          <a:bodyPr wrap="square" rtlCol="0">
            <a:spAutoFit/>
          </a:bodyPr>
          <a:lstStyle/>
          <a:p>
            <a:r>
              <a:rPr lang="en-US" sz="2400" dirty="0"/>
              <a:t>Replicability? </a:t>
            </a:r>
          </a:p>
        </p:txBody>
      </p:sp>
      <p:sp>
        <p:nvSpPr>
          <p:cNvPr id="5" name="Rectangle 4">
            <a:extLst>
              <a:ext uri="{FF2B5EF4-FFF2-40B4-BE49-F238E27FC236}">
                <a16:creationId xmlns:a16="http://schemas.microsoft.com/office/drawing/2014/main" id="{F7E9D650-3D10-881D-08F7-E1B2A093D604}"/>
              </a:ext>
            </a:extLst>
          </p:cNvPr>
          <p:cNvSpPr/>
          <p:nvPr/>
        </p:nvSpPr>
        <p:spPr>
          <a:xfrm>
            <a:off x="5206515" y="4024875"/>
            <a:ext cx="5444665" cy="8405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DF8F91-0940-10CE-CA98-207A6DD2FAC1}"/>
                  </a:ext>
                </a:extLst>
              </p:cNvPr>
              <p:cNvSpPr txBox="1"/>
              <p:nvPr/>
            </p:nvSpPr>
            <p:spPr>
              <a:xfrm>
                <a:off x="4955111" y="4148023"/>
                <a:ext cx="5444665" cy="5370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   </m:t>
                              </m:r>
                              <m:r>
                                <a:rPr lang="en-US" sz="2400" b="0" i="1" smtClean="0">
                                  <a:latin typeface="Cambria Math" panose="02040503050406030204" pitchFamily="18" charset="0"/>
                                </a:rPr>
                                <m:t>𝑟</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6" name="TextBox 5">
                <a:extLst>
                  <a:ext uri="{FF2B5EF4-FFF2-40B4-BE49-F238E27FC236}">
                    <a16:creationId xmlns:a16="http://schemas.microsoft.com/office/drawing/2014/main" id="{C5DF8F91-0940-10CE-CA98-207A6DD2FAC1}"/>
                  </a:ext>
                </a:extLst>
              </p:cNvPr>
              <p:cNvSpPr txBox="1">
                <a:spLocks noRot="1" noChangeAspect="1" noMove="1" noResize="1" noEditPoints="1" noAdjustHandles="1" noChangeArrowheads="1" noChangeShapeType="1" noTextEdit="1"/>
              </p:cNvSpPr>
              <p:nvPr/>
            </p:nvSpPr>
            <p:spPr>
              <a:xfrm>
                <a:off x="4955111" y="4148023"/>
                <a:ext cx="5444665" cy="537006"/>
              </a:xfrm>
              <a:prstGeom prst="rect">
                <a:avLst/>
              </a:prstGeom>
              <a:blipFill>
                <a:blip r:embed="rId10"/>
                <a:stretch>
                  <a:fillRect b="-20455"/>
                </a:stretch>
              </a:blipFill>
            </p:spPr>
            <p:txBody>
              <a:bodyPr/>
              <a:lstStyle/>
              <a:p>
                <a:r>
                  <a:rPr lang="en-US">
                    <a:noFill/>
                  </a:rPr>
                  <a:t> </a:t>
                </a:r>
              </a:p>
            </p:txBody>
          </p:sp>
        </mc:Fallback>
      </mc:AlternateContent>
      <p:graphicFrame>
        <p:nvGraphicFramePr>
          <p:cNvPr id="22" name="Table 21">
            <a:extLst>
              <a:ext uri="{FF2B5EF4-FFF2-40B4-BE49-F238E27FC236}">
                <a16:creationId xmlns:a16="http://schemas.microsoft.com/office/drawing/2014/main" id="{9E5B9CC4-6450-2BC1-2EC2-1D20A88B083F}"/>
              </a:ext>
            </a:extLst>
          </p:cNvPr>
          <p:cNvGraphicFramePr>
            <a:graphicFrameLocks noGrp="1"/>
          </p:cNvGraphicFramePr>
          <p:nvPr/>
        </p:nvGraphicFramePr>
        <p:xfrm>
          <a:off x="3979187" y="2519250"/>
          <a:ext cx="524977" cy="3063852"/>
        </p:xfrm>
        <a:graphic>
          <a:graphicData uri="http://schemas.openxmlformats.org/drawingml/2006/table">
            <a:tbl>
              <a:tblPr firstRow="1" bandRow="1">
                <a:tableStyleId>{5C22544A-7EE6-4342-B048-85BDC9FD1C3A}</a:tableStyleId>
              </a:tblPr>
              <a:tblGrid>
                <a:gridCol w="524977">
                  <a:extLst>
                    <a:ext uri="{9D8B030D-6E8A-4147-A177-3AD203B41FA5}">
                      <a16:colId xmlns:a16="http://schemas.microsoft.com/office/drawing/2014/main" val="3004014445"/>
                    </a:ext>
                  </a:extLst>
                </a:gridCol>
              </a:tblGrid>
              <a:tr h="325942">
                <a:tc>
                  <a:txBody>
                    <a:bodyPr/>
                    <a:lstStyle/>
                    <a:p>
                      <a:endParaRPr lang="en-US" sz="1400" dirty="0"/>
                    </a:p>
                  </a:txBody>
                  <a:tcPr>
                    <a:gradFill flip="none" rotWithShape="1">
                      <a:gsLst>
                        <a:gs pos="0">
                          <a:srgbClr val="1212FF">
                            <a:tint val="66000"/>
                            <a:satMod val="160000"/>
                          </a:srgbClr>
                        </a:gs>
                        <a:gs pos="50000">
                          <a:srgbClr val="1212FF">
                            <a:tint val="44500"/>
                            <a:satMod val="160000"/>
                          </a:srgbClr>
                        </a:gs>
                        <a:gs pos="100000">
                          <a:srgbClr val="1212FF">
                            <a:tint val="23500"/>
                            <a:satMod val="160000"/>
                          </a:srgbClr>
                        </a:gs>
                      </a:gsLst>
                      <a:lin ang="2700000" scaled="1"/>
                      <a:tileRect/>
                    </a:gradFill>
                  </a:tcPr>
                </a:tc>
                <a:extLst>
                  <a:ext uri="{0D108BD9-81ED-4DB2-BD59-A6C34878D82A}">
                    <a16:rowId xmlns:a16="http://schemas.microsoft.com/office/drawing/2014/main" val="541177265"/>
                  </a:ext>
                </a:extLst>
              </a:tr>
              <a:tr h="391130">
                <a:tc>
                  <a:txBody>
                    <a:bodyPr/>
                    <a:lstStyle/>
                    <a:p>
                      <a:pPr algn="ctr"/>
                      <a:r>
                        <a:rPr lang="en-US" sz="1800" b="0" spc="0" dirty="0"/>
                        <a:t>1</a:t>
                      </a:r>
                    </a:p>
                  </a:txBody>
                  <a:tcPr>
                    <a:solidFill>
                      <a:srgbClr val="E4E4F8"/>
                    </a:solidFill>
                  </a:tcPr>
                </a:tc>
                <a:extLst>
                  <a:ext uri="{0D108BD9-81ED-4DB2-BD59-A6C34878D82A}">
                    <a16:rowId xmlns:a16="http://schemas.microsoft.com/office/drawing/2014/main" val="425619945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spc="0" dirty="0"/>
                        <a:t>1</a:t>
                      </a:r>
                    </a:p>
                  </a:txBody>
                  <a:tcPr>
                    <a:solidFill>
                      <a:srgbClr val="E4E4F8"/>
                    </a:solidFill>
                  </a:tcPr>
                </a:tc>
                <a:extLst>
                  <a:ext uri="{0D108BD9-81ED-4DB2-BD59-A6C34878D82A}">
                    <a16:rowId xmlns:a16="http://schemas.microsoft.com/office/drawing/2014/main" val="235803988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1</a:t>
                      </a:r>
                    </a:p>
                  </a:txBody>
                  <a:tcPr>
                    <a:solidFill>
                      <a:srgbClr val="E4E4F8"/>
                    </a:solidFill>
                  </a:tcPr>
                </a:tc>
                <a:extLst>
                  <a:ext uri="{0D108BD9-81ED-4DB2-BD59-A6C34878D82A}">
                    <a16:rowId xmlns:a16="http://schemas.microsoft.com/office/drawing/2014/main" val="3438289458"/>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1</a:t>
                      </a:r>
                    </a:p>
                  </a:txBody>
                  <a:tcPr>
                    <a:solidFill>
                      <a:srgbClr val="E4E4F8"/>
                    </a:solidFill>
                  </a:tcPr>
                </a:tc>
                <a:extLst>
                  <a:ext uri="{0D108BD9-81ED-4DB2-BD59-A6C34878D82A}">
                    <a16:rowId xmlns:a16="http://schemas.microsoft.com/office/drawing/2014/main" val="3365961350"/>
                  </a:ext>
                </a:extLst>
              </a:tr>
              <a:tr h="391130">
                <a:tc>
                  <a:txBody>
                    <a:bodyPr/>
                    <a:lstStyle/>
                    <a:p>
                      <a:pPr algn="ctr"/>
                      <a:r>
                        <a:rPr lang="en-US" sz="1800" spc="0" dirty="0">
                          <a:solidFill>
                            <a:schemeClr val="tx1"/>
                          </a:solidFill>
                        </a:rPr>
                        <a:t>0</a:t>
                      </a:r>
                    </a:p>
                  </a:txBody>
                  <a:tcPr>
                    <a:solidFill>
                      <a:srgbClr val="E4E4F8"/>
                    </a:solidFill>
                  </a:tcPr>
                </a:tc>
                <a:extLst>
                  <a:ext uri="{0D108BD9-81ED-4DB2-BD59-A6C34878D82A}">
                    <a16:rowId xmlns:a16="http://schemas.microsoft.com/office/drawing/2014/main" val="2535092789"/>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864884846"/>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794189475"/>
                  </a:ext>
                </a:extLst>
              </a:tr>
            </a:tbl>
          </a:graphicData>
        </a:graphic>
      </p:graphicFrame>
      <p:cxnSp>
        <p:nvCxnSpPr>
          <p:cNvPr id="23" name="Straight Arrow Connector 22">
            <a:extLst>
              <a:ext uri="{FF2B5EF4-FFF2-40B4-BE49-F238E27FC236}">
                <a16:creationId xmlns:a16="http://schemas.microsoft.com/office/drawing/2014/main" id="{5F81CB4A-ED54-FC4A-03CF-34CEFA4B4618}"/>
              </a:ext>
            </a:extLst>
          </p:cNvPr>
          <p:cNvCxnSpPr>
            <a:cxnSpLocks/>
          </p:cNvCxnSpPr>
          <p:nvPr/>
        </p:nvCxnSpPr>
        <p:spPr>
          <a:xfrm>
            <a:off x="3206830" y="3444695"/>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D9CB2BD-0EB4-9642-401C-60EF48AF7150}"/>
              </a:ext>
            </a:extLst>
          </p:cNvPr>
          <p:cNvCxnSpPr>
            <a:cxnSpLocks/>
          </p:cNvCxnSpPr>
          <p:nvPr/>
        </p:nvCxnSpPr>
        <p:spPr>
          <a:xfrm>
            <a:off x="3206830" y="3067254"/>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83BB2E-2B4D-602C-E5B8-583AAD56A5A0}"/>
                  </a:ext>
                </a:extLst>
              </p:cNvPr>
              <p:cNvSpPr txBox="1"/>
              <p:nvPr/>
            </p:nvSpPr>
            <p:spPr>
              <a:xfrm>
                <a:off x="3353373" y="3085992"/>
                <a:ext cx="3407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25" name="TextBox 24">
                <a:extLst>
                  <a:ext uri="{FF2B5EF4-FFF2-40B4-BE49-F238E27FC236}">
                    <a16:creationId xmlns:a16="http://schemas.microsoft.com/office/drawing/2014/main" id="{BF83BB2E-2B4D-602C-E5B8-583AAD56A5A0}"/>
                  </a:ext>
                </a:extLst>
              </p:cNvPr>
              <p:cNvSpPr txBox="1">
                <a:spLocks noRot="1" noChangeAspect="1" noMove="1" noResize="1" noEditPoints="1" noAdjustHandles="1" noChangeArrowheads="1" noChangeShapeType="1" noTextEdit="1"/>
              </p:cNvSpPr>
              <p:nvPr/>
            </p:nvSpPr>
            <p:spPr>
              <a:xfrm>
                <a:off x="3353373" y="3085992"/>
                <a:ext cx="340783" cy="369332"/>
              </a:xfrm>
              <a:prstGeom prst="rect">
                <a:avLst/>
              </a:prstGeom>
              <a:blipFill>
                <a:blip r:embed="rId11"/>
                <a:stretch>
                  <a:fillRect r="-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2FA0D08-D09C-9C32-4DDA-7DC2B920013B}"/>
                  </a:ext>
                </a:extLst>
              </p:cNvPr>
              <p:cNvSpPr txBox="1"/>
              <p:nvPr/>
            </p:nvSpPr>
            <p:spPr>
              <a:xfrm>
                <a:off x="3380425" y="4905774"/>
                <a:ext cx="3407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𝑁</m:t>
                          </m:r>
                        </m:sub>
                      </m:sSub>
                    </m:oMath>
                  </m:oMathPara>
                </a14:m>
                <a:endParaRPr lang="en-US" sz="2400" dirty="0"/>
              </a:p>
            </p:txBody>
          </p:sp>
        </mc:Choice>
        <mc:Fallback xmlns="">
          <p:sp>
            <p:nvSpPr>
              <p:cNvPr id="26" name="TextBox 25">
                <a:extLst>
                  <a:ext uri="{FF2B5EF4-FFF2-40B4-BE49-F238E27FC236}">
                    <a16:creationId xmlns:a16="http://schemas.microsoft.com/office/drawing/2014/main" id="{D2FA0D08-D09C-9C32-4DDA-7DC2B920013B}"/>
                  </a:ext>
                </a:extLst>
              </p:cNvPr>
              <p:cNvSpPr txBox="1">
                <a:spLocks noRot="1" noChangeAspect="1" noMove="1" noResize="1" noEditPoints="1" noAdjustHandles="1" noChangeArrowheads="1" noChangeShapeType="1" noTextEdit="1"/>
              </p:cNvSpPr>
              <p:nvPr/>
            </p:nvSpPr>
            <p:spPr>
              <a:xfrm>
                <a:off x="3380425" y="4905774"/>
                <a:ext cx="340783" cy="369332"/>
              </a:xfrm>
              <a:prstGeom prst="rect">
                <a:avLst/>
              </a:prstGeom>
              <a:blipFill>
                <a:blip r:embed="rId12"/>
                <a:stretch>
                  <a:fillRect r="-33333"/>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C55C3089-F037-CC9E-8040-BD9889C2289F}"/>
              </a:ext>
            </a:extLst>
          </p:cNvPr>
          <p:cNvCxnSpPr>
            <a:cxnSpLocks/>
          </p:cNvCxnSpPr>
          <p:nvPr/>
        </p:nvCxnSpPr>
        <p:spPr>
          <a:xfrm>
            <a:off x="3206830" y="5246206"/>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459050-9355-FFB4-BB18-D2F87B4EDB8F}"/>
              </a:ext>
            </a:extLst>
          </p:cNvPr>
          <p:cNvSpPr txBox="1"/>
          <p:nvPr/>
        </p:nvSpPr>
        <p:spPr>
          <a:xfrm>
            <a:off x="3438837" y="3651246"/>
            <a:ext cx="253596" cy="1015663"/>
          </a:xfrm>
          <a:prstGeom prst="rect">
            <a:avLst/>
          </a:prstGeom>
          <a:noFill/>
        </p:spPr>
        <p:txBody>
          <a:bodyPr wrap="none" rtlCol="0">
            <a:spAutoFit/>
          </a:bodyPr>
          <a:lstStyle/>
          <a:p>
            <a:r>
              <a:rPr lang="en-US" sz="2000" b="1" dirty="0"/>
              <a:t>.</a:t>
            </a:r>
          </a:p>
          <a:p>
            <a:r>
              <a:rPr lang="en-US" sz="2000" b="1" dirty="0"/>
              <a:t>.</a:t>
            </a:r>
          </a:p>
          <a:p>
            <a:r>
              <a:rPr lang="en-US" sz="2000" b="1" dirty="0"/>
              <a: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1E6326F-D8BD-91EC-18F6-6A0E7C33AABC}"/>
                  </a:ext>
                </a:extLst>
              </p:cNvPr>
              <p:cNvSpPr txBox="1"/>
              <p:nvPr/>
            </p:nvSpPr>
            <p:spPr>
              <a:xfrm>
                <a:off x="2530226" y="2672060"/>
                <a:ext cx="21089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r>
                            <a:rPr lang="en-US" b="0" i="1" smtClean="0">
                              <a:latin typeface="Cambria Math" panose="02040503050406030204" pitchFamily="18" charset="0"/>
                            </a:rPr>
                            <m:t>′</m:t>
                          </m:r>
                        </m:e>
                        <m:sub>
                          <m:r>
                            <a:rPr lang="en-US" b="0" i="1" smtClean="0">
                              <a:latin typeface="Cambria Math" panose="02040503050406030204" pitchFamily="18" charset="0"/>
                            </a:rPr>
                            <m:t>1</m:t>
                          </m:r>
                        </m:sub>
                      </m:sSub>
                    </m:oMath>
                  </m:oMathPara>
                </a14:m>
                <a:endParaRPr lang="en-US" dirty="0"/>
              </a:p>
            </p:txBody>
          </p:sp>
        </mc:Choice>
        <mc:Fallback xmlns="">
          <p:sp>
            <p:nvSpPr>
              <p:cNvPr id="29" name="TextBox 28">
                <a:extLst>
                  <a:ext uri="{FF2B5EF4-FFF2-40B4-BE49-F238E27FC236}">
                    <a16:creationId xmlns:a16="http://schemas.microsoft.com/office/drawing/2014/main" id="{31E6326F-D8BD-91EC-18F6-6A0E7C33AABC}"/>
                  </a:ext>
                </a:extLst>
              </p:cNvPr>
              <p:cNvSpPr txBox="1">
                <a:spLocks noRot="1" noChangeAspect="1" noMove="1" noResize="1" noEditPoints="1" noAdjustHandles="1" noChangeArrowheads="1" noChangeShapeType="1" noTextEdit="1"/>
              </p:cNvSpPr>
              <p:nvPr/>
            </p:nvSpPr>
            <p:spPr>
              <a:xfrm>
                <a:off x="2530226" y="2672060"/>
                <a:ext cx="2108995" cy="369332"/>
              </a:xfrm>
              <a:prstGeom prst="rect">
                <a:avLst/>
              </a:prstGeom>
              <a:blipFill>
                <a:blip r:embed="rId13"/>
                <a:stretch>
                  <a:fillRect/>
                </a:stretch>
              </a:blipFill>
            </p:spPr>
            <p:txBody>
              <a:bodyPr/>
              <a:lstStyle/>
              <a:p>
                <a:r>
                  <a:rPr lang="en-US">
                    <a:noFill/>
                  </a:rPr>
                  <a:t> </a:t>
                </a:r>
              </a:p>
            </p:txBody>
          </p:sp>
        </mc:Fallback>
      </mc:AlternateContent>
      <p:pic>
        <p:nvPicPr>
          <p:cNvPr id="30" name="Picture 2" descr="Sad smiley face or emoticon line art icon for apps and websites Stock  Vector | Adobe Stock">
            <a:extLst>
              <a:ext uri="{FF2B5EF4-FFF2-40B4-BE49-F238E27FC236}">
                <a16:creationId xmlns:a16="http://schemas.microsoft.com/office/drawing/2014/main" id="{A3D1DA27-AD41-D18B-8901-D9A4BC30DB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6015" y="5100469"/>
            <a:ext cx="1221455" cy="122145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5713796-CA93-7EAF-3147-18C0DA0218F9}"/>
              </a:ext>
            </a:extLst>
          </p:cNvPr>
          <p:cNvSpPr txBox="1"/>
          <p:nvPr/>
        </p:nvSpPr>
        <p:spPr>
          <a:xfrm>
            <a:off x="8499807" y="5275106"/>
            <a:ext cx="2843831" cy="369332"/>
          </a:xfrm>
          <a:prstGeom prst="rect">
            <a:avLst/>
          </a:prstGeom>
          <a:noFill/>
        </p:spPr>
        <p:txBody>
          <a:bodyPr wrap="square" rtlCol="0">
            <a:spAutoFit/>
          </a:bodyPr>
          <a:lstStyle/>
          <a:p>
            <a:r>
              <a:rPr lang="en-US" dirty="0"/>
              <a:t>Stable but not replicable</a:t>
            </a:r>
          </a:p>
        </p:txBody>
      </p:sp>
    </p:spTree>
    <p:extLst>
      <p:ext uri="{BB962C8B-B14F-4D97-AF65-F5344CB8AC3E}">
        <p14:creationId xmlns:p14="http://schemas.microsoft.com/office/powerpoint/2010/main" val="235327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02BF35D-5C64-4545-8062-7EEE0D4ACC2D}" type="slidenum">
              <a:rPr lang="en-US" smtClean="0"/>
              <a:pPr/>
              <a:t>11</a:t>
            </a:fld>
            <a:endParaRPr lang="en-US" dirty="0"/>
          </a:p>
        </p:txBody>
      </p:sp>
      <p:sp>
        <p:nvSpPr>
          <p:cNvPr id="7" name="Title 1">
            <a:extLst>
              <a:ext uri="{FF2B5EF4-FFF2-40B4-BE49-F238E27FC236}">
                <a16:creationId xmlns:a16="http://schemas.microsoft.com/office/drawing/2014/main" id="{80DF5AE7-66DB-FFDF-7D9A-B02D7FF78D90}"/>
              </a:ext>
            </a:extLst>
          </p:cNvPr>
          <p:cNvSpPr>
            <a:spLocks noGrp="1"/>
          </p:cNvSpPr>
          <p:nvPr>
            <p:ph type="title"/>
          </p:nvPr>
        </p:nvSpPr>
        <p:spPr>
          <a:xfrm>
            <a:off x="838200" y="365125"/>
            <a:ext cx="10515600" cy="1325563"/>
          </a:xfrm>
        </p:spPr>
        <p:txBody>
          <a:bodyPr/>
          <a:lstStyle/>
          <a:p>
            <a:r>
              <a:rPr lang="en-US" dirty="0"/>
              <a:t>Is replicability achievable?</a:t>
            </a:r>
          </a:p>
        </p:txBody>
      </p:sp>
      <p:sp>
        <p:nvSpPr>
          <p:cNvPr id="8" name="Content Placeholder 2">
            <a:extLst>
              <a:ext uri="{FF2B5EF4-FFF2-40B4-BE49-F238E27FC236}">
                <a16:creationId xmlns:a16="http://schemas.microsoft.com/office/drawing/2014/main" id="{9FACBE32-B7D5-8040-694D-32077E8A258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Guessing bias of coin</a:t>
            </a:r>
          </a:p>
        </p:txBody>
      </p:sp>
      <p:sp>
        <p:nvSpPr>
          <p:cNvPr id="2" name="Oval 1">
            <a:extLst>
              <a:ext uri="{FF2B5EF4-FFF2-40B4-BE49-F238E27FC236}">
                <a16:creationId xmlns:a16="http://schemas.microsoft.com/office/drawing/2014/main" id="{7CC07852-34DA-4724-21C8-780DB3EEA3F0}"/>
              </a:ext>
            </a:extLst>
          </p:cNvPr>
          <p:cNvSpPr/>
          <p:nvPr/>
        </p:nvSpPr>
        <p:spPr>
          <a:xfrm>
            <a:off x="-875872" y="73974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24D0CE-E829-D06F-DA60-1500D0B55743}"/>
              </a:ext>
            </a:extLst>
          </p:cNvPr>
          <p:cNvSpPr txBox="1"/>
          <p:nvPr/>
        </p:nvSpPr>
        <p:spPr>
          <a:xfrm>
            <a:off x="5754624" y="1690688"/>
            <a:ext cx="4328160" cy="461665"/>
          </a:xfrm>
          <a:prstGeom prst="rect">
            <a:avLst/>
          </a:prstGeom>
          <a:noFill/>
        </p:spPr>
        <p:txBody>
          <a:bodyPr wrap="square" rtlCol="0">
            <a:spAutoFit/>
          </a:bodyPr>
          <a:lstStyle/>
          <a:p>
            <a:r>
              <a:rPr lang="en-US" sz="2400" b="1" dirty="0"/>
              <a:t>Attempt 2: </a:t>
            </a:r>
            <a:r>
              <a:rPr lang="en-US" sz="2400" dirty="0"/>
              <a:t>Average + </a:t>
            </a:r>
            <a:r>
              <a:rPr lang="en-US" sz="2400" b="1" dirty="0"/>
              <a:t>round</a:t>
            </a:r>
          </a:p>
        </p:txBody>
      </p:sp>
      <p:graphicFrame>
        <p:nvGraphicFramePr>
          <p:cNvPr id="11" name="Table 10">
            <a:extLst>
              <a:ext uri="{FF2B5EF4-FFF2-40B4-BE49-F238E27FC236}">
                <a16:creationId xmlns:a16="http://schemas.microsoft.com/office/drawing/2014/main" id="{9B966FFC-9159-178D-2CB3-D33F724A46AE}"/>
              </a:ext>
            </a:extLst>
          </p:cNvPr>
          <p:cNvGraphicFramePr>
            <a:graphicFrameLocks noGrp="1"/>
          </p:cNvGraphicFramePr>
          <p:nvPr/>
        </p:nvGraphicFramePr>
        <p:xfrm>
          <a:off x="2595395" y="2519250"/>
          <a:ext cx="524977" cy="3063852"/>
        </p:xfrm>
        <a:graphic>
          <a:graphicData uri="http://schemas.openxmlformats.org/drawingml/2006/table">
            <a:tbl>
              <a:tblPr firstRow="1" bandRow="1">
                <a:tableStyleId>{5C22544A-7EE6-4342-B048-85BDC9FD1C3A}</a:tableStyleId>
              </a:tblPr>
              <a:tblGrid>
                <a:gridCol w="524977">
                  <a:extLst>
                    <a:ext uri="{9D8B030D-6E8A-4147-A177-3AD203B41FA5}">
                      <a16:colId xmlns:a16="http://schemas.microsoft.com/office/drawing/2014/main" val="3004014445"/>
                    </a:ext>
                  </a:extLst>
                </a:gridCol>
              </a:tblGrid>
              <a:tr h="325942">
                <a:tc>
                  <a:txBody>
                    <a:bodyPr/>
                    <a:lstStyle/>
                    <a:p>
                      <a:endParaRPr lang="en-US" sz="1400" dirty="0"/>
                    </a:p>
                  </a:txBody>
                  <a:tcPr>
                    <a:gradFill flip="none" rotWithShape="1">
                      <a:gsLst>
                        <a:gs pos="0">
                          <a:srgbClr val="1212FF">
                            <a:tint val="66000"/>
                            <a:satMod val="160000"/>
                          </a:srgbClr>
                        </a:gs>
                        <a:gs pos="50000">
                          <a:srgbClr val="1212FF">
                            <a:tint val="44500"/>
                            <a:satMod val="160000"/>
                          </a:srgbClr>
                        </a:gs>
                        <a:gs pos="100000">
                          <a:srgbClr val="1212FF">
                            <a:tint val="23500"/>
                            <a:satMod val="160000"/>
                          </a:srgbClr>
                        </a:gs>
                      </a:gsLst>
                      <a:lin ang="2700000" scaled="1"/>
                      <a:tileRect/>
                    </a:gradFill>
                  </a:tcPr>
                </a:tc>
                <a:extLst>
                  <a:ext uri="{0D108BD9-81ED-4DB2-BD59-A6C34878D82A}">
                    <a16:rowId xmlns:a16="http://schemas.microsoft.com/office/drawing/2014/main" val="541177265"/>
                  </a:ext>
                </a:extLst>
              </a:tr>
              <a:tr h="391130">
                <a:tc>
                  <a:txBody>
                    <a:bodyPr/>
                    <a:lstStyle/>
                    <a:p>
                      <a:pPr algn="ctr"/>
                      <a:r>
                        <a:rPr lang="en-US" sz="1800" b="0" spc="0" dirty="0"/>
                        <a:t>1</a:t>
                      </a:r>
                    </a:p>
                  </a:txBody>
                  <a:tcPr>
                    <a:solidFill>
                      <a:srgbClr val="E4E4F8"/>
                    </a:solidFill>
                  </a:tcPr>
                </a:tc>
                <a:extLst>
                  <a:ext uri="{0D108BD9-81ED-4DB2-BD59-A6C34878D82A}">
                    <a16:rowId xmlns:a16="http://schemas.microsoft.com/office/drawing/2014/main" val="425619945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spc="0" dirty="0"/>
                        <a:t>1</a:t>
                      </a:r>
                    </a:p>
                  </a:txBody>
                  <a:tcPr>
                    <a:solidFill>
                      <a:srgbClr val="E4E4F8"/>
                    </a:solidFill>
                  </a:tcPr>
                </a:tc>
                <a:extLst>
                  <a:ext uri="{0D108BD9-81ED-4DB2-BD59-A6C34878D82A}">
                    <a16:rowId xmlns:a16="http://schemas.microsoft.com/office/drawing/2014/main" val="235803988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0</a:t>
                      </a:r>
                    </a:p>
                  </a:txBody>
                  <a:tcPr>
                    <a:solidFill>
                      <a:srgbClr val="E4E4F8"/>
                    </a:solidFill>
                  </a:tcPr>
                </a:tc>
                <a:extLst>
                  <a:ext uri="{0D108BD9-81ED-4DB2-BD59-A6C34878D82A}">
                    <a16:rowId xmlns:a16="http://schemas.microsoft.com/office/drawing/2014/main" val="3438289458"/>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0</a:t>
                      </a:r>
                    </a:p>
                  </a:txBody>
                  <a:tcPr>
                    <a:solidFill>
                      <a:srgbClr val="E4E4F8"/>
                    </a:solidFill>
                  </a:tcPr>
                </a:tc>
                <a:extLst>
                  <a:ext uri="{0D108BD9-81ED-4DB2-BD59-A6C34878D82A}">
                    <a16:rowId xmlns:a16="http://schemas.microsoft.com/office/drawing/2014/main" val="3365961350"/>
                  </a:ext>
                </a:extLst>
              </a:tr>
              <a:tr h="391130">
                <a:tc>
                  <a:txBody>
                    <a:bodyPr/>
                    <a:lstStyle/>
                    <a:p>
                      <a:pPr algn="ctr"/>
                      <a:r>
                        <a:rPr lang="en-US" sz="1800" spc="0" dirty="0">
                          <a:solidFill>
                            <a:schemeClr val="tx1"/>
                          </a:solidFill>
                        </a:rPr>
                        <a:t>0</a:t>
                      </a:r>
                    </a:p>
                  </a:txBody>
                  <a:tcPr>
                    <a:solidFill>
                      <a:srgbClr val="E4E4F8"/>
                    </a:solidFill>
                  </a:tcPr>
                </a:tc>
                <a:extLst>
                  <a:ext uri="{0D108BD9-81ED-4DB2-BD59-A6C34878D82A}">
                    <a16:rowId xmlns:a16="http://schemas.microsoft.com/office/drawing/2014/main" val="2535092789"/>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864884846"/>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794189475"/>
                  </a:ext>
                </a:extLst>
              </a:tr>
            </a:tbl>
          </a:graphicData>
        </a:graphic>
      </p:graphicFrame>
      <p:cxnSp>
        <p:nvCxnSpPr>
          <p:cNvPr id="12" name="Straight Arrow Connector 11">
            <a:extLst>
              <a:ext uri="{FF2B5EF4-FFF2-40B4-BE49-F238E27FC236}">
                <a16:creationId xmlns:a16="http://schemas.microsoft.com/office/drawing/2014/main" id="{4960E27D-FEB5-A92B-2127-88662B2EF9EA}"/>
              </a:ext>
            </a:extLst>
          </p:cNvPr>
          <p:cNvCxnSpPr>
            <a:cxnSpLocks/>
          </p:cNvCxnSpPr>
          <p:nvPr/>
        </p:nvCxnSpPr>
        <p:spPr>
          <a:xfrm>
            <a:off x="1823038" y="3450791"/>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C2109C-E4D7-2CA0-F71A-9C46874C290D}"/>
                  </a:ext>
                </a:extLst>
              </p:cNvPr>
              <p:cNvSpPr txBox="1"/>
              <p:nvPr/>
            </p:nvSpPr>
            <p:spPr>
              <a:xfrm>
                <a:off x="1112528" y="2701158"/>
                <a:ext cx="21089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0AC2109C-E4D7-2CA0-F71A-9C46874C290D}"/>
                  </a:ext>
                </a:extLst>
              </p:cNvPr>
              <p:cNvSpPr txBox="1">
                <a:spLocks noRot="1" noChangeAspect="1" noMove="1" noResize="1" noEditPoints="1" noAdjustHandles="1" noChangeArrowheads="1" noChangeShapeType="1" noTextEdit="1"/>
              </p:cNvSpPr>
              <p:nvPr/>
            </p:nvSpPr>
            <p:spPr>
              <a:xfrm>
                <a:off x="1112528" y="2701158"/>
                <a:ext cx="2108995" cy="369332"/>
              </a:xfrm>
              <a:prstGeom prst="rect">
                <a:avLst/>
              </a:prstGeom>
              <a:blipFill>
                <a:blip r:embed="rId3"/>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935B2B70-750C-2FC4-6A2C-69810AEAE846}"/>
              </a:ext>
            </a:extLst>
          </p:cNvPr>
          <p:cNvCxnSpPr>
            <a:cxnSpLocks/>
          </p:cNvCxnSpPr>
          <p:nvPr/>
        </p:nvCxnSpPr>
        <p:spPr>
          <a:xfrm>
            <a:off x="1823038" y="3073350"/>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AEC3559-6BB9-6D2A-AF5C-339625BEA0E7}"/>
                  </a:ext>
                </a:extLst>
              </p:cNvPr>
              <p:cNvSpPr txBox="1"/>
              <p:nvPr/>
            </p:nvSpPr>
            <p:spPr>
              <a:xfrm>
                <a:off x="1969581" y="3092088"/>
                <a:ext cx="3407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5" name="TextBox 14">
                <a:extLst>
                  <a:ext uri="{FF2B5EF4-FFF2-40B4-BE49-F238E27FC236}">
                    <a16:creationId xmlns:a16="http://schemas.microsoft.com/office/drawing/2014/main" id="{FAEC3559-6BB9-6D2A-AF5C-339625BEA0E7}"/>
                  </a:ext>
                </a:extLst>
              </p:cNvPr>
              <p:cNvSpPr txBox="1">
                <a:spLocks noRot="1" noChangeAspect="1" noMove="1" noResize="1" noEditPoints="1" noAdjustHandles="1" noChangeArrowheads="1" noChangeShapeType="1" noTextEdit="1"/>
              </p:cNvSpPr>
              <p:nvPr/>
            </p:nvSpPr>
            <p:spPr>
              <a:xfrm>
                <a:off x="1969581" y="3092088"/>
                <a:ext cx="340783" cy="400110"/>
              </a:xfrm>
              <a:prstGeom prst="rect">
                <a:avLst/>
              </a:prstGeom>
              <a:blipFill>
                <a:blip r:embed="rId4"/>
                <a:stretch>
                  <a:fillRect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46ABC46-56F5-5B50-C638-8165F412CE3C}"/>
                  </a:ext>
                </a:extLst>
              </p:cNvPr>
              <p:cNvSpPr txBox="1"/>
              <p:nvPr/>
            </p:nvSpPr>
            <p:spPr>
              <a:xfrm>
                <a:off x="1996633" y="4911870"/>
                <a:ext cx="3407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𝑁</m:t>
                          </m:r>
                        </m:sub>
                      </m:sSub>
                    </m:oMath>
                  </m:oMathPara>
                </a14:m>
                <a:endParaRPr lang="en-US" sz="2400" dirty="0"/>
              </a:p>
            </p:txBody>
          </p:sp>
        </mc:Choice>
        <mc:Fallback xmlns="">
          <p:sp>
            <p:nvSpPr>
              <p:cNvPr id="16" name="TextBox 15">
                <a:extLst>
                  <a:ext uri="{FF2B5EF4-FFF2-40B4-BE49-F238E27FC236}">
                    <a16:creationId xmlns:a16="http://schemas.microsoft.com/office/drawing/2014/main" id="{346ABC46-56F5-5B50-C638-8165F412CE3C}"/>
                  </a:ext>
                </a:extLst>
              </p:cNvPr>
              <p:cNvSpPr txBox="1">
                <a:spLocks noRot="1" noChangeAspect="1" noMove="1" noResize="1" noEditPoints="1" noAdjustHandles="1" noChangeArrowheads="1" noChangeShapeType="1" noTextEdit="1"/>
              </p:cNvSpPr>
              <p:nvPr/>
            </p:nvSpPr>
            <p:spPr>
              <a:xfrm>
                <a:off x="1996633" y="4911870"/>
                <a:ext cx="340783" cy="369332"/>
              </a:xfrm>
              <a:prstGeom prst="rect">
                <a:avLst/>
              </a:prstGeom>
              <a:blipFill>
                <a:blip r:embed="rId5"/>
                <a:stretch>
                  <a:fillRect r="-18519"/>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B7C15D5-E733-2BE4-08DA-25F3AE4E1AFD}"/>
              </a:ext>
            </a:extLst>
          </p:cNvPr>
          <p:cNvCxnSpPr>
            <a:cxnSpLocks/>
          </p:cNvCxnSpPr>
          <p:nvPr/>
        </p:nvCxnSpPr>
        <p:spPr>
          <a:xfrm>
            <a:off x="1823038" y="5252302"/>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A726B9-6D03-049D-04D8-D40C747BB9AE}"/>
              </a:ext>
            </a:extLst>
          </p:cNvPr>
          <p:cNvSpPr txBox="1"/>
          <p:nvPr/>
        </p:nvSpPr>
        <p:spPr>
          <a:xfrm>
            <a:off x="2055045" y="3657342"/>
            <a:ext cx="253596" cy="1015663"/>
          </a:xfrm>
          <a:prstGeom prst="rect">
            <a:avLst/>
          </a:prstGeom>
          <a:noFill/>
        </p:spPr>
        <p:txBody>
          <a:bodyPr wrap="none" rtlCol="0">
            <a:spAutoFit/>
          </a:bodyPr>
          <a:lstStyle/>
          <a:p>
            <a:r>
              <a:rPr lang="en-US" sz="2000" b="1" dirty="0"/>
              <a:t>.</a:t>
            </a:r>
          </a:p>
          <a:p>
            <a:r>
              <a:rPr lang="en-US" sz="2000" b="1" dirty="0"/>
              <a:t>.</a:t>
            </a:r>
          </a:p>
          <a:p>
            <a:r>
              <a:rPr lang="en-US" sz="2000" b="1" dirty="0"/>
              <a:t>.</a:t>
            </a:r>
          </a:p>
        </p:txBody>
      </p:sp>
      <p:pic>
        <p:nvPicPr>
          <p:cNvPr id="19" name="Picture 2" descr="Premium Vector | Gold coin with dollar sign. on white background">
            <a:extLst>
              <a:ext uri="{FF2B5EF4-FFF2-40B4-BE49-F238E27FC236}">
                <a16:creationId xmlns:a16="http://schemas.microsoft.com/office/drawing/2014/main" id="{BAA4776B-8D0F-995F-6AEC-95BF1AE57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96" y="3542759"/>
            <a:ext cx="681036" cy="6810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4742B76-0EF9-9796-745B-44AAE9DD2A77}"/>
                  </a:ext>
                </a:extLst>
              </p:cNvPr>
              <p:cNvSpPr txBox="1"/>
              <p:nvPr/>
            </p:nvSpPr>
            <p:spPr>
              <a:xfrm>
                <a:off x="576772" y="5739734"/>
                <a:ext cx="3277760" cy="369332"/>
              </a:xfrm>
              <a:prstGeom prst="rect">
                <a:avLst/>
              </a:prstGeom>
              <a:solidFill>
                <a:srgbClr val="FFFF00"/>
              </a:solidFill>
            </p:spPr>
            <p:txBody>
              <a:bodyPr wrap="square" rtlCol="0">
                <a:spAutoFit/>
              </a:bodyPr>
              <a:lstStyle/>
              <a:p>
                <a:r>
                  <a:rPr lang="en-US" b="1" dirty="0"/>
                  <a:t>Goal:</a:t>
                </a:r>
                <a:r>
                  <a:rPr lang="en-US" dirty="0"/>
                  <a:t> guess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close to </a:t>
                </a:r>
                <a14:m>
                  <m:oMath xmlns:m="http://schemas.openxmlformats.org/officeDocument/2006/math">
                    <m:r>
                      <a:rPr lang="en-US" b="0" i="1" dirty="0" smtClean="0">
                        <a:latin typeface="Cambria Math" panose="02040503050406030204" pitchFamily="18" charset="0"/>
                      </a:rPr>
                      <m:t>𝑝</m:t>
                    </m:r>
                  </m:oMath>
                </a14:m>
                <a:r>
                  <a:rPr lang="en-US" dirty="0"/>
                  <a:t>.</a:t>
                </a:r>
              </a:p>
            </p:txBody>
          </p:sp>
        </mc:Choice>
        <mc:Fallback xmlns="">
          <p:sp>
            <p:nvSpPr>
              <p:cNvPr id="20" name="TextBox 19">
                <a:extLst>
                  <a:ext uri="{FF2B5EF4-FFF2-40B4-BE49-F238E27FC236}">
                    <a16:creationId xmlns:a16="http://schemas.microsoft.com/office/drawing/2014/main" id="{14742B76-0EF9-9796-745B-44AAE9DD2A77}"/>
                  </a:ext>
                </a:extLst>
              </p:cNvPr>
              <p:cNvSpPr txBox="1">
                <a:spLocks noRot="1" noChangeAspect="1" noMove="1" noResize="1" noEditPoints="1" noAdjustHandles="1" noChangeArrowheads="1" noChangeShapeType="1" noTextEdit="1"/>
              </p:cNvSpPr>
              <p:nvPr/>
            </p:nvSpPr>
            <p:spPr>
              <a:xfrm>
                <a:off x="576772" y="5739734"/>
                <a:ext cx="3277760" cy="369332"/>
              </a:xfrm>
              <a:prstGeom prst="rect">
                <a:avLst/>
              </a:prstGeom>
              <a:blipFill>
                <a:blip r:embed="rId7"/>
                <a:stretch>
                  <a:fillRect l="-1544"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028BC1-0697-1EA1-8AE0-3BA4742346B2}"/>
                  </a:ext>
                </a:extLst>
              </p:cNvPr>
              <p:cNvSpPr txBox="1"/>
              <p:nvPr/>
            </p:nvSpPr>
            <p:spPr>
              <a:xfrm>
                <a:off x="36576" y="4204774"/>
                <a:ext cx="19872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𝐵𝑒𝑟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42028BC1-0697-1EA1-8AE0-3BA4742346B2}"/>
                  </a:ext>
                </a:extLst>
              </p:cNvPr>
              <p:cNvSpPr txBox="1">
                <a:spLocks noRot="1" noChangeAspect="1" noMove="1" noResize="1" noEditPoints="1" noAdjustHandles="1" noChangeArrowheads="1" noChangeShapeType="1" noTextEdit="1"/>
              </p:cNvSpPr>
              <p:nvPr/>
            </p:nvSpPr>
            <p:spPr>
              <a:xfrm>
                <a:off x="36576" y="4204774"/>
                <a:ext cx="1987296" cy="276999"/>
              </a:xfrm>
              <a:prstGeom prst="rect">
                <a:avLst/>
              </a:prstGeom>
              <a:blipFill>
                <a:blip r:embed="rId8"/>
                <a:stretch>
                  <a:fillRect t="-4545" b="-36364"/>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8E6C75D4-A2AD-2AD8-5F80-C0C247C3CA92}"/>
              </a:ext>
            </a:extLst>
          </p:cNvPr>
          <p:cNvSpPr/>
          <p:nvPr/>
        </p:nvSpPr>
        <p:spPr>
          <a:xfrm>
            <a:off x="7722828" y="910954"/>
            <a:ext cx="3452496" cy="5366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5E10C42-54E1-011F-6318-0DB25C6EAC4B}"/>
                  </a:ext>
                </a:extLst>
              </p:cNvPr>
              <p:cNvSpPr txBox="1"/>
              <p:nvPr/>
            </p:nvSpPr>
            <p:spPr>
              <a:xfrm>
                <a:off x="6747335" y="1034102"/>
                <a:ext cx="5444665" cy="3579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panose="02040503050406030204" pitchFamily="18" charset="0"/>
                                </a:rPr>
                                <m:t>Pr</m:t>
                              </m:r>
                            </m:e>
                            <m:lim>
                              <m:r>
                                <a:rPr lang="en-US" sz="1600" b="0" i="1" smtClean="0">
                                  <a:latin typeface="Cambria Math" panose="02040503050406030204" pitchFamily="18" charset="0"/>
                                </a:rPr>
                                <m:t>𝑆</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𝑆</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𝐷</m:t>
                                  </m:r>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 ,   </m:t>
                              </m:r>
                              <m:r>
                                <a:rPr lang="en-US" sz="1600" b="0" i="1" smtClean="0">
                                  <a:latin typeface="Cambria Math" panose="02040503050406030204" pitchFamily="18" charset="0"/>
                                </a:rPr>
                                <m:t>𝑟</m:t>
                              </m:r>
                            </m:lim>
                          </m:limLow>
                        </m:fName>
                        <m:e>
                          <m:r>
                            <a:rPr lang="en-US" sz="1600" b="0" i="1" smtClean="0">
                              <a:latin typeface="Cambria Math" panose="02040503050406030204" pitchFamily="18" charset="0"/>
                            </a:rPr>
                            <m:t>[</m:t>
                          </m:r>
                          <m:r>
                            <a:rPr lang="en-US" sz="1600" b="0" i="1" smtClean="0">
                              <a:latin typeface="Cambria Math" panose="02040503050406030204" pitchFamily="18" charset="0"/>
                            </a:rPr>
                            <m:t>𝐴</m:t>
                          </m:r>
                        </m:e>
                      </m:func>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𝑆</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𝑆</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𝑟</m:t>
                      </m:r>
                      <m:r>
                        <a:rPr lang="en-US" sz="1600" b="0" i="1" smtClean="0">
                          <a:latin typeface="Cambria Math" panose="02040503050406030204" pitchFamily="18" charset="0"/>
                        </a:rPr>
                        <m:t>)]≥1−</m:t>
                      </m:r>
                      <m:r>
                        <a:rPr lang="en-US" sz="1600" b="0" i="1" smtClean="0">
                          <a:latin typeface="Cambria Math" panose="02040503050406030204" pitchFamily="18" charset="0"/>
                        </a:rPr>
                        <m:t>𝜌</m:t>
                      </m:r>
                    </m:oMath>
                  </m:oMathPara>
                </a14:m>
                <a:endParaRPr lang="en-US" sz="1600" dirty="0"/>
              </a:p>
            </p:txBody>
          </p:sp>
        </mc:Choice>
        <mc:Fallback xmlns="">
          <p:sp>
            <p:nvSpPr>
              <p:cNvPr id="23" name="TextBox 22">
                <a:extLst>
                  <a:ext uri="{FF2B5EF4-FFF2-40B4-BE49-F238E27FC236}">
                    <a16:creationId xmlns:a16="http://schemas.microsoft.com/office/drawing/2014/main" id="{95E10C42-54E1-011F-6318-0DB25C6EAC4B}"/>
                  </a:ext>
                </a:extLst>
              </p:cNvPr>
              <p:cNvSpPr txBox="1">
                <a:spLocks noRot="1" noChangeAspect="1" noMove="1" noResize="1" noEditPoints="1" noAdjustHandles="1" noChangeArrowheads="1" noChangeShapeType="1" noTextEdit="1"/>
              </p:cNvSpPr>
              <p:nvPr/>
            </p:nvSpPr>
            <p:spPr>
              <a:xfrm>
                <a:off x="6747335" y="1034102"/>
                <a:ext cx="5444665" cy="357983"/>
              </a:xfrm>
              <a:prstGeom prst="rect">
                <a:avLst/>
              </a:prstGeom>
              <a:blipFill>
                <a:blip r:embed="rId9"/>
                <a:stretch>
                  <a:fillRect b="-2069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FF5ADCCA-A641-F17F-9911-CBC429B6600B}"/>
              </a:ext>
            </a:extLst>
          </p:cNvPr>
          <p:cNvSpPr txBox="1"/>
          <p:nvPr/>
        </p:nvSpPr>
        <p:spPr>
          <a:xfrm>
            <a:off x="8395544" y="522155"/>
            <a:ext cx="2350188" cy="369332"/>
          </a:xfrm>
          <a:prstGeom prst="rect">
            <a:avLst/>
          </a:prstGeom>
          <a:noFill/>
        </p:spPr>
        <p:txBody>
          <a:bodyPr wrap="square" rtlCol="0">
            <a:spAutoFit/>
          </a:bodyPr>
          <a:lstStyle/>
          <a:p>
            <a:r>
              <a:rPr lang="en-US" dirty="0"/>
              <a:t>Replicability definition: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6340BA-D2A5-7AEA-0CCB-66E1BFE74053}"/>
                  </a:ext>
                </a:extLst>
              </p:cNvPr>
              <p:cNvSpPr txBox="1"/>
              <p:nvPr/>
            </p:nvSpPr>
            <p:spPr>
              <a:xfrm>
                <a:off x="7830023" y="2564889"/>
                <a:ext cx="2392396" cy="521553"/>
              </a:xfrm>
              <a:prstGeom prst="rect">
                <a:avLst/>
              </a:prstGeom>
              <a:noFill/>
            </p:spPr>
            <p:txBody>
              <a:bodyPr wrap="square" lIns="0" tIns="0" rIns="0" bIns="0" rtlCol="0">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oMath>
                </a14:m>
                <a:r>
                  <a:rPr lang="en-US" sz="2400" b="0" dirty="0"/>
                  <a:t> 0.57</a:t>
                </a:r>
              </a:p>
            </p:txBody>
          </p:sp>
        </mc:Choice>
        <mc:Fallback xmlns="">
          <p:sp>
            <p:nvSpPr>
              <p:cNvPr id="4" name="TextBox 3">
                <a:extLst>
                  <a:ext uri="{FF2B5EF4-FFF2-40B4-BE49-F238E27FC236}">
                    <a16:creationId xmlns:a16="http://schemas.microsoft.com/office/drawing/2014/main" id="{666340BA-D2A5-7AEA-0CCB-66E1BFE74053}"/>
                  </a:ext>
                </a:extLst>
              </p:cNvPr>
              <p:cNvSpPr txBox="1">
                <a:spLocks noRot="1" noChangeAspect="1" noMove="1" noResize="1" noEditPoints="1" noAdjustHandles="1" noChangeArrowheads="1" noChangeShapeType="1" noTextEdit="1"/>
              </p:cNvSpPr>
              <p:nvPr/>
            </p:nvSpPr>
            <p:spPr>
              <a:xfrm>
                <a:off x="7830023" y="2564889"/>
                <a:ext cx="2392396" cy="521553"/>
              </a:xfrm>
              <a:prstGeom prst="rect">
                <a:avLst/>
              </a:prstGeom>
              <a:blipFill>
                <a:blip r:embed="rId10"/>
                <a:stretch>
                  <a:fillRect l="-14286" t="-109756" b="-16829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0E6A854-1BD7-012B-2230-CA23704B963B}"/>
              </a:ext>
            </a:extLst>
          </p:cNvPr>
          <p:cNvSpPr txBox="1"/>
          <p:nvPr/>
        </p:nvSpPr>
        <p:spPr>
          <a:xfrm>
            <a:off x="5976356" y="2623672"/>
            <a:ext cx="1853667" cy="461665"/>
          </a:xfrm>
          <a:prstGeom prst="rect">
            <a:avLst/>
          </a:prstGeom>
          <a:noFill/>
        </p:spPr>
        <p:txBody>
          <a:bodyPr wrap="square" rtlCol="0">
            <a:spAutoFit/>
          </a:bodyPr>
          <a:lstStyle/>
          <a:p>
            <a:r>
              <a:rPr lang="en-US" sz="2400" dirty="0"/>
              <a:t>Round down</a:t>
            </a:r>
          </a:p>
        </p:txBody>
      </p:sp>
      <p:sp>
        <p:nvSpPr>
          <p:cNvPr id="5" name="TextBox 4">
            <a:extLst>
              <a:ext uri="{FF2B5EF4-FFF2-40B4-BE49-F238E27FC236}">
                <a16:creationId xmlns:a16="http://schemas.microsoft.com/office/drawing/2014/main" id="{EB21B06B-2DAA-06B9-A9E1-E0C699A51AFB}"/>
              </a:ext>
            </a:extLst>
          </p:cNvPr>
          <p:cNvSpPr txBox="1"/>
          <p:nvPr/>
        </p:nvSpPr>
        <p:spPr>
          <a:xfrm>
            <a:off x="6842148" y="4315089"/>
            <a:ext cx="4682421" cy="461665"/>
          </a:xfrm>
          <a:prstGeom prst="rect">
            <a:avLst/>
          </a:prstGeom>
          <a:noFill/>
        </p:spPr>
        <p:txBody>
          <a:bodyPr wrap="square" rtlCol="0">
            <a:spAutoFit/>
          </a:bodyPr>
          <a:lstStyle/>
          <a:p>
            <a:r>
              <a:rPr lang="en-US" sz="2400" dirty="0"/>
              <a:t>Replicability? </a:t>
            </a:r>
          </a:p>
        </p:txBody>
      </p:sp>
      <p:sp>
        <p:nvSpPr>
          <p:cNvPr id="10" name="Oval 9">
            <a:extLst>
              <a:ext uri="{FF2B5EF4-FFF2-40B4-BE49-F238E27FC236}">
                <a16:creationId xmlns:a16="http://schemas.microsoft.com/office/drawing/2014/main" id="{A9428F52-8568-B487-CCE5-4B14B0A11F9A}"/>
              </a:ext>
            </a:extLst>
          </p:cNvPr>
          <p:cNvSpPr/>
          <p:nvPr/>
        </p:nvSpPr>
        <p:spPr>
          <a:xfrm>
            <a:off x="7780524" y="3448691"/>
            <a:ext cx="211018" cy="203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7E3D6EC-DB27-451E-4B3C-0FE90E30D384}"/>
                  </a:ext>
                </a:extLst>
              </p:cNvPr>
              <p:cNvSpPr txBox="1"/>
              <p:nvPr/>
            </p:nvSpPr>
            <p:spPr>
              <a:xfrm>
                <a:off x="7497061" y="3144568"/>
                <a:ext cx="8592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𝒑</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oMath>
                  </m:oMathPara>
                </a14:m>
                <a:endParaRPr lang="en-US" b="1" dirty="0">
                  <a:solidFill>
                    <a:srgbClr val="FF0000"/>
                  </a:solidFill>
                </a:endParaRPr>
              </a:p>
            </p:txBody>
          </p:sp>
        </mc:Choice>
        <mc:Fallback xmlns="">
          <p:sp>
            <p:nvSpPr>
              <p:cNvPr id="37" name="TextBox 36">
                <a:extLst>
                  <a:ext uri="{FF2B5EF4-FFF2-40B4-BE49-F238E27FC236}">
                    <a16:creationId xmlns:a16="http://schemas.microsoft.com/office/drawing/2014/main" id="{27E3D6EC-DB27-451E-4B3C-0FE90E30D384}"/>
                  </a:ext>
                </a:extLst>
              </p:cNvPr>
              <p:cNvSpPr txBox="1">
                <a:spLocks noRot="1" noChangeAspect="1" noMove="1" noResize="1" noEditPoints="1" noAdjustHandles="1" noChangeArrowheads="1" noChangeShapeType="1" noTextEdit="1"/>
              </p:cNvSpPr>
              <p:nvPr/>
            </p:nvSpPr>
            <p:spPr>
              <a:xfrm>
                <a:off x="7497061" y="3144568"/>
                <a:ext cx="859210" cy="276999"/>
              </a:xfrm>
              <a:prstGeom prst="rect">
                <a:avLst/>
              </a:prstGeom>
              <a:blipFill>
                <a:blip r:embed="rId11"/>
                <a:stretch>
                  <a:fillRect l="-5797" r="-5797" b="-26087"/>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379A7B64-4B65-FB52-96FB-6DF47F745CB7}"/>
              </a:ext>
            </a:extLst>
          </p:cNvPr>
          <p:cNvGrpSpPr/>
          <p:nvPr/>
        </p:nvGrpSpPr>
        <p:grpSpPr>
          <a:xfrm>
            <a:off x="4335593" y="3399325"/>
            <a:ext cx="7249193" cy="712753"/>
            <a:chOff x="7722314" y="3070210"/>
            <a:chExt cx="3142811" cy="712753"/>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159ABA9-815E-BCBC-1090-00A407DA7EF5}"/>
                    </a:ext>
                  </a:extLst>
                </p:cNvPr>
                <p:cNvSpPr txBox="1"/>
                <p:nvPr/>
              </p:nvSpPr>
              <p:spPr>
                <a:xfrm>
                  <a:off x="10683985" y="3291625"/>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a16="http://schemas.microsoft.com/office/drawing/2014/main" id="{8179E76B-6797-3E17-1A9A-3AA6835266DE}"/>
                    </a:ext>
                  </a:extLst>
                </p:cNvPr>
                <p:cNvSpPr txBox="1">
                  <a:spLocks noRot="1" noChangeAspect="1" noMove="1" noResize="1" noEditPoints="1" noAdjustHandles="1" noChangeArrowheads="1" noChangeShapeType="1" noTextEdit="1"/>
                </p:cNvSpPr>
                <p:nvPr/>
              </p:nvSpPr>
              <p:spPr>
                <a:xfrm>
                  <a:off x="10683985" y="3291625"/>
                  <a:ext cx="181140" cy="276999"/>
                </a:xfrm>
                <a:prstGeom prst="rect">
                  <a:avLst/>
                </a:prstGeom>
                <a:blipFill>
                  <a:blip r:embed="rId12"/>
                  <a:stretch>
                    <a:fillRect b="-9091"/>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9D52AA3F-0A9E-A7C2-D375-448BFF68EA57}"/>
                </a:ext>
              </a:extLst>
            </p:cNvPr>
            <p:cNvGrpSpPr/>
            <p:nvPr/>
          </p:nvGrpSpPr>
          <p:grpSpPr>
            <a:xfrm>
              <a:off x="7722314" y="3070210"/>
              <a:ext cx="3058192" cy="712753"/>
              <a:chOff x="8822876" y="3049974"/>
              <a:chExt cx="3058192" cy="712753"/>
            </a:xfrm>
          </p:grpSpPr>
          <p:cxnSp>
            <p:nvCxnSpPr>
              <p:cNvPr id="42" name="Straight Connector 41">
                <a:extLst>
                  <a:ext uri="{FF2B5EF4-FFF2-40B4-BE49-F238E27FC236}">
                    <a16:creationId xmlns:a16="http://schemas.microsoft.com/office/drawing/2014/main" id="{7A5E950E-B6A1-1FCB-EBC5-742941E86670}"/>
                  </a:ext>
                </a:extLst>
              </p:cNvPr>
              <p:cNvCxnSpPr>
                <a:cxnSpLocks/>
              </p:cNvCxnSpPr>
              <p:nvPr/>
            </p:nvCxnSpPr>
            <p:spPr>
              <a:xfrm>
                <a:off x="9519207" y="3049974"/>
                <a:ext cx="0" cy="377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8C70495-7D96-E07E-AB46-2F5AC24E9514}"/>
                  </a:ext>
                </a:extLst>
              </p:cNvPr>
              <p:cNvGrpSpPr/>
              <p:nvPr/>
            </p:nvGrpSpPr>
            <p:grpSpPr>
              <a:xfrm>
                <a:off x="8822876" y="3049974"/>
                <a:ext cx="3058192" cy="712753"/>
                <a:chOff x="8822876" y="3049974"/>
                <a:chExt cx="3058192" cy="712753"/>
              </a:xfrm>
            </p:grpSpPr>
            <p:cxnSp>
              <p:nvCxnSpPr>
                <p:cNvPr id="44" name="Straight Connector 43">
                  <a:extLst>
                    <a:ext uri="{FF2B5EF4-FFF2-40B4-BE49-F238E27FC236}">
                      <a16:creationId xmlns:a16="http://schemas.microsoft.com/office/drawing/2014/main" id="{FB15E142-FBBB-39A9-FE4D-E0E27E3AF994}"/>
                    </a:ext>
                  </a:extLst>
                </p:cNvPr>
                <p:cNvCxnSpPr>
                  <a:cxnSpLocks/>
                </p:cNvCxnSpPr>
                <p:nvPr/>
              </p:nvCxnSpPr>
              <p:spPr>
                <a:xfrm>
                  <a:off x="8929688" y="3218287"/>
                  <a:ext cx="2951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AF517F-37C6-F3EF-C0CB-75100F63D6D7}"/>
                    </a:ext>
                  </a:extLst>
                </p:cNvPr>
                <p:cNvCxnSpPr>
                  <a:cxnSpLocks/>
                </p:cNvCxnSpPr>
                <p:nvPr/>
              </p:nvCxnSpPr>
              <p:spPr>
                <a:xfrm>
                  <a:off x="10363199" y="3049974"/>
                  <a:ext cx="0" cy="4008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09D8E94-DDC3-A0A3-A7D2-BEA7939B14C0}"/>
                        </a:ext>
                      </a:extLst>
                    </p:cNvPr>
                    <p:cNvSpPr txBox="1"/>
                    <p:nvPr/>
                  </p:nvSpPr>
                  <p:spPr>
                    <a:xfrm>
                      <a:off x="8822876" y="3285891"/>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46" name="TextBox 45">
                      <a:extLst>
                        <a:ext uri="{FF2B5EF4-FFF2-40B4-BE49-F238E27FC236}">
                          <a16:creationId xmlns:a16="http://schemas.microsoft.com/office/drawing/2014/main" id="{709D8E94-DDC3-A0A3-A7D2-BEA7939B14C0}"/>
                        </a:ext>
                      </a:extLst>
                    </p:cNvPr>
                    <p:cNvSpPr txBox="1">
                      <a:spLocks noRot="1" noChangeAspect="1" noMove="1" noResize="1" noEditPoints="1" noAdjustHandles="1" noChangeArrowheads="1" noChangeShapeType="1" noTextEdit="1"/>
                    </p:cNvSpPr>
                    <p:nvPr/>
                  </p:nvSpPr>
                  <p:spPr>
                    <a:xfrm>
                      <a:off x="8822876" y="3285891"/>
                      <a:ext cx="181140" cy="276999"/>
                    </a:xfrm>
                    <a:prstGeom prst="rect">
                      <a:avLst/>
                    </a:prstGeom>
                    <a:blipFill>
                      <a:blip r:embed="rId1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F2A5735-FE2E-35E7-F02C-C71286480CFD}"/>
                        </a:ext>
                      </a:extLst>
                    </p:cNvPr>
                    <p:cNvSpPr txBox="1"/>
                    <p:nvPr/>
                  </p:nvSpPr>
                  <p:spPr>
                    <a:xfrm>
                      <a:off x="9134141" y="3485728"/>
                      <a:ext cx="17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0.1 </m:t>
                            </m:r>
                          </m:oMath>
                        </m:oMathPara>
                      </a14:m>
                      <a:endParaRPr lang="en-US" dirty="0"/>
                    </a:p>
                  </p:txBody>
                </p:sp>
              </mc:Choice>
              <mc:Fallback xmlns="">
                <p:sp>
                  <p:nvSpPr>
                    <p:cNvPr id="47" name="TextBox 46">
                      <a:extLst>
                        <a:ext uri="{FF2B5EF4-FFF2-40B4-BE49-F238E27FC236}">
                          <a16:creationId xmlns:a16="http://schemas.microsoft.com/office/drawing/2014/main" id="{DF2A5735-FE2E-35E7-F02C-C71286480CFD}"/>
                        </a:ext>
                      </a:extLst>
                    </p:cNvPr>
                    <p:cNvSpPr txBox="1">
                      <a:spLocks noRot="1" noChangeAspect="1" noMove="1" noResize="1" noEditPoints="1" noAdjustHandles="1" noChangeArrowheads="1" noChangeShapeType="1" noTextEdit="1"/>
                    </p:cNvSpPr>
                    <p:nvPr/>
                  </p:nvSpPr>
                  <p:spPr>
                    <a:xfrm>
                      <a:off x="9134141" y="3485728"/>
                      <a:ext cx="177216" cy="276999"/>
                    </a:xfrm>
                    <a:prstGeom prst="rect">
                      <a:avLst/>
                    </a:prstGeom>
                    <a:blipFill>
                      <a:blip r:embed="rId14"/>
                      <a:stretch>
                        <a:fillRect l="-8824" t="-4348" r="-20588"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5983EA3-37F6-C57D-00CF-8095B197469D}"/>
                        </a:ext>
                      </a:extLst>
                    </p:cNvPr>
                    <p:cNvSpPr txBox="1"/>
                    <p:nvPr/>
                  </p:nvSpPr>
                  <p:spPr>
                    <a:xfrm>
                      <a:off x="10159256" y="3477915"/>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0.5 </m:t>
                            </m:r>
                          </m:oMath>
                        </m:oMathPara>
                      </a14:m>
                      <a:endParaRPr lang="en-US" dirty="0"/>
                    </a:p>
                  </p:txBody>
                </p:sp>
              </mc:Choice>
              <mc:Fallback xmlns="">
                <p:sp>
                  <p:nvSpPr>
                    <p:cNvPr id="48" name="TextBox 47">
                      <a:extLst>
                        <a:ext uri="{FF2B5EF4-FFF2-40B4-BE49-F238E27FC236}">
                          <a16:creationId xmlns:a16="http://schemas.microsoft.com/office/drawing/2014/main" id="{D5983EA3-37F6-C57D-00CF-8095B197469D}"/>
                        </a:ext>
                      </a:extLst>
                    </p:cNvPr>
                    <p:cNvSpPr txBox="1">
                      <a:spLocks noRot="1" noChangeAspect="1" noMove="1" noResize="1" noEditPoints="1" noAdjustHandles="1" noChangeArrowheads="1" noChangeShapeType="1" noTextEdit="1"/>
                    </p:cNvSpPr>
                    <p:nvPr/>
                  </p:nvSpPr>
                  <p:spPr>
                    <a:xfrm>
                      <a:off x="10159256" y="3477915"/>
                      <a:ext cx="408766" cy="276999"/>
                    </a:xfrm>
                    <a:prstGeom prst="rect">
                      <a:avLst/>
                    </a:prstGeom>
                    <a:blipFill>
                      <a:blip r:embed="rId15"/>
                      <a:stretch>
                        <a:fillRect t="-869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9DFA4C7-7943-96D2-4668-69B472D5E4CF}"/>
                        </a:ext>
                      </a:extLst>
                    </p:cNvPr>
                    <p:cNvSpPr txBox="1"/>
                    <p:nvPr/>
                  </p:nvSpPr>
                  <p:spPr>
                    <a:xfrm>
                      <a:off x="10853936" y="3481240"/>
                      <a:ext cx="17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0.7 </m:t>
                            </m:r>
                          </m:oMath>
                        </m:oMathPara>
                      </a14:m>
                      <a:endParaRPr lang="en-US" dirty="0"/>
                    </a:p>
                  </p:txBody>
                </p:sp>
              </mc:Choice>
              <mc:Fallback xmlns="">
                <p:sp>
                  <p:nvSpPr>
                    <p:cNvPr id="49" name="TextBox 48">
                      <a:extLst>
                        <a:ext uri="{FF2B5EF4-FFF2-40B4-BE49-F238E27FC236}">
                          <a16:creationId xmlns:a16="http://schemas.microsoft.com/office/drawing/2014/main" id="{19DFA4C7-7943-96D2-4668-69B472D5E4CF}"/>
                        </a:ext>
                      </a:extLst>
                    </p:cNvPr>
                    <p:cNvSpPr txBox="1">
                      <a:spLocks noRot="1" noChangeAspect="1" noMove="1" noResize="1" noEditPoints="1" noAdjustHandles="1" noChangeArrowheads="1" noChangeShapeType="1" noTextEdit="1"/>
                    </p:cNvSpPr>
                    <p:nvPr/>
                  </p:nvSpPr>
                  <p:spPr>
                    <a:xfrm>
                      <a:off x="10853936" y="3481240"/>
                      <a:ext cx="177216" cy="276999"/>
                    </a:xfrm>
                    <a:prstGeom prst="rect">
                      <a:avLst/>
                    </a:prstGeom>
                    <a:blipFill>
                      <a:blip r:embed="rId16"/>
                      <a:stretch>
                        <a:fillRect l="-12121" t="-4348" r="-21212" b="-34783"/>
                      </a:stretch>
                    </a:blipFill>
                  </p:spPr>
                  <p:txBody>
                    <a:bodyPr/>
                    <a:lstStyle/>
                    <a:p>
                      <a:r>
                        <a:rPr lang="en-US">
                          <a:noFill/>
                        </a:rPr>
                        <a:t> </a:t>
                      </a:r>
                    </a:p>
                  </p:txBody>
                </p:sp>
              </mc:Fallback>
            </mc:AlternateContent>
          </p:grpSp>
        </p:grpSp>
      </p:grpSp>
      <p:cxnSp>
        <p:nvCxnSpPr>
          <p:cNvPr id="50" name="Straight Connector 49">
            <a:extLst>
              <a:ext uri="{FF2B5EF4-FFF2-40B4-BE49-F238E27FC236}">
                <a16:creationId xmlns:a16="http://schemas.microsoft.com/office/drawing/2014/main" id="{A0A5676A-A894-02A4-7903-D8C11777CA9C}"/>
              </a:ext>
            </a:extLst>
          </p:cNvPr>
          <p:cNvCxnSpPr>
            <a:cxnSpLocks/>
          </p:cNvCxnSpPr>
          <p:nvPr/>
        </p:nvCxnSpPr>
        <p:spPr>
          <a:xfrm>
            <a:off x="5240872" y="3387568"/>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9EA80F4-C172-F522-0BC6-7B13C26446DA}"/>
              </a:ext>
            </a:extLst>
          </p:cNvPr>
          <p:cNvCxnSpPr>
            <a:cxnSpLocks/>
          </p:cNvCxnSpPr>
          <p:nvPr/>
        </p:nvCxnSpPr>
        <p:spPr>
          <a:xfrm>
            <a:off x="6636286" y="3407414"/>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5A53D85-E558-DD48-49B8-8D9D68350D94}"/>
              </a:ext>
            </a:extLst>
          </p:cNvPr>
          <p:cNvCxnSpPr>
            <a:cxnSpLocks/>
          </p:cNvCxnSpPr>
          <p:nvPr/>
        </p:nvCxnSpPr>
        <p:spPr>
          <a:xfrm>
            <a:off x="8531762" y="3404598"/>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34B6282-19F3-98F5-F0C0-DE32B7C4731B}"/>
              </a:ext>
            </a:extLst>
          </p:cNvPr>
          <p:cNvCxnSpPr>
            <a:cxnSpLocks/>
          </p:cNvCxnSpPr>
          <p:nvPr/>
        </p:nvCxnSpPr>
        <p:spPr>
          <a:xfrm>
            <a:off x="9927175" y="3397410"/>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8F8FDDB-922A-DCAB-548E-BF4C99ED37F8}"/>
              </a:ext>
            </a:extLst>
          </p:cNvPr>
          <p:cNvCxnSpPr>
            <a:cxnSpLocks/>
          </p:cNvCxnSpPr>
          <p:nvPr/>
        </p:nvCxnSpPr>
        <p:spPr>
          <a:xfrm>
            <a:off x="10627262" y="3382635"/>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03B87E-9251-4EBC-1E50-E4ACD43752FD}"/>
              </a:ext>
            </a:extLst>
          </p:cNvPr>
          <p:cNvCxnSpPr>
            <a:cxnSpLocks/>
          </p:cNvCxnSpPr>
          <p:nvPr/>
        </p:nvCxnSpPr>
        <p:spPr>
          <a:xfrm>
            <a:off x="7231598" y="3416222"/>
            <a:ext cx="0" cy="3774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58DC7D7-D489-AC10-8D44-CB95B7D031F1}"/>
                  </a:ext>
                </a:extLst>
              </p:cNvPr>
              <p:cNvSpPr txBox="1"/>
              <p:nvPr/>
            </p:nvSpPr>
            <p:spPr>
              <a:xfrm>
                <a:off x="6431903" y="38272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0.3 </m:t>
                      </m:r>
                    </m:oMath>
                  </m:oMathPara>
                </a14:m>
                <a:endParaRPr lang="en-US" dirty="0"/>
              </a:p>
            </p:txBody>
          </p:sp>
        </mc:Choice>
        <mc:Fallback xmlns="">
          <p:sp>
            <p:nvSpPr>
              <p:cNvPr id="56" name="TextBox 55">
                <a:extLst>
                  <a:ext uri="{FF2B5EF4-FFF2-40B4-BE49-F238E27FC236}">
                    <a16:creationId xmlns:a16="http://schemas.microsoft.com/office/drawing/2014/main" id="{558DC7D7-D489-AC10-8D44-CB95B7D031F1}"/>
                  </a:ext>
                </a:extLst>
              </p:cNvPr>
              <p:cNvSpPr txBox="1">
                <a:spLocks noRot="1" noChangeAspect="1" noMove="1" noResize="1" noEditPoints="1" noAdjustHandles="1" noChangeArrowheads="1" noChangeShapeType="1" noTextEdit="1"/>
              </p:cNvSpPr>
              <p:nvPr/>
            </p:nvSpPr>
            <p:spPr>
              <a:xfrm>
                <a:off x="6431903" y="3827266"/>
                <a:ext cx="408766" cy="276999"/>
              </a:xfrm>
              <a:prstGeom prst="rect">
                <a:avLst/>
              </a:prstGeom>
              <a:blipFill>
                <a:blip r:embed="rId17"/>
                <a:stretch>
                  <a:fillRect l="-12121" t="-8696" r="-21212" b="-34783"/>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699FC908-55BB-4EF4-CD93-05A445E24494}"/>
              </a:ext>
            </a:extLst>
          </p:cNvPr>
          <p:cNvCxnSpPr>
            <a:cxnSpLocks/>
          </p:cNvCxnSpPr>
          <p:nvPr/>
        </p:nvCxnSpPr>
        <p:spPr>
          <a:xfrm>
            <a:off x="9220482" y="3368559"/>
            <a:ext cx="0" cy="4117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9D7462D-E329-DDE4-E258-6B1A0367CD6B}"/>
                  </a:ext>
                </a:extLst>
              </p:cNvPr>
              <p:cNvSpPr txBox="1"/>
              <p:nvPr/>
            </p:nvSpPr>
            <p:spPr>
              <a:xfrm>
                <a:off x="10464602" y="3820791"/>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0.9 </m:t>
                      </m:r>
                    </m:oMath>
                  </m:oMathPara>
                </a14:m>
                <a:endParaRPr lang="en-US" dirty="0"/>
              </a:p>
            </p:txBody>
          </p:sp>
        </mc:Choice>
        <mc:Fallback xmlns="">
          <p:sp>
            <p:nvSpPr>
              <p:cNvPr id="58" name="TextBox 57">
                <a:extLst>
                  <a:ext uri="{FF2B5EF4-FFF2-40B4-BE49-F238E27FC236}">
                    <a16:creationId xmlns:a16="http://schemas.microsoft.com/office/drawing/2014/main" id="{B9D7462D-E329-DDE4-E258-6B1A0367CD6B}"/>
                  </a:ext>
                </a:extLst>
              </p:cNvPr>
              <p:cNvSpPr txBox="1">
                <a:spLocks noRot="1" noChangeAspect="1" noMove="1" noResize="1" noEditPoints="1" noAdjustHandles="1" noChangeArrowheads="1" noChangeShapeType="1" noTextEdit="1"/>
              </p:cNvSpPr>
              <p:nvPr/>
            </p:nvSpPr>
            <p:spPr>
              <a:xfrm>
                <a:off x="10464602" y="3820791"/>
                <a:ext cx="408766" cy="276999"/>
              </a:xfrm>
              <a:prstGeom prst="rect">
                <a:avLst/>
              </a:prstGeom>
              <a:blipFill>
                <a:blip r:embed="rId18"/>
                <a:stretch>
                  <a:fillRect l="-15152" t="-4348" r="-21212"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34378CB-B22F-CAD0-5B4C-B467363A1553}"/>
                  </a:ext>
                </a:extLst>
              </p:cNvPr>
              <p:cNvSpPr txBox="1"/>
              <p:nvPr/>
            </p:nvSpPr>
            <p:spPr>
              <a:xfrm>
                <a:off x="5734431" y="38329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0.2 </m:t>
                      </m:r>
                    </m:oMath>
                  </m:oMathPara>
                </a14:m>
                <a:endParaRPr lang="en-US" dirty="0"/>
              </a:p>
            </p:txBody>
          </p:sp>
        </mc:Choice>
        <mc:Fallback xmlns="">
          <p:sp>
            <p:nvSpPr>
              <p:cNvPr id="59" name="TextBox 58">
                <a:extLst>
                  <a:ext uri="{FF2B5EF4-FFF2-40B4-BE49-F238E27FC236}">
                    <a16:creationId xmlns:a16="http://schemas.microsoft.com/office/drawing/2014/main" id="{434378CB-B22F-CAD0-5B4C-B467363A1553}"/>
                  </a:ext>
                </a:extLst>
              </p:cNvPr>
              <p:cNvSpPr txBox="1">
                <a:spLocks noRot="1" noChangeAspect="1" noMove="1" noResize="1" noEditPoints="1" noAdjustHandles="1" noChangeArrowheads="1" noChangeShapeType="1" noTextEdit="1"/>
              </p:cNvSpPr>
              <p:nvPr/>
            </p:nvSpPr>
            <p:spPr>
              <a:xfrm>
                <a:off x="5734431" y="3832966"/>
                <a:ext cx="408766" cy="276999"/>
              </a:xfrm>
              <a:prstGeom prst="rect">
                <a:avLst/>
              </a:prstGeom>
              <a:blipFill>
                <a:blip r:embed="rId19"/>
                <a:stretch>
                  <a:fillRect l="-12121" t="-4348" r="-21212"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433F507-47C5-0C02-7C47-CE4B4EB8F3F1}"/>
                  </a:ext>
                </a:extLst>
              </p:cNvPr>
              <p:cNvSpPr txBox="1"/>
              <p:nvPr/>
            </p:nvSpPr>
            <p:spPr>
              <a:xfrm>
                <a:off x="7029826" y="38272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0.4 </m:t>
                      </m:r>
                    </m:oMath>
                  </m:oMathPara>
                </a14:m>
                <a:endParaRPr lang="en-US" dirty="0"/>
              </a:p>
            </p:txBody>
          </p:sp>
        </mc:Choice>
        <mc:Fallback xmlns="">
          <p:sp>
            <p:nvSpPr>
              <p:cNvPr id="60" name="TextBox 59">
                <a:extLst>
                  <a:ext uri="{FF2B5EF4-FFF2-40B4-BE49-F238E27FC236}">
                    <a16:creationId xmlns:a16="http://schemas.microsoft.com/office/drawing/2014/main" id="{A433F507-47C5-0C02-7C47-CE4B4EB8F3F1}"/>
                  </a:ext>
                </a:extLst>
              </p:cNvPr>
              <p:cNvSpPr txBox="1">
                <a:spLocks noRot="1" noChangeAspect="1" noMove="1" noResize="1" noEditPoints="1" noAdjustHandles="1" noChangeArrowheads="1" noChangeShapeType="1" noTextEdit="1"/>
              </p:cNvSpPr>
              <p:nvPr/>
            </p:nvSpPr>
            <p:spPr>
              <a:xfrm>
                <a:off x="7029826" y="3827266"/>
                <a:ext cx="408766" cy="276999"/>
              </a:xfrm>
              <a:prstGeom prst="rect">
                <a:avLst/>
              </a:prstGeom>
              <a:blipFill>
                <a:blip r:embed="rId20"/>
                <a:stretch>
                  <a:fillRect l="-12121" t="-8696" r="-2121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72FAB2B-AE34-4371-15F5-00CAA09A093C}"/>
                  </a:ext>
                </a:extLst>
              </p:cNvPr>
              <p:cNvSpPr txBox="1"/>
              <p:nvPr/>
            </p:nvSpPr>
            <p:spPr>
              <a:xfrm>
                <a:off x="8313434" y="3835079"/>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0.6 </m:t>
                      </m:r>
                    </m:oMath>
                  </m:oMathPara>
                </a14:m>
                <a:endParaRPr lang="en-US" dirty="0"/>
              </a:p>
            </p:txBody>
          </p:sp>
        </mc:Choice>
        <mc:Fallback xmlns="">
          <p:sp>
            <p:nvSpPr>
              <p:cNvPr id="61" name="TextBox 60">
                <a:extLst>
                  <a:ext uri="{FF2B5EF4-FFF2-40B4-BE49-F238E27FC236}">
                    <a16:creationId xmlns:a16="http://schemas.microsoft.com/office/drawing/2014/main" id="{E72FAB2B-AE34-4371-15F5-00CAA09A093C}"/>
                  </a:ext>
                </a:extLst>
              </p:cNvPr>
              <p:cNvSpPr txBox="1">
                <a:spLocks noRot="1" noChangeAspect="1" noMove="1" noResize="1" noEditPoints="1" noAdjustHandles="1" noChangeArrowheads="1" noChangeShapeType="1" noTextEdit="1"/>
              </p:cNvSpPr>
              <p:nvPr/>
            </p:nvSpPr>
            <p:spPr>
              <a:xfrm>
                <a:off x="8313434" y="3835079"/>
                <a:ext cx="408766" cy="276999"/>
              </a:xfrm>
              <a:prstGeom prst="rect">
                <a:avLst/>
              </a:prstGeom>
              <a:blipFill>
                <a:blip r:embed="rId21"/>
                <a:stretch>
                  <a:fillRect l="-12121" t="-4348" r="-21212"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590936D-A882-2A73-A400-596A7022E593}"/>
                  </a:ext>
                </a:extLst>
              </p:cNvPr>
              <p:cNvSpPr txBox="1"/>
              <p:nvPr/>
            </p:nvSpPr>
            <p:spPr>
              <a:xfrm>
                <a:off x="9747743" y="38272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0.8 </m:t>
                      </m:r>
                    </m:oMath>
                  </m:oMathPara>
                </a14:m>
                <a:endParaRPr lang="en-US" dirty="0"/>
              </a:p>
            </p:txBody>
          </p:sp>
        </mc:Choice>
        <mc:Fallback xmlns="">
          <p:sp>
            <p:nvSpPr>
              <p:cNvPr id="62" name="TextBox 61">
                <a:extLst>
                  <a:ext uri="{FF2B5EF4-FFF2-40B4-BE49-F238E27FC236}">
                    <a16:creationId xmlns:a16="http://schemas.microsoft.com/office/drawing/2014/main" id="{D590936D-A882-2A73-A400-596A7022E593}"/>
                  </a:ext>
                </a:extLst>
              </p:cNvPr>
              <p:cNvSpPr txBox="1">
                <a:spLocks noRot="1" noChangeAspect="1" noMove="1" noResize="1" noEditPoints="1" noAdjustHandles="1" noChangeArrowheads="1" noChangeShapeType="1" noTextEdit="1"/>
              </p:cNvSpPr>
              <p:nvPr/>
            </p:nvSpPr>
            <p:spPr>
              <a:xfrm>
                <a:off x="9747743" y="3827266"/>
                <a:ext cx="408766" cy="276999"/>
              </a:xfrm>
              <a:prstGeom prst="rect">
                <a:avLst/>
              </a:prstGeom>
              <a:blipFill>
                <a:blip r:embed="rId22"/>
                <a:stretch>
                  <a:fillRect l="-12121" t="-8696" r="-21212" b="-34783"/>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38D205E8-AD4E-81A4-7DAA-E5CDB1E2273B}"/>
              </a:ext>
            </a:extLst>
          </p:cNvPr>
          <p:cNvSpPr/>
          <p:nvPr/>
        </p:nvSpPr>
        <p:spPr>
          <a:xfrm>
            <a:off x="304801" y="1690688"/>
            <a:ext cx="3958614" cy="4822407"/>
          </a:xfrm>
          <a:prstGeom prst="rect">
            <a:avLst/>
          </a:prstGeom>
          <a:solidFill>
            <a:schemeClr val="bg1">
              <a:alpha val="835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4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02BF35D-5C64-4545-8062-7EEE0D4ACC2D}" type="slidenum">
              <a:rPr lang="en-US" smtClean="0"/>
              <a:pPr/>
              <a:t>12</a:t>
            </a:fld>
            <a:endParaRPr lang="en-US" dirty="0"/>
          </a:p>
        </p:txBody>
      </p:sp>
      <p:sp>
        <p:nvSpPr>
          <p:cNvPr id="7" name="Title 1">
            <a:extLst>
              <a:ext uri="{FF2B5EF4-FFF2-40B4-BE49-F238E27FC236}">
                <a16:creationId xmlns:a16="http://schemas.microsoft.com/office/drawing/2014/main" id="{80DF5AE7-66DB-FFDF-7D9A-B02D7FF78D90}"/>
              </a:ext>
            </a:extLst>
          </p:cNvPr>
          <p:cNvSpPr>
            <a:spLocks noGrp="1"/>
          </p:cNvSpPr>
          <p:nvPr>
            <p:ph type="title"/>
          </p:nvPr>
        </p:nvSpPr>
        <p:spPr>
          <a:xfrm>
            <a:off x="838200" y="365125"/>
            <a:ext cx="10515600" cy="1325563"/>
          </a:xfrm>
        </p:spPr>
        <p:txBody>
          <a:bodyPr/>
          <a:lstStyle/>
          <a:p>
            <a:r>
              <a:rPr lang="en-US" dirty="0"/>
              <a:t>Is replicability achievable?</a:t>
            </a:r>
          </a:p>
        </p:txBody>
      </p:sp>
      <p:sp>
        <p:nvSpPr>
          <p:cNvPr id="8" name="Content Placeholder 2">
            <a:extLst>
              <a:ext uri="{FF2B5EF4-FFF2-40B4-BE49-F238E27FC236}">
                <a16:creationId xmlns:a16="http://schemas.microsoft.com/office/drawing/2014/main" id="{9FACBE32-B7D5-8040-694D-32077E8A258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Guessing bias of coin</a:t>
            </a:r>
          </a:p>
        </p:txBody>
      </p:sp>
      <p:sp>
        <p:nvSpPr>
          <p:cNvPr id="2" name="Oval 1">
            <a:extLst>
              <a:ext uri="{FF2B5EF4-FFF2-40B4-BE49-F238E27FC236}">
                <a16:creationId xmlns:a16="http://schemas.microsoft.com/office/drawing/2014/main" id="{7CC07852-34DA-4724-21C8-780DB3EEA3F0}"/>
              </a:ext>
            </a:extLst>
          </p:cNvPr>
          <p:cNvSpPr/>
          <p:nvPr/>
        </p:nvSpPr>
        <p:spPr>
          <a:xfrm>
            <a:off x="-875872" y="73974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24D0CE-E829-D06F-DA60-1500D0B55743}"/>
              </a:ext>
            </a:extLst>
          </p:cNvPr>
          <p:cNvSpPr txBox="1"/>
          <p:nvPr/>
        </p:nvSpPr>
        <p:spPr>
          <a:xfrm>
            <a:off x="5754624" y="1690688"/>
            <a:ext cx="4328160" cy="461665"/>
          </a:xfrm>
          <a:prstGeom prst="rect">
            <a:avLst/>
          </a:prstGeom>
          <a:noFill/>
        </p:spPr>
        <p:txBody>
          <a:bodyPr wrap="square" rtlCol="0">
            <a:spAutoFit/>
          </a:bodyPr>
          <a:lstStyle/>
          <a:p>
            <a:r>
              <a:rPr lang="en-US" sz="2400" b="1" dirty="0"/>
              <a:t>Attempt 2: </a:t>
            </a:r>
            <a:r>
              <a:rPr lang="en-US" sz="2400" dirty="0"/>
              <a:t>Average + </a:t>
            </a:r>
            <a:r>
              <a:rPr lang="en-US" sz="2400" b="1" dirty="0"/>
              <a:t>round</a:t>
            </a:r>
          </a:p>
        </p:txBody>
      </p:sp>
      <p:graphicFrame>
        <p:nvGraphicFramePr>
          <p:cNvPr id="11" name="Table 10">
            <a:extLst>
              <a:ext uri="{FF2B5EF4-FFF2-40B4-BE49-F238E27FC236}">
                <a16:creationId xmlns:a16="http://schemas.microsoft.com/office/drawing/2014/main" id="{9B966FFC-9159-178D-2CB3-D33F724A46AE}"/>
              </a:ext>
            </a:extLst>
          </p:cNvPr>
          <p:cNvGraphicFramePr>
            <a:graphicFrameLocks noGrp="1"/>
          </p:cNvGraphicFramePr>
          <p:nvPr/>
        </p:nvGraphicFramePr>
        <p:xfrm>
          <a:off x="2595395" y="2519250"/>
          <a:ext cx="524977" cy="3063852"/>
        </p:xfrm>
        <a:graphic>
          <a:graphicData uri="http://schemas.openxmlformats.org/drawingml/2006/table">
            <a:tbl>
              <a:tblPr firstRow="1" bandRow="1">
                <a:tableStyleId>{5C22544A-7EE6-4342-B048-85BDC9FD1C3A}</a:tableStyleId>
              </a:tblPr>
              <a:tblGrid>
                <a:gridCol w="524977">
                  <a:extLst>
                    <a:ext uri="{9D8B030D-6E8A-4147-A177-3AD203B41FA5}">
                      <a16:colId xmlns:a16="http://schemas.microsoft.com/office/drawing/2014/main" val="3004014445"/>
                    </a:ext>
                  </a:extLst>
                </a:gridCol>
              </a:tblGrid>
              <a:tr h="325942">
                <a:tc>
                  <a:txBody>
                    <a:bodyPr/>
                    <a:lstStyle/>
                    <a:p>
                      <a:endParaRPr lang="en-US" sz="1400" dirty="0"/>
                    </a:p>
                  </a:txBody>
                  <a:tcPr>
                    <a:gradFill flip="none" rotWithShape="1">
                      <a:gsLst>
                        <a:gs pos="0">
                          <a:srgbClr val="1212FF">
                            <a:tint val="66000"/>
                            <a:satMod val="160000"/>
                          </a:srgbClr>
                        </a:gs>
                        <a:gs pos="50000">
                          <a:srgbClr val="1212FF">
                            <a:tint val="44500"/>
                            <a:satMod val="160000"/>
                          </a:srgbClr>
                        </a:gs>
                        <a:gs pos="100000">
                          <a:srgbClr val="1212FF">
                            <a:tint val="23500"/>
                            <a:satMod val="160000"/>
                          </a:srgbClr>
                        </a:gs>
                      </a:gsLst>
                      <a:lin ang="2700000" scaled="1"/>
                      <a:tileRect/>
                    </a:gradFill>
                  </a:tcPr>
                </a:tc>
                <a:extLst>
                  <a:ext uri="{0D108BD9-81ED-4DB2-BD59-A6C34878D82A}">
                    <a16:rowId xmlns:a16="http://schemas.microsoft.com/office/drawing/2014/main" val="541177265"/>
                  </a:ext>
                </a:extLst>
              </a:tr>
              <a:tr h="391130">
                <a:tc>
                  <a:txBody>
                    <a:bodyPr/>
                    <a:lstStyle/>
                    <a:p>
                      <a:pPr algn="ctr"/>
                      <a:r>
                        <a:rPr lang="en-US" sz="1800" b="0" spc="0" dirty="0"/>
                        <a:t>1</a:t>
                      </a:r>
                    </a:p>
                  </a:txBody>
                  <a:tcPr>
                    <a:solidFill>
                      <a:srgbClr val="E4E4F8"/>
                    </a:solidFill>
                  </a:tcPr>
                </a:tc>
                <a:extLst>
                  <a:ext uri="{0D108BD9-81ED-4DB2-BD59-A6C34878D82A}">
                    <a16:rowId xmlns:a16="http://schemas.microsoft.com/office/drawing/2014/main" val="425619945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spc="0" dirty="0"/>
                        <a:t>1</a:t>
                      </a:r>
                    </a:p>
                  </a:txBody>
                  <a:tcPr>
                    <a:solidFill>
                      <a:srgbClr val="E4E4F8"/>
                    </a:solidFill>
                  </a:tcPr>
                </a:tc>
                <a:extLst>
                  <a:ext uri="{0D108BD9-81ED-4DB2-BD59-A6C34878D82A}">
                    <a16:rowId xmlns:a16="http://schemas.microsoft.com/office/drawing/2014/main" val="2358039887"/>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0</a:t>
                      </a:r>
                    </a:p>
                  </a:txBody>
                  <a:tcPr>
                    <a:solidFill>
                      <a:srgbClr val="E4E4F8"/>
                    </a:solidFill>
                  </a:tcPr>
                </a:tc>
                <a:extLst>
                  <a:ext uri="{0D108BD9-81ED-4DB2-BD59-A6C34878D82A}">
                    <a16:rowId xmlns:a16="http://schemas.microsoft.com/office/drawing/2014/main" val="3438289458"/>
                  </a:ext>
                </a:extLst>
              </a:tr>
              <a:tr h="391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pc="0" dirty="0">
                          <a:solidFill>
                            <a:schemeClr val="tx1"/>
                          </a:solidFill>
                        </a:rPr>
                        <a:t>0</a:t>
                      </a:r>
                    </a:p>
                  </a:txBody>
                  <a:tcPr>
                    <a:solidFill>
                      <a:srgbClr val="E4E4F8"/>
                    </a:solidFill>
                  </a:tcPr>
                </a:tc>
                <a:extLst>
                  <a:ext uri="{0D108BD9-81ED-4DB2-BD59-A6C34878D82A}">
                    <a16:rowId xmlns:a16="http://schemas.microsoft.com/office/drawing/2014/main" val="3365961350"/>
                  </a:ext>
                </a:extLst>
              </a:tr>
              <a:tr h="391130">
                <a:tc>
                  <a:txBody>
                    <a:bodyPr/>
                    <a:lstStyle/>
                    <a:p>
                      <a:pPr algn="ctr"/>
                      <a:r>
                        <a:rPr lang="en-US" sz="1800" spc="0" dirty="0">
                          <a:solidFill>
                            <a:schemeClr val="tx1"/>
                          </a:solidFill>
                        </a:rPr>
                        <a:t>0</a:t>
                      </a:r>
                    </a:p>
                  </a:txBody>
                  <a:tcPr>
                    <a:solidFill>
                      <a:srgbClr val="E4E4F8"/>
                    </a:solidFill>
                  </a:tcPr>
                </a:tc>
                <a:extLst>
                  <a:ext uri="{0D108BD9-81ED-4DB2-BD59-A6C34878D82A}">
                    <a16:rowId xmlns:a16="http://schemas.microsoft.com/office/drawing/2014/main" val="2535092789"/>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864884846"/>
                  </a:ext>
                </a:extLst>
              </a:tr>
              <a:tr h="391130">
                <a:tc>
                  <a:txBody>
                    <a:bodyPr/>
                    <a:lstStyle/>
                    <a:p>
                      <a:pPr algn="ctr"/>
                      <a:r>
                        <a:rPr lang="en-US" sz="1800" spc="0" dirty="0">
                          <a:solidFill>
                            <a:schemeClr val="tx1"/>
                          </a:solidFill>
                        </a:rPr>
                        <a:t>1</a:t>
                      </a:r>
                    </a:p>
                  </a:txBody>
                  <a:tcPr>
                    <a:solidFill>
                      <a:srgbClr val="E4E4F8"/>
                    </a:solidFill>
                  </a:tcPr>
                </a:tc>
                <a:extLst>
                  <a:ext uri="{0D108BD9-81ED-4DB2-BD59-A6C34878D82A}">
                    <a16:rowId xmlns:a16="http://schemas.microsoft.com/office/drawing/2014/main" val="1794189475"/>
                  </a:ext>
                </a:extLst>
              </a:tr>
            </a:tbl>
          </a:graphicData>
        </a:graphic>
      </p:graphicFrame>
      <p:cxnSp>
        <p:nvCxnSpPr>
          <p:cNvPr id="12" name="Straight Arrow Connector 11">
            <a:extLst>
              <a:ext uri="{FF2B5EF4-FFF2-40B4-BE49-F238E27FC236}">
                <a16:creationId xmlns:a16="http://schemas.microsoft.com/office/drawing/2014/main" id="{4960E27D-FEB5-A92B-2127-88662B2EF9EA}"/>
              </a:ext>
            </a:extLst>
          </p:cNvPr>
          <p:cNvCxnSpPr>
            <a:cxnSpLocks/>
          </p:cNvCxnSpPr>
          <p:nvPr/>
        </p:nvCxnSpPr>
        <p:spPr>
          <a:xfrm>
            <a:off x="1823038" y="3450791"/>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C2109C-E4D7-2CA0-F71A-9C46874C290D}"/>
                  </a:ext>
                </a:extLst>
              </p:cNvPr>
              <p:cNvSpPr txBox="1"/>
              <p:nvPr/>
            </p:nvSpPr>
            <p:spPr>
              <a:xfrm>
                <a:off x="1112528" y="2701158"/>
                <a:ext cx="21089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0AC2109C-E4D7-2CA0-F71A-9C46874C290D}"/>
                  </a:ext>
                </a:extLst>
              </p:cNvPr>
              <p:cNvSpPr txBox="1">
                <a:spLocks noRot="1" noChangeAspect="1" noMove="1" noResize="1" noEditPoints="1" noAdjustHandles="1" noChangeArrowheads="1" noChangeShapeType="1" noTextEdit="1"/>
              </p:cNvSpPr>
              <p:nvPr/>
            </p:nvSpPr>
            <p:spPr>
              <a:xfrm>
                <a:off x="1112528" y="2701158"/>
                <a:ext cx="2108995" cy="369332"/>
              </a:xfrm>
              <a:prstGeom prst="rect">
                <a:avLst/>
              </a:prstGeom>
              <a:blipFill>
                <a:blip r:embed="rId3"/>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935B2B70-750C-2FC4-6A2C-69810AEAE846}"/>
              </a:ext>
            </a:extLst>
          </p:cNvPr>
          <p:cNvCxnSpPr>
            <a:cxnSpLocks/>
          </p:cNvCxnSpPr>
          <p:nvPr/>
        </p:nvCxnSpPr>
        <p:spPr>
          <a:xfrm>
            <a:off x="1823038" y="3073350"/>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AEC3559-6BB9-6D2A-AF5C-339625BEA0E7}"/>
                  </a:ext>
                </a:extLst>
              </p:cNvPr>
              <p:cNvSpPr txBox="1"/>
              <p:nvPr/>
            </p:nvSpPr>
            <p:spPr>
              <a:xfrm>
                <a:off x="1969581" y="3092088"/>
                <a:ext cx="3407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5" name="TextBox 14">
                <a:extLst>
                  <a:ext uri="{FF2B5EF4-FFF2-40B4-BE49-F238E27FC236}">
                    <a16:creationId xmlns:a16="http://schemas.microsoft.com/office/drawing/2014/main" id="{FAEC3559-6BB9-6D2A-AF5C-339625BEA0E7}"/>
                  </a:ext>
                </a:extLst>
              </p:cNvPr>
              <p:cNvSpPr txBox="1">
                <a:spLocks noRot="1" noChangeAspect="1" noMove="1" noResize="1" noEditPoints="1" noAdjustHandles="1" noChangeArrowheads="1" noChangeShapeType="1" noTextEdit="1"/>
              </p:cNvSpPr>
              <p:nvPr/>
            </p:nvSpPr>
            <p:spPr>
              <a:xfrm>
                <a:off x="1969581" y="3092088"/>
                <a:ext cx="340783" cy="400110"/>
              </a:xfrm>
              <a:prstGeom prst="rect">
                <a:avLst/>
              </a:prstGeom>
              <a:blipFill>
                <a:blip r:embed="rId4"/>
                <a:stretch>
                  <a:fillRect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46ABC46-56F5-5B50-C638-8165F412CE3C}"/>
                  </a:ext>
                </a:extLst>
              </p:cNvPr>
              <p:cNvSpPr txBox="1"/>
              <p:nvPr/>
            </p:nvSpPr>
            <p:spPr>
              <a:xfrm>
                <a:off x="1996633" y="4911870"/>
                <a:ext cx="3407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𝑁</m:t>
                          </m:r>
                        </m:sub>
                      </m:sSub>
                    </m:oMath>
                  </m:oMathPara>
                </a14:m>
                <a:endParaRPr lang="en-US" sz="2400" dirty="0"/>
              </a:p>
            </p:txBody>
          </p:sp>
        </mc:Choice>
        <mc:Fallback xmlns="">
          <p:sp>
            <p:nvSpPr>
              <p:cNvPr id="16" name="TextBox 15">
                <a:extLst>
                  <a:ext uri="{FF2B5EF4-FFF2-40B4-BE49-F238E27FC236}">
                    <a16:creationId xmlns:a16="http://schemas.microsoft.com/office/drawing/2014/main" id="{346ABC46-56F5-5B50-C638-8165F412CE3C}"/>
                  </a:ext>
                </a:extLst>
              </p:cNvPr>
              <p:cNvSpPr txBox="1">
                <a:spLocks noRot="1" noChangeAspect="1" noMove="1" noResize="1" noEditPoints="1" noAdjustHandles="1" noChangeArrowheads="1" noChangeShapeType="1" noTextEdit="1"/>
              </p:cNvSpPr>
              <p:nvPr/>
            </p:nvSpPr>
            <p:spPr>
              <a:xfrm>
                <a:off x="1996633" y="4911870"/>
                <a:ext cx="340783" cy="369332"/>
              </a:xfrm>
              <a:prstGeom prst="rect">
                <a:avLst/>
              </a:prstGeom>
              <a:blipFill>
                <a:blip r:embed="rId5"/>
                <a:stretch>
                  <a:fillRect r="-18519"/>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B7C15D5-E733-2BE4-08DA-25F3AE4E1AFD}"/>
              </a:ext>
            </a:extLst>
          </p:cNvPr>
          <p:cNvCxnSpPr>
            <a:cxnSpLocks/>
          </p:cNvCxnSpPr>
          <p:nvPr/>
        </p:nvCxnSpPr>
        <p:spPr>
          <a:xfrm>
            <a:off x="1823038" y="5252302"/>
            <a:ext cx="772357"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3A726B9-6D03-049D-04D8-D40C747BB9AE}"/>
              </a:ext>
            </a:extLst>
          </p:cNvPr>
          <p:cNvSpPr txBox="1"/>
          <p:nvPr/>
        </p:nvSpPr>
        <p:spPr>
          <a:xfrm>
            <a:off x="2055045" y="3657342"/>
            <a:ext cx="253596" cy="1015663"/>
          </a:xfrm>
          <a:prstGeom prst="rect">
            <a:avLst/>
          </a:prstGeom>
          <a:noFill/>
        </p:spPr>
        <p:txBody>
          <a:bodyPr wrap="none" rtlCol="0">
            <a:spAutoFit/>
          </a:bodyPr>
          <a:lstStyle/>
          <a:p>
            <a:r>
              <a:rPr lang="en-US" sz="2000" b="1" dirty="0"/>
              <a:t>.</a:t>
            </a:r>
          </a:p>
          <a:p>
            <a:r>
              <a:rPr lang="en-US" sz="2000" b="1" dirty="0"/>
              <a:t>.</a:t>
            </a:r>
          </a:p>
          <a:p>
            <a:r>
              <a:rPr lang="en-US" sz="2000" b="1" dirty="0"/>
              <a:t>.</a:t>
            </a:r>
          </a:p>
        </p:txBody>
      </p:sp>
      <p:pic>
        <p:nvPicPr>
          <p:cNvPr id="19" name="Picture 2" descr="Premium Vector | Gold coin with dollar sign. on white background">
            <a:extLst>
              <a:ext uri="{FF2B5EF4-FFF2-40B4-BE49-F238E27FC236}">
                <a16:creationId xmlns:a16="http://schemas.microsoft.com/office/drawing/2014/main" id="{BAA4776B-8D0F-995F-6AEC-95BF1AE57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96" y="3542759"/>
            <a:ext cx="681036" cy="6810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4742B76-0EF9-9796-745B-44AAE9DD2A77}"/>
                  </a:ext>
                </a:extLst>
              </p:cNvPr>
              <p:cNvSpPr txBox="1"/>
              <p:nvPr/>
            </p:nvSpPr>
            <p:spPr>
              <a:xfrm>
                <a:off x="576772" y="5739734"/>
                <a:ext cx="3277760" cy="369332"/>
              </a:xfrm>
              <a:prstGeom prst="rect">
                <a:avLst/>
              </a:prstGeom>
              <a:solidFill>
                <a:srgbClr val="FFFF00"/>
              </a:solidFill>
            </p:spPr>
            <p:txBody>
              <a:bodyPr wrap="square" rtlCol="0">
                <a:spAutoFit/>
              </a:bodyPr>
              <a:lstStyle/>
              <a:p>
                <a:r>
                  <a:rPr lang="en-US" b="1" dirty="0"/>
                  <a:t>Goal:</a:t>
                </a:r>
                <a:r>
                  <a:rPr lang="en-US" dirty="0"/>
                  <a:t> guess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close to </a:t>
                </a:r>
                <a14:m>
                  <m:oMath xmlns:m="http://schemas.openxmlformats.org/officeDocument/2006/math">
                    <m:r>
                      <a:rPr lang="en-US" b="0" i="1" dirty="0" smtClean="0">
                        <a:latin typeface="Cambria Math" panose="02040503050406030204" pitchFamily="18" charset="0"/>
                      </a:rPr>
                      <m:t>𝑝</m:t>
                    </m:r>
                  </m:oMath>
                </a14:m>
                <a:r>
                  <a:rPr lang="en-US" dirty="0"/>
                  <a:t>.</a:t>
                </a:r>
              </a:p>
            </p:txBody>
          </p:sp>
        </mc:Choice>
        <mc:Fallback xmlns="">
          <p:sp>
            <p:nvSpPr>
              <p:cNvPr id="20" name="TextBox 19">
                <a:extLst>
                  <a:ext uri="{FF2B5EF4-FFF2-40B4-BE49-F238E27FC236}">
                    <a16:creationId xmlns:a16="http://schemas.microsoft.com/office/drawing/2014/main" id="{14742B76-0EF9-9796-745B-44AAE9DD2A77}"/>
                  </a:ext>
                </a:extLst>
              </p:cNvPr>
              <p:cNvSpPr txBox="1">
                <a:spLocks noRot="1" noChangeAspect="1" noMove="1" noResize="1" noEditPoints="1" noAdjustHandles="1" noChangeArrowheads="1" noChangeShapeType="1" noTextEdit="1"/>
              </p:cNvSpPr>
              <p:nvPr/>
            </p:nvSpPr>
            <p:spPr>
              <a:xfrm>
                <a:off x="576772" y="5739734"/>
                <a:ext cx="3277760" cy="369332"/>
              </a:xfrm>
              <a:prstGeom prst="rect">
                <a:avLst/>
              </a:prstGeom>
              <a:blipFill>
                <a:blip r:embed="rId7"/>
                <a:stretch>
                  <a:fillRect l="-1544"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028BC1-0697-1EA1-8AE0-3BA4742346B2}"/>
                  </a:ext>
                </a:extLst>
              </p:cNvPr>
              <p:cNvSpPr txBox="1"/>
              <p:nvPr/>
            </p:nvSpPr>
            <p:spPr>
              <a:xfrm>
                <a:off x="36576" y="4204774"/>
                <a:ext cx="198729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𝐵𝑒𝑟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42028BC1-0697-1EA1-8AE0-3BA4742346B2}"/>
                  </a:ext>
                </a:extLst>
              </p:cNvPr>
              <p:cNvSpPr txBox="1">
                <a:spLocks noRot="1" noChangeAspect="1" noMove="1" noResize="1" noEditPoints="1" noAdjustHandles="1" noChangeArrowheads="1" noChangeShapeType="1" noTextEdit="1"/>
              </p:cNvSpPr>
              <p:nvPr/>
            </p:nvSpPr>
            <p:spPr>
              <a:xfrm>
                <a:off x="36576" y="4204774"/>
                <a:ext cx="1987296" cy="276999"/>
              </a:xfrm>
              <a:prstGeom prst="rect">
                <a:avLst/>
              </a:prstGeom>
              <a:blipFill>
                <a:blip r:embed="rId8"/>
                <a:stretch>
                  <a:fillRect t="-4545" b="-36364"/>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8E6C75D4-A2AD-2AD8-5F80-C0C247C3CA92}"/>
              </a:ext>
            </a:extLst>
          </p:cNvPr>
          <p:cNvSpPr/>
          <p:nvPr/>
        </p:nvSpPr>
        <p:spPr>
          <a:xfrm>
            <a:off x="7722828" y="910954"/>
            <a:ext cx="3452496" cy="5366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5E10C42-54E1-011F-6318-0DB25C6EAC4B}"/>
                  </a:ext>
                </a:extLst>
              </p:cNvPr>
              <p:cNvSpPr txBox="1"/>
              <p:nvPr/>
            </p:nvSpPr>
            <p:spPr>
              <a:xfrm>
                <a:off x="6747335" y="1034102"/>
                <a:ext cx="5444665" cy="3579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panose="02040503050406030204" pitchFamily="18" charset="0"/>
                                </a:rPr>
                                <m:t>Pr</m:t>
                              </m:r>
                            </m:e>
                            <m:lim>
                              <m:r>
                                <a:rPr lang="en-US" sz="1600" b="0" i="1" smtClean="0">
                                  <a:latin typeface="Cambria Math" panose="02040503050406030204" pitchFamily="18" charset="0"/>
                                </a:rPr>
                                <m:t>𝑆</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𝑆</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𝐷</m:t>
                                  </m:r>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 ,   </m:t>
                              </m:r>
                              <m:r>
                                <a:rPr lang="en-US" sz="1600" b="0" i="1" smtClean="0">
                                  <a:latin typeface="Cambria Math" panose="02040503050406030204" pitchFamily="18" charset="0"/>
                                </a:rPr>
                                <m:t>𝑟</m:t>
                              </m:r>
                            </m:lim>
                          </m:limLow>
                        </m:fName>
                        <m:e>
                          <m:r>
                            <a:rPr lang="en-US" sz="1600" b="0" i="1" smtClean="0">
                              <a:latin typeface="Cambria Math" panose="02040503050406030204" pitchFamily="18" charset="0"/>
                            </a:rPr>
                            <m:t>[</m:t>
                          </m:r>
                          <m:r>
                            <a:rPr lang="en-US" sz="1600" b="0" i="1" smtClean="0">
                              <a:latin typeface="Cambria Math" panose="02040503050406030204" pitchFamily="18" charset="0"/>
                            </a:rPr>
                            <m:t>𝐴</m:t>
                          </m:r>
                        </m:e>
                      </m:func>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𝑆</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𝑆</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𝑟</m:t>
                      </m:r>
                      <m:r>
                        <a:rPr lang="en-US" sz="1600" b="0" i="1" smtClean="0">
                          <a:latin typeface="Cambria Math" panose="02040503050406030204" pitchFamily="18" charset="0"/>
                        </a:rPr>
                        <m:t>)]≥1−</m:t>
                      </m:r>
                      <m:r>
                        <a:rPr lang="en-US" sz="1600" b="0" i="1" smtClean="0">
                          <a:latin typeface="Cambria Math" panose="02040503050406030204" pitchFamily="18" charset="0"/>
                        </a:rPr>
                        <m:t>𝜌</m:t>
                      </m:r>
                    </m:oMath>
                  </m:oMathPara>
                </a14:m>
                <a:endParaRPr lang="en-US" sz="1600" dirty="0"/>
              </a:p>
            </p:txBody>
          </p:sp>
        </mc:Choice>
        <mc:Fallback xmlns="">
          <p:sp>
            <p:nvSpPr>
              <p:cNvPr id="23" name="TextBox 22">
                <a:extLst>
                  <a:ext uri="{FF2B5EF4-FFF2-40B4-BE49-F238E27FC236}">
                    <a16:creationId xmlns:a16="http://schemas.microsoft.com/office/drawing/2014/main" id="{95E10C42-54E1-011F-6318-0DB25C6EAC4B}"/>
                  </a:ext>
                </a:extLst>
              </p:cNvPr>
              <p:cNvSpPr txBox="1">
                <a:spLocks noRot="1" noChangeAspect="1" noMove="1" noResize="1" noEditPoints="1" noAdjustHandles="1" noChangeArrowheads="1" noChangeShapeType="1" noTextEdit="1"/>
              </p:cNvSpPr>
              <p:nvPr/>
            </p:nvSpPr>
            <p:spPr>
              <a:xfrm>
                <a:off x="6747335" y="1034102"/>
                <a:ext cx="5444665" cy="357983"/>
              </a:xfrm>
              <a:prstGeom prst="rect">
                <a:avLst/>
              </a:prstGeom>
              <a:blipFill>
                <a:blip r:embed="rId9"/>
                <a:stretch>
                  <a:fillRect b="-2069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FF5ADCCA-A641-F17F-9911-CBC429B6600B}"/>
              </a:ext>
            </a:extLst>
          </p:cNvPr>
          <p:cNvSpPr txBox="1"/>
          <p:nvPr/>
        </p:nvSpPr>
        <p:spPr>
          <a:xfrm>
            <a:off x="8395544" y="522155"/>
            <a:ext cx="2350188" cy="369332"/>
          </a:xfrm>
          <a:prstGeom prst="rect">
            <a:avLst/>
          </a:prstGeom>
          <a:noFill/>
        </p:spPr>
        <p:txBody>
          <a:bodyPr wrap="square" rtlCol="0">
            <a:spAutoFit/>
          </a:bodyPr>
          <a:lstStyle/>
          <a:p>
            <a:r>
              <a:rPr lang="en-US" dirty="0"/>
              <a:t>Replicability definition: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6340BA-D2A5-7AEA-0CCB-66E1BFE74053}"/>
                  </a:ext>
                </a:extLst>
              </p:cNvPr>
              <p:cNvSpPr txBox="1"/>
              <p:nvPr/>
            </p:nvSpPr>
            <p:spPr>
              <a:xfrm>
                <a:off x="7830023" y="2564889"/>
                <a:ext cx="2392396" cy="521553"/>
              </a:xfrm>
              <a:prstGeom prst="rect">
                <a:avLst/>
              </a:prstGeom>
              <a:noFill/>
            </p:spPr>
            <p:txBody>
              <a:bodyPr wrap="square" lIns="0" tIns="0" rIns="0" bIns="0" rtlCol="0">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oMath>
                </a14:m>
                <a:r>
                  <a:rPr lang="en-US" sz="2400" b="0" dirty="0"/>
                  <a:t> 0.57</a:t>
                </a:r>
              </a:p>
            </p:txBody>
          </p:sp>
        </mc:Choice>
        <mc:Fallback xmlns="">
          <p:sp>
            <p:nvSpPr>
              <p:cNvPr id="4" name="TextBox 3">
                <a:extLst>
                  <a:ext uri="{FF2B5EF4-FFF2-40B4-BE49-F238E27FC236}">
                    <a16:creationId xmlns:a16="http://schemas.microsoft.com/office/drawing/2014/main" id="{666340BA-D2A5-7AEA-0CCB-66E1BFE74053}"/>
                  </a:ext>
                </a:extLst>
              </p:cNvPr>
              <p:cNvSpPr txBox="1">
                <a:spLocks noRot="1" noChangeAspect="1" noMove="1" noResize="1" noEditPoints="1" noAdjustHandles="1" noChangeArrowheads="1" noChangeShapeType="1" noTextEdit="1"/>
              </p:cNvSpPr>
              <p:nvPr/>
            </p:nvSpPr>
            <p:spPr>
              <a:xfrm>
                <a:off x="7830023" y="2564889"/>
                <a:ext cx="2392396" cy="521553"/>
              </a:xfrm>
              <a:prstGeom prst="rect">
                <a:avLst/>
              </a:prstGeom>
              <a:blipFill>
                <a:blip r:embed="rId10"/>
                <a:stretch>
                  <a:fillRect l="-14286" t="-109756" b="-16829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0E6A854-1BD7-012B-2230-CA23704B963B}"/>
              </a:ext>
            </a:extLst>
          </p:cNvPr>
          <p:cNvSpPr txBox="1"/>
          <p:nvPr/>
        </p:nvSpPr>
        <p:spPr>
          <a:xfrm>
            <a:off x="5976356" y="2623672"/>
            <a:ext cx="1853667" cy="461665"/>
          </a:xfrm>
          <a:prstGeom prst="rect">
            <a:avLst/>
          </a:prstGeom>
          <a:noFill/>
        </p:spPr>
        <p:txBody>
          <a:bodyPr wrap="square" rtlCol="0">
            <a:spAutoFit/>
          </a:bodyPr>
          <a:lstStyle/>
          <a:p>
            <a:r>
              <a:rPr lang="en-US" sz="2400" dirty="0"/>
              <a:t>Round down</a:t>
            </a:r>
          </a:p>
        </p:txBody>
      </p:sp>
      <p:sp>
        <p:nvSpPr>
          <p:cNvPr id="5" name="TextBox 4">
            <a:extLst>
              <a:ext uri="{FF2B5EF4-FFF2-40B4-BE49-F238E27FC236}">
                <a16:creationId xmlns:a16="http://schemas.microsoft.com/office/drawing/2014/main" id="{EB21B06B-2DAA-06B9-A9E1-E0C699A51AFB}"/>
              </a:ext>
            </a:extLst>
          </p:cNvPr>
          <p:cNvSpPr txBox="1"/>
          <p:nvPr/>
        </p:nvSpPr>
        <p:spPr>
          <a:xfrm>
            <a:off x="6842148" y="4315089"/>
            <a:ext cx="4682421" cy="461665"/>
          </a:xfrm>
          <a:prstGeom prst="rect">
            <a:avLst/>
          </a:prstGeom>
          <a:noFill/>
        </p:spPr>
        <p:txBody>
          <a:bodyPr wrap="square" rtlCol="0">
            <a:spAutoFit/>
          </a:bodyPr>
          <a:lstStyle/>
          <a:p>
            <a:r>
              <a:rPr lang="en-US" sz="2400" dirty="0"/>
              <a:t>Replicability? </a:t>
            </a:r>
          </a:p>
        </p:txBody>
      </p:sp>
      <p:sp>
        <p:nvSpPr>
          <p:cNvPr id="10" name="Oval 9">
            <a:extLst>
              <a:ext uri="{FF2B5EF4-FFF2-40B4-BE49-F238E27FC236}">
                <a16:creationId xmlns:a16="http://schemas.microsoft.com/office/drawing/2014/main" id="{A9428F52-8568-B487-CCE5-4B14B0A11F9A}"/>
              </a:ext>
            </a:extLst>
          </p:cNvPr>
          <p:cNvSpPr/>
          <p:nvPr/>
        </p:nvSpPr>
        <p:spPr>
          <a:xfrm>
            <a:off x="7780524" y="3448691"/>
            <a:ext cx="211018" cy="203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7E3D6EC-DB27-451E-4B3C-0FE90E30D384}"/>
                  </a:ext>
                </a:extLst>
              </p:cNvPr>
              <p:cNvSpPr txBox="1"/>
              <p:nvPr/>
            </p:nvSpPr>
            <p:spPr>
              <a:xfrm>
                <a:off x="7497061" y="3144568"/>
                <a:ext cx="8592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𝒑</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oMath>
                  </m:oMathPara>
                </a14:m>
                <a:endParaRPr lang="en-US" b="1" dirty="0">
                  <a:solidFill>
                    <a:srgbClr val="FF0000"/>
                  </a:solidFill>
                </a:endParaRPr>
              </a:p>
            </p:txBody>
          </p:sp>
        </mc:Choice>
        <mc:Fallback xmlns="">
          <p:sp>
            <p:nvSpPr>
              <p:cNvPr id="37" name="TextBox 36">
                <a:extLst>
                  <a:ext uri="{FF2B5EF4-FFF2-40B4-BE49-F238E27FC236}">
                    <a16:creationId xmlns:a16="http://schemas.microsoft.com/office/drawing/2014/main" id="{27E3D6EC-DB27-451E-4B3C-0FE90E30D384}"/>
                  </a:ext>
                </a:extLst>
              </p:cNvPr>
              <p:cNvSpPr txBox="1">
                <a:spLocks noRot="1" noChangeAspect="1" noMove="1" noResize="1" noEditPoints="1" noAdjustHandles="1" noChangeArrowheads="1" noChangeShapeType="1" noTextEdit="1"/>
              </p:cNvSpPr>
              <p:nvPr/>
            </p:nvSpPr>
            <p:spPr>
              <a:xfrm>
                <a:off x="7497061" y="3144568"/>
                <a:ext cx="859210" cy="276999"/>
              </a:xfrm>
              <a:prstGeom prst="rect">
                <a:avLst/>
              </a:prstGeom>
              <a:blipFill>
                <a:blip r:embed="rId11"/>
                <a:stretch>
                  <a:fillRect l="-5797" r="-5797" b="-26087"/>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379A7B64-4B65-FB52-96FB-6DF47F745CB7}"/>
              </a:ext>
            </a:extLst>
          </p:cNvPr>
          <p:cNvGrpSpPr/>
          <p:nvPr/>
        </p:nvGrpSpPr>
        <p:grpSpPr>
          <a:xfrm>
            <a:off x="4335593" y="3399325"/>
            <a:ext cx="7249193" cy="712753"/>
            <a:chOff x="7722314" y="3070210"/>
            <a:chExt cx="3142811" cy="712753"/>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159ABA9-815E-BCBC-1090-00A407DA7EF5}"/>
                    </a:ext>
                  </a:extLst>
                </p:cNvPr>
                <p:cNvSpPr txBox="1"/>
                <p:nvPr/>
              </p:nvSpPr>
              <p:spPr>
                <a:xfrm>
                  <a:off x="10683985" y="3291625"/>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a16="http://schemas.microsoft.com/office/drawing/2014/main" id="{8179E76B-6797-3E17-1A9A-3AA6835266DE}"/>
                    </a:ext>
                  </a:extLst>
                </p:cNvPr>
                <p:cNvSpPr txBox="1">
                  <a:spLocks noRot="1" noChangeAspect="1" noMove="1" noResize="1" noEditPoints="1" noAdjustHandles="1" noChangeArrowheads="1" noChangeShapeType="1" noTextEdit="1"/>
                </p:cNvSpPr>
                <p:nvPr/>
              </p:nvSpPr>
              <p:spPr>
                <a:xfrm>
                  <a:off x="10683985" y="3291625"/>
                  <a:ext cx="181140" cy="276999"/>
                </a:xfrm>
                <a:prstGeom prst="rect">
                  <a:avLst/>
                </a:prstGeom>
                <a:blipFill>
                  <a:blip r:embed="rId12"/>
                  <a:stretch>
                    <a:fillRect b="-9091"/>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9D52AA3F-0A9E-A7C2-D375-448BFF68EA57}"/>
                </a:ext>
              </a:extLst>
            </p:cNvPr>
            <p:cNvGrpSpPr/>
            <p:nvPr/>
          </p:nvGrpSpPr>
          <p:grpSpPr>
            <a:xfrm>
              <a:off x="7722314" y="3070210"/>
              <a:ext cx="3058192" cy="712753"/>
              <a:chOff x="8822876" y="3049974"/>
              <a:chExt cx="3058192" cy="712753"/>
            </a:xfrm>
          </p:grpSpPr>
          <p:cxnSp>
            <p:nvCxnSpPr>
              <p:cNvPr id="42" name="Straight Connector 41">
                <a:extLst>
                  <a:ext uri="{FF2B5EF4-FFF2-40B4-BE49-F238E27FC236}">
                    <a16:creationId xmlns:a16="http://schemas.microsoft.com/office/drawing/2014/main" id="{7A5E950E-B6A1-1FCB-EBC5-742941E86670}"/>
                  </a:ext>
                </a:extLst>
              </p:cNvPr>
              <p:cNvCxnSpPr>
                <a:cxnSpLocks/>
              </p:cNvCxnSpPr>
              <p:nvPr/>
            </p:nvCxnSpPr>
            <p:spPr>
              <a:xfrm>
                <a:off x="9519207" y="3049974"/>
                <a:ext cx="0" cy="377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8C70495-7D96-E07E-AB46-2F5AC24E9514}"/>
                  </a:ext>
                </a:extLst>
              </p:cNvPr>
              <p:cNvGrpSpPr/>
              <p:nvPr/>
            </p:nvGrpSpPr>
            <p:grpSpPr>
              <a:xfrm>
                <a:off x="8822876" y="3049974"/>
                <a:ext cx="3058192" cy="712753"/>
                <a:chOff x="8822876" y="3049974"/>
                <a:chExt cx="3058192" cy="712753"/>
              </a:xfrm>
            </p:grpSpPr>
            <p:cxnSp>
              <p:nvCxnSpPr>
                <p:cNvPr id="44" name="Straight Connector 43">
                  <a:extLst>
                    <a:ext uri="{FF2B5EF4-FFF2-40B4-BE49-F238E27FC236}">
                      <a16:creationId xmlns:a16="http://schemas.microsoft.com/office/drawing/2014/main" id="{FB15E142-FBBB-39A9-FE4D-E0E27E3AF994}"/>
                    </a:ext>
                  </a:extLst>
                </p:cNvPr>
                <p:cNvCxnSpPr>
                  <a:cxnSpLocks/>
                </p:cNvCxnSpPr>
                <p:nvPr/>
              </p:nvCxnSpPr>
              <p:spPr>
                <a:xfrm>
                  <a:off x="8929688" y="3218287"/>
                  <a:ext cx="2951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AF517F-37C6-F3EF-C0CB-75100F63D6D7}"/>
                    </a:ext>
                  </a:extLst>
                </p:cNvPr>
                <p:cNvCxnSpPr>
                  <a:cxnSpLocks/>
                </p:cNvCxnSpPr>
                <p:nvPr/>
              </p:nvCxnSpPr>
              <p:spPr>
                <a:xfrm>
                  <a:off x="10363199" y="3049974"/>
                  <a:ext cx="0" cy="4008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09D8E94-DDC3-A0A3-A7D2-BEA7939B14C0}"/>
                        </a:ext>
                      </a:extLst>
                    </p:cNvPr>
                    <p:cNvSpPr txBox="1"/>
                    <p:nvPr/>
                  </p:nvSpPr>
                  <p:spPr>
                    <a:xfrm>
                      <a:off x="8822876" y="3285891"/>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46" name="TextBox 45">
                      <a:extLst>
                        <a:ext uri="{FF2B5EF4-FFF2-40B4-BE49-F238E27FC236}">
                          <a16:creationId xmlns:a16="http://schemas.microsoft.com/office/drawing/2014/main" id="{709D8E94-DDC3-A0A3-A7D2-BEA7939B14C0}"/>
                        </a:ext>
                      </a:extLst>
                    </p:cNvPr>
                    <p:cNvSpPr txBox="1">
                      <a:spLocks noRot="1" noChangeAspect="1" noMove="1" noResize="1" noEditPoints="1" noAdjustHandles="1" noChangeArrowheads="1" noChangeShapeType="1" noTextEdit="1"/>
                    </p:cNvSpPr>
                    <p:nvPr/>
                  </p:nvSpPr>
                  <p:spPr>
                    <a:xfrm>
                      <a:off x="8822876" y="3285891"/>
                      <a:ext cx="181140" cy="276999"/>
                    </a:xfrm>
                    <a:prstGeom prst="rect">
                      <a:avLst/>
                    </a:prstGeom>
                    <a:blipFill>
                      <a:blip r:embed="rId1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F2A5735-FE2E-35E7-F02C-C71286480CFD}"/>
                        </a:ext>
                      </a:extLst>
                    </p:cNvPr>
                    <p:cNvSpPr txBox="1"/>
                    <p:nvPr/>
                  </p:nvSpPr>
                  <p:spPr>
                    <a:xfrm>
                      <a:off x="9134141" y="3485728"/>
                      <a:ext cx="17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0.1 </m:t>
                            </m:r>
                          </m:oMath>
                        </m:oMathPara>
                      </a14:m>
                      <a:endParaRPr lang="en-US" dirty="0"/>
                    </a:p>
                  </p:txBody>
                </p:sp>
              </mc:Choice>
              <mc:Fallback xmlns="">
                <p:sp>
                  <p:nvSpPr>
                    <p:cNvPr id="47" name="TextBox 46">
                      <a:extLst>
                        <a:ext uri="{FF2B5EF4-FFF2-40B4-BE49-F238E27FC236}">
                          <a16:creationId xmlns:a16="http://schemas.microsoft.com/office/drawing/2014/main" id="{DF2A5735-FE2E-35E7-F02C-C71286480CFD}"/>
                        </a:ext>
                      </a:extLst>
                    </p:cNvPr>
                    <p:cNvSpPr txBox="1">
                      <a:spLocks noRot="1" noChangeAspect="1" noMove="1" noResize="1" noEditPoints="1" noAdjustHandles="1" noChangeArrowheads="1" noChangeShapeType="1" noTextEdit="1"/>
                    </p:cNvSpPr>
                    <p:nvPr/>
                  </p:nvSpPr>
                  <p:spPr>
                    <a:xfrm>
                      <a:off x="9134141" y="3485728"/>
                      <a:ext cx="177216" cy="276999"/>
                    </a:xfrm>
                    <a:prstGeom prst="rect">
                      <a:avLst/>
                    </a:prstGeom>
                    <a:blipFill>
                      <a:blip r:embed="rId14"/>
                      <a:stretch>
                        <a:fillRect l="-8824" t="-4348" r="-20588"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5983EA3-37F6-C57D-00CF-8095B197469D}"/>
                        </a:ext>
                      </a:extLst>
                    </p:cNvPr>
                    <p:cNvSpPr txBox="1"/>
                    <p:nvPr/>
                  </p:nvSpPr>
                  <p:spPr>
                    <a:xfrm>
                      <a:off x="10159256" y="3477915"/>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0.5 </m:t>
                            </m:r>
                          </m:oMath>
                        </m:oMathPara>
                      </a14:m>
                      <a:endParaRPr lang="en-US" dirty="0"/>
                    </a:p>
                  </p:txBody>
                </p:sp>
              </mc:Choice>
              <mc:Fallback xmlns="">
                <p:sp>
                  <p:nvSpPr>
                    <p:cNvPr id="48" name="TextBox 47">
                      <a:extLst>
                        <a:ext uri="{FF2B5EF4-FFF2-40B4-BE49-F238E27FC236}">
                          <a16:creationId xmlns:a16="http://schemas.microsoft.com/office/drawing/2014/main" id="{D5983EA3-37F6-C57D-00CF-8095B197469D}"/>
                        </a:ext>
                      </a:extLst>
                    </p:cNvPr>
                    <p:cNvSpPr txBox="1">
                      <a:spLocks noRot="1" noChangeAspect="1" noMove="1" noResize="1" noEditPoints="1" noAdjustHandles="1" noChangeArrowheads="1" noChangeShapeType="1" noTextEdit="1"/>
                    </p:cNvSpPr>
                    <p:nvPr/>
                  </p:nvSpPr>
                  <p:spPr>
                    <a:xfrm>
                      <a:off x="10159256" y="3477915"/>
                      <a:ext cx="408766" cy="276999"/>
                    </a:xfrm>
                    <a:prstGeom prst="rect">
                      <a:avLst/>
                    </a:prstGeom>
                    <a:blipFill>
                      <a:blip r:embed="rId15"/>
                      <a:stretch>
                        <a:fillRect t="-869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9DFA4C7-7943-96D2-4668-69B472D5E4CF}"/>
                        </a:ext>
                      </a:extLst>
                    </p:cNvPr>
                    <p:cNvSpPr txBox="1"/>
                    <p:nvPr/>
                  </p:nvSpPr>
                  <p:spPr>
                    <a:xfrm>
                      <a:off x="10853936" y="3481240"/>
                      <a:ext cx="17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0.7 </m:t>
                            </m:r>
                          </m:oMath>
                        </m:oMathPara>
                      </a14:m>
                      <a:endParaRPr lang="en-US" dirty="0"/>
                    </a:p>
                  </p:txBody>
                </p:sp>
              </mc:Choice>
              <mc:Fallback xmlns="">
                <p:sp>
                  <p:nvSpPr>
                    <p:cNvPr id="49" name="TextBox 48">
                      <a:extLst>
                        <a:ext uri="{FF2B5EF4-FFF2-40B4-BE49-F238E27FC236}">
                          <a16:creationId xmlns:a16="http://schemas.microsoft.com/office/drawing/2014/main" id="{19DFA4C7-7943-96D2-4668-69B472D5E4CF}"/>
                        </a:ext>
                      </a:extLst>
                    </p:cNvPr>
                    <p:cNvSpPr txBox="1">
                      <a:spLocks noRot="1" noChangeAspect="1" noMove="1" noResize="1" noEditPoints="1" noAdjustHandles="1" noChangeArrowheads="1" noChangeShapeType="1" noTextEdit="1"/>
                    </p:cNvSpPr>
                    <p:nvPr/>
                  </p:nvSpPr>
                  <p:spPr>
                    <a:xfrm>
                      <a:off x="10853936" y="3481240"/>
                      <a:ext cx="177216" cy="276999"/>
                    </a:xfrm>
                    <a:prstGeom prst="rect">
                      <a:avLst/>
                    </a:prstGeom>
                    <a:blipFill>
                      <a:blip r:embed="rId16"/>
                      <a:stretch>
                        <a:fillRect l="-12121" t="-4348" r="-21212" b="-34783"/>
                      </a:stretch>
                    </a:blipFill>
                  </p:spPr>
                  <p:txBody>
                    <a:bodyPr/>
                    <a:lstStyle/>
                    <a:p>
                      <a:r>
                        <a:rPr lang="en-US">
                          <a:noFill/>
                        </a:rPr>
                        <a:t> </a:t>
                      </a:r>
                    </a:p>
                  </p:txBody>
                </p:sp>
              </mc:Fallback>
            </mc:AlternateContent>
          </p:grpSp>
        </p:grpSp>
      </p:grpSp>
      <p:cxnSp>
        <p:nvCxnSpPr>
          <p:cNvPr id="50" name="Straight Connector 49">
            <a:extLst>
              <a:ext uri="{FF2B5EF4-FFF2-40B4-BE49-F238E27FC236}">
                <a16:creationId xmlns:a16="http://schemas.microsoft.com/office/drawing/2014/main" id="{A0A5676A-A894-02A4-7903-D8C11777CA9C}"/>
              </a:ext>
            </a:extLst>
          </p:cNvPr>
          <p:cNvCxnSpPr>
            <a:cxnSpLocks/>
          </p:cNvCxnSpPr>
          <p:nvPr/>
        </p:nvCxnSpPr>
        <p:spPr>
          <a:xfrm>
            <a:off x="5240872" y="3387568"/>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9EA80F4-C172-F522-0BC6-7B13C26446DA}"/>
              </a:ext>
            </a:extLst>
          </p:cNvPr>
          <p:cNvCxnSpPr>
            <a:cxnSpLocks/>
          </p:cNvCxnSpPr>
          <p:nvPr/>
        </p:nvCxnSpPr>
        <p:spPr>
          <a:xfrm>
            <a:off x="6636286" y="3407414"/>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5A53D85-E558-DD48-49B8-8D9D68350D94}"/>
              </a:ext>
            </a:extLst>
          </p:cNvPr>
          <p:cNvCxnSpPr>
            <a:cxnSpLocks/>
          </p:cNvCxnSpPr>
          <p:nvPr/>
        </p:nvCxnSpPr>
        <p:spPr>
          <a:xfrm>
            <a:off x="8531762" y="3404598"/>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34B6282-19F3-98F5-F0C0-DE32B7C4731B}"/>
              </a:ext>
            </a:extLst>
          </p:cNvPr>
          <p:cNvCxnSpPr>
            <a:cxnSpLocks/>
          </p:cNvCxnSpPr>
          <p:nvPr/>
        </p:nvCxnSpPr>
        <p:spPr>
          <a:xfrm>
            <a:off x="9927175" y="3397410"/>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8F8FDDB-922A-DCAB-548E-BF4C99ED37F8}"/>
              </a:ext>
            </a:extLst>
          </p:cNvPr>
          <p:cNvCxnSpPr>
            <a:cxnSpLocks/>
          </p:cNvCxnSpPr>
          <p:nvPr/>
        </p:nvCxnSpPr>
        <p:spPr>
          <a:xfrm>
            <a:off x="10627262" y="3382635"/>
            <a:ext cx="0" cy="37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03B87E-9251-4EBC-1E50-E4ACD43752FD}"/>
              </a:ext>
            </a:extLst>
          </p:cNvPr>
          <p:cNvCxnSpPr>
            <a:cxnSpLocks/>
          </p:cNvCxnSpPr>
          <p:nvPr/>
        </p:nvCxnSpPr>
        <p:spPr>
          <a:xfrm>
            <a:off x="7231598" y="3416222"/>
            <a:ext cx="0" cy="3774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58DC7D7-D489-AC10-8D44-CB95B7D031F1}"/>
                  </a:ext>
                </a:extLst>
              </p:cNvPr>
              <p:cNvSpPr txBox="1"/>
              <p:nvPr/>
            </p:nvSpPr>
            <p:spPr>
              <a:xfrm>
                <a:off x="6431903" y="38272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0.3 </m:t>
                      </m:r>
                    </m:oMath>
                  </m:oMathPara>
                </a14:m>
                <a:endParaRPr lang="en-US" dirty="0"/>
              </a:p>
            </p:txBody>
          </p:sp>
        </mc:Choice>
        <mc:Fallback xmlns="">
          <p:sp>
            <p:nvSpPr>
              <p:cNvPr id="56" name="TextBox 55">
                <a:extLst>
                  <a:ext uri="{FF2B5EF4-FFF2-40B4-BE49-F238E27FC236}">
                    <a16:creationId xmlns:a16="http://schemas.microsoft.com/office/drawing/2014/main" id="{558DC7D7-D489-AC10-8D44-CB95B7D031F1}"/>
                  </a:ext>
                </a:extLst>
              </p:cNvPr>
              <p:cNvSpPr txBox="1">
                <a:spLocks noRot="1" noChangeAspect="1" noMove="1" noResize="1" noEditPoints="1" noAdjustHandles="1" noChangeArrowheads="1" noChangeShapeType="1" noTextEdit="1"/>
              </p:cNvSpPr>
              <p:nvPr/>
            </p:nvSpPr>
            <p:spPr>
              <a:xfrm>
                <a:off x="6431903" y="3827266"/>
                <a:ext cx="408766" cy="276999"/>
              </a:xfrm>
              <a:prstGeom prst="rect">
                <a:avLst/>
              </a:prstGeom>
              <a:blipFill>
                <a:blip r:embed="rId17"/>
                <a:stretch>
                  <a:fillRect l="-12121" t="-8696" r="-21212" b="-34783"/>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699FC908-55BB-4EF4-CD93-05A445E24494}"/>
              </a:ext>
            </a:extLst>
          </p:cNvPr>
          <p:cNvCxnSpPr>
            <a:cxnSpLocks/>
          </p:cNvCxnSpPr>
          <p:nvPr/>
        </p:nvCxnSpPr>
        <p:spPr>
          <a:xfrm>
            <a:off x="9220482" y="3368559"/>
            <a:ext cx="0" cy="4117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9D7462D-E329-DDE4-E258-6B1A0367CD6B}"/>
                  </a:ext>
                </a:extLst>
              </p:cNvPr>
              <p:cNvSpPr txBox="1"/>
              <p:nvPr/>
            </p:nvSpPr>
            <p:spPr>
              <a:xfrm>
                <a:off x="10464602" y="3820791"/>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0.9 </m:t>
                      </m:r>
                    </m:oMath>
                  </m:oMathPara>
                </a14:m>
                <a:endParaRPr lang="en-US" dirty="0"/>
              </a:p>
            </p:txBody>
          </p:sp>
        </mc:Choice>
        <mc:Fallback xmlns="">
          <p:sp>
            <p:nvSpPr>
              <p:cNvPr id="58" name="TextBox 57">
                <a:extLst>
                  <a:ext uri="{FF2B5EF4-FFF2-40B4-BE49-F238E27FC236}">
                    <a16:creationId xmlns:a16="http://schemas.microsoft.com/office/drawing/2014/main" id="{B9D7462D-E329-DDE4-E258-6B1A0367CD6B}"/>
                  </a:ext>
                </a:extLst>
              </p:cNvPr>
              <p:cNvSpPr txBox="1">
                <a:spLocks noRot="1" noChangeAspect="1" noMove="1" noResize="1" noEditPoints="1" noAdjustHandles="1" noChangeArrowheads="1" noChangeShapeType="1" noTextEdit="1"/>
              </p:cNvSpPr>
              <p:nvPr/>
            </p:nvSpPr>
            <p:spPr>
              <a:xfrm>
                <a:off x="10464602" y="3820791"/>
                <a:ext cx="408766" cy="276999"/>
              </a:xfrm>
              <a:prstGeom prst="rect">
                <a:avLst/>
              </a:prstGeom>
              <a:blipFill>
                <a:blip r:embed="rId18"/>
                <a:stretch>
                  <a:fillRect l="-15152" t="-4348" r="-21212"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34378CB-B22F-CAD0-5B4C-B467363A1553}"/>
                  </a:ext>
                </a:extLst>
              </p:cNvPr>
              <p:cNvSpPr txBox="1"/>
              <p:nvPr/>
            </p:nvSpPr>
            <p:spPr>
              <a:xfrm>
                <a:off x="5734431" y="38329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0.2 </m:t>
                      </m:r>
                    </m:oMath>
                  </m:oMathPara>
                </a14:m>
                <a:endParaRPr lang="en-US" dirty="0"/>
              </a:p>
            </p:txBody>
          </p:sp>
        </mc:Choice>
        <mc:Fallback xmlns="">
          <p:sp>
            <p:nvSpPr>
              <p:cNvPr id="59" name="TextBox 58">
                <a:extLst>
                  <a:ext uri="{FF2B5EF4-FFF2-40B4-BE49-F238E27FC236}">
                    <a16:creationId xmlns:a16="http://schemas.microsoft.com/office/drawing/2014/main" id="{434378CB-B22F-CAD0-5B4C-B467363A1553}"/>
                  </a:ext>
                </a:extLst>
              </p:cNvPr>
              <p:cNvSpPr txBox="1">
                <a:spLocks noRot="1" noChangeAspect="1" noMove="1" noResize="1" noEditPoints="1" noAdjustHandles="1" noChangeArrowheads="1" noChangeShapeType="1" noTextEdit="1"/>
              </p:cNvSpPr>
              <p:nvPr/>
            </p:nvSpPr>
            <p:spPr>
              <a:xfrm>
                <a:off x="5734431" y="3832966"/>
                <a:ext cx="408766" cy="276999"/>
              </a:xfrm>
              <a:prstGeom prst="rect">
                <a:avLst/>
              </a:prstGeom>
              <a:blipFill>
                <a:blip r:embed="rId19"/>
                <a:stretch>
                  <a:fillRect l="-12121" t="-4348" r="-21212"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433F507-47C5-0C02-7C47-CE4B4EB8F3F1}"/>
                  </a:ext>
                </a:extLst>
              </p:cNvPr>
              <p:cNvSpPr txBox="1"/>
              <p:nvPr/>
            </p:nvSpPr>
            <p:spPr>
              <a:xfrm>
                <a:off x="7029826" y="38272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0.4 </m:t>
                      </m:r>
                    </m:oMath>
                  </m:oMathPara>
                </a14:m>
                <a:endParaRPr lang="en-US" dirty="0"/>
              </a:p>
            </p:txBody>
          </p:sp>
        </mc:Choice>
        <mc:Fallback xmlns="">
          <p:sp>
            <p:nvSpPr>
              <p:cNvPr id="60" name="TextBox 59">
                <a:extLst>
                  <a:ext uri="{FF2B5EF4-FFF2-40B4-BE49-F238E27FC236}">
                    <a16:creationId xmlns:a16="http://schemas.microsoft.com/office/drawing/2014/main" id="{A433F507-47C5-0C02-7C47-CE4B4EB8F3F1}"/>
                  </a:ext>
                </a:extLst>
              </p:cNvPr>
              <p:cNvSpPr txBox="1">
                <a:spLocks noRot="1" noChangeAspect="1" noMove="1" noResize="1" noEditPoints="1" noAdjustHandles="1" noChangeArrowheads="1" noChangeShapeType="1" noTextEdit="1"/>
              </p:cNvSpPr>
              <p:nvPr/>
            </p:nvSpPr>
            <p:spPr>
              <a:xfrm>
                <a:off x="7029826" y="3827266"/>
                <a:ext cx="408766" cy="276999"/>
              </a:xfrm>
              <a:prstGeom prst="rect">
                <a:avLst/>
              </a:prstGeom>
              <a:blipFill>
                <a:blip r:embed="rId20"/>
                <a:stretch>
                  <a:fillRect l="-12121" t="-8696" r="-2121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72FAB2B-AE34-4371-15F5-00CAA09A093C}"/>
                  </a:ext>
                </a:extLst>
              </p:cNvPr>
              <p:cNvSpPr txBox="1"/>
              <p:nvPr/>
            </p:nvSpPr>
            <p:spPr>
              <a:xfrm>
                <a:off x="8313434" y="3835079"/>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0.6 </m:t>
                      </m:r>
                    </m:oMath>
                  </m:oMathPara>
                </a14:m>
                <a:endParaRPr lang="en-US" dirty="0"/>
              </a:p>
            </p:txBody>
          </p:sp>
        </mc:Choice>
        <mc:Fallback xmlns="">
          <p:sp>
            <p:nvSpPr>
              <p:cNvPr id="61" name="TextBox 60">
                <a:extLst>
                  <a:ext uri="{FF2B5EF4-FFF2-40B4-BE49-F238E27FC236}">
                    <a16:creationId xmlns:a16="http://schemas.microsoft.com/office/drawing/2014/main" id="{E72FAB2B-AE34-4371-15F5-00CAA09A093C}"/>
                  </a:ext>
                </a:extLst>
              </p:cNvPr>
              <p:cNvSpPr txBox="1">
                <a:spLocks noRot="1" noChangeAspect="1" noMove="1" noResize="1" noEditPoints="1" noAdjustHandles="1" noChangeArrowheads="1" noChangeShapeType="1" noTextEdit="1"/>
              </p:cNvSpPr>
              <p:nvPr/>
            </p:nvSpPr>
            <p:spPr>
              <a:xfrm>
                <a:off x="8313434" y="3835079"/>
                <a:ext cx="408766" cy="276999"/>
              </a:xfrm>
              <a:prstGeom prst="rect">
                <a:avLst/>
              </a:prstGeom>
              <a:blipFill>
                <a:blip r:embed="rId21"/>
                <a:stretch>
                  <a:fillRect l="-12121" t="-4348" r="-21212"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590936D-A882-2A73-A400-596A7022E593}"/>
                  </a:ext>
                </a:extLst>
              </p:cNvPr>
              <p:cNvSpPr txBox="1"/>
              <p:nvPr/>
            </p:nvSpPr>
            <p:spPr>
              <a:xfrm>
                <a:off x="9747743" y="3827266"/>
                <a:ext cx="4087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0.8 </m:t>
                      </m:r>
                    </m:oMath>
                  </m:oMathPara>
                </a14:m>
                <a:endParaRPr lang="en-US" dirty="0"/>
              </a:p>
            </p:txBody>
          </p:sp>
        </mc:Choice>
        <mc:Fallback xmlns="">
          <p:sp>
            <p:nvSpPr>
              <p:cNvPr id="62" name="TextBox 61">
                <a:extLst>
                  <a:ext uri="{FF2B5EF4-FFF2-40B4-BE49-F238E27FC236}">
                    <a16:creationId xmlns:a16="http://schemas.microsoft.com/office/drawing/2014/main" id="{D590936D-A882-2A73-A400-596A7022E593}"/>
                  </a:ext>
                </a:extLst>
              </p:cNvPr>
              <p:cNvSpPr txBox="1">
                <a:spLocks noRot="1" noChangeAspect="1" noMove="1" noResize="1" noEditPoints="1" noAdjustHandles="1" noChangeArrowheads="1" noChangeShapeType="1" noTextEdit="1"/>
              </p:cNvSpPr>
              <p:nvPr/>
            </p:nvSpPr>
            <p:spPr>
              <a:xfrm>
                <a:off x="9747743" y="3827266"/>
                <a:ext cx="408766" cy="276999"/>
              </a:xfrm>
              <a:prstGeom prst="rect">
                <a:avLst/>
              </a:prstGeom>
              <a:blipFill>
                <a:blip r:embed="rId22"/>
                <a:stretch>
                  <a:fillRect l="-12121" t="-8696" r="-2121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A4001BF-093C-7884-B3B9-9C926BBA7BEB}"/>
                  </a:ext>
                </a:extLst>
              </p:cNvPr>
              <p:cNvSpPr txBox="1"/>
              <p:nvPr/>
            </p:nvSpPr>
            <p:spPr>
              <a:xfrm>
                <a:off x="5082020" y="4911865"/>
                <a:ext cx="5444665" cy="5370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)]≤0.5</m:t>
                      </m:r>
                    </m:oMath>
                  </m:oMathPara>
                </a14:m>
                <a:endParaRPr lang="en-US" sz="2400" dirty="0"/>
              </a:p>
            </p:txBody>
          </p:sp>
        </mc:Choice>
        <mc:Fallback xmlns="">
          <p:sp>
            <p:nvSpPr>
              <p:cNvPr id="25" name="TextBox 24">
                <a:extLst>
                  <a:ext uri="{FF2B5EF4-FFF2-40B4-BE49-F238E27FC236}">
                    <a16:creationId xmlns:a16="http://schemas.microsoft.com/office/drawing/2014/main" id="{9A4001BF-093C-7884-B3B9-9C926BBA7BEB}"/>
                  </a:ext>
                </a:extLst>
              </p:cNvPr>
              <p:cNvSpPr txBox="1">
                <a:spLocks noRot="1" noChangeAspect="1" noMove="1" noResize="1" noEditPoints="1" noAdjustHandles="1" noChangeArrowheads="1" noChangeShapeType="1" noTextEdit="1"/>
              </p:cNvSpPr>
              <p:nvPr/>
            </p:nvSpPr>
            <p:spPr>
              <a:xfrm>
                <a:off x="5082020" y="4911865"/>
                <a:ext cx="5444665" cy="537006"/>
              </a:xfrm>
              <a:prstGeom prst="rect">
                <a:avLst/>
              </a:prstGeom>
              <a:blipFill>
                <a:blip r:embed="rId23"/>
                <a:stretch>
                  <a:fillRect b="-20455"/>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963F342E-BE3D-A289-7176-8CF633BA5F0A}"/>
              </a:ext>
            </a:extLst>
          </p:cNvPr>
          <p:cNvSpPr txBox="1"/>
          <p:nvPr/>
        </p:nvSpPr>
        <p:spPr>
          <a:xfrm>
            <a:off x="5976356" y="5739734"/>
            <a:ext cx="4532972" cy="369332"/>
          </a:xfrm>
          <a:prstGeom prst="rect">
            <a:avLst/>
          </a:prstGeom>
          <a:noFill/>
        </p:spPr>
        <p:txBody>
          <a:bodyPr wrap="none" rtlCol="0">
            <a:spAutoFit/>
          </a:bodyPr>
          <a:lstStyle/>
          <a:p>
            <a:r>
              <a:rPr lang="en-US" dirty="0"/>
              <a:t>Neither stable nor replicable , when on border</a:t>
            </a:r>
          </a:p>
        </p:txBody>
      </p:sp>
      <p:pic>
        <p:nvPicPr>
          <p:cNvPr id="28" name="Picture 2" descr="Sad smiley face or emoticon line art icon for apps and websites Stock  Vector | Adobe Stock">
            <a:extLst>
              <a:ext uri="{FF2B5EF4-FFF2-40B4-BE49-F238E27FC236}">
                <a16:creationId xmlns:a16="http://schemas.microsoft.com/office/drawing/2014/main" id="{BEC37744-BE96-57D8-8769-9E3391F9A8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66969" y="5603672"/>
            <a:ext cx="838618" cy="83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23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02BF35D-5C64-4545-8062-7EEE0D4ACC2D}" type="slidenum">
              <a:rPr lang="en-US" smtClean="0"/>
              <a:pPr/>
              <a:t>13</a:t>
            </a:fld>
            <a:endParaRPr lang="en-US" dirty="0"/>
          </a:p>
        </p:txBody>
      </p:sp>
      <p:sp>
        <p:nvSpPr>
          <p:cNvPr id="7" name="Title 1">
            <a:extLst>
              <a:ext uri="{FF2B5EF4-FFF2-40B4-BE49-F238E27FC236}">
                <a16:creationId xmlns:a16="http://schemas.microsoft.com/office/drawing/2014/main" id="{80DF5AE7-66DB-FFDF-7D9A-B02D7FF78D90}"/>
              </a:ext>
            </a:extLst>
          </p:cNvPr>
          <p:cNvSpPr>
            <a:spLocks noGrp="1"/>
          </p:cNvSpPr>
          <p:nvPr>
            <p:ph type="title"/>
          </p:nvPr>
        </p:nvSpPr>
        <p:spPr>
          <a:xfrm>
            <a:off x="838200" y="365125"/>
            <a:ext cx="10515600" cy="1325563"/>
          </a:xfrm>
        </p:spPr>
        <p:txBody>
          <a:bodyPr/>
          <a:lstStyle/>
          <a:p>
            <a:r>
              <a:rPr lang="en-US" dirty="0"/>
              <a:t>Is replicability achievable?</a:t>
            </a:r>
          </a:p>
        </p:txBody>
      </p:sp>
      <p:sp>
        <p:nvSpPr>
          <p:cNvPr id="8" name="Content Placeholder 2">
            <a:extLst>
              <a:ext uri="{FF2B5EF4-FFF2-40B4-BE49-F238E27FC236}">
                <a16:creationId xmlns:a16="http://schemas.microsoft.com/office/drawing/2014/main" id="{9FACBE32-B7D5-8040-694D-32077E8A258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Guessing bias of coin</a:t>
            </a:r>
          </a:p>
        </p:txBody>
      </p:sp>
      <p:sp>
        <p:nvSpPr>
          <p:cNvPr id="2" name="Oval 1">
            <a:extLst>
              <a:ext uri="{FF2B5EF4-FFF2-40B4-BE49-F238E27FC236}">
                <a16:creationId xmlns:a16="http://schemas.microsoft.com/office/drawing/2014/main" id="{7CC07852-34DA-4724-21C8-780DB3EEA3F0}"/>
              </a:ext>
            </a:extLst>
          </p:cNvPr>
          <p:cNvSpPr/>
          <p:nvPr/>
        </p:nvSpPr>
        <p:spPr>
          <a:xfrm>
            <a:off x="-875872" y="73974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24D0CE-E829-D06F-DA60-1500D0B55743}"/>
              </a:ext>
            </a:extLst>
          </p:cNvPr>
          <p:cNvSpPr txBox="1"/>
          <p:nvPr/>
        </p:nvSpPr>
        <p:spPr>
          <a:xfrm>
            <a:off x="5754623" y="1690688"/>
            <a:ext cx="5412339" cy="461665"/>
          </a:xfrm>
          <a:prstGeom prst="rect">
            <a:avLst/>
          </a:prstGeom>
          <a:noFill/>
        </p:spPr>
        <p:txBody>
          <a:bodyPr wrap="square" rtlCol="0">
            <a:spAutoFit/>
          </a:bodyPr>
          <a:lstStyle/>
          <a:p>
            <a:r>
              <a:rPr lang="en-US" sz="2400" b="1" dirty="0"/>
              <a:t>Attempt 3: </a:t>
            </a:r>
            <a:r>
              <a:rPr lang="en-US" sz="2400" dirty="0"/>
              <a:t>Average + </a:t>
            </a:r>
            <a:r>
              <a:rPr lang="en-US" sz="2400" dirty="0">
                <a:solidFill>
                  <a:srgbClr val="FF0000"/>
                </a:solidFill>
              </a:rPr>
              <a:t>randomized </a:t>
            </a:r>
            <a:r>
              <a:rPr lang="en-US" sz="2400" b="1" dirty="0"/>
              <a:t>round</a:t>
            </a:r>
          </a:p>
        </p:txBody>
      </p:sp>
      <p:sp>
        <p:nvSpPr>
          <p:cNvPr id="22" name="Rectangle 21">
            <a:extLst>
              <a:ext uri="{FF2B5EF4-FFF2-40B4-BE49-F238E27FC236}">
                <a16:creationId xmlns:a16="http://schemas.microsoft.com/office/drawing/2014/main" id="{8E6C75D4-A2AD-2AD8-5F80-C0C247C3CA92}"/>
              </a:ext>
            </a:extLst>
          </p:cNvPr>
          <p:cNvSpPr/>
          <p:nvPr/>
        </p:nvSpPr>
        <p:spPr>
          <a:xfrm>
            <a:off x="7722828" y="910954"/>
            <a:ext cx="3452496" cy="5366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5E10C42-54E1-011F-6318-0DB25C6EAC4B}"/>
                  </a:ext>
                </a:extLst>
              </p:cNvPr>
              <p:cNvSpPr txBox="1"/>
              <p:nvPr/>
            </p:nvSpPr>
            <p:spPr>
              <a:xfrm>
                <a:off x="6747335" y="1034102"/>
                <a:ext cx="5444665" cy="3579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panose="02040503050406030204" pitchFamily="18" charset="0"/>
                                </a:rPr>
                                <m:t>Pr</m:t>
                              </m:r>
                            </m:e>
                            <m:lim>
                              <m:r>
                                <a:rPr lang="en-US" sz="1600" b="0" i="1" smtClean="0">
                                  <a:latin typeface="Cambria Math" panose="02040503050406030204" pitchFamily="18" charset="0"/>
                                </a:rPr>
                                <m:t>𝑆</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𝑆</m:t>
                                  </m:r>
                                </m:e>
                                <m:sup>
                                  <m:r>
                                    <a:rPr lang="en-US" sz="1600" b="0" i="1" smtClean="0">
                                      <a:latin typeface="Cambria Math" panose="02040503050406030204" pitchFamily="18" charset="0"/>
                                    </a:rPr>
                                    <m:t>′</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𝐷</m:t>
                                  </m:r>
                                </m:e>
                                <m:sup>
                                  <m:r>
                                    <a:rPr lang="en-US" sz="1600" b="0" i="1" smtClean="0">
                                      <a:latin typeface="Cambria Math" panose="02040503050406030204" pitchFamily="18" charset="0"/>
                                    </a:rPr>
                                    <m:t>𝑛</m:t>
                                  </m:r>
                                </m:sup>
                              </m:sSup>
                              <m:r>
                                <a:rPr lang="en-US" sz="1600" b="0" i="1" smtClean="0">
                                  <a:latin typeface="Cambria Math" panose="02040503050406030204" pitchFamily="18" charset="0"/>
                                </a:rPr>
                                <m:t> ,   </m:t>
                              </m:r>
                              <m:r>
                                <a:rPr lang="en-US" sz="1600" b="0" i="1" smtClean="0">
                                  <a:latin typeface="Cambria Math" panose="02040503050406030204" pitchFamily="18" charset="0"/>
                                </a:rPr>
                                <m:t>𝑟</m:t>
                              </m:r>
                            </m:lim>
                          </m:limLow>
                        </m:fName>
                        <m:e>
                          <m:r>
                            <a:rPr lang="en-US" sz="1600" b="0" i="1" smtClean="0">
                              <a:latin typeface="Cambria Math" panose="02040503050406030204" pitchFamily="18" charset="0"/>
                            </a:rPr>
                            <m:t>[</m:t>
                          </m:r>
                          <m:r>
                            <a:rPr lang="en-US" sz="1600" b="0" i="1" smtClean="0">
                              <a:latin typeface="Cambria Math" panose="02040503050406030204" pitchFamily="18" charset="0"/>
                            </a:rPr>
                            <m:t>𝐴</m:t>
                          </m:r>
                        </m:e>
                      </m:func>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𝑆</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𝑆</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𝑟</m:t>
                      </m:r>
                      <m:r>
                        <a:rPr lang="en-US" sz="1600" b="0" i="1" smtClean="0">
                          <a:latin typeface="Cambria Math" panose="02040503050406030204" pitchFamily="18" charset="0"/>
                        </a:rPr>
                        <m:t>)]≥1−</m:t>
                      </m:r>
                      <m:r>
                        <a:rPr lang="en-US" sz="1600" b="0" i="1" smtClean="0">
                          <a:latin typeface="Cambria Math" panose="02040503050406030204" pitchFamily="18" charset="0"/>
                        </a:rPr>
                        <m:t>𝜌</m:t>
                      </m:r>
                    </m:oMath>
                  </m:oMathPara>
                </a14:m>
                <a:endParaRPr lang="en-US" sz="1600" dirty="0"/>
              </a:p>
            </p:txBody>
          </p:sp>
        </mc:Choice>
        <mc:Fallback xmlns="">
          <p:sp>
            <p:nvSpPr>
              <p:cNvPr id="23" name="TextBox 22">
                <a:extLst>
                  <a:ext uri="{FF2B5EF4-FFF2-40B4-BE49-F238E27FC236}">
                    <a16:creationId xmlns:a16="http://schemas.microsoft.com/office/drawing/2014/main" id="{95E10C42-54E1-011F-6318-0DB25C6EAC4B}"/>
                  </a:ext>
                </a:extLst>
              </p:cNvPr>
              <p:cNvSpPr txBox="1">
                <a:spLocks noRot="1" noChangeAspect="1" noMove="1" noResize="1" noEditPoints="1" noAdjustHandles="1" noChangeArrowheads="1" noChangeShapeType="1" noTextEdit="1"/>
              </p:cNvSpPr>
              <p:nvPr/>
            </p:nvSpPr>
            <p:spPr>
              <a:xfrm>
                <a:off x="6747335" y="1034102"/>
                <a:ext cx="5444665" cy="357983"/>
              </a:xfrm>
              <a:prstGeom prst="rect">
                <a:avLst/>
              </a:prstGeom>
              <a:blipFill>
                <a:blip r:embed="rId9"/>
                <a:stretch>
                  <a:fillRect b="-2069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FF5ADCCA-A641-F17F-9911-CBC429B6600B}"/>
              </a:ext>
            </a:extLst>
          </p:cNvPr>
          <p:cNvSpPr txBox="1"/>
          <p:nvPr/>
        </p:nvSpPr>
        <p:spPr>
          <a:xfrm>
            <a:off x="8395544" y="522155"/>
            <a:ext cx="2350188" cy="369332"/>
          </a:xfrm>
          <a:prstGeom prst="rect">
            <a:avLst/>
          </a:prstGeom>
          <a:noFill/>
        </p:spPr>
        <p:txBody>
          <a:bodyPr wrap="square" rtlCol="0">
            <a:spAutoFit/>
          </a:bodyPr>
          <a:lstStyle/>
          <a:p>
            <a:r>
              <a:rPr lang="en-US" dirty="0"/>
              <a:t>Replicability definition: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06EF0D1-5DD5-7A6A-158C-C39F8616107C}"/>
                  </a:ext>
                </a:extLst>
              </p:cNvPr>
              <p:cNvSpPr txBox="1"/>
              <p:nvPr/>
            </p:nvSpPr>
            <p:spPr>
              <a:xfrm>
                <a:off x="5432275" y="2415813"/>
                <a:ext cx="6632035" cy="983218"/>
              </a:xfrm>
              <a:prstGeom prst="rect">
                <a:avLst/>
              </a:prstGeom>
              <a:noFill/>
            </p:spPr>
            <p:txBody>
              <a:bodyPr wrap="square" rtlCol="0">
                <a:spAutoFit/>
              </a:bodyPr>
              <a:lstStyle/>
              <a:p>
                <a:r>
                  <a:rPr lang="en-US" sz="2400" dirty="0"/>
                  <a:t>Round down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𝑟</m:t>
                        </m:r>
                      </m:e>
                    </m:nary>
                  </m:oMath>
                </a14:m>
                <a:r>
                  <a:rPr lang="en-US" sz="2400" dirty="0"/>
                  <a:t>  </a:t>
                </a:r>
                <a:r>
                  <a:rPr lang="en-US" sz="2400" b="0" dirty="0">
                    <a:solidFill>
                      <a:schemeClr val="tx1"/>
                    </a:solidFill>
                  </a:rPr>
                  <a:t>where</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∼[0, 0.1]</m:t>
                    </m:r>
                  </m:oMath>
                </a14:m>
                <a:endParaRPr lang="en-US" sz="2400" dirty="0">
                  <a:solidFill>
                    <a:schemeClr val="tx1"/>
                  </a:solidFill>
                </a:endParaRPr>
              </a:p>
              <a:p>
                <a:endParaRPr lang="en-US" sz="2400" dirty="0"/>
              </a:p>
            </p:txBody>
          </p:sp>
        </mc:Choice>
        <mc:Fallback xmlns="">
          <p:sp>
            <p:nvSpPr>
              <p:cNvPr id="4" name="TextBox 3">
                <a:extLst>
                  <a:ext uri="{FF2B5EF4-FFF2-40B4-BE49-F238E27FC236}">
                    <a16:creationId xmlns:a16="http://schemas.microsoft.com/office/drawing/2014/main" id="{506EF0D1-5DD5-7A6A-158C-C39F8616107C}"/>
                  </a:ext>
                </a:extLst>
              </p:cNvPr>
              <p:cNvSpPr txBox="1">
                <a:spLocks noRot="1" noChangeAspect="1" noMove="1" noResize="1" noEditPoints="1" noAdjustHandles="1" noChangeArrowheads="1" noChangeShapeType="1" noTextEdit="1"/>
              </p:cNvSpPr>
              <p:nvPr/>
            </p:nvSpPr>
            <p:spPr>
              <a:xfrm>
                <a:off x="5432275" y="2415813"/>
                <a:ext cx="6632035" cy="983218"/>
              </a:xfrm>
              <a:prstGeom prst="rect">
                <a:avLst/>
              </a:prstGeom>
              <a:blipFill>
                <a:blip r:embed="rId10"/>
                <a:stretch>
                  <a:fillRect l="-1338" t="-52564" b="-46154"/>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id="{7C87AFCA-B05A-F4AC-4D3C-F6DEEBE61995}"/>
              </a:ext>
            </a:extLst>
          </p:cNvPr>
          <p:cNvGrpSpPr/>
          <p:nvPr/>
        </p:nvGrpSpPr>
        <p:grpSpPr>
          <a:xfrm>
            <a:off x="1551821" y="3564956"/>
            <a:ext cx="9562522" cy="512916"/>
            <a:chOff x="7722314" y="3070210"/>
            <a:chExt cx="3116648" cy="512916"/>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33F21C8-9040-01F7-604B-44423812D157}"/>
                    </a:ext>
                  </a:extLst>
                </p:cNvPr>
                <p:cNvSpPr txBox="1"/>
                <p:nvPr/>
              </p:nvSpPr>
              <p:spPr>
                <a:xfrm>
                  <a:off x="10683985" y="3291625"/>
                  <a:ext cx="1549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0.6</m:t>
                        </m:r>
                      </m:oMath>
                    </m:oMathPara>
                  </a14:m>
                  <a:endParaRPr lang="en-US" dirty="0"/>
                </a:p>
              </p:txBody>
            </p:sp>
          </mc:Choice>
          <mc:Fallback xmlns="">
            <p:sp>
              <p:nvSpPr>
                <p:cNvPr id="27" name="TextBox 26">
                  <a:extLst>
                    <a:ext uri="{FF2B5EF4-FFF2-40B4-BE49-F238E27FC236}">
                      <a16:creationId xmlns:a16="http://schemas.microsoft.com/office/drawing/2014/main" id="{5ADCD89D-69C1-6303-1CBF-477ACAF88506}"/>
                    </a:ext>
                  </a:extLst>
                </p:cNvPr>
                <p:cNvSpPr txBox="1">
                  <a:spLocks noRot="1" noChangeAspect="1" noMove="1" noResize="1" noEditPoints="1" noAdjustHandles="1" noChangeArrowheads="1" noChangeShapeType="1" noTextEdit="1"/>
                </p:cNvSpPr>
                <p:nvPr/>
              </p:nvSpPr>
              <p:spPr>
                <a:xfrm>
                  <a:off x="10683985" y="3291625"/>
                  <a:ext cx="154977" cy="276999"/>
                </a:xfrm>
                <a:prstGeom prst="rect">
                  <a:avLst/>
                </a:prstGeom>
                <a:blipFill>
                  <a:blip r:embed="rId11"/>
                  <a:stretch>
                    <a:fillRect l="-13793" r="-13793" b="-8696"/>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69042BA7-7636-CB31-D7FE-D0039AC90681}"/>
                </a:ext>
              </a:extLst>
            </p:cNvPr>
            <p:cNvGrpSpPr/>
            <p:nvPr/>
          </p:nvGrpSpPr>
          <p:grpSpPr>
            <a:xfrm>
              <a:off x="7722314" y="3070210"/>
              <a:ext cx="3058192" cy="512916"/>
              <a:chOff x="8822876" y="3049974"/>
              <a:chExt cx="3058192" cy="512916"/>
            </a:xfrm>
          </p:grpSpPr>
          <p:cxnSp>
            <p:nvCxnSpPr>
              <p:cNvPr id="63" name="Straight Connector 62">
                <a:extLst>
                  <a:ext uri="{FF2B5EF4-FFF2-40B4-BE49-F238E27FC236}">
                    <a16:creationId xmlns:a16="http://schemas.microsoft.com/office/drawing/2014/main" id="{32385A3A-841B-653E-F08D-2D89D2C584D0}"/>
                  </a:ext>
                </a:extLst>
              </p:cNvPr>
              <p:cNvCxnSpPr>
                <a:cxnSpLocks/>
              </p:cNvCxnSpPr>
              <p:nvPr/>
            </p:nvCxnSpPr>
            <p:spPr>
              <a:xfrm>
                <a:off x="8929688" y="3218287"/>
                <a:ext cx="2951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6B56CC4-5A86-A534-9863-F9CF4D53AAF1}"/>
                  </a:ext>
                </a:extLst>
              </p:cNvPr>
              <p:cNvCxnSpPr>
                <a:cxnSpLocks/>
              </p:cNvCxnSpPr>
              <p:nvPr/>
            </p:nvCxnSpPr>
            <p:spPr>
              <a:xfrm>
                <a:off x="10363199" y="3049974"/>
                <a:ext cx="0" cy="4008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B7D7223-E084-6A8A-98E3-2F77063E1361}"/>
                      </a:ext>
                    </a:extLst>
                  </p:cNvPr>
                  <p:cNvSpPr txBox="1"/>
                  <p:nvPr/>
                </p:nvSpPr>
                <p:spPr>
                  <a:xfrm>
                    <a:off x="8822876" y="3285891"/>
                    <a:ext cx="1549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m:t>
                          </m:r>
                        </m:oMath>
                      </m:oMathPara>
                    </a14:m>
                    <a:endParaRPr lang="en-US" dirty="0"/>
                  </a:p>
                </p:txBody>
              </p:sp>
            </mc:Choice>
            <mc:Fallback xmlns="">
              <p:sp>
                <p:nvSpPr>
                  <p:cNvPr id="33" name="TextBox 32">
                    <a:extLst>
                      <a:ext uri="{FF2B5EF4-FFF2-40B4-BE49-F238E27FC236}">
                        <a16:creationId xmlns:a16="http://schemas.microsoft.com/office/drawing/2014/main" id="{5B4148EB-2D9B-20BD-872A-BD2A1D9A64FE}"/>
                      </a:ext>
                    </a:extLst>
                  </p:cNvPr>
                  <p:cNvSpPr txBox="1">
                    <a:spLocks noRot="1" noChangeAspect="1" noMove="1" noResize="1" noEditPoints="1" noAdjustHandles="1" noChangeArrowheads="1" noChangeShapeType="1" noTextEdit="1"/>
                  </p:cNvSpPr>
                  <p:nvPr/>
                </p:nvSpPr>
                <p:spPr>
                  <a:xfrm>
                    <a:off x="8822876" y="3285891"/>
                    <a:ext cx="154977" cy="276999"/>
                  </a:xfrm>
                  <a:prstGeom prst="rect">
                    <a:avLst/>
                  </a:prstGeom>
                  <a:blipFill>
                    <a:blip r:embed="rId12"/>
                    <a:stretch>
                      <a:fillRect l="-13793" r="-17241" b="-9091"/>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5D961ED-3215-774B-38A9-8E3B63868A43}"/>
                  </a:ext>
                </a:extLst>
              </p:cNvPr>
              <p:cNvSpPr txBox="1"/>
              <p:nvPr/>
            </p:nvSpPr>
            <p:spPr>
              <a:xfrm>
                <a:off x="5657554" y="4015388"/>
                <a:ext cx="114291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𝒑</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oMath>
                  </m:oMathPara>
                </a14:m>
                <a:endParaRPr lang="en-US" b="1" dirty="0">
                  <a:solidFill>
                    <a:srgbClr val="FF0000"/>
                  </a:solidFill>
                </a:endParaRPr>
              </a:p>
            </p:txBody>
          </p:sp>
        </mc:Choice>
        <mc:Fallback xmlns="">
          <p:sp>
            <p:nvSpPr>
              <p:cNvPr id="66" name="TextBox 65">
                <a:extLst>
                  <a:ext uri="{FF2B5EF4-FFF2-40B4-BE49-F238E27FC236}">
                    <a16:creationId xmlns:a16="http://schemas.microsoft.com/office/drawing/2014/main" id="{35D961ED-3215-774B-38A9-8E3B63868A43}"/>
                  </a:ext>
                </a:extLst>
              </p:cNvPr>
              <p:cNvSpPr txBox="1">
                <a:spLocks noRot="1" noChangeAspect="1" noMove="1" noResize="1" noEditPoints="1" noAdjustHandles="1" noChangeArrowheads="1" noChangeShapeType="1" noTextEdit="1"/>
              </p:cNvSpPr>
              <p:nvPr/>
            </p:nvSpPr>
            <p:spPr>
              <a:xfrm>
                <a:off x="5657554" y="4015388"/>
                <a:ext cx="1142911" cy="276999"/>
              </a:xfrm>
              <a:prstGeom prst="rect">
                <a:avLst/>
              </a:prstGeom>
              <a:blipFill>
                <a:blip r:embed="rId13"/>
                <a:stretch>
                  <a:fillRect b="-27273"/>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C60B781-2A4B-5D1D-B802-0B50A93C5427}"/>
              </a:ext>
            </a:extLst>
          </p:cNvPr>
          <p:cNvSpPr/>
          <p:nvPr/>
        </p:nvSpPr>
        <p:spPr>
          <a:xfrm>
            <a:off x="6857003" y="3627799"/>
            <a:ext cx="3100057" cy="224280"/>
          </a:xfrm>
          <a:prstGeom prst="rect">
            <a:avLst/>
          </a:prstGeom>
          <a:solidFill>
            <a:srgbClr val="00B050">
              <a:alpha val="309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77935A-B452-B0C8-C33A-304DC3C69573}"/>
              </a:ext>
            </a:extLst>
          </p:cNvPr>
          <p:cNvSpPr/>
          <p:nvPr/>
        </p:nvSpPr>
        <p:spPr>
          <a:xfrm>
            <a:off x="7585808" y="363658"/>
            <a:ext cx="3958614" cy="1188193"/>
          </a:xfrm>
          <a:prstGeom prst="rect">
            <a:avLst/>
          </a:prstGeom>
          <a:solidFill>
            <a:schemeClr val="bg1">
              <a:alpha val="835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DEED4E-7EA5-C57A-23D3-A750066170F7}"/>
                  </a:ext>
                </a:extLst>
              </p:cNvPr>
              <p:cNvSpPr txBox="1"/>
              <p:nvPr/>
            </p:nvSpPr>
            <p:spPr>
              <a:xfrm>
                <a:off x="7824088" y="3881892"/>
                <a:ext cx="114291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𝒑</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𝒓</m:t>
                      </m:r>
                    </m:oMath>
                  </m:oMathPara>
                </a14:m>
                <a:endParaRPr lang="en-US" b="1" dirty="0">
                  <a:solidFill>
                    <a:srgbClr val="FF0000"/>
                  </a:solidFill>
                </a:endParaRPr>
              </a:p>
            </p:txBody>
          </p:sp>
        </mc:Choice>
        <mc:Fallback xmlns="">
          <p:sp>
            <p:nvSpPr>
              <p:cNvPr id="18" name="TextBox 17">
                <a:extLst>
                  <a:ext uri="{FF2B5EF4-FFF2-40B4-BE49-F238E27FC236}">
                    <a16:creationId xmlns:a16="http://schemas.microsoft.com/office/drawing/2014/main" id="{FFDEED4E-7EA5-C57A-23D3-A750066170F7}"/>
                  </a:ext>
                </a:extLst>
              </p:cNvPr>
              <p:cNvSpPr txBox="1">
                <a:spLocks noRot="1" noChangeAspect="1" noMove="1" noResize="1" noEditPoints="1" noAdjustHandles="1" noChangeArrowheads="1" noChangeShapeType="1" noTextEdit="1"/>
              </p:cNvSpPr>
              <p:nvPr/>
            </p:nvSpPr>
            <p:spPr>
              <a:xfrm>
                <a:off x="7824088" y="3881892"/>
                <a:ext cx="1142911" cy="276999"/>
              </a:xfrm>
              <a:prstGeom prst="rect">
                <a:avLst/>
              </a:prstGeom>
              <a:blipFill>
                <a:blip r:embed="rId14"/>
                <a:stretch>
                  <a:fillRect b="-2608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42189CEC-76A6-A2F4-9991-9176801AD88E}"/>
              </a:ext>
            </a:extLst>
          </p:cNvPr>
          <p:cNvCxnSpPr>
            <a:cxnSpLocks/>
          </p:cNvCxnSpPr>
          <p:nvPr/>
        </p:nvCxnSpPr>
        <p:spPr>
          <a:xfrm>
            <a:off x="8392910" y="3494895"/>
            <a:ext cx="0" cy="40081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C2D91BA-D0E0-1759-353E-A12C0A421428}"/>
                  </a:ext>
                </a:extLst>
              </p:cNvPr>
              <p:cNvSpPr txBox="1"/>
              <p:nvPr/>
            </p:nvSpPr>
            <p:spPr>
              <a:xfrm>
                <a:off x="3373667" y="4537872"/>
                <a:ext cx="5444665" cy="5370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r>
                                <a:rPr lang="en-US" sz="2400" b="0" i="1" smtClean="0">
                                  <a:latin typeface="Cambria Math" panose="02040503050406030204" pitchFamily="18" charset="0"/>
                                </a:rPr>
                                <m:t>𝑟</m:t>
                              </m:r>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𝜌</m:t>
                      </m:r>
                      <m:r>
                        <a:rPr lang="en-US" sz="2400" b="0" i="1" smtClean="0">
                          <a:latin typeface="Cambria Math" panose="02040503050406030204" pitchFamily="18" charset="0"/>
                        </a:rPr>
                        <m:t>) </m:t>
                      </m:r>
                    </m:oMath>
                  </m:oMathPara>
                </a14:m>
                <a:endParaRPr lang="en-US" sz="2400" dirty="0"/>
              </a:p>
            </p:txBody>
          </p:sp>
        </mc:Choice>
        <mc:Fallback xmlns="">
          <p:sp>
            <p:nvSpPr>
              <p:cNvPr id="11" name="TextBox 10">
                <a:extLst>
                  <a:ext uri="{FF2B5EF4-FFF2-40B4-BE49-F238E27FC236}">
                    <a16:creationId xmlns:a16="http://schemas.microsoft.com/office/drawing/2014/main" id="{3C2D91BA-D0E0-1759-353E-A12C0A421428}"/>
                  </a:ext>
                </a:extLst>
              </p:cNvPr>
              <p:cNvSpPr txBox="1">
                <a:spLocks noRot="1" noChangeAspect="1" noMove="1" noResize="1" noEditPoints="1" noAdjustHandles="1" noChangeArrowheads="1" noChangeShapeType="1" noTextEdit="1"/>
              </p:cNvSpPr>
              <p:nvPr/>
            </p:nvSpPr>
            <p:spPr>
              <a:xfrm>
                <a:off x="3373667" y="4537872"/>
                <a:ext cx="5444665" cy="537006"/>
              </a:xfrm>
              <a:prstGeom prst="rect">
                <a:avLst/>
              </a:prstGeom>
              <a:blipFill>
                <a:blip r:embed="rId15"/>
                <a:stretch>
                  <a:fillRect l="-930" t="-4651" r="-2326"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68F5998-E42C-B1A8-C053-B893FA0557B6}"/>
                  </a:ext>
                </a:extLst>
              </p:cNvPr>
              <p:cNvSpPr txBox="1"/>
              <p:nvPr/>
            </p:nvSpPr>
            <p:spPr>
              <a:xfrm>
                <a:off x="5107244" y="5319119"/>
                <a:ext cx="2567626" cy="307777"/>
              </a:xfrm>
              <a:prstGeom prst="rect">
                <a:avLst/>
              </a:prstGeom>
              <a:noFill/>
            </p:spPr>
            <p:txBody>
              <a:bodyPr wrap="none" lIns="0" tIns="0" rIns="0" bIns="0" rtlCol="0">
                <a:spAutoFit/>
              </a:bodyPr>
              <a:lstStyle/>
              <a:p>
                <a:r>
                  <a:rPr lang="en-US" sz="2000" dirty="0"/>
                  <a:t>as long as </a:t>
                </a:r>
                <a:r>
                  <a:rPr lang="en-US" sz="2000" b="0" dirty="0"/>
                  <a:t> </a:t>
                </a:r>
                <a14:m>
                  <m:oMath xmlns:m="http://schemas.openxmlformats.org/officeDocument/2006/math">
                    <m:r>
                      <m:rPr>
                        <m:sty m:val="p"/>
                      </m:rPr>
                      <a:rPr lang="en-US" sz="2000" b="0" i="0" smtClean="0">
                        <a:latin typeface="Cambria Math" panose="02040503050406030204" pitchFamily="18" charset="0"/>
                      </a:rPr>
                      <m:t>N</m:t>
                    </m:r>
                    <m:r>
                      <a:rPr lang="en-US" sz="2000" b="0" i="1" smtClean="0">
                        <a:latin typeface="Cambria Math" panose="02040503050406030204" pitchFamily="18" charset="0"/>
                      </a:rPr>
                      <m:t>=</m:t>
                    </m:r>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𝜌</m:t>
                            </m:r>
                          </m:e>
                          <m:sup>
                            <m:r>
                              <a:rPr lang="en-US" sz="2000" b="0" i="1" smtClean="0">
                                <a:latin typeface="Cambria Math" panose="02040503050406030204" pitchFamily="18" charset="0"/>
                              </a:rPr>
                              <m:t>2</m:t>
                            </m:r>
                          </m:sup>
                        </m:sSup>
                      </m:e>
                    </m:d>
                  </m:oMath>
                </a14:m>
                <a:endParaRPr lang="en-US" sz="2000" dirty="0"/>
              </a:p>
            </p:txBody>
          </p:sp>
        </mc:Choice>
        <mc:Fallback xmlns="">
          <p:sp>
            <p:nvSpPr>
              <p:cNvPr id="12" name="TextBox 11">
                <a:extLst>
                  <a:ext uri="{FF2B5EF4-FFF2-40B4-BE49-F238E27FC236}">
                    <a16:creationId xmlns:a16="http://schemas.microsoft.com/office/drawing/2014/main" id="{E68F5998-E42C-B1A8-C053-B893FA0557B6}"/>
                  </a:ext>
                </a:extLst>
              </p:cNvPr>
              <p:cNvSpPr txBox="1">
                <a:spLocks noRot="1" noChangeAspect="1" noMove="1" noResize="1" noEditPoints="1" noAdjustHandles="1" noChangeArrowheads="1" noChangeShapeType="1" noTextEdit="1"/>
              </p:cNvSpPr>
              <p:nvPr/>
            </p:nvSpPr>
            <p:spPr>
              <a:xfrm>
                <a:off x="5107244" y="5319119"/>
                <a:ext cx="2567626" cy="307777"/>
              </a:xfrm>
              <a:prstGeom prst="rect">
                <a:avLst/>
              </a:prstGeom>
              <a:blipFill>
                <a:blip r:embed="rId16"/>
                <a:stretch>
                  <a:fillRect l="-6404" t="-28000" b="-48000"/>
                </a:stretch>
              </a:blipFill>
            </p:spPr>
            <p:txBody>
              <a:bodyPr/>
              <a:lstStyle/>
              <a:p>
                <a:r>
                  <a:rPr lang="en-US">
                    <a:noFill/>
                  </a:rPr>
                  <a:t> </a:t>
                </a:r>
              </a:p>
            </p:txBody>
          </p:sp>
        </mc:Fallback>
      </mc:AlternateContent>
      <p:pic>
        <p:nvPicPr>
          <p:cNvPr id="13" name="Picture 2" descr="Happy smiley face or emoticon line art icon for apps and websites">
            <a:extLst>
              <a:ext uri="{FF2B5EF4-FFF2-40B4-BE49-F238E27FC236}">
                <a16:creationId xmlns:a16="http://schemas.microsoft.com/office/drawing/2014/main" id="{921E301B-690B-E3D2-5669-2F6EEBEEF77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5999" y="5827699"/>
            <a:ext cx="783533" cy="78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66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DF5AE7-66DB-FFDF-7D9A-B02D7FF78D90}"/>
              </a:ext>
            </a:extLst>
          </p:cNvPr>
          <p:cNvSpPr>
            <a:spLocks noGrp="1"/>
          </p:cNvSpPr>
          <p:nvPr>
            <p:ph type="title"/>
          </p:nvPr>
        </p:nvSpPr>
        <p:spPr>
          <a:xfrm>
            <a:off x="838200" y="365125"/>
            <a:ext cx="10515600" cy="1325563"/>
          </a:xfrm>
        </p:spPr>
        <p:txBody>
          <a:bodyPr/>
          <a:lstStyle/>
          <a:p>
            <a:r>
              <a:rPr lang="en-US" dirty="0"/>
              <a:t>Randomized Rounding for Replicability</a:t>
            </a:r>
          </a:p>
        </p:txBody>
      </p:sp>
      <p:sp>
        <p:nvSpPr>
          <p:cNvPr id="2" name="Oval 1">
            <a:extLst>
              <a:ext uri="{FF2B5EF4-FFF2-40B4-BE49-F238E27FC236}">
                <a16:creationId xmlns:a16="http://schemas.microsoft.com/office/drawing/2014/main" id="{7CC07852-34DA-4724-21C8-780DB3EEA3F0}"/>
              </a:ext>
            </a:extLst>
          </p:cNvPr>
          <p:cNvSpPr/>
          <p:nvPr/>
        </p:nvSpPr>
        <p:spPr>
          <a:xfrm>
            <a:off x="-875872" y="73974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40A75F7D-E317-2E64-A943-49DCB32E9379}"/>
              </a:ext>
            </a:extLst>
          </p:cNvPr>
          <p:cNvSpPr txBox="1">
            <a:spLocks/>
          </p:cNvSpPr>
          <p:nvPr/>
        </p:nvSpPr>
        <p:spPr>
          <a:xfrm>
            <a:off x="838200" y="1825625"/>
            <a:ext cx="10603832" cy="4900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FF0000"/>
                </a:solidFill>
              </a:rPr>
              <a:t>[</a:t>
            </a:r>
            <a:r>
              <a:rPr lang="en-US" dirty="0" err="1">
                <a:solidFill>
                  <a:srgbClr val="FF0000"/>
                </a:solidFill>
              </a:rPr>
              <a:t>Impagliazzo</a:t>
            </a:r>
            <a:r>
              <a:rPr lang="en-US" dirty="0">
                <a:solidFill>
                  <a:srgbClr val="FF0000"/>
                </a:solidFill>
              </a:rPr>
              <a:t> Lei </a:t>
            </a:r>
            <a:r>
              <a:rPr lang="en-US" dirty="0" err="1">
                <a:solidFill>
                  <a:srgbClr val="FF0000"/>
                </a:solidFill>
              </a:rPr>
              <a:t>Pitasso</a:t>
            </a:r>
            <a:r>
              <a:rPr lang="en-US" dirty="0">
                <a:solidFill>
                  <a:srgbClr val="FF0000"/>
                </a:solidFill>
              </a:rPr>
              <a:t> Sorrell ‘22]: </a:t>
            </a:r>
            <a:r>
              <a:rPr lang="en-US" dirty="0"/>
              <a:t>Use randomized rounding to get replicable algorithms for:</a:t>
            </a:r>
          </a:p>
          <a:p>
            <a:pPr lvl="2"/>
            <a:r>
              <a:rPr lang="en-US" dirty="0"/>
              <a:t>Heavy hitters</a:t>
            </a:r>
          </a:p>
          <a:p>
            <a:pPr lvl="2"/>
            <a:r>
              <a:rPr lang="en-US" dirty="0"/>
              <a:t>Approximate median</a:t>
            </a:r>
          </a:p>
          <a:p>
            <a:pPr lvl="2"/>
            <a:r>
              <a:rPr lang="en-US" dirty="0"/>
              <a:t>PAC learning </a:t>
            </a:r>
            <a:r>
              <a:rPr lang="en-US" dirty="0" err="1"/>
              <a:t>halfspaces</a:t>
            </a:r>
            <a:endParaRPr lang="en-US" dirty="0"/>
          </a:p>
          <a:p>
            <a:pPr marL="914400" lvl="2" indent="0">
              <a:buNone/>
            </a:pPr>
            <a:endParaRPr lang="en-US" dirty="0"/>
          </a:p>
          <a:p>
            <a:endParaRPr lang="en-US" dirty="0"/>
          </a:p>
        </p:txBody>
      </p:sp>
      <p:sp>
        <p:nvSpPr>
          <p:cNvPr id="3" name="Slide Number Placeholder 2">
            <a:extLst>
              <a:ext uri="{FF2B5EF4-FFF2-40B4-BE49-F238E27FC236}">
                <a16:creationId xmlns:a16="http://schemas.microsoft.com/office/drawing/2014/main" id="{87EAC9AE-D95E-5827-25E1-3F8D9C968CF1}"/>
              </a:ext>
            </a:extLst>
          </p:cNvPr>
          <p:cNvSpPr>
            <a:spLocks noGrp="1"/>
          </p:cNvSpPr>
          <p:nvPr>
            <p:ph type="sldNum" sz="quarter" idx="12"/>
          </p:nvPr>
        </p:nvSpPr>
        <p:spPr/>
        <p:txBody>
          <a:bodyPr/>
          <a:lstStyle/>
          <a:p>
            <a:fld id="{923781AE-F842-A042-90D3-9FF1358EFD59}" type="slidenum">
              <a:rPr lang="en-US" smtClean="0"/>
              <a:t>14</a:t>
            </a:fld>
            <a:endParaRPr lang="en-US"/>
          </a:p>
        </p:txBody>
      </p:sp>
    </p:spTree>
    <p:extLst>
      <p:ext uri="{BB962C8B-B14F-4D97-AF65-F5344CB8AC3E}">
        <p14:creationId xmlns:p14="http://schemas.microsoft.com/office/powerpoint/2010/main" val="12474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DF5AE7-66DB-FFDF-7D9A-B02D7FF78D90}"/>
              </a:ext>
            </a:extLst>
          </p:cNvPr>
          <p:cNvSpPr>
            <a:spLocks noGrp="1"/>
          </p:cNvSpPr>
          <p:nvPr>
            <p:ph type="title"/>
          </p:nvPr>
        </p:nvSpPr>
        <p:spPr>
          <a:xfrm>
            <a:off x="838200" y="365125"/>
            <a:ext cx="10515600" cy="1325563"/>
          </a:xfrm>
        </p:spPr>
        <p:txBody>
          <a:bodyPr/>
          <a:lstStyle/>
          <a:p>
            <a:r>
              <a:rPr lang="en-US" dirty="0"/>
              <a:t>Randomized Rounding for Replicability</a:t>
            </a:r>
          </a:p>
        </p:txBody>
      </p:sp>
      <p:sp>
        <p:nvSpPr>
          <p:cNvPr id="2" name="Oval 1">
            <a:extLst>
              <a:ext uri="{FF2B5EF4-FFF2-40B4-BE49-F238E27FC236}">
                <a16:creationId xmlns:a16="http://schemas.microsoft.com/office/drawing/2014/main" id="{7CC07852-34DA-4724-21C8-780DB3EEA3F0}"/>
              </a:ext>
            </a:extLst>
          </p:cNvPr>
          <p:cNvSpPr/>
          <p:nvPr/>
        </p:nvSpPr>
        <p:spPr>
          <a:xfrm>
            <a:off x="-875872" y="73974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40A75F7D-E317-2E64-A943-49DCB32E9379}"/>
              </a:ext>
            </a:extLst>
          </p:cNvPr>
          <p:cNvSpPr txBox="1">
            <a:spLocks/>
          </p:cNvSpPr>
          <p:nvPr/>
        </p:nvSpPr>
        <p:spPr>
          <a:xfrm>
            <a:off x="838200" y="1825625"/>
            <a:ext cx="10603832" cy="4900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FF0000"/>
                </a:solidFill>
              </a:rPr>
              <a:t>[</a:t>
            </a:r>
            <a:r>
              <a:rPr lang="en-US" dirty="0" err="1">
                <a:solidFill>
                  <a:srgbClr val="FF0000"/>
                </a:solidFill>
              </a:rPr>
              <a:t>Impagliazzo</a:t>
            </a:r>
            <a:r>
              <a:rPr lang="en-US" dirty="0">
                <a:solidFill>
                  <a:srgbClr val="FF0000"/>
                </a:solidFill>
              </a:rPr>
              <a:t> Lei </a:t>
            </a:r>
            <a:r>
              <a:rPr lang="en-US" dirty="0" err="1">
                <a:solidFill>
                  <a:srgbClr val="FF0000"/>
                </a:solidFill>
              </a:rPr>
              <a:t>Pitasso</a:t>
            </a:r>
            <a:r>
              <a:rPr lang="en-US" dirty="0">
                <a:solidFill>
                  <a:srgbClr val="FF0000"/>
                </a:solidFill>
              </a:rPr>
              <a:t> Sorrell ‘22]: </a:t>
            </a:r>
            <a:r>
              <a:rPr lang="en-US" dirty="0"/>
              <a:t>Use randomized rounding to get replicable algorithms for:</a:t>
            </a:r>
          </a:p>
          <a:p>
            <a:pPr lvl="2"/>
            <a:r>
              <a:rPr lang="en-US" dirty="0"/>
              <a:t>Heavy hitters</a:t>
            </a:r>
          </a:p>
          <a:p>
            <a:pPr lvl="2"/>
            <a:r>
              <a:rPr lang="en-US" dirty="0"/>
              <a:t>Approximate median</a:t>
            </a:r>
          </a:p>
          <a:p>
            <a:pPr lvl="2"/>
            <a:r>
              <a:rPr lang="en-US" dirty="0"/>
              <a:t>PAC learning </a:t>
            </a:r>
            <a:r>
              <a:rPr lang="en-US" dirty="0" err="1"/>
              <a:t>halfspaces</a:t>
            </a:r>
            <a:endParaRPr lang="en-US" dirty="0"/>
          </a:p>
          <a:p>
            <a:pPr lvl="1"/>
            <a:r>
              <a:rPr lang="en-US" dirty="0">
                <a:solidFill>
                  <a:srgbClr val="FF0000"/>
                </a:solidFill>
              </a:rPr>
              <a:t>[One part of this work] </a:t>
            </a:r>
            <a:r>
              <a:rPr lang="en-US" dirty="0"/>
              <a:t>Use  generalized randomized rounding, </a:t>
            </a:r>
            <a:r>
              <a:rPr lang="en-US" dirty="0">
                <a:solidFill>
                  <a:srgbClr val="FF0000"/>
                </a:solidFill>
              </a:rPr>
              <a:t>correlated sampling, </a:t>
            </a:r>
            <a:r>
              <a:rPr lang="en-US" dirty="0"/>
              <a:t>as generic way to convert stability to replicability.   </a:t>
            </a:r>
          </a:p>
          <a:p>
            <a:pPr lvl="1"/>
            <a:r>
              <a:rPr lang="en-US" dirty="0"/>
              <a:t>[</a:t>
            </a:r>
            <a:r>
              <a:rPr lang="en-US" dirty="0">
                <a:solidFill>
                  <a:srgbClr val="FF0000"/>
                </a:solidFill>
              </a:rPr>
              <a:t>Also this work</a:t>
            </a:r>
            <a:r>
              <a:rPr lang="en-US" dirty="0"/>
              <a:t>]. Use this as final link to prove privacy, stability and replicability are all equivalent in terms of sample complexity (up to unavoidable polynomial factors in the parameters)  </a:t>
            </a:r>
          </a:p>
          <a:p>
            <a:pPr lvl="1"/>
            <a:r>
              <a:rPr lang="en-US" dirty="0"/>
              <a:t>[</a:t>
            </a:r>
            <a:r>
              <a:rPr lang="en-US" dirty="0">
                <a:solidFill>
                  <a:srgbClr val="FF0000"/>
                </a:solidFill>
              </a:rPr>
              <a:t>This talk</a:t>
            </a:r>
            <a:r>
              <a:rPr lang="en-US" dirty="0"/>
              <a:t>]  What are the barriers to making this equivalence also hold computationally, in terms of the computational complexity of algorithms?</a:t>
            </a:r>
          </a:p>
          <a:p>
            <a:pPr marL="457200" lvl="1" indent="0">
              <a:buNone/>
            </a:pPr>
            <a:endParaRPr lang="en-US" dirty="0"/>
          </a:p>
          <a:p>
            <a:endParaRPr lang="en-US" dirty="0"/>
          </a:p>
        </p:txBody>
      </p:sp>
      <p:sp>
        <p:nvSpPr>
          <p:cNvPr id="3" name="Slide Number Placeholder 2">
            <a:extLst>
              <a:ext uri="{FF2B5EF4-FFF2-40B4-BE49-F238E27FC236}">
                <a16:creationId xmlns:a16="http://schemas.microsoft.com/office/drawing/2014/main" id="{832EE4FB-1FEC-434C-0ED9-4E4991C96EB8}"/>
              </a:ext>
            </a:extLst>
          </p:cNvPr>
          <p:cNvSpPr>
            <a:spLocks noGrp="1"/>
          </p:cNvSpPr>
          <p:nvPr>
            <p:ph type="sldNum" sz="quarter" idx="12"/>
          </p:nvPr>
        </p:nvSpPr>
        <p:spPr/>
        <p:txBody>
          <a:bodyPr/>
          <a:lstStyle/>
          <a:p>
            <a:fld id="{923781AE-F842-A042-90D3-9FF1358EFD59}" type="slidenum">
              <a:rPr lang="en-US" smtClean="0"/>
              <a:t>15</a:t>
            </a:fld>
            <a:endParaRPr lang="en-US"/>
          </a:p>
        </p:txBody>
      </p:sp>
    </p:spTree>
    <p:extLst>
      <p:ext uri="{BB962C8B-B14F-4D97-AF65-F5344CB8AC3E}">
        <p14:creationId xmlns:p14="http://schemas.microsoft.com/office/powerpoint/2010/main" val="55858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63B5-B5C2-DD40-B864-C62A63377E95}"/>
              </a:ext>
            </a:extLst>
          </p:cNvPr>
          <p:cNvSpPr>
            <a:spLocks noGrp="1"/>
          </p:cNvSpPr>
          <p:nvPr>
            <p:ph type="title"/>
          </p:nvPr>
        </p:nvSpPr>
        <p:spPr/>
        <p:txBody>
          <a:bodyPr>
            <a:normAutofit/>
          </a:bodyPr>
          <a:lstStyle/>
          <a:p>
            <a:r>
              <a:rPr lang="en-US" dirty="0"/>
              <a:t>Approx. Differential Privacy </a:t>
            </a:r>
            <a:r>
              <a:rPr lang="en-US" sz="1800" b="1" dirty="0">
                <a:solidFill>
                  <a:srgbClr val="C00000"/>
                </a:solidFill>
              </a:rPr>
              <a:t>[</a:t>
            </a:r>
            <a:r>
              <a:rPr lang="en-US" sz="1800" b="1" dirty="0" err="1">
                <a:solidFill>
                  <a:srgbClr val="C00000"/>
                </a:solidFill>
              </a:rPr>
              <a:t>Dwork</a:t>
            </a:r>
            <a:r>
              <a:rPr lang="en-US" sz="1800" b="1" dirty="0">
                <a:solidFill>
                  <a:srgbClr val="C00000"/>
                </a:solidFill>
              </a:rPr>
              <a:t> McSherry Nissim Smith, 2006] </a:t>
            </a:r>
            <a:br>
              <a:rPr lang="en-US" dirty="0"/>
            </a:br>
            <a:endParaRPr lang="en-US" dirty="0"/>
          </a:p>
        </p:txBody>
      </p:sp>
      <p:graphicFrame>
        <p:nvGraphicFramePr>
          <p:cNvPr id="7" name="Table 7">
            <a:extLst>
              <a:ext uri="{FF2B5EF4-FFF2-40B4-BE49-F238E27FC236}">
                <a16:creationId xmlns:a16="http://schemas.microsoft.com/office/drawing/2014/main" id="{90507ABF-2A09-A345-8C9F-D63A497AD689}"/>
              </a:ext>
            </a:extLst>
          </p:cNvPr>
          <p:cNvGraphicFramePr>
            <a:graphicFrameLocks noGrp="1"/>
          </p:cNvGraphicFramePr>
          <p:nvPr/>
        </p:nvGraphicFramePr>
        <p:xfrm>
          <a:off x="8576165" y="1749221"/>
          <a:ext cx="576288" cy="1858779"/>
        </p:xfrm>
        <a:graphic>
          <a:graphicData uri="http://schemas.openxmlformats.org/drawingml/2006/table">
            <a:tbl>
              <a:tblPr firstRow="1" bandRow="1">
                <a:tableStyleId>{21E4AEA4-8DFA-4A89-87EB-49C32662AFE0}</a:tableStyleId>
              </a:tblPr>
              <a:tblGrid>
                <a:gridCol w="576288">
                  <a:extLst>
                    <a:ext uri="{9D8B030D-6E8A-4147-A177-3AD203B41FA5}">
                      <a16:colId xmlns:a16="http://schemas.microsoft.com/office/drawing/2014/main" val="47957481"/>
                    </a:ext>
                  </a:extLst>
                </a:gridCol>
              </a:tblGrid>
              <a:tr h="619593">
                <a:tc>
                  <a:txBody>
                    <a:bodyPr/>
                    <a:lstStyle/>
                    <a:p>
                      <a:r>
                        <a:rPr lang="en-US" dirty="0"/>
                        <a:t>1</a:t>
                      </a:r>
                    </a:p>
                  </a:txBody>
                  <a:tcPr/>
                </a:tc>
                <a:extLst>
                  <a:ext uri="{0D108BD9-81ED-4DB2-BD59-A6C34878D82A}">
                    <a16:rowId xmlns:a16="http://schemas.microsoft.com/office/drawing/2014/main" val="1353302248"/>
                  </a:ext>
                </a:extLst>
              </a:tr>
              <a:tr h="619593">
                <a:tc>
                  <a:txBody>
                    <a:bodyPr/>
                    <a:lstStyle/>
                    <a:p>
                      <a:r>
                        <a:rPr lang="en-US" dirty="0"/>
                        <a:t>0</a:t>
                      </a:r>
                    </a:p>
                  </a:txBody>
                  <a:tcPr/>
                </a:tc>
                <a:extLst>
                  <a:ext uri="{0D108BD9-81ED-4DB2-BD59-A6C34878D82A}">
                    <a16:rowId xmlns:a16="http://schemas.microsoft.com/office/drawing/2014/main" val="3444189281"/>
                  </a:ext>
                </a:extLst>
              </a:tr>
              <a:tr h="619593">
                <a:tc>
                  <a:txBody>
                    <a:bodyPr/>
                    <a:lstStyle/>
                    <a:p>
                      <a:r>
                        <a:rPr lang="en-US" dirty="0"/>
                        <a:t>0</a:t>
                      </a:r>
                    </a:p>
                  </a:txBody>
                  <a:tcPr/>
                </a:tc>
                <a:extLst>
                  <a:ext uri="{0D108BD9-81ED-4DB2-BD59-A6C34878D82A}">
                    <a16:rowId xmlns:a16="http://schemas.microsoft.com/office/drawing/2014/main" val="119734491"/>
                  </a:ext>
                </a:extLst>
              </a:tr>
            </a:tbl>
          </a:graphicData>
        </a:graphic>
      </p:graphicFrame>
      <p:graphicFrame>
        <p:nvGraphicFramePr>
          <p:cNvPr id="8" name="Table 7">
            <a:extLst>
              <a:ext uri="{FF2B5EF4-FFF2-40B4-BE49-F238E27FC236}">
                <a16:creationId xmlns:a16="http://schemas.microsoft.com/office/drawing/2014/main" id="{5AD286F1-8809-1C44-AC31-D3FFB768294A}"/>
              </a:ext>
            </a:extLst>
          </p:cNvPr>
          <p:cNvGraphicFramePr>
            <a:graphicFrameLocks noGrp="1"/>
          </p:cNvGraphicFramePr>
          <p:nvPr/>
        </p:nvGraphicFramePr>
        <p:xfrm>
          <a:off x="10655340" y="1749221"/>
          <a:ext cx="576288" cy="1858779"/>
        </p:xfrm>
        <a:graphic>
          <a:graphicData uri="http://schemas.openxmlformats.org/drawingml/2006/table">
            <a:tbl>
              <a:tblPr firstRow="1" bandRow="1">
                <a:tableStyleId>{21E4AEA4-8DFA-4A89-87EB-49C32662AFE0}</a:tableStyleId>
              </a:tblPr>
              <a:tblGrid>
                <a:gridCol w="576288">
                  <a:extLst>
                    <a:ext uri="{9D8B030D-6E8A-4147-A177-3AD203B41FA5}">
                      <a16:colId xmlns:a16="http://schemas.microsoft.com/office/drawing/2014/main" val="47957481"/>
                    </a:ext>
                  </a:extLst>
                </a:gridCol>
              </a:tblGrid>
              <a:tr h="619593">
                <a:tc>
                  <a:txBody>
                    <a:bodyPr/>
                    <a:lstStyle/>
                    <a:p>
                      <a:r>
                        <a:rPr lang="en-US" dirty="0"/>
                        <a:t>0</a:t>
                      </a:r>
                    </a:p>
                  </a:txBody>
                  <a:tcPr/>
                </a:tc>
                <a:extLst>
                  <a:ext uri="{0D108BD9-81ED-4DB2-BD59-A6C34878D82A}">
                    <a16:rowId xmlns:a16="http://schemas.microsoft.com/office/drawing/2014/main" val="1353302248"/>
                  </a:ext>
                </a:extLst>
              </a:tr>
              <a:tr h="619593">
                <a:tc>
                  <a:txBody>
                    <a:bodyPr/>
                    <a:lstStyle/>
                    <a:p>
                      <a:r>
                        <a:rPr lang="en-US" dirty="0"/>
                        <a:t>0</a:t>
                      </a:r>
                    </a:p>
                  </a:txBody>
                  <a:tcPr/>
                </a:tc>
                <a:extLst>
                  <a:ext uri="{0D108BD9-81ED-4DB2-BD59-A6C34878D82A}">
                    <a16:rowId xmlns:a16="http://schemas.microsoft.com/office/drawing/2014/main" val="3444189281"/>
                  </a:ext>
                </a:extLst>
              </a:tr>
              <a:tr h="619593">
                <a:tc>
                  <a:txBody>
                    <a:bodyPr/>
                    <a:lstStyle/>
                    <a:p>
                      <a:r>
                        <a:rPr lang="en-US" dirty="0"/>
                        <a:t>0</a:t>
                      </a:r>
                    </a:p>
                  </a:txBody>
                  <a:tcPr/>
                </a:tc>
                <a:extLst>
                  <a:ext uri="{0D108BD9-81ED-4DB2-BD59-A6C34878D82A}">
                    <a16:rowId xmlns:a16="http://schemas.microsoft.com/office/drawing/2014/main" val="119734491"/>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D11366-85CF-7143-92F3-A0E42163BD54}"/>
                  </a:ext>
                </a:extLst>
              </p:cNvPr>
              <p:cNvSpPr txBox="1"/>
              <p:nvPr/>
            </p:nvSpPr>
            <p:spPr>
              <a:xfrm>
                <a:off x="8737210" y="1372025"/>
                <a:ext cx="2076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US" dirty="0"/>
              </a:p>
            </p:txBody>
          </p:sp>
        </mc:Choice>
        <mc:Fallback xmlns="">
          <p:sp>
            <p:nvSpPr>
              <p:cNvPr id="12" name="TextBox 11">
                <a:extLst>
                  <a:ext uri="{FF2B5EF4-FFF2-40B4-BE49-F238E27FC236}">
                    <a16:creationId xmlns:a16="http://schemas.microsoft.com/office/drawing/2014/main" id="{A2D11366-85CF-7143-92F3-A0E42163BD54}"/>
                  </a:ext>
                </a:extLst>
              </p:cNvPr>
              <p:cNvSpPr txBox="1">
                <a:spLocks noRot="1" noChangeAspect="1" noMove="1" noResize="1" noEditPoints="1" noAdjustHandles="1" noChangeArrowheads="1" noChangeShapeType="1" noTextEdit="1"/>
              </p:cNvSpPr>
              <p:nvPr/>
            </p:nvSpPr>
            <p:spPr>
              <a:xfrm>
                <a:off x="8737210" y="1372025"/>
                <a:ext cx="207621" cy="276999"/>
              </a:xfrm>
              <a:prstGeom prst="rect">
                <a:avLst/>
              </a:prstGeom>
              <a:blipFill>
                <a:blip r:embed="rId3"/>
                <a:stretch>
                  <a:fillRect l="-16667" r="-1666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3B2609-234D-6B4A-AAC9-033E7EAF8FE0}"/>
                  </a:ext>
                </a:extLst>
              </p:cNvPr>
              <p:cNvSpPr txBox="1"/>
              <p:nvPr/>
            </p:nvSpPr>
            <p:spPr>
              <a:xfrm>
                <a:off x="10812839" y="1350638"/>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323B2609-234D-6B4A-AAC9-033E7EAF8FE0}"/>
                  </a:ext>
                </a:extLst>
              </p:cNvPr>
              <p:cNvSpPr txBox="1">
                <a:spLocks noRot="1" noChangeAspect="1" noMove="1" noResize="1" noEditPoints="1" noAdjustHandles="1" noChangeArrowheads="1" noChangeShapeType="1" noTextEdit="1"/>
              </p:cNvSpPr>
              <p:nvPr/>
            </p:nvSpPr>
            <p:spPr>
              <a:xfrm>
                <a:off x="10812839" y="1350638"/>
                <a:ext cx="261290" cy="276999"/>
              </a:xfrm>
              <a:prstGeom prst="rect">
                <a:avLst/>
              </a:prstGeom>
              <a:blipFill>
                <a:blip r:embed="rId4"/>
                <a:stretch>
                  <a:fillRect l="-22727" t="-4348" r="-1818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40F4EEE-EF96-3F41-A003-5E803B72C02B}"/>
                  </a:ext>
                </a:extLst>
              </p:cNvPr>
              <p:cNvSpPr/>
              <p:nvPr/>
            </p:nvSpPr>
            <p:spPr>
              <a:xfrm>
                <a:off x="10223290" y="3868083"/>
                <a:ext cx="1535243" cy="1069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a:t>
                </a:r>
                <a14:m>
                  <m:oMath xmlns:m="http://schemas.openxmlformats.org/officeDocument/2006/math">
                    <m:r>
                      <a:rPr lang="en-US" i="1" dirty="0" smtClean="0">
                        <a:latin typeface="Cambria Math" panose="02040503050406030204" pitchFamily="18" charset="0"/>
                      </a:rPr>
                      <m:t>𝐴</m:t>
                    </m:r>
                  </m:oMath>
                </a14:m>
                <a:endParaRPr lang="en-US" dirty="0"/>
              </a:p>
            </p:txBody>
          </p:sp>
        </mc:Choice>
        <mc:Fallback xmlns="">
          <p:sp>
            <p:nvSpPr>
              <p:cNvPr id="14" name="Rectangle 13">
                <a:extLst>
                  <a:ext uri="{FF2B5EF4-FFF2-40B4-BE49-F238E27FC236}">
                    <a16:creationId xmlns:a16="http://schemas.microsoft.com/office/drawing/2014/main" id="{640F4EEE-EF96-3F41-A003-5E803B72C02B}"/>
                  </a:ext>
                </a:extLst>
              </p:cNvPr>
              <p:cNvSpPr>
                <a:spLocks noRot="1" noChangeAspect="1" noMove="1" noResize="1" noEditPoints="1" noAdjustHandles="1" noChangeArrowheads="1" noChangeShapeType="1" noTextEdit="1"/>
              </p:cNvSpPr>
              <p:nvPr/>
            </p:nvSpPr>
            <p:spPr>
              <a:xfrm>
                <a:off x="10223290" y="3868083"/>
                <a:ext cx="1535243" cy="1069353"/>
              </a:xfrm>
              <a:prstGeom prst="rect">
                <a:avLst/>
              </a:prstGeom>
              <a:blipFill>
                <a:blip r:embed="rId5"/>
                <a:stretch>
                  <a:fillRect l="-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DC980AC-8930-314C-AA65-10684D653C08}"/>
                  </a:ext>
                </a:extLst>
              </p:cNvPr>
              <p:cNvSpPr/>
              <p:nvPr/>
            </p:nvSpPr>
            <p:spPr>
              <a:xfrm>
                <a:off x="8177209" y="3868083"/>
                <a:ext cx="1535243" cy="1069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a:t>
                </a:r>
                <a14:m>
                  <m:oMath xmlns:m="http://schemas.openxmlformats.org/officeDocument/2006/math">
                    <m:r>
                      <a:rPr lang="en-US" i="1" dirty="0" smtClean="0">
                        <a:latin typeface="Cambria Math" panose="02040503050406030204" pitchFamily="18" charset="0"/>
                      </a:rPr>
                      <m:t>𝐴</m:t>
                    </m:r>
                  </m:oMath>
                </a14:m>
                <a:endParaRPr lang="en-US" dirty="0"/>
              </a:p>
            </p:txBody>
          </p:sp>
        </mc:Choice>
        <mc:Fallback xmlns="">
          <p:sp>
            <p:nvSpPr>
              <p:cNvPr id="15" name="Rectangle 14">
                <a:extLst>
                  <a:ext uri="{FF2B5EF4-FFF2-40B4-BE49-F238E27FC236}">
                    <a16:creationId xmlns:a16="http://schemas.microsoft.com/office/drawing/2014/main" id="{0DC980AC-8930-314C-AA65-10684D653C08}"/>
                  </a:ext>
                </a:extLst>
              </p:cNvPr>
              <p:cNvSpPr>
                <a:spLocks noRot="1" noChangeAspect="1" noMove="1" noResize="1" noEditPoints="1" noAdjustHandles="1" noChangeArrowheads="1" noChangeShapeType="1" noTextEdit="1"/>
              </p:cNvSpPr>
              <p:nvPr/>
            </p:nvSpPr>
            <p:spPr>
              <a:xfrm>
                <a:off x="8177209" y="3868083"/>
                <a:ext cx="1535243" cy="1069353"/>
              </a:xfrm>
              <a:prstGeom prst="rect">
                <a:avLst/>
              </a:prstGeom>
              <a:blipFill>
                <a:blip r:embed="rId6"/>
                <a:stretch>
                  <a:fillRect l="-3252"/>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5CFE8DC6-F971-7749-A4F2-C6C9ADD99191}"/>
              </a:ext>
            </a:extLst>
          </p:cNvPr>
          <p:cNvCxnSpPr/>
          <p:nvPr/>
        </p:nvCxnSpPr>
        <p:spPr>
          <a:xfrm>
            <a:off x="8841020" y="3608000"/>
            <a:ext cx="0" cy="260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EF96AFB-EFA6-1E41-8D70-8341CEA37DC7}"/>
              </a:ext>
            </a:extLst>
          </p:cNvPr>
          <p:cNvCxnSpPr/>
          <p:nvPr/>
        </p:nvCxnSpPr>
        <p:spPr>
          <a:xfrm>
            <a:off x="10942806" y="3608000"/>
            <a:ext cx="0" cy="260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2F988BB-B72B-7E4F-B647-3DAD0875B5E9}"/>
                  </a:ext>
                </a:extLst>
              </p:cNvPr>
              <p:cNvSpPr txBox="1"/>
              <p:nvPr/>
            </p:nvSpPr>
            <p:spPr>
              <a:xfrm>
                <a:off x="8604354" y="5310937"/>
                <a:ext cx="5480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32F988BB-B72B-7E4F-B647-3DAD0875B5E9}"/>
                  </a:ext>
                </a:extLst>
              </p:cNvPr>
              <p:cNvSpPr txBox="1">
                <a:spLocks noRot="1" noChangeAspect="1" noMove="1" noResize="1" noEditPoints="1" noAdjustHandles="1" noChangeArrowheads="1" noChangeShapeType="1" noTextEdit="1"/>
              </p:cNvSpPr>
              <p:nvPr/>
            </p:nvSpPr>
            <p:spPr>
              <a:xfrm>
                <a:off x="8604354" y="5310937"/>
                <a:ext cx="548099" cy="276999"/>
              </a:xfrm>
              <a:prstGeom prst="rect">
                <a:avLst/>
              </a:prstGeom>
              <a:blipFill>
                <a:blip r:embed="rId7"/>
                <a:stretch>
                  <a:fillRect l="-9091" t="-4348" r="-15909"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BB9016-910F-A842-B33C-148B44252A5A}"/>
                  </a:ext>
                </a:extLst>
              </p:cNvPr>
              <p:cNvSpPr txBox="1"/>
              <p:nvPr/>
            </p:nvSpPr>
            <p:spPr>
              <a:xfrm>
                <a:off x="10690027" y="5310937"/>
                <a:ext cx="601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20BB9016-910F-A842-B33C-148B44252A5A}"/>
                  </a:ext>
                </a:extLst>
              </p:cNvPr>
              <p:cNvSpPr txBox="1">
                <a:spLocks noRot="1" noChangeAspect="1" noMove="1" noResize="1" noEditPoints="1" noAdjustHandles="1" noChangeArrowheads="1" noChangeShapeType="1" noTextEdit="1"/>
              </p:cNvSpPr>
              <p:nvPr/>
            </p:nvSpPr>
            <p:spPr>
              <a:xfrm>
                <a:off x="10690027" y="5310937"/>
                <a:ext cx="601768" cy="276999"/>
              </a:xfrm>
              <a:prstGeom prst="rect">
                <a:avLst/>
              </a:prstGeom>
              <a:blipFill>
                <a:blip r:embed="rId8"/>
                <a:stretch>
                  <a:fillRect l="-8333" t="-4348" r="-14583" b="-3043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70C378B9-4C88-8844-9CA0-F3B1F20B55A8}"/>
              </a:ext>
            </a:extLst>
          </p:cNvPr>
          <p:cNvCxnSpPr/>
          <p:nvPr/>
        </p:nvCxnSpPr>
        <p:spPr>
          <a:xfrm>
            <a:off x="8864309" y="4937436"/>
            <a:ext cx="0" cy="260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7B0ABC-E7A6-F74E-B5F4-1B4A9A3ABE09}"/>
              </a:ext>
            </a:extLst>
          </p:cNvPr>
          <p:cNvCxnSpPr/>
          <p:nvPr/>
        </p:nvCxnSpPr>
        <p:spPr>
          <a:xfrm>
            <a:off x="10990911" y="4925746"/>
            <a:ext cx="0" cy="260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DFBA5AE-C783-BA41-8B6E-3F322AC077D9}"/>
                  </a:ext>
                </a:extLst>
              </p:cNvPr>
              <p:cNvSpPr txBox="1"/>
              <p:nvPr/>
            </p:nvSpPr>
            <p:spPr>
              <a:xfrm>
                <a:off x="9635905" y="5310937"/>
                <a:ext cx="691984" cy="566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𝜖</m:t>
                          </m:r>
                          <m:r>
                            <a:rPr lang="en-US" b="0" i="1" smtClean="0">
                              <a:latin typeface="Cambria Math" panose="02040503050406030204" pitchFamily="18" charset="0"/>
                            </a:rPr>
                            <m:t>,</m:t>
                          </m:r>
                          <m:r>
                            <a:rPr lang="en-US" b="0" i="1" smtClean="0">
                              <a:latin typeface="Cambria Math" panose="02040503050406030204" pitchFamily="18" charset="0"/>
                            </a:rPr>
                            <m:t>𝛿</m:t>
                          </m:r>
                        </m:sub>
                      </m:sSub>
                    </m:oMath>
                  </m:oMathPara>
                </a14:m>
                <a:endParaRPr lang="en-US" b="0" dirty="0"/>
              </a:p>
              <a:p>
                <a:endParaRPr lang="en-US" dirty="0"/>
              </a:p>
            </p:txBody>
          </p:sp>
        </mc:Choice>
        <mc:Fallback xmlns="">
          <p:sp>
            <p:nvSpPr>
              <p:cNvPr id="24" name="TextBox 23">
                <a:extLst>
                  <a:ext uri="{FF2B5EF4-FFF2-40B4-BE49-F238E27FC236}">
                    <a16:creationId xmlns:a16="http://schemas.microsoft.com/office/drawing/2014/main" id="{2DFBA5AE-C783-BA41-8B6E-3F322AC077D9}"/>
                  </a:ext>
                </a:extLst>
              </p:cNvPr>
              <p:cNvSpPr txBox="1">
                <a:spLocks noRot="1" noChangeAspect="1" noMove="1" noResize="1" noEditPoints="1" noAdjustHandles="1" noChangeArrowheads="1" noChangeShapeType="1" noTextEdit="1"/>
              </p:cNvSpPr>
              <p:nvPr/>
            </p:nvSpPr>
            <p:spPr>
              <a:xfrm>
                <a:off x="9635905" y="5310937"/>
                <a:ext cx="691984" cy="56618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Rounded Corners 3">
                <a:extLst>
                  <a:ext uri="{FF2B5EF4-FFF2-40B4-BE49-F238E27FC236}">
                    <a16:creationId xmlns:a16="http://schemas.microsoft.com/office/drawing/2014/main" id="{B01F924D-5AAA-8B41-B381-CCF8D482F06E}"/>
                  </a:ext>
                </a:extLst>
              </p:cNvPr>
              <p:cNvSpPr/>
              <p:nvPr/>
            </p:nvSpPr>
            <p:spPr>
              <a:xfrm>
                <a:off x="735680" y="2740962"/>
                <a:ext cx="6769649" cy="3751404"/>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2800" u="sng" dirty="0">
                    <a:solidFill>
                      <a:schemeClr val="tx1"/>
                    </a:solidFill>
                  </a:rPr>
                  <a:t>Def.</a:t>
                </a:r>
                <a:r>
                  <a:rPr lang="en-US"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𝑃</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m:t>
                        </m:r>
                      </m:e>
                      <m:sub>
                        <m:r>
                          <a:rPr lang="en-US" sz="2800" b="0" i="1" smtClean="0">
                            <a:solidFill>
                              <a:schemeClr val="tx1"/>
                            </a:solidFill>
                            <a:latin typeface="Cambria Math" panose="02040503050406030204" pitchFamily="18" charset="0"/>
                          </a:rPr>
                          <m:t>𝜖</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𝛿</m:t>
                        </m:r>
                      </m:sub>
                    </m:sSub>
                    <m:r>
                      <a:rPr lang="en-US" sz="2800" b="0" i="1" smtClean="0">
                        <a:solidFill>
                          <a:schemeClr val="tx1"/>
                        </a:solidFill>
                        <a:latin typeface="Cambria Math" panose="02040503050406030204" pitchFamily="18" charset="0"/>
                      </a:rPr>
                      <m:t>𝑄</m:t>
                    </m:r>
                  </m:oMath>
                </a14:m>
                <a:r>
                  <a:rPr lang="en-US" sz="2800" b="0" i="1" dirty="0">
                    <a:solidFill>
                      <a:schemeClr val="tx1"/>
                    </a:solidFill>
                  </a:rPr>
                  <a:t> if</a:t>
                </a:r>
                <a:br>
                  <a:rPr lang="en-US" sz="2800" b="0" i="1" dirty="0">
                    <a:solidFill>
                      <a:schemeClr val="tx1"/>
                    </a:solidFill>
                  </a:rPr>
                </a:br>
                <a:endParaRPr lang="en-US" sz="2800" b="0" i="1" dirty="0">
                  <a:solidFill>
                    <a:schemeClr val="tx1"/>
                  </a:solidFill>
                </a:endParaRPr>
              </a:p>
              <a:p>
                <a:r>
                  <a:rPr lang="en-US" sz="2800" b="0" i="1" dirty="0">
                    <a:solidFill>
                      <a:schemeClr val="tx1"/>
                    </a:solidFill>
                  </a:rPr>
                  <a:t>For all </a:t>
                </a:r>
                <a:r>
                  <a:rPr lang="en-US" sz="2800" i="1" dirty="0">
                    <a:solidFill>
                      <a:schemeClr val="tx1"/>
                    </a:solidFill>
                  </a:rPr>
                  <a:t>subsets S of domain</a:t>
                </a:r>
                <a:r>
                  <a:rPr lang="en-US" sz="2800" b="0" i="1" dirty="0">
                    <a:solidFill>
                      <a:schemeClr val="tx1"/>
                    </a:solidFill>
                  </a:rPr>
                  <a:t>:</a:t>
                </a:r>
                <a:br>
                  <a:rPr lang="en-US" sz="2800" b="0" i="1" dirty="0">
                    <a:solidFill>
                      <a:schemeClr val="tx1"/>
                    </a:solidFill>
                  </a:rPr>
                </a:br>
                <a:endParaRPr lang="en-US" sz="2800" b="0" i="1" dirty="0">
                  <a:solidFill>
                    <a:schemeClr val="tx1"/>
                  </a:solidFill>
                </a:endParaRPr>
              </a:p>
              <a:p>
                <a:pPr/>
                <a14:m>
                  <m:oMathPara xmlns:m="http://schemas.openxmlformats.org/officeDocument/2006/math">
                    <m:oMathParaPr>
                      <m:jc m:val="centerGroup"/>
                    </m:oMathParaPr>
                    <m:oMath xmlns:m="http://schemas.openxmlformats.org/officeDocument/2006/math">
                      <m:limLow>
                        <m:limLowPr>
                          <m:ctrlPr>
                            <a:rPr lang="en-US" sz="2800" b="0" i="1" dirty="0" smtClean="0">
                              <a:solidFill>
                                <a:schemeClr val="tx1"/>
                              </a:solidFill>
                              <a:latin typeface="Cambria Math" panose="02040503050406030204" pitchFamily="18" charset="0"/>
                            </a:rPr>
                          </m:ctrlPr>
                        </m:limLowPr>
                        <m:e>
                          <m:r>
                            <m:rPr>
                              <m:sty m:val="p"/>
                            </m:rPr>
                            <a:rPr lang="en-US" sz="2800" b="0" i="0" dirty="0" smtClean="0">
                              <a:solidFill>
                                <a:schemeClr val="tx1"/>
                              </a:solidFill>
                              <a:latin typeface="Cambria Math" panose="02040503050406030204" pitchFamily="18" charset="0"/>
                            </a:rPr>
                            <m:t>Pr</m:t>
                          </m:r>
                        </m:e>
                        <m:lim>
                          <m:r>
                            <a:rPr lang="en-US" sz="2800" b="0" i="1" dirty="0" smtClean="0">
                              <a:solidFill>
                                <a:schemeClr val="tx1"/>
                              </a:solidFill>
                              <a:latin typeface="Cambria Math" panose="02040503050406030204" pitchFamily="18" charset="0"/>
                            </a:rPr>
                            <m:t>𝑦</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𝑃</m:t>
                          </m:r>
                        </m:lim>
                      </m:limLow>
                      <m:d>
                        <m:dPr>
                          <m:begChr m:val="["/>
                          <m:endChr m:val="]"/>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𝑦</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𝑆</m:t>
                          </m:r>
                        </m:e>
                      </m:d>
                      <m:r>
                        <a:rPr lang="en-US" sz="2800" b="0" i="1" dirty="0" smtClean="0">
                          <a:solidFill>
                            <a:schemeClr val="tx1"/>
                          </a:solidFill>
                          <a:latin typeface="Cambria Math" panose="02040503050406030204" pitchFamily="18" charset="0"/>
                        </a:rPr>
                        <m:t>≤</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𝑒</m:t>
                          </m:r>
                        </m:e>
                        <m:sup>
                          <m:r>
                            <a:rPr lang="en-US" sz="2800" b="0" i="1" smtClean="0">
                              <a:solidFill>
                                <a:schemeClr val="tx1"/>
                              </a:solidFill>
                              <a:latin typeface="Cambria Math" panose="02040503050406030204" pitchFamily="18" charset="0"/>
                            </a:rPr>
                            <m:t>𝜖</m:t>
                          </m:r>
                        </m:sup>
                      </m:sSup>
                      <m:limLow>
                        <m:limLowPr>
                          <m:ctrlPr>
                            <a:rPr lang="en-US" sz="2800" b="0" i="1" dirty="0" smtClean="0">
                              <a:solidFill>
                                <a:schemeClr val="tx1"/>
                              </a:solidFill>
                              <a:latin typeface="Cambria Math" panose="02040503050406030204" pitchFamily="18" charset="0"/>
                            </a:rPr>
                          </m:ctrlPr>
                        </m:limLowPr>
                        <m:e>
                          <m:r>
                            <m:rPr>
                              <m:sty m:val="p"/>
                            </m:rPr>
                            <a:rPr lang="en-US" sz="2800" b="0" i="0" dirty="0" err="1" smtClean="0">
                              <a:solidFill>
                                <a:schemeClr val="tx1"/>
                              </a:solidFill>
                              <a:latin typeface="Cambria Math" panose="02040503050406030204" pitchFamily="18" charset="0"/>
                            </a:rPr>
                            <m:t>Pr</m:t>
                          </m:r>
                        </m:e>
                        <m:lim>
                          <m:r>
                            <a:rPr lang="en-US" sz="2800" b="0" i="1" dirty="0" smtClean="0">
                              <a:solidFill>
                                <a:schemeClr val="tx1"/>
                              </a:solidFill>
                              <a:latin typeface="Cambria Math" panose="02040503050406030204" pitchFamily="18" charset="0"/>
                            </a:rPr>
                            <m:t>𝑧</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𝑄</m:t>
                          </m:r>
                        </m:lim>
                      </m:limLow>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𝑧</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𝑆</m:t>
                      </m:r>
                      <m:r>
                        <a:rPr lang="en-US" sz="2800" b="0" i="1" dirty="0" smtClean="0">
                          <a:solidFill>
                            <a:schemeClr val="tx1"/>
                          </a:solidFill>
                          <a:latin typeface="Cambria Math" panose="02040503050406030204" pitchFamily="18" charset="0"/>
                        </a:rPr>
                        <m:t>]+ </m:t>
                      </m:r>
                      <m:r>
                        <m:rPr>
                          <m:sty m:val="p"/>
                        </m:rPr>
                        <a:rPr lang="en-US" sz="2800" b="0" i="1" smtClean="0">
                          <a:solidFill>
                            <a:schemeClr val="tx1"/>
                          </a:solidFill>
                          <a:latin typeface="Cambria Math" panose="02040503050406030204" pitchFamily="18" charset="0"/>
                        </a:rPr>
                        <m:t>δ</m:t>
                      </m:r>
                    </m:oMath>
                  </m:oMathPara>
                </a14:m>
                <a:endParaRPr lang="en-US" sz="2800" b="0" dirty="0">
                  <a:solidFill>
                    <a:schemeClr val="tx1"/>
                  </a:solidFill>
                </a:endParaRPr>
              </a:p>
              <a:p>
                <a:pPr/>
                <a14:m>
                  <m:oMathPara xmlns:m="http://schemas.openxmlformats.org/officeDocument/2006/math">
                    <m:oMathParaPr>
                      <m:jc m:val="centerGroup"/>
                    </m:oMathParaPr>
                    <m:oMath xmlns:m="http://schemas.openxmlformats.org/officeDocument/2006/math">
                      <m:limLow>
                        <m:limLowPr>
                          <m:ctrlPr>
                            <a:rPr lang="en-US" sz="2800" b="0" i="1" dirty="0" smtClean="0">
                              <a:solidFill>
                                <a:schemeClr val="tx1"/>
                              </a:solidFill>
                              <a:latin typeface="Cambria Math" panose="02040503050406030204" pitchFamily="18" charset="0"/>
                            </a:rPr>
                          </m:ctrlPr>
                        </m:limLowPr>
                        <m:e>
                          <m:r>
                            <m:rPr>
                              <m:sty m:val="p"/>
                            </m:rPr>
                            <a:rPr lang="en-US" sz="2800" b="0" i="0" dirty="0" smtClean="0">
                              <a:solidFill>
                                <a:schemeClr val="tx1"/>
                              </a:solidFill>
                              <a:latin typeface="Cambria Math" panose="02040503050406030204" pitchFamily="18" charset="0"/>
                            </a:rPr>
                            <m:t>Pr</m:t>
                          </m:r>
                        </m:e>
                        <m:lim>
                          <m:r>
                            <a:rPr lang="en-US" sz="2800" b="0" i="1" dirty="0" smtClean="0">
                              <a:solidFill>
                                <a:schemeClr val="tx1"/>
                              </a:solidFill>
                              <a:latin typeface="Cambria Math" panose="02040503050406030204" pitchFamily="18" charset="0"/>
                            </a:rPr>
                            <m:t>𝑧</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𝑄</m:t>
                          </m:r>
                        </m:lim>
                      </m:limLow>
                      <m:d>
                        <m:dPr>
                          <m:begChr m:val="["/>
                          <m:endChr m:val="]"/>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𝑧</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𝑆</m:t>
                          </m:r>
                        </m:e>
                      </m:d>
                      <m:r>
                        <a:rPr lang="en-US" sz="2800" b="0" i="1" dirty="0" smtClean="0">
                          <a:solidFill>
                            <a:schemeClr val="tx1"/>
                          </a:solidFill>
                          <a:latin typeface="Cambria Math" panose="02040503050406030204" pitchFamily="18" charset="0"/>
                        </a:rPr>
                        <m:t>≤</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𝑒</m:t>
                          </m:r>
                        </m:e>
                        <m:sup>
                          <m:r>
                            <a:rPr lang="en-US" sz="2800" b="0" i="1" smtClean="0">
                              <a:solidFill>
                                <a:schemeClr val="tx1"/>
                              </a:solidFill>
                              <a:latin typeface="Cambria Math" panose="02040503050406030204" pitchFamily="18" charset="0"/>
                            </a:rPr>
                            <m:t>𝜖</m:t>
                          </m:r>
                        </m:sup>
                      </m:sSup>
                      <m:limLow>
                        <m:limLowPr>
                          <m:ctrlPr>
                            <a:rPr lang="en-US" sz="2800" b="0" i="1" dirty="0" smtClean="0">
                              <a:solidFill>
                                <a:schemeClr val="tx1"/>
                              </a:solidFill>
                              <a:latin typeface="Cambria Math" panose="02040503050406030204" pitchFamily="18" charset="0"/>
                            </a:rPr>
                          </m:ctrlPr>
                        </m:limLowPr>
                        <m:e>
                          <m:r>
                            <m:rPr>
                              <m:sty m:val="p"/>
                            </m:rPr>
                            <a:rPr lang="en-US" sz="2800" b="0" i="0" dirty="0" err="1" smtClean="0">
                              <a:solidFill>
                                <a:schemeClr val="tx1"/>
                              </a:solidFill>
                              <a:latin typeface="Cambria Math" panose="02040503050406030204" pitchFamily="18" charset="0"/>
                            </a:rPr>
                            <m:t>Pr</m:t>
                          </m:r>
                        </m:e>
                        <m:lim>
                          <m:r>
                            <a:rPr lang="en-US" sz="2800" b="0" i="1" dirty="0" smtClean="0">
                              <a:solidFill>
                                <a:schemeClr val="tx1"/>
                              </a:solidFill>
                              <a:latin typeface="Cambria Math" panose="02040503050406030204" pitchFamily="18" charset="0"/>
                            </a:rPr>
                            <m:t>𝑦</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𝑃</m:t>
                          </m:r>
                        </m:lim>
                      </m:limLow>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𝑦</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𝑆</m:t>
                      </m:r>
                      <m:r>
                        <a:rPr lang="en-US" sz="2800" b="0" i="1" dirty="0" smtClean="0">
                          <a:solidFill>
                            <a:schemeClr val="tx1"/>
                          </a:solidFill>
                          <a:latin typeface="Cambria Math" panose="02040503050406030204" pitchFamily="18" charset="0"/>
                        </a:rPr>
                        <m:t>]+ </m:t>
                      </m:r>
                      <m:r>
                        <m:rPr>
                          <m:sty m:val="p"/>
                        </m:rPr>
                        <a:rPr lang="en-US" sz="2800" b="0" i="1" smtClean="0">
                          <a:solidFill>
                            <a:schemeClr val="tx1"/>
                          </a:solidFill>
                          <a:latin typeface="Cambria Math" panose="02040503050406030204" pitchFamily="18" charset="0"/>
                        </a:rPr>
                        <m:t>δ</m:t>
                      </m:r>
                    </m:oMath>
                  </m:oMathPara>
                </a14:m>
                <a:endParaRPr lang="en-US" sz="2800" b="0" dirty="0">
                  <a:solidFill>
                    <a:schemeClr val="tx1"/>
                  </a:solidFill>
                </a:endParaRPr>
              </a:p>
              <a:p>
                <a:pPr marL="0" indent="0">
                  <a:buNone/>
                </a:pPr>
                <a:endParaRPr lang="en-US" sz="2800" b="0" dirty="0">
                  <a:solidFill>
                    <a:schemeClr val="tx1"/>
                  </a:solidFill>
                </a:endParaRPr>
              </a:p>
              <a:p>
                <a:pPr algn="ctr"/>
                <a:endParaRPr lang="en-US" dirty="0">
                  <a:solidFill>
                    <a:schemeClr val="tx1"/>
                  </a:solidFill>
                </a:endParaRPr>
              </a:p>
            </p:txBody>
          </p:sp>
        </mc:Choice>
        <mc:Fallback xmlns="">
          <p:sp>
            <p:nvSpPr>
              <p:cNvPr id="25" name="Rectangle: Rounded Corners 3">
                <a:extLst>
                  <a:ext uri="{FF2B5EF4-FFF2-40B4-BE49-F238E27FC236}">
                    <a16:creationId xmlns:a16="http://schemas.microsoft.com/office/drawing/2014/main" id="{B01F924D-5AAA-8B41-B381-CCF8D482F06E}"/>
                  </a:ext>
                </a:extLst>
              </p:cNvPr>
              <p:cNvSpPr>
                <a:spLocks noRot="1" noChangeAspect="1" noMove="1" noResize="1" noEditPoints="1" noAdjustHandles="1" noChangeArrowheads="1" noChangeShapeType="1" noTextEdit="1"/>
              </p:cNvSpPr>
              <p:nvPr/>
            </p:nvSpPr>
            <p:spPr>
              <a:xfrm>
                <a:off x="735680" y="2740962"/>
                <a:ext cx="6769649" cy="3751404"/>
              </a:xfrm>
              <a:prstGeom prst="roundRect">
                <a:avLst/>
              </a:prstGeom>
              <a:blipFill>
                <a:blip r:embed="rId10"/>
                <a:stretch>
                  <a:fillRect t="-101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914CE7-0387-0546-69FC-734D45527707}"/>
              </a:ext>
            </a:extLst>
          </p:cNvPr>
          <p:cNvSpPr txBox="1"/>
          <p:nvPr/>
        </p:nvSpPr>
        <p:spPr>
          <a:xfrm>
            <a:off x="494111" y="1263634"/>
            <a:ext cx="6395212" cy="1477328"/>
          </a:xfrm>
          <a:prstGeom prst="rect">
            <a:avLst/>
          </a:prstGeom>
          <a:noFill/>
        </p:spPr>
        <p:txBody>
          <a:bodyPr wrap="none" rtlCol="0">
            <a:spAutoFit/>
          </a:bodyPr>
          <a:lstStyle/>
          <a:p>
            <a:pPr marL="285750" indent="-285750">
              <a:buFont typeface="Arial" panose="020B0604020202020204" pitchFamily="34" charset="0"/>
              <a:buChar char="•"/>
            </a:pPr>
            <a:r>
              <a:rPr lang="en-US" sz="2400" dirty="0"/>
              <a:t>Formal definition of what it means for an </a:t>
            </a:r>
            <a:br>
              <a:rPr lang="en-US" sz="2400" dirty="0"/>
            </a:br>
            <a:r>
              <a:rPr lang="en-US" sz="2400" dirty="0"/>
              <a:t>algorithm on datasets to not reveal information</a:t>
            </a:r>
            <a:br>
              <a:rPr lang="en-US" sz="2400" dirty="0"/>
            </a:br>
            <a:r>
              <a:rPr lang="en-US" sz="2400" dirty="0"/>
              <a:t>about individuals.</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A264724-2113-A6FB-60CE-37AF2B756092}"/>
              </a:ext>
            </a:extLst>
          </p:cNvPr>
          <p:cNvSpPr txBox="1"/>
          <p:nvPr/>
        </p:nvSpPr>
        <p:spPr>
          <a:xfrm>
            <a:off x="8958857" y="5961437"/>
            <a:ext cx="2046080" cy="646331"/>
          </a:xfrm>
          <a:prstGeom prst="rect">
            <a:avLst/>
          </a:prstGeom>
          <a:noFill/>
        </p:spPr>
        <p:txBody>
          <a:bodyPr wrap="square" rtlCol="0">
            <a:spAutoFit/>
          </a:bodyPr>
          <a:lstStyle/>
          <a:p>
            <a:r>
              <a:rPr lang="en-US" dirty="0"/>
              <a:t>For all neighboring datasets!</a:t>
            </a:r>
          </a:p>
        </p:txBody>
      </p:sp>
      <p:sp>
        <p:nvSpPr>
          <p:cNvPr id="5" name="Slide Number Placeholder 4">
            <a:extLst>
              <a:ext uri="{FF2B5EF4-FFF2-40B4-BE49-F238E27FC236}">
                <a16:creationId xmlns:a16="http://schemas.microsoft.com/office/drawing/2014/main" id="{10AA846C-D17F-5BCF-C7C1-4D066335D85C}"/>
              </a:ext>
            </a:extLst>
          </p:cNvPr>
          <p:cNvSpPr>
            <a:spLocks noGrp="1"/>
          </p:cNvSpPr>
          <p:nvPr>
            <p:ph type="sldNum" sz="quarter" idx="12"/>
          </p:nvPr>
        </p:nvSpPr>
        <p:spPr/>
        <p:txBody>
          <a:bodyPr/>
          <a:lstStyle/>
          <a:p>
            <a:fld id="{923781AE-F842-A042-90D3-9FF1358EFD59}" type="slidenum">
              <a:rPr lang="en-US" smtClean="0"/>
              <a:t>16</a:t>
            </a:fld>
            <a:endParaRPr lang="en-US"/>
          </a:p>
        </p:txBody>
      </p:sp>
    </p:spTree>
    <p:extLst>
      <p:ext uri="{BB962C8B-B14F-4D97-AF65-F5344CB8AC3E}">
        <p14:creationId xmlns:p14="http://schemas.microsoft.com/office/powerpoint/2010/main" val="150492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9E1FFB2-A78E-6C7B-A9F9-F9C852A70B45}"/>
              </a:ext>
            </a:extLst>
          </p:cNvPr>
          <p:cNvGrpSpPr/>
          <p:nvPr/>
        </p:nvGrpSpPr>
        <p:grpSpPr>
          <a:xfrm>
            <a:off x="1060174" y="1690688"/>
            <a:ext cx="10071651" cy="1755046"/>
            <a:chOff x="6076512" y="3550880"/>
            <a:chExt cx="5721950" cy="1755046"/>
          </a:xfrm>
        </p:grpSpPr>
        <p:sp>
          <p:nvSpPr>
            <p:cNvPr id="11" name="Rectangle 10">
              <a:extLst>
                <a:ext uri="{FF2B5EF4-FFF2-40B4-BE49-F238E27FC236}">
                  <a16:creationId xmlns:a16="http://schemas.microsoft.com/office/drawing/2014/main" id="{A98FD2FC-0129-4F5A-F3B4-EC14B43EBB75}"/>
                </a:ext>
              </a:extLst>
            </p:cNvPr>
            <p:cNvSpPr/>
            <p:nvPr/>
          </p:nvSpPr>
          <p:spPr>
            <a:xfrm>
              <a:off x="6329803" y="3550880"/>
              <a:ext cx="5468659" cy="17550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0593B8-177F-5DE5-AA19-3439E332C58B}"/>
                    </a:ext>
                  </a:extLst>
                </p:cNvPr>
                <p:cNvSpPr txBox="1"/>
                <p:nvPr/>
              </p:nvSpPr>
              <p:spPr>
                <a:xfrm>
                  <a:off x="6076512" y="4448865"/>
                  <a:ext cx="5444665" cy="5140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𝐴</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𝑆</m:t>
                            </m:r>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m:t>
                            </m:r>
                          </m:e>
                          <m:sub>
                            <m:r>
                              <a:rPr lang="en-US" sz="3200" b="0" i="1" smtClean="0">
                                <a:latin typeface="Cambria Math" panose="02040503050406030204" pitchFamily="18" charset="0"/>
                              </a:rPr>
                              <m:t>𝜖</m:t>
                            </m:r>
                            <m:r>
                              <a:rPr lang="en-US" sz="3200" b="0" i="1" smtClean="0">
                                <a:latin typeface="Cambria Math" panose="02040503050406030204" pitchFamily="18" charset="0"/>
                              </a:rPr>
                              <m:t>,</m:t>
                            </m:r>
                            <m:r>
                              <a:rPr lang="en-US" sz="3200" b="0" i="1" smtClean="0">
                                <a:latin typeface="Cambria Math" panose="02040503050406030204" pitchFamily="18" charset="0"/>
                              </a:rPr>
                              <m:t>𝛿</m:t>
                            </m:r>
                          </m:sub>
                        </m:sSub>
                        <m:r>
                          <a:rPr lang="en-US" sz="3200" b="0" i="1" smtClean="0">
                            <a:latin typeface="Cambria Math" panose="02040503050406030204" pitchFamily="18" charset="0"/>
                          </a:rPr>
                          <m:t>𝐴</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𝑆</m:t>
                            </m:r>
                          </m:e>
                          <m:sup>
                            <m:r>
                              <a:rPr lang="en-US" sz="3200" b="0" i="1" smtClean="0">
                                <a:latin typeface="Cambria Math" panose="02040503050406030204" pitchFamily="18" charset="0"/>
                              </a:rPr>
                              <m:t>′</m:t>
                            </m:r>
                          </m:sup>
                        </m:sSup>
                        <m:r>
                          <a:rPr lang="en-US" sz="3200" b="0" i="1" smtClean="0">
                            <a:latin typeface="Cambria Math" panose="02040503050406030204" pitchFamily="18" charset="0"/>
                          </a:rPr>
                          <m:t>)</m:t>
                        </m:r>
                      </m:oMath>
                    </m:oMathPara>
                  </a14:m>
                  <a:endParaRPr lang="en-US" sz="3200" dirty="0"/>
                </a:p>
              </p:txBody>
            </p:sp>
          </mc:Choice>
          <mc:Fallback xmlns="">
            <p:sp>
              <p:nvSpPr>
                <p:cNvPr id="12" name="TextBox 11">
                  <a:extLst>
                    <a:ext uri="{FF2B5EF4-FFF2-40B4-BE49-F238E27FC236}">
                      <a16:creationId xmlns:a16="http://schemas.microsoft.com/office/drawing/2014/main" id="{220593B8-177F-5DE5-AA19-3439E332C58B}"/>
                    </a:ext>
                  </a:extLst>
                </p:cNvPr>
                <p:cNvSpPr txBox="1">
                  <a:spLocks noRot="1" noChangeAspect="1" noMove="1" noResize="1" noEditPoints="1" noAdjustHandles="1" noChangeArrowheads="1" noChangeShapeType="1" noTextEdit="1"/>
                </p:cNvSpPr>
                <p:nvPr/>
              </p:nvSpPr>
              <p:spPr>
                <a:xfrm>
                  <a:off x="6076512" y="4448865"/>
                  <a:ext cx="5444665" cy="514051"/>
                </a:xfrm>
                <a:prstGeom prst="rect">
                  <a:avLst/>
                </a:prstGeom>
                <a:blipFill>
                  <a:blip r:embed="rId3"/>
                  <a:stretch>
                    <a:fillRect t="-2439"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52461F0-0800-46CC-7426-D4332B60BF61}"/>
                    </a:ext>
                  </a:extLst>
                </p:cNvPr>
                <p:cNvSpPr txBox="1"/>
                <p:nvPr/>
              </p:nvSpPr>
              <p:spPr>
                <a:xfrm>
                  <a:off x="6642623" y="3638619"/>
                  <a:ext cx="4608095" cy="707886"/>
                </a:xfrm>
                <a:prstGeom prst="rect">
                  <a:avLst/>
                </a:prstGeom>
                <a:noFill/>
              </p:spPr>
              <p:txBody>
                <a:bodyPr wrap="square" rtlCol="0">
                  <a:spAutoFit/>
                </a:bodyPr>
                <a:lstStyle/>
                <a:p>
                  <a:r>
                    <a:rPr lang="en-US" sz="2000" dirty="0"/>
                    <a:t>A randomized algorithm </a:t>
                  </a:r>
                  <a14:m>
                    <m:oMath xmlns:m="http://schemas.openxmlformats.org/officeDocument/2006/math">
                      <m:r>
                        <a:rPr lang="en-US" sz="2000" i="1" dirty="0" smtClean="0">
                          <a:latin typeface="Cambria Math" panose="02040503050406030204" pitchFamily="18" charset="0"/>
                        </a:rPr>
                        <m:t>𝐴</m:t>
                      </m:r>
                    </m:oMath>
                  </a14:m>
                  <a:r>
                    <a:rPr lang="en-US" sz="2000" dirty="0"/>
                    <a:t> is said to be </a:t>
                  </a:r>
                  <a14:m>
                    <m:oMath xmlns:m="http://schemas.openxmlformats.org/officeDocument/2006/math">
                      <m:r>
                        <a:rPr lang="en-US" sz="2000" b="1" i="1">
                          <a:latin typeface="Cambria Math" panose="02040503050406030204" pitchFamily="18" charset="0"/>
                        </a:rPr>
                        <m:t>(</m:t>
                      </m:r>
                      <m:r>
                        <a:rPr lang="en-US" sz="2000" b="1" i="1">
                          <a:latin typeface="Cambria Math" panose="02040503050406030204" pitchFamily="18" charset="0"/>
                        </a:rPr>
                        <m:t>𝝐</m:t>
                      </m:r>
                      <m:r>
                        <a:rPr lang="en-US" sz="2000" b="1" i="1">
                          <a:latin typeface="Cambria Math" panose="02040503050406030204" pitchFamily="18" charset="0"/>
                        </a:rPr>
                        <m:t>,</m:t>
                      </m:r>
                      <m:r>
                        <a:rPr lang="en-US" sz="2000" b="1" i="1">
                          <a:latin typeface="Cambria Math" panose="02040503050406030204" pitchFamily="18" charset="0"/>
                        </a:rPr>
                        <m:t>𝜹</m:t>
                      </m:r>
                      <m:r>
                        <a:rPr lang="en-US" sz="2000" b="1" i="1">
                          <a:latin typeface="Cambria Math" panose="02040503050406030204" pitchFamily="18" charset="0"/>
                        </a:rPr>
                        <m:t>)</m:t>
                      </m:r>
                    </m:oMath>
                  </a14:m>
                  <a:r>
                    <a:rPr lang="en-US" sz="2000" b="1" dirty="0"/>
                    <a:t>-perfectly generalizing </a:t>
                  </a:r>
                  <a:r>
                    <a:rPr lang="en-US" sz="2000" dirty="0"/>
                    <a:t>if for all distributions </a:t>
                  </a:r>
                  <a14:m>
                    <m:oMath xmlns:m="http://schemas.openxmlformats.org/officeDocument/2006/math">
                      <m:r>
                        <a:rPr lang="en-US" sz="2000" i="1" dirty="0" smtClean="0">
                          <a:latin typeface="Cambria Math" panose="02040503050406030204" pitchFamily="18" charset="0"/>
                        </a:rPr>
                        <m:t>𝐷</m:t>
                      </m:r>
                    </m:oMath>
                  </a14:m>
                  <a:r>
                    <a:rPr lang="en-US" sz="2000" dirty="0"/>
                    <a:t>, with probability at least 1- </a:t>
                  </a:r>
                  <a14:m>
                    <m:oMath xmlns:m="http://schemas.openxmlformats.org/officeDocument/2006/math">
                      <m:r>
                        <a:rPr lang="en-US" sz="2000" i="1" dirty="0" smtClean="0">
                          <a:latin typeface="Cambria Math" panose="02040503050406030204" pitchFamily="18" charset="0"/>
                        </a:rPr>
                        <m:t>𝛿</m:t>
                      </m:r>
                      <m:r>
                        <a:rPr lang="en-US" sz="2000" i="1" dirty="0" smtClean="0">
                          <a:latin typeface="Cambria Math" panose="02040503050406030204" pitchFamily="18" charset="0"/>
                        </a:rPr>
                        <m:t> </m:t>
                      </m:r>
                    </m:oMath>
                  </a14:m>
                  <a:r>
                    <a:rPr lang="en-US" sz="2000" dirty="0"/>
                    <a:t> over </a:t>
                  </a:r>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𝑛</m:t>
                          </m:r>
                        </m:sup>
                      </m:sSup>
                    </m:oMath>
                  </a14:m>
                  <a:endParaRPr lang="en-US" sz="2000" dirty="0"/>
                </a:p>
              </p:txBody>
            </p:sp>
          </mc:Choice>
          <mc:Fallback xmlns="">
            <p:sp>
              <p:nvSpPr>
                <p:cNvPr id="13" name="TextBox 12">
                  <a:extLst>
                    <a:ext uri="{FF2B5EF4-FFF2-40B4-BE49-F238E27FC236}">
                      <a16:creationId xmlns:a16="http://schemas.microsoft.com/office/drawing/2014/main" id="{652461F0-0800-46CC-7426-D4332B60BF61}"/>
                    </a:ext>
                  </a:extLst>
                </p:cNvPr>
                <p:cNvSpPr txBox="1">
                  <a:spLocks noRot="1" noChangeAspect="1" noMove="1" noResize="1" noEditPoints="1" noAdjustHandles="1" noChangeArrowheads="1" noChangeShapeType="1" noTextEdit="1"/>
                </p:cNvSpPr>
                <p:nvPr/>
              </p:nvSpPr>
              <p:spPr>
                <a:xfrm>
                  <a:off x="6642623" y="3638619"/>
                  <a:ext cx="4608095" cy="707886"/>
                </a:xfrm>
                <a:prstGeom prst="rect">
                  <a:avLst/>
                </a:prstGeom>
                <a:blipFill>
                  <a:blip r:embed="rId4"/>
                  <a:stretch>
                    <a:fillRect l="-781" t="-5357" b="-16071"/>
                  </a:stretch>
                </a:blipFill>
              </p:spPr>
              <p:txBody>
                <a:bodyPr/>
                <a:lstStyle/>
                <a:p>
                  <a:r>
                    <a:rPr lang="en-US">
                      <a:noFill/>
                    </a:rPr>
                    <a:t> </a:t>
                  </a:r>
                </a:p>
              </p:txBody>
            </p:sp>
          </mc:Fallback>
        </mc:AlternateContent>
      </p:grpSp>
      <p:sp>
        <p:nvSpPr>
          <p:cNvPr id="2" name="Slide Number Placeholder 1">
            <a:extLst>
              <a:ext uri="{FF2B5EF4-FFF2-40B4-BE49-F238E27FC236}">
                <a16:creationId xmlns:a16="http://schemas.microsoft.com/office/drawing/2014/main" id="{19FFB331-A516-8837-DD3E-5CF511E6B941}"/>
              </a:ext>
            </a:extLst>
          </p:cNvPr>
          <p:cNvSpPr>
            <a:spLocks noGrp="1"/>
          </p:cNvSpPr>
          <p:nvPr>
            <p:ph type="sldNum" sz="quarter" idx="12"/>
          </p:nvPr>
        </p:nvSpPr>
        <p:spPr/>
        <p:txBody>
          <a:bodyPr/>
          <a:lstStyle/>
          <a:p>
            <a:fld id="{923781AE-F842-A042-90D3-9FF1358EFD59}" type="slidenum">
              <a:rPr lang="en-US" smtClean="0"/>
              <a:t>17</a:t>
            </a:fld>
            <a:endParaRPr lang="en-US"/>
          </a:p>
        </p:txBody>
      </p:sp>
      <p:sp>
        <p:nvSpPr>
          <p:cNvPr id="5" name="Title 5">
            <a:extLst>
              <a:ext uri="{FF2B5EF4-FFF2-40B4-BE49-F238E27FC236}">
                <a16:creationId xmlns:a16="http://schemas.microsoft.com/office/drawing/2014/main" id="{BEE95A84-2C79-FC4A-F838-075389FC84F3}"/>
              </a:ext>
            </a:extLst>
          </p:cNvPr>
          <p:cNvSpPr>
            <a:spLocks noGrp="1"/>
          </p:cNvSpPr>
          <p:nvPr>
            <p:ph type="title"/>
          </p:nvPr>
        </p:nvSpPr>
        <p:spPr>
          <a:xfrm>
            <a:off x="838200" y="365125"/>
            <a:ext cx="10515600" cy="1325563"/>
          </a:xfrm>
        </p:spPr>
        <p:txBody>
          <a:bodyPr/>
          <a:lstStyle/>
          <a:p>
            <a:r>
              <a:rPr lang="en-US" dirty="0"/>
              <a:t>Perfect Generalization </a:t>
            </a:r>
            <a:r>
              <a:rPr lang="en-US" sz="1800" b="1" dirty="0">
                <a:solidFill>
                  <a:srgbClr val="C00000"/>
                </a:solidFill>
              </a:rPr>
              <a:t>[Cummings </a:t>
            </a:r>
            <a:r>
              <a:rPr lang="en-US" sz="1800" b="1" dirty="0" err="1">
                <a:solidFill>
                  <a:srgbClr val="C00000"/>
                </a:solidFill>
              </a:rPr>
              <a:t>Ligett</a:t>
            </a:r>
            <a:r>
              <a:rPr lang="en-US" sz="1800" b="1" dirty="0">
                <a:solidFill>
                  <a:srgbClr val="C00000"/>
                </a:solidFill>
              </a:rPr>
              <a:t> Nissim Roth Wu]</a:t>
            </a:r>
            <a:endParaRPr lang="en-US" sz="1800" dirty="0"/>
          </a:p>
        </p:txBody>
      </p:sp>
    </p:spTree>
    <p:extLst>
      <p:ext uri="{BB962C8B-B14F-4D97-AF65-F5344CB8AC3E}">
        <p14:creationId xmlns:p14="http://schemas.microsoft.com/office/powerpoint/2010/main" val="3973946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FA99-EDBB-1D56-BED2-2A8CAC9A0AE7}"/>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4"/>
                    <a:ext cx="5444665" cy="53700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7"/>
                    <a:ext cx="4608095"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8"/>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9"/>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0"/>
                  <a:stretch>
                    <a:fillRect t="-3846"/>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18</a:t>
            </a:fld>
            <a:endParaRPr lang="en-US"/>
          </a:p>
        </p:txBody>
      </p:sp>
      <p:grpSp>
        <p:nvGrpSpPr>
          <p:cNvPr id="4" name="Group 3">
            <a:extLst>
              <a:ext uri="{FF2B5EF4-FFF2-40B4-BE49-F238E27FC236}">
                <a16:creationId xmlns:a16="http://schemas.microsoft.com/office/drawing/2014/main" id="{06E68C3A-9F57-71F7-B12D-7AFA36261C9B}"/>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DC5BC457-9CE3-A99A-C289-5530503A8CBD}"/>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EF2FAF-3AC5-F77C-B4D3-8EBAA20C5E1E}"/>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D6EF2FAF-3AC5-F77C-B4D3-8EBAA20C5E1E}"/>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11"/>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352948-86B5-814F-1D78-E33F280087AD}"/>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87352948-86B5-814F-1D78-E33F280087AD}"/>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2"/>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93D7D9-6262-D8E1-8C9F-7897FC6FA6B9}"/>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CA93D7D9-6262-D8E1-8C9F-7897FC6FA6B9}"/>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3"/>
                  <a:stretch>
                    <a:fillRect t="-5769"/>
                  </a:stretch>
                </a:blipFill>
              </p:spPr>
              <p:txBody>
                <a:bodyPr/>
                <a:lstStyle/>
                <a:p>
                  <a:r>
                    <a:rPr lang="en-US">
                      <a:noFill/>
                    </a:rPr>
                    <a:t> </a:t>
                  </a:r>
                </a:p>
              </p:txBody>
            </p:sp>
          </mc:Fallback>
        </mc:AlternateContent>
      </p:grpSp>
    </p:spTree>
    <p:extLst>
      <p:ext uri="{BB962C8B-B14F-4D97-AF65-F5344CB8AC3E}">
        <p14:creationId xmlns:p14="http://schemas.microsoft.com/office/powerpoint/2010/main" val="35702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4"/>
                    <a:ext cx="5444665" cy="537006"/>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7"/>
                    <a:ext cx="4608095" cy="646331"/>
                  </a:xfrm>
                  <a:prstGeom prst="rect">
                    <a:avLst/>
                  </a:prstGeom>
                  <a:grpFill/>
                  <a:ln>
                    <a:noFill/>
                  </a:ln>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a:ln>
                  <a:noFill/>
                </a:ln>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a:ln>
                  <a:noFill/>
                </a:ln>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EFA79B34-F560-4403-F0D3-C13770AF7EFC}"/>
              </a:ext>
            </a:extLst>
          </p:cNvPr>
          <p:cNvGrpSpPr/>
          <p:nvPr/>
        </p:nvGrpSpPr>
        <p:grpSpPr>
          <a:xfrm>
            <a:off x="291618" y="2022113"/>
            <a:ext cx="7015835" cy="1325563"/>
            <a:chOff x="3216334" y="4637148"/>
            <a:chExt cx="8693449" cy="1325563"/>
          </a:xfrm>
          <a:noFill/>
        </p:grpSpPr>
        <p:sp>
          <p:nvSpPr>
            <p:cNvPr id="29" name="Rectangle 28">
              <a:extLst>
                <a:ext uri="{FF2B5EF4-FFF2-40B4-BE49-F238E27FC236}">
                  <a16:creationId xmlns:a16="http://schemas.microsoft.com/office/drawing/2014/main" id="{99409327-D9A2-2A6F-0797-06BFCE255C61}"/>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CE86BC-7F2E-A94C-F579-1948CF00AC6C}"/>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9ACE86BC-7F2E-A94C-F579-1948CF00AC6C}"/>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6"/>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1FEFC82-F3B2-6025-E16F-66DECA6A8A88}"/>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27" name="TextBox 26">
                  <a:extLst>
                    <a:ext uri="{FF2B5EF4-FFF2-40B4-BE49-F238E27FC236}">
                      <a16:creationId xmlns:a16="http://schemas.microsoft.com/office/drawing/2014/main" id="{91FEFC82-F3B2-6025-E16F-66DECA6A8A88}"/>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7"/>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EB0B129-0E99-1090-B1EB-0D97EC0FC772}"/>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m:t>
                      </m:r>
                    </m:oMath>
                  </a14:m>
                  <a:r>
                    <a:rPr lang="en-US" dirty="0">
                      <a:solidFill>
                        <a:srgbClr val="FF0000"/>
                      </a:solidFill>
                    </a:rPr>
                    <a:t> distributions </a:t>
                  </a:r>
                  <a14:m>
                    <m:oMath xmlns:m="http://schemas.openxmlformats.org/officeDocument/2006/math">
                      <m:r>
                        <a:rPr lang="en-US" i="1" dirty="0" smtClean="0">
                          <a:solidFill>
                            <a:srgbClr val="FF0000"/>
                          </a:solidFill>
                          <a:latin typeface="Cambria Math" panose="02040503050406030204" pitchFamily="18" charset="0"/>
                        </a:rPr>
                        <m:t>𝐷</m:t>
                      </m:r>
                    </m:oMath>
                  </a14:m>
                  <a:r>
                    <a:rPr lang="en-US" dirty="0">
                      <a:solidFill>
                        <a:srgbClr val="FF0000"/>
                      </a:solidFill>
                    </a:rPr>
                    <a:t>, wp 1-</a:t>
                  </a:r>
                  <a14:m>
                    <m:oMath xmlns:m="http://schemas.openxmlformats.org/officeDocument/2006/math">
                      <m:r>
                        <a:rPr lang="en-US" b="0" i="1" smtClean="0">
                          <a:solidFill>
                            <a:srgbClr val="FF0000"/>
                          </a:solidFill>
                          <a:latin typeface="Cambria Math" panose="02040503050406030204" pitchFamily="18" charset="0"/>
                        </a:rPr>
                        <m:t>𝛿</m:t>
                      </m:r>
                    </m:oMath>
                  </a14:m>
                  <a:r>
                    <a:rPr lang="en-US" dirty="0">
                      <a:solidFill>
                        <a:srgbClr val="FF0000"/>
                      </a:solidFill>
                    </a:rPr>
                    <a:t> over </a:t>
                  </a:r>
                  <a14:m>
                    <m:oMath xmlns:m="http://schemas.openxmlformats.org/officeDocument/2006/math">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𝑆</m:t>
                          </m:r>
                        </m:e>
                        <m:sup>
                          <m:r>
                            <a:rPr lang="en-US" b="0" i="1" smtClean="0">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𝐷</m:t>
                          </m:r>
                        </m:e>
                        <m:sup>
                          <m:r>
                            <a:rPr lang="en-US" b="0" i="1" smtClean="0">
                              <a:solidFill>
                                <a:srgbClr val="FF0000"/>
                              </a:solidFill>
                              <a:latin typeface="Cambria Math" panose="02040503050406030204" pitchFamily="18" charset="0"/>
                            </a:rPr>
                            <m:t>𝑛</m:t>
                          </m:r>
                        </m:sup>
                      </m:sSup>
                    </m:oMath>
                  </a14:m>
                  <a:r>
                    <a:rPr lang="en-US" dirty="0">
                      <a:solidFill>
                        <a:srgbClr val="FF0000"/>
                      </a:solidFill>
                    </a:rPr>
                    <a:t> </a:t>
                  </a:r>
                  <a:br>
                    <a:rPr lang="en-US" dirty="0"/>
                  </a:br>
                  <a:endParaRPr lang="en-US" dirty="0"/>
                </a:p>
              </p:txBody>
            </p:sp>
          </mc:Choice>
          <mc:Fallback xmlns="">
            <p:sp>
              <p:nvSpPr>
                <p:cNvPr id="33" name="TextBox 32">
                  <a:extLst>
                    <a:ext uri="{FF2B5EF4-FFF2-40B4-BE49-F238E27FC236}">
                      <a16:creationId xmlns:a16="http://schemas.microsoft.com/office/drawing/2014/main" id="{0EB0B129-0E99-1090-B1EB-0D97EC0FC772}"/>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8"/>
                  <a:stretch>
                    <a:fillRect t="-5769"/>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9"/>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10"/>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m:t>
                      </m:r>
                    </m:oMath>
                  </a14:m>
                  <a:r>
                    <a:rPr lang="en-US" dirty="0">
                      <a:solidFill>
                        <a:srgbClr val="FF0000"/>
                      </a:solidFill>
                    </a:rPr>
                    <a:t> neighboring datasets </a:t>
                  </a:r>
                  <a14:m>
                    <m:oMath xmlns:m="http://schemas.openxmlformats.org/officeDocument/2006/math">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oMath>
                  </a14:m>
                  <a:r>
                    <a:rPr lang="en-US" dirty="0">
                      <a:solidFill>
                        <a:srgbClr val="FF0000"/>
                      </a:solidFill>
                    </a:rPr>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1"/>
                  <a:stretch>
                    <a:fillRect t="-3846"/>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19</a:t>
            </a:fld>
            <a:endParaRPr lang="en-US"/>
          </a:p>
        </p:txBody>
      </p:sp>
      <p:sp>
        <p:nvSpPr>
          <p:cNvPr id="4" name="Rectangle 3">
            <a:extLst>
              <a:ext uri="{FF2B5EF4-FFF2-40B4-BE49-F238E27FC236}">
                <a16:creationId xmlns:a16="http://schemas.microsoft.com/office/drawing/2014/main" id="{251EFC29-07EE-1DF3-BB87-45F884416621}"/>
              </a:ext>
            </a:extLst>
          </p:cNvPr>
          <p:cNvSpPr/>
          <p:nvPr/>
        </p:nvSpPr>
        <p:spPr>
          <a:xfrm>
            <a:off x="3714534" y="4878929"/>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73CBAF8-1B88-5D5C-B0D4-C974C8B36D80}"/>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319150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imons Workshop - Feb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p>
            <a:r>
              <a:rPr lang="en-US" dirty="0"/>
              <a:t>BU Algorithms and Theory Seminar</a:t>
            </a:r>
            <a:endParaRPr dirty="0"/>
          </a:p>
        </p:txBody>
      </p:sp>
      <p:sp>
        <p:nvSpPr>
          <p:cNvPr id="152" name="Replicability in Learning"/>
          <p:cNvSpPr txBox="1">
            <a:spLocks noGrp="1"/>
          </p:cNvSpPr>
          <p:nvPr>
            <p:ph type="ctrTitle"/>
          </p:nvPr>
        </p:nvSpPr>
        <p:spPr>
          <a:xfrm>
            <a:off x="603249" y="315763"/>
            <a:ext cx="10985502" cy="2324101"/>
          </a:xfrm>
          <a:prstGeom prst="rect">
            <a:avLst/>
          </a:prstGeom>
        </p:spPr>
        <p:txBody>
          <a:bodyPr/>
          <a:lstStyle/>
          <a:p>
            <a:pPr algn="ctr"/>
            <a:r>
              <a:rPr lang="en-US" dirty="0"/>
              <a:t>Replicability </a:t>
            </a:r>
            <a:r>
              <a:rPr dirty="0"/>
              <a:t>in Learning</a:t>
            </a:r>
          </a:p>
        </p:txBody>
      </p:sp>
      <p:sp>
        <p:nvSpPr>
          <p:cNvPr id="153" name="Mark Bun, Marco Gaboardi, Max Hopkins, Russell Impagliazzo, Rex Lei, Toniann Pitassi, Satchit Savikumar, Jessica Sorrell"/>
          <p:cNvSpPr txBox="1">
            <a:spLocks noGrp="1"/>
          </p:cNvSpPr>
          <p:nvPr>
            <p:ph type="subTitle" sz="quarter" idx="1"/>
          </p:nvPr>
        </p:nvSpPr>
        <p:spPr>
          <a:xfrm>
            <a:off x="603250" y="2691483"/>
            <a:ext cx="10985500" cy="458124"/>
          </a:xfrm>
          <a:prstGeom prst="rect">
            <a:avLst/>
          </a:prstGeom>
        </p:spPr>
        <p:txBody>
          <a:bodyPr>
            <a:normAutofit fontScale="55000" lnSpcReduction="20000"/>
          </a:bodyPr>
          <a:lstStyle/>
          <a:p>
            <a:pPr defTabSz="218757">
              <a:defRPr sz="2914"/>
            </a:pPr>
            <a:r>
              <a:rPr dirty="0"/>
              <a:t>Mark Bun, Marco </a:t>
            </a:r>
            <a:r>
              <a:rPr dirty="0" err="1"/>
              <a:t>Gaboardi</a:t>
            </a:r>
            <a:r>
              <a:rPr dirty="0"/>
              <a:t>, Max Hopkins, Russell </a:t>
            </a:r>
            <a:r>
              <a:rPr dirty="0" err="1"/>
              <a:t>Impagliazzo</a:t>
            </a:r>
            <a:r>
              <a:rPr dirty="0"/>
              <a:t>, Rex Lei, </a:t>
            </a:r>
            <a:r>
              <a:rPr dirty="0" err="1"/>
              <a:t>Toniann</a:t>
            </a:r>
            <a:r>
              <a:rPr dirty="0"/>
              <a:t> </a:t>
            </a:r>
            <a:r>
              <a:rPr dirty="0" err="1"/>
              <a:t>Pitassi</a:t>
            </a:r>
            <a:r>
              <a:rPr dirty="0"/>
              <a:t>, </a:t>
            </a:r>
            <a:r>
              <a:rPr dirty="0">
                <a:solidFill>
                  <a:srgbClr val="FFC000"/>
                </a:solidFill>
              </a:rPr>
              <a:t>Satchit S</a:t>
            </a:r>
            <a:r>
              <a:rPr lang="en-US" dirty="0">
                <a:solidFill>
                  <a:srgbClr val="FFC000"/>
                </a:solidFill>
              </a:rPr>
              <a:t>iva</a:t>
            </a:r>
            <a:r>
              <a:rPr dirty="0">
                <a:solidFill>
                  <a:srgbClr val="FFC000"/>
                </a:solidFill>
              </a:rPr>
              <a:t>kumar</a:t>
            </a:r>
            <a:r>
              <a:rPr dirty="0"/>
              <a:t>, Jessica Sorrell</a:t>
            </a:r>
          </a:p>
        </p:txBody>
      </p:sp>
      <p:pic>
        <p:nvPicPr>
          <p:cNvPr id="154" name="russell.jpeg" descr="russell.jpeg"/>
          <p:cNvPicPr>
            <a:picLocks noChangeAspect="1"/>
          </p:cNvPicPr>
          <p:nvPr/>
        </p:nvPicPr>
        <p:blipFill>
          <a:blip r:embed="rId3"/>
          <a:stretch>
            <a:fillRect/>
          </a:stretch>
        </p:blipFill>
        <p:spPr>
          <a:xfrm>
            <a:off x="5171365" y="3545524"/>
            <a:ext cx="1370812" cy="1644974"/>
          </a:xfrm>
          <a:prstGeom prst="rect">
            <a:avLst/>
          </a:prstGeom>
          <a:ln w="12700">
            <a:miter lim="400000"/>
          </a:ln>
        </p:spPr>
      </p:pic>
      <p:pic>
        <p:nvPicPr>
          <p:cNvPr id="155" name="rex.jpeg" descr="rex.jpeg"/>
          <p:cNvPicPr>
            <a:picLocks noChangeAspect="1"/>
          </p:cNvPicPr>
          <p:nvPr/>
        </p:nvPicPr>
        <p:blipFill>
          <a:blip r:embed="rId4"/>
          <a:stretch>
            <a:fillRect/>
          </a:stretch>
        </p:blipFill>
        <p:spPr>
          <a:xfrm>
            <a:off x="6700056" y="3545524"/>
            <a:ext cx="1722385" cy="1644974"/>
          </a:xfrm>
          <a:prstGeom prst="rect">
            <a:avLst/>
          </a:prstGeom>
          <a:ln w="12700">
            <a:miter lim="400000"/>
          </a:ln>
        </p:spPr>
      </p:pic>
      <p:pic>
        <p:nvPicPr>
          <p:cNvPr id="156" name="toni.jpeg" descr="toni.jpeg"/>
          <p:cNvPicPr>
            <a:picLocks noChangeAspect="1"/>
          </p:cNvPicPr>
          <p:nvPr/>
        </p:nvPicPr>
        <p:blipFill>
          <a:blip r:embed="rId5"/>
          <a:stretch>
            <a:fillRect/>
          </a:stretch>
        </p:blipFill>
        <p:spPr>
          <a:xfrm>
            <a:off x="8725115" y="3545524"/>
            <a:ext cx="1370812" cy="1644974"/>
          </a:xfrm>
          <a:prstGeom prst="rect">
            <a:avLst/>
          </a:prstGeom>
          <a:ln w="12700">
            <a:miter lim="400000"/>
          </a:ln>
        </p:spPr>
      </p:pic>
      <p:sp>
        <p:nvSpPr>
          <p:cNvPr id="157" name="UCSD"/>
          <p:cNvSpPr txBox="1"/>
          <p:nvPr/>
        </p:nvSpPr>
        <p:spPr>
          <a:xfrm>
            <a:off x="5458854" y="5384643"/>
            <a:ext cx="795835"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sz="1700"/>
              <a:t>UCSD</a:t>
            </a:r>
          </a:p>
        </p:txBody>
      </p:sp>
      <p:sp>
        <p:nvSpPr>
          <p:cNvPr id="158" name="UCSD"/>
          <p:cNvSpPr txBox="1"/>
          <p:nvPr/>
        </p:nvSpPr>
        <p:spPr>
          <a:xfrm>
            <a:off x="7163331" y="5384643"/>
            <a:ext cx="795835"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sz="1700"/>
              <a:t>UCSD</a:t>
            </a:r>
          </a:p>
        </p:txBody>
      </p:sp>
      <p:sp>
        <p:nvSpPr>
          <p:cNvPr id="159" name="Columbia"/>
          <p:cNvSpPr txBox="1"/>
          <p:nvPr/>
        </p:nvSpPr>
        <p:spPr>
          <a:xfrm>
            <a:off x="8881470" y="5384643"/>
            <a:ext cx="1058102"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sz="1700"/>
              <a:t>Columbia</a:t>
            </a:r>
          </a:p>
        </p:txBody>
      </p:sp>
      <p:sp>
        <p:nvSpPr>
          <p:cNvPr id="161" name="BU"/>
          <p:cNvSpPr txBox="1"/>
          <p:nvPr/>
        </p:nvSpPr>
        <p:spPr>
          <a:xfrm>
            <a:off x="10711565" y="5339178"/>
            <a:ext cx="1058101"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lang="en-US" sz="1700" dirty="0"/>
              <a:t>U Penn</a:t>
            </a:r>
            <a:endParaRPr sz="1700" dirty="0"/>
          </a:p>
        </p:txBody>
      </p:sp>
      <p:pic>
        <p:nvPicPr>
          <p:cNvPr id="162" name="Image" descr="Image"/>
          <p:cNvPicPr>
            <a:picLocks noChangeAspect="1"/>
          </p:cNvPicPr>
          <p:nvPr/>
        </p:nvPicPr>
        <p:blipFill>
          <a:blip r:embed="rId6"/>
          <a:stretch>
            <a:fillRect/>
          </a:stretch>
        </p:blipFill>
        <p:spPr>
          <a:xfrm>
            <a:off x="2021325" y="3478528"/>
            <a:ext cx="1370812" cy="1723306"/>
          </a:xfrm>
          <a:prstGeom prst="rect">
            <a:avLst/>
          </a:prstGeom>
          <a:ln w="12700">
            <a:miter lim="400000"/>
          </a:ln>
        </p:spPr>
      </p:pic>
      <p:pic>
        <p:nvPicPr>
          <p:cNvPr id="163" name="Image" descr="Image"/>
          <p:cNvPicPr>
            <a:picLocks noChangeAspect="1"/>
          </p:cNvPicPr>
          <p:nvPr/>
        </p:nvPicPr>
        <p:blipFill>
          <a:blip r:embed="rId7"/>
          <a:stretch>
            <a:fillRect/>
          </a:stretch>
        </p:blipFill>
        <p:spPr>
          <a:xfrm>
            <a:off x="481704" y="3529811"/>
            <a:ext cx="1333501" cy="1676401"/>
          </a:xfrm>
          <a:prstGeom prst="rect">
            <a:avLst/>
          </a:prstGeom>
          <a:ln w="12700">
            <a:miter lim="400000"/>
          </a:ln>
        </p:spPr>
      </p:pic>
      <p:pic>
        <p:nvPicPr>
          <p:cNvPr id="164" name="Image" descr="Image"/>
          <p:cNvPicPr>
            <a:picLocks noChangeAspect="1"/>
          </p:cNvPicPr>
          <p:nvPr/>
        </p:nvPicPr>
        <p:blipFill>
          <a:blip r:embed="rId8"/>
          <a:stretch>
            <a:fillRect/>
          </a:stretch>
        </p:blipFill>
        <p:spPr>
          <a:xfrm>
            <a:off x="3598257" y="3506358"/>
            <a:ext cx="1415229" cy="1723306"/>
          </a:xfrm>
          <a:prstGeom prst="rect">
            <a:avLst/>
          </a:prstGeom>
          <a:ln w="12700">
            <a:miter lim="400000"/>
          </a:ln>
        </p:spPr>
      </p:pic>
      <p:sp>
        <p:nvSpPr>
          <p:cNvPr id="165" name="BU"/>
          <p:cNvSpPr txBox="1"/>
          <p:nvPr/>
        </p:nvSpPr>
        <p:spPr>
          <a:xfrm>
            <a:off x="619403" y="5384643"/>
            <a:ext cx="1058102"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sz="1700"/>
              <a:t>BU</a:t>
            </a:r>
          </a:p>
        </p:txBody>
      </p:sp>
      <p:sp>
        <p:nvSpPr>
          <p:cNvPr id="166" name="BU"/>
          <p:cNvSpPr txBox="1"/>
          <p:nvPr/>
        </p:nvSpPr>
        <p:spPr>
          <a:xfrm>
            <a:off x="2177680" y="5384643"/>
            <a:ext cx="1058101"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sz="1700"/>
              <a:t>BU</a:t>
            </a:r>
          </a:p>
        </p:txBody>
      </p:sp>
      <p:sp>
        <p:nvSpPr>
          <p:cNvPr id="167" name="UCSD"/>
          <p:cNvSpPr txBox="1"/>
          <p:nvPr/>
        </p:nvSpPr>
        <p:spPr>
          <a:xfrm>
            <a:off x="3907954" y="5384643"/>
            <a:ext cx="795835" cy="312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400"/>
            </a:lvl1pPr>
          </a:lstStyle>
          <a:p>
            <a:r>
              <a:rPr sz="1700"/>
              <a:t>UCSD</a:t>
            </a:r>
          </a:p>
        </p:txBody>
      </p:sp>
      <p:sp>
        <p:nvSpPr>
          <p:cNvPr id="2" name="Slide Number Placeholder 1">
            <a:extLst>
              <a:ext uri="{FF2B5EF4-FFF2-40B4-BE49-F238E27FC236}">
                <a16:creationId xmlns:a16="http://schemas.microsoft.com/office/drawing/2014/main" id="{E617F225-B30D-A89B-496E-3D6EB5D1F2C4}"/>
              </a:ext>
            </a:extLst>
          </p:cNvPr>
          <p:cNvSpPr>
            <a:spLocks noGrp="1"/>
          </p:cNvSpPr>
          <p:nvPr>
            <p:ph type="sldNum" sz="quarter" idx="2"/>
          </p:nvPr>
        </p:nvSpPr>
        <p:spPr/>
        <p:txBody>
          <a:bodyPr/>
          <a:lstStyle/>
          <a:p>
            <a:fld id="{86CB4B4D-7CA3-9044-876B-883B54F8677D}" type="slidenum">
              <a:rPr lang="en-US" smtClean="0"/>
              <a:t>2</a:t>
            </a:fld>
            <a:endParaRPr lang="en-US"/>
          </a:p>
        </p:txBody>
      </p:sp>
      <p:pic>
        <p:nvPicPr>
          <p:cNvPr id="1026" name="Picture 2" descr="Jessica Sorrell - Postdoctoral Researcher - University of ...">
            <a:extLst>
              <a:ext uri="{FF2B5EF4-FFF2-40B4-BE49-F238E27FC236}">
                <a16:creationId xmlns:a16="http://schemas.microsoft.com/office/drawing/2014/main" id="{AA4B808D-7051-0416-A096-1BC7B86643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0916" y="3584650"/>
            <a:ext cx="1369380" cy="16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616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4"/>
                    <a:ext cx="5444665" cy="537006"/>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7"/>
                    <a:ext cx="4608095" cy="646331"/>
                  </a:xfrm>
                  <a:prstGeom prst="rect">
                    <a:avLst/>
                  </a:prstGeom>
                  <a:grpFill/>
                  <a:ln>
                    <a:noFill/>
                  </a:ln>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a:ln>
                  <a:noFill/>
                </a:ln>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a:ln>
                  <a:noFill/>
                </a:ln>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EFA79B34-F560-4403-F0D3-C13770AF7EFC}"/>
              </a:ext>
            </a:extLst>
          </p:cNvPr>
          <p:cNvGrpSpPr/>
          <p:nvPr/>
        </p:nvGrpSpPr>
        <p:grpSpPr>
          <a:xfrm>
            <a:off x="291618" y="2022113"/>
            <a:ext cx="7015835" cy="1325563"/>
            <a:chOff x="3216334" y="4637148"/>
            <a:chExt cx="8693449" cy="1325563"/>
          </a:xfrm>
          <a:noFill/>
        </p:grpSpPr>
        <p:sp>
          <p:nvSpPr>
            <p:cNvPr id="29" name="Rectangle 28">
              <a:extLst>
                <a:ext uri="{FF2B5EF4-FFF2-40B4-BE49-F238E27FC236}">
                  <a16:creationId xmlns:a16="http://schemas.microsoft.com/office/drawing/2014/main" id="{99409327-D9A2-2A6F-0797-06BFCE255C61}"/>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CE86BC-7F2E-A94C-F579-1948CF00AC6C}"/>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𝐴</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𝑆</m:t>
                            </m:r>
                            <m:r>
                              <a:rPr lang="en-US" sz="2400" b="0" i="1" smtClean="0">
                                <a:solidFill>
                                  <a:srgbClr val="00B050"/>
                                </a:solidFill>
                                <a:latin typeface="Cambria Math" panose="02040503050406030204" pitchFamily="18" charset="0"/>
                              </a:rPr>
                              <m:t>)≈</m:t>
                            </m:r>
                          </m:e>
                          <m:sub>
                            <m:r>
                              <a:rPr lang="en-US" sz="2400" b="0" i="1" smtClean="0">
                                <a:solidFill>
                                  <a:srgbClr val="00B050"/>
                                </a:solidFill>
                                <a:latin typeface="Cambria Math" panose="02040503050406030204" pitchFamily="18" charset="0"/>
                              </a:rPr>
                              <m:t>𝜖</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𝛿</m:t>
                            </m:r>
                          </m:sub>
                        </m:sSub>
                        <m:r>
                          <a:rPr lang="en-US" sz="2400" b="0" i="1" smtClean="0">
                            <a:solidFill>
                              <a:srgbClr val="00B050"/>
                            </a:solidFill>
                            <a:latin typeface="Cambria Math" panose="02040503050406030204" pitchFamily="18" charset="0"/>
                          </a:rPr>
                          <m:t>𝐴</m:t>
                        </m:r>
                        <m:r>
                          <a:rPr lang="en-US" sz="2400" b="0" i="1" smtClean="0">
                            <a:solidFill>
                              <a:srgbClr val="00B050"/>
                            </a:solidFill>
                            <a:latin typeface="Cambria Math" panose="02040503050406030204" pitchFamily="18" charset="0"/>
                          </a:rPr>
                          <m:t>(</m:t>
                        </m:r>
                        <m:sSup>
                          <m:sSupPr>
                            <m:ctrlPr>
                              <a:rPr lang="en-US" sz="2400" b="0" i="1" smtClean="0">
                                <a:solidFill>
                                  <a:srgbClr val="00B050"/>
                                </a:solidFill>
                                <a:latin typeface="Cambria Math" panose="02040503050406030204" pitchFamily="18" charset="0"/>
                              </a:rPr>
                            </m:ctrlPr>
                          </m:sSupPr>
                          <m:e>
                            <m:r>
                              <a:rPr lang="en-US" sz="2400" b="0" i="1" smtClean="0">
                                <a:solidFill>
                                  <a:srgbClr val="00B050"/>
                                </a:solidFill>
                                <a:latin typeface="Cambria Math" panose="02040503050406030204" pitchFamily="18" charset="0"/>
                              </a:rPr>
                              <m:t>𝑆</m:t>
                            </m:r>
                          </m:e>
                          <m:sup>
                            <m:r>
                              <a:rPr lang="en-US" sz="2400" b="0" i="1" smtClean="0">
                                <a:solidFill>
                                  <a:srgbClr val="00B050"/>
                                </a:solidFill>
                                <a:latin typeface="Cambria Math" panose="02040503050406030204" pitchFamily="18" charset="0"/>
                              </a:rPr>
                              <m:t>′</m:t>
                            </m:r>
                          </m:sup>
                        </m:sSup>
                        <m:r>
                          <a:rPr lang="en-US" sz="2400" b="0" i="1"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30" name="TextBox 29">
                  <a:extLst>
                    <a:ext uri="{FF2B5EF4-FFF2-40B4-BE49-F238E27FC236}">
                      <a16:creationId xmlns:a16="http://schemas.microsoft.com/office/drawing/2014/main" id="{9ACE86BC-7F2E-A94C-F579-1948CF00AC6C}"/>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6"/>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1FEFC82-F3B2-6025-E16F-66DECA6A8A88}"/>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27" name="TextBox 26">
                  <a:extLst>
                    <a:ext uri="{FF2B5EF4-FFF2-40B4-BE49-F238E27FC236}">
                      <a16:creationId xmlns:a16="http://schemas.microsoft.com/office/drawing/2014/main" id="{91FEFC82-F3B2-6025-E16F-66DECA6A8A88}"/>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7"/>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EB0B129-0E99-1090-B1EB-0D97EC0FC772}"/>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33" name="TextBox 32">
                  <a:extLst>
                    <a:ext uri="{FF2B5EF4-FFF2-40B4-BE49-F238E27FC236}">
                      <a16:creationId xmlns:a16="http://schemas.microsoft.com/office/drawing/2014/main" id="{0EB0B129-0E99-1090-B1EB-0D97EC0FC772}"/>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8"/>
                  <a:stretch>
                    <a:fillRect t="-5769"/>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𝐴</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𝑆</m:t>
                        </m:r>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m:t>
                            </m:r>
                          </m:e>
                          <m:sub>
                            <m:r>
                              <a:rPr lang="en-US" sz="2400" b="0" i="1" smtClean="0">
                                <a:solidFill>
                                  <a:srgbClr val="00B050"/>
                                </a:solidFill>
                                <a:latin typeface="Cambria Math" panose="02040503050406030204" pitchFamily="18" charset="0"/>
                              </a:rPr>
                              <m:t>𝜖</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𝛿</m:t>
                            </m:r>
                          </m:sub>
                        </m:sSub>
                        <m:r>
                          <a:rPr lang="en-US" sz="2400" b="0" i="1" smtClean="0">
                            <a:solidFill>
                              <a:srgbClr val="00B050"/>
                            </a:solidFill>
                            <a:latin typeface="Cambria Math" panose="02040503050406030204" pitchFamily="18" charset="0"/>
                          </a:rPr>
                          <m:t>𝐴</m:t>
                        </m:r>
                        <m:r>
                          <a:rPr lang="en-US" sz="2400" b="0" i="1" smtClean="0">
                            <a:solidFill>
                              <a:srgbClr val="00B050"/>
                            </a:solidFill>
                            <a:latin typeface="Cambria Math" panose="02040503050406030204" pitchFamily="18" charset="0"/>
                          </a:rPr>
                          <m:t>(</m:t>
                        </m:r>
                        <m:sSup>
                          <m:sSupPr>
                            <m:ctrlPr>
                              <a:rPr lang="en-US" sz="2400" b="0" i="1" smtClean="0">
                                <a:solidFill>
                                  <a:srgbClr val="00B050"/>
                                </a:solidFill>
                                <a:latin typeface="Cambria Math" panose="02040503050406030204" pitchFamily="18" charset="0"/>
                              </a:rPr>
                            </m:ctrlPr>
                          </m:sSupPr>
                          <m:e>
                            <m:r>
                              <a:rPr lang="en-US" sz="2400" b="0" i="1" smtClean="0">
                                <a:solidFill>
                                  <a:srgbClr val="00B050"/>
                                </a:solidFill>
                                <a:latin typeface="Cambria Math" panose="02040503050406030204" pitchFamily="18" charset="0"/>
                              </a:rPr>
                              <m:t>𝑆</m:t>
                            </m:r>
                          </m:e>
                          <m:sup>
                            <m:r>
                              <a:rPr lang="en-US" sz="2400" b="0" i="1" smtClean="0">
                                <a:solidFill>
                                  <a:srgbClr val="00B050"/>
                                </a:solidFill>
                                <a:latin typeface="Cambria Math" panose="02040503050406030204" pitchFamily="18" charset="0"/>
                              </a:rPr>
                              <m:t>′</m:t>
                            </m:r>
                          </m:sup>
                        </m:sSup>
                        <m:r>
                          <a:rPr lang="en-US" sz="2400" b="0" i="1"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9"/>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10"/>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neighboring datasets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1"/>
                  <a:stretch>
                    <a:fillRect t="-3846"/>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20</a:t>
            </a:fld>
            <a:endParaRPr lang="en-US"/>
          </a:p>
        </p:txBody>
      </p:sp>
      <p:sp>
        <p:nvSpPr>
          <p:cNvPr id="4" name="Rectangle 3">
            <a:extLst>
              <a:ext uri="{FF2B5EF4-FFF2-40B4-BE49-F238E27FC236}">
                <a16:creationId xmlns:a16="http://schemas.microsoft.com/office/drawing/2014/main" id="{251EFC29-07EE-1DF3-BB87-45F884416621}"/>
              </a:ext>
            </a:extLst>
          </p:cNvPr>
          <p:cNvSpPr/>
          <p:nvPr/>
        </p:nvSpPr>
        <p:spPr>
          <a:xfrm>
            <a:off x="3714534" y="4878929"/>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AC4B08E-57A0-EE4F-F5B6-7C6C0B6EDDF7}"/>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127353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4"/>
                    <a:ext cx="5444665" cy="53700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8"/>
                    <a:ext cx="4608095" cy="855743"/>
                  </a:xfrm>
                  <a:prstGeom prst="rect">
                    <a:avLst/>
                  </a:prstGeom>
                  <a:grpFill/>
                </p:spPr>
                <p:txBody>
                  <a:bodyPr wrap="square" rtlCol="0">
                    <a:spAutoFit/>
                  </a:bodyPr>
                  <a:lstStyle/>
                  <a:p>
                    <a14:m>
                      <m:oMath xmlns:m="http://schemas.openxmlformats.org/officeDocument/2006/math">
                        <m:r>
                          <a:rPr lang="en-US" b="0" i="1" smtClean="0">
                            <a:solidFill>
                              <a:srgbClr val="00B050"/>
                            </a:solidFill>
                            <a:latin typeface="Cambria Math" panose="02040503050406030204" pitchFamily="18" charset="0"/>
                          </a:rPr>
                          <m:t>∀</m:t>
                        </m:r>
                      </m:oMath>
                    </a14:m>
                    <a:r>
                      <a:rPr lang="en-US" dirty="0">
                        <a:solidFill>
                          <a:srgbClr val="00B050"/>
                        </a:solidFill>
                      </a:rPr>
                      <a:t> distributions </a:t>
                    </a:r>
                    <a14:m>
                      <m:oMath xmlns:m="http://schemas.openxmlformats.org/officeDocument/2006/math">
                        <m:r>
                          <a:rPr lang="en-US" i="1" dirty="0" smtClean="0">
                            <a:solidFill>
                              <a:srgbClr val="00B050"/>
                            </a:solidFill>
                            <a:latin typeface="Cambria Math" panose="02040503050406030204" pitchFamily="18" charset="0"/>
                          </a:rPr>
                          <m:t>𝐷</m:t>
                        </m:r>
                      </m:oMath>
                    </a14:m>
                    <a:r>
                      <a:rPr lang="en-US" dirty="0"/>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8"/>
                    <a:ext cx="4608095" cy="855743"/>
                  </a:xfrm>
                  <a:prstGeom prst="rect">
                    <a:avLst/>
                  </a:prstGeom>
                  <a:blipFill>
                    <a:blip r:embed="rId4"/>
                    <a:stretch>
                      <a:fillRect t="-3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6"/>
                  <a:stretch>
                    <a:fillRect b="-28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a:ln>
                  <a:noFill/>
                </a:ln>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7"/>
                  <a:stretch>
                    <a:fillRect l="-771" t="-8108" b="-297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a:ln>
                  <a:noFill/>
                </a:ln>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8"/>
                  <a:stretch>
                    <a:fillRect t="-3846"/>
                  </a:stretch>
                </a:blipFill>
                <a:ln>
                  <a:noFill/>
                </a:ln>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21</a:t>
            </a:fld>
            <a:endParaRPr lang="en-US"/>
          </a:p>
        </p:txBody>
      </p:sp>
      <p:grpSp>
        <p:nvGrpSpPr>
          <p:cNvPr id="4" name="Group 3">
            <a:extLst>
              <a:ext uri="{FF2B5EF4-FFF2-40B4-BE49-F238E27FC236}">
                <a16:creationId xmlns:a16="http://schemas.microsoft.com/office/drawing/2014/main" id="{72B97BA3-A151-3A78-74F8-D44D158A762F}"/>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1C228E0D-9746-F56C-17BA-7EA3299BC067}"/>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7CF076-8930-48A5-3472-54A916515B9A}"/>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C67CF076-8930-48A5-3472-54A916515B9A}"/>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9"/>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0EA10A-B2D3-C838-A2C6-938415B9E497}"/>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7C0EA10A-B2D3-C838-A2C6-938415B9E49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0"/>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BD27A7-9D23-3D14-1930-55AEC733DDED}"/>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rgbClr val="00B050"/>
                          </a:solidFill>
                          <a:latin typeface="Cambria Math" panose="02040503050406030204" pitchFamily="18" charset="0"/>
                        </a:rPr>
                        <m:t>∀</m:t>
                      </m:r>
                    </m:oMath>
                  </a14:m>
                  <a:r>
                    <a:rPr lang="en-US" dirty="0">
                      <a:solidFill>
                        <a:srgbClr val="00B050"/>
                      </a:solidFill>
                    </a:rPr>
                    <a:t> distributions </a:t>
                  </a:r>
                  <a14:m>
                    <m:oMath xmlns:m="http://schemas.openxmlformats.org/officeDocument/2006/math">
                      <m:r>
                        <a:rPr lang="en-US" i="1" dirty="0" smtClean="0">
                          <a:solidFill>
                            <a:srgbClr val="00B050"/>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BCBD27A7-9D23-3D14-1930-55AEC733DDED}"/>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1"/>
                  <a:stretch>
                    <a:fillRect t="-5769"/>
                  </a:stretch>
                </a:blipFill>
              </p:spPr>
              <p:txBody>
                <a:bodyPr/>
                <a:lstStyle/>
                <a:p>
                  <a:r>
                    <a:rPr lang="en-US">
                      <a:noFill/>
                    </a:rPr>
                    <a:t> </a:t>
                  </a:r>
                </a:p>
              </p:txBody>
            </p:sp>
          </mc:Fallback>
        </mc:AlternateContent>
      </p:grpSp>
      <p:sp>
        <p:nvSpPr>
          <p:cNvPr id="9" name="Rectangle 8">
            <a:extLst>
              <a:ext uri="{FF2B5EF4-FFF2-40B4-BE49-F238E27FC236}">
                <a16:creationId xmlns:a16="http://schemas.microsoft.com/office/drawing/2014/main" id="{28FA256A-80D7-9CBA-85FD-62DB3FD8F7C8}"/>
              </a:ext>
            </a:extLst>
          </p:cNvPr>
          <p:cNvSpPr/>
          <p:nvPr/>
        </p:nvSpPr>
        <p:spPr>
          <a:xfrm>
            <a:off x="6697030" y="1936209"/>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8C8E8D95-1DAA-6BC0-7219-B7B94933D892}"/>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395649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3"/>
                    <a:ext cx="5444665" cy="71099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solidFill>
                                        <a:srgbClr val="00B050"/>
                                      </a:solidFill>
                                      <a:latin typeface="Cambria Math" panose="02040503050406030204" pitchFamily="18" charset="0"/>
                                    </a:rPr>
                                    <m:t>𝑆</m:t>
                                  </m:r>
                                  <m:r>
                                    <a:rPr lang="en-US" sz="2400" b="0" i="1" smtClean="0">
                                      <a:solidFill>
                                        <a:srgbClr val="00B050"/>
                                      </a:solidFill>
                                      <a:latin typeface="Cambria Math" panose="02040503050406030204" pitchFamily="18" charset="0"/>
                                    </a:rPr>
                                    <m:t>,</m:t>
                                  </m:r>
                                  <m:sSup>
                                    <m:sSupPr>
                                      <m:ctrlPr>
                                        <a:rPr lang="en-US" sz="2400" b="0" i="1" smtClean="0">
                                          <a:solidFill>
                                            <a:srgbClr val="00B050"/>
                                          </a:solidFill>
                                          <a:latin typeface="Cambria Math" panose="02040503050406030204" pitchFamily="18" charset="0"/>
                                        </a:rPr>
                                      </m:ctrlPr>
                                    </m:sSupPr>
                                    <m:e>
                                      <m:r>
                                        <a:rPr lang="en-US" sz="2400" b="0" i="1" smtClean="0">
                                          <a:solidFill>
                                            <a:srgbClr val="00B050"/>
                                          </a:solidFill>
                                          <a:latin typeface="Cambria Math" panose="02040503050406030204" pitchFamily="18" charset="0"/>
                                        </a:rPr>
                                        <m:t>𝑆</m:t>
                                      </m:r>
                                    </m:e>
                                    <m:sup>
                                      <m:r>
                                        <a:rPr lang="en-US" sz="2400" b="0" i="1" smtClean="0">
                                          <a:solidFill>
                                            <a:srgbClr val="00B050"/>
                                          </a:solidFill>
                                          <a:latin typeface="Cambria Math" panose="02040503050406030204" pitchFamily="18" charset="0"/>
                                        </a:rPr>
                                        <m:t>′</m:t>
                                      </m:r>
                                    </m:sup>
                                  </m:sSup>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m:t>
                                      </m:r>
                                    </m:e>
                                    <m:sub>
                                      <m:r>
                                        <a:rPr lang="en-US" sz="2400" b="0" i="1" smtClean="0">
                                          <a:solidFill>
                                            <a:srgbClr val="00B050"/>
                                          </a:solidFill>
                                          <a:latin typeface="Cambria Math" panose="02040503050406030204" pitchFamily="18" charset="0"/>
                                        </a:rPr>
                                        <m:t>.</m:t>
                                      </m:r>
                                    </m:sub>
                                  </m:sSub>
                                  <m:sSup>
                                    <m:sSupPr>
                                      <m:ctrlPr>
                                        <a:rPr lang="en-US" sz="2400" b="0" i="1" smtClean="0">
                                          <a:solidFill>
                                            <a:srgbClr val="00B050"/>
                                          </a:solidFill>
                                          <a:latin typeface="Cambria Math" panose="02040503050406030204" pitchFamily="18" charset="0"/>
                                        </a:rPr>
                                      </m:ctrlPr>
                                    </m:sSupPr>
                                    <m:e>
                                      <m:r>
                                        <a:rPr lang="en-US" sz="2400" b="0" i="1" smtClean="0">
                                          <a:solidFill>
                                            <a:srgbClr val="00B050"/>
                                          </a:solidFill>
                                          <a:latin typeface="Cambria Math" panose="02040503050406030204" pitchFamily="18" charset="0"/>
                                        </a:rPr>
                                        <m:t>𝐷</m:t>
                                      </m:r>
                                    </m:e>
                                    <m:sup>
                                      <m:r>
                                        <a:rPr lang="en-US" sz="2400" b="0" i="1" smtClean="0">
                                          <a:solidFill>
                                            <a:srgbClr val="00B050"/>
                                          </a:solidFill>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3"/>
                    <a:ext cx="5444665" cy="710996"/>
                  </a:xfrm>
                  <a:prstGeom prst="rect">
                    <a:avLst/>
                  </a:prstGeom>
                  <a:blipFill>
                    <a:blip r:embed="rId3"/>
                    <a:stretch>
                      <a:fillRect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8"/>
                    <a:ext cx="4608095" cy="855743"/>
                  </a:xfrm>
                  <a:prstGeom prst="rect">
                    <a:avLst/>
                  </a:prstGeom>
                  <a:grpFill/>
                </p:spPr>
                <p:txBody>
                  <a:bodyPr wrap="square" rtlCol="0">
                    <a:spAutoFit/>
                  </a:bodyPr>
                  <a:lstStyle/>
                  <a:p>
                    <a14:m>
                      <m:oMath xmlns:m="http://schemas.openxmlformats.org/officeDocument/2006/math">
                        <m:r>
                          <a:rPr lang="en-US" b="0" i="1" smtClean="0">
                            <a:solidFill>
                              <a:srgbClr val="00B050"/>
                            </a:solidFill>
                            <a:latin typeface="Cambria Math" panose="02040503050406030204" pitchFamily="18" charset="0"/>
                          </a:rPr>
                          <m:t>∀</m:t>
                        </m:r>
                      </m:oMath>
                    </a14:m>
                    <a:r>
                      <a:rPr lang="en-US" dirty="0">
                        <a:solidFill>
                          <a:srgbClr val="00B050"/>
                        </a:solidFill>
                      </a:rPr>
                      <a:t> distributions </a:t>
                    </a:r>
                    <a14:m>
                      <m:oMath xmlns:m="http://schemas.openxmlformats.org/officeDocument/2006/math">
                        <m:r>
                          <a:rPr lang="en-US" i="1" dirty="0" smtClean="0">
                            <a:solidFill>
                              <a:srgbClr val="00B050"/>
                            </a:solidFill>
                            <a:latin typeface="Cambria Math" panose="02040503050406030204" pitchFamily="18" charset="0"/>
                          </a:rPr>
                          <m:t>𝐷</m:t>
                        </m:r>
                      </m:oMath>
                    </a14:m>
                    <a:r>
                      <a:rPr lang="en-US" dirty="0"/>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8"/>
                    <a:ext cx="4608095" cy="855743"/>
                  </a:xfrm>
                  <a:prstGeom prst="rect">
                    <a:avLst/>
                  </a:prstGeom>
                  <a:blipFill>
                    <a:blip r:embed="rId4"/>
                    <a:stretch>
                      <a:fillRect t="-3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6"/>
                  <a:stretch>
                    <a:fillRect b="-28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a:ln>
                  <a:noFill/>
                </a:ln>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7"/>
                  <a:stretch>
                    <a:fillRect l="-771" t="-8108" b="-297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a:ln>
                  <a:noFill/>
                </a:ln>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8"/>
                  <a:stretch>
                    <a:fillRect t="-3846"/>
                  </a:stretch>
                </a:blipFill>
                <a:ln>
                  <a:noFill/>
                </a:ln>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22</a:t>
            </a:fld>
            <a:endParaRPr lang="en-US"/>
          </a:p>
        </p:txBody>
      </p:sp>
      <p:grpSp>
        <p:nvGrpSpPr>
          <p:cNvPr id="4" name="Group 3">
            <a:extLst>
              <a:ext uri="{FF2B5EF4-FFF2-40B4-BE49-F238E27FC236}">
                <a16:creationId xmlns:a16="http://schemas.microsoft.com/office/drawing/2014/main" id="{72B97BA3-A151-3A78-74F8-D44D158A762F}"/>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1C228E0D-9746-F56C-17BA-7EA3299BC067}"/>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7CF076-8930-48A5-3472-54A916515B9A}"/>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C67CF076-8930-48A5-3472-54A916515B9A}"/>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9"/>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0EA10A-B2D3-C838-A2C6-938415B9E497}"/>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7C0EA10A-B2D3-C838-A2C6-938415B9E49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0"/>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BD27A7-9D23-3D14-1930-55AEC733DDED}"/>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rgbClr val="00B050"/>
                          </a:solidFill>
                          <a:latin typeface="Cambria Math" panose="02040503050406030204" pitchFamily="18" charset="0"/>
                        </a:rPr>
                        <m:t>∀</m:t>
                      </m:r>
                    </m:oMath>
                  </a14:m>
                  <a:r>
                    <a:rPr lang="en-US" dirty="0">
                      <a:solidFill>
                        <a:srgbClr val="00B050"/>
                      </a:solidFill>
                    </a:rPr>
                    <a:t> distributions </a:t>
                  </a:r>
                  <a14:m>
                    <m:oMath xmlns:m="http://schemas.openxmlformats.org/officeDocument/2006/math">
                      <m:r>
                        <a:rPr lang="en-US" i="1" dirty="0" smtClean="0">
                          <a:solidFill>
                            <a:srgbClr val="00B050"/>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rgbClr val="00B050"/>
                          </a:solidFill>
                          <a:latin typeface="Cambria Math" panose="02040503050406030204" pitchFamily="18" charset="0"/>
                        </a:rPr>
                        <m:t>𝑆</m:t>
                      </m:r>
                      <m:r>
                        <a:rPr lang="en-US" b="0" i="1" smtClean="0">
                          <a:solidFill>
                            <a:srgbClr val="00B050"/>
                          </a:solidFill>
                          <a:latin typeface="Cambria Math" panose="02040503050406030204" pitchFamily="18" charset="0"/>
                        </a:rPr>
                        <m:t>,</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𝑆</m:t>
                          </m:r>
                        </m:e>
                        <m:sup>
                          <m:r>
                            <a:rPr lang="en-US" b="0" i="1" smtClean="0">
                              <a:solidFill>
                                <a:srgbClr val="00B050"/>
                              </a:solidFill>
                              <a:latin typeface="Cambria Math" panose="02040503050406030204" pitchFamily="18" charset="0"/>
                            </a:rPr>
                            <m:t>′</m:t>
                          </m:r>
                        </m:sup>
                      </m:sSup>
                      <m:r>
                        <a:rPr lang="en-US" b="0" i="1" smtClean="0">
                          <a:solidFill>
                            <a:srgbClr val="00B050"/>
                          </a:solidFill>
                          <a:latin typeface="Cambria Math" panose="02040503050406030204" pitchFamily="18" charset="0"/>
                        </a:rPr>
                        <m:t>∼</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𝐷</m:t>
                          </m:r>
                        </m:e>
                        <m:sup>
                          <m:r>
                            <a:rPr lang="en-US" b="0" i="1" smtClean="0">
                              <a:solidFill>
                                <a:srgbClr val="00B050"/>
                              </a:solidFill>
                              <a:latin typeface="Cambria Math" panose="02040503050406030204" pitchFamily="18" charset="0"/>
                            </a:rPr>
                            <m:t>𝑛</m:t>
                          </m:r>
                        </m:sup>
                      </m:sSup>
                    </m:oMath>
                  </a14:m>
                  <a:r>
                    <a:rPr lang="en-US" dirty="0">
                      <a:solidFill>
                        <a:srgbClr val="00B050"/>
                      </a:solidFill>
                    </a:rPr>
                    <a:t> </a:t>
                  </a:r>
                  <a:br>
                    <a:rPr lang="en-US" dirty="0">
                      <a:solidFill>
                        <a:schemeClr val="tx1"/>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BCBD27A7-9D23-3D14-1930-55AEC733DDED}"/>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1"/>
                  <a:stretch>
                    <a:fillRect t="-5769"/>
                  </a:stretch>
                </a:blipFill>
              </p:spPr>
              <p:txBody>
                <a:bodyPr/>
                <a:lstStyle/>
                <a:p>
                  <a:r>
                    <a:rPr lang="en-US">
                      <a:noFill/>
                    </a:rPr>
                    <a:t> </a:t>
                  </a:r>
                </a:p>
              </p:txBody>
            </p:sp>
          </mc:Fallback>
        </mc:AlternateContent>
      </p:grpSp>
      <p:sp>
        <p:nvSpPr>
          <p:cNvPr id="9" name="Rectangle 8">
            <a:extLst>
              <a:ext uri="{FF2B5EF4-FFF2-40B4-BE49-F238E27FC236}">
                <a16:creationId xmlns:a16="http://schemas.microsoft.com/office/drawing/2014/main" id="{28FA256A-80D7-9CBA-85FD-62DB3FD8F7C8}"/>
              </a:ext>
            </a:extLst>
          </p:cNvPr>
          <p:cNvSpPr/>
          <p:nvPr/>
        </p:nvSpPr>
        <p:spPr>
          <a:xfrm>
            <a:off x="6697030" y="1936209"/>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F3EDAAB-183D-A2A8-E904-B8AD1CE0D972}"/>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109617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3"/>
                    <a:ext cx="5444665" cy="71099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limLow>
                                <m:limLowPr>
                                  <m:ctrlPr>
                                    <a:rPr lang="en-US" sz="2400" b="0" i="1" smtClean="0">
                                      <a:solidFill>
                                        <a:srgbClr val="FF0000"/>
                                      </a:solidFill>
                                      <a:latin typeface="Cambria Math" panose="02040503050406030204" pitchFamily="18" charset="0"/>
                                    </a:rPr>
                                  </m:ctrlPr>
                                </m:limLowPr>
                                <m:e>
                                  <m:r>
                                    <m:rPr>
                                      <m:sty m:val="p"/>
                                    </m:rPr>
                                    <a:rPr lang="en-US" sz="2400" b="0" i="0" smtClean="0">
                                      <a:solidFill>
                                        <a:srgbClr val="FF0000"/>
                                      </a:solidFill>
                                      <a:latin typeface="Cambria Math" panose="02040503050406030204" pitchFamily="18" charset="0"/>
                                    </a:rPr>
                                    <m:t>Pr</m:t>
                                  </m:r>
                                </m:e>
                                <m:lim>
                                  <m:r>
                                    <a:rPr lang="en-US" sz="2400" b="0" i="1" smtClean="0">
                                      <a:solidFill>
                                        <a:srgbClr val="FF0000"/>
                                      </a:solidFill>
                                      <a:latin typeface="Cambria Math" panose="02040503050406030204" pitchFamily="18" charset="0"/>
                                    </a:rPr>
                                    <m:t>𝑟</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𝑆</m:t>
                                      </m:r>
                                    </m:e>
                                    <m:sup>
                                      <m:r>
                                        <a:rPr lang="en-US" sz="2400" b="0" i="1" smtClean="0">
                                          <a:solidFill>
                                            <a:srgbClr val="FF0000"/>
                                          </a:solidFill>
                                          <a:latin typeface="Cambria Math" panose="02040503050406030204" pitchFamily="18" charset="0"/>
                                        </a:rPr>
                                        <m:t>′</m:t>
                                      </m:r>
                                    </m:sup>
                                  </m:sSup>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m:t>
                                      </m:r>
                                    </m:e>
                                    <m:sub>
                                      <m:r>
                                        <a:rPr lang="en-US" sz="2400" b="0" i="1" smtClean="0">
                                          <a:solidFill>
                                            <a:srgbClr val="FF0000"/>
                                          </a:solidFill>
                                          <a:latin typeface="Cambria Math" panose="02040503050406030204" pitchFamily="18" charset="0"/>
                                        </a:rPr>
                                        <m:t>.</m:t>
                                      </m:r>
                                    </m:sub>
                                  </m:sSub>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𝐷</m:t>
                                      </m:r>
                                    </m:e>
                                    <m:sup>
                                      <m:r>
                                        <a:rPr lang="en-US" sz="2400" b="0" i="1" smtClean="0">
                                          <a:solidFill>
                                            <a:srgbClr val="FF0000"/>
                                          </a:solidFill>
                                          <a:latin typeface="Cambria Math" panose="02040503050406030204" pitchFamily="18" charset="0"/>
                                        </a:rPr>
                                        <m:t>𝑛</m:t>
                                      </m:r>
                                    </m:sup>
                                  </m:sSup>
                                  <m:r>
                                    <a:rPr lang="en-US" sz="2400" b="0" i="1" smtClean="0">
                                      <a:solidFill>
                                        <a:srgbClr val="FF0000"/>
                                      </a:solidFill>
                                      <a:latin typeface="Cambria Math" panose="02040503050406030204" pitchFamily="18" charset="0"/>
                                    </a:rPr>
                                    <m:t> </m:t>
                                  </m:r>
                                </m:lim>
                              </m:limLow>
                            </m:fName>
                            <m:e>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𝐴</m:t>
                              </m:r>
                            </m:e>
                          </m:func>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𝑟</m:t>
                              </m:r>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𝑆</m:t>
                              </m:r>
                            </m:e>
                            <m:sup>
                              <m:r>
                                <a:rPr lang="en-US" sz="2400" b="0" i="1" smtClean="0">
                                  <a:solidFill>
                                    <a:srgbClr val="FF0000"/>
                                  </a:solidFill>
                                  <a:latin typeface="Cambria Math" panose="02040503050406030204" pitchFamily="18" charset="0"/>
                                </a:rPr>
                                <m:t>′</m:t>
                              </m:r>
                            </m:sup>
                          </m:sSup>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𝑟</m:t>
                          </m:r>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𝜌</m:t>
                          </m:r>
                        </m:oMath>
                      </m:oMathPara>
                    </a14:m>
                    <a:endParaRPr lang="en-US" sz="2400" dirty="0">
                      <a:solidFill>
                        <a:srgbClr val="FF0000"/>
                      </a:solidFill>
                    </a:endParaRPr>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3"/>
                    <a:ext cx="5444665" cy="710996"/>
                  </a:xfrm>
                  <a:prstGeom prst="rect">
                    <a:avLst/>
                  </a:prstGeom>
                  <a:blipFill>
                    <a:blip r:embed="rId3"/>
                    <a:stretch>
                      <a:fillRect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8"/>
                    <a:ext cx="4608095" cy="855743"/>
                  </a:xfrm>
                  <a:prstGeom prst="rect">
                    <a:avLst/>
                  </a:prstGeom>
                  <a:grpFill/>
                </p:spPr>
                <p:txBody>
                  <a:bodyPr wrap="square" rtlCol="0">
                    <a:spAutoFit/>
                  </a:bodyPr>
                  <a:lstStyle/>
                  <a:p>
                    <a14:m>
                      <m:oMath xmlns:m="http://schemas.openxmlformats.org/officeDocument/2006/math">
                        <m:r>
                          <a:rPr lang="en-US" b="0" i="1" smtClean="0">
                            <a:solidFill>
                              <a:schemeClr val="bg2">
                                <a:lumMod val="10000"/>
                              </a:schemeClr>
                            </a:solidFill>
                            <a:latin typeface="Cambria Math" panose="02040503050406030204" pitchFamily="18" charset="0"/>
                          </a:rPr>
                          <m:t>∀</m:t>
                        </m:r>
                      </m:oMath>
                    </a14:m>
                    <a:r>
                      <a:rPr lang="en-US" dirty="0">
                        <a:solidFill>
                          <a:schemeClr val="bg2">
                            <a:lumMod val="10000"/>
                          </a:schemeClr>
                        </a:solidFill>
                      </a:rPr>
                      <a:t> distributions </a:t>
                    </a:r>
                    <a14:m>
                      <m:oMath xmlns:m="http://schemas.openxmlformats.org/officeDocument/2006/math">
                        <m:r>
                          <a:rPr lang="en-US" i="1" dirty="0" smtClean="0">
                            <a:solidFill>
                              <a:schemeClr val="bg2">
                                <a:lumMod val="10000"/>
                              </a:schemeClr>
                            </a:solidFill>
                            <a:latin typeface="Cambria Math" panose="02040503050406030204" pitchFamily="18" charset="0"/>
                          </a:rPr>
                          <m:t>𝐷</m:t>
                        </m:r>
                      </m:oMath>
                    </a14:m>
                    <a:r>
                      <a:rPr lang="en-US" dirty="0">
                        <a:solidFill>
                          <a:schemeClr val="bg2">
                            <a:lumMod val="10000"/>
                          </a:schemeClr>
                        </a:solidFill>
                      </a:rPr>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8"/>
                    <a:ext cx="4608095" cy="855743"/>
                  </a:xfrm>
                  <a:prstGeom prst="rect">
                    <a:avLst/>
                  </a:prstGeom>
                  <a:blipFill>
                    <a:blip r:embed="rId4"/>
                    <a:stretch>
                      <a:fillRect t="-3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6"/>
                  <a:stretch>
                    <a:fillRect b="-28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a:ln>
                  <a:noFill/>
                </a:ln>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7"/>
                  <a:stretch>
                    <a:fillRect l="-771" t="-8108" b="-297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a:ln>
                  <a:noFill/>
                </a:ln>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8"/>
                  <a:stretch>
                    <a:fillRect t="-3846"/>
                  </a:stretch>
                </a:blipFill>
                <a:ln>
                  <a:noFill/>
                </a:ln>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23</a:t>
            </a:fld>
            <a:endParaRPr lang="en-US"/>
          </a:p>
        </p:txBody>
      </p:sp>
      <p:grpSp>
        <p:nvGrpSpPr>
          <p:cNvPr id="4" name="Group 3">
            <a:extLst>
              <a:ext uri="{FF2B5EF4-FFF2-40B4-BE49-F238E27FC236}">
                <a16:creationId xmlns:a16="http://schemas.microsoft.com/office/drawing/2014/main" id="{72B97BA3-A151-3A78-74F8-D44D158A762F}"/>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1C228E0D-9746-F56C-17BA-7EA3299BC067}"/>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7CF076-8930-48A5-3472-54A916515B9A}"/>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e>
                          <m:sub>
                            <m:r>
                              <a:rPr lang="en-US" sz="2400" b="0" i="1" smtClean="0">
                                <a:solidFill>
                                  <a:srgbClr val="FF0000"/>
                                </a:solidFill>
                                <a:latin typeface="Cambria Math" panose="02040503050406030204" pitchFamily="18" charset="0"/>
                              </a:rPr>
                              <m:t>𝜖</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𝛿</m:t>
                            </m:r>
                          </m:sub>
                        </m:sSub>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𝑆</m:t>
                            </m:r>
                          </m:e>
                          <m:sup>
                            <m:r>
                              <a:rPr lang="en-US" sz="2400" b="0" i="1" smtClean="0">
                                <a:solidFill>
                                  <a:srgbClr val="FF0000"/>
                                </a:solidFill>
                                <a:latin typeface="Cambria Math" panose="02040503050406030204" pitchFamily="18" charset="0"/>
                              </a:rPr>
                              <m:t>′</m:t>
                            </m:r>
                          </m:sup>
                        </m:sSup>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6" name="TextBox 5">
                  <a:extLst>
                    <a:ext uri="{FF2B5EF4-FFF2-40B4-BE49-F238E27FC236}">
                      <a16:creationId xmlns:a16="http://schemas.microsoft.com/office/drawing/2014/main" id="{C67CF076-8930-48A5-3472-54A916515B9A}"/>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9"/>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0EA10A-B2D3-C838-A2C6-938415B9E497}"/>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7C0EA10A-B2D3-C838-A2C6-938415B9E49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0"/>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BD27A7-9D23-3D14-1930-55AEC733DDED}"/>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bg2">
                              <a:lumMod val="10000"/>
                            </a:schemeClr>
                          </a:solidFill>
                          <a:latin typeface="Cambria Math" panose="02040503050406030204" pitchFamily="18" charset="0"/>
                        </a:rPr>
                        <m:t>∀</m:t>
                      </m:r>
                    </m:oMath>
                  </a14:m>
                  <a:r>
                    <a:rPr lang="en-US" dirty="0">
                      <a:solidFill>
                        <a:schemeClr val="bg2">
                          <a:lumMod val="10000"/>
                        </a:schemeClr>
                      </a:solidFill>
                    </a:rPr>
                    <a:t> distributions </a:t>
                  </a:r>
                  <a14:m>
                    <m:oMath xmlns:m="http://schemas.openxmlformats.org/officeDocument/2006/math">
                      <m:r>
                        <a:rPr lang="en-US" i="1" dirty="0" smtClean="0">
                          <a:solidFill>
                            <a:schemeClr val="bg2">
                              <a:lumMod val="10000"/>
                            </a:schemeClr>
                          </a:solidFill>
                          <a:latin typeface="Cambria Math" panose="02040503050406030204" pitchFamily="18" charset="0"/>
                        </a:rPr>
                        <m:t>𝐷</m:t>
                      </m:r>
                    </m:oMath>
                  </a14:m>
                  <a:r>
                    <a:rPr lang="en-US" dirty="0">
                      <a:solidFill>
                        <a:schemeClr val="tx1"/>
                      </a:solidFill>
                    </a:rPr>
                    <a:t>, </a:t>
                  </a:r>
                  <a:r>
                    <a:rPr lang="en-US" dirty="0">
                      <a:solidFill>
                        <a:srgbClr val="FF0000"/>
                      </a:solidFill>
                    </a:rPr>
                    <a:t>wp 1-</a:t>
                  </a:r>
                  <a14:m>
                    <m:oMath xmlns:m="http://schemas.openxmlformats.org/officeDocument/2006/math">
                      <m:r>
                        <a:rPr lang="en-US" b="0" i="1" smtClean="0">
                          <a:solidFill>
                            <a:srgbClr val="FF0000"/>
                          </a:solidFill>
                          <a:latin typeface="Cambria Math" panose="02040503050406030204" pitchFamily="18" charset="0"/>
                        </a:rPr>
                        <m:t>𝛿</m:t>
                      </m:r>
                    </m:oMath>
                  </a14:m>
                  <a:r>
                    <a:rPr lang="en-US" dirty="0">
                      <a:solidFill>
                        <a:srgbClr val="FF0000"/>
                      </a:solidFill>
                    </a:rPr>
                    <a:t> over </a:t>
                  </a:r>
                  <a14:m>
                    <m:oMath xmlns:m="http://schemas.openxmlformats.org/officeDocument/2006/math">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𝑆</m:t>
                          </m:r>
                        </m:e>
                        <m:sup>
                          <m:r>
                            <a:rPr lang="en-US" b="0" i="1" smtClean="0">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𝐷</m:t>
                          </m:r>
                        </m:e>
                        <m:sup>
                          <m:r>
                            <a:rPr lang="en-US" b="0" i="1" smtClean="0">
                              <a:solidFill>
                                <a:srgbClr val="FF0000"/>
                              </a:solidFill>
                              <a:latin typeface="Cambria Math" panose="02040503050406030204" pitchFamily="18" charset="0"/>
                            </a:rPr>
                            <m:t>𝑛</m:t>
                          </m:r>
                        </m:sup>
                      </m:sSup>
                    </m:oMath>
                  </a14:m>
                  <a:r>
                    <a:rPr lang="en-US" dirty="0">
                      <a:solidFill>
                        <a:srgbClr val="FF0000"/>
                      </a:solidFill>
                    </a:rPr>
                    <a:t> </a:t>
                  </a:r>
                  <a:br>
                    <a:rPr lang="en-US" dirty="0">
                      <a:solidFill>
                        <a:srgbClr val="FF0000"/>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BCBD27A7-9D23-3D14-1930-55AEC733DDED}"/>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1"/>
                  <a:stretch>
                    <a:fillRect t="-5769"/>
                  </a:stretch>
                </a:blipFill>
              </p:spPr>
              <p:txBody>
                <a:bodyPr/>
                <a:lstStyle/>
                <a:p>
                  <a:r>
                    <a:rPr lang="en-US">
                      <a:noFill/>
                    </a:rPr>
                    <a:t> </a:t>
                  </a:r>
                </a:p>
              </p:txBody>
            </p:sp>
          </mc:Fallback>
        </mc:AlternateContent>
      </p:grpSp>
      <p:sp>
        <p:nvSpPr>
          <p:cNvPr id="9" name="Rectangle 8">
            <a:extLst>
              <a:ext uri="{FF2B5EF4-FFF2-40B4-BE49-F238E27FC236}">
                <a16:creationId xmlns:a16="http://schemas.microsoft.com/office/drawing/2014/main" id="{28FA256A-80D7-9CBA-85FD-62DB3FD8F7C8}"/>
              </a:ext>
            </a:extLst>
          </p:cNvPr>
          <p:cNvSpPr/>
          <p:nvPr/>
        </p:nvSpPr>
        <p:spPr>
          <a:xfrm>
            <a:off x="6697030" y="1936209"/>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B7287C2-8672-7BCB-1F0B-E787EB97FCD7}"/>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302978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3"/>
                    <a:ext cx="5444665" cy="71099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chemeClr val="tx1"/>
                                  </a:solidFill>
                                  <a:latin typeface="Cambria Math" panose="02040503050406030204" pitchFamily="18" charset="0"/>
                                </a:rPr>
                              </m:ctrlPr>
                            </m:funcPr>
                            <m:fName>
                              <m:limLow>
                                <m:limLowPr>
                                  <m:ctrlPr>
                                    <a:rPr lang="en-US" sz="2400" b="0" i="1" smtClean="0">
                                      <a:solidFill>
                                        <a:schemeClr val="tx1"/>
                                      </a:solidFill>
                                      <a:latin typeface="Cambria Math" panose="02040503050406030204" pitchFamily="18" charset="0"/>
                                    </a:rPr>
                                  </m:ctrlPr>
                                </m:limLowPr>
                                <m:e>
                                  <m:r>
                                    <m:rPr>
                                      <m:sty m:val="p"/>
                                    </m:rPr>
                                    <a:rPr lang="en-US" sz="2400" b="0" i="0" smtClean="0">
                                      <a:solidFill>
                                        <a:schemeClr val="tx1"/>
                                      </a:solidFill>
                                      <a:latin typeface="Cambria Math" panose="02040503050406030204" pitchFamily="18" charset="0"/>
                                    </a:rPr>
                                    <m:t>Pr</m:t>
                                  </m:r>
                                </m:e>
                                <m:lim>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𝑆</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𝑆</m:t>
                                      </m:r>
                                    </m:e>
                                    <m:sup>
                                      <m:r>
                                        <a:rPr lang="en-US" sz="2400" b="0" i="1" smtClean="0">
                                          <a:solidFill>
                                            <a:schemeClr val="tx1"/>
                                          </a:solidFill>
                                          <a:latin typeface="Cambria Math" panose="02040503050406030204" pitchFamily="18" charset="0"/>
                                        </a:rPr>
                                        <m:t>′</m:t>
                                      </m:r>
                                    </m:sup>
                                  </m:s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m:t>
                                      </m:r>
                                    </m:e>
                                    <m:sub>
                                      <m:r>
                                        <a:rPr lang="en-US" sz="2400" b="0" i="1" smtClean="0">
                                          <a:solidFill>
                                            <a:schemeClr val="tx1"/>
                                          </a:solidFill>
                                          <a:latin typeface="Cambria Math" panose="02040503050406030204" pitchFamily="18" charset="0"/>
                                        </a:rPr>
                                        <m:t>.</m:t>
                                      </m:r>
                                    </m:sub>
                                  </m:s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𝐷</m:t>
                                      </m:r>
                                    </m:e>
                                    <m:sup>
                                      <m:r>
                                        <a:rPr lang="en-US" sz="2400" b="0" i="1" smtClean="0">
                                          <a:solidFill>
                                            <a:schemeClr val="tx1"/>
                                          </a:solidFill>
                                          <a:latin typeface="Cambria Math" panose="02040503050406030204" pitchFamily="18" charset="0"/>
                                        </a:rPr>
                                        <m:t>𝑛</m:t>
                                      </m:r>
                                    </m:sup>
                                  </m:sSup>
                                  <m:r>
                                    <a:rPr lang="en-US" sz="2400" b="0" i="1" smtClean="0">
                                      <a:solidFill>
                                        <a:schemeClr val="tx1"/>
                                      </a:solidFill>
                                      <a:latin typeface="Cambria Math" panose="02040503050406030204" pitchFamily="18" charset="0"/>
                                    </a:rPr>
                                    <m:t> </m:t>
                                  </m:r>
                                </m:lim>
                              </m:limLow>
                            </m:fName>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𝐴</m:t>
                              </m:r>
                            </m:e>
                          </m:func>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𝑆</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e>
                          </m:d>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𝑆</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𝜌</m:t>
                          </m:r>
                        </m:oMath>
                      </m:oMathPara>
                    </a14:m>
                    <a:endParaRPr lang="en-US" sz="2400" dirty="0">
                      <a:solidFill>
                        <a:schemeClr val="tx1"/>
                      </a:solidFill>
                    </a:endParaRPr>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3"/>
                    <a:ext cx="5444665" cy="710996"/>
                  </a:xfrm>
                  <a:prstGeom prst="rect">
                    <a:avLst/>
                  </a:prstGeom>
                  <a:blipFill>
                    <a:blip r:embed="rId3"/>
                    <a:stretch>
                      <a:fillRect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8"/>
                    <a:ext cx="4608095" cy="855743"/>
                  </a:xfrm>
                  <a:prstGeom prst="rect">
                    <a:avLst/>
                  </a:prstGeom>
                  <a:grpFill/>
                </p:spPr>
                <p:txBody>
                  <a:bodyPr wrap="square" rtlCol="0">
                    <a:spAutoFit/>
                  </a:bodyPr>
                  <a:lstStyle/>
                  <a:p>
                    <a14:m>
                      <m:oMath xmlns:m="http://schemas.openxmlformats.org/officeDocument/2006/math">
                        <m:r>
                          <a:rPr lang="en-US" b="0" i="1" smtClean="0">
                            <a:solidFill>
                              <a:schemeClr val="bg2">
                                <a:lumMod val="10000"/>
                              </a:schemeClr>
                            </a:solidFill>
                            <a:latin typeface="Cambria Math" panose="02040503050406030204" pitchFamily="18" charset="0"/>
                          </a:rPr>
                          <m:t>∀</m:t>
                        </m:r>
                      </m:oMath>
                    </a14:m>
                    <a:r>
                      <a:rPr lang="en-US" dirty="0">
                        <a:solidFill>
                          <a:schemeClr val="bg2">
                            <a:lumMod val="10000"/>
                          </a:schemeClr>
                        </a:solidFill>
                      </a:rPr>
                      <a:t> distributions </a:t>
                    </a:r>
                    <a14:m>
                      <m:oMath xmlns:m="http://schemas.openxmlformats.org/officeDocument/2006/math">
                        <m:r>
                          <a:rPr lang="en-US" i="1" dirty="0" smtClean="0">
                            <a:solidFill>
                              <a:schemeClr val="bg2">
                                <a:lumMod val="10000"/>
                              </a:schemeClr>
                            </a:solidFill>
                            <a:latin typeface="Cambria Math" panose="02040503050406030204" pitchFamily="18" charset="0"/>
                          </a:rPr>
                          <m:t>𝐷</m:t>
                        </m:r>
                      </m:oMath>
                    </a14:m>
                    <a:r>
                      <a:rPr lang="en-US" dirty="0">
                        <a:solidFill>
                          <a:schemeClr val="bg2">
                            <a:lumMod val="10000"/>
                          </a:schemeClr>
                        </a:solidFill>
                      </a:rPr>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8"/>
                    <a:ext cx="4608095" cy="855743"/>
                  </a:xfrm>
                  <a:prstGeom prst="rect">
                    <a:avLst/>
                  </a:prstGeom>
                  <a:blipFill>
                    <a:blip r:embed="rId4"/>
                    <a:stretch>
                      <a:fillRect t="-3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24</a:t>
            </a:fld>
            <a:endParaRPr lang="en-US"/>
          </a:p>
        </p:txBody>
      </p:sp>
      <p:grpSp>
        <p:nvGrpSpPr>
          <p:cNvPr id="4" name="Group 3">
            <a:extLst>
              <a:ext uri="{FF2B5EF4-FFF2-40B4-BE49-F238E27FC236}">
                <a16:creationId xmlns:a16="http://schemas.microsoft.com/office/drawing/2014/main" id="{72B97BA3-A151-3A78-74F8-D44D158A762F}"/>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1C228E0D-9746-F56C-17BA-7EA3299BC067}"/>
                </a:ext>
              </a:extLst>
            </p:cNvPr>
            <p:cNvSpPr/>
            <p:nvPr/>
          </p:nvSpPr>
          <p:spPr>
            <a:xfrm>
              <a:off x="3216334" y="4637148"/>
              <a:ext cx="5566925"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7CF076-8930-48A5-3472-54A916515B9A}"/>
                    </a:ext>
                  </a:extLst>
                </p:cNvPr>
                <p:cNvSpPr txBox="1"/>
                <p:nvPr/>
              </p:nvSpPr>
              <p:spPr>
                <a:xfrm>
                  <a:off x="3448607" y="5460014"/>
                  <a:ext cx="5542500" cy="385555"/>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𝑆</m:t>
                            </m:r>
                            <m:r>
                              <a:rPr lang="en-US" sz="2400" b="0" i="1" smtClean="0">
                                <a:solidFill>
                                  <a:schemeClr val="tx1"/>
                                </a:solidFill>
                                <a:latin typeface="Cambria Math" panose="02040503050406030204" pitchFamily="18" charset="0"/>
                              </a:rPr>
                              <m:t>)≈</m:t>
                            </m:r>
                          </m:e>
                          <m:sub>
                            <m:r>
                              <a:rPr lang="en-US" sz="2400" b="0" i="1" smtClean="0">
                                <a:solidFill>
                                  <a:schemeClr val="tx1"/>
                                </a:solidFill>
                                <a:latin typeface="Cambria Math" panose="02040503050406030204" pitchFamily="18" charset="0"/>
                              </a:rPr>
                              <m:t>𝜖</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𝛿</m:t>
                            </m:r>
                          </m:sub>
                        </m:sSub>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𝑆</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 name="TextBox 5">
                  <a:extLst>
                    <a:ext uri="{FF2B5EF4-FFF2-40B4-BE49-F238E27FC236}">
                      <a16:creationId xmlns:a16="http://schemas.microsoft.com/office/drawing/2014/main" id="{C67CF076-8930-48A5-3472-54A916515B9A}"/>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6"/>
                  <a:stretch>
                    <a:fillRect b="-2903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0EA10A-B2D3-C838-A2C6-938415B9E497}"/>
                    </a:ext>
                  </a:extLst>
                </p:cNvPr>
                <p:cNvSpPr txBox="1"/>
                <p:nvPr/>
              </p:nvSpPr>
              <p:spPr>
                <a:xfrm>
                  <a:off x="3798715" y="4655526"/>
                  <a:ext cx="8111068" cy="461665"/>
                </a:xfrm>
                <a:prstGeom prst="rect">
                  <a:avLst/>
                </a:prstGeom>
                <a:grpFill/>
                <a:ln>
                  <a:noFill/>
                </a:ln>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7C0EA10A-B2D3-C838-A2C6-938415B9E49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7"/>
                  <a:stretch>
                    <a:fillRect l="-775" t="-8108" b="-297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BD27A7-9D23-3D14-1930-55AEC733DDED}"/>
                    </a:ext>
                  </a:extLst>
                </p:cNvPr>
                <p:cNvSpPr txBox="1"/>
                <p:nvPr/>
              </p:nvSpPr>
              <p:spPr>
                <a:xfrm>
                  <a:off x="3650349" y="5095681"/>
                  <a:ext cx="5416953" cy="646331"/>
                </a:xfrm>
                <a:prstGeom prst="rect">
                  <a:avLst/>
                </a:prstGeom>
                <a:grpFill/>
                <a:ln>
                  <a:noFill/>
                </a:ln>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BCBD27A7-9D23-3D14-1930-55AEC733DDED}"/>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8"/>
                  <a:stretch>
                    <a:fillRect t="-5769"/>
                  </a:stretch>
                </a:blipFill>
                <a:ln>
                  <a:noFill/>
                </a:ln>
              </p:spPr>
              <p:txBody>
                <a:bodyPr/>
                <a:lstStyle/>
                <a:p>
                  <a:r>
                    <a:rPr lang="en-US">
                      <a:noFill/>
                    </a:rPr>
                    <a:t> </a:t>
                  </a:r>
                </a:p>
              </p:txBody>
            </p:sp>
          </mc:Fallback>
        </mc:AlternateContent>
      </p:grpSp>
      <p:sp>
        <p:nvSpPr>
          <p:cNvPr id="9" name="Rectangle 8">
            <a:extLst>
              <a:ext uri="{FF2B5EF4-FFF2-40B4-BE49-F238E27FC236}">
                <a16:creationId xmlns:a16="http://schemas.microsoft.com/office/drawing/2014/main" id="{28FA256A-80D7-9CBA-85FD-62DB3FD8F7C8}"/>
              </a:ext>
            </a:extLst>
          </p:cNvPr>
          <p:cNvSpPr/>
          <p:nvPr/>
        </p:nvSpPr>
        <p:spPr>
          <a:xfrm>
            <a:off x="126512" y="1966612"/>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EE98E2C-5D2D-1FF5-5F21-F14FCF8C5860}"/>
              </a:ext>
            </a:extLst>
          </p:cNvPr>
          <p:cNvGrpSpPr/>
          <p:nvPr/>
        </p:nvGrpSpPr>
        <p:grpSpPr>
          <a:xfrm>
            <a:off x="7307453" y="1966612"/>
            <a:ext cx="7041076" cy="1350183"/>
            <a:chOff x="3155405" y="4692535"/>
            <a:chExt cx="8675982" cy="1350183"/>
          </a:xfrm>
          <a:noFill/>
        </p:grpSpPr>
        <p:sp>
          <p:nvSpPr>
            <p:cNvPr id="12" name="Rectangle 11">
              <a:extLst>
                <a:ext uri="{FF2B5EF4-FFF2-40B4-BE49-F238E27FC236}">
                  <a16:creationId xmlns:a16="http://schemas.microsoft.com/office/drawing/2014/main" id="{0EF0CE3C-F0AF-4FE7-749C-E573221D8D14}"/>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3A39D39-50E9-55E3-AE21-1286D04D019B}"/>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9"/>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DA07A7-D60D-23F7-822C-7EB9743BD34C}"/>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10"/>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C1DCFFE-6A8F-45EF-91B4-B57FFCF54F23}"/>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1"/>
                  <a:stretch>
                    <a:fillRect t="-3846"/>
                  </a:stretch>
                </a:blipFill>
              </p:spPr>
              <p:txBody>
                <a:bodyPr/>
                <a:lstStyle/>
                <a:p>
                  <a:r>
                    <a:rPr lang="en-US">
                      <a:noFill/>
                    </a:rPr>
                    <a:t> </a:t>
                  </a:r>
                </a:p>
              </p:txBody>
            </p:sp>
          </mc:Fallback>
        </mc:AlternateContent>
      </p:grpSp>
      <p:sp>
        <p:nvSpPr>
          <p:cNvPr id="23" name="Title 1">
            <a:extLst>
              <a:ext uri="{FF2B5EF4-FFF2-40B4-BE49-F238E27FC236}">
                <a16:creationId xmlns:a16="http://schemas.microsoft.com/office/drawing/2014/main" id="{8119CAB9-C23F-8610-DC27-33F1DFCDC443}"/>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95429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3"/>
                    <a:ext cx="5444665" cy="71099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limLow>
                                <m:limLowPr>
                                  <m:ctrlPr>
                                    <a:rPr lang="en-US" sz="2400" b="0" i="1" smtClean="0">
                                      <a:solidFill>
                                        <a:srgbClr val="FF0000"/>
                                      </a:solidFill>
                                      <a:latin typeface="Cambria Math" panose="02040503050406030204" pitchFamily="18" charset="0"/>
                                    </a:rPr>
                                  </m:ctrlPr>
                                </m:limLowPr>
                                <m:e>
                                  <m:r>
                                    <m:rPr>
                                      <m:sty m:val="p"/>
                                    </m:rPr>
                                    <a:rPr lang="en-US" sz="2400" b="0" i="0" smtClean="0">
                                      <a:solidFill>
                                        <a:srgbClr val="FF0000"/>
                                      </a:solidFill>
                                      <a:latin typeface="Cambria Math" panose="02040503050406030204" pitchFamily="18" charset="0"/>
                                    </a:rPr>
                                    <m:t>Pr</m:t>
                                  </m:r>
                                </m:e>
                                <m:lim>
                                  <m:r>
                                    <a:rPr lang="en-US" sz="2400" b="0" i="1" smtClean="0">
                                      <a:solidFill>
                                        <a:srgbClr val="FF0000"/>
                                      </a:solidFill>
                                      <a:latin typeface="Cambria Math" panose="02040503050406030204" pitchFamily="18" charset="0"/>
                                    </a:rPr>
                                    <m:t>𝑟</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𝑆</m:t>
                                      </m:r>
                                    </m:e>
                                    <m:sup>
                                      <m:r>
                                        <a:rPr lang="en-US" sz="2400" b="0" i="1" smtClean="0">
                                          <a:solidFill>
                                            <a:srgbClr val="FF0000"/>
                                          </a:solidFill>
                                          <a:latin typeface="Cambria Math" panose="02040503050406030204" pitchFamily="18" charset="0"/>
                                        </a:rPr>
                                        <m:t>′</m:t>
                                      </m:r>
                                    </m:sup>
                                  </m:sSup>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m:t>
                                      </m:r>
                                    </m:e>
                                    <m:sub>
                                      <m:r>
                                        <a:rPr lang="en-US" sz="2400" b="0" i="1" smtClean="0">
                                          <a:solidFill>
                                            <a:srgbClr val="FF0000"/>
                                          </a:solidFill>
                                          <a:latin typeface="Cambria Math" panose="02040503050406030204" pitchFamily="18" charset="0"/>
                                        </a:rPr>
                                        <m:t>.</m:t>
                                      </m:r>
                                    </m:sub>
                                  </m:sSub>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𝐷</m:t>
                                      </m:r>
                                    </m:e>
                                    <m:sup>
                                      <m:r>
                                        <a:rPr lang="en-US" sz="2400" b="0" i="1" smtClean="0">
                                          <a:solidFill>
                                            <a:srgbClr val="FF0000"/>
                                          </a:solidFill>
                                          <a:latin typeface="Cambria Math" panose="02040503050406030204" pitchFamily="18" charset="0"/>
                                        </a:rPr>
                                        <m:t>𝑛</m:t>
                                      </m:r>
                                    </m:sup>
                                  </m:sSup>
                                  <m:r>
                                    <a:rPr lang="en-US" sz="2400" b="0" i="1" smtClean="0">
                                      <a:solidFill>
                                        <a:srgbClr val="FF0000"/>
                                      </a:solidFill>
                                      <a:latin typeface="Cambria Math" panose="02040503050406030204" pitchFamily="18" charset="0"/>
                                    </a:rPr>
                                    <m:t> </m:t>
                                  </m:r>
                                </m:lim>
                              </m:limLow>
                            </m:fName>
                            <m:e>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𝐴</m:t>
                              </m:r>
                            </m:e>
                          </m:func>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𝑟</m:t>
                              </m:r>
                            </m:e>
                          </m:d>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𝑆</m:t>
                              </m:r>
                            </m:e>
                            <m:sup>
                              <m:r>
                                <a:rPr lang="en-US" sz="2400" b="0" i="1" smtClean="0">
                                  <a:solidFill>
                                    <a:srgbClr val="FF0000"/>
                                  </a:solidFill>
                                  <a:latin typeface="Cambria Math" panose="02040503050406030204" pitchFamily="18" charset="0"/>
                                </a:rPr>
                                <m:t>′</m:t>
                              </m:r>
                            </m:sup>
                          </m:sSup>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𝑟</m:t>
                          </m:r>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𝜌</m:t>
                          </m:r>
                        </m:oMath>
                      </m:oMathPara>
                    </a14:m>
                    <a:endParaRPr lang="en-US" sz="2400" dirty="0">
                      <a:solidFill>
                        <a:srgbClr val="FF0000"/>
                      </a:solidFill>
                    </a:endParaRPr>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3"/>
                    <a:ext cx="5444665" cy="710996"/>
                  </a:xfrm>
                  <a:prstGeom prst="rect">
                    <a:avLst/>
                  </a:prstGeom>
                  <a:blipFill>
                    <a:blip r:embed="rId3"/>
                    <a:stretch>
                      <a:fillRect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8"/>
                    <a:ext cx="4608095" cy="855743"/>
                  </a:xfrm>
                  <a:prstGeom prst="rect">
                    <a:avLst/>
                  </a:prstGeom>
                  <a:grp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m:t>
                        </m:r>
                      </m:oMath>
                    </a14:m>
                    <a:r>
                      <a:rPr lang="en-US" dirty="0">
                        <a:solidFill>
                          <a:srgbClr val="FF0000"/>
                        </a:solidFill>
                      </a:rPr>
                      <a:t> distributions </a:t>
                    </a:r>
                    <a14:m>
                      <m:oMath xmlns:m="http://schemas.openxmlformats.org/officeDocument/2006/math">
                        <m:r>
                          <a:rPr lang="en-US" i="1" dirty="0" smtClean="0">
                            <a:solidFill>
                              <a:srgbClr val="FF0000"/>
                            </a:solidFill>
                            <a:latin typeface="Cambria Math" panose="02040503050406030204" pitchFamily="18" charset="0"/>
                          </a:rPr>
                          <m:t>𝐷</m:t>
                        </m:r>
                      </m:oMath>
                    </a14:m>
                    <a:r>
                      <a:rPr lang="en-US" dirty="0">
                        <a:solidFill>
                          <a:srgbClr val="FF0000"/>
                        </a:solidFill>
                      </a:rPr>
                      <a:t>, </a:t>
                    </a:r>
                    <a:br>
                      <a:rPr lang="en-US" dirty="0">
                        <a:solidFill>
                          <a:srgbClr val="FF0000"/>
                        </a:solidFill>
                      </a:rPr>
                    </a:br>
                    <a:endParaRPr lang="en-US" dirty="0">
                      <a:solidFill>
                        <a:srgbClr val="FF0000"/>
                      </a:solidFill>
                    </a:endParaRPr>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8"/>
                    <a:ext cx="4608095" cy="855743"/>
                  </a:xfrm>
                  <a:prstGeom prst="rect">
                    <a:avLst/>
                  </a:prstGeom>
                  <a:blipFill>
                    <a:blip r:embed="rId4"/>
                    <a:stretch>
                      <a:fillRect t="-3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25</a:t>
            </a:fld>
            <a:endParaRPr lang="en-US"/>
          </a:p>
        </p:txBody>
      </p:sp>
      <p:grpSp>
        <p:nvGrpSpPr>
          <p:cNvPr id="4" name="Group 3">
            <a:extLst>
              <a:ext uri="{FF2B5EF4-FFF2-40B4-BE49-F238E27FC236}">
                <a16:creationId xmlns:a16="http://schemas.microsoft.com/office/drawing/2014/main" id="{72B97BA3-A151-3A78-74F8-D44D158A762F}"/>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1C228E0D-9746-F56C-17BA-7EA3299BC067}"/>
                </a:ext>
              </a:extLst>
            </p:cNvPr>
            <p:cNvSpPr/>
            <p:nvPr/>
          </p:nvSpPr>
          <p:spPr>
            <a:xfrm>
              <a:off x="3216334" y="4637148"/>
              <a:ext cx="5566925"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7CF076-8930-48A5-3472-54A916515B9A}"/>
                    </a:ext>
                  </a:extLst>
                </p:cNvPr>
                <p:cNvSpPr txBox="1"/>
                <p:nvPr/>
              </p:nvSpPr>
              <p:spPr>
                <a:xfrm>
                  <a:off x="3448607" y="5460014"/>
                  <a:ext cx="5542500" cy="385555"/>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𝑆</m:t>
                            </m:r>
                            <m:r>
                              <a:rPr lang="en-US" sz="2400" b="0" i="1" smtClean="0">
                                <a:solidFill>
                                  <a:schemeClr val="tx1"/>
                                </a:solidFill>
                                <a:latin typeface="Cambria Math" panose="02040503050406030204" pitchFamily="18" charset="0"/>
                              </a:rPr>
                              <m:t>)≈</m:t>
                            </m:r>
                          </m:e>
                          <m:sub>
                            <m:r>
                              <a:rPr lang="en-US" sz="2400" b="0" i="1" smtClean="0">
                                <a:solidFill>
                                  <a:schemeClr val="tx1"/>
                                </a:solidFill>
                                <a:latin typeface="Cambria Math" panose="02040503050406030204" pitchFamily="18" charset="0"/>
                              </a:rPr>
                              <m:t>𝜖</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𝛿</m:t>
                            </m:r>
                          </m:sub>
                        </m:sSub>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𝑆</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 name="TextBox 5">
                  <a:extLst>
                    <a:ext uri="{FF2B5EF4-FFF2-40B4-BE49-F238E27FC236}">
                      <a16:creationId xmlns:a16="http://schemas.microsoft.com/office/drawing/2014/main" id="{C67CF076-8930-48A5-3472-54A916515B9A}"/>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6"/>
                  <a:stretch>
                    <a:fillRect b="-2903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0EA10A-B2D3-C838-A2C6-938415B9E497}"/>
                    </a:ext>
                  </a:extLst>
                </p:cNvPr>
                <p:cNvSpPr txBox="1"/>
                <p:nvPr/>
              </p:nvSpPr>
              <p:spPr>
                <a:xfrm>
                  <a:off x="3798715" y="4655526"/>
                  <a:ext cx="8111068" cy="461665"/>
                </a:xfrm>
                <a:prstGeom prst="rect">
                  <a:avLst/>
                </a:prstGeom>
                <a:grpFill/>
                <a:ln>
                  <a:noFill/>
                </a:ln>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7C0EA10A-B2D3-C838-A2C6-938415B9E49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7"/>
                  <a:stretch>
                    <a:fillRect l="-775" t="-8108" b="-297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BD27A7-9D23-3D14-1930-55AEC733DDED}"/>
                    </a:ext>
                  </a:extLst>
                </p:cNvPr>
                <p:cNvSpPr txBox="1"/>
                <p:nvPr/>
              </p:nvSpPr>
              <p:spPr>
                <a:xfrm>
                  <a:off x="3650349" y="5095681"/>
                  <a:ext cx="5416953" cy="646331"/>
                </a:xfrm>
                <a:prstGeom prst="rect">
                  <a:avLst/>
                </a:prstGeom>
                <a:grpFill/>
                <a:ln>
                  <a:noFill/>
                </a:ln>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BCBD27A7-9D23-3D14-1930-55AEC733DDED}"/>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8"/>
                  <a:stretch>
                    <a:fillRect t="-5769"/>
                  </a:stretch>
                </a:blipFill>
                <a:ln>
                  <a:noFill/>
                </a:ln>
              </p:spPr>
              <p:txBody>
                <a:bodyPr/>
                <a:lstStyle/>
                <a:p>
                  <a:r>
                    <a:rPr lang="en-US">
                      <a:noFill/>
                    </a:rPr>
                    <a:t> </a:t>
                  </a:r>
                </a:p>
              </p:txBody>
            </p:sp>
          </mc:Fallback>
        </mc:AlternateContent>
      </p:grpSp>
      <p:sp>
        <p:nvSpPr>
          <p:cNvPr id="9" name="Rectangle 8">
            <a:extLst>
              <a:ext uri="{FF2B5EF4-FFF2-40B4-BE49-F238E27FC236}">
                <a16:creationId xmlns:a16="http://schemas.microsoft.com/office/drawing/2014/main" id="{28FA256A-80D7-9CBA-85FD-62DB3FD8F7C8}"/>
              </a:ext>
            </a:extLst>
          </p:cNvPr>
          <p:cNvSpPr/>
          <p:nvPr/>
        </p:nvSpPr>
        <p:spPr>
          <a:xfrm>
            <a:off x="126512" y="1966612"/>
            <a:ext cx="5275110" cy="1325563"/>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EE98E2C-5D2D-1FF5-5F21-F14FCF8C5860}"/>
              </a:ext>
            </a:extLst>
          </p:cNvPr>
          <p:cNvGrpSpPr/>
          <p:nvPr/>
        </p:nvGrpSpPr>
        <p:grpSpPr>
          <a:xfrm>
            <a:off x="7307453" y="1966612"/>
            <a:ext cx="7041076" cy="1350183"/>
            <a:chOff x="3155405" y="4692535"/>
            <a:chExt cx="8675982" cy="1350183"/>
          </a:xfrm>
          <a:noFill/>
        </p:grpSpPr>
        <p:sp>
          <p:nvSpPr>
            <p:cNvPr id="12" name="Rectangle 11">
              <a:extLst>
                <a:ext uri="{FF2B5EF4-FFF2-40B4-BE49-F238E27FC236}">
                  <a16:creationId xmlns:a16="http://schemas.microsoft.com/office/drawing/2014/main" id="{0EF0CE3C-F0AF-4FE7-749C-E573221D8D14}"/>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3A39D39-50E9-55E3-AE21-1286D04D019B}"/>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𝑆</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m:t>
                            </m:r>
                          </m:e>
                          <m:sub>
                            <m:r>
                              <a:rPr lang="en-US" sz="2400" b="0" i="1" smtClean="0">
                                <a:solidFill>
                                  <a:srgbClr val="FF0000"/>
                                </a:solidFill>
                                <a:latin typeface="Cambria Math" panose="02040503050406030204" pitchFamily="18" charset="0"/>
                              </a:rPr>
                              <m:t>𝜖</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𝛿</m:t>
                            </m:r>
                          </m:sub>
                        </m:sSub>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𝑆</m:t>
                            </m:r>
                          </m:e>
                          <m:sup>
                            <m:r>
                              <a:rPr lang="en-US" sz="2400" b="0" i="1" smtClean="0">
                                <a:solidFill>
                                  <a:srgbClr val="FF0000"/>
                                </a:solidFill>
                                <a:latin typeface="Cambria Math" panose="02040503050406030204" pitchFamily="18" charset="0"/>
                              </a:rPr>
                              <m:t>′</m:t>
                            </m:r>
                          </m:sup>
                        </m:sSup>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13" name="TextBox 12">
                  <a:extLst>
                    <a:ext uri="{FF2B5EF4-FFF2-40B4-BE49-F238E27FC236}">
                      <a16:creationId xmlns:a16="http://schemas.microsoft.com/office/drawing/2014/main" id="{C3A39D39-50E9-55E3-AE21-1286D04D019B}"/>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9"/>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DA07A7-D60D-23F7-822C-7EB9743BD34C}"/>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𝝐</m:t>
                      </m:r>
                      <m:r>
                        <a:rPr lang="en-US" sz="2400" b="1" i="1" smtClean="0">
                          <a:latin typeface="Cambria Math" panose="02040503050406030204" pitchFamily="18" charset="0"/>
                        </a:rPr>
                        <m:t>,</m:t>
                      </m:r>
                      <m:r>
                        <a:rPr lang="en-US" sz="2400" b="1" i="1" smtClean="0">
                          <a:latin typeface="Cambria Math" panose="02040503050406030204" pitchFamily="18" charset="0"/>
                        </a:rPr>
                        <m:t>𝜹</m:t>
                      </m:r>
                      <m:r>
                        <a:rPr lang="en-US" sz="2400" b="1" i="1" smtClean="0">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10"/>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C1DCFFE-6A8F-45EF-91B4-B57FFCF54F23}"/>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m:t>
                      </m:r>
                    </m:oMath>
                  </a14:m>
                  <a:r>
                    <a:rPr lang="en-US" dirty="0">
                      <a:solidFill>
                        <a:srgbClr val="FF0000"/>
                      </a:solidFill>
                    </a:rPr>
                    <a:t> neighboring datasets </a:t>
                  </a:r>
                  <a14:m>
                    <m:oMath xmlns:m="http://schemas.openxmlformats.org/officeDocument/2006/math">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oMath>
                  </a14:m>
                  <a:r>
                    <a:rPr lang="en-US" dirty="0">
                      <a:solidFill>
                        <a:srgbClr val="FF0000"/>
                      </a:solidFill>
                    </a:rPr>
                    <a:t>, </a:t>
                  </a:r>
                  <a:br>
                    <a:rPr lang="en-US" dirty="0">
                      <a:solidFill>
                        <a:srgbClr val="FF0000"/>
                      </a:solidFill>
                    </a:rPr>
                  </a:br>
                  <a:endParaRPr lang="en-US" dirty="0">
                    <a:solidFill>
                      <a:srgbClr val="FF0000"/>
                    </a:solidFill>
                  </a:endParaRPr>
                </a:p>
              </p:txBody>
            </p:sp>
          </mc:Choice>
          <mc:Fallback xmlns="">
            <p:sp>
              <p:nvSpPr>
                <p:cNvPr id="15" name="TextBox 14">
                  <a:extLst>
                    <a:ext uri="{FF2B5EF4-FFF2-40B4-BE49-F238E27FC236}">
                      <a16:creationId xmlns:a16="http://schemas.microsoft.com/office/drawing/2014/main" id="{FC1DCFFE-6A8F-45EF-91B4-B57FFCF54F23}"/>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1"/>
                  <a:stretch>
                    <a:fillRect t="-3846"/>
                  </a:stretch>
                </a:blipFill>
              </p:spPr>
              <p:txBody>
                <a:bodyPr/>
                <a:lstStyle/>
                <a:p>
                  <a:r>
                    <a:rPr lang="en-US">
                      <a:noFill/>
                    </a:rPr>
                    <a:t> </a:t>
                  </a:r>
                </a:p>
              </p:txBody>
            </p:sp>
          </mc:Fallback>
        </mc:AlternateContent>
      </p:grpSp>
      <p:sp>
        <p:nvSpPr>
          <p:cNvPr id="23" name="Title 1">
            <a:extLst>
              <a:ext uri="{FF2B5EF4-FFF2-40B4-BE49-F238E27FC236}">
                <a16:creationId xmlns:a16="http://schemas.microsoft.com/office/drawing/2014/main" id="{FD0D5980-8F84-5917-1B08-72B620C2D329}"/>
              </a:ext>
            </a:extLst>
          </p:cNvPr>
          <p:cNvSpPr>
            <a:spLocks noGrp="1"/>
          </p:cNvSpPr>
          <p:nvPr>
            <p:ph type="title"/>
          </p:nvPr>
        </p:nvSpPr>
        <p:spPr>
          <a:xfrm>
            <a:off x="291618" y="-65087"/>
            <a:ext cx="11948363" cy="1325563"/>
          </a:xfrm>
        </p:spPr>
        <p:txBody>
          <a:bodyPr/>
          <a:lstStyle/>
          <a:p>
            <a:r>
              <a:rPr lang="en-US" dirty="0"/>
              <a:t>High level comparisons between stability notions</a:t>
            </a:r>
          </a:p>
        </p:txBody>
      </p:sp>
    </p:spTree>
    <p:extLst>
      <p:ext uri="{BB962C8B-B14F-4D97-AF65-F5344CB8AC3E}">
        <p14:creationId xmlns:p14="http://schemas.microsoft.com/office/powerpoint/2010/main" val="347359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FA99-EDBB-1D56-BED2-2A8CAC9A0AE7}"/>
              </a:ext>
            </a:extLst>
          </p:cNvPr>
          <p:cNvSpPr>
            <a:spLocks noGrp="1"/>
          </p:cNvSpPr>
          <p:nvPr>
            <p:ph type="title"/>
          </p:nvPr>
        </p:nvSpPr>
        <p:spPr>
          <a:xfrm>
            <a:off x="291618" y="-65087"/>
            <a:ext cx="11948363" cy="1325563"/>
          </a:xfrm>
        </p:spPr>
        <p:txBody>
          <a:bodyPr/>
          <a:lstStyle/>
          <a:p>
            <a:r>
              <a:rPr lang="en-US" dirty="0"/>
              <a:t>Equivalence anyway of stability notions</a:t>
            </a:r>
          </a:p>
        </p:txBody>
      </p:sp>
      <p:grpSp>
        <p:nvGrpSpPr>
          <p:cNvPr id="35" name="Group 34">
            <a:extLst>
              <a:ext uri="{FF2B5EF4-FFF2-40B4-BE49-F238E27FC236}">
                <a16:creationId xmlns:a16="http://schemas.microsoft.com/office/drawing/2014/main" id="{F3B83307-B49A-759C-C21A-5370B312210D}"/>
              </a:ext>
            </a:extLst>
          </p:cNvPr>
          <p:cNvGrpSpPr/>
          <p:nvPr/>
        </p:nvGrpSpPr>
        <p:grpSpPr>
          <a:xfrm>
            <a:off x="3702961" y="4879516"/>
            <a:ext cx="5988137" cy="1325563"/>
            <a:chOff x="477264" y="1757409"/>
            <a:chExt cx="6319397" cy="1325563"/>
          </a:xfrm>
          <a:noFill/>
        </p:grpSpPr>
        <p:grpSp>
          <p:nvGrpSpPr>
            <p:cNvPr id="17" name="Group 16">
              <a:extLst>
                <a:ext uri="{FF2B5EF4-FFF2-40B4-BE49-F238E27FC236}">
                  <a16:creationId xmlns:a16="http://schemas.microsoft.com/office/drawing/2014/main" id="{527C5EF2-9BE4-7F58-607D-04E220BDD1FA}"/>
                </a:ext>
              </a:extLst>
            </p:cNvPr>
            <p:cNvGrpSpPr/>
            <p:nvPr/>
          </p:nvGrpSpPr>
          <p:grpSpPr>
            <a:xfrm>
              <a:off x="477264" y="1757409"/>
              <a:ext cx="6319397" cy="1325563"/>
              <a:chOff x="6329803" y="3550880"/>
              <a:chExt cx="6207848" cy="1755046"/>
            </a:xfrm>
            <a:grpFill/>
          </p:grpSpPr>
          <p:sp>
            <p:nvSpPr>
              <p:cNvPr id="18" name="Rectangle 17">
                <a:extLst>
                  <a:ext uri="{FF2B5EF4-FFF2-40B4-BE49-F238E27FC236}">
                    <a16:creationId xmlns:a16="http://schemas.microsoft.com/office/drawing/2014/main" id="{92523ECF-716A-AFA2-03C3-35B4B9A71B3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5B60D2-70F8-36EA-A6F8-9A6E7DE19E71}"/>
                      </a:ext>
                    </a:extLst>
                  </p:cNvPr>
                  <p:cNvSpPr txBox="1"/>
                  <p:nvPr/>
                </p:nvSpPr>
                <p:spPr>
                  <a:xfrm>
                    <a:off x="6329803" y="4554044"/>
                    <a:ext cx="5444665" cy="53700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19" name="TextBox 18">
                    <a:extLst>
                      <a:ext uri="{FF2B5EF4-FFF2-40B4-BE49-F238E27FC236}">
                        <a16:creationId xmlns:a16="http://schemas.microsoft.com/office/drawing/2014/main" id="{1C5B60D2-70F8-36EA-A6F8-9A6E7DE19E71}"/>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57B596-4E96-597E-0CEB-94E1E7E57926}"/>
                      </a:ext>
                    </a:extLst>
                  </p:cNvPr>
                  <p:cNvSpPr txBox="1"/>
                  <p:nvPr/>
                </p:nvSpPr>
                <p:spPr>
                  <a:xfrm>
                    <a:off x="7929556" y="4105237"/>
                    <a:ext cx="4608095"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20" name="TextBox 19">
                    <a:extLst>
                      <a:ext uri="{FF2B5EF4-FFF2-40B4-BE49-F238E27FC236}">
                        <a16:creationId xmlns:a16="http://schemas.microsoft.com/office/drawing/2014/main" id="{BA57B596-4E96-597E-0CEB-94E1E7E57926}"/>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BD2A517-8F4F-872A-7585-22487A7525DA}"/>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21" name="TextBox 20">
                  <a:extLst>
                    <a:ext uri="{FF2B5EF4-FFF2-40B4-BE49-F238E27FC236}">
                      <a16:creationId xmlns:a16="http://schemas.microsoft.com/office/drawing/2014/main" id="{5BD2A517-8F4F-872A-7585-22487A7525DA}"/>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D342A616-D5F6-0E88-83A0-281CA037FE1E}"/>
              </a:ext>
            </a:extLst>
          </p:cNvPr>
          <p:cNvGrpSpPr/>
          <p:nvPr/>
        </p:nvGrpSpPr>
        <p:grpSpPr>
          <a:xfrm>
            <a:off x="7307453" y="1966612"/>
            <a:ext cx="7041076" cy="1350183"/>
            <a:chOff x="3155405" y="4692535"/>
            <a:chExt cx="8675982" cy="1350183"/>
          </a:xfrm>
          <a:noFill/>
        </p:grpSpPr>
        <p:sp>
          <p:nvSpPr>
            <p:cNvPr id="37" name="Rectangle 36">
              <a:extLst>
                <a:ext uri="{FF2B5EF4-FFF2-40B4-BE49-F238E27FC236}">
                  <a16:creationId xmlns:a16="http://schemas.microsoft.com/office/drawing/2014/main" id="{55D2C3C7-C781-56E5-E52A-7B931530B0C4}"/>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629C03-CD32-12AE-2C20-F28DFCF93A55}"/>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8"/>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8D58A23-CF71-344E-845C-D903670BC81E}"/>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9"/>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E9AE40A-B8DE-0717-CA5D-F576FF6F482D}"/>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0"/>
                  <a:stretch>
                    <a:fillRect t="-3846"/>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4D48C03-9931-2AC3-2B46-619E12021F07}"/>
              </a:ext>
            </a:extLst>
          </p:cNvPr>
          <p:cNvSpPr>
            <a:spLocks noGrp="1"/>
          </p:cNvSpPr>
          <p:nvPr>
            <p:ph type="sldNum" sz="quarter" idx="12"/>
          </p:nvPr>
        </p:nvSpPr>
        <p:spPr/>
        <p:txBody>
          <a:bodyPr/>
          <a:lstStyle/>
          <a:p>
            <a:fld id="{923781AE-F842-A042-90D3-9FF1358EFD59}" type="slidenum">
              <a:rPr lang="en-US" smtClean="0"/>
              <a:t>26</a:t>
            </a:fld>
            <a:endParaRPr lang="en-US"/>
          </a:p>
        </p:txBody>
      </p:sp>
      <p:grpSp>
        <p:nvGrpSpPr>
          <p:cNvPr id="4" name="Group 3">
            <a:extLst>
              <a:ext uri="{FF2B5EF4-FFF2-40B4-BE49-F238E27FC236}">
                <a16:creationId xmlns:a16="http://schemas.microsoft.com/office/drawing/2014/main" id="{06E68C3A-9F57-71F7-B12D-7AFA36261C9B}"/>
              </a:ext>
            </a:extLst>
          </p:cNvPr>
          <p:cNvGrpSpPr/>
          <p:nvPr/>
        </p:nvGrpSpPr>
        <p:grpSpPr>
          <a:xfrm>
            <a:off x="291618" y="2022113"/>
            <a:ext cx="7015835" cy="1325563"/>
            <a:chOff x="3216334" y="4637148"/>
            <a:chExt cx="8693449" cy="1325563"/>
          </a:xfrm>
          <a:noFill/>
        </p:grpSpPr>
        <p:sp>
          <p:nvSpPr>
            <p:cNvPr id="5" name="Rectangle 4">
              <a:extLst>
                <a:ext uri="{FF2B5EF4-FFF2-40B4-BE49-F238E27FC236}">
                  <a16:creationId xmlns:a16="http://schemas.microsoft.com/office/drawing/2014/main" id="{DC5BC457-9CE3-A99A-C289-5530503A8CBD}"/>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EF2FAF-3AC5-F77C-B4D3-8EBAA20C5E1E}"/>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D6EF2FAF-3AC5-F77C-B4D3-8EBAA20C5E1E}"/>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11"/>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352948-86B5-814F-1D78-E33F280087AD}"/>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7" name="TextBox 6">
                  <a:extLst>
                    <a:ext uri="{FF2B5EF4-FFF2-40B4-BE49-F238E27FC236}">
                      <a16:creationId xmlns:a16="http://schemas.microsoft.com/office/drawing/2014/main" id="{87352948-86B5-814F-1D78-E33F280087AD}"/>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2"/>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93D7D9-6262-D8E1-8C9F-7897FC6FA6B9}"/>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8" name="TextBox 7">
                  <a:extLst>
                    <a:ext uri="{FF2B5EF4-FFF2-40B4-BE49-F238E27FC236}">
                      <a16:creationId xmlns:a16="http://schemas.microsoft.com/office/drawing/2014/main" id="{CA93D7D9-6262-D8E1-8C9F-7897FC6FA6B9}"/>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3"/>
                  <a:stretch>
                    <a:fillRect t="-5769"/>
                  </a:stretch>
                </a:blipFill>
              </p:spPr>
              <p:txBody>
                <a:bodyPr/>
                <a:lstStyle/>
                <a:p>
                  <a:r>
                    <a:rPr lang="en-US">
                      <a:noFill/>
                    </a:rPr>
                    <a:t> </a:t>
                  </a:r>
                </a:p>
              </p:txBody>
            </p:sp>
          </mc:Fallback>
        </mc:AlternateContent>
      </p:grpSp>
      <p:cxnSp>
        <p:nvCxnSpPr>
          <p:cNvPr id="10" name="Straight Arrow Connector 9">
            <a:extLst>
              <a:ext uri="{FF2B5EF4-FFF2-40B4-BE49-F238E27FC236}">
                <a16:creationId xmlns:a16="http://schemas.microsoft.com/office/drawing/2014/main" id="{0174739A-07AA-D25C-9083-18B23179EC31}"/>
              </a:ext>
            </a:extLst>
          </p:cNvPr>
          <p:cNvCxnSpPr/>
          <p:nvPr/>
        </p:nvCxnSpPr>
        <p:spPr>
          <a:xfrm>
            <a:off x="3702961" y="3429000"/>
            <a:ext cx="1543134" cy="1344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8933C9-B3C6-639A-3F21-0ECC9EFA5CFB}"/>
              </a:ext>
            </a:extLst>
          </p:cNvPr>
          <p:cNvCxnSpPr/>
          <p:nvPr/>
        </p:nvCxnSpPr>
        <p:spPr>
          <a:xfrm flipH="1" flipV="1">
            <a:off x="4952007" y="2635624"/>
            <a:ext cx="2385090" cy="11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BDC434-79D6-78B8-C3BC-DE0271E96355}"/>
              </a:ext>
            </a:extLst>
          </p:cNvPr>
          <p:cNvCxnSpPr/>
          <p:nvPr/>
        </p:nvCxnSpPr>
        <p:spPr>
          <a:xfrm flipV="1">
            <a:off x="7140388" y="3429000"/>
            <a:ext cx="1089212" cy="1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91256B-CAF1-6ADD-E89D-AC325BE3F5AB}"/>
              </a:ext>
            </a:extLst>
          </p:cNvPr>
          <p:cNvSpPr txBox="1"/>
          <p:nvPr/>
        </p:nvSpPr>
        <p:spPr>
          <a:xfrm>
            <a:off x="2689412" y="3697941"/>
            <a:ext cx="4276620" cy="369332"/>
          </a:xfrm>
          <a:prstGeom prst="rect">
            <a:avLst/>
          </a:prstGeom>
          <a:noFill/>
        </p:spPr>
        <p:txBody>
          <a:bodyPr wrap="none" rtlCol="0">
            <a:spAutoFit/>
          </a:bodyPr>
          <a:lstStyle/>
          <a:p>
            <a:r>
              <a:rPr lang="en-US" dirty="0"/>
              <a:t>Correlated sampling, only non efficient step</a:t>
            </a:r>
          </a:p>
        </p:txBody>
      </p:sp>
    </p:spTree>
    <p:extLst>
      <p:ext uri="{BB962C8B-B14F-4D97-AF65-F5344CB8AC3E}">
        <p14:creationId xmlns:p14="http://schemas.microsoft.com/office/powerpoint/2010/main" val="344791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FA99-EDBB-1D56-BED2-2A8CAC9A0AE7}"/>
              </a:ext>
            </a:extLst>
          </p:cNvPr>
          <p:cNvSpPr>
            <a:spLocks noGrp="1"/>
          </p:cNvSpPr>
          <p:nvPr>
            <p:ph type="title"/>
          </p:nvPr>
        </p:nvSpPr>
        <p:spPr>
          <a:xfrm>
            <a:off x="1724381" y="-65087"/>
            <a:ext cx="10515600" cy="1325563"/>
          </a:xfrm>
        </p:spPr>
        <p:txBody>
          <a:bodyPr/>
          <a:lstStyle/>
          <a:p>
            <a:r>
              <a:rPr lang="en-US" dirty="0"/>
              <a:t>Connections between stability notions</a:t>
            </a:r>
          </a:p>
        </p:txBody>
      </p:sp>
      <p:sp>
        <p:nvSpPr>
          <p:cNvPr id="10" name="TextBox 9">
            <a:extLst>
              <a:ext uri="{FF2B5EF4-FFF2-40B4-BE49-F238E27FC236}">
                <a16:creationId xmlns:a16="http://schemas.microsoft.com/office/drawing/2014/main" id="{E73F909C-9A57-10BD-C491-7355054EE3E8}"/>
              </a:ext>
            </a:extLst>
          </p:cNvPr>
          <p:cNvSpPr txBox="1"/>
          <p:nvPr/>
        </p:nvSpPr>
        <p:spPr>
          <a:xfrm>
            <a:off x="5494970" y="891144"/>
            <a:ext cx="1202060" cy="369332"/>
          </a:xfrm>
          <a:prstGeom prst="rect">
            <a:avLst/>
          </a:prstGeom>
          <a:noFill/>
        </p:spPr>
        <p:txBody>
          <a:bodyPr wrap="none" rtlCol="0">
            <a:spAutoFit/>
          </a:bodyPr>
          <a:lstStyle/>
          <a:p>
            <a:r>
              <a:rPr lang="en-US" dirty="0">
                <a:solidFill>
                  <a:srgbClr val="FF0000"/>
                </a:solidFill>
              </a:rPr>
              <a:t>[Our work]</a:t>
            </a:r>
          </a:p>
        </p:txBody>
      </p:sp>
      <p:sp>
        <p:nvSpPr>
          <p:cNvPr id="3" name="Slide Number Placeholder 2">
            <a:extLst>
              <a:ext uri="{FF2B5EF4-FFF2-40B4-BE49-F238E27FC236}">
                <a16:creationId xmlns:a16="http://schemas.microsoft.com/office/drawing/2014/main" id="{3F82C209-33A4-9932-FF5F-F5388B1EA756}"/>
              </a:ext>
            </a:extLst>
          </p:cNvPr>
          <p:cNvSpPr>
            <a:spLocks noGrp="1"/>
          </p:cNvSpPr>
          <p:nvPr>
            <p:ph type="sldNum" sz="quarter" idx="12"/>
          </p:nvPr>
        </p:nvSpPr>
        <p:spPr/>
        <p:txBody>
          <a:bodyPr/>
          <a:lstStyle/>
          <a:p>
            <a:fld id="{923781AE-F842-A042-90D3-9FF1358EFD59}" type="slidenum">
              <a:rPr lang="en-US" smtClean="0"/>
              <a:t>27</a:t>
            </a:fld>
            <a:endParaRPr lang="en-US"/>
          </a:p>
        </p:txBody>
      </p:sp>
      <p:grpSp>
        <p:nvGrpSpPr>
          <p:cNvPr id="4" name="Group 3">
            <a:extLst>
              <a:ext uri="{FF2B5EF4-FFF2-40B4-BE49-F238E27FC236}">
                <a16:creationId xmlns:a16="http://schemas.microsoft.com/office/drawing/2014/main" id="{6A91B91E-1BD7-4E27-1EB3-296587FECCFB}"/>
              </a:ext>
            </a:extLst>
          </p:cNvPr>
          <p:cNvGrpSpPr/>
          <p:nvPr/>
        </p:nvGrpSpPr>
        <p:grpSpPr>
          <a:xfrm>
            <a:off x="3702961" y="4879516"/>
            <a:ext cx="5988137" cy="1325563"/>
            <a:chOff x="477264" y="1757409"/>
            <a:chExt cx="6319397" cy="1325563"/>
          </a:xfrm>
          <a:noFill/>
        </p:grpSpPr>
        <p:grpSp>
          <p:nvGrpSpPr>
            <p:cNvPr id="5" name="Group 4">
              <a:extLst>
                <a:ext uri="{FF2B5EF4-FFF2-40B4-BE49-F238E27FC236}">
                  <a16:creationId xmlns:a16="http://schemas.microsoft.com/office/drawing/2014/main" id="{2F09F30B-2E69-053E-EDD4-C9D2CDEFE35B}"/>
                </a:ext>
              </a:extLst>
            </p:cNvPr>
            <p:cNvGrpSpPr/>
            <p:nvPr/>
          </p:nvGrpSpPr>
          <p:grpSpPr>
            <a:xfrm>
              <a:off x="477264" y="1757409"/>
              <a:ext cx="6319397" cy="1325563"/>
              <a:chOff x="6329803" y="3550880"/>
              <a:chExt cx="6207848" cy="1755046"/>
            </a:xfrm>
            <a:grpFill/>
          </p:grpSpPr>
          <p:sp>
            <p:nvSpPr>
              <p:cNvPr id="7" name="Rectangle 6">
                <a:extLst>
                  <a:ext uri="{FF2B5EF4-FFF2-40B4-BE49-F238E27FC236}">
                    <a16:creationId xmlns:a16="http://schemas.microsoft.com/office/drawing/2014/main" id="{22280A76-247F-FE5D-6336-74D399A75B9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0CF4C1-90F5-FC59-6006-C0D549A35A3D}"/>
                      </a:ext>
                    </a:extLst>
                  </p:cNvPr>
                  <p:cNvSpPr txBox="1"/>
                  <p:nvPr/>
                </p:nvSpPr>
                <p:spPr>
                  <a:xfrm>
                    <a:off x="6329803" y="4554044"/>
                    <a:ext cx="5444665" cy="53700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8" name="TextBox 7">
                    <a:extLst>
                      <a:ext uri="{FF2B5EF4-FFF2-40B4-BE49-F238E27FC236}">
                        <a16:creationId xmlns:a16="http://schemas.microsoft.com/office/drawing/2014/main" id="{4C0CF4C1-90F5-FC59-6006-C0D549A35A3D}"/>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06CF-A6BC-AA76-21BB-AAAC01FC3380}"/>
                      </a:ext>
                    </a:extLst>
                  </p:cNvPr>
                  <p:cNvSpPr txBox="1"/>
                  <p:nvPr/>
                </p:nvSpPr>
                <p:spPr>
                  <a:xfrm>
                    <a:off x="7929556" y="4105237"/>
                    <a:ext cx="4608095"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9" name="TextBox 8">
                    <a:extLst>
                      <a:ext uri="{FF2B5EF4-FFF2-40B4-BE49-F238E27FC236}">
                        <a16:creationId xmlns:a16="http://schemas.microsoft.com/office/drawing/2014/main" id="{A54006CF-A6BC-AA76-21BB-AAAC01FC3380}"/>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7762F2-ED3C-33A9-8328-B65635094C7E}"/>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6" name="TextBox 5">
                  <a:extLst>
                    <a:ext uri="{FF2B5EF4-FFF2-40B4-BE49-F238E27FC236}">
                      <a16:creationId xmlns:a16="http://schemas.microsoft.com/office/drawing/2014/main" id="{147762F2-ED3C-33A9-8328-B65635094C7E}"/>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8E95A4DD-70EC-6036-FB0B-7D32A816DC9B}"/>
              </a:ext>
            </a:extLst>
          </p:cNvPr>
          <p:cNvGrpSpPr/>
          <p:nvPr/>
        </p:nvGrpSpPr>
        <p:grpSpPr>
          <a:xfrm>
            <a:off x="7307453" y="1966612"/>
            <a:ext cx="7041076" cy="1350183"/>
            <a:chOff x="3155405" y="4692535"/>
            <a:chExt cx="8675982" cy="1350183"/>
          </a:xfrm>
          <a:noFill/>
        </p:grpSpPr>
        <p:sp>
          <p:nvSpPr>
            <p:cNvPr id="12" name="Rectangle 11">
              <a:extLst>
                <a:ext uri="{FF2B5EF4-FFF2-40B4-BE49-F238E27FC236}">
                  <a16:creationId xmlns:a16="http://schemas.microsoft.com/office/drawing/2014/main" id="{4EBD762F-424D-F8ED-1E97-5C5F489C4D86}"/>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B6FB76-E124-0C3A-BA38-0CCEE74F650C}"/>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8"/>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745222-3A7D-0AFC-A0AD-887EB21606BA}"/>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9"/>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B59EC9-C8C0-9AAF-B4E5-4EC44528DF96}"/>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0"/>
                  <a:stretch>
                    <a:fillRect t="-3846"/>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84FD5577-A912-B195-2BE3-626D62C579B2}"/>
              </a:ext>
            </a:extLst>
          </p:cNvPr>
          <p:cNvGrpSpPr/>
          <p:nvPr/>
        </p:nvGrpSpPr>
        <p:grpSpPr>
          <a:xfrm>
            <a:off x="291618" y="2022113"/>
            <a:ext cx="7015835" cy="1325563"/>
            <a:chOff x="3216334" y="4637148"/>
            <a:chExt cx="8693449" cy="1325563"/>
          </a:xfrm>
          <a:noFill/>
        </p:grpSpPr>
        <p:sp>
          <p:nvSpPr>
            <p:cNvPr id="22" name="Rectangle 21">
              <a:extLst>
                <a:ext uri="{FF2B5EF4-FFF2-40B4-BE49-F238E27FC236}">
                  <a16:creationId xmlns:a16="http://schemas.microsoft.com/office/drawing/2014/main" id="{E7B17A1F-BA0D-5633-BDA3-E9B586447A56}"/>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7C8E8F-FF49-888D-C150-78EBDAF3C865}"/>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23" name="TextBox 22">
                  <a:extLst>
                    <a:ext uri="{FF2B5EF4-FFF2-40B4-BE49-F238E27FC236}">
                      <a16:creationId xmlns:a16="http://schemas.microsoft.com/office/drawing/2014/main" id="{E57C8E8F-FF49-888D-C150-78EBDAF3C865}"/>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11"/>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D940849-EB4D-412E-E4DD-B89452DCED47}"/>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24" name="TextBox 23">
                  <a:extLst>
                    <a:ext uri="{FF2B5EF4-FFF2-40B4-BE49-F238E27FC236}">
                      <a16:creationId xmlns:a16="http://schemas.microsoft.com/office/drawing/2014/main" id="{7D940849-EB4D-412E-E4DD-B89452DCED4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2"/>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B7C54AC-9589-9331-EE5C-4D7640E613D2}"/>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25" name="TextBox 24">
                  <a:extLst>
                    <a:ext uri="{FF2B5EF4-FFF2-40B4-BE49-F238E27FC236}">
                      <a16:creationId xmlns:a16="http://schemas.microsoft.com/office/drawing/2014/main" id="{6B7C54AC-9589-9331-EE5C-4D7640E613D2}"/>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3"/>
                  <a:stretch>
                    <a:fillRect t="-5769"/>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640467F4-9A25-D7FF-8DA3-E260D145D2D4}"/>
              </a:ext>
            </a:extLst>
          </p:cNvPr>
          <p:cNvGrpSpPr/>
          <p:nvPr/>
        </p:nvGrpSpPr>
        <p:grpSpPr>
          <a:xfrm>
            <a:off x="8005174" y="800039"/>
            <a:ext cx="4399147" cy="841256"/>
            <a:chOff x="8005174" y="800039"/>
            <a:chExt cx="4399147" cy="841256"/>
          </a:xfrm>
        </p:grpSpPr>
        <p:cxnSp>
          <p:nvCxnSpPr>
            <p:cNvPr id="28" name="Straight Arrow Connector 27">
              <a:extLst>
                <a:ext uri="{FF2B5EF4-FFF2-40B4-BE49-F238E27FC236}">
                  <a16:creationId xmlns:a16="http://schemas.microsoft.com/office/drawing/2014/main" id="{EC0EDE4C-82ED-9282-78E2-F822A3E4FA5D}"/>
                </a:ext>
              </a:extLst>
            </p:cNvPr>
            <p:cNvCxnSpPr/>
            <p:nvPr/>
          </p:nvCxnSpPr>
          <p:spPr>
            <a:xfrm>
              <a:off x="8005174" y="1304720"/>
              <a:ext cx="16859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Efficient Transformation">
              <a:extLst>
                <a:ext uri="{FF2B5EF4-FFF2-40B4-BE49-F238E27FC236}">
                  <a16:creationId xmlns:a16="http://schemas.microsoft.com/office/drawing/2014/main" id="{7234F8D5-7BA5-2A4B-14AB-798A8DE87558}"/>
                </a:ext>
              </a:extLst>
            </p:cNvPr>
            <p:cNvSpPr txBox="1"/>
            <p:nvPr/>
          </p:nvSpPr>
          <p:spPr>
            <a:xfrm>
              <a:off x="10224566" y="800039"/>
              <a:ext cx="217975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700"/>
              </a:lvl1pPr>
            </a:lstStyle>
            <a:p>
              <a:r>
                <a:rPr sz="2400" dirty="0"/>
                <a:t>Efficient Transformation</a:t>
              </a:r>
            </a:p>
          </p:txBody>
        </p:sp>
        <p:sp>
          <p:nvSpPr>
            <p:cNvPr id="18" name="TextBox 17">
              <a:extLst>
                <a:ext uri="{FF2B5EF4-FFF2-40B4-BE49-F238E27FC236}">
                  <a16:creationId xmlns:a16="http://schemas.microsoft.com/office/drawing/2014/main" id="{22BBE921-B732-B782-D9DA-AF97B00CAF17}"/>
                </a:ext>
              </a:extLst>
            </p:cNvPr>
            <p:cNvSpPr txBox="1"/>
            <p:nvPr/>
          </p:nvSpPr>
          <p:spPr>
            <a:xfrm>
              <a:off x="9854601" y="1093023"/>
              <a:ext cx="255198" cy="369332"/>
            </a:xfrm>
            <a:prstGeom prst="rect">
              <a:avLst/>
            </a:prstGeom>
            <a:noFill/>
          </p:spPr>
          <p:txBody>
            <a:bodyPr wrap="none" rtlCol="0">
              <a:spAutoFit/>
            </a:bodyPr>
            <a:lstStyle/>
            <a:p>
              <a:r>
                <a:rPr lang="en-US" dirty="0"/>
                <a:t>-</a:t>
              </a:r>
            </a:p>
          </p:txBody>
        </p:sp>
      </p:grpSp>
      <p:sp>
        <p:nvSpPr>
          <p:cNvPr id="20" name="Rectangle 19">
            <a:extLst>
              <a:ext uri="{FF2B5EF4-FFF2-40B4-BE49-F238E27FC236}">
                <a16:creationId xmlns:a16="http://schemas.microsoft.com/office/drawing/2014/main" id="{85235622-2F13-1C7B-577D-E8B61B48B039}"/>
              </a:ext>
            </a:extLst>
          </p:cNvPr>
          <p:cNvSpPr/>
          <p:nvPr/>
        </p:nvSpPr>
        <p:spPr>
          <a:xfrm>
            <a:off x="3890075" y="5304075"/>
            <a:ext cx="4881966" cy="862458"/>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CC9F0D-7DAA-5830-9559-4493C0FA0D33}"/>
              </a:ext>
            </a:extLst>
          </p:cNvPr>
          <p:cNvSpPr/>
          <p:nvPr/>
        </p:nvSpPr>
        <p:spPr>
          <a:xfrm>
            <a:off x="518412" y="2547092"/>
            <a:ext cx="4115581" cy="712740"/>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7F554D-97C1-A1AB-C85D-AE2EFFCF3D27}"/>
              </a:ext>
            </a:extLst>
          </p:cNvPr>
          <p:cNvSpPr/>
          <p:nvPr/>
        </p:nvSpPr>
        <p:spPr>
          <a:xfrm>
            <a:off x="7368944" y="2403966"/>
            <a:ext cx="4115581" cy="729298"/>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5DF57720-8025-2E00-5071-DE0B63CBAB22}"/>
              </a:ext>
            </a:extLst>
          </p:cNvPr>
          <p:cNvCxnSpPr>
            <a:cxnSpLocks/>
          </p:cNvCxnSpPr>
          <p:nvPr/>
        </p:nvCxnSpPr>
        <p:spPr>
          <a:xfrm>
            <a:off x="3702961" y="3367286"/>
            <a:ext cx="931032" cy="15122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670761-EC6A-65AD-FE00-C06FA7DF4236}"/>
              </a:ext>
            </a:extLst>
          </p:cNvPr>
          <p:cNvCxnSpPr>
            <a:cxnSpLocks/>
            <a:endCxn id="22" idx="2"/>
          </p:cNvCxnSpPr>
          <p:nvPr/>
        </p:nvCxnSpPr>
        <p:spPr>
          <a:xfrm flipH="1" flipV="1">
            <a:off x="2537943" y="3347676"/>
            <a:ext cx="1141873" cy="17874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9E0AFC-B727-C610-0513-23F2D0279E49}"/>
                  </a:ext>
                </a:extLst>
              </p:cNvPr>
              <p:cNvSpPr txBox="1"/>
              <p:nvPr/>
            </p:nvSpPr>
            <p:spPr>
              <a:xfrm>
                <a:off x="692775" y="4073705"/>
                <a:ext cx="2216954" cy="938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𝑝𝑜𝑙𝑦</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𝛿</m:t>
                                  </m:r>
                                </m:den>
                              </m:f>
                            </m:e>
                          </m:func>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𝜖</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32" name="TextBox 31">
                <a:extLst>
                  <a:ext uri="{FF2B5EF4-FFF2-40B4-BE49-F238E27FC236}">
                    <a16:creationId xmlns:a16="http://schemas.microsoft.com/office/drawing/2014/main" id="{149E0AFC-B727-C610-0513-23F2D0279E49}"/>
                  </a:ext>
                </a:extLst>
              </p:cNvPr>
              <p:cNvSpPr txBox="1">
                <a:spLocks noRot="1" noChangeAspect="1" noMove="1" noResize="1" noEditPoints="1" noAdjustHandles="1" noChangeArrowheads="1" noChangeShapeType="1" noTextEdit="1"/>
              </p:cNvSpPr>
              <p:nvPr/>
            </p:nvSpPr>
            <p:spPr>
              <a:xfrm>
                <a:off x="692775" y="4073705"/>
                <a:ext cx="2216954" cy="938590"/>
              </a:xfrm>
              <a:prstGeom prst="rect">
                <a:avLst/>
              </a:prstGeom>
              <a:blipFill>
                <a:blip r:embed="rId14"/>
                <a:stretch>
                  <a:fillRect l="-1143" r="-2857" b="-6667"/>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53A8998-8C7A-3505-21DC-9399363BDD21}"/>
              </a:ext>
            </a:extLst>
          </p:cNvPr>
          <p:cNvCxnSpPr>
            <a:cxnSpLocks/>
          </p:cNvCxnSpPr>
          <p:nvPr/>
        </p:nvCxnSpPr>
        <p:spPr>
          <a:xfrm flipH="1" flipV="1">
            <a:off x="4763344" y="2871419"/>
            <a:ext cx="2513363" cy="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DFA2F4-70D6-BF27-9816-FC1F8CF634A2}"/>
                  </a:ext>
                </a:extLst>
              </p:cNvPr>
              <p:cNvSpPr txBox="1"/>
              <p:nvPr/>
            </p:nvSpPr>
            <p:spPr>
              <a:xfrm>
                <a:off x="4369064" y="3660783"/>
                <a:ext cx="1002069" cy="695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30" name="TextBox 29">
                <a:extLst>
                  <a:ext uri="{FF2B5EF4-FFF2-40B4-BE49-F238E27FC236}">
                    <a16:creationId xmlns:a16="http://schemas.microsoft.com/office/drawing/2014/main" id="{A6DFA2F4-70D6-BF27-9816-FC1F8CF634A2}"/>
                  </a:ext>
                </a:extLst>
              </p:cNvPr>
              <p:cNvSpPr txBox="1">
                <a:spLocks noRot="1" noChangeAspect="1" noMove="1" noResize="1" noEditPoints="1" noAdjustHandles="1" noChangeArrowheads="1" noChangeShapeType="1" noTextEdit="1"/>
              </p:cNvSpPr>
              <p:nvPr/>
            </p:nvSpPr>
            <p:spPr>
              <a:xfrm>
                <a:off x="4369064" y="3660783"/>
                <a:ext cx="1002069" cy="695062"/>
              </a:xfrm>
              <a:prstGeom prst="rect">
                <a:avLst/>
              </a:prstGeom>
              <a:blipFill>
                <a:blip r:embed="rId15"/>
                <a:stretch>
                  <a:fillRect l="-3797" r="-2532"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D32520-29AD-540C-E4B9-4EADD50E9632}"/>
                  </a:ext>
                </a:extLst>
              </p:cNvPr>
              <p:cNvSpPr txBox="1"/>
              <p:nvPr/>
            </p:nvSpPr>
            <p:spPr>
              <a:xfrm>
                <a:off x="5608028" y="2959404"/>
                <a:ext cx="10037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m:oMathPara>
                </a14:m>
                <a:endParaRPr lang="en-US" sz="2400" dirty="0"/>
              </a:p>
            </p:txBody>
          </p:sp>
        </mc:Choice>
        <mc:Fallback xmlns="">
          <p:sp>
            <p:nvSpPr>
              <p:cNvPr id="31" name="TextBox 30">
                <a:extLst>
                  <a:ext uri="{FF2B5EF4-FFF2-40B4-BE49-F238E27FC236}">
                    <a16:creationId xmlns:a16="http://schemas.microsoft.com/office/drawing/2014/main" id="{BFD32520-29AD-540C-E4B9-4EADD50E9632}"/>
                  </a:ext>
                </a:extLst>
              </p:cNvPr>
              <p:cNvSpPr txBox="1">
                <a:spLocks noRot="1" noChangeAspect="1" noMove="1" noResize="1" noEditPoints="1" noAdjustHandles="1" noChangeArrowheads="1" noChangeShapeType="1" noTextEdit="1"/>
              </p:cNvSpPr>
              <p:nvPr/>
            </p:nvSpPr>
            <p:spPr>
              <a:xfrm>
                <a:off x="5608028" y="2959404"/>
                <a:ext cx="1003736" cy="369332"/>
              </a:xfrm>
              <a:prstGeom prst="rect">
                <a:avLst/>
              </a:prstGeom>
              <a:blipFill>
                <a:blip r:embed="rId16"/>
                <a:stretch>
                  <a:fillRect l="-3750" r="-2500"/>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48B9BD1-F3B0-5AE1-5273-320F863010EE}"/>
              </a:ext>
            </a:extLst>
          </p:cNvPr>
          <p:cNvCxnSpPr>
            <a:cxnSpLocks/>
          </p:cNvCxnSpPr>
          <p:nvPr/>
        </p:nvCxnSpPr>
        <p:spPr>
          <a:xfrm flipV="1">
            <a:off x="7962742" y="3259832"/>
            <a:ext cx="809299" cy="15951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8071A98-F1B4-21F5-242B-5C88FAD9F4C8}"/>
                  </a:ext>
                </a:extLst>
              </p:cNvPr>
              <p:cNvSpPr txBox="1"/>
              <p:nvPr/>
            </p:nvSpPr>
            <p:spPr>
              <a:xfrm>
                <a:off x="8476773" y="3588091"/>
                <a:ext cx="1607363" cy="938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𝛿</m:t>
                                  </m:r>
                                </m:den>
                              </m:f>
                            </m:e>
                          </m:func>
                        </m:num>
                        <m:den>
                          <m:r>
                            <a:rPr lang="en-US" sz="2400" b="0" i="1" smtClean="0">
                              <a:latin typeface="Cambria Math" panose="02040503050406030204" pitchFamily="18" charset="0"/>
                            </a:rPr>
                            <m:t>𝜖</m:t>
                          </m:r>
                        </m:den>
                      </m:f>
                    </m:oMath>
                  </m:oMathPara>
                </a14:m>
                <a:endParaRPr lang="en-US" sz="2400" dirty="0"/>
              </a:p>
            </p:txBody>
          </p:sp>
        </mc:Choice>
        <mc:Fallback xmlns="">
          <p:sp>
            <p:nvSpPr>
              <p:cNvPr id="36" name="TextBox 35">
                <a:extLst>
                  <a:ext uri="{FF2B5EF4-FFF2-40B4-BE49-F238E27FC236}">
                    <a16:creationId xmlns:a16="http://schemas.microsoft.com/office/drawing/2014/main" id="{D8071A98-F1B4-21F5-242B-5C88FAD9F4C8}"/>
                  </a:ext>
                </a:extLst>
              </p:cNvPr>
              <p:cNvSpPr txBox="1">
                <a:spLocks noRot="1" noChangeAspect="1" noMove="1" noResize="1" noEditPoints="1" noAdjustHandles="1" noChangeArrowheads="1" noChangeShapeType="1" noTextEdit="1"/>
              </p:cNvSpPr>
              <p:nvPr/>
            </p:nvSpPr>
            <p:spPr>
              <a:xfrm>
                <a:off x="8476773" y="3588091"/>
                <a:ext cx="1607363" cy="938590"/>
              </a:xfrm>
              <a:prstGeom prst="rect">
                <a:avLst/>
              </a:prstGeom>
              <a:blipFill>
                <a:blip r:embed="rId17"/>
                <a:stretch>
                  <a:fillRect l="-2362" r="-3937" b="-6667"/>
                </a:stretch>
              </a:blipFill>
            </p:spPr>
            <p:txBody>
              <a:bodyPr/>
              <a:lstStyle/>
              <a:p>
                <a:r>
                  <a:rPr lang="en-US">
                    <a:noFill/>
                  </a:rPr>
                  <a:t> </a:t>
                </a:r>
              </a:p>
            </p:txBody>
          </p:sp>
        </mc:Fallback>
      </mc:AlternateContent>
    </p:spTree>
    <p:extLst>
      <p:ext uri="{BB962C8B-B14F-4D97-AF65-F5344CB8AC3E}">
        <p14:creationId xmlns:p14="http://schemas.microsoft.com/office/powerpoint/2010/main" val="141230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128-928E-A8C9-443A-E758928954D5}"/>
              </a:ext>
            </a:extLst>
          </p:cNvPr>
          <p:cNvSpPr>
            <a:spLocks noGrp="1"/>
          </p:cNvSpPr>
          <p:nvPr>
            <p:ph type="title"/>
          </p:nvPr>
        </p:nvSpPr>
        <p:spPr>
          <a:xfrm>
            <a:off x="4871357" y="-65087"/>
            <a:ext cx="10515600" cy="1325563"/>
          </a:xfrm>
        </p:spPr>
        <p:txBody>
          <a:bodyPr/>
          <a:lstStyle/>
          <a:p>
            <a:r>
              <a:rPr lang="en-US" dirty="0"/>
              <a:t>Applications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509DEA-F4A2-C94B-09A3-884783D61B47}"/>
                  </a:ext>
                </a:extLst>
              </p:cNvPr>
              <p:cNvSpPr>
                <a:spLocks noGrp="1"/>
              </p:cNvSpPr>
              <p:nvPr>
                <p:ph idx="1"/>
              </p:nvPr>
            </p:nvSpPr>
            <p:spPr>
              <a:xfrm>
                <a:off x="574729" y="1642820"/>
                <a:ext cx="4508715" cy="3270143"/>
              </a:xfrm>
              <a:solidFill>
                <a:schemeClr val="accent4">
                  <a:lumMod val="20000"/>
                  <a:lumOff val="80000"/>
                </a:schemeClr>
              </a:solidFill>
            </p:spPr>
            <p:txBody>
              <a:bodyPr>
                <a:normAutofit/>
              </a:bodyPr>
              <a:lstStyle/>
              <a:p>
                <a:pPr marL="0" indent="0">
                  <a:buNone/>
                </a:pPr>
                <a:r>
                  <a:rPr lang="en-US" sz="2400" dirty="0">
                    <a:solidFill>
                      <a:schemeClr val="tx1"/>
                    </a:solidFill>
                  </a:rPr>
                  <a:t>               </a:t>
                </a:r>
                <a:r>
                  <a:rPr lang="en-US" sz="2400" b="1" dirty="0">
                    <a:solidFill>
                      <a:schemeClr val="tx1"/>
                    </a:solidFill>
                  </a:rPr>
                  <a:t>Differential Privacy</a:t>
                </a:r>
              </a:p>
              <a:p>
                <a:r>
                  <a:rPr lang="en-US" sz="2400" dirty="0">
                    <a:solidFill>
                      <a:schemeClr val="bg1">
                        <a:lumMod val="50000"/>
                      </a:schemeClr>
                    </a:solidFill>
                  </a:rPr>
                  <a:t>Asymptotic amplification of </a:t>
                </a:r>
                <a14:m>
                  <m:oMath xmlns:m="http://schemas.openxmlformats.org/officeDocument/2006/math">
                    <m:r>
                      <a:rPr lang="en-US" sz="2400" b="0" i="1" smtClean="0">
                        <a:solidFill>
                          <a:schemeClr val="bg1">
                            <a:lumMod val="50000"/>
                          </a:schemeClr>
                        </a:solidFill>
                        <a:latin typeface="Cambria Math" panose="02040503050406030204" pitchFamily="18" charset="0"/>
                      </a:rPr>
                      <m:t>𝛿</m:t>
                    </m:r>
                  </m:oMath>
                </a14:m>
                <a:r>
                  <a:rPr lang="en-US" sz="2400" dirty="0">
                    <a:solidFill>
                      <a:schemeClr val="bg1">
                        <a:lumMod val="50000"/>
                      </a:schemeClr>
                    </a:solidFill>
                  </a:rPr>
                  <a:t> in differential privacy</a:t>
                </a:r>
              </a:p>
              <a:p>
                <a:r>
                  <a:rPr lang="en-US" sz="2400" dirty="0">
                    <a:solidFill>
                      <a:schemeClr val="bg1">
                        <a:lumMod val="50000"/>
                      </a:schemeClr>
                    </a:solidFill>
                  </a:rPr>
                  <a:t>Item-level to user-level DP transformation</a:t>
                </a:r>
              </a:p>
              <a:p>
                <a:r>
                  <a:rPr lang="en-US" sz="2400" dirty="0">
                    <a:solidFill>
                      <a:schemeClr val="bg1">
                        <a:lumMod val="50000"/>
                      </a:schemeClr>
                    </a:solidFill>
                  </a:rPr>
                  <a:t>Agnostic to realizable DP PAC learning reduction without uniform convergence</a:t>
                </a:r>
              </a:p>
              <a:p>
                <a:pPr marL="0" indent="0">
                  <a:buNone/>
                </a:pPr>
                <a:endParaRPr lang="en-US" sz="3200" dirty="0"/>
              </a:p>
              <a:p>
                <a:endParaRPr lang="en-US" sz="3200"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9B509DEA-F4A2-C94B-09A3-884783D61B47}"/>
                  </a:ext>
                </a:extLst>
              </p:cNvPr>
              <p:cNvSpPr>
                <a:spLocks noGrp="1" noRot="1" noChangeAspect="1" noMove="1" noResize="1" noEditPoints="1" noAdjustHandles="1" noChangeArrowheads="1" noChangeShapeType="1" noTextEdit="1"/>
              </p:cNvSpPr>
              <p:nvPr>
                <p:ph idx="1"/>
              </p:nvPr>
            </p:nvSpPr>
            <p:spPr>
              <a:xfrm>
                <a:off x="574729" y="1642820"/>
                <a:ext cx="4508715" cy="3270143"/>
              </a:xfrm>
              <a:blipFill>
                <a:blip r:embed="rId3"/>
                <a:stretch>
                  <a:fillRect l="-1966" t="-232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D3ED243-826D-8FD3-069C-E08A434DE5ED}"/>
              </a:ext>
            </a:extLst>
          </p:cNvPr>
          <p:cNvSpPr txBox="1"/>
          <p:nvPr/>
        </p:nvSpPr>
        <p:spPr>
          <a:xfrm>
            <a:off x="5494970" y="891144"/>
            <a:ext cx="1202060" cy="369332"/>
          </a:xfrm>
          <a:prstGeom prst="rect">
            <a:avLst/>
          </a:prstGeom>
          <a:noFill/>
        </p:spPr>
        <p:txBody>
          <a:bodyPr wrap="none" rtlCol="0">
            <a:spAutoFit/>
          </a:bodyPr>
          <a:lstStyle/>
          <a:p>
            <a:r>
              <a:rPr lang="en-US" dirty="0">
                <a:solidFill>
                  <a:srgbClr val="FF0000"/>
                </a:solidFill>
              </a:rPr>
              <a:t>[Our work]</a:t>
            </a:r>
          </a:p>
        </p:txBody>
      </p:sp>
      <p:sp>
        <p:nvSpPr>
          <p:cNvPr id="5" name="Slide Number Placeholder 4">
            <a:extLst>
              <a:ext uri="{FF2B5EF4-FFF2-40B4-BE49-F238E27FC236}">
                <a16:creationId xmlns:a16="http://schemas.microsoft.com/office/drawing/2014/main" id="{FBD52DE7-83CC-8AE0-7B31-DD4DAE174B65}"/>
              </a:ext>
            </a:extLst>
          </p:cNvPr>
          <p:cNvSpPr>
            <a:spLocks noGrp="1"/>
          </p:cNvSpPr>
          <p:nvPr>
            <p:ph type="sldNum" sz="quarter" idx="12"/>
          </p:nvPr>
        </p:nvSpPr>
        <p:spPr/>
        <p:txBody>
          <a:bodyPr/>
          <a:lstStyle/>
          <a:p>
            <a:fld id="{923781AE-F842-A042-90D3-9FF1358EFD59}" type="slidenum">
              <a:rPr lang="en-US" smtClean="0"/>
              <a:t>28</a:t>
            </a:fld>
            <a:endParaRPr lang="en-US"/>
          </a:p>
        </p:txBody>
      </p:sp>
      <p:sp>
        <p:nvSpPr>
          <p:cNvPr id="6" name="Content Placeholder 2">
            <a:extLst>
              <a:ext uri="{FF2B5EF4-FFF2-40B4-BE49-F238E27FC236}">
                <a16:creationId xmlns:a16="http://schemas.microsoft.com/office/drawing/2014/main" id="{26278FF8-0388-7892-C1B4-59511D219932}"/>
              </a:ext>
            </a:extLst>
          </p:cNvPr>
          <p:cNvSpPr txBox="1">
            <a:spLocks/>
          </p:cNvSpPr>
          <p:nvPr/>
        </p:nvSpPr>
        <p:spPr>
          <a:xfrm>
            <a:off x="7164091" y="1260476"/>
            <a:ext cx="4189709" cy="2900811"/>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a:t>
            </a:r>
            <a:r>
              <a:rPr lang="en-US" sz="2400" b="1" dirty="0"/>
              <a:t>Perfect Generalization</a:t>
            </a:r>
          </a:p>
          <a:p>
            <a:r>
              <a:rPr lang="en-US" sz="2400" dirty="0">
                <a:solidFill>
                  <a:schemeClr val="bg1">
                    <a:lumMod val="50000"/>
                  </a:schemeClr>
                </a:solidFill>
              </a:rPr>
              <a:t>New perfectly generalizing algorithms</a:t>
            </a:r>
          </a:p>
          <a:p>
            <a:r>
              <a:rPr lang="en-US" sz="2400" dirty="0">
                <a:solidFill>
                  <a:schemeClr val="bg1">
                    <a:lumMod val="50000"/>
                  </a:schemeClr>
                </a:solidFill>
              </a:rPr>
              <a:t>Amplification of perfect generalization parameters</a:t>
            </a:r>
          </a:p>
          <a:p>
            <a:r>
              <a:rPr lang="en-US" sz="2400" dirty="0">
                <a:solidFill>
                  <a:schemeClr val="bg1">
                    <a:lumMod val="50000"/>
                  </a:schemeClr>
                </a:solidFill>
              </a:rPr>
              <a:t>Conversion of one-way perfect generalization to perfect generalization</a:t>
            </a:r>
            <a:endParaRPr lang="en-US" sz="3200" dirty="0">
              <a:solidFill>
                <a:schemeClr val="bg1">
                  <a:lumMod val="50000"/>
                </a:schemeClr>
              </a:solidFill>
            </a:endParaRPr>
          </a:p>
          <a:p>
            <a:endParaRPr lang="en-US" sz="3200" dirty="0"/>
          </a:p>
          <a:p>
            <a:pPr marL="457200" lvl="1"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9419E33C-C769-566C-BBFE-813FDDAD7DFB}"/>
              </a:ext>
            </a:extLst>
          </p:cNvPr>
          <p:cNvSpPr txBox="1">
            <a:spLocks/>
          </p:cNvSpPr>
          <p:nvPr/>
        </p:nvSpPr>
        <p:spPr>
          <a:xfrm>
            <a:off x="5775425" y="4621667"/>
            <a:ext cx="4508715" cy="2085896"/>
          </a:xfrm>
          <a:prstGeom prst="rect">
            <a:avLst/>
          </a:prstGeom>
          <a:solidFill>
            <a:schemeClr val="accent4">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a:t>
            </a:r>
            <a:r>
              <a:rPr lang="en-US" sz="2400" b="1" dirty="0"/>
              <a:t>Replicability</a:t>
            </a:r>
          </a:p>
          <a:p>
            <a:r>
              <a:rPr lang="en-US" sz="2400" dirty="0">
                <a:solidFill>
                  <a:schemeClr val="bg1">
                    <a:lumMod val="50000"/>
                  </a:schemeClr>
                </a:solidFill>
              </a:rPr>
              <a:t>New replicable algorithms</a:t>
            </a:r>
          </a:p>
          <a:p>
            <a:r>
              <a:rPr lang="en-US" sz="2400" dirty="0">
                <a:solidFill>
                  <a:schemeClr val="bg1">
                    <a:lumMod val="50000"/>
                  </a:schemeClr>
                </a:solidFill>
              </a:rPr>
              <a:t>Amplification of replicability</a:t>
            </a:r>
          </a:p>
          <a:p>
            <a:r>
              <a:rPr lang="en-US" sz="2400" dirty="0">
                <a:solidFill>
                  <a:schemeClr val="bg1">
                    <a:lumMod val="50000"/>
                  </a:schemeClr>
                </a:solidFill>
              </a:rPr>
              <a:t>Non-adaptive composition of replicability</a:t>
            </a:r>
          </a:p>
          <a:p>
            <a:endParaRPr lang="en-US" sz="3200"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4133350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128-928E-A8C9-443A-E758928954D5}"/>
              </a:ext>
            </a:extLst>
          </p:cNvPr>
          <p:cNvSpPr>
            <a:spLocks noGrp="1"/>
          </p:cNvSpPr>
          <p:nvPr>
            <p:ph type="title"/>
          </p:nvPr>
        </p:nvSpPr>
        <p:spPr>
          <a:xfrm>
            <a:off x="1143000" y="-65087"/>
            <a:ext cx="14243957" cy="1325563"/>
          </a:xfrm>
        </p:spPr>
        <p:txBody>
          <a:bodyPr/>
          <a:lstStyle/>
          <a:p>
            <a:r>
              <a:rPr lang="en-US" dirty="0"/>
              <a:t>Computational complexity</a:t>
            </a:r>
          </a:p>
        </p:txBody>
      </p:sp>
      <p:sp>
        <p:nvSpPr>
          <p:cNvPr id="3" name="Content Placeholder 2">
            <a:extLst>
              <a:ext uri="{FF2B5EF4-FFF2-40B4-BE49-F238E27FC236}">
                <a16:creationId xmlns:a16="http://schemas.microsoft.com/office/drawing/2014/main" id="{9B509DEA-F4A2-C94B-09A3-884783D61B47}"/>
              </a:ext>
            </a:extLst>
          </p:cNvPr>
          <p:cNvSpPr>
            <a:spLocks noGrp="1"/>
          </p:cNvSpPr>
          <p:nvPr>
            <p:ph idx="1"/>
          </p:nvPr>
        </p:nvSpPr>
        <p:spPr/>
        <p:txBody>
          <a:bodyPr/>
          <a:lstStyle/>
          <a:p>
            <a:r>
              <a:rPr lang="en-US" sz="3200" dirty="0"/>
              <a:t>Does equivalence still hold in terms of computational complexity?</a:t>
            </a:r>
          </a:p>
          <a:p>
            <a:pPr lvl="1"/>
            <a:r>
              <a:rPr lang="en-US" sz="3200" dirty="0"/>
              <a:t>Assuming Rabin public key encryption secure, computational separation between replicability and differential privacy/perfect generalization</a:t>
            </a:r>
          </a:p>
          <a:p>
            <a:pPr lvl="1"/>
            <a:r>
              <a:rPr lang="en-US" sz="3200" dirty="0"/>
              <a:t>Assuming no one-way functions, average-case equivalence in the computational setting</a:t>
            </a:r>
          </a:p>
          <a:p>
            <a:pPr lvl="1"/>
            <a:r>
              <a:rPr lang="en-US" sz="3200" dirty="0"/>
              <a:t>Assuming no non-uniform one-way functions, equivalence holds in the computational setting</a:t>
            </a:r>
          </a:p>
          <a:p>
            <a:pPr lvl="1"/>
            <a:endParaRPr lang="en-US" dirty="0"/>
          </a:p>
        </p:txBody>
      </p:sp>
      <p:sp>
        <p:nvSpPr>
          <p:cNvPr id="4" name="TextBox 3">
            <a:extLst>
              <a:ext uri="{FF2B5EF4-FFF2-40B4-BE49-F238E27FC236}">
                <a16:creationId xmlns:a16="http://schemas.microsoft.com/office/drawing/2014/main" id="{8D3ED243-826D-8FD3-069C-E08A434DE5ED}"/>
              </a:ext>
            </a:extLst>
          </p:cNvPr>
          <p:cNvSpPr txBox="1"/>
          <p:nvPr/>
        </p:nvSpPr>
        <p:spPr>
          <a:xfrm>
            <a:off x="5494970" y="891144"/>
            <a:ext cx="1202060" cy="369332"/>
          </a:xfrm>
          <a:prstGeom prst="rect">
            <a:avLst/>
          </a:prstGeom>
          <a:noFill/>
        </p:spPr>
        <p:txBody>
          <a:bodyPr wrap="none" rtlCol="0">
            <a:spAutoFit/>
          </a:bodyPr>
          <a:lstStyle/>
          <a:p>
            <a:r>
              <a:rPr lang="en-US" dirty="0">
                <a:solidFill>
                  <a:srgbClr val="FF0000"/>
                </a:solidFill>
              </a:rPr>
              <a:t>[Our work]</a:t>
            </a:r>
          </a:p>
        </p:txBody>
      </p:sp>
      <p:sp>
        <p:nvSpPr>
          <p:cNvPr id="5" name="Slide Number Placeholder 4">
            <a:extLst>
              <a:ext uri="{FF2B5EF4-FFF2-40B4-BE49-F238E27FC236}">
                <a16:creationId xmlns:a16="http://schemas.microsoft.com/office/drawing/2014/main" id="{41107E6D-380C-752F-D037-9C7DED8B80C9}"/>
              </a:ext>
            </a:extLst>
          </p:cNvPr>
          <p:cNvSpPr>
            <a:spLocks noGrp="1"/>
          </p:cNvSpPr>
          <p:nvPr>
            <p:ph type="sldNum" sz="quarter" idx="12"/>
          </p:nvPr>
        </p:nvSpPr>
        <p:spPr/>
        <p:txBody>
          <a:bodyPr/>
          <a:lstStyle/>
          <a:p>
            <a:fld id="{923781AE-F842-A042-90D3-9FF1358EFD59}" type="slidenum">
              <a:rPr lang="en-US" smtClean="0"/>
              <a:t>29</a:t>
            </a:fld>
            <a:endParaRPr lang="en-US"/>
          </a:p>
        </p:txBody>
      </p:sp>
    </p:spTree>
    <p:extLst>
      <p:ext uri="{BB962C8B-B14F-4D97-AF65-F5344CB8AC3E}">
        <p14:creationId xmlns:p14="http://schemas.microsoft.com/office/powerpoint/2010/main" val="130622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AC60-B47D-4BB8-90A2-6913BEF6C775}"/>
              </a:ext>
            </a:extLst>
          </p:cNvPr>
          <p:cNvSpPr>
            <a:spLocks noGrp="1"/>
          </p:cNvSpPr>
          <p:nvPr>
            <p:ph type="title"/>
          </p:nvPr>
        </p:nvSpPr>
        <p:spPr>
          <a:xfrm>
            <a:off x="4267200" y="-140201"/>
            <a:ext cx="10515600" cy="1325563"/>
          </a:xfrm>
        </p:spPr>
        <p:txBody>
          <a:bodyPr/>
          <a:lstStyle/>
          <a:p>
            <a:r>
              <a:rPr lang="en-US" dirty="0"/>
              <a:t>Replicability</a:t>
            </a:r>
          </a:p>
        </p:txBody>
      </p:sp>
      <p:pic>
        <p:nvPicPr>
          <p:cNvPr id="4" name="Picture 2" descr="No Evidence for a Replicability Crisis in Psychological Science">
            <a:extLst>
              <a:ext uri="{FF2B5EF4-FFF2-40B4-BE49-F238E27FC236}">
                <a16:creationId xmlns:a16="http://schemas.microsoft.com/office/drawing/2014/main" id="{1B7E420B-462F-2D84-2BD2-141E47579F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5" r="5170" b="2513"/>
          <a:stretch/>
        </p:blipFill>
        <p:spPr bwMode="auto">
          <a:xfrm>
            <a:off x="726409" y="986588"/>
            <a:ext cx="5241254" cy="4963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152CE-E101-68E8-239E-87060A2D83C2}"/>
              </a:ext>
            </a:extLst>
          </p:cNvPr>
          <p:cNvSpPr txBox="1"/>
          <p:nvPr/>
        </p:nvSpPr>
        <p:spPr>
          <a:xfrm>
            <a:off x="1660358" y="6085514"/>
            <a:ext cx="3910263" cy="369332"/>
          </a:xfrm>
          <a:prstGeom prst="rect">
            <a:avLst/>
          </a:prstGeom>
          <a:noFill/>
        </p:spPr>
        <p:txBody>
          <a:bodyPr wrap="square" rtlCol="0">
            <a:spAutoFit/>
          </a:bodyPr>
          <a:lstStyle/>
          <a:p>
            <a:r>
              <a:rPr lang="en-US" dirty="0"/>
              <a:t>Replication Crisis in Empirical Science</a:t>
            </a:r>
          </a:p>
        </p:txBody>
      </p:sp>
      <p:sp>
        <p:nvSpPr>
          <p:cNvPr id="3" name="Slide Number Placeholder 2">
            <a:extLst>
              <a:ext uri="{FF2B5EF4-FFF2-40B4-BE49-F238E27FC236}">
                <a16:creationId xmlns:a16="http://schemas.microsoft.com/office/drawing/2014/main" id="{00D3A84F-AE30-6D2D-0251-7A79B5650D39}"/>
              </a:ext>
            </a:extLst>
          </p:cNvPr>
          <p:cNvSpPr>
            <a:spLocks noGrp="1"/>
          </p:cNvSpPr>
          <p:nvPr>
            <p:ph type="sldNum" sz="quarter" idx="12"/>
          </p:nvPr>
        </p:nvSpPr>
        <p:spPr/>
        <p:txBody>
          <a:bodyPr/>
          <a:lstStyle/>
          <a:p>
            <a:fld id="{923781AE-F842-A042-90D3-9FF1358EFD59}" type="slidenum">
              <a:rPr lang="en-US" smtClean="0"/>
              <a:t>3</a:t>
            </a:fld>
            <a:endParaRPr lang="en-US"/>
          </a:p>
        </p:txBody>
      </p:sp>
    </p:spTree>
    <p:extLst>
      <p:ext uri="{BB962C8B-B14F-4D97-AF65-F5344CB8AC3E}">
        <p14:creationId xmlns:p14="http://schemas.microsoft.com/office/powerpoint/2010/main" val="428749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3F909C-9A57-10BD-C491-7355054EE3E8}"/>
              </a:ext>
            </a:extLst>
          </p:cNvPr>
          <p:cNvSpPr txBox="1"/>
          <p:nvPr/>
        </p:nvSpPr>
        <p:spPr>
          <a:xfrm>
            <a:off x="4034533" y="1357158"/>
            <a:ext cx="3718454" cy="369332"/>
          </a:xfrm>
          <a:prstGeom prst="rect">
            <a:avLst/>
          </a:prstGeom>
          <a:noFill/>
        </p:spPr>
        <p:txBody>
          <a:bodyPr wrap="none" rtlCol="0">
            <a:spAutoFit/>
          </a:bodyPr>
          <a:lstStyle/>
          <a:p>
            <a:r>
              <a:rPr lang="en-US" dirty="0">
                <a:solidFill>
                  <a:srgbClr val="FF0000"/>
                </a:solidFill>
              </a:rPr>
              <a:t>[Our work, Ghazi Kumar </a:t>
            </a:r>
            <a:r>
              <a:rPr lang="en-US" dirty="0" err="1">
                <a:solidFill>
                  <a:srgbClr val="FF0000"/>
                </a:solidFill>
              </a:rPr>
              <a:t>Manurangsi</a:t>
            </a:r>
            <a:r>
              <a:rPr lang="en-US" dirty="0">
                <a:solidFill>
                  <a:srgbClr val="FF0000"/>
                </a:solidFill>
              </a:rPr>
              <a:t>]</a:t>
            </a:r>
          </a:p>
        </p:txBody>
      </p:sp>
      <p:sp>
        <p:nvSpPr>
          <p:cNvPr id="3" name="Slide Number Placeholder 2">
            <a:extLst>
              <a:ext uri="{FF2B5EF4-FFF2-40B4-BE49-F238E27FC236}">
                <a16:creationId xmlns:a16="http://schemas.microsoft.com/office/drawing/2014/main" id="{3F82C209-33A4-9932-FF5F-F5388B1EA756}"/>
              </a:ext>
            </a:extLst>
          </p:cNvPr>
          <p:cNvSpPr>
            <a:spLocks noGrp="1"/>
          </p:cNvSpPr>
          <p:nvPr>
            <p:ph type="sldNum" sz="quarter" idx="12"/>
          </p:nvPr>
        </p:nvSpPr>
        <p:spPr/>
        <p:txBody>
          <a:bodyPr/>
          <a:lstStyle/>
          <a:p>
            <a:fld id="{923781AE-F842-A042-90D3-9FF1358EFD59}" type="slidenum">
              <a:rPr lang="en-US" smtClean="0"/>
              <a:t>30</a:t>
            </a:fld>
            <a:endParaRPr lang="en-US"/>
          </a:p>
        </p:txBody>
      </p:sp>
      <p:grpSp>
        <p:nvGrpSpPr>
          <p:cNvPr id="4" name="Group 3">
            <a:extLst>
              <a:ext uri="{FF2B5EF4-FFF2-40B4-BE49-F238E27FC236}">
                <a16:creationId xmlns:a16="http://schemas.microsoft.com/office/drawing/2014/main" id="{6A91B91E-1BD7-4E27-1EB3-296587FECCFB}"/>
              </a:ext>
            </a:extLst>
          </p:cNvPr>
          <p:cNvGrpSpPr/>
          <p:nvPr/>
        </p:nvGrpSpPr>
        <p:grpSpPr>
          <a:xfrm>
            <a:off x="6451959" y="3241312"/>
            <a:ext cx="5988137" cy="1325563"/>
            <a:chOff x="477264" y="1757409"/>
            <a:chExt cx="6319397" cy="1325563"/>
          </a:xfrm>
          <a:noFill/>
        </p:grpSpPr>
        <p:grpSp>
          <p:nvGrpSpPr>
            <p:cNvPr id="5" name="Group 4">
              <a:extLst>
                <a:ext uri="{FF2B5EF4-FFF2-40B4-BE49-F238E27FC236}">
                  <a16:creationId xmlns:a16="http://schemas.microsoft.com/office/drawing/2014/main" id="{2F09F30B-2E69-053E-EDD4-C9D2CDEFE35B}"/>
                </a:ext>
              </a:extLst>
            </p:cNvPr>
            <p:cNvGrpSpPr/>
            <p:nvPr/>
          </p:nvGrpSpPr>
          <p:grpSpPr>
            <a:xfrm>
              <a:off x="477264" y="1757409"/>
              <a:ext cx="6319397" cy="1325563"/>
              <a:chOff x="6329803" y="3550880"/>
              <a:chExt cx="6207848" cy="1755046"/>
            </a:xfrm>
            <a:grpFill/>
          </p:grpSpPr>
          <p:sp>
            <p:nvSpPr>
              <p:cNvPr id="7" name="Rectangle 6">
                <a:extLst>
                  <a:ext uri="{FF2B5EF4-FFF2-40B4-BE49-F238E27FC236}">
                    <a16:creationId xmlns:a16="http://schemas.microsoft.com/office/drawing/2014/main" id="{22280A76-247F-FE5D-6336-74D399A75B9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0CF4C1-90F5-FC59-6006-C0D549A35A3D}"/>
                      </a:ext>
                    </a:extLst>
                  </p:cNvPr>
                  <p:cNvSpPr txBox="1"/>
                  <p:nvPr/>
                </p:nvSpPr>
                <p:spPr>
                  <a:xfrm>
                    <a:off x="6329803" y="4554044"/>
                    <a:ext cx="5444665" cy="53700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8" name="TextBox 7">
                    <a:extLst>
                      <a:ext uri="{FF2B5EF4-FFF2-40B4-BE49-F238E27FC236}">
                        <a16:creationId xmlns:a16="http://schemas.microsoft.com/office/drawing/2014/main" id="{4C0CF4C1-90F5-FC59-6006-C0D549A35A3D}"/>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06CF-A6BC-AA76-21BB-AAAC01FC3380}"/>
                      </a:ext>
                    </a:extLst>
                  </p:cNvPr>
                  <p:cNvSpPr txBox="1"/>
                  <p:nvPr/>
                </p:nvSpPr>
                <p:spPr>
                  <a:xfrm>
                    <a:off x="7929556" y="4105237"/>
                    <a:ext cx="4608095"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9" name="TextBox 8">
                    <a:extLst>
                      <a:ext uri="{FF2B5EF4-FFF2-40B4-BE49-F238E27FC236}">
                        <a16:creationId xmlns:a16="http://schemas.microsoft.com/office/drawing/2014/main" id="{A54006CF-A6BC-AA76-21BB-AAAC01FC3380}"/>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7762F2-ED3C-33A9-8328-B65635094C7E}"/>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6" name="TextBox 5">
                  <a:extLst>
                    <a:ext uri="{FF2B5EF4-FFF2-40B4-BE49-F238E27FC236}">
                      <a16:creationId xmlns:a16="http://schemas.microsoft.com/office/drawing/2014/main" id="{147762F2-ED3C-33A9-8328-B65635094C7E}"/>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84FD5577-A912-B195-2BE3-626D62C579B2}"/>
              </a:ext>
            </a:extLst>
          </p:cNvPr>
          <p:cNvGrpSpPr/>
          <p:nvPr/>
        </p:nvGrpSpPr>
        <p:grpSpPr>
          <a:xfrm>
            <a:off x="291618" y="3241312"/>
            <a:ext cx="7015835" cy="1325563"/>
            <a:chOff x="3216334" y="4637148"/>
            <a:chExt cx="8693449" cy="1325563"/>
          </a:xfrm>
          <a:noFill/>
        </p:grpSpPr>
        <p:sp>
          <p:nvSpPr>
            <p:cNvPr id="22" name="Rectangle 21">
              <a:extLst>
                <a:ext uri="{FF2B5EF4-FFF2-40B4-BE49-F238E27FC236}">
                  <a16:creationId xmlns:a16="http://schemas.microsoft.com/office/drawing/2014/main" id="{E7B17A1F-BA0D-5633-BDA3-E9B586447A56}"/>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7C8E8F-FF49-888D-C150-78EBDAF3C865}"/>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23" name="TextBox 22">
                  <a:extLst>
                    <a:ext uri="{FF2B5EF4-FFF2-40B4-BE49-F238E27FC236}">
                      <a16:creationId xmlns:a16="http://schemas.microsoft.com/office/drawing/2014/main" id="{E57C8E8F-FF49-888D-C150-78EBDAF3C865}"/>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11"/>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D940849-EB4D-412E-E4DD-B89452DCED47}"/>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24" name="TextBox 23">
                  <a:extLst>
                    <a:ext uri="{FF2B5EF4-FFF2-40B4-BE49-F238E27FC236}">
                      <a16:creationId xmlns:a16="http://schemas.microsoft.com/office/drawing/2014/main" id="{7D940849-EB4D-412E-E4DD-B89452DCED4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2"/>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B7C54AC-9589-9331-EE5C-4D7640E613D2}"/>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25" name="TextBox 24">
                  <a:extLst>
                    <a:ext uri="{FF2B5EF4-FFF2-40B4-BE49-F238E27FC236}">
                      <a16:creationId xmlns:a16="http://schemas.microsoft.com/office/drawing/2014/main" id="{6B7C54AC-9589-9331-EE5C-4D7640E613D2}"/>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3"/>
                  <a:stretch>
                    <a:fillRect t="-5769"/>
                  </a:stretch>
                </a:blipFill>
              </p:spPr>
              <p:txBody>
                <a:bodyPr/>
                <a:lstStyle/>
                <a:p>
                  <a:r>
                    <a:rPr lang="en-US">
                      <a:noFill/>
                    </a:rPr>
                    <a:t> </a:t>
                  </a:r>
                </a:p>
              </p:txBody>
            </p:sp>
          </mc:Fallback>
        </mc:AlternateContent>
      </p:grpSp>
      <p:sp>
        <p:nvSpPr>
          <p:cNvPr id="20" name="Rectangle 19">
            <a:extLst>
              <a:ext uri="{FF2B5EF4-FFF2-40B4-BE49-F238E27FC236}">
                <a16:creationId xmlns:a16="http://schemas.microsoft.com/office/drawing/2014/main" id="{85235622-2F13-1C7B-577D-E8B61B48B039}"/>
              </a:ext>
            </a:extLst>
          </p:cNvPr>
          <p:cNvSpPr/>
          <p:nvPr/>
        </p:nvSpPr>
        <p:spPr>
          <a:xfrm>
            <a:off x="6636958" y="3653475"/>
            <a:ext cx="4881966" cy="862458"/>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CC9F0D-7DAA-5830-9559-4493C0FA0D33}"/>
              </a:ext>
            </a:extLst>
          </p:cNvPr>
          <p:cNvSpPr/>
          <p:nvPr/>
        </p:nvSpPr>
        <p:spPr>
          <a:xfrm>
            <a:off x="518412" y="3766291"/>
            <a:ext cx="4115581" cy="712740"/>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5DF57720-8025-2E00-5071-DE0B63CBAB22}"/>
              </a:ext>
            </a:extLst>
          </p:cNvPr>
          <p:cNvCxnSpPr>
            <a:cxnSpLocks/>
          </p:cNvCxnSpPr>
          <p:nvPr/>
        </p:nvCxnSpPr>
        <p:spPr>
          <a:xfrm>
            <a:off x="4796615" y="3992573"/>
            <a:ext cx="16825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DFA2F4-70D6-BF27-9816-FC1F8CF634A2}"/>
                  </a:ext>
                </a:extLst>
              </p:cNvPr>
              <p:cNvSpPr txBox="1"/>
              <p:nvPr/>
            </p:nvSpPr>
            <p:spPr>
              <a:xfrm>
                <a:off x="4924072" y="4449733"/>
                <a:ext cx="1002069" cy="695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30" name="TextBox 29">
                <a:extLst>
                  <a:ext uri="{FF2B5EF4-FFF2-40B4-BE49-F238E27FC236}">
                    <a16:creationId xmlns:a16="http://schemas.microsoft.com/office/drawing/2014/main" id="{A6DFA2F4-70D6-BF27-9816-FC1F8CF634A2}"/>
                  </a:ext>
                </a:extLst>
              </p:cNvPr>
              <p:cNvSpPr txBox="1">
                <a:spLocks noRot="1" noChangeAspect="1" noMove="1" noResize="1" noEditPoints="1" noAdjustHandles="1" noChangeArrowheads="1" noChangeShapeType="1" noTextEdit="1"/>
              </p:cNvSpPr>
              <p:nvPr/>
            </p:nvSpPr>
            <p:spPr>
              <a:xfrm>
                <a:off x="4924072" y="4449733"/>
                <a:ext cx="1002069" cy="695062"/>
              </a:xfrm>
              <a:prstGeom prst="rect">
                <a:avLst/>
              </a:prstGeom>
              <a:blipFill>
                <a:blip r:embed="rId14"/>
                <a:stretch>
                  <a:fillRect l="-3750" r="-2500" b="-12500"/>
                </a:stretch>
              </a:blipFill>
            </p:spPr>
            <p:txBody>
              <a:bodyPr/>
              <a:lstStyle/>
              <a:p>
                <a:r>
                  <a:rPr lang="en-US">
                    <a:noFill/>
                  </a:rPr>
                  <a:t> </a:t>
                </a:r>
              </a:p>
            </p:txBody>
          </p:sp>
        </mc:Fallback>
      </mc:AlternateContent>
      <p:sp>
        <p:nvSpPr>
          <p:cNvPr id="42" name="Title 1">
            <a:extLst>
              <a:ext uri="{FF2B5EF4-FFF2-40B4-BE49-F238E27FC236}">
                <a16:creationId xmlns:a16="http://schemas.microsoft.com/office/drawing/2014/main" id="{771225A9-ADDA-93B7-BBBD-AF58324267CA}"/>
              </a:ext>
            </a:extLst>
          </p:cNvPr>
          <p:cNvSpPr>
            <a:spLocks noGrp="1"/>
          </p:cNvSpPr>
          <p:nvPr>
            <p:ph type="title"/>
          </p:nvPr>
        </p:nvSpPr>
        <p:spPr>
          <a:xfrm>
            <a:off x="838200" y="365125"/>
            <a:ext cx="10515600" cy="1325563"/>
          </a:xfrm>
        </p:spPr>
        <p:txBody>
          <a:bodyPr/>
          <a:lstStyle/>
          <a:p>
            <a:r>
              <a:rPr lang="en-US" dirty="0"/>
              <a:t>Perfect Generalization =&gt; Replicability</a:t>
            </a:r>
          </a:p>
        </p:txBody>
      </p:sp>
    </p:spTree>
    <p:extLst>
      <p:ext uri="{BB962C8B-B14F-4D97-AF65-F5344CB8AC3E}">
        <p14:creationId xmlns:p14="http://schemas.microsoft.com/office/powerpoint/2010/main" val="286702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6926-459D-B8F9-914E-39DFD3240060}"/>
              </a:ext>
            </a:extLst>
          </p:cNvPr>
          <p:cNvSpPr>
            <a:spLocks noGrp="1"/>
          </p:cNvSpPr>
          <p:nvPr>
            <p:ph type="title"/>
          </p:nvPr>
        </p:nvSpPr>
        <p:spPr/>
        <p:txBody>
          <a:bodyPr/>
          <a:lstStyle/>
          <a:p>
            <a:r>
              <a:rPr lang="en-US" dirty="0"/>
              <a:t>Perfect Generalization =&gt; Replicability</a:t>
            </a:r>
          </a:p>
        </p:txBody>
      </p:sp>
      <p:sp>
        <p:nvSpPr>
          <p:cNvPr id="14" name="TextBox 13">
            <a:extLst>
              <a:ext uri="{FF2B5EF4-FFF2-40B4-BE49-F238E27FC236}">
                <a16:creationId xmlns:a16="http://schemas.microsoft.com/office/drawing/2014/main" id="{63E02D54-F11B-E7F9-8B2F-6A5F7EFB0FAB}"/>
              </a:ext>
            </a:extLst>
          </p:cNvPr>
          <p:cNvSpPr txBox="1"/>
          <p:nvPr/>
        </p:nvSpPr>
        <p:spPr>
          <a:xfrm>
            <a:off x="3322320" y="5019562"/>
            <a:ext cx="623316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Uses a cool algorithmic primitive called correlated sampling!</a:t>
            </a:r>
          </a:p>
          <a:p>
            <a:pPr marL="342900" indent="-342900">
              <a:buFont typeface="Arial" panose="020B0604020202020204" pitchFamily="34" charset="0"/>
              <a:buChar char="•"/>
            </a:pPr>
            <a:r>
              <a:rPr lang="en-US" sz="2400" dirty="0"/>
              <a:t>First used by </a:t>
            </a:r>
            <a:r>
              <a:rPr lang="en-US" sz="1600" dirty="0">
                <a:solidFill>
                  <a:srgbClr val="FF0000"/>
                </a:solidFill>
              </a:rPr>
              <a:t>[Ghazi Kumar </a:t>
            </a:r>
            <a:r>
              <a:rPr lang="en-US" sz="1600" dirty="0" err="1">
                <a:solidFill>
                  <a:srgbClr val="FF0000"/>
                </a:solidFill>
              </a:rPr>
              <a:t>Manurangsi</a:t>
            </a:r>
            <a:r>
              <a:rPr lang="en-US" sz="1600" dirty="0">
                <a:solidFill>
                  <a:srgbClr val="FF0000"/>
                </a:solidFill>
              </a:rPr>
              <a:t>] </a:t>
            </a:r>
            <a:r>
              <a:rPr lang="en-US" sz="2400" dirty="0"/>
              <a:t>in the context of replicable algorithm design.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DA8546-D739-7C70-FE55-E0D9D203BF5C}"/>
                  </a:ext>
                </a:extLst>
              </p:cNvPr>
              <p:cNvSpPr txBox="1"/>
              <p:nvPr/>
            </p:nvSpPr>
            <p:spPr>
              <a:xfrm>
                <a:off x="2132739" y="3119782"/>
                <a:ext cx="1798320" cy="646331"/>
              </a:xfrm>
              <a:prstGeom prst="rect">
                <a:avLst/>
              </a:prstGeom>
              <a:solidFill>
                <a:schemeClr val="accent4">
                  <a:lumMod val="20000"/>
                  <a:lumOff val="80000"/>
                </a:schemeClr>
              </a:solidFill>
            </p:spPr>
            <p:txBody>
              <a:bodyPr wrap="square" rtlCol="0">
                <a:spAutoFit/>
              </a:bodyPr>
              <a:lstStyle/>
              <a:p>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𝝐</m:t>
                        </m:r>
                        <m:r>
                          <a:rPr lang="en-US" b="1" i="1" smtClean="0">
                            <a:latin typeface="Cambria Math" panose="02040503050406030204" pitchFamily="18" charset="0"/>
                          </a:rPr>
                          <m:t>, </m:t>
                        </m:r>
                        <m:r>
                          <a:rPr lang="en-US" b="1" i="1" smtClean="0">
                            <a:latin typeface="Cambria Math" panose="02040503050406030204" pitchFamily="18" charset="0"/>
                          </a:rPr>
                          <m:t>𝜹</m:t>
                        </m:r>
                      </m:e>
                    </m:d>
                  </m:oMath>
                </a14:m>
                <a:r>
                  <a:rPr lang="en-US" b="1" dirty="0"/>
                  <a:t>-Perfect Generalization</a:t>
                </a:r>
                <a:endParaRPr lang="en-US" dirty="0"/>
              </a:p>
            </p:txBody>
          </p:sp>
        </mc:Choice>
        <mc:Fallback xmlns="">
          <p:sp>
            <p:nvSpPr>
              <p:cNvPr id="15" name="TextBox 14">
                <a:extLst>
                  <a:ext uri="{FF2B5EF4-FFF2-40B4-BE49-F238E27FC236}">
                    <a16:creationId xmlns:a16="http://schemas.microsoft.com/office/drawing/2014/main" id="{80DA8546-D739-7C70-FE55-E0D9D203BF5C}"/>
                  </a:ext>
                </a:extLst>
              </p:cNvPr>
              <p:cNvSpPr txBox="1">
                <a:spLocks noRot="1" noChangeAspect="1" noMove="1" noResize="1" noEditPoints="1" noAdjustHandles="1" noChangeArrowheads="1" noChangeShapeType="1" noTextEdit="1"/>
              </p:cNvSpPr>
              <p:nvPr/>
            </p:nvSpPr>
            <p:spPr>
              <a:xfrm>
                <a:off x="2132739" y="3119782"/>
                <a:ext cx="1798320" cy="646331"/>
              </a:xfrm>
              <a:prstGeom prst="rect">
                <a:avLst/>
              </a:prstGeom>
              <a:blipFill>
                <a:blip r:embed="rId3"/>
                <a:stretch>
                  <a:fillRect l="-3521" t="-3846" b="-13462"/>
                </a:stretch>
              </a:blipFill>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0D5BD47B-3BB3-7B53-1D85-A20C7F6F7B19}"/>
              </a:ext>
            </a:extLst>
          </p:cNvPr>
          <p:cNvSpPr/>
          <p:nvPr/>
        </p:nvSpPr>
        <p:spPr>
          <a:xfrm>
            <a:off x="5532120" y="3200400"/>
            <a:ext cx="1432560" cy="50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632C04E-52A6-FC8D-0107-E0223A9F61CE}"/>
                  </a:ext>
                </a:extLst>
              </p:cNvPr>
              <p:cNvSpPr txBox="1"/>
              <p:nvPr/>
            </p:nvSpPr>
            <p:spPr>
              <a:xfrm>
                <a:off x="8032342" y="3119781"/>
                <a:ext cx="2574698" cy="646331"/>
              </a:xfrm>
              <a:prstGeom prst="rect">
                <a:avLst/>
              </a:prstGeom>
              <a:solidFill>
                <a:schemeClr val="accent4">
                  <a:lumMod val="20000"/>
                  <a:lumOff val="80000"/>
                </a:schemeClr>
              </a:solidFill>
            </p:spPr>
            <p:txBody>
              <a:bodyPr wrap="square" rtlCol="0">
                <a:spAutoFit/>
              </a:bodyPr>
              <a:lstStyle/>
              <a:p>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𝝐</m:t>
                        </m:r>
                        <m:r>
                          <a:rPr lang="en-US" b="1" i="1" smtClean="0">
                            <a:latin typeface="Cambria Math" panose="02040503050406030204" pitchFamily="18" charset="0"/>
                          </a:rPr>
                          <m:t>+</m:t>
                        </m:r>
                        <m:r>
                          <a:rPr lang="en-US" b="1" i="1" smtClean="0">
                            <a:latin typeface="Cambria Math" panose="02040503050406030204" pitchFamily="18" charset="0"/>
                          </a:rPr>
                          <m:t>𝜹</m:t>
                        </m:r>
                      </m:e>
                    </m:d>
                    <m:r>
                      <a:rPr lang="en-US" b="1" i="1" smtClean="0">
                        <a:latin typeface="Cambria Math" panose="02040503050406030204" pitchFamily="18" charset="0"/>
                      </a:rPr>
                      <m:t>−</m:t>
                    </m:r>
                  </m:oMath>
                </a14:m>
                <a:r>
                  <a:rPr lang="en-US" b="1" dirty="0"/>
                  <a:t>Replicability</a:t>
                </a:r>
                <a:br>
                  <a:rPr lang="en-US" b="1" dirty="0"/>
                </a:br>
                <a:endParaRPr lang="en-US" dirty="0"/>
              </a:p>
            </p:txBody>
          </p:sp>
        </mc:Choice>
        <mc:Fallback xmlns="">
          <p:sp>
            <p:nvSpPr>
              <p:cNvPr id="17" name="TextBox 16">
                <a:extLst>
                  <a:ext uri="{FF2B5EF4-FFF2-40B4-BE49-F238E27FC236}">
                    <a16:creationId xmlns:a16="http://schemas.microsoft.com/office/drawing/2014/main" id="{8632C04E-52A6-FC8D-0107-E0223A9F61CE}"/>
                  </a:ext>
                </a:extLst>
              </p:cNvPr>
              <p:cNvSpPr txBox="1">
                <a:spLocks noRot="1" noChangeAspect="1" noMove="1" noResize="1" noEditPoints="1" noAdjustHandles="1" noChangeArrowheads="1" noChangeShapeType="1" noTextEdit="1"/>
              </p:cNvSpPr>
              <p:nvPr/>
            </p:nvSpPr>
            <p:spPr>
              <a:xfrm>
                <a:off x="8032342" y="3119781"/>
                <a:ext cx="2574698" cy="646331"/>
              </a:xfrm>
              <a:prstGeom prst="rect">
                <a:avLst/>
              </a:prstGeom>
              <a:blipFill>
                <a:blip r:embed="rId4"/>
                <a:stretch>
                  <a:fillRect t="-3846"/>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8851564E-7255-BE7B-A28A-FB67DE8D4CDA}"/>
              </a:ext>
            </a:extLst>
          </p:cNvPr>
          <p:cNvSpPr txBox="1"/>
          <p:nvPr/>
        </p:nvSpPr>
        <p:spPr>
          <a:xfrm>
            <a:off x="5532120" y="3901440"/>
            <a:ext cx="1234440" cy="923330"/>
          </a:xfrm>
          <a:prstGeom prst="rect">
            <a:avLst/>
          </a:prstGeom>
          <a:noFill/>
        </p:spPr>
        <p:txBody>
          <a:bodyPr wrap="square" rtlCol="0">
            <a:spAutoFit/>
          </a:bodyPr>
          <a:lstStyle/>
          <a:p>
            <a:r>
              <a:rPr lang="en-US" dirty="0"/>
              <a:t>No sample complexity overhead</a:t>
            </a:r>
          </a:p>
        </p:txBody>
      </p:sp>
      <p:sp>
        <p:nvSpPr>
          <p:cNvPr id="20" name="TextBox 19">
            <a:extLst>
              <a:ext uri="{FF2B5EF4-FFF2-40B4-BE49-F238E27FC236}">
                <a16:creationId xmlns:a16="http://schemas.microsoft.com/office/drawing/2014/main" id="{4F270E9E-E842-42AB-3DFF-89444EA47FD3}"/>
              </a:ext>
            </a:extLst>
          </p:cNvPr>
          <p:cNvSpPr txBox="1"/>
          <p:nvPr/>
        </p:nvSpPr>
        <p:spPr>
          <a:xfrm>
            <a:off x="5532120" y="2456673"/>
            <a:ext cx="1813560" cy="646331"/>
          </a:xfrm>
          <a:prstGeom prst="rect">
            <a:avLst/>
          </a:prstGeom>
          <a:noFill/>
        </p:spPr>
        <p:txBody>
          <a:bodyPr wrap="square" rtlCol="0">
            <a:spAutoFit/>
          </a:bodyPr>
          <a:lstStyle/>
          <a:p>
            <a:r>
              <a:rPr lang="en-US" dirty="0"/>
              <a:t>No loss in accuracy!</a:t>
            </a:r>
          </a:p>
        </p:txBody>
      </p:sp>
      <p:sp>
        <p:nvSpPr>
          <p:cNvPr id="3" name="Slide Number Placeholder 2">
            <a:extLst>
              <a:ext uri="{FF2B5EF4-FFF2-40B4-BE49-F238E27FC236}">
                <a16:creationId xmlns:a16="http://schemas.microsoft.com/office/drawing/2014/main" id="{74DF30F7-4360-5146-DEE7-C65DB0EA498C}"/>
              </a:ext>
            </a:extLst>
          </p:cNvPr>
          <p:cNvSpPr>
            <a:spLocks noGrp="1"/>
          </p:cNvSpPr>
          <p:nvPr>
            <p:ph type="sldNum" sz="quarter" idx="12"/>
          </p:nvPr>
        </p:nvSpPr>
        <p:spPr/>
        <p:txBody>
          <a:bodyPr/>
          <a:lstStyle/>
          <a:p>
            <a:fld id="{923781AE-F842-A042-90D3-9FF1358EFD59}" type="slidenum">
              <a:rPr lang="en-US" smtClean="0"/>
              <a:t>31</a:t>
            </a:fld>
            <a:endParaRPr lang="en-US"/>
          </a:p>
        </p:txBody>
      </p:sp>
    </p:spTree>
    <p:extLst>
      <p:ext uri="{BB962C8B-B14F-4D97-AF65-F5344CB8AC3E}">
        <p14:creationId xmlns:p14="http://schemas.microsoft.com/office/powerpoint/2010/main" val="2691260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2D0F71-30BA-3FB4-0B80-5DF97283536F}"/>
                  </a:ext>
                </a:extLst>
              </p:cNvPr>
              <p:cNvSpPr txBox="1"/>
              <p:nvPr/>
            </p:nvSpPr>
            <p:spPr>
              <a:xfrm>
                <a:off x="1285460" y="2620713"/>
                <a:ext cx="9872869" cy="1559466"/>
              </a:xfrm>
              <a:prstGeom prst="rect">
                <a:avLst/>
              </a:prstGeom>
              <a:solidFill>
                <a:schemeClr val="accent6">
                  <a:lumMod val="20000"/>
                  <a:lumOff val="80000"/>
                </a:schemeClr>
              </a:solidFill>
            </p:spPr>
            <p:txBody>
              <a:bodyPr wrap="square" rtlCol="0">
                <a:spAutoFit/>
              </a:bodyPr>
              <a:lstStyle/>
              <a:p>
                <a:r>
                  <a:rPr lang="en-US" b="1" dirty="0"/>
                  <a:t>Theorem: </a:t>
                </a:r>
                <a:r>
                  <a:rPr lang="en-US" dirty="0"/>
                  <a:t>There exists a randomized algorithm </a:t>
                </a:r>
                <a14:m>
                  <m:oMath xmlns:m="http://schemas.openxmlformats.org/officeDocument/2006/math">
                    <m:r>
                      <a:rPr lang="en-US" i="1" dirty="0" smtClean="0">
                        <a:latin typeface="Cambria Math" panose="02040503050406030204" pitchFamily="18" charset="0"/>
                      </a:rPr>
                      <m:t>𝐶𝑆</m:t>
                    </m:r>
                  </m:oMath>
                </a14:m>
                <a:r>
                  <a:rPr lang="en-US" dirty="0"/>
                  <a:t> that takes as input a distribution </a:t>
                </a:r>
                <a14:m>
                  <m:oMath xmlns:m="http://schemas.openxmlformats.org/officeDocument/2006/math">
                    <m:r>
                      <a:rPr lang="en-US" b="0" i="1" smtClean="0">
                        <a:latin typeface="Cambria Math" panose="02040503050406030204" pitchFamily="18" charset="0"/>
                      </a:rPr>
                      <m:t>𝑃</m:t>
                    </m:r>
                  </m:oMath>
                </a14:m>
                <a:r>
                  <a:rPr lang="en-US" dirty="0"/>
                  <a:t> over a domain </a:t>
                </a:r>
                <a14:m>
                  <m:oMath xmlns:m="http://schemas.openxmlformats.org/officeDocument/2006/math">
                    <m:r>
                      <m:rPr>
                        <m:sty m:val="p"/>
                      </m:rPr>
                      <a:rPr lang="en-US" b="0" i="0" smtClean="0">
                        <a:latin typeface="Cambria Math" panose="02040503050406030204" pitchFamily="18" charset="0"/>
                      </a:rPr>
                      <m:t>Ω</m:t>
                    </m:r>
                  </m:oMath>
                </a14:m>
                <a:r>
                  <a:rPr lang="en-US" dirty="0"/>
                  <a:t> such that for all inputs </a:t>
                </a:r>
                <a14:m>
                  <m:oMath xmlns:m="http://schemas.openxmlformats.org/officeDocument/2006/math">
                    <m:r>
                      <a:rPr lang="en-US" i="1" dirty="0" smtClean="0">
                        <a:latin typeface="Cambria Math" panose="02040503050406030204" pitchFamily="18" charset="0"/>
                      </a:rPr>
                      <m:t>𝑃</m:t>
                    </m:r>
                  </m:oMath>
                </a14:m>
                <a:r>
                  <a:rPr lang="en-US" dirty="0"/>
                  <a:t>:</a:t>
                </a:r>
              </a:p>
              <a:p>
                <a:pPr marL="342900" indent="-342900">
                  <a:buFont typeface="+mj-lt"/>
                  <a:buAutoNum type="arabicPeriod"/>
                </a:pPr>
                <a:r>
                  <a:rPr lang="en-US" dirty="0"/>
                  <a:t> </a:t>
                </a: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E22D0F71-30BA-3FB4-0B80-5DF97283536F}"/>
                  </a:ext>
                </a:extLst>
              </p:cNvPr>
              <p:cNvSpPr txBox="1">
                <a:spLocks noRot="1" noChangeAspect="1" noMove="1" noResize="1" noEditPoints="1" noAdjustHandles="1" noChangeArrowheads="1" noChangeShapeType="1" noTextEdit="1"/>
              </p:cNvSpPr>
              <p:nvPr/>
            </p:nvSpPr>
            <p:spPr>
              <a:xfrm>
                <a:off x="1285460" y="2620713"/>
                <a:ext cx="9872869" cy="1559466"/>
              </a:xfrm>
              <a:prstGeom prst="rect">
                <a:avLst/>
              </a:prstGeom>
              <a:blipFill>
                <a:blip r:embed="rId3"/>
                <a:stretch>
                  <a:fillRect l="-643" t="-1613"/>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FFCD3A27-AC28-33CE-3E0E-5CCD0D57A471}"/>
              </a:ext>
            </a:extLst>
          </p:cNvPr>
          <p:cNvSpPr txBox="1">
            <a:spLocks/>
          </p:cNvSpPr>
          <p:nvPr/>
        </p:nvSpPr>
        <p:spPr>
          <a:xfrm>
            <a:off x="838200" y="7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Correlated Sampling</a:t>
            </a:r>
            <a:endParaRPr lang="en-US" dirty="0"/>
          </a:p>
        </p:txBody>
      </p:sp>
      <p:sp>
        <p:nvSpPr>
          <p:cNvPr id="2" name="Slide Number Placeholder 1">
            <a:extLst>
              <a:ext uri="{FF2B5EF4-FFF2-40B4-BE49-F238E27FC236}">
                <a16:creationId xmlns:a16="http://schemas.microsoft.com/office/drawing/2014/main" id="{C3BDF86F-DFED-6E18-B53D-AA9C12013B8C}"/>
              </a:ext>
            </a:extLst>
          </p:cNvPr>
          <p:cNvSpPr>
            <a:spLocks noGrp="1"/>
          </p:cNvSpPr>
          <p:nvPr>
            <p:ph type="sldNum" sz="quarter" idx="12"/>
          </p:nvPr>
        </p:nvSpPr>
        <p:spPr/>
        <p:txBody>
          <a:bodyPr/>
          <a:lstStyle/>
          <a:p>
            <a:fld id="{923781AE-F842-A042-90D3-9FF1358EFD59}" type="slidenum">
              <a:rPr lang="en-US" smtClean="0"/>
              <a:t>32</a:t>
            </a:fld>
            <a:endParaRPr lang="en-US"/>
          </a:p>
        </p:txBody>
      </p:sp>
      <p:sp>
        <p:nvSpPr>
          <p:cNvPr id="3" name="Rectangle 2">
            <a:extLst>
              <a:ext uri="{FF2B5EF4-FFF2-40B4-BE49-F238E27FC236}">
                <a16:creationId xmlns:a16="http://schemas.microsoft.com/office/drawing/2014/main" id="{9412B7F0-641F-BAFC-7DC7-5E8C2CBBA2B5}"/>
              </a:ext>
            </a:extLst>
          </p:cNvPr>
          <p:cNvSpPr/>
          <p:nvPr/>
        </p:nvSpPr>
        <p:spPr>
          <a:xfrm>
            <a:off x="4452730" y="4770783"/>
            <a:ext cx="1842053" cy="8481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a:t>
            </a:r>
          </a:p>
        </p:txBody>
      </p:sp>
      <p:cxnSp>
        <p:nvCxnSpPr>
          <p:cNvPr id="6" name="Straight Arrow Connector 5">
            <a:extLst>
              <a:ext uri="{FF2B5EF4-FFF2-40B4-BE49-F238E27FC236}">
                <a16:creationId xmlns:a16="http://schemas.microsoft.com/office/drawing/2014/main" id="{C7458CBC-B5BB-76E1-0262-0F07496F7574}"/>
              </a:ext>
            </a:extLst>
          </p:cNvPr>
          <p:cNvCxnSpPr/>
          <p:nvPr/>
        </p:nvCxnSpPr>
        <p:spPr>
          <a:xfrm>
            <a:off x="3193774" y="4969565"/>
            <a:ext cx="12589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4B7539-C448-1DB8-76FA-39DECDCD313E}"/>
              </a:ext>
            </a:extLst>
          </p:cNvPr>
          <p:cNvCxnSpPr/>
          <p:nvPr/>
        </p:nvCxnSpPr>
        <p:spPr>
          <a:xfrm>
            <a:off x="3193774" y="5373757"/>
            <a:ext cx="12589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E8A54D-1347-BE09-6E7B-7F1C38941874}"/>
                  </a:ext>
                </a:extLst>
              </p:cNvPr>
              <p:cNvSpPr txBox="1"/>
              <p:nvPr/>
            </p:nvSpPr>
            <p:spPr>
              <a:xfrm>
                <a:off x="1642067" y="4831065"/>
                <a:ext cx="15517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𝐷𝑖𝑠𝑡𝑟𝑖𝑏𝑢𝑡𝑖𝑜𝑛</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p>
            </p:txBody>
          </p:sp>
        </mc:Choice>
        <mc:Fallback xmlns="">
          <p:sp>
            <p:nvSpPr>
              <p:cNvPr id="8" name="TextBox 7">
                <a:extLst>
                  <a:ext uri="{FF2B5EF4-FFF2-40B4-BE49-F238E27FC236}">
                    <a16:creationId xmlns:a16="http://schemas.microsoft.com/office/drawing/2014/main" id="{0DE8A54D-1347-BE09-6E7B-7F1C38941874}"/>
                  </a:ext>
                </a:extLst>
              </p:cNvPr>
              <p:cNvSpPr txBox="1">
                <a:spLocks noRot="1" noChangeAspect="1" noMove="1" noResize="1" noEditPoints="1" noAdjustHandles="1" noChangeArrowheads="1" noChangeShapeType="1" noTextEdit="1"/>
              </p:cNvSpPr>
              <p:nvPr/>
            </p:nvSpPr>
            <p:spPr>
              <a:xfrm>
                <a:off x="1642067" y="4831065"/>
                <a:ext cx="1551707" cy="276999"/>
              </a:xfrm>
              <a:prstGeom prst="rect">
                <a:avLst/>
              </a:prstGeom>
              <a:blipFill>
                <a:blip r:embed="rId3"/>
                <a:stretch>
                  <a:fillRect l="-3252" t="-8696" r="-2439"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96EB2A-AAC1-F710-0692-EDB2ACDDDE0C}"/>
                  </a:ext>
                </a:extLst>
              </p:cNvPr>
              <p:cNvSpPr txBox="1"/>
              <p:nvPr/>
            </p:nvSpPr>
            <p:spPr>
              <a:xfrm>
                <a:off x="2025303" y="5208104"/>
                <a:ext cx="10779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𝐷𝑜𝑚𝑎𝑖𝑛</m:t>
                      </m:r>
                      <m:r>
                        <a:rPr lang="en-US" b="0" i="1" smtClean="0">
                          <a:latin typeface="Cambria Math" panose="02040503050406030204" pitchFamily="18" charset="0"/>
                        </a:rPr>
                        <m:t> </m:t>
                      </m:r>
                      <m:r>
                        <m:rPr>
                          <m:sty m:val="p"/>
                        </m:rPr>
                        <a:rPr lang="en-US" b="0" i="0" smtClean="0">
                          <a:latin typeface="Cambria Math" panose="02040503050406030204" pitchFamily="18" charset="0"/>
                        </a:rPr>
                        <m:t>Ω</m:t>
                      </m:r>
                    </m:oMath>
                  </m:oMathPara>
                </a14:m>
                <a:endParaRPr lang="en-US" dirty="0"/>
              </a:p>
            </p:txBody>
          </p:sp>
        </mc:Choice>
        <mc:Fallback xmlns="">
          <p:sp>
            <p:nvSpPr>
              <p:cNvPr id="9" name="TextBox 8">
                <a:extLst>
                  <a:ext uri="{FF2B5EF4-FFF2-40B4-BE49-F238E27FC236}">
                    <a16:creationId xmlns:a16="http://schemas.microsoft.com/office/drawing/2014/main" id="{EB96EB2A-AAC1-F710-0692-EDB2ACDDDE0C}"/>
                  </a:ext>
                </a:extLst>
              </p:cNvPr>
              <p:cNvSpPr txBox="1">
                <a:spLocks noRot="1" noChangeAspect="1" noMove="1" noResize="1" noEditPoints="1" noAdjustHandles="1" noChangeArrowheads="1" noChangeShapeType="1" noTextEdit="1"/>
              </p:cNvSpPr>
              <p:nvPr/>
            </p:nvSpPr>
            <p:spPr>
              <a:xfrm>
                <a:off x="2025303" y="5208104"/>
                <a:ext cx="1077987" cy="276999"/>
              </a:xfrm>
              <a:prstGeom prst="rect">
                <a:avLst/>
              </a:prstGeom>
              <a:blipFill>
                <a:blip r:embed="rId4"/>
                <a:stretch>
                  <a:fillRect l="-4651" t="-4167" r="-4651" b="-33333"/>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099406CC-C605-5674-AEAE-5BD972F46DF1}"/>
              </a:ext>
            </a:extLst>
          </p:cNvPr>
          <p:cNvCxnSpPr>
            <a:cxnSpLocks/>
          </p:cNvCxnSpPr>
          <p:nvPr/>
        </p:nvCxnSpPr>
        <p:spPr>
          <a:xfrm>
            <a:off x="6294783" y="520810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F436CC8-77F9-4EDA-1FD1-A0E7F79F1B85}"/>
                  </a:ext>
                </a:extLst>
              </p:cNvPr>
              <p:cNvSpPr txBox="1"/>
              <p:nvPr/>
            </p:nvSpPr>
            <p:spPr>
              <a:xfrm>
                <a:off x="6447182" y="4852766"/>
                <a:ext cx="5756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𝑃</m:t>
                      </m:r>
                    </m:oMath>
                  </m:oMathPara>
                </a14:m>
                <a:endParaRPr lang="en-US" dirty="0"/>
              </a:p>
            </p:txBody>
          </p:sp>
        </mc:Choice>
        <mc:Fallback xmlns="">
          <p:sp>
            <p:nvSpPr>
              <p:cNvPr id="13" name="TextBox 12">
                <a:extLst>
                  <a:ext uri="{FF2B5EF4-FFF2-40B4-BE49-F238E27FC236}">
                    <a16:creationId xmlns:a16="http://schemas.microsoft.com/office/drawing/2014/main" id="{7F436CC8-77F9-4EDA-1FD1-A0E7F79F1B85}"/>
                  </a:ext>
                </a:extLst>
              </p:cNvPr>
              <p:cNvSpPr txBox="1">
                <a:spLocks noRot="1" noChangeAspect="1" noMove="1" noResize="1" noEditPoints="1" noAdjustHandles="1" noChangeArrowheads="1" noChangeShapeType="1" noTextEdit="1"/>
              </p:cNvSpPr>
              <p:nvPr/>
            </p:nvSpPr>
            <p:spPr>
              <a:xfrm>
                <a:off x="6447182" y="4852766"/>
                <a:ext cx="575607" cy="276999"/>
              </a:xfrm>
              <a:prstGeom prst="rect">
                <a:avLst/>
              </a:prstGeom>
              <a:blipFill>
                <a:blip r:embed="rId5"/>
                <a:stretch>
                  <a:fillRect l="-8696" r="-8696" b="-9091"/>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447219E-8649-61B7-FBF2-C46CFC673413}"/>
              </a:ext>
            </a:extLst>
          </p:cNvPr>
          <p:cNvSpPr/>
          <p:nvPr/>
        </p:nvSpPr>
        <p:spPr>
          <a:xfrm>
            <a:off x="4408046" y="5952848"/>
            <a:ext cx="1842053" cy="8481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a:t>
            </a:r>
          </a:p>
        </p:txBody>
      </p:sp>
      <p:cxnSp>
        <p:nvCxnSpPr>
          <p:cNvPr id="15" name="Straight Arrow Connector 14">
            <a:extLst>
              <a:ext uri="{FF2B5EF4-FFF2-40B4-BE49-F238E27FC236}">
                <a16:creationId xmlns:a16="http://schemas.microsoft.com/office/drawing/2014/main" id="{DC4F9BCF-5386-4B8F-7768-F4AD4A31A91F}"/>
              </a:ext>
            </a:extLst>
          </p:cNvPr>
          <p:cNvCxnSpPr/>
          <p:nvPr/>
        </p:nvCxnSpPr>
        <p:spPr>
          <a:xfrm>
            <a:off x="3149090" y="6151630"/>
            <a:ext cx="12589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B022AA-8378-7678-712B-AE1CD52092BD}"/>
              </a:ext>
            </a:extLst>
          </p:cNvPr>
          <p:cNvCxnSpPr/>
          <p:nvPr/>
        </p:nvCxnSpPr>
        <p:spPr>
          <a:xfrm>
            <a:off x="3149090" y="6555822"/>
            <a:ext cx="12589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5102F2-5154-FAD4-78CF-72C1B0EF8AB5}"/>
                  </a:ext>
                </a:extLst>
              </p:cNvPr>
              <p:cNvSpPr txBox="1"/>
              <p:nvPr/>
            </p:nvSpPr>
            <p:spPr>
              <a:xfrm>
                <a:off x="1597383" y="6013130"/>
                <a:ext cx="15656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𝐷𝑖𝑠𝑡𝑟𝑖𝑏𝑢𝑡𝑖𝑜𝑛</m:t>
                      </m:r>
                      <m:r>
                        <a:rPr lang="en-US" b="0" i="1" smtClean="0">
                          <a:latin typeface="Cambria Math" panose="02040503050406030204" pitchFamily="18" charset="0"/>
                        </a:rPr>
                        <m:t> </m:t>
                      </m:r>
                      <m:r>
                        <a:rPr lang="en-US" b="0" i="1" smtClean="0">
                          <a:latin typeface="Cambria Math" panose="02040503050406030204" pitchFamily="18" charset="0"/>
                        </a:rPr>
                        <m:t>𝑄</m:t>
                      </m:r>
                    </m:oMath>
                  </m:oMathPara>
                </a14:m>
                <a:endParaRPr lang="en-US" dirty="0"/>
              </a:p>
            </p:txBody>
          </p:sp>
        </mc:Choice>
        <mc:Fallback xmlns="">
          <p:sp>
            <p:nvSpPr>
              <p:cNvPr id="17" name="TextBox 16">
                <a:extLst>
                  <a:ext uri="{FF2B5EF4-FFF2-40B4-BE49-F238E27FC236}">
                    <a16:creationId xmlns:a16="http://schemas.microsoft.com/office/drawing/2014/main" id="{025102F2-5154-FAD4-78CF-72C1B0EF8AB5}"/>
                  </a:ext>
                </a:extLst>
              </p:cNvPr>
              <p:cNvSpPr txBox="1">
                <a:spLocks noRot="1" noChangeAspect="1" noMove="1" noResize="1" noEditPoints="1" noAdjustHandles="1" noChangeArrowheads="1" noChangeShapeType="1" noTextEdit="1"/>
              </p:cNvSpPr>
              <p:nvPr/>
            </p:nvSpPr>
            <p:spPr>
              <a:xfrm>
                <a:off x="1597383" y="6013130"/>
                <a:ext cx="1565621" cy="276999"/>
              </a:xfrm>
              <a:prstGeom prst="rect">
                <a:avLst/>
              </a:prstGeom>
              <a:blipFill>
                <a:blip r:embed="rId6"/>
                <a:stretch>
                  <a:fillRect l="-3200" t="-8696" r="-3200"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3D0488A-E96F-DEF3-B6CE-2D6530D8081A}"/>
                  </a:ext>
                </a:extLst>
              </p:cNvPr>
              <p:cNvSpPr txBox="1"/>
              <p:nvPr/>
            </p:nvSpPr>
            <p:spPr>
              <a:xfrm>
                <a:off x="1980619" y="6390169"/>
                <a:ext cx="10779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𝐷𝑜𝑚𝑎𝑖𝑛</m:t>
                      </m:r>
                      <m:r>
                        <a:rPr lang="en-US" b="0" i="1" smtClean="0">
                          <a:latin typeface="Cambria Math" panose="02040503050406030204" pitchFamily="18" charset="0"/>
                        </a:rPr>
                        <m:t> </m:t>
                      </m:r>
                      <m:r>
                        <m:rPr>
                          <m:sty m:val="p"/>
                        </m:rPr>
                        <a:rPr lang="en-US" b="0" i="0" smtClean="0">
                          <a:latin typeface="Cambria Math" panose="02040503050406030204" pitchFamily="18" charset="0"/>
                        </a:rPr>
                        <m:t>Ω</m:t>
                      </m:r>
                    </m:oMath>
                  </m:oMathPara>
                </a14:m>
                <a:endParaRPr lang="en-US" dirty="0"/>
              </a:p>
            </p:txBody>
          </p:sp>
        </mc:Choice>
        <mc:Fallback xmlns="">
          <p:sp>
            <p:nvSpPr>
              <p:cNvPr id="18" name="TextBox 17">
                <a:extLst>
                  <a:ext uri="{FF2B5EF4-FFF2-40B4-BE49-F238E27FC236}">
                    <a16:creationId xmlns:a16="http://schemas.microsoft.com/office/drawing/2014/main" id="{23D0488A-E96F-DEF3-B6CE-2D6530D8081A}"/>
                  </a:ext>
                </a:extLst>
              </p:cNvPr>
              <p:cNvSpPr txBox="1">
                <a:spLocks noRot="1" noChangeAspect="1" noMove="1" noResize="1" noEditPoints="1" noAdjustHandles="1" noChangeArrowheads="1" noChangeShapeType="1" noTextEdit="1"/>
              </p:cNvSpPr>
              <p:nvPr/>
            </p:nvSpPr>
            <p:spPr>
              <a:xfrm>
                <a:off x="1980619" y="6390169"/>
                <a:ext cx="1077987" cy="276999"/>
              </a:xfrm>
              <a:prstGeom prst="rect">
                <a:avLst/>
              </a:prstGeom>
              <a:blipFill>
                <a:blip r:embed="rId7"/>
                <a:stretch>
                  <a:fillRect l="-4706" t="-8696" r="-4706" b="-34783"/>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873524E-3087-40FD-C1DF-EC99CD8AA9AB}"/>
              </a:ext>
            </a:extLst>
          </p:cNvPr>
          <p:cNvCxnSpPr>
            <a:cxnSpLocks/>
          </p:cNvCxnSpPr>
          <p:nvPr/>
        </p:nvCxnSpPr>
        <p:spPr>
          <a:xfrm>
            <a:off x="6250099" y="6390169"/>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F7B0BBA-A54B-FC1A-0E27-AC26C8D1C38D}"/>
                  </a:ext>
                </a:extLst>
              </p:cNvPr>
              <p:cNvSpPr txBox="1"/>
              <p:nvPr/>
            </p:nvSpPr>
            <p:spPr>
              <a:xfrm>
                <a:off x="6402498" y="6034831"/>
                <a:ext cx="6415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22" name="TextBox 21">
                <a:extLst>
                  <a:ext uri="{FF2B5EF4-FFF2-40B4-BE49-F238E27FC236}">
                    <a16:creationId xmlns:a16="http://schemas.microsoft.com/office/drawing/2014/main" id="{AF7B0BBA-A54B-FC1A-0E27-AC26C8D1C38D}"/>
                  </a:ext>
                </a:extLst>
              </p:cNvPr>
              <p:cNvSpPr txBox="1">
                <a:spLocks noRot="1" noChangeAspect="1" noMove="1" noResize="1" noEditPoints="1" noAdjustHandles="1" noChangeArrowheads="1" noChangeShapeType="1" noTextEdit="1"/>
              </p:cNvSpPr>
              <p:nvPr/>
            </p:nvSpPr>
            <p:spPr>
              <a:xfrm>
                <a:off x="6402498" y="6034831"/>
                <a:ext cx="641521" cy="276999"/>
              </a:xfrm>
              <a:prstGeom prst="rect">
                <a:avLst/>
              </a:prstGeom>
              <a:blipFill>
                <a:blip r:embed="rId8"/>
                <a:stretch>
                  <a:fillRect l="-9804" t="-4545" r="-9804"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E12AFE-3257-2DF7-07CE-2ADA354CD633}"/>
                  </a:ext>
                </a:extLst>
              </p:cNvPr>
              <p:cNvSpPr txBox="1"/>
              <p:nvPr/>
            </p:nvSpPr>
            <p:spPr>
              <a:xfrm>
                <a:off x="3637722" y="4243775"/>
                <a:ext cx="6145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29" name="TextBox 28">
                <a:extLst>
                  <a:ext uri="{FF2B5EF4-FFF2-40B4-BE49-F238E27FC236}">
                    <a16:creationId xmlns:a16="http://schemas.microsoft.com/office/drawing/2014/main" id="{A8E12AFE-3257-2DF7-07CE-2ADA354CD633}"/>
                  </a:ext>
                </a:extLst>
              </p:cNvPr>
              <p:cNvSpPr txBox="1">
                <a:spLocks noRot="1" noChangeAspect="1" noMove="1" noResize="1" noEditPoints="1" noAdjustHandles="1" noChangeArrowheads="1" noChangeShapeType="1" noTextEdit="1"/>
              </p:cNvSpPr>
              <p:nvPr/>
            </p:nvSpPr>
            <p:spPr>
              <a:xfrm>
                <a:off x="3637722" y="4243775"/>
                <a:ext cx="614527" cy="276999"/>
              </a:xfrm>
              <a:prstGeom prst="rect">
                <a:avLst/>
              </a:prstGeom>
              <a:blipFill>
                <a:blip r:embed="rId9"/>
                <a:stretch>
                  <a:fillRect l="-4000" r="-6000" b="-434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355AFA5-8AB6-5F1E-FF06-BCC4C4433234}"/>
              </a:ext>
            </a:extLst>
          </p:cNvPr>
          <p:cNvCxnSpPr>
            <a:endCxn id="3" idx="0"/>
          </p:cNvCxnSpPr>
          <p:nvPr/>
        </p:nvCxnSpPr>
        <p:spPr>
          <a:xfrm>
            <a:off x="5373756" y="4377973"/>
            <a:ext cx="1" cy="392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5BF00D8-3589-1182-0183-E19C91BE4893}"/>
                  </a:ext>
                </a:extLst>
              </p:cNvPr>
              <p:cNvSpPr txBox="1"/>
              <p:nvPr/>
            </p:nvSpPr>
            <p:spPr>
              <a:xfrm>
                <a:off x="5373756" y="434756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2" name="TextBox 31">
                <a:extLst>
                  <a:ext uri="{FF2B5EF4-FFF2-40B4-BE49-F238E27FC236}">
                    <a16:creationId xmlns:a16="http://schemas.microsoft.com/office/drawing/2014/main" id="{65BF00D8-3589-1182-0183-E19C91BE4893}"/>
                  </a:ext>
                </a:extLst>
              </p:cNvPr>
              <p:cNvSpPr txBox="1">
                <a:spLocks noRot="1" noChangeAspect="1" noMove="1" noResize="1" noEditPoints="1" noAdjustHandles="1" noChangeArrowheads="1" noChangeShapeType="1" noTextEdit="1"/>
              </p:cNvSpPr>
              <p:nvPr/>
            </p:nvSpPr>
            <p:spPr>
              <a:xfrm>
                <a:off x="5373756" y="4347560"/>
                <a:ext cx="35163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2D74C8B-D3CA-A60E-83C6-686F316659A7}"/>
                  </a:ext>
                </a:extLst>
              </p:cNvPr>
              <p:cNvSpPr txBox="1"/>
              <p:nvPr/>
            </p:nvSpPr>
            <p:spPr>
              <a:xfrm>
                <a:off x="5373756" y="5627723"/>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3" name="TextBox 32">
                <a:extLst>
                  <a:ext uri="{FF2B5EF4-FFF2-40B4-BE49-F238E27FC236}">
                    <a16:creationId xmlns:a16="http://schemas.microsoft.com/office/drawing/2014/main" id="{02D74C8B-D3CA-A60E-83C6-686F316659A7}"/>
                  </a:ext>
                </a:extLst>
              </p:cNvPr>
              <p:cNvSpPr txBox="1">
                <a:spLocks noRot="1" noChangeAspect="1" noMove="1" noResize="1" noEditPoints="1" noAdjustHandles="1" noChangeArrowheads="1" noChangeShapeType="1" noTextEdit="1"/>
              </p:cNvSpPr>
              <p:nvPr/>
            </p:nvSpPr>
            <p:spPr>
              <a:xfrm>
                <a:off x="5373756" y="5627723"/>
                <a:ext cx="351635" cy="369332"/>
              </a:xfrm>
              <a:prstGeom prst="rect">
                <a:avLst/>
              </a:prstGeom>
              <a:blipFill>
                <a:blip r:embed="rId11"/>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D8EC8365-0297-E774-6208-8F0B016A4FAF}"/>
              </a:ext>
            </a:extLst>
          </p:cNvPr>
          <p:cNvCxnSpPr>
            <a:cxnSpLocks/>
          </p:cNvCxnSpPr>
          <p:nvPr/>
        </p:nvCxnSpPr>
        <p:spPr>
          <a:xfrm>
            <a:off x="5373757" y="5671930"/>
            <a:ext cx="8324" cy="28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9FA96B1-6EA6-D48B-BA82-E76AEC2E5392}"/>
                  </a:ext>
                </a:extLst>
              </p:cNvPr>
              <p:cNvSpPr txBox="1"/>
              <p:nvPr/>
            </p:nvSpPr>
            <p:spPr>
              <a:xfrm>
                <a:off x="6406563" y="5436215"/>
                <a:ext cx="61129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6" name="TextBox 35">
                <a:extLst>
                  <a:ext uri="{FF2B5EF4-FFF2-40B4-BE49-F238E27FC236}">
                    <a16:creationId xmlns:a16="http://schemas.microsoft.com/office/drawing/2014/main" id="{C9FA96B1-6EA6-D48B-BA82-E76AEC2E5392}"/>
                  </a:ext>
                </a:extLst>
              </p:cNvPr>
              <p:cNvSpPr txBox="1">
                <a:spLocks noRot="1" noChangeAspect="1" noMove="1" noResize="1" noEditPoints="1" noAdjustHandles="1" noChangeArrowheads="1" noChangeShapeType="1" noTextEdit="1"/>
              </p:cNvSpPr>
              <p:nvPr/>
            </p:nvSpPr>
            <p:spPr>
              <a:xfrm>
                <a:off x="6406563" y="5436215"/>
                <a:ext cx="611299" cy="369332"/>
              </a:xfrm>
              <a:prstGeom prst="rect">
                <a:avLst/>
              </a:prstGeom>
              <a:blipFill>
                <a:blip r:embed="rId1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2F08D52-B44B-BE07-645C-6C40E31D4E96}"/>
              </a:ext>
            </a:extLst>
          </p:cNvPr>
          <p:cNvSpPr txBox="1"/>
          <p:nvPr/>
        </p:nvSpPr>
        <p:spPr>
          <a:xfrm>
            <a:off x="4174435" y="1033670"/>
            <a:ext cx="4134678" cy="369332"/>
          </a:xfrm>
          <a:prstGeom prst="rect">
            <a:avLst/>
          </a:prstGeom>
          <a:noFill/>
        </p:spPr>
        <p:txBody>
          <a:bodyPr wrap="square" rtlCol="0">
            <a:spAutoFit/>
          </a:bodyPr>
          <a:lstStyle/>
          <a:p>
            <a:r>
              <a:rPr lang="en-US" dirty="0">
                <a:solidFill>
                  <a:srgbClr val="FF0000"/>
                </a:solidFill>
              </a:rPr>
              <a:t>[Broder, Kleinberg and </a:t>
            </a:r>
            <a:r>
              <a:rPr lang="en-US" dirty="0" err="1">
                <a:solidFill>
                  <a:srgbClr val="FF0000"/>
                </a:solidFill>
              </a:rPr>
              <a:t>Tardos</a:t>
            </a:r>
            <a:r>
              <a:rPr lang="en-US" dirty="0">
                <a:solidFill>
                  <a:srgbClr val="FF0000"/>
                </a:solidFill>
              </a:rPr>
              <a:t>, </a:t>
            </a:r>
            <a:r>
              <a:rPr lang="en-US" dirty="0" err="1">
                <a:solidFill>
                  <a:srgbClr val="FF0000"/>
                </a:solidFill>
              </a:rPr>
              <a:t>Holenstein</a:t>
            </a:r>
            <a:r>
              <a:rPr lang="en-US" dirty="0">
                <a:solidFill>
                  <a:srgbClr val="FF0000"/>
                </a:solidFill>
              </a:rPr>
              <a:t>] </a:t>
            </a:r>
          </a:p>
        </p:txBody>
      </p:sp>
    </p:spTree>
    <p:extLst>
      <p:ext uri="{BB962C8B-B14F-4D97-AF65-F5344CB8AC3E}">
        <p14:creationId xmlns:p14="http://schemas.microsoft.com/office/powerpoint/2010/main" val="219296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2D0F71-30BA-3FB4-0B80-5DF97283536F}"/>
                  </a:ext>
                </a:extLst>
              </p:cNvPr>
              <p:cNvSpPr txBox="1"/>
              <p:nvPr/>
            </p:nvSpPr>
            <p:spPr>
              <a:xfrm>
                <a:off x="1285460" y="1203393"/>
                <a:ext cx="9872869" cy="1559466"/>
              </a:xfrm>
              <a:prstGeom prst="rect">
                <a:avLst/>
              </a:prstGeom>
              <a:solidFill>
                <a:schemeClr val="accent6">
                  <a:lumMod val="20000"/>
                  <a:lumOff val="80000"/>
                </a:schemeClr>
              </a:solidFill>
            </p:spPr>
            <p:txBody>
              <a:bodyPr wrap="square" rtlCol="0">
                <a:spAutoFit/>
              </a:bodyPr>
              <a:lstStyle/>
              <a:p>
                <a:r>
                  <a:rPr lang="en-US" b="1" dirty="0"/>
                  <a:t>Theorem: </a:t>
                </a:r>
                <a:r>
                  <a:rPr lang="en-US" dirty="0"/>
                  <a:t>There exists a randomized algorithm </a:t>
                </a:r>
                <a14:m>
                  <m:oMath xmlns:m="http://schemas.openxmlformats.org/officeDocument/2006/math">
                    <m:r>
                      <a:rPr lang="en-US" i="1" dirty="0" smtClean="0">
                        <a:latin typeface="Cambria Math" panose="02040503050406030204" pitchFamily="18" charset="0"/>
                      </a:rPr>
                      <m:t>𝐶𝑆</m:t>
                    </m:r>
                  </m:oMath>
                </a14:m>
                <a:r>
                  <a:rPr lang="en-US" dirty="0"/>
                  <a:t> that takes as input a distribution </a:t>
                </a:r>
                <a14:m>
                  <m:oMath xmlns:m="http://schemas.openxmlformats.org/officeDocument/2006/math">
                    <m:r>
                      <a:rPr lang="en-US" b="0" i="1" smtClean="0">
                        <a:latin typeface="Cambria Math" panose="02040503050406030204" pitchFamily="18" charset="0"/>
                      </a:rPr>
                      <m:t>𝑃</m:t>
                    </m:r>
                  </m:oMath>
                </a14:m>
                <a:r>
                  <a:rPr lang="en-US" dirty="0"/>
                  <a:t> over a domain </a:t>
                </a:r>
                <a14:m>
                  <m:oMath xmlns:m="http://schemas.openxmlformats.org/officeDocument/2006/math">
                    <m:r>
                      <m:rPr>
                        <m:sty m:val="p"/>
                      </m:rPr>
                      <a:rPr lang="en-US" b="0" i="0" smtClean="0">
                        <a:latin typeface="Cambria Math" panose="02040503050406030204" pitchFamily="18" charset="0"/>
                      </a:rPr>
                      <m:t>Ω</m:t>
                    </m:r>
                  </m:oMath>
                </a14:m>
                <a:r>
                  <a:rPr lang="en-US" dirty="0"/>
                  <a:t> such that for all inputs </a:t>
                </a:r>
                <a14:m>
                  <m:oMath xmlns:m="http://schemas.openxmlformats.org/officeDocument/2006/math">
                    <m:r>
                      <a:rPr lang="en-US" i="1" dirty="0" smtClean="0">
                        <a:latin typeface="Cambria Math" panose="02040503050406030204" pitchFamily="18" charset="0"/>
                      </a:rPr>
                      <m:t>𝑃</m:t>
                    </m:r>
                  </m:oMath>
                </a14:m>
                <a:r>
                  <a:rPr lang="en-US" dirty="0"/>
                  <a:t>:</a:t>
                </a:r>
              </a:p>
              <a:p>
                <a:pPr marL="342900" indent="-342900">
                  <a:buFont typeface="+mj-lt"/>
                  <a:buAutoNum type="arabicPeriod"/>
                </a:pPr>
                <a:r>
                  <a:rPr lang="en-US" dirty="0"/>
                  <a:t> </a:t>
                </a: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E22D0F71-30BA-3FB4-0B80-5DF97283536F}"/>
                  </a:ext>
                </a:extLst>
              </p:cNvPr>
              <p:cNvSpPr txBox="1">
                <a:spLocks noRot="1" noChangeAspect="1" noMove="1" noResize="1" noEditPoints="1" noAdjustHandles="1" noChangeArrowheads="1" noChangeShapeType="1" noTextEdit="1"/>
              </p:cNvSpPr>
              <p:nvPr/>
            </p:nvSpPr>
            <p:spPr>
              <a:xfrm>
                <a:off x="1285460" y="1203393"/>
                <a:ext cx="9872869" cy="1559466"/>
              </a:xfrm>
              <a:prstGeom prst="rect">
                <a:avLst/>
              </a:prstGeom>
              <a:blipFill>
                <a:blip r:embed="rId3"/>
                <a:stretch>
                  <a:fillRect l="-643" t="-1613"/>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8DABF4A8-92BC-F16F-6E8C-8284BD5EA36C}"/>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Slide Number Placeholder 1">
            <a:extLst>
              <a:ext uri="{FF2B5EF4-FFF2-40B4-BE49-F238E27FC236}">
                <a16:creationId xmlns:a16="http://schemas.microsoft.com/office/drawing/2014/main" id="{980B94EB-E01B-F962-BA3C-19B0BBC01C5C}"/>
              </a:ext>
            </a:extLst>
          </p:cNvPr>
          <p:cNvSpPr>
            <a:spLocks noGrp="1"/>
          </p:cNvSpPr>
          <p:nvPr>
            <p:ph type="sldNum" sz="quarter" idx="12"/>
          </p:nvPr>
        </p:nvSpPr>
        <p:spPr/>
        <p:txBody>
          <a:bodyPr/>
          <a:lstStyle/>
          <a:p>
            <a:fld id="{923781AE-F842-A042-90D3-9FF1358EFD59}" type="slidenum">
              <a:rPr lang="en-US" smtClean="0"/>
              <a:t>33</a:t>
            </a:fld>
            <a:endParaRPr lang="en-US"/>
          </a:p>
        </p:txBody>
      </p:sp>
      <p:sp>
        <p:nvSpPr>
          <p:cNvPr id="5" name="TextBox 4">
            <a:extLst>
              <a:ext uri="{FF2B5EF4-FFF2-40B4-BE49-F238E27FC236}">
                <a16:creationId xmlns:a16="http://schemas.microsoft.com/office/drawing/2014/main" id="{500FEBD2-3B6E-8CEF-955F-7E06BFEA5BA9}"/>
              </a:ext>
            </a:extLst>
          </p:cNvPr>
          <p:cNvSpPr txBox="1"/>
          <p:nvPr/>
        </p:nvSpPr>
        <p:spPr>
          <a:xfrm>
            <a:off x="2124635" y="3913094"/>
            <a:ext cx="9630200" cy="646331"/>
          </a:xfrm>
          <a:prstGeom prst="rect">
            <a:avLst/>
          </a:prstGeom>
          <a:noFill/>
        </p:spPr>
        <p:txBody>
          <a:bodyPr wrap="none" rtlCol="0">
            <a:spAutoFit/>
          </a:bodyPr>
          <a:lstStyle/>
          <a:p>
            <a:r>
              <a:rPr lang="en-US" dirty="0"/>
              <a:t>Applications: communications complexity, analysis of Boolean functions, hardness of approximation, </a:t>
            </a:r>
          </a:p>
          <a:p>
            <a:r>
              <a:rPr lang="en-US" dirty="0" err="1"/>
              <a:t>Pseudorandomness</a:t>
            </a:r>
            <a:r>
              <a:rPr lang="en-US" dirty="0"/>
              <a:t>, ….</a:t>
            </a:r>
          </a:p>
        </p:txBody>
      </p:sp>
    </p:spTree>
    <p:extLst>
      <p:ext uri="{BB962C8B-B14F-4D97-AF65-F5344CB8AC3E}">
        <p14:creationId xmlns:p14="http://schemas.microsoft.com/office/powerpoint/2010/main" val="245996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6BFB29-DEF8-10A2-6108-7DC749534239}"/>
                  </a:ext>
                </a:extLst>
              </p:cNvPr>
              <p:cNvSpPr txBox="1"/>
              <p:nvPr/>
            </p:nvSpPr>
            <p:spPr>
              <a:xfrm>
                <a:off x="213360" y="3733800"/>
                <a:ext cx="5547360" cy="1489510"/>
              </a:xfrm>
              <a:prstGeom prst="rect">
                <a:avLst/>
              </a:prstGeom>
              <a:solidFill>
                <a:schemeClr val="accent4">
                  <a:lumMod val="20000"/>
                  <a:lumOff val="80000"/>
                </a:schemeClr>
              </a:solidFill>
            </p:spPr>
            <p:txBody>
              <a:bodyPr wrap="square" rtlCol="0">
                <a:spAutoFit/>
              </a:bodyPr>
              <a:lstStyle/>
              <a:p>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𝝐</m:t>
                    </m:r>
                    <m:r>
                      <a:rPr lang="en-US" b="1" i="1" smtClean="0">
                        <a:latin typeface="Cambria Math" panose="02040503050406030204" pitchFamily="18" charset="0"/>
                      </a:rPr>
                      <m:t>, </m:t>
                    </m:r>
                    <m:r>
                      <a:rPr lang="en-US" b="1" i="1" smtClean="0">
                        <a:latin typeface="Cambria Math" panose="02040503050406030204" pitchFamily="18" charset="0"/>
                      </a:rPr>
                      <m:t>𝜹</m:t>
                    </m:r>
                    <m:r>
                      <a:rPr lang="en-US" b="1" i="1" smtClean="0">
                        <a:latin typeface="Cambria Math" panose="02040503050406030204" pitchFamily="18" charset="0"/>
                      </a:rPr>
                      <m:t>)</m:t>
                    </m:r>
                  </m:oMath>
                </a14:m>
                <a:r>
                  <a:rPr lang="en-US" b="1" dirty="0"/>
                  <a:t>-Perfect Generalization: </a:t>
                </a:r>
                <a:r>
                  <a:rPr lang="en-US" dirty="0"/>
                  <a:t>For all distributions D,</a:t>
                </a:r>
              </a:p>
              <a:p>
                <a:endParaRPr lang="en-US" dirty="0"/>
              </a:p>
              <a:p>
                <a:r>
                  <a:rPr lang="en-US" dirty="0" err="1"/>
                  <a:t>w.h.p</a:t>
                </a:r>
                <a:r>
                  <a:rPr lang="en-US" dirty="0"/>
                  <a:t> over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𝑛</m:t>
                        </m:r>
                      </m:sup>
                    </m:sSup>
                    <m:r>
                      <a:rPr lang="en-US" b="0" i="1" smtClean="0">
                        <a:latin typeface="Cambria Math" panose="02040503050406030204" pitchFamily="18" charset="0"/>
                      </a:rPr>
                      <m:t>,               </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𝜖</m:t>
                        </m:r>
                        <m:r>
                          <a:rPr lang="en-US" b="0" i="1" smtClean="0">
                            <a:latin typeface="Cambria Math" panose="02040503050406030204" pitchFamily="18" charset="0"/>
                          </a:rPr>
                          <m:t>,  </m:t>
                        </m:r>
                        <m:r>
                          <a:rPr lang="en-US" b="0" i="1" smtClean="0">
                            <a:latin typeface="Cambria Math" panose="02040503050406030204" pitchFamily="18" charset="0"/>
                          </a:rPr>
                          <m:t>𝛿</m:t>
                        </m:r>
                      </m:sub>
                    </m:sSub>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e>
                    </m:d>
                  </m:oMath>
                </a14:m>
                <a:endParaRPr lang="en-US" b="0" dirty="0"/>
              </a:p>
              <a:p>
                <a:endParaRPr lang="en-US" dirty="0"/>
              </a:p>
              <a:p>
                <a:endParaRPr lang="en-US" dirty="0"/>
              </a:p>
            </p:txBody>
          </p:sp>
        </mc:Choice>
        <mc:Fallback xmlns="">
          <p:sp>
            <p:nvSpPr>
              <p:cNvPr id="13" name="TextBox 12">
                <a:extLst>
                  <a:ext uri="{FF2B5EF4-FFF2-40B4-BE49-F238E27FC236}">
                    <a16:creationId xmlns:a16="http://schemas.microsoft.com/office/drawing/2014/main" id="{9B6BFB29-DEF8-10A2-6108-7DC749534239}"/>
                  </a:ext>
                </a:extLst>
              </p:cNvPr>
              <p:cNvSpPr txBox="1">
                <a:spLocks noRot="1" noChangeAspect="1" noMove="1" noResize="1" noEditPoints="1" noAdjustHandles="1" noChangeArrowheads="1" noChangeShapeType="1" noTextEdit="1"/>
              </p:cNvSpPr>
              <p:nvPr/>
            </p:nvSpPr>
            <p:spPr>
              <a:xfrm>
                <a:off x="213360" y="3733800"/>
                <a:ext cx="5547360" cy="1489510"/>
              </a:xfrm>
              <a:prstGeom prst="rect">
                <a:avLst/>
              </a:prstGeom>
              <a:blipFill>
                <a:blip r:embed="rId3"/>
                <a:stretch>
                  <a:fillRect l="-913" t="-2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2D0F71-30BA-3FB4-0B80-5DF97283536F}"/>
                  </a:ext>
                </a:extLst>
              </p:cNvPr>
              <p:cNvSpPr txBox="1"/>
              <p:nvPr/>
            </p:nvSpPr>
            <p:spPr>
              <a:xfrm>
                <a:off x="1285460" y="1203393"/>
                <a:ext cx="9872869" cy="1559466"/>
              </a:xfrm>
              <a:prstGeom prst="rect">
                <a:avLst/>
              </a:prstGeom>
              <a:solidFill>
                <a:schemeClr val="accent6">
                  <a:lumMod val="20000"/>
                  <a:lumOff val="80000"/>
                </a:schemeClr>
              </a:solidFill>
            </p:spPr>
            <p:txBody>
              <a:bodyPr wrap="square" rtlCol="0">
                <a:spAutoFit/>
              </a:bodyPr>
              <a:lstStyle/>
              <a:p>
                <a:r>
                  <a:rPr lang="en-US" b="1" dirty="0"/>
                  <a:t>Theorem: </a:t>
                </a:r>
                <a:r>
                  <a:rPr lang="en-US" dirty="0"/>
                  <a:t>There exists a randomized algorithm </a:t>
                </a:r>
                <a14:m>
                  <m:oMath xmlns:m="http://schemas.openxmlformats.org/officeDocument/2006/math">
                    <m:r>
                      <a:rPr lang="en-US" i="1" dirty="0" smtClean="0">
                        <a:latin typeface="Cambria Math" panose="02040503050406030204" pitchFamily="18" charset="0"/>
                      </a:rPr>
                      <m:t>𝐶𝑆</m:t>
                    </m:r>
                  </m:oMath>
                </a14:m>
                <a:r>
                  <a:rPr lang="en-US" dirty="0"/>
                  <a:t> that takes as input a distribution </a:t>
                </a:r>
                <a14:m>
                  <m:oMath xmlns:m="http://schemas.openxmlformats.org/officeDocument/2006/math">
                    <m:r>
                      <a:rPr lang="en-US" b="0" i="1" smtClean="0">
                        <a:latin typeface="Cambria Math" panose="02040503050406030204" pitchFamily="18" charset="0"/>
                      </a:rPr>
                      <m:t>𝑃</m:t>
                    </m:r>
                  </m:oMath>
                </a14:m>
                <a:r>
                  <a:rPr lang="en-US" dirty="0"/>
                  <a:t> over a domain </a:t>
                </a:r>
                <a14:m>
                  <m:oMath xmlns:m="http://schemas.openxmlformats.org/officeDocument/2006/math">
                    <m:r>
                      <m:rPr>
                        <m:sty m:val="p"/>
                      </m:rPr>
                      <a:rPr lang="en-US" b="0" i="0" smtClean="0">
                        <a:latin typeface="Cambria Math" panose="02040503050406030204" pitchFamily="18" charset="0"/>
                      </a:rPr>
                      <m:t>Ω</m:t>
                    </m:r>
                  </m:oMath>
                </a14:m>
                <a:r>
                  <a:rPr lang="en-US" dirty="0"/>
                  <a:t> such that for all inputs </a:t>
                </a:r>
                <a14:m>
                  <m:oMath xmlns:m="http://schemas.openxmlformats.org/officeDocument/2006/math">
                    <m:r>
                      <a:rPr lang="en-US" i="1" dirty="0" smtClean="0">
                        <a:latin typeface="Cambria Math" panose="02040503050406030204" pitchFamily="18" charset="0"/>
                      </a:rPr>
                      <m:t>𝑃</m:t>
                    </m:r>
                  </m:oMath>
                </a14:m>
                <a:r>
                  <a:rPr lang="en-US" dirty="0"/>
                  <a:t>:</a:t>
                </a:r>
              </a:p>
              <a:p>
                <a:pPr marL="342900" indent="-342900">
                  <a:buFont typeface="+mj-lt"/>
                  <a:buAutoNum type="arabicPeriod"/>
                </a:pPr>
                <a:r>
                  <a:rPr lang="en-US" dirty="0"/>
                  <a:t> </a:t>
                </a: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E22D0F71-30BA-3FB4-0B80-5DF97283536F}"/>
                  </a:ext>
                </a:extLst>
              </p:cNvPr>
              <p:cNvSpPr txBox="1">
                <a:spLocks noRot="1" noChangeAspect="1" noMove="1" noResize="1" noEditPoints="1" noAdjustHandles="1" noChangeArrowheads="1" noChangeShapeType="1" noTextEdit="1"/>
              </p:cNvSpPr>
              <p:nvPr/>
            </p:nvSpPr>
            <p:spPr>
              <a:xfrm>
                <a:off x="1285460" y="1203393"/>
                <a:ext cx="9872869" cy="1559466"/>
              </a:xfrm>
              <a:prstGeom prst="rect">
                <a:avLst/>
              </a:prstGeom>
              <a:blipFill>
                <a:blip r:embed="rId4"/>
                <a:stretch>
                  <a:fillRect l="-643" t="-1613"/>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FFCD3A27-AC28-33CE-3E0E-5CCD0D57A471}"/>
              </a:ext>
            </a:extLst>
          </p:cNvPr>
          <p:cNvSpPr txBox="1">
            <a:spLocks/>
          </p:cNvSpPr>
          <p:nvPr/>
        </p:nvSpPr>
        <p:spPr>
          <a:xfrm>
            <a:off x="838200" y="7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Perfect Generalization =&gt; Replicability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C228F2-D29E-C999-288F-8FB3FEEAB246}"/>
                  </a:ext>
                </a:extLst>
              </p:cNvPr>
              <p:cNvSpPr txBox="1"/>
              <p:nvPr/>
            </p:nvSpPr>
            <p:spPr>
              <a:xfrm>
                <a:off x="2358554" y="4682008"/>
                <a:ext cx="2903487"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𝐴</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𝑆</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𝐴</m:t>
                          </m:r>
                          <m:d>
                            <m:dPr>
                              <m:ctrlPr>
                                <a:rPr lang="en-US" b="0" i="1" smtClean="0">
                                  <a:solidFill>
                                    <a:srgbClr val="FF0000"/>
                                  </a:solidFill>
                                  <a:latin typeface="Cambria Math" panose="02040503050406030204" pitchFamily="18" charset="0"/>
                                </a:rPr>
                              </m:ctrlPr>
                            </m:dPr>
                            <m:e>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𝑆</m:t>
                                  </m:r>
                                </m:e>
                                <m:sup>
                                  <m:r>
                                    <a:rPr lang="en-US" b="0" i="1" smtClean="0">
                                      <a:solidFill>
                                        <a:srgbClr val="FF0000"/>
                                      </a:solidFill>
                                      <a:latin typeface="Cambria Math" panose="02040503050406030204" pitchFamily="18" charset="0"/>
                                    </a:rPr>
                                    <m:t>′</m:t>
                                  </m:r>
                                </m:sup>
                              </m:sSup>
                            </m:e>
                          </m:d>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𝑂</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𝜖</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𝛿</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 name="TextBox 2">
                <a:extLst>
                  <a:ext uri="{FF2B5EF4-FFF2-40B4-BE49-F238E27FC236}">
                    <a16:creationId xmlns:a16="http://schemas.microsoft.com/office/drawing/2014/main" id="{99C228F2-D29E-C999-288F-8FB3FEEAB246}"/>
                  </a:ext>
                </a:extLst>
              </p:cNvPr>
              <p:cNvSpPr txBox="1">
                <a:spLocks noRot="1" noChangeAspect="1" noMove="1" noResize="1" noEditPoints="1" noAdjustHandles="1" noChangeArrowheads="1" noChangeShapeType="1" noTextEdit="1"/>
              </p:cNvSpPr>
              <p:nvPr/>
            </p:nvSpPr>
            <p:spPr>
              <a:xfrm>
                <a:off x="2358554" y="4682008"/>
                <a:ext cx="2903487" cy="312650"/>
              </a:xfrm>
              <a:prstGeom prst="rect">
                <a:avLst/>
              </a:prstGeom>
              <a:blipFill>
                <a:blip r:embed="rId5"/>
                <a:stretch>
                  <a:fillRect l="-1739" r="-2609" b="-26923"/>
                </a:stretch>
              </a:blipFill>
            </p:spPr>
            <p:txBody>
              <a:bodyPr/>
              <a:lstStyle/>
              <a:p>
                <a:r>
                  <a:rPr lang="en-US">
                    <a:noFill/>
                  </a:rPr>
                  <a:t> </a:t>
                </a:r>
              </a:p>
            </p:txBody>
          </p:sp>
        </mc:Fallback>
      </mc:AlternateContent>
      <p:sp>
        <p:nvSpPr>
          <p:cNvPr id="7" name="Right Arrow 6">
            <a:extLst>
              <a:ext uri="{FF2B5EF4-FFF2-40B4-BE49-F238E27FC236}">
                <a16:creationId xmlns:a16="http://schemas.microsoft.com/office/drawing/2014/main" id="{7A326D86-61C0-ADFF-7343-20D5514E8E56}"/>
              </a:ext>
            </a:extLst>
          </p:cNvPr>
          <p:cNvSpPr/>
          <p:nvPr/>
        </p:nvSpPr>
        <p:spPr>
          <a:xfrm>
            <a:off x="6278880" y="4175760"/>
            <a:ext cx="1432560" cy="50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Rounded Corners 3">
                <a:extLst>
                  <a:ext uri="{FF2B5EF4-FFF2-40B4-BE49-F238E27FC236}">
                    <a16:creationId xmlns:a16="http://schemas.microsoft.com/office/drawing/2014/main" id="{D82496E8-62C8-52CF-537E-C40F004E77FE}"/>
                  </a:ext>
                </a:extLst>
              </p:cNvPr>
              <p:cNvSpPr/>
              <p:nvPr/>
            </p:nvSpPr>
            <p:spPr>
              <a:xfrm>
                <a:off x="6018938" y="4994658"/>
                <a:ext cx="2119222" cy="14895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Input:</a:t>
                </a:r>
                <a:r>
                  <a:rPr lang="en-US" dirty="0">
                    <a:solidFill>
                      <a:schemeClr val="tx1"/>
                    </a:solidFill>
                  </a:rPr>
                  <a:t> Dataset S, PG algorithm </a:t>
                </a:r>
                <a14:m>
                  <m:oMath xmlns:m="http://schemas.openxmlformats.org/officeDocument/2006/math">
                    <m:r>
                      <a:rPr lang="en-US" i="1" dirty="0" smtClean="0">
                        <a:solidFill>
                          <a:schemeClr val="tx1"/>
                        </a:solidFill>
                        <a:latin typeface="Cambria Math" panose="02040503050406030204" pitchFamily="18" charset="0"/>
                      </a:rPr>
                      <m:t>𝐴</m:t>
                    </m:r>
                  </m:oMath>
                </a14:m>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chemeClr val="tx1"/>
                    </a:solidFill>
                  </a:rPr>
                  <a:t>Output </a:t>
                </a:r>
                <a14:m>
                  <m:oMath xmlns:m="http://schemas.openxmlformats.org/officeDocument/2006/math">
                    <m:r>
                      <a:rPr lang="en-US" i="1" dirty="0" smtClean="0">
                        <a:solidFill>
                          <a:schemeClr val="tx1"/>
                        </a:solidFill>
                        <a:latin typeface="Cambria Math" panose="02040503050406030204" pitchFamily="18" charset="0"/>
                      </a:rPr>
                      <m:t>𝐶𝑆</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𝐴</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𝑆</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𝑟</m:t>
                    </m:r>
                    <m:r>
                      <a:rPr lang="en-US" i="1" dirty="0" smtClean="0">
                        <a:solidFill>
                          <a:schemeClr val="tx1"/>
                        </a:solidFill>
                        <a:latin typeface="Cambria Math" panose="02040503050406030204" pitchFamily="18" charset="0"/>
                      </a:rPr>
                      <m:t>)</m:t>
                    </m:r>
                  </m:oMath>
                </a14:m>
                <a:r>
                  <a:rPr lang="en-US" dirty="0">
                    <a:solidFill>
                      <a:schemeClr val="tx1"/>
                    </a:solidFill>
                  </a:rPr>
                  <a:t>)</a:t>
                </a:r>
              </a:p>
            </p:txBody>
          </p:sp>
        </mc:Choice>
        <mc:Fallback xmlns="">
          <p:sp>
            <p:nvSpPr>
              <p:cNvPr id="8" name="Rectangle: Rounded Corners 3">
                <a:extLst>
                  <a:ext uri="{FF2B5EF4-FFF2-40B4-BE49-F238E27FC236}">
                    <a16:creationId xmlns:a16="http://schemas.microsoft.com/office/drawing/2014/main" id="{D82496E8-62C8-52CF-537E-C40F004E77FE}"/>
                  </a:ext>
                </a:extLst>
              </p:cNvPr>
              <p:cNvSpPr>
                <a:spLocks noRot="1" noChangeAspect="1" noMove="1" noResize="1" noEditPoints="1" noAdjustHandles="1" noChangeArrowheads="1" noChangeShapeType="1" noTextEdit="1"/>
              </p:cNvSpPr>
              <p:nvPr/>
            </p:nvSpPr>
            <p:spPr>
              <a:xfrm>
                <a:off x="6018938" y="4994658"/>
                <a:ext cx="2119222" cy="1489510"/>
              </a:xfrm>
              <a:prstGeom prst="roundRect">
                <a:avLst/>
              </a:prstGeom>
              <a:blipFill>
                <a:blip r:embed="rId6"/>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EE99A5-3A3A-B21C-F3A9-A37CFA016E94}"/>
                  </a:ext>
                </a:extLst>
              </p:cNvPr>
              <p:cNvSpPr txBox="1"/>
              <p:nvPr/>
            </p:nvSpPr>
            <p:spPr>
              <a:xfrm>
                <a:off x="6385560" y="4636288"/>
                <a:ext cx="1325880"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𝑃𝐺</m:t>
                          </m:r>
                          <m:r>
                            <a:rPr lang="en-US" b="0" i="1" smtClean="0">
                              <a:latin typeface="Cambria Math" panose="02040503050406030204" pitchFamily="18" charset="0"/>
                            </a:rPr>
                            <m:t>→</m:t>
                          </m:r>
                          <m:r>
                            <a:rPr lang="en-US" b="0" i="1" smtClean="0">
                              <a:latin typeface="Cambria Math" panose="02040503050406030204" pitchFamily="18" charset="0"/>
                            </a:rPr>
                            <m:t>𝑅𝑒𝑝</m:t>
                          </m:r>
                        </m:sub>
                      </m:sSub>
                    </m:oMath>
                  </m:oMathPara>
                </a14:m>
                <a:endParaRPr lang="en-US" dirty="0"/>
              </a:p>
            </p:txBody>
          </p:sp>
        </mc:Choice>
        <mc:Fallback xmlns="">
          <p:sp>
            <p:nvSpPr>
              <p:cNvPr id="10" name="TextBox 9">
                <a:extLst>
                  <a:ext uri="{FF2B5EF4-FFF2-40B4-BE49-F238E27FC236}">
                    <a16:creationId xmlns:a16="http://schemas.microsoft.com/office/drawing/2014/main" id="{8EEE99A5-3A3A-B21C-F3A9-A37CFA016E94}"/>
                  </a:ext>
                </a:extLst>
              </p:cNvPr>
              <p:cNvSpPr txBox="1">
                <a:spLocks noRot="1" noChangeAspect="1" noMove="1" noResize="1" noEditPoints="1" noAdjustHandles="1" noChangeArrowheads="1" noChangeShapeType="1" noTextEdit="1"/>
              </p:cNvSpPr>
              <p:nvPr/>
            </p:nvSpPr>
            <p:spPr>
              <a:xfrm>
                <a:off x="6385560" y="4636288"/>
                <a:ext cx="1325880" cy="390748"/>
              </a:xfrm>
              <a:prstGeom prst="rect">
                <a:avLst/>
              </a:prstGeom>
              <a:blipFill>
                <a:blip r:embed="rId7"/>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BB4813F-AD15-AEC4-0C1C-000AA96F3CB8}"/>
                  </a:ext>
                </a:extLst>
              </p:cNvPr>
              <p:cNvSpPr txBox="1"/>
              <p:nvPr/>
            </p:nvSpPr>
            <p:spPr>
              <a:xfrm>
                <a:off x="8413342" y="3103578"/>
                <a:ext cx="3687218" cy="1859163"/>
              </a:xfrm>
              <a:prstGeom prst="rect">
                <a:avLst/>
              </a:prstGeom>
              <a:solidFill>
                <a:schemeClr val="accent4">
                  <a:lumMod val="20000"/>
                  <a:lumOff val="80000"/>
                </a:schemeClr>
              </a:solidFill>
            </p:spPr>
            <p:txBody>
              <a:bodyPr wrap="square" rtlCol="0">
                <a:spAutoFit/>
              </a:bodyPr>
              <a:lstStyle/>
              <a:p>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𝝐</m:t>
                        </m:r>
                        <m:r>
                          <a:rPr lang="en-US" b="1" i="1" smtClean="0">
                            <a:latin typeface="Cambria Math" panose="02040503050406030204" pitchFamily="18" charset="0"/>
                          </a:rPr>
                          <m:t>+</m:t>
                        </m:r>
                        <m:r>
                          <a:rPr lang="en-US" b="1" i="1" smtClean="0">
                            <a:latin typeface="Cambria Math" panose="02040503050406030204" pitchFamily="18" charset="0"/>
                          </a:rPr>
                          <m:t>𝜹</m:t>
                        </m:r>
                      </m:e>
                    </m:d>
                    <m:r>
                      <a:rPr lang="en-US" b="1" i="1" smtClean="0">
                        <a:latin typeface="Cambria Math" panose="02040503050406030204" pitchFamily="18" charset="0"/>
                      </a:rPr>
                      <m:t>−</m:t>
                    </m:r>
                  </m:oMath>
                </a14:m>
                <a:r>
                  <a:rPr lang="en-US" b="1" dirty="0"/>
                  <a:t>Replicability: </a:t>
                </a:r>
                <a:br>
                  <a:rPr lang="en-US" b="1" dirty="0"/>
                </a:br>
                <a:r>
                  <a:rPr lang="en-US" dirty="0">
                    <a:solidFill>
                      <a:srgbClr val="FF0000"/>
                    </a:solidFill>
                  </a:rPr>
                  <a:t>For all distributions D,</a:t>
                </a:r>
                <a:br>
                  <a:rPr lang="en-US" b="0" dirty="0"/>
                </a:br>
                <a:endParaRPr lang="en-US" b="0"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e>
                          </m:d>
                        </m:e>
                      </m:func>
                    </m:oMath>
                  </m:oMathPara>
                </a14:m>
                <a:br>
                  <a:rPr lang="en-US" b="0" i="1" dirty="0">
                    <a:latin typeface="Cambria Math" panose="02040503050406030204" pitchFamily="18" charset="0"/>
                  </a:rPr>
                </a:br>
                <a:r>
                  <a:rPr lang="en-US" b="0"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𝑂</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𝜖</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𝛿</m:t>
                    </m:r>
                    <m:r>
                      <a:rPr lang="en-US" b="0" i="1" smtClean="0">
                        <a:solidFill>
                          <a:srgbClr val="FF0000"/>
                        </a:solidFill>
                        <a:latin typeface="Cambria Math" panose="02040503050406030204" pitchFamily="18" charset="0"/>
                      </a:rPr>
                      <m:t>)</m:t>
                    </m:r>
                  </m:oMath>
                </a14:m>
                <a:r>
                  <a:rPr lang="en-US" dirty="0"/>
                  <a:t> </a:t>
                </a:r>
              </a:p>
              <a:p>
                <a:endParaRPr lang="en-US" dirty="0"/>
              </a:p>
            </p:txBody>
          </p:sp>
        </mc:Choice>
        <mc:Fallback xmlns="">
          <p:sp>
            <p:nvSpPr>
              <p:cNvPr id="12" name="TextBox 11">
                <a:extLst>
                  <a:ext uri="{FF2B5EF4-FFF2-40B4-BE49-F238E27FC236}">
                    <a16:creationId xmlns:a16="http://schemas.microsoft.com/office/drawing/2014/main" id="{2BB4813F-AD15-AEC4-0C1C-000AA96F3CB8}"/>
                  </a:ext>
                </a:extLst>
              </p:cNvPr>
              <p:cNvSpPr txBox="1">
                <a:spLocks noRot="1" noChangeAspect="1" noMove="1" noResize="1" noEditPoints="1" noAdjustHandles="1" noChangeArrowheads="1" noChangeShapeType="1" noTextEdit="1"/>
              </p:cNvSpPr>
              <p:nvPr/>
            </p:nvSpPr>
            <p:spPr>
              <a:xfrm>
                <a:off x="8413342" y="3103578"/>
                <a:ext cx="3687218" cy="1859163"/>
              </a:xfrm>
              <a:prstGeom prst="rect">
                <a:avLst/>
              </a:prstGeom>
              <a:blipFill>
                <a:blip r:embed="rId8"/>
                <a:stretch>
                  <a:fillRect l="-1375" t="-13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A38D5AE-0560-BEF6-83F7-A803B5AD23C6}"/>
              </a:ext>
            </a:extLst>
          </p:cNvPr>
          <p:cNvSpPr>
            <a:spLocks noGrp="1"/>
          </p:cNvSpPr>
          <p:nvPr>
            <p:ph type="sldNum" sz="quarter" idx="12"/>
          </p:nvPr>
        </p:nvSpPr>
        <p:spPr/>
        <p:txBody>
          <a:bodyPr/>
          <a:lstStyle/>
          <a:p>
            <a:fld id="{923781AE-F842-A042-90D3-9FF1358EFD59}" type="slidenum">
              <a:rPr lang="en-US" smtClean="0"/>
              <a:t>34</a:t>
            </a:fld>
            <a:endParaRPr lang="en-US"/>
          </a:p>
        </p:txBody>
      </p:sp>
    </p:spTree>
    <p:extLst>
      <p:ext uri="{BB962C8B-B14F-4D97-AF65-F5344CB8AC3E}">
        <p14:creationId xmlns:p14="http://schemas.microsoft.com/office/powerpoint/2010/main" val="102518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FF3004C-3B35-8F1E-08D3-CCD1F9F28596}"/>
                  </a:ext>
                </a:extLst>
              </p:cNvPr>
              <p:cNvSpPr txBox="1"/>
              <p:nvPr/>
            </p:nvSpPr>
            <p:spPr>
              <a:xfrm>
                <a:off x="2879499" y="4095142"/>
                <a:ext cx="1798320" cy="646331"/>
              </a:xfrm>
              <a:prstGeom prst="rect">
                <a:avLst/>
              </a:prstGeom>
              <a:solidFill>
                <a:schemeClr val="accent4">
                  <a:lumMod val="20000"/>
                  <a:lumOff val="80000"/>
                </a:schemeClr>
              </a:solidFill>
            </p:spPr>
            <p:txBody>
              <a:bodyPr wrap="square" rtlCol="0">
                <a:spAutoFit/>
              </a:bodyPr>
              <a:lstStyle/>
              <a:p>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𝝐</m:t>
                        </m:r>
                        <m:r>
                          <a:rPr lang="en-US" b="1" i="1" smtClean="0">
                            <a:latin typeface="Cambria Math" panose="02040503050406030204" pitchFamily="18" charset="0"/>
                          </a:rPr>
                          <m:t>, </m:t>
                        </m:r>
                        <m:r>
                          <a:rPr lang="en-US" b="1" i="1" smtClean="0">
                            <a:latin typeface="Cambria Math" panose="02040503050406030204" pitchFamily="18" charset="0"/>
                          </a:rPr>
                          <m:t>𝜹</m:t>
                        </m:r>
                      </m:e>
                    </m:d>
                  </m:oMath>
                </a14:m>
                <a:r>
                  <a:rPr lang="en-US" b="1" dirty="0"/>
                  <a:t>-Perfect Generalization:</a:t>
                </a:r>
                <a:endParaRPr lang="en-US" dirty="0"/>
              </a:p>
            </p:txBody>
          </p:sp>
        </mc:Choice>
        <mc:Fallback xmlns="">
          <p:sp>
            <p:nvSpPr>
              <p:cNvPr id="6" name="TextBox 5">
                <a:extLst>
                  <a:ext uri="{FF2B5EF4-FFF2-40B4-BE49-F238E27FC236}">
                    <a16:creationId xmlns:a16="http://schemas.microsoft.com/office/drawing/2014/main" id="{CFF3004C-3B35-8F1E-08D3-CCD1F9F28596}"/>
                  </a:ext>
                </a:extLst>
              </p:cNvPr>
              <p:cNvSpPr txBox="1">
                <a:spLocks noRot="1" noChangeAspect="1" noMove="1" noResize="1" noEditPoints="1" noAdjustHandles="1" noChangeArrowheads="1" noChangeShapeType="1" noTextEdit="1"/>
              </p:cNvSpPr>
              <p:nvPr/>
            </p:nvSpPr>
            <p:spPr>
              <a:xfrm>
                <a:off x="2879499" y="4095142"/>
                <a:ext cx="1798320" cy="646331"/>
              </a:xfrm>
              <a:prstGeom prst="rect">
                <a:avLst/>
              </a:prstGeom>
              <a:blipFill>
                <a:blip r:embed="rId3"/>
                <a:stretch>
                  <a:fillRect l="-2797"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2D0F71-30BA-3FB4-0B80-5DF97283536F}"/>
                  </a:ext>
                </a:extLst>
              </p:cNvPr>
              <p:cNvSpPr txBox="1"/>
              <p:nvPr/>
            </p:nvSpPr>
            <p:spPr>
              <a:xfrm>
                <a:off x="1285460" y="1203393"/>
                <a:ext cx="9872869" cy="1559466"/>
              </a:xfrm>
              <a:prstGeom prst="rect">
                <a:avLst/>
              </a:prstGeom>
              <a:solidFill>
                <a:schemeClr val="accent6">
                  <a:lumMod val="20000"/>
                  <a:lumOff val="80000"/>
                </a:schemeClr>
              </a:solidFill>
            </p:spPr>
            <p:txBody>
              <a:bodyPr wrap="square" rtlCol="0">
                <a:spAutoFit/>
              </a:bodyPr>
              <a:lstStyle/>
              <a:p>
                <a:r>
                  <a:rPr lang="en-US" b="1" dirty="0"/>
                  <a:t>Theorem: </a:t>
                </a:r>
                <a:r>
                  <a:rPr lang="en-US" dirty="0"/>
                  <a:t>There exists a randomized algorithm </a:t>
                </a:r>
                <a14:m>
                  <m:oMath xmlns:m="http://schemas.openxmlformats.org/officeDocument/2006/math">
                    <m:r>
                      <a:rPr lang="en-US" i="1" dirty="0" smtClean="0">
                        <a:latin typeface="Cambria Math" panose="02040503050406030204" pitchFamily="18" charset="0"/>
                      </a:rPr>
                      <m:t>𝐶𝑆</m:t>
                    </m:r>
                  </m:oMath>
                </a14:m>
                <a:r>
                  <a:rPr lang="en-US" dirty="0"/>
                  <a:t> that takes as input a distribution </a:t>
                </a:r>
                <a14:m>
                  <m:oMath xmlns:m="http://schemas.openxmlformats.org/officeDocument/2006/math">
                    <m:r>
                      <a:rPr lang="en-US" b="0" i="1" smtClean="0">
                        <a:latin typeface="Cambria Math" panose="02040503050406030204" pitchFamily="18" charset="0"/>
                      </a:rPr>
                      <m:t>𝑃</m:t>
                    </m:r>
                  </m:oMath>
                </a14:m>
                <a:r>
                  <a:rPr lang="en-US" dirty="0"/>
                  <a:t> over a domain </a:t>
                </a:r>
                <a14:m>
                  <m:oMath xmlns:m="http://schemas.openxmlformats.org/officeDocument/2006/math">
                    <m:r>
                      <m:rPr>
                        <m:sty m:val="p"/>
                      </m:rPr>
                      <a:rPr lang="en-US" b="0" i="0" smtClean="0">
                        <a:latin typeface="Cambria Math" panose="02040503050406030204" pitchFamily="18" charset="0"/>
                      </a:rPr>
                      <m:t>Ω</m:t>
                    </m:r>
                  </m:oMath>
                </a14:m>
                <a:r>
                  <a:rPr lang="en-US" dirty="0"/>
                  <a:t> such that for all inputs </a:t>
                </a:r>
                <a14:m>
                  <m:oMath xmlns:m="http://schemas.openxmlformats.org/officeDocument/2006/math">
                    <m:r>
                      <a:rPr lang="en-US" i="1" dirty="0" smtClean="0">
                        <a:latin typeface="Cambria Math" panose="02040503050406030204" pitchFamily="18" charset="0"/>
                      </a:rPr>
                      <m:t>𝑃</m:t>
                    </m:r>
                  </m:oMath>
                </a14:m>
                <a:r>
                  <a:rPr lang="en-US" dirty="0"/>
                  <a:t>:</a:t>
                </a:r>
              </a:p>
              <a:p>
                <a:pPr marL="342900" indent="-342900">
                  <a:buFont typeface="+mj-lt"/>
                  <a:buAutoNum type="arabicPeriod"/>
                </a:pPr>
                <a:r>
                  <a:rPr lang="en-US" dirty="0"/>
                  <a:t> </a:t>
                </a: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E22D0F71-30BA-3FB4-0B80-5DF97283536F}"/>
                  </a:ext>
                </a:extLst>
              </p:cNvPr>
              <p:cNvSpPr txBox="1">
                <a:spLocks noRot="1" noChangeAspect="1" noMove="1" noResize="1" noEditPoints="1" noAdjustHandles="1" noChangeArrowheads="1" noChangeShapeType="1" noTextEdit="1"/>
              </p:cNvSpPr>
              <p:nvPr/>
            </p:nvSpPr>
            <p:spPr>
              <a:xfrm>
                <a:off x="1285460" y="1203393"/>
                <a:ext cx="9872869" cy="1559466"/>
              </a:xfrm>
              <a:prstGeom prst="rect">
                <a:avLst/>
              </a:prstGeom>
              <a:blipFill>
                <a:blip r:embed="rId4"/>
                <a:stretch>
                  <a:fillRect l="-643" t="-1613"/>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FFCD3A27-AC28-33CE-3E0E-5CCD0D57A471}"/>
              </a:ext>
            </a:extLst>
          </p:cNvPr>
          <p:cNvSpPr txBox="1">
            <a:spLocks/>
          </p:cNvSpPr>
          <p:nvPr/>
        </p:nvSpPr>
        <p:spPr>
          <a:xfrm>
            <a:off x="838200" y="7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Perfect Generalization =&gt; Replicability</a:t>
            </a:r>
          </a:p>
        </p:txBody>
      </p:sp>
      <p:sp>
        <p:nvSpPr>
          <p:cNvPr id="7" name="Right Arrow 6">
            <a:extLst>
              <a:ext uri="{FF2B5EF4-FFF2-40B4-BE49-F238E27FC236}">
                <a16:creationId xmlns:a16="http://schemas.microsoft.com/office/drawing/2014/main" id="{7A326D86-61C0-ADFF-7343-20D5514E8E56}"/>
              </a:ext>
            </a:extLst>
          </p:cNvPr>
          <p:cNvSpPr/>
          <p:nvPr/>
        </p:nvSpPr>
        <p:spPr>
          <a:xfrm>
            <a:off x="6278880" y="4175760"/>
            <a:ext cx="1432560" cy="50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Rounded Corners 3">
                <a:extLst>
                  <a:ext uri="{FF2B5EF4-FFF2-40B4-BE49-F238E27FC236}">
                    <a16:creationId xmlns:a16="http://schemas.microsoft.com/office/drawing/2014/main" id="{D82496E8-62C8-52CF-537E-C40F004E77FE}"/>
                  </a:ext>
                </a:extLst>
              </p:cNvPr>
              <p:cNvSpPr/>
              <p:nvPr/>
            </p:nvSpPr>
            <p:spPr>
              <a:xfrm>
                <a:off x="6018938" y="4994658"/>
                <a:ext cx="2119222" cy="14895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Input:</a:t>
                </a:r>
                <a:r>
                  <a:rPr lang="en-US" dirty="0">
                    <a:solidFill>
                      <a:schemeClr val="tx1"/>
                    </a:solidFill>
                  </a:rPr>
                  <a:t> Dataset S, PG algorithm </a:t>
                </a:r>
                <a14:m>
                  <m:oMath xmlns:m="http://schemas.openxmlformats.org/officeDocument/2006/math">
                    <m:r>
                      <a:rPr lang="en-US" i="1" dirty="0" smtClean="0">
                        <a:solidFill>
                          <a:schemeClr val="tx1"/>
                        </a:solidFill>
                        <a:latin typeface="Cambria Math" panose="02040503050406030204" pitchFamily="18" charset="0"/>
                      </a:rPr>
                      <m:t>𝐴</m:t>
                    </m:r>
                  </m:oMath>
                </a14:m>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chemeClr val="tx1"/>
                    </a:solidFill>
                  </a:rPr>
                  <a:t>Output </a:t>
                </a:r>
                <a14:m>
                  <m:oMath xmlns:m="http://schemas.openxmlformats.org/officeDocument/2006/math">
                    <m:r>
                      <a:rPr lang="en-US" i="1" dirty="0" smtClean="0">
                        <a:solidFill>
                          <a:schemeClr val="tx1"/>
                        </a:solidFill>
                        <a:latin typeface="Cambria Math" panose="02040503050406030204" pitchFamily="18" charset="0"/>
                      </a:rPr>
                      <m:t>𝐶𝑆</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𝐴</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𝑆</m:t>
                    </m:r>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𝑟</m:t>
                    </m:r>
                    <m:r>
                      <a:rPr lang="en-US" i="1" dirty="0" smtClean="0">
                        <a:solidFill>
                          <a:schemeClr val="tx1"/>
                        </a:solidFill>
                        <a:latin typeface="Cambria Math" panose="02040503050406030204" pitchFamily="18" charset="0"/>
                      </a:rPr>
                      <m:t>)</m:t>
                    </m:r>
                  </m:oMath>
                </a14:m>
                <a:r>
                  <a:rPr lang="en-US" dirty="0">
                    <a:solidFill>
                      <a:schemeClr val="tx1"/>
                    </a:solidFill>
                  </a:rPr>
                  <a:t>)</a:t>
                </a:r>
              </a:p>
            </p:txBody>
          </p:sp>
        </mc:Choice>
        <mc:Fallback xmlns="">
          <p:sp>
            <p:nvSpPr>
              <p:cNvPr id="8" name="Rectangle: Rounded Corners 3">
                <a:extLst>
                  <a:ext uri="{FF2B5EF4-FFF2-40B4-BE49-F238E27FC236}">
                    <a16:creationId xmlns:a16="http://schemas.microsoft.com/office/drawing/2014/main" id="{D82496E8-62C8-52CF-537E-C40F004E77FE}"/>
                  </a:ext>
                </a:extLst>
              </p:cNvPr>
              <p:cNvSpPr>
                <a:spLocks noRot="1" noChangeAspect="1" noMove="1" noResize="1" noEditPoints="1" noAdjustHandles="1" noChangeArrowheads="1" noChangeShapeType="1" noTextEdit="1"/>
              </p:cNvSpPr>
              <p:nvPr/>
            </p:nvSpPr>
            <p:spPr>
              <a:xfrm>
                <a:off x="6018938" y="4994658"/>
                <a:ext cx="2119222" cy="1489510"/>
              </a:xfrm>
              <a:prstGeom prst="round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EE99A5-3A3A-B21C-F3A9-A37CFA016E94}"/>
                  </a:ext>
                </a:extLst>
              </p:cNvPr>
              <p:cNvSpPr txBox="1"/>
              <p:nvPr/>
            </p:nvSpPr>
            <p:spPr>
              <a:xfrm>
                <a:off x="6385560" y="4636288"/>
                <a:ext cx="1325880"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𝑃𝐺</m:t>
                          </m:r>
                          <m:r>
                            <a:rPr lang="en-US" b="0" i="1" smtClean="0">
                              <a:latin typeface="Cambria Math" panose="02040503050406030204" pitchFamily="18" charset="0"/>
                            </a:rPr>
                            <m:t>→</m:t>
                          </m:r>
                          <m:r>
                            <a:rPr lang="en-US" b="0" i="1" smtClean="0">
                              <a:latin typeface="Cambria Math" panose="02040503050406030204" pitchFamily="18" charset="0"/>
                            </a:rPr>
                            <m:t>𝑅𝑒𝑝</m:t>
                          </m:r>
                        </m:sub>
                      </m:sSub>
                    </m:oMath>
                  </m:oMathPara>
                </a14:m>
                <a:endParaRPr lang="en-US" dirty="0"/>
              </a:p>
            </p:txBody>
          </p:sp>
        </mc:Choice>
        <mc:Fallback xmlns="">
          <p:sp>
            <p:nvSpPr>
              <p:cNvPr id="10" name="TextBox 9">
                <a:extLst>
                  <a:ext uri="{FF2B5EF4-FFF2-40B4-BE49-F238E27FC236}">
                    <a16:creationId xmlns:a16="http://schemas.microsoft.com/office/drawing/2014/main" id="{8EEE99A5-3A3A-B21C-F3A9-A37CFA016E94}"/>
                  </a:ext>
                </a:extLst>
              </p:cNvPr>
              <p:cNvSpPr txBox="1">
                <a:spLocks noRot="1" noChangeAspect="1" noMove="1" noResize="1" noEditPoints="1" noAdjustHandles="1" noChangeArrowheads="1" noChangeShapeType="1" noTextEdit="1"/>
              </p:cNvSpPr>
              <p:nvPr/>
            </p:nvSpPr>
            <p:spPr>
              <a:xfrm>
                <a:off x="6385560" y="4636288"/>
                <a:ext cx="1325880" cy="390748"/>
              </a:xfrm>
              <a:prstGeom prst="rect">
                <a:avLst/>
              </a:prstGeom>
              <a:blipFill>
                <a:blip r:embed="rId6"/>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BB4813F-AD15-AEC4-0C1C-000AA96F3CB8}"/>
                  </a:ext>
                </a:extLst>
              </p:cNvPr>
              <p:cNvSpPr txBox="1"/>
              <p:nvPr/>
            </p:nvSpPr>
            <p:spPr>
              <a:xfrm>
                <a:off x="8779102" y="4095141"/>
                <a:ext cx="2574698" cy="646331"/>
              </a:xfrm>
              <a:prstGeom prst="rect">
                <a:avLst/>
              </a:prstGeom>
              <a:solidFill>
                <a:schemeClr val="accent4">
                  <a:lumMod val="20000"/>
                  <a:lumOff val="80000"/>
                </a:schemeClr>
              </a:solidFill>
            </p:spPr>
            <p:txBody>
              <a:bodyPr wrap="square" rtlCol="0">
                <a:spAutoFit/>
              </a:bodyPr>
              <a:lstStyle/>
              <a:p>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𝝐</m:t>
                        </m:r>
                        <m:r>
                          <a:rPr lang="en-US" b="1" i="1" smtClean="0">
                            <a:latin typeface="Cambria Math" panose="02040503050406030204" pitchFamily="18" charset="0"/>
                          </a:rPr>
                          <m:t>+</m:t>
                        </m:r>
                        <m:r>
                          <a:rPr lang="en-US" b="1" i="1" smtClean="0">
                            <a:latin typeface="Cambria Math" panose="02040503050406030204" pitchFamily="18" charset="0"/>
                          </a:rPr>
                          <m:t>𝜹</m:t>
                        </m:r>
                      </m:e>
                    </m:d>
                    <m:r>
                      <a:rPr lang="en-US" b="1" i="1" smtClean="0">
                        <a:latin typeface="Cambria Math" panose="02040503050406030204" pitchFamily="18" charset="0"/>
                      </a:rPr>
                      <m:t>−</m:t>
                    </m:r>
                  </m:oMath>
                </a14:m>
                <a:r>
                  <a:rPr lang="en-US" b="1" dirty="0"/>
                  <a:t>Replicability</a:t>
                </a:r>
                <a:br>
                  <a:rPr lang="en-US" b="1" dirty="0"/>
                </a:br>
                <a:endParaRPr lang="en-US" dirty="0"/>
              </a:p>
            </p:txBody>
          </p:sp>
        </mc:Choice>
        <mc:Fallback xmlns="">
          <p:sp>
            <p:nvSpPr>
              <p:cNvPr id="12" name="TextBox 11">
                <a:extLst>
                  <a:ext uri="{FF2B5EF4-FFF2-40B4-BE49-F238E27FC236}">
                    <a16:creationId xmlns:a16="http://schemas.microsoft.com/office/drawing/2014/main" id="{2BB4813F-AD15-AEC4-0C1C-000AA96F3CB8}"/>
                  </a:ext>
                </a:extLst>
              </p:cNvPr>
              <p:cNvSpPr txBox="1">
                <a:spLocks noRot="1" noChangeAspect="1" noMove="1" noResize="1" noEditPoints="1" noAdjustHandles="1" noChangeArrowheads="1" noChangeShapeType="1" noTextEdit="1"/>
              </p:cNvSpPr>
              <p:nvPr/>
            </p:nvSpPr>
            <p:spPr>
              <a:xfrm>
                <a:off x="8779102" y="4095141"/>
                <a:ext cx="2574698" cy="646331"/>
              </a:xfrm>
              <a:prstGeom prst="rect">
                <a:avLst/>
              </a:prstGeom>
              <a:blipFill>
                <a:blip r:embed="rId7"/>
                <a:stretch>
                  <a:fillRect t="-384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E189250-7ADB-0AE2-1DA3-FD910DC779E8}"/>
              </a:ext>
            </a:extLst>
          </p:cNvPr>
          <p:cNvSpPr>
            <a:spLocks noGrp="1"/>
          </p:cNvSpPr>
          <p:nvPr>
            <p:ph type="sldNum" sz="quarter" idx="12"/>
          </p:nvPr>
        </p:nvSpPr>
        <p:spPr/>
        <p:txBody>
          <a:bodyPr/>
          <a:lstStyle/>
          <a:p>
            <a:fld id="{923781AE-F842-A042-90D3-9FF1358EFD59}" type="slidenum">
              <a:rPr lang="en-US" smtClean="0"/>
              <a:t>35</a:t>
            </a:fld>
            <a:endParaRPr lang="en-US"/>
          </a:p>
        </p:txBody>
      </p:sp>
    </p:spTree>
    <p:extLst>
      <p:ext uri="{BB962C8B-B14F-4D97-AF65-F5344CB8AC3E}">
        <p14:creationId xmlns:p14="http://schemas.microsoft.com/office/powerpoint/2010/main" val="2251043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278F-BDCC-53CD-3B22-DD50B319AAF2}"/>
              </a:ext>
            </a:extLst>
          </p:cNvPr>
          <p:cNvSpPr>
            <a:spLocks noGrp="1"/>
          </p:cNvSpPr>
          <p:nvPr>
            <p:ph type="title"/>
          </p:nvPr>
        </p:nvSpPr>
        <p:spPr/>
        <p:txBody>
          <a:bodyPr/>
          <a:lstStyle/>
          <a:p>
            <a:r>
              <a:rPr lang="en-US" dirty="0"/>
              <a:t>``White box’’ correlated sampling</a:t>
            </a:r>
          </a:p>
        </p:txBody>
      </p:sp>
      <p:sp>
        <p:nvSpPr>
          <p:cNvPr id="3" name="Content Placeholder 2">
            <a:extLst>
              <a:ext uri="{FF2B5EF4-FFF2-40B4-BE49-F238E27FC236}">
                <a16:creationId xmlns:a16="http://schemas.microsoft.com/office/drawing/2014/main" id="{282288BB-542D-6032-E6BC-7297E251BA92}"/>
              </a:ext>
            </a:extLst>
          </p:cNvPr>
          <p:cNvSpPr>
            <a:spLocks noGrp="1"/>
          </p:cNvSpPr>
          <p:nvPr>
            <p:ph idx="1"/>
          </p:nvPr>
        </p:nvSpPr>
        <p:spPr/>
        <p:txBody>
          <a:bodyPr/>
          <a:lstStyle/>
          <a:p>
            <a:r>
              <a:rPr lang="en-US" dirty="0"/>
              <a:t>Traditionally, the two distributions given explicitly, as vectors of probabilities of all elements of the support</a:t>
            </a:r>
          </a:p>
          <a:p>
            <a:r>
              <a:rPr lang="en-US" dirty="0"/>
              <a:t>Here, the distribution is the output of the algorithm with perfect generalization  (fixing the data, varying the internal randomness)</a:t>
            </a:r>
          </a:p>
          <a:p>
            <a:r>
              <a:rPr lang="en-US" dirty="0"/>
              <a:t>We need to be efficient in terms of the size of the algorithm description and the time the algorithm takes.</a:t>
            </a:r>
          </a:p>
          <a:p>
            <a:r>
              <a:rPr lang="en-US" dirty="0"/>
              <a:t>We need to ensure that outputs from two similar distributions are the same, but we don’t know the other distribution, and we cannot really control the way it is being sampled.  </a:t>
            </a:r>
          </a:p>
        </p:txBody>
      </p:sp>
      <p:sp>
        <p:nvSpPr>
          <p:cNvPr id="4" name="Slide Number Placeholder 3">
            <a:extLst>
              <a:ext uri="{FF2B5EF4-FFF2-40B4-BE49-F238E27FC236}">
                <a16:creationId xmlns:a16="http://schemas.microsoft.com/office/drawing/2014/main" id="{7BAFFC44-A12D-1C89-4D06-6665741D46FF}"/>
              </a:ext>
            </a:extLst>
          </p:cNvPr>
          <p:cNvSpPr>
            <a:spLocks noGrp="1"/>
          </p:cNvSpPr>
          <p:nvPr>
            <p:ph type="sldNum" sz="quarter" idx="12"/>
          </p:nvPr>
        </p:nvSpPr>
        <p:spPr/>
        <p:txBody>
          <a:bodyPr/>
          <a:lstStyle/>
          <a:p>
            <a:fld id="{923781AE-F842-A042-90D3-9FF1358EFD59}" type="slidenum">
              <a:rPr lang="en-US" smtClean="0"/>
              <a:t>36</a:t>
            </a:fld>
            <a:endParaRPr lang="en-US"/>
          </a:p>
        </p:txBody>
      </p:sp>
    </p:spTree>
    <p:extLst>
      <p:ext uri="{BB962C8B-B14F-4D97-AF65-F5344CB8AC3E}">
        <p14:creationId xmlns:p14="http://schemas.microsoft.com/office/powerpoint/2010/main" val="474367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3C7B-7806-C905-FBB5-986952AD9C33}"/>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BFAAEA-7BFE-B365-4166-89026F034938}"/>
                  </a:ext>
                </a:extLst>
              </p:cNvPr>
              <p:cNvSpPr>
                <a:spLocks noGrp="1"/>
              </p:cNvSpPr>
              <p:nvPr>
                <p:ph idx="1"/>
              </p:nvPr>
            </p:nvSpPr>
            <p:spPr/>
            <p:txBody>
              <a:bodyPr/>
              <a:lstStyle/>
              <a:p>
                <a:r>
                  <a:rPr lang="en-US" dirty="0"/>
                  <a:t>Say we are given Blum integer N and a residue x mod N</a:t>
                </a:r>
              </a:p>
              <a:p>
                <a:r>
                  <a:rPr lang="en-US" dirty="0"/>
                  <a:t>We will output </a:t>
                </a:r>
                <a14:m>
                  <m:oMath xmlns:m="http://schemas.openxmlformats.org/officeDocument/2006/math">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r>
                  <a:rPr lang="en-US" dirty="0"/>
                  <a:t> for some random residue r mod N</a:t>
                </a:r>
              </a:p>
              <a:p>
                <a:r>
                  <a:rPr lang="en-US" dirty="0"/>
                  <a:t>If say x and x’ are both quadratic residues mod N, or both not, then the distributions we output are the same.  If one is a </a:t>
                </a:r>
                <a:r>
                  <a:rPr lang="en-US" dirty="0" err="1"/>
                  <a:t>qr</a:t>
                </a:r>
                <a:r>
                  <a:rPr lang="en-US" dirty="0"/>
                  <a:t> and the other isn’t , the two distributions are disjoint.</a:t>
                </a:r>
              </a:p>
              <a:p>
                <a:r>
                  <a:rPr lang="en-US" dirty="0"/>
                  <a:t>If we run correlated sampling on these distributions with x an input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oMath>
                </a14:m>
                <a:r>
                  <a:rPr lang="en-US" dirty="0"/>
                  <a:t>, we learn whether x is a quadratic residue by whether the results are the same.  </a:t>
                </a:r>
              </a:p>
            </p:txBody>
          </p:sp>
        </mc:Choice>
        <mc:Fallback>
          <p:sp>
            <p:nvSpPr>
              <p:cNvPr id="3" name="Content Placeholder 2">
                <a:extLst>
                  <a:ext uri="{FF2B5EF4-FFF2-40B4-BE49-F238E27FC236}">
                    <a16:creationId xmlns:a16="http://schemas.microsoft.com/office/drawing/2014/main" id="{EEBFAAEA-7BFE-B365-4166-89026F034938}"/>
                  </a:ext>
                </a:extLst>
              </p:cNvPr>
              <p:cNvSpPr>
                <a:spLocks noGrp="1" noRot="1" noChangeAspect="1" noMove="1" noResize="1" noEditPoints="1" noAdjustHandles="1" noChangeArrowheads="1" noChangeShapeType="1" noTextEdit="1"/>
              </p:cNvSpPr>
              <p:nvPr>
                <p:ph idx="1"/>
              </p:nvPr>
            </p:nvSpPr>
            <p:spPr>
              <a:blipFill>
                <a:blip r:embed="rId2"/>
                <a:stretch>
                  <a:fillRect l="-1086" t="-2326" r="-9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BBC00B9-0653-89BF-411F-2861AEECF872}"/>
              </a:ext>
            </a:extLst>
          </p:cNvPr>
          <p:cNvSpPr>
            <a:spLocks noGrp="1"/>
          </p:cNvSpPr>
          <p:nvPr>
            <p:ph type="sldNum" sz="quarter" idx="12"/>
          </p:nvPr>
        </p:nvSpPr>
        <p:spPr/>
        <p:txBody>
          <a:bodyPr/>
          <a:lstStyle/>
          <a:p>
            <a:fld id="{923781AE-F842-A042-90D3-9FF1358EFD59}" type="slidenum">
              <a:rPr lang="en-US" smtClean="0"/>
              <a:t>37</a:t>
            </a:fld>
            <a:endParaRPr lang="en-US"/>
          </a:p>
        </p:txBody>
      </p:sp>
    </p:spTree>
    <p:extLst>
      <p:ext uri="{BB962C8B-B14F-4D97-AF65-F5344CB8AC3E}">
        <p14:creationId xmlns:p14="http://schemas.microsoft.com/office/powerpoint/2010/main" val="471132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F3FF-DBFE-F784-AF43-6F06EF3E98BF}"/>
              </a:ext>
            </a:extLst>
          </p:cNvPr>
          <p:cNvSpPr>
            <a:spLocks noGrp="1"/>
          </p:cNvSpPr>
          <p:nvPr>
            <p:ph type="title"/>
          </p:nvPr>
        </p:nvSpPr>
        <p:spPr/>
        <p:txBody>
          <a:bodyPr/>
          <a:lstStyle/>
          <a:p>
            <a:r>
              <a:rPr lang="en-US" dirty="0"/>
              <a:t>Statistical zero knowledge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1F01334-898E-3AFF-4029-7C42D8546EA7}"/>
                  </a:ext>
                </a:extLst>
              </p:cNvPr>
              <p:cNvSpPr>
                <a:spLocks noGrp="1"/>
              </p:cNvSpPr>
              <p:nvPr>
                <p:ph idx="1"/>
              </p:nvPr>
            </p:nvSpPr>
            <p:spPr/>
            <p:txBody>
              <a:bodyPr/>
              <a:lstStyle/>
              <a:p>
                <a:r>
                  <a:rPr lang="en-US" dirty="0"/>
                  <a:t>Sahai, </a:t>
                </a:r>
                <a:r>
                  <a:rPr lang="en-US" dirty="0" err="1"/>
                  <a:t>Vadhan</a:t>
                </a:r>
                <a:r>
                  <a:rPr lang="en-US" dirty="0"/>
                  <a:t>:  The (promise) problem : given two sampling algorithms, estimate the statistical distance of their distributions, is SZK-complete</a:t>
                </a:r>
              </a:p>
              <a:p>
                <a:endParaRPr lang="en-US" dirty="0"/>
              </a:p>
              <a:p>
                <a:r>
                  <a:rPr lang="en-US" dirty="0"/>
                  <a:t>Given any white-box correlated sampling algorithm, we can solve</a:t>
                </a:r>
              </a:p>
              <a:p>
                <a:pPr marL="0" indent="0">
                  <a:buNone/>
                </a:pPr>
                <a:r>
                  <a:rPr lang="en-US" dirty="0"/>
                  <a:t>this problem.  If </a:t>
                </a:r>
                <a14:m>
                  <m:oMath xmlns:m="http://schemas.openxmlformats.org/officeDocument/2006/math">
                    <m:r>
                      <a:rPr lang="en-US" b="0" i="1" smtClean="0">
                        <a:latin typeface="Cambria Math" panose="02040503050406030204" pitchFamily="18" charset="0"/>
                      </a:rPr>
                      <m:t>𝑇𝑉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e>
                    </m:d>
                    <m:r>
                      <a:rPr lang="en-US" b="0" i="1" smtClean="0">
                        <a:latin typeface="Cambria Math" panose="02040503050406030204" pitchFamily="18" charset="0"/>
                      </a:rPr>
                      <m:t>&lt;</m:t>
                    </m:r>
                    <m:r>
                      <a:rPr lang="en-US" b="0" i="1" smtClean="0">
                        <a:latin typeface="Cambria Math" panose="02040503050406030204" pitchFamily="18" charset="0"/>
                      </a:rPr>
                      <m:t>𝜖</m:t>
                    </m:r>
                  </m:oMath>
                </a14:m>
                <a:r>
                  <a:rPr lang="en-US" dirty="0"/>
                  <a:t>, then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Pr</m:t>
                            </m:r>
                          </m:e>
                          <m:lim>
                            <m:r>
                              <a:rPr lang="en-US" i="1">
                                <a:latin typeface="Cambria Math" panose="02040503050406030204" pitchFamily="18" charset="0"/>
                              </a:rPr>
                              <m:t>𝑟</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𝐶𝑆</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𝐶𝑆</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e>
                        </m:d>
                      </m:e>
                    </m:func>
                    <m:r>
                      <a:rPr lang="en-US" i="1">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  On the other hand, since </a:t>
                </a: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sSub>
                        <m:r>
                          <a:rPr lang="en-US" b="0" i="1" smtClean="0">
                            <a:latin typeface="Cambria Math" panose="02040503050406030204" pitchFamily="18" charset="0"/>
                          </a:rPr>
                          <m:t>,</m:t>
                        </m:r>
                        <m:r>
                          <a:rPr lang="en-US" b="0" i="1" smtClean="0">
                            <a:latin typeface="Cambria Math" panose="02040503050406030204" pitchFamily="18" charset="0"/>
                          </a:rPr>
                          <m:t>𝑟</m:t>
                        </m:r>
                      </m:e>
                    </m:d>
                  </m:oMath>
                </a14:m>
                <a:r>
                  <a:rPr lang="en-US" dirty="0"/>
                  <a:t> is distributed according to</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sSub>
                    <m:r>
                      <a:rPr lang="en-US" b="0" i="1" smtClean="0">
                        <a:latin typeface="Cambria Math" panose="02040503050406030204" pitchFamily="18" charset="0"/>
                      </a:rPr>
                      <m:t> </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Pr</m:t>
                            </m:r>
                          </m:e>
                          <m:lim>
                            <m:r>
                              <a:rPr lang="en-US" i="1">
                                <a:latin typeface="Cambria Math" panose="02040503050406030204" pitchFamily="18" charset="0"/>
                              </a:rPr>
                              <m:t>𝑟</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𝐶𝑆</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𝐶𝑆</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e>
                        </m:d>
                      </m:e>
                    </m:fun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𝑇𝑉</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i="1">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51F01334-898E-3AFF-4029-7C42D8546EA7}"/>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DE516BA-AF6B-40B5-7DE5-372376A2B196}"/>
              </a:ext>
            </a:extLst>
          </p:cNvPr>
          <p:cNvSpPr>
            <a:spLocks noGrp="1"/>
          </p:cNvSpPr>
          <p:nvPr>
            <p:ph type="sldNum" sz="quarter" idx="12"/>
          </p:nvPr>
        </p:nvSpPr>
        <p:spPr/>
        <p:txBody>
          <a:bodyPr/>
          <a:lstStyle/>
          <a:p>
            <a:fld id="{923781AE-F842-A042-90D3-9FF1358EFD59}" type="slidenum">
              <a:rPr lang="en-US" smtClean="0"/>
              <a:t>38</a:t>
            </a:fld>
            <a:endParaRPr lang="en-US"/>
          </a:p>
        </p:txBody>
      </p:sp>
    </p:spTree>
    <p:extLst>
      <p:ext uri="{BB962C8B-B14F-4D97-AF65-F5344CB8AC3E}">
        <p14:creationId xmlns:p14="http://schemas.microsoft.com/office/powerpoint/2010/main" val="2858117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82CC9F2-BD0B-5B9D-4E2B-D495A47536FE}"/>
                  </a:ext>
                </a:extLst>
              </p:cNvPr>
              <p:cNvSpPr>
                <a:spLocks noGrp="1"/>
              </p:cNvSpPr>
              <p:nvPr>
                <p:ph type="title"/>
              </p:nvPr>
            </p:nvSpPr>
            <p:spPr/>
            <p:txBody>
              <a:bodyPr/>
              <a:lstStyle/>
              <a:p>
                <a:r>
                  <a:rPr lang="en-US" dirty="0"/>
                  <a:t>P-time correlated sampling implies </a:t>
                </a:r>
                <a14:m>
                  <m:oMath xmlns:m="http://schemas.openxmlformats.org/officeDocument/2006/math">
                    <m:r>
                      <a:rPr lang="en-US" b="0" i="1" smtClean="0">
                        <a:latin typeface="Cambria Math" panose="02040503050406030204" pitchFamily="18" charset="0"/>
                      </a:rPr>
                      <m:t>𝑆𝑍𝐾</m:t>
                    </m:r>
                    <m:r>
                      <a:rPr lang="en-US" b="0" i="1" smtClean="0">
                        <a:latin typeface="Cambria Math" panose="02040503050406030204" pitchFamily="18" charset="0"/>
                      </a:rPr>
                      <m:t>⊆</m:t>
                    </m:r>
                    <m:r>
                      <a:rPr lang="en-US" b="0" i="1" smtClean="0">
                        <a:latin typeface="Cambria Math" panose="02040503050406030204" pitchFamily="18" charset="0"/>
                      </a:rPr>
                      <m:t>𝐵𝑃𝑃</m:t>
                    </m:r>
                  </m:oMath>
                </a14:m>
                <a:endParaRPr lang="en-US" dirty="0"/>
              </a:p>
            </p:txBody>
          </p:sp>
        </mc:Choice>
        <mc:Fallback>
          <p:sp>
            <p:nvSpPr>
              <p:cNvPr id="2" name="Title 1">
                <a:extLst>
                  <a:ext uri="{FF2B5EF4-FFF2-40B4-BE49-F238E27FC236}">
                    <a16:creationId xmlns:a16="http://schemas.microsoft.com/office/drawing/2014/main" id="{B82CC9F2-BD0B-5B9D-4E2B-D495A47536FE}"/>
                  </a:ext>
                </a:extLst>
              </p:cNvPr>
              <p:cNvSpPr>
                <a:spLocks noGrp="1" noRot="1" noChangeAspect="1" noMove="1" noResize="1" noEditPoints="1" noAdjustHandles="1" noChangeArrowheads="1" noChangeShapeType="1" noTextEdit="1"/>
              </p:cNvSpPr>
              <p:nvPr>
                <p:ph type="title"/>
              </p:nvPr>
            </p:nvSpPr>
            <p:spPr>
              <a:blipFill>
                <a:blip r:embed="rId2"/>
                <a:stretch>
                  <a:fillRect l="-2413" t="-13333"/>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1DFF18CB-2406-2BF5-E36C-5ECACE193C7C}"/>
              </a:ext>
            </a:extLst>
          </p:cNvPr>
          <p:cNvSpPr>
            <a:spLocks noGrp="1"/>
          </p:cNvSpPr>
          <p:nvPr>
            <p:ph idx="1"/>
          </p:nvPr>
        </p:nvSpPr>
        <p:spPr/>
        <p:txBody>
          <a:bodyPr/>
          <a:lstStyle/>
          <a:p>
            <a:r>
              <a:rPr lang="en-US" dirty="0"/>
              <a:t>A similar result applies for average-case correlated sampling and </a:t>
            </a:r>
            <a:r>
              <a:rPr lang="en-US" dirty="0" err="1"/>
              <a:t>HeurBPP</a:t>
            </a:r>
            <a:r>
              <a:rPr lang="en-US" dirty="0"/>
              <a:t>.</a:t>
            </a:r>
          </a:p>
        </p:txBody>
      </p:sp>
      <p:sp>
        <p:nvSpPr>
          <p:cNvPr id="4" name="Slide Number Placeholder 3">
            <a:extLst>
              <a:ext uri="{FF2B5EF4-FFF2-40B4-BE49-F238E27FC236}">
                <a16:creationId xmlns:a16="http://schemas.microsoft.com/office/drawing/2014/main" id="{4C40DA72-815E-A39A-F80F-B71D54D4C787}"/>
              </a:ext>
            </a:extLst>
          </p:cNvPr>
          <p:cNvSpPr>
            <a:spLocks noGrp="1"/>
          </p:cNvSpPr>
          <p:nvPr>
            <p:ph type="sldNum" sz="quarter" idx="12"/>
          </p:nvPr>
        </p:nvSpPr>
        <p:spPr/>
        <p:txBody>
          <a:bodyPr/>
          <a:lstStyle/>
          <a:p>
            <a:fld id="{923781AE-F842-A042-90D3-9FF1358EFD59}" type="slidenum">
              <a:rPr lang="en-US" smtClean="0"/>
              <a:t>39</a:t>
            </a:fld>
            <a:endParaRPr lang="en-US"/>
          </a:p>
        </p:txBody>
      </p:sp>
    </p:spTree>
    <p:extLst>
      <p:ext uri="{BB962C8B-B14F-4D97-AF65-F5344CB8AC3E}">
        <p14:creationId xmlns:p14="http://schemas.microsoft.com/office/powerpoint/2010/main" val="232873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AC60-B47D-4BB8-90A2-6913BEF6C775}"/>
              </a:ext>
            </a:extLst>
          </p:cNvPr>
          <p:cNvSpPr>
            <a:spLocks noGrp="1"/>
          </p:cNvSpPr>
          <p:nvPr>
            <p:ph type="title"/>
          </p:nvPr>
        </p:nvSpPr>
        <p:spPr>
          <a:xfrm>
            <a:off x="4267200" y="-140201"/>
            <a:ext cx="10515600" cy="1325563"/>
          </a:xfrm>
        </p:spPr>
        <p:txBody>
          <a:bodyPr/>
          <a:lstStyle/>
          <a:p>
            <a:r>
              <a:rPr lang="en-US" dirty="0"/>
              <a:t>Stability</a:t>
            </a:r>
          </a:p>
        </p:txBody>
      </p:sp>
      <p:pic>
        <p:nvPicPr>
          <p:cNvPr id="4" name="Picture 2" descr="No Evidence for a Replicability Crisis in Psychological Science">
            <a:extLst>
              <a:ext uri="{FF2B5EF4-FFF2-40B4-BE49-F238E27FC236}">
                <a16:creationId xmlns:a16="http://schemas.microsoft.com/office/drawing/2014/main" id="{1B7E420B-462F-2D84-2BD2-141E47579F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5" r="5170" b="2513"/>
          <a:stretch/>
        </p:blipFill>
        <p:spPr bwMode="auto">
          <a:xfrm>
            <a:off x="726409" y="986588"/>
            <a:ext cx="5241254" cy="4963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152CE-E101-68E8-239E-87060A2D83C2}"/>
              </a:ext>
            </a:extLst>
          </p:cNvPr>
          <p:cNvSpPr txBox="1"/>
          <p:nvPr/>
        </p:nvSpPr>
        <p:spPr>
          <a:xfrm>
            <a:off x="1660358" y="6085514"/>
            <a:ext cx="3910263" cy="369332"/>
          </a:xfrm>
          <a:prstGeom prst="rect">
            <a:avLst/>
          </a:prstGeom>
          <a:noFill/>
        </p:spPr>
        <p:txBody>
          <a:bodyPr wrap="square" rtlCol="0">
            <a:spAutoFit/>
          </a:bodyPr>
          <a:lstStyle/>
          <a:p>
            <a:r>
              <a:rPr lang="en-US" dirty="0"/>
              <a:t>Replication Crisis in Empirical Science</a:t>
            </a:r>
          </a:p>
        </p:txBody>
      </p:sp>
      <p:sp>
        <p:nvSpPr>
          <p:cNvPr id="6" name="TextBox 5">
            <a:extLst>
              <a:ext uri="{FF2B5EF4-FFF2-40B4-BE49-F238E27FC236}">
                <a16:creationId xmlns:a16="http://schemas.microsoft.com/office/drawing/2014/main" id="{3C84EBDE-76A4-2490-7ADE-770382A6764E}"/>
              </a:ext>
            </a:extLst>
          </p:cNvPr>
          <p:cNvSpPr txBox="1"/>
          <p:nvPr/>
        </p:nvSpPr>
        <p:spPr>
          <a:xfrm>
            <a:off x="6599583" y="1523999"/>
            <a:ext cx="4866008" cy="923330"/>
          </a:xfrm>
          <a:prstGeom prst="rect">
            <a:avLst/>
          </a:prstGeom>
          <a:solidFill>
            <a:schemeClr val="accent4">
              <a:lumMod val="40000"/>
              <a:lumOff val="60000"/>
            </a:schemeClr>
          </a:solidFill>
        </p:spPr>
        <p:txBody>
          <a:bodyPr wrap="square" rtlCol="0">
            <a:spAutoFit/>
          </a:bodyPr>
          <a:lstStyle/>
          <a:p>
            <a:r>
              <a:rPr lang="en-US" dirty="0"/>
              <a:t>Stability is the principle that the </a:t>
            </a:r>
            <a:r>
              <a:rPr lang="en-US" b="1" dirty="0"/>
              <a:t>same study </a:t>
            </a:r>
            <a:r>
              <a:rPr lang="en-US" dirty="0"/>
              <a:t>when carried out </a:t>
            </a:r>
            <a:r>
              <a:rPr lang="en-US" b="1" dirty="0"/>
              <a:t>on new data</a:t>
            </a:r>
            <a:r>
              <a:rPr lang="en-US" dirty="0"/>
              <a:t> should produce </a:t>
            </a:r>
            <a:r>
              <a:rPr lang="en-US" i="1" dirty="0">
                <a:highlight>
                  <a:srgbClr val="FF0000"/>
                </a:highlight>
              </a:rPr>
              <a:t>similar results</a:t>
            </a:r>
            <a:r>
              <a:rPr lang="en-US" dirty="0">
                <a:highlight>
                  <a:srgbClr val="FF0000"/>
                </a:highlight>
              </a:rPr>
              <a:t>.</a:t>
            </a:r>
          </a:p>
        </p:txBody>
      </p:sp>
      <p:sp>
        <p:nvSpPr>
          <p:cNvPr id="7" name="TextBox 6">
            <a:extLst>
              <a:ext uri="{FF2B5EF4-FFF2-40B4-BE49-F238E27FC236}">
                <a16:creationId xmlns:a16="http://schemas.microsoft.com/office/drawing/2014/main" id="{CBDD991F-B7F7-1414-5B9C-F68E6117B16E}"/>
              </a:ext>
            </a:extLst>
          </p:cNvPr>
          <p:cNvSpPr txBox="1"/>
          <p:nvPr/>
        </p:nvSpPr>
        <p:spPr>
          <a:xfrm>
            <a:off x="6758609" y="3008243"/>
            <a:ext cx="4532243" cy="369332"/>
          </a:xfrm>
          <a:prstGeom prst="rect">
            <a:avLst/>
          </a:prstGeom>
          <a:noFill/>
        </p:spPr>
        <p:txBody>
          <a:bodyPr wrap="square" rtlCol="0">
            <a:spAutoFit/>
          </a:bodyPr>
          <a:lstStyle/>
          <a:p>
            <a:r>
              <a:rPr lang="en-US" dirty="0"/>
              <a:t>What does </a:t>
            </a:r>
            <a:r>
              <a:rPr lang="en-US" i="1" dirty="0"/>
              <a:t>similar results </a:t>
            </a:r>
            <a:r>
              <a:rPr lang="en-US" dirty="0"/>
              <a:t>mean?</a:t>
            </a:r>
          </a:p>
        </p:txBody>
      </p:sp>
      <p:sp>
        <p:nvSpPr>
          <p:cNvPr id="3" name="Slide Number Placeholder 2">
            <a:extLst>
              <a:ext uri="{FF2B5EF4-FFF2-40B4-BE49-F238E27FC236}">
                <a16:creationId xmlns:a16="http://schemas.microsoft.com/office/drawing/2014/main" id="{6A5F39DF-A345-3CC1-C473-FD622EA1516F}"/>
              </a:ext>
            </a:extLst>
          </p:cNvPr>
          <p:cNvSpPr>
            <a:spLocks noGrp="1"/>
          </p:cNvSpPr>
          <p:nvPr>
            <p:ph type="sldNum" sz="quarter" idx="12"/>
          </p:nvPr>
        </p:nvSpPr>
        <p:spPr/>
        <p:txBody>
          <a:bodyPr/>
          <a:lstStyle/>
          <a:p>
            <a:fld id="{923781AE-F842-A042-90D3-9FF1358EFD59}" type="slidenum">
              <a:rPr lang="en-US" smtClean="0"/>
              <a:t>4</a:t>
            </a:fld>
            <a:endParaRPr lang="en-US"/>
          </a:p>
        </p:txBody>
      </p:sp>
      <p:sp>
        <p:nvSpPr>
          <p:cNvPr id="8" name="Rectangle 7">
            <a:extLst>
              <a:ext uri="{FF2B5EF4-FFF2-40B4-BE49-F238E27FC236}">
                <a16:creationId xmlns:a16="http://schemas.microsoft.com/office/drawing/2014/main" id="{00BB67D1-8E07-1A4D-9B1D-2F18F41B0F74}"/>
              </a:ext>
            </a:extLst>
          </p:cNvPr>
          <p:cNvSpPr/>
          <p:nvPr/>
        </p:nvSpPr>
        <p:spPr>
          <a:xfrm>
            <a:off x="726409" y="986588"/>
            <a:ext cx="5241254" cy="5468258"/>
          </a:xfrm>
          <a:prstGeom prst="rect">
            <a:avLst/>
          </a:prstGeom>
          <a:solidFill>
            <a:schemeClr val="bg1">
              <a:alpha val="697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0F7616C-9E74-02CD-69F3-F41C1926DEEF}"/>
              </a:ext>
            </a:extLst>
          </p:cNvPr>
          <p:cNvSpPr txBox="1"/>
          <p:nvPr/>
        </p:nvSpPr>
        <p:spPr>
          <a:xfrm>
            <a:off x="6363621" y="3445993"/>
            <a:ext cx="4731026" cy="923330"/>
          </a:xfrm>
          <a:prstGeom prst="rect">
            <a:avLst/>
          </a:prstGeom>
          <a:noFill/>
        </p:spPr>
        <p:txBody>
          <a:bodyPr wrap="square" rtlCol="0">
            <a:spAutoFit/>
          </a:bodyPr>
          <a:lstStyle/>
          <a:p>
            <a:pPr lvl="1"/>
            <a:r>
              <a:rPr lang="en-US" dirty="0"/>
              <a:t>Intuitively, means `close’. </a:t>
            </a:r>
            <a:br>
              <a:rPr lang="en-US" dirty="0"/>
            </a:br>
            <a:r>
              <a:rPr lang="en-US" dirty="0"/>
              <a:t>However, outcomes don’t always have a clear measure of closeness.</a:t>
            </a:r>
          </a:p>
        </p:txBody>
      </p:sp>
    </p:spTree>
    <p:extLst>
      <p:ext uri="{BB962C8B-B14F-4D97-AF65-F5344CB8AC3E}">
        <p14:creationId xmlns:p14="http://schemas.microsoft.com/office/powerpoint/2010/main" val="7565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C93C-EB73-97D1-A140-FBDD199278B9}"/>
              </a:ext>
            </a:extLst>
          </p:cNvPr>
          <p:cNvSpPr>
            <a:spLocks noGrp="1"/>
          </p:cNvSpPr>
          <p:nvPr>
            <p:ph type="title"/>
          </p:nvPr>
        </p:nvSpPr>
        <p:spPr/>
        <p:txBody>
          <a:bodyPr/>
          <a:lstStyle/>
          <a:p>
            <a:r>
              <a:rPr lang="en-US" dirty="0"/>
              <a:t>Conditional separations</a:t>
            </a:r>
          </a:p>
        </p:txBody>
      </p:sp>
      <p:sp>
        <p:nvSpPr>
          <p:cNvPr id="3" name="Content Placeholder 2">
            <a:extLst>
              <a:ext uri="{FF2B5EF4-FFF2-40B4-BE49-F238E27FC236}">
                <a16:creationId xmlns:a16="http://schemas.microsoft.com/office/drawing/2014/main" id="{2554E15A-CD1F-D41A-A319-C984DC44F155}"/>
              </a:ext>
            </a:extLst>
          </p:cNvPr>
          <p:cNvSpPr>
            <a:spLocks noGrp="1"/>
          </p:cNvSpPr>
          <p:nvPr>
            <p:ph idx="1"/>
          </p:nvPr>
        </p:nvSpPr>
        <p:spPr/>
        <p:txBody>
          <a:bodyPr/>
          <a:lstStyle/>
          <a:p>
            <a:r>
              <a:rPr lang="en-US" dirty="0"/>
              <a:t>Theorem: If QR mod Blum integers is difficult, then there is no polynomial time way to convert approximately DP algorithms to replicable algorithms, even in the average case.  If certain constructions of homomorphic encryption based on LWE are secure (even for easy special cases, such as computing the encryption of the majority function), then there are problems that are efficiently solvable with ADP but not </a:t>
            </a:r>
            <a:r>
              <a:rPr lang="en-US" dirty="0" err="1"/>
              <a:t>replicably</a:t>
            </a:r>
            <a:r>
              <a:rPr lang="en-US" dirty="0"/>
              <a:t>.  </a:t>
            </a:r>
          </a:p>
        </p:txBody>
      </p:sp>
      <p:sp>
        <p:nvSpPr>
          <p:cNvPr id="4" name="Slide Number Placeholder 3">
            <a:extLst>
              <a:ext uri="{FF2B5EF4-FFF2-40B4-BE49-F238E27FC236}">
                <a16:creationId xmlns:a16="http://schemas.microsoft.com/office/drawing/2014/main" id="{DEB2ED55-49FE-EF94-85A1-B2F272654AAD}"/>
              </a:ext>
            </a:extLst>
          </p:cNvPr>
          <p:cNvSpPr>
            <a:spLocks noGrp="1"/>
          </p:cNvSpPr>
          <p:nvPr>
            <p:ph type="sldNum" sz="quarter" idx="12"/>
          </p:nvPr>
        </p:nvSpPr>
        <p:spPr/>
        <p:txBody>
          <a:bodyPr/>
          <a:lstStyle/>
          <a:p>
            <a:fld id="{923781AE-F842-A042-90D3-9FF1358EFD59}" type="slidenum">
              <a:rPr lang="en-US" smtClean="0"/>
              <a:t>40</a:t>
            </a:fld>
            <a:endParaRPr lang="en-US"/>
          </a:p>
        </p:txBody>
      </p:sp>
    </p:spTree>
    <p:extLst>
      <p:ext uri="{BB962C8B-B14F-4D97-AF65-F5344CB8AC3E}">
        <p14:creationId xmlns:p14="http://schemas.microsoft.com/office/powerpoint/2010/main" val="684508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8E59-7BE0-2D54-3EF0-DA55932309F5}"/>
              </a:ext>
            </a:extLst>
          </p:cNvPr>
          <p:cNvSpPr>
            <a:spLocks noGrp="1"/>
          </p:cNvSpPr>
          <p:nvPr>
            <p:ph type="title"/>
          </p:nvPr>
        </p:nvSpPr>
        <p:spPr/>
        <p:txBody>
          <a:bodyPr/>
          <a:lstStyle/>
          <a:p>
            <a:r>
              <a:rPr lang="en-US" dirty="0"/>
              <a:t>Necessity of cryptographic assumptions</a:t>
            </a:r>
          </a:p>
        </p:txBody>
      </p:sp>
      <p:sp>
        <p:nvSpPr>
          <p:cNvPr id="3" name="Content Placeholder 2">
            <a:extLst>
              <a:ext uri="{FF2B5EF4-FFF2-40B4-BE49-F238E27FC236}">
                <a16:creationId xmlns:a16="http://schemas.microsoft.com/office/drawing/2014/main" id="{E70D8CD4-636D-EF12-9CAE-CD42FD666CC9}"/>
              </a:ext>
            </a:extLst>
          </p:cNvPr>
          <p:cNvSpPr>
            <a:spLocks noGrp="1"/>
          </p:cNvSpPr>
          <p:nvPr>
            <p:ph idx="1"/>
          </p:nvPr>
        </p:nvSpPr>
        <p:spPr/>
        <p:txBody>
          <a:bodyPr/>
          <a:lstStyle/>
          <a:p>
            <a:r>
              <a:rPr lang="en-US" dirty="0"/>
              <a:t>Theorem: If there are no non-uniform OWF’s secure against uniform adversaries, then there is an efficient white-box correlated sampling algorithm.  If there are no OWF’s, then there is an efficient average-case correlated sampling algorithm on any distribution of pairs of distributions.  </a:t>
            </a:r>
          </a:p>
        </p:txBody>
      </p:sp>
      <p:sp>
        <p:nvSpPr>
          <p:cNvPr id="4" name="Slide Number Placeholder 3">
            <a:extLst>
              <a:ext uri="{FF2B5EF4-FFF2-40B4-BE49-F238E27FC236}">
                <a16:creationId xmlns:a16="http://schemas.microsoft.com/office/drawing/2014/main" id="{9EFAE50C-0E95-F51A-E2BE-45016574BA32}"/>
              </a:ext>
            </a:extLst>
          </p:cNvPr>
          <p:cNvSpPr>
            <a:spLocks noGrp="1"/>
          </p:cNvSpPr>
          <p:nvPr>
            <p:ph type="sldNum" sz="quarter" idx="12"/>
          </p:nvPr>
        </p:nvSpPr>
        <p:spPr/>
        <p:txBody>
          <a:bodyPr/>
          <a:lstStyle/>
          <a:p>
            <a:fld id="{923781AE-F842-A042-90D3-9FF1358EFD59}" type="slidenum">
              <a:rPr lang="en-US" smtClean="0"/>
              <a:t>41</a:t>
            </a:fld>
            <a:endParaRPr lang="en-US"/>
          </a:p>
        </p:txBody>
      </p:sp>
    </p:spTree>
    <p:extLst>
      <p:ext uri="{BB962C8B-B14F-4D97-AF65-F5344CB8AC3E}">
        <p14:creationId xmlns:p14="http://schemas.microsoft.com/office/powerpoint/2010/main" val="80866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204D-5771-132B-2525-E285E1129E02}"/>
              </a:ext>
            </a:extLst>
          </p:cNvPr>
          <p:cNvSpPr>
            <a:spLocks noGrp="1"/>
          </p:cNvSpPr>
          <p:nvPr>
            <p:ph type="title"/>
          </p:nvPr>
        </p:nvSpPr>
        <p:spPr/>
        <p:txBody>
          <a:bodyPr/>
          <a:lstStyle/>
          <a:p>
            <a:r>
              <a:rPr lang="en-US" dirty="0"/>
              <a:t>No one way functions implies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2CFB50-34B5-F9B0-FC6F-49EF1879B97D}"/>
                  </a:ext>
                </a:extLst>
              </p:cNvPr>
              <p:cNvSpPr>
                <a:spLocks noGrp="1"/>
              </p:cNvSpPr>
              <p:nvPr>
                <p:ph idx="1"/>
              </p:nvPr>
            </p:nvSpPr>
            <p:spPr/>
            <p:txBody>
              <a:bodyPr/>
              <a:lstStyle/>
              <a:p>
                <a:r>
                  <a:rPr lang="en-US" dirty="0"/>
                  <a:t>Impagliazzo-Luby:  If there are no one-way functions, we can almost</a:t>
                </a:r>
              </a:p>
              <a:p>
                <a:pPr marL="0" indent="0">
                  <a:buNone/>
                </a:pPr>
                <a:r>
                  <a:rPr lang="en-US" dirty="0"/>
                  <a:t>Always estimate the probability of an element x under a sampleable distribution 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𝐷</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We can also choose preimages of functions approximately uniformly at random.  </a:t>
                </a:r>
              </a:p>
            </p:txBody>
          </p:sp>
        </mc:Choice>
        <mc:Fallback>
          <p:sp>
            <p:nvSpPr>
              <p:cNvPr id="3" name="Content Placeholder 2">
                <a:extLst>
                  <a:ext uri="{FF2B5EF4-FFF2-40B4-BE49-F238E27FC236}">
                    <a16:creationId xmlns:a16="http://schemas.microsoft.com/office/drawing/2014/main" id="{5E2CFB50-34B5-F9B0-FC6F-49EF1879B97D}"/>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E1901D-F6A7-F1CE-917B-C4B868D06BF6}"/>
              </a:ext>
            </a:extLst>
          </p:cNvPr>
          <p:cNvSpPr>
            <a:spLocks noGrp="1"/>
          </p:cNvSpPr>
          <p:nvPr>
            <p:ph type="sldNum" sz="quarter" idx="12"/>
          </p:nvPr>
        </p:nvSpPr>
        <p:spPr/>
        <p:txBody>
          <a:bodyPr/>
          <a:lstStyle/>
          <a:p>
            <a:fld id="{923781AE-F842-A042-90D3-9FF1358EFD59}" type="slidenum">
              <a:rPr lang="en-US" smtClean="0"/>
              <a:t>42</a:t>
            </a:fld>
            <a:endParaRPr lang="en-US"/>
          </a:p>
        </p:txBody>
      </p:sp>
    </p:spTree>
    <p:extLst>
      <p:ext uri="{BB962C8B-B14F-4D97-AF65-F5344CB8AC3E}">
        <p14:creationId xmlns:p14="http://schemas.microsoft.com/office/powerpoint/2010/main" val="869253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BECE-FDFA-F2A2-7CCB-E9E1E1004D96}"/>
              </a:ext>
            </a:extLst>
          </p:cNvPr>
          <p:cNvSpPr>
            <a:spLocks noGrp="1"/>
          </p:cNvSpPr>
          <p:nvPr>
            <p:ph type="title"/>
          </p:nvPr>
        </p:nvSpPr>
        <p:spPr/>
        <p:txBody>
          <a:bodyPr/>
          <a:lstStyle/>
          <a:p>
            <a:r>
              <a:rPr lang="en-US" dirty="0"/>
              <a:t>Warm-up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FA9FD33-9B86-3354-6B1F-78971B5C6070}"/>
                  </a:ext>
                </a:extLst>
              </p:cNvPr>
              <p:cNvSpPr>
                <a:spLocks noGrp="1"/>
              </p:cNvSpPr>
              <p:nvPr>
                <p:ph idx="1"/>
              </p:nvPr>
            </p:nvSpPr>
            <p:spPr/>
            <p:txBody>
              <a:bodyPr>
                <a:normAutofit lnSpcReduction="10000"/>
              </a:bodyPr>
              <a:lstStyle/>
              <a:p>
                <a:r>
                  <a:rPr lang="en-US" dirty="0"/>
                  <a:t>Assume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𝐷</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for known p and every x in the support of D.</a:t>
                </a:r>
              </a:p>
              <a:p>
                <a:r>
                  <a:rPr lang="en-US" dirty="0"/>
                  <a:t>The support of D will have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e>
                    </m:d>
                  </m:oMath>
                </a14:m>
                <a:r>
                  <a:rPr lang="en-US" dirty="0"/>
                  <a:t> elements.</a:t>
                </a:r>
              </a:p>
              <a:p>
                <a:r>
                  <a:rPr lang="en-US" dirty="0"/>
                  <a:t>CS(D):</a:t>
                </a:r>
              </a:p>
              <a:p>
                <a:r>
                  <a:rPr lang="en-US" dirty="0"/>
                  <a:t>Let H be a hash function mapping n bit strings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𝑝</m:t>
                            </m:r>
                          </m:den>
                        </m:f>
                      </m:e>
                    </m:d>
                  </m:oMath>
                </a14:m>
                <a:r>
                  <a:rPr lang="en-US" dirty="0"/>
                  <a:t> that is usually 1-1.  </a:t>
                </a:r>
              </a:p>
              <a:p>
                <a:r>
                  <a:rPr lang="en-US" dirty="0"/>
                  <a:t>Pick y at random in the above range, and find random r so that H(D(r))=y , let x= D(r). If no such r, resample.</a:t>
                </a:r>
              </a:p>
              <a:p>
                <a:r>
                  <a:rPr lang="en-US" dirty="0"/>
                  <a:t> Keep x with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&gt; ½, ow. resample.  </a:t>
                </a:r>
              </a:p>
            </p:txBody>
          </p:sp>
        </mc:Choice>
        <mc:Fallback>
          <p:sp>
            <p:nvSpPr>
              <p:cNvPr id="3" name="Content Placeholder 2">
                <a:extLst>
                  <a:ext uri="{FF2B5EF4-FFF2-40B4-BE49-F238E27FC236}">
                    <a16:creationId xmlns:a16="http://schemas.microsoft.com/office/drawing/2014/main" id="{6FA9FD33-9B86-3354-6B1F-78971B5C6070}"/>
                  </a:ext>
                </a:extLst>
              </p:cNvPr>
              <p:cNvSpPr>
                <a:spLocks noGrp="1" noRot="1" noChangeAspect="1" noMove="1" noResize="1" noEditPoints="1" noAdjustHandles="1" noChangeArrowheads="1" noChangeShapeType="1" noTextEdit="1"/>
              </p:cNvSpPr>
              <p:nvPr>
                <p:ph idx="1"/>
              </p:nvPr>
            </p:nvSpPr>
            <p:spPr>
              <a:blipFill>
                <a:blip r:embed="rId2"/>
                <a:stretch>
                  <a:fillRect l="-1086" t="-203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69668C7-3012-94A2-1D62-FA63A9F960BE}"/>
              </a:ext>
            </a:extLst>
          </p:cNvPr>
          <p:cNvSpPr>
            <a:spLocks noGrp="1"/>
          </p:cNvSpPr>
          <p:nvPr>
            <p:ph type="sldNum" sz="quarter" idx="12"/>
          </p:nvPr>
        </p:nvSpPr>
        <p:spPr/>
        <p:txBody>
          <a:bodyPr/>
          <a:lstStyle/>
          <a:p>
            <a:fld id="{923781AE-F842-A042-90D3-9FF1358EFD59}" type="slidenum">
              <a:rPr lang="en-US" smtClean="0"/>
              <a:t>43</a:t>
            </a:fld>
            <a:endParaRPr lang="en-US"/>
          </a:p>
        </p:txBody>
      </p:sp>
    </p:spTree>
    <p:extLst>
      <p:ext uri="{BB962C8B-B14F-4D97-AF65-F5344CB8AC3E}">
        <p14:creationId xmlns:p14="http://schemas.microsoft.com/office/powerpoint/2010/main" val="4013177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24B2-E059-8711-C7E8-9DAEE21EC886}"/>
              </a:ext>
            </a:extLst>
          </p:cNvPr>
          <p:cNvSpPr>
            <a:spLocks noGrp="1"/>
          </p:cNvSpPr>
          <p:nvPr>
            <p:ph type="title"/>
          </p:nvPr>
        </p:nvSpPr>
        <p:spPr/>
        <p:txBody>
          <a:bodyPr/>
          <a:lstStyle/>
          <a:p>
            <a:r>
              <a:rPr lang="en-US" dirty="0"/>
              <a:t>General case, attempt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C63C7E-224E-02FD-D3AF-09439B6F8984}"/>
                  </a:ext>
                </a:extLst>
              </p:cNvPr>
              <p:cNvSpPr>
                <a:spLocks noGrp="1"/>
              </p:cNvSpPr>
              <p:nvPr>
                <p:ph idx="1"/>
              </p:nvPr>
            </p:nvSpPr>
            <p:spPr/>
            <p:txBody>
              <a:bodyPr/>
              <a:lstStyle/>
              <a:p>
                <a:r>
                  <a:rPr lang="en-US" dirty="0"/>
                  <a:t>Break up arbitrary distributions into levels based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r>
                  <a:rPr lang="en-US" dirty="0"/>
                  <a:t>In level j,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½</m:t>
                        </m:r>
                      </m:e>
                      <m:sup>
                        <m:r>
                          <a:rPr lang="en-US" b="0" i="1" smtClean="0">
                            <a:latin typeface="Cambria Math" panose="02040503050406030204" pitchFamily="18" charset="0"/>
                          </a:rPr>
                          <m:t>𝑗</m:t>
                        </m:r>
                        <m:r>
                          <a:rPr lang="en-US" b="0" i="1" smtClean="0">
                            <a:latin typeface="Cambria Math" panose="02040503050406030204" pitchFamily="18" charset="0"/>
                          </a:rPr>
                          <m:t>+1</m:t>
                        </m:r>
                      </m:sup>
                    </m:sSup>
                    <m:r>
                      <a:rPr lang="en-US" b="0" i="0" smtClean="0">
                        <a:latin typeface="Cambria Math" panose="02040503050406030204" pitchFamily="18" charset="0"/>
                      </a:rPr>
                      <m:t>&lt;</m:t>
                    </m:r>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D</m:t>
                        </m:r>
                      </m:sub>
                    </m:sSub>
                    <m:d>
                      <m:dPr>
                        <m:ctrlPr>
                          <a:rPr lang="en-US" b="0" i="0"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sup>
                    </m:sSup>
                  </m:oMath>
                </a14:m>
                <a:endParaRPr lang="en-US" dirty="0"/>
              </a:p>
              <a:p>
                <a:r>
                  <a:rPr lang="en-US" dirty="0"/>
                  <a:t>Use correlated sampling on the distribution of levels to pick a level, then the method we gave before to pick the output conditioned on the level.</a:t>
                </a:r>
              </a:p>
            </p:txBody>
          </p:sp>
        </mc:Choice>
        <mc:Fallback>
          <p:sp>
            <p:nvSpPr>
              <p:cNvPr id="3" name="Content Placeholder 2">
                <a:extLst>
                  <a:ext uri="{FF2B5EF4-FFF2-40B4-BE49-F238E27FC236}">
                    <a16:creationId xmlns:a16="http://schemas.microsoft.com/office/drawing/2014/main" id="{5DC63C7E-224E-02FD-D3AF-09439B6F8984}"/>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CB71B98-B816-F3AF-1650-876E0625A20D}"/>
              </a:ext>
            </a:extLst>
          </p:cNvPr>
          <p:cNvSpPr>
            <a:spLocks noGrp="1"/>
          </p:cNvSpPr>
          <p:nvPr>
            <p:ph type="sldNum" sz="quarter" idx="12"/>
          </p:nvPr>
        </p:nvSpPr>
        <p:spPr/>
        <p:txBody>
          <a:bodyPr/>
          <a:lstStyle/>
          <a:p>
            <a:fld id="{923781AE-F842-A042-90D3-9FF1358EFD59}" type="slidenum">
              <a:rPr lang="en-US" smtClean="0"/>
              <a:t>44</a:t>
            </a:fld>
            <a:endParaRPr lang="en-US"/>
          </a:p>
        </p:txBody>
      </p:sp>
    </p:spTree>
    <p:extLst>
      <p:ext uri="{BB962C8B-B14F-4D97-AF65-F5344CB8AC3E}">
        <p14:creationId xmlns:p14="http://schemas.microsoft.com/office/powerpoint/2010/main" val="3123757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24B2-E059-8711-C7E8-9DAEE21EC886}"/>
              </a:ext>
            </a:extLst>
          </p:cNvPr>
          <p:cNvSpPr>
            <a:spLocks noGrp="1"/>
          </p:cNvSpPr>
          <p:nvPr>
            <p:ph type="title"/>
          </p:nvPr>
        </p:nvSpPr>
        <p:spPr/>
        <p:txBody>
          <a:bodyPr/>
          <a:lstStyle/>
          <a:p>
            <a:r>
              <a:rPr lang="en-US" dirty="0"/>
              <a:t>General case, attempt 1:  problems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C63C7E-224E-02FD-D3AF-09439B6F8984}"/>
                  </a:ext>
                </a:extLst>
              </p:cNvPr>
              <p:cNvSpPr>
                <a:spLocks noGrp="1"/>
              </p:cNvSpPr>
              <p:nvPr>
                <p:ph idx="1"/>
              </p:nvPr>
            </p:nvSpPr>
            <p:spPr/>
            <p:txBody>
              <a:bodyPr/>
              <a:lstStyle/>
              <a:p>
                <a:r>
                  <a:rPr lang="en-US" dirty="0">
                    <a:solidFill>
                      <a:srgbClr val="FF0000"/>
                    </a:solidFill>
                  </a:rPr>
                  <a:t>Break up arbitrary distributions into levels based on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𝐷</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oMath>
                </a14:m>
                <a:endParaRPr lang="en-US" dirty="0">
                  <a:solidFill>
                    <a:srgbClr val="FF0000"/>
                  </a:solidFill>
                </a:endParaRPr>
              </a:p>
              <a:p>
                <a:r>
                  <a:rPr lang="en-US" dirty="0">
                    <a:solidFill>
                      <a:srgbClr val="FF0000"/>
                    </a:solidFill>
                  </a:rPr>
                  <a:t>In level j,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½</m:t>
                        </m:r>
                      </m:e>
                      <m:sup>
                        <m:r>
                          <a:rPr lang="en-US" b="0" i="1" smtClean="0">
                            <a:solidFill>
                              <a:srgbClr val="FF0000"/>
                            </a:solidFill>
                            <a:latin typeface="Cambria Math" panose="02040503050406030204" pitchFamily="18" charset="0"/>
                          </a:rPr>
                          <m:t>𝑗</m:t>
                        </m:r>
                        <m:r>
                          <a:rPr lang="en-US" b="0" i="1" smtClean="0">
                            <a:solidFill>
                              <a:srgbClr val="FF0000"/>
                            </a:solidFill>
                            <a:latin typeface="Cambria Math" panose="02040503050406030204" pitchFamily="18" charset="0"/>
                          </a:rPr>
                          <m:t>+1</m:t>
                        </m:r>
                      </m:sup>
                    </m:sSup>
                    <m:r>
                      <a:rPr lang="en-US" b="0" i="0" smtClean="0">
                        <a:solidFill>
                          <a:srgbClr val="FF0000"/>
                        </a:solidFill>
                        <a:latin typeface="Cambria Math" panose="02040503050406030204" pitchFamily="18" charset="0"/>
                      </a:rPr>
                      <m:t>&lt;</m:t>
                    </m:r>
                    <m:sSub>
                      <m:sSubPr>
                        <m:ctrlPr>
                          <a:rPr lang="en-US" b="0" i="1" smtClean="0">
                            <a:solidFill>
                              <a:srgbClr val="FF0000"/>
                            </a:solidFill>
                            <a:latin typeface="Cambria Math" panose="02040503050406030204" pitchFamily="18" charset="0"/>
                          </a:rPr>
                        </m:ctrlPr>
                      </m:sSubPr>
                      <m:e>
                        <m:r>
                          <m:rPr>
                            <m:sty m:val="p"/>
                          </m:rPr>
                          <a:rPr lang="en-US" b="0" i="0" smtClean="0">
                            <a:solidFill>
                              <a:srgbClr val="FF0000"/>
                            </a:solidFill>
                            <a:latin typeface="Cambria Math" panose="02040503050406030204" pitchFamily="18" charset="0"/>
                          </a:rPr>
                          <m:t>p</m:t>
                        </m:r>
                      </m:e>
                      <m:sub>
                        <m:r>
                          <m:rPr>
                            <m:sty m:val="p"/>
                          </m:rPr>
                          <a:rPr lang="en-US" b="0" i="0" smtClean="0">
                            <a:solidFill>
                              <a:srgbClr val="FF0000"/>
                            </a:solidFill>
                            <a:latin typeface="Cambria Math" panose="02040503050406030204" pitchFamily="18" charset="0"/>
                          </a:rPr>
                          <m:t>D</m:t>
                        </m:r>
                      </m:sub>
                    </m:sSub>
                    <m:d>
                      <m:dPr>
                        <m:ctrlPr>
                          <a:rPr lang="en-US" b="0" i="1" smtClean="0">
                            <a:solidFill>
                              <a:srgbClr val="FF0000"/>
                            </a:solidFill>
                            <a:latin typeface="Cambria Math" panose="02040503050406030204" pitchFamily="18" charset="0"/>
                          </a:rPr>
                        </m:ctrlPr>
                      </m:dPr>
                      <m:e>
                        <m:r>
                          <m:rPr>
                            <m:sty m:val="p"/>
                          </m:rPr>
                          <a:rPr lang="en-US" b="0" i="0" smtClean="0">
                            <a:solidFill>
                              <a:srgbClr val="FF0000"/>
                            </a:solidFill>
                            <a:latin typeface="Cambria Math" panose="02040503050406030204" pitchFamily="18" charset="0"/>
                          </a:rPr>
                          <m:t>x</m:t>
                        </m:r>
                      </m:e>
                    </m:d>
                    <m:r>
                      <a:rPr lang="en-US" b="0" i="1" smtClean="0">
                        <a:solidFill>
                          <a:srgbClr val="FF0000"/>
                        </a:solidFill>
                        <a:latin typeface="Cambria Math" panose="02040503050406030204" pitchFamily="18" charset="0"/>
                      </a:rPr>
                      <m:t>≤1/</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𝑗</m:t>
                        </m:r>
                      </m:sup>
                    </m:sSup>
                  </m:oMath>
                </a14:m>
                <a:endParaRPr lang="en-US" dirty="0">
                  <a:solidFill>
                    <a:srgbClr val="FF0000"/>
                  </a:solidFill>
                </a:endParaRPr>
              </a:p>
              <a:p>
                <a:r>
                  <a:rPr lang="en-US" dirty="0">
                    <a:solidFill>
                      <a:srgbClr val="FF0000"/>
                    </a:solidFill>
                  </a:rPr>
                  <a:t>Use correlated sampling on the distribution of levels to pick a level, then the method we gave before to pick the output conditioned on the level.</a:t>
                </a:r>
              </a:p>
              <a:p>
                <a:r>
                  <a:rPr lang="en-US" dirty="0"/>
                  <a:t>What if  x is on different levels in D and D’?  Can we be sure that the conditional distributions on levels are close?  What if our estimate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𝐷</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is noisy and shifts the level its on?</a:t>
                </a:r>
              </a:p>
            </p:txBody>
          </p:sp>
        </mc:Choice>
        <mc:Fallback>
          <p:sp>
            <p:nvSpPr>
              <p:cNvPr id="3" name="Content Placeholder 2">
                <a:extLst>
                  <a:ext uri="{FF2B5EF4-FFF2-40B4-BE49-F238E27FC236}">
                    <a16:creationId xmlns:a16="http://schemas.microsoft.com/office/drawing/2014/main" id="{5DC63C7E-224E-02FD-D3AF-09439B6F8984}"/>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CB71B98-B816-F3AF-1650-876E0625A20D}"/>
              </a:ext>
            </a:extLst>
          </p:cNvPr>
          <p:cNvSpPr>
            <a:spLocks noGrp="1"/>
          </p:cNvSpPr>
          <p:nvPr>
            <p:ph type="sldNum" sz="quarter" idx="12"/>
          </p:nvPr>
        </p:nvSpPr>
        <p:spPr/>
        <p:txBody>
          <a:bodyPr/>
          <a:lstStyle/>
          <a:p>
            <a:fld id="{923781AE-F842-A042-90D3-9FF1358EFD59}" type="slidenum">
              <a:rPr lang="en-US" smtClean="0"/>
              <a:t>45</a:t>
            </a:fld>
            <a:endParaRPr lang="en-US"/>
          </a:p>
        </p:txBody>
      </p:sp>
    </p:spTree>
    <p:extLst>
      <p:ext uri="{BB962C8B-B14F-4D97-AF65-F5344CB8AC3E}">
        <p14:creationId xmlns:p14="http://schemas.microsoft.com/office/powerpoint/2010/main" val="1966279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F698-0D49-239B-DA5B-3FE561399359}"/>
              </a:ext>
            </a:extLst>
          </p:cNvPr>
          <p:cNvSpPr>
            <a:spLocks noGrp="1"/>
          </p:cNvSpPr>
          <p:nvPr>
            <p:ph type="title"/>
          </p:nvPr>
        </p:nvSpPr>
        <p:spPr/>
        <p:txBody>
          <a:bodyPr/>
          <a:lstStyle/>
          <a:p>
            <a:r>
              <a:rPr lang="en-US" dirty="0"/>
              <a:t>Solution: same as in estimating coin bias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B6A557C-67B2-9467-AC33-0A071F6FC4DF}"/>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𝑃𝑖𝑐𝑘</m:t>
                    </m:r>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1</m:t>
                        </m:r>
                      </m:e>
                    </m:d>
                  </m:oMath>
                </a14:m>
                <a:r>
                  <a:rPr lang="en-US" dirty="0"/>
                  <a:t> uniformly.</a:t>
                </a:r>
              </a:p>
              <a:p>
                <a:r>
                  <a:rPr lang="en-US" dirty="0"/>
                  <a:t>Divide into levels based on whether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𝛽</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r>
                              <a:rPr lang="en-US" b="0" i="1" smtClean="0">
                                <a:latin typeface="Cambria Math" panose="02040503050406030204" pitchFamily="18" charset="0"/>
                              </a:rPr>
                              <m:t>+1</m:t>
                            </m:r>
                          </m:sup>
                        </m:sSup>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𝐷</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sup>
                    </m:sSup>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implies x is usually on same level in both</a:t>
                </a:r>
              </a:p>
              <a:p>
                <a:r>
                  <a:rPr lang="en-US" dirty="0"/>
                  <a:t>Few x by weight are ambiguous about which level they are on</a:t>
                </a:r>
              </a:p>
            </p:txBody>
          </p:sp>
        </mc:Choice>
        <mc:Fallback>
          <p:sp>
            <p:nvSpPr>
              <p:cNvPr id="3" name="Content Placeholder 2">
                <a:extLst>
                  <a:ext uri="{FF2B5EF4-FFF2-40B4-BE49-F238E27FC236}">
                    <a16:creationId xmlns:a16="http://schemas.microsoft.com/office/drawing/2014/main" id="{8B6A557C-67B2-9467-AC33-0A071F6FC4DF}"/>
                  </a:ext>
                </a:extLst>
              </p:cNvPr>
              <p:cNvSpPr>
                <a:spLocks noGrp="1" noRot="1" noChangeAspect="1" noMove="1" noResize="1" noEditPoints="1" noAdjustHandles="1" noChangeArrowheads="1" noChangeShapeType="1" noTextEdit="1"/>
              </p:cNvSpPr>
              <p:nvPr>
                <p:ph idx="1"/>
              </p:nvPr>
            </p:nvSpPr>
            <p:spPr>
              <a:blipFill>
                <a:blip r:embed="rId2"/>
                <a:stretch>
                  <a:fillRect l="-10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8E89BE0-2DA6-8EE8-C84E-0E263BF9BEAA}"/>
              </a:ext>
            </a:extLst>
          </p:cNvPr>
          <p:cNvSpPr>
            <a:spLocks noGrp="1"/>
          </p:cNvSpPr>
          <p:nvPr>
            <p:ph type="sldNum" sz="quarter" idx="12"/>
          </p:nvPr>
        </p:nvSpPr>
        <p:spPr/>
        <p:txBody>
          <a:bodyPr/>
          <a:lstStyle/>
          <a:p>
            <a:fld id="{923781AE-F842-A042-90D3-9FF1358EFD59}" type="slidenum">
              <a:rPr lang="en-US" smtClean="0"/>
              <a:t>46</a:t>
            </a:fld>
            <a:endParaRPr lang="en-US"/>
          </a:p>
        </p:txBody>
      </p:sp>
    </p:spTree>
    <p:extLst>
      <p:ext uri="{BB962C8B-B14F-4D97-AF65-F5344CB8AC3E}">
        <p14:creationId xmlns:p14="http://schemas.microsoft.com/office/powerpoint/2010/main" val="1476770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F48A-570D-7D9D-2B24-9AF5037D53BD}"/>
              </a:ext>
            </a:extLst>
          </p:cNvPr>
          <p:cNvSpPr>
            <a:spLocks noGrp="1"/>
          </p:cNvSpPr>
          <p:nvPr>
            <p:ph type="title"/>
          </p:nvPr>
        </p:nvSpPr>
        <p:spPr/>
        <p:txBody>
          <a:bodyPr/>
          <a:lstStyle/>
          <a:p>
            <a:r>
              <a:rPr lang="en-US" dirty="0"/>
              <a:t>Open problems</a:t>
            </a:r>
          </a:p>
        </p:txBody>
      </p:sp>
      <p:sp>
        <p:nvSpPr>
          <p:cNvPr id="3" name="Content Placeholder 2">
            <a:extLst>
              <a:ext uri="{FF2B5EF4-FFF2-40B4-BE49-F238E27FC236}">
                <a16:creationId xmlns:a16="http://schemas.microsoft.com/office/drawing/2014/main" id="{B43510E1-E843-1EAC-3E13-395F4522B6C5}"/>
              </a:ext>
            </a:extLst>
          </p:cNvPr>
          <p:cNvSpPr>
            <a:spLocks noGrp="1"/>
          </p:cNvSpPr>
          <p:nvPr>
            <p:ph idx="1"/>
          </p:nvPr>
        </p:nvSpPr>
        <p:spPr/>
        <p:txBody>
          <a:bodyPr/>
          <a:lstStyle/>
          <a:p>
            <a:r>
              <a:rPr lang="en-US" dirty="0"/>
              <a:t>General barriers to converting ADP to replicability rather than specific assumptions</a:t>
            </a:r>
          </a:p>
          <a:p>
            <a:r>
              <a:rPr lang="en-US" dirty="0"/>
              <a:t>Close the gap for correlated sampling</a:t>
            </a:r>
          </a:p>
          <a:p>
            <a:r>
              <a:rPr lang="en-US" dirty="0"/>
              <a:t>Other ``algorithmic implications’’ of cryptographic assumptions </a:t>
            </a:r>
          </a:p>
          <a:p>
            <a:endParaRPr lang="en-US" dirty="0"/>
          </a:p>
        </p:txBody>
      </p:sp>
      <p:sp>
        <p:nvSpPr>
          <p:cNvPr id="4" name="Slide Number Placeholder 3">
            <a:extLst>
              <a:ext uri="{FF2B5EF4-FFF2-40B4-BE49-F238E27FC236}">
                <a16:creationId xmlns:a16="http://schemas.microsoft.com/office/drawing/2014/main" id="{D45B2D8B-D844-70A0-A8F9-E4CECB949CED}"/>
              </a:ext>
            </a:extLst>
          </p:cNvPr>
          <p:cNvSpPr>
            <a:spLocks noGrp="1"/>
          </p:cNvSpPr>
          <p:nvPr>
            <p:ph type="sldNum" sz="quarter" idx="12"/>
          </p:nvPr>
        </p:nvSpPr>
        <p:spPr/>
        <p:txBody>
          <a:bodyPr/>
          <a:lstStyle/>
          <a:p>
            <a:fld id="{923781AE-F842-A042-90D3-9FF1358EFD59}" type="slidenum">
              <a:rPr lang="en-US" smtClean="0"/>
              <a:t>47</a:t>
            </a:fld>
            <a:endParaRPr lang="en-US"/>
          </a:p>
        </p:txBody>
      </p:sp>
    </p:spTree>
    <p:extLst>
      <p:ext uri="{BB962C8B-B14F-4D97-AF65-F5344CB8AC3E}">
        <p14:creationId xmlns:p14="http://schemas.microsoft.com/office/powerpoint/2010/main" val="3802541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6926-459D-B8F9-914E-39DFD3240060}"/>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p:grpSp>
        <p:nvGrpSpPr>
          <p:cNvPr id="6" name="Group 5">
            <a:extLst>
              <a:ext uri="{FF2B5EF4-FFF2-40B4-BE49-F238E27FC236}">
                <a16:creationId xmlns:a16="http://schemas.microsoft.com/office/drawing/2014/main" id="{7B94F384-FEFF-F213-43A9-8BCDBC55BB90}"/>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E842A5-861C-D8F5-40DB-C0F334DC5F24}"/>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3BE842A5-861C-D8F5-40DB-C0F334DC5F24}"/>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3"/>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2848B3-BC38-DA35-ED00-D171311639BE}"/>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8" name="TextBox 7">
                  <a:extLst>
                    <a:ext uri="{FF2B5EF4-FFF2-40B4-BE49-F238E27FC236}">
                      <a16:creationId xmlns:a16="http://schemas.microsoft.com/office/drawing/2014/main" id="{642848B3-BC38-DA35-ED00-D171311639BE}"/>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4"/>
                  <a:stretch>
                    <a:fillRect l="-1667" t="-1333" r="-4444" b="-9333"/>
                  </a:stretch>
                </a:blipFill>
                <a:ln>
                  <a:solidFill>
                    <a:schemeClr val="tx1"/>
                  </a:solidFill>
                </a:ln>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9794598F-F59C-3602-F38C-1A95A58C5DC8}"/>
              </a:ext>
            </a:extLst>
          </p:cNvPr>
          <p:cNvSpPr>
            <a:spLocks noGrp="1"/>
          </p:cNvSpPr>
          <p:nvPr>
            <p:ph type="sldNum" sz="quarter" idx="12"/>
          </p:nvPr>
        </p:nvSpPr>
        <p:spPr/>
        <p:txBody>
          <a:bodyPr/>
          <a:lstStyle/>
          <a:p>
            <a:fld id="{923781AE-F842-A042-90D3-9FF1358EFD59}" type="slidenum">
              <a:rPr lang="en-US" smtClean="0"/>
              <a:t>48</a:t>
            </a:fld>
            <a:endParaRPr lang="en-US"/>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05D4E2EB-B0B2-B517-9C51-BCD4D21C4B4C}"/>
                  </a:ext>
                </a:extLst>
              </p:cNvPr>
              <p:cNvGraphicFramePr>
                <a:graphicFrameLocks noGrp="1"/>
              </p:cNvGraphicFramePr>
              <p:nvPr>
                <p:extLst>
                  <p:ext uri="{D42A27DB-BD31-4B8C-83A1-F6EECF244321}">
                    <p14:modId xmlns:p14="http://schemas.microsoft.com/office/powerpoint/2010/main" val="545660069"/>
                  </p:ext>
                </p:extLst>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5" name="Table 6">
                <a:extLst>
                  <a:ext uri="{FF2B5EF4-FFF2-40B4-BE49-F238E27FC236}">
                    <a16:creationId xmlns:a16="http://schemas.microsoft.com/office/drawing/2014/main" id="{05D4E2EB-B0B2-B517-9C51-BCD4D21C4B4C}"/>
                  </a:ext>
                </a:extLst>
              </p:cNvPr>
              <p:cNvGraphicFramePr>
                <a:graphicFrameLocks noGrp="1"/>
              </p:cNvGraphicFramePr>
              <p:nvPr>
                <p:extLst>
                  <p:ext uri="{D42A27DB-BD31-4B8C-83A1-F6EECF244321}">
                    <p14:modId xmlns:p14="http://schemas.microsoft.com/office/powerpoint/2010/main" val="545660069"/>
                  </p:ext>
                </p:extLst>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5"/>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AB0977-6C85-9C1F-B24F-0B6246262CF4}"/>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0" name="TextBox 9">
                <a:extLst>
                  <a:ext uri="{FF2B5EF4-FFF2-40B4-BE49-F238E27FC236}">
                    <a16:creationId xmlns:a16="http://schemas.microsoft.com/office/drawing/2014/main" id="{D0AB0977-6C85-9C1F-B24F-0B6246262CF4}"/>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6"/>
                <a:stretch>
                  <a:fillRect l="-16923" t="-26087" r="-7692" b="-47826"/>
                </a:stretch>
              </a:blipFill>
            </p:spPr>
            <p:txBody>
              <a:bodyPr/>
              <a:lstStyle/>
              <a:p>
                <a:r>
                  <a:rPr lang="en-US">
                    <a:noFill/>
                  </a:rPr>
                  <a:t> </a:t>
                </a:r>
              </a:p>
            </p:txBody>
          </p:sp>
        </mc:Fallback>
      </mc:AlternateContent>
      <p:sp>
        <p:nvSpPr>
          <p:cNvPr id="11" name="Right Brace 10">
            <a:extLst>
              <a:ext uri="{FF2B5EF4-FFF2-40B4-BE49-F238E27FC236}">
                <a16:creationId xmlns:a16="http://schemas.microsoft.com/office/drawing/2014/main" id="{BFCCC38A-9E89-EF83-200F-C3CC6C4682C5}"/>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991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C140B497-CDA5-67F8-A83D-0041F4925550}"/>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42B5374-0432-3A1F-1DEC-2B00A57336FB}"/>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oMath>
                  </a14:m>
                  <a:endParaRPr lang="en-US" dirty="0">
                    <a:solidFill>
                      <a:srgbClr val="FF0000"/>
                    </a:solidFill>
                  </a:endParaRPr>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142B5374-0432-3A1F-1DEC-2B00A57336FB}"/>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5"/>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05AAE5-92CE-BB6D-3DDF-42A44B4FF58A}"/>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AB05AAE5-92CE-BB6D-3DDF-42A44B4FF58A}"/>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6"/>
                  <a:stretch>
                    <a:fillRect l="-1667" t="-1333" r="-4444" b="-9333"/>
                  </a:stretch>
                </a:blipFill>
                <a:ln>
                  <a:solidFill>
                    <a:schemeClr val="tx1"/>
                  </a:solidFill>
                </a:ln>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D1B03108-50C5-D6B8-98A2-653A33CB46B9}"/>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60ABE382-171C-0C5D-5E2F-CB0BBA11C665}"/>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60ABE382-171C-0C5D-5E2F-CB0BBA11C665}"/>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7"/>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9B2C97E-315F-C935-393A-9B0A17133CE4}"/>
              </a:ext>
            </a:extLst>
          </p:cNvPr>
          <p:cNvSpPr>
            <a:spLocks noGrp="1"/>
          </p:cNvSpPr>
          <p:nvPr>
            <p:ph type="sldNum" sz="quarter" idx="12"/>
          </p:nvPr>
        </p:nvSpPr>
        <p:spPr/>
        <p:txBody>
          <a:bodyPr/>
          <a:lstStyle/>
          <a:p>
            <a:fld id="{923781AE-F842-A042-90D3-9FF1358EFD59}" type="slidenum">
              <a:rPr lang="en-US" smtClean="0"/>
              <a:t>49</a:t>
            </a:fld>
            <a:endParaRPr lang="en-US"/>
          </a:p>
        </p:txBody>
      </p:sp>
    </p:spTree>
    <p:extLst>
      <p:ext uri="{BB962C8B-B14F-4D97-AF65-F5344CB8AC3E}">
        <p14:creationId xmlns:p14="http://schemas.microsoft.com/office/powerpoint/2010/main" val="252972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AC60-B47D-4BB8-90A2-6913BEF6C775}"/>
              </a:ext>
            </a:extLst>
          </p:cNvPr>
          <p:cNvSpPr>
            <a:spLocks noGrp="1"/>
          </p:cNvSpPr>
          <p:nvPr>
            <p:ph type="title"/>
          </p:nvPr>
        </p:nvSpPr>
        <p:spPr>
          <a:xfrm>
            <a:off x="4267200" y="-140201"/>
            <a:ext cx="10515600" cy="1325563"/>
          </a:xfrm>
        </p:spPr>
        <p:txBody>
          <a:bodyPr/>
          <a:lstStyle/>
          <a:p>
            <a:r>
              <a:rPr lang="en-US" dirty="0"/>
              <a:t>Replicability</a:t>
            </a:r>
          </a:p>
        </p:txBody>
      </p:sp>
      <p:pic>
        <p:nvPicPr>
          <p:cNvPr id="4" name="Picture 2" descr="No Evidence for a Replicability Crisis in Psychological Science">
            <a:extLst>
              <a:ext uri="{FF2B5EF4-FFF2-40B4-BE49-F238E27FC236}">
                <a16:creationId xmlns:a16="http://schemas.microsoft.com/office/drawing/2014/main" id="{1B7E420B-462F-2D84-2BD2-141E47579F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5" r="5170" b="2513"/>
          <a:stretch/>
        </p:blipFill>
        <p:spPr bwMode="auto">
          <a:xfrm>
            <a:off x="726409" y="986588"/>
            <a:ext cx="5241254" cy="4963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152CE-E101-68E8-239E-87060A2D83C2}"/>
              </a:ext>
            </a:extLst>
          </p:cNvPr>
          <p:cNvSpPr txBox="1"/>
          <p:nvPr/>
        </p:nvSpPr>
        <p:spPr>
          <a:xfrm>
            <a:off x="1660358" y="6085514"/>
            <a:ext cx="3910263" cy="369332"/>
          </a:xfrm>
          <a:prstGeom prst="rect">
            <a:avLst/>
          </a:prstGeom>
          <a:noFill/>
        </p:spPr>
        <p:txBody>
          <a:bodyPr wrap="square" rtlCol="0">
            <a:spAutoFit/>
          </a:bodyPr>
          <a:lstStyle/>
          <a:p>
            <a:r>
              <a:rPr lang="en-US" dirty="0"/>
              <a:t>Replication Crisis in Empirical Science</a:t>
            </a:r>
          </a:p>
        </p:txBody>
      </p:sp>
      <p:sp>
        <p:nvSpPr>
          <p:cNvPr id="7" name="TextBox 6">
            <a:extLst>
              <a:ext uri="{FF2B5EF4-FFF2-40B4-BE49-F238E27FC236}">
                <a16:creationId xmlns:a16="http://schemas.microsoft.com/office/drawing/2014/main" id="{573B548D-176F-E510-D0C5-3558EF03399C}"/>
              </a:ext>
            </a:extLst>
          </p:cNvPr>
          <p:cNvSpPr txBox="1"/>
          <p:nvPr/>
        </p:nvSpPr>
        <p:spPr>
          <a:xfrm>
            <a:off x="6599583" y="1523999"/>
            <a:ext cx="4866008" cy="923330"/>
          </a:xfrm>
          <a:prstGeom prst="rect">
            <a:avLst/>
          </a:prstGeom>
          <a:solidFill>
            <a:schemeClr val="accent4">
              <a:lumMod val="40000"/>
              <a:lumOff val="60000"/>
            </a:schemeClr>
          </a:solidFill>
        </p:spPr>
        <p:txBody>
          <a:bodyPr wrap="square" rtlCol="0">
            <a:spAutoFit/>
          </a:bodyPr>
          <a:lstStyle/>
          <a:p>
            <a:r>
              <a:rPr lang="en-US" b="1" dirty="0"/>
              <a:t>Replicability </a:t>
            </a:r>
            <a:r>
              <a:rPr lang="en-US" dirty="0"/>
              <a:t>is the principle that the </a:t>
            </a:r>
            <a:r>
              <a:rPr lang="en-US" b="1" dirty="0"/>
              <a:t>same study </a:t>
            </a:r>
            <a:r>
              <a:rPr lang="en-US" dirty="0"/>
              <a:t>when carried out </a:t>
            </a:r>
            <a:r>
              <a:rPr lang="en-US" b="1" dirty="0"/>
              <a:t>on new data</a:t>
            </a:r>
            <a:r>
              <a:rPr lang="en-US" dirty="0"/>
              <a:t> should produce the </a:t>
            </a:r>
            <a:r>
              <a:rPr lang="en-US" i="1" dirty="0"/>
              <a:t>same results</a:t>
            </a:r>
            <a:r>
              <a:rPr lang="en-US" dirty="0"/>
              <a:t>.</a:t>
            </a:r>
          </a:p>
        </p:txBody>
      </p:sp>
      <p:sp>
        <p:nvSpPr>
          <p:cNvPr id="3" name="Slide Number Placeholder 2">
            <a:extLst>
              <a:ext uri="{FF2B5EF4-FFF2-40B4-BE49-F238E27FC236}">
                <a16:creationId xmlns:a16="http://schemas.microsoft.com/office/drawing/2014/main" id="{72AE6092-197A-199F-10F2-9A74FFF3FCDE}"/>
              </a:ext>
            </a:extLst>
          </p:cNvPr>
          <p:cNvSpPr>
            <a:spLocks noGrp="1"/>
          </p:cNvSpPr>
          <p:nvPr>
            <p:ph type="sldNum" sz="quarter" idx="12"/>
          </p:nvPr>
        </p:nvSpPr>
        <p:spPr/>
        <p:txBody>
          <a:bodyPr/>
          <a:lstStyle/>
          <a:p>
            <a:fld id="{923781AE-F842-A042-90D3-9FF1358EFD59}" type="slidenum">
              <a:rPr lang="en-US" smtClean="0"/>
              <a:t>5</a:t>
            </a:fld>
            <a:endParaRPr lang="en-US"/>
          </a:p>
        </p:txBody>
      </p:sp>
      <p:sp>
        <p:nvSpPr>
          <p:cNvPr id="6" name="Rectangle 5">
            <a:extLst>
              <a:ext uri="{FF2B5EF4-FFF2-40B4-BE49-F238E27FC236}">
                <a16:creationId xmlns:a16="http://schemas.microsoft.com/office/drawing/2014/main" id="{BE8D98A1-9602-2FCD-77A8-BAD5A153AD9B}"/>
              </a:ext>
            </a:extLst>
          </p:cNvPr>
          <p:cNvSpPr/>
          <p:nvPr/>
        </p:nvSpPr>
        <p:spPr>
          <a:xfrm>
            <a:off x="726409" y="986588"/>
            <a:ext cx="5241254" cy="5468258"/>
          </a:xfrm>
          <a:prstGeom prst="rect">
            <a:avLst/>
          </a:prstGeom>
          <a:solidFill>
            <a:schemeClr val="bg1">
              <a:alpha val="697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460A44-4234-9256-CB2C-AA1FF2DE7F5C}"/>
              </a:ext>
            </a:extLst>
          </p:cNvPr>
          <p:cNvSpPr txBox="1"/>
          <p:nvPr/>
        </p:nvSpPr>
        <p:spPr>
          <a:xfrm>
            <a:off x="6750424" y="3576918"/>
            <a:ext cx="4721421" cy="1200329"/>
          </a:xfrm>
          <a:prstGeom prst="rect">
            <a:avLst/>
          </a:prstGeom>
          <a:noFill/>
        </p:spPr>
        <p:txBody>
          <a:bodyPr wrap="none" rtlCol="0">
            <a:spAutoFit/>
          </a:bodyPr>
          <a:lstStyle/>
          <a:p>
            <a:r>
              <a:rPr lang="en-US" dirty="0"/>
              <a:t>What does ``the same’’ mean?  It means literally</a:t>
            </a:r>
          </a:p>
          <a:p>
            <a:r>
              <a:rPr lang="en-US" dirty="0"/>
              <a:t>the same.  Every bit of output is identical.</a:t>
            </a:r>
          </a:p>
          <a:p>
            <a:endParaRPr lang="en-US" dirty="0"/>
          </a:p>
          <a:p>
            <a:r>
              <a:rPr lang="en-US" dirty="0"/>
              <a:t>Isn’t this too strong to expect?	</a:t>
            </a:r>
          </a:p>
        </p:txBody>
      </p:sp>
    </p:spTree>
    <p:extLst>
      <p:ext uri="{BB962C8B-B14F-4D97-AF65-F5344CB8AC3E}">
        <p14:creationId xmlns:p14="http://schemas.microsoft.com/office/powerpoint/2010/main" val="1339496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E31D96-99EF-0CFE-15D6-4D20C58207E6}"/>
                  </a:ext>
                </a:extLst>
              </p:cNvPr>
              <p:cNvSpPr txBox="1"/>
              <p:nvPr/>
            </p:nvSpPr>
            <p:spPr>
              <a:xfrm>
                <a:off x="6638544" y="3583249"/>
                <a:ext cx="4991932" cy="646331"/>
              </a:xfrm>
              <a:prstGeom prst="rect">
                <a:avLst/>
              </a:prstGeom>
              <a:solidFill>
                <a:schemeClr val="accent4">
                  <a:lumMod val="40000"/>
                  <a:lumOff val="60000"/>
                </a:schemeClr>
              </a:solidFill>
            </p:spPr>
            <p:txBody>
              <a:bodyPr wrap="square" rtlCol="0">
                <a:spAutoFit/>
              </a:bodyPr>
              <a:lstStyle/>
              <a:p>
                <a:r>
                  <a:rPr lang="en-US" b="1" dirty="0"/>
                  <a:t>Observation 1: </a:t>
                </a:r>
                <a:r>
                  <a:rPr lang="en-US" dirty="0"/>
                  <a:t>By symmetry, all elements in </a:t>
                </a:r>
                <a14:m>
                  <m:oMath xmlns:m="http://schemas.openxmlformats.org/officeDocument/2006/math">
                    <m:r>
                      <a:rPr lang="en-US" i="1" dirty="0" smtClean="0">
                        <a:latin typeface="Cambria Math" panose="02040503050406030204" pitchFamily="18" charset="0"/>
                      </a:rPr>
                      <m:t>𝑆</m:t>
                    </m:r>
                  </m:oMath>
                </a14:m>
                <a:r>
                  <a:rPr lang="en-US" dirty="0"/>
                  <a:t> are equally likely to be </a:t>
                </a:r>
                <a14:m>
                  <m:oMath xmlns:m="http://schemas.openxmlformats.org/officeDocument/2006/math">
                    <m:sSub>
                      <m:sSubPr>
                        <m:ctrlPr>
                          <a:rPr lang="en-US" i="1" dirty="0">
                            <a:latin typeface="Cambria Math" panose="02040503050406030204" pitchFamily="18" charset="0"/>
                          </a:rPr>
                        </m:ctrlPr>
                      </m:sSubPr>
                      <m:e>
                        <m:r>
                          <a:rPr lang="en-US" i="1" dirty="0" smtClean="0">
                            <a:latin typeface="Cambria Math" panose="02040503050406030204" pitchFamily="18" charset="0"/>
                          </a:rPr>
                          <m:t>𝑆</m:t>
                        </m:r>
                      </m:e>
                      <m:sub>
                        <m:r>
                          <a:rPr lang="en-US" i="1" dirty="0">
                            <a:latin typeface="Cambria Math" panose="02040503050406030204" pitchFamily="18" charset="0"/>
                          </a:rPr>
                          <m:t>1</m:t>
                        </m:r>
                      </m:sub>
                    </m:sSub>
                  </m:oMath>
                </a14:m>
                <a:endParaRPr lang="en-US" b="1" dirty="0"/>
              </a:p>
            </p:txBody>
          </p:sp>
        </mc:Choice>
        <mc:Fallback xmlns="">
          <p:sp>
            <p:nvSpPr>
              <p:cNvPr id="8" name="TextBox 7">
                <a:extLst>
                  <a:ext uri="{FF2B5EF4-FFF2-40B4-BE49-F238E27FC236}">
                    <a16:creationId xmlns:a16="http://schemas.microsoft.com/office/drawing/2014/main" id="{F1E31D96-99EF-0CFE-15D6-4D20C58207E6}"/>
                  </a:ext>
                </a:extLst>
              </p:cNvPr>
              <p:cNvSpPr txBox="1">
                <a:spLocks noRot="1" noChangeAspect="1" noMove="1" noResize="1" noEditPoints="1" noAdjustHandles="1" noChangeArrowheads="1" noChangeShapeType="1" noTextEdit="1"/>
              </p:cNvSpPr>
              <p:nvPr/>
            </p:nvSpPr>
            <p:spPr>
              <a:xfrm>
                <a:off x="6638544" y="3583249"/>
                <a:ext cx="4991932" cy="646331"/>
              </a:xfrm>
              <a:prstGeom prst="rect">
                <a:avLst/>
              </a:prstGeom>
              <a:blipFill>
                <a:blip r:embed="rId5"/>
                <a:stretch>
                  <a:fillRect l="-1015" t="-5769" b="-13462"/>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C140B497-CDA5-67F8-A83D-0041F4925550}"/>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42B5374-0432-3A1F-1DEC-2B00A57336FB}"/>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oMath>
                  </a14:m>
                  <a:endParaRPr lang="en-US" dirty="0">
                    <a:solidFill>
                      <a:srgbClr val="FF0000"/>
                    </a:solidFill>
                  </a:endParaRPr>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142B5374-0432-3A1F-1DEC-2B00A57336FB}"/>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6"/>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05AAE5-92CE-BB6D-3DDF-42A44B4FF58A}"/>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AB05AAE5-92CE-BB6D-3DDF-42A44B4FF58A}"/>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7"/>
                  <a:stretch>
                    <a:fillRect l="-1667" t="-1333" r="-4444" b="-9333"/>
                  </a:stretch>
                </a:blipFill>
                <a:ln>
                  <a:solidFill>
                    <a:schemeClr val="tx1"/>
                  </a:solidFill>
                </a:ln>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D1B03108-50C5-D6B8-98A2-653A33CB46B9}"/>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60ABE382-171C-0C5D-5E2F-CB0BBA11C665}"/>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60ABE382-171C-0C5D-5E2F-CB0BBA11C665}"/>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8"/>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9B2C97E-315F-C935-393A-9B0A17133CE4}"/>
              </a:ext>
            </a:extLst>
          </p:cNvPr>
          <p:cNvSpPr>
            <a:spLocks noGrp="1"/>
          </p:cNvSpPr>
          <p:nvPr>
            <p:ph type="sldNum" sz="quarter" idx="12"/>
          </p:nvPr>
        </p:nvSpPr>
        <p:spPr/>
        <p:txBody>
          <a:bodyPr/>
          <a:lstStyle/>
          <a:p>
            <a:fld id="{923781AE-F842-A042-90D3-9FF1358EFD59}" type="slidenum">
              <a:rPr lang="en-US" smtClean="0"/>
              <a:t>50</a:t>
            </a:fld>
            <a:endParaRPr lang="en-US"/>
          </a:p>
        </p:txBody>
      </p:sp>
    </p:spTree>
    <p:extLst>
      <p:ext uri="{BB962C8B-B14F-4D97-AF65-F5344CB8AC3E}">
        <p14:creationId xmlns:p14="http://schemas.microsoft.com/office/powerpoint/2010/main" val="1442002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E31D96-99EF-0CFE-15D6-4D20C58207E6}"/>
                  </a:ext>
                </a:extLst>
              </p:cNvPr>
              <p:cNvSpPr txBox="1"/>
              <p:nvPr/>
            </p:nvSpPr>
            <p:spPr>
              <a:xfrm>
                <a:off x="6638544" y="3583249"/>
                <a:ext cx="4991932" cy="646331"/>
              </a:xfrm>
              <a:prstGeom prst="rect">
                <a:avLst/>
              </a:prstGeom>
              <a:solidFill>
                <a:schemeClr val="accent4">
                  <a:lumMod val="40000"/>
                  <a:lumOff val="60000"/>
                </a:schemeClr>
              </a:solidFill>
            </p:spPr>
            <p:txBody>
              <a:bodyPr wrap="square" rtlCol="0">
                <a:spAutoFit/>
              </a:bodyPr>
              <a:lstStyle/>
              <a:p>
                <a:r>
                  <a:rPr lang="en-US" b="1" dirty="0"/>
                  <a:t>Observation 1: </a:t>
                </a:r>
                <a:r>
                  <a:rPr lang="en-US" dirty="0"/>
                  <a:t>By symmetry, all elements in </a:t>
                </a:r>
                <a14:m>
                  <m:oMath xmlns:m="http://schemas.openxmlformats.org/officeDocument/2006/math">
                    <m:r>
                      <a:rPr lang="en-US" i="1" dirty="0" smtClean="0">
                        <a:latin typeface="Cambria Math" panose="02040503050406030204" pitchFamily="18" charset="0"/>
                      </a:rPr>
                      <m:t>𝑆</m:t>
                    </m:r>
                  </m:oMath>
                </a14:m>
                <a:r>
                  <a:rPr lang="en-US" dirty="0"/>
                  <a:t> are equally likely to be </a:t>
                </a:r>
                <a14:m>
                  <m:oMath xmlns:m="http://schemas.openxmlformats.org/officeDocument/2006/math">
                    <m:sSub>
                      <m:sSubPr>
                        <m:ctrlPr>
                          <a:rPr lang="en-US" i="1" dirty="0">
                            <a:latin typeface="Cambria Math" panose="02040503050406030204" pitchFamily="18" charset="0"/>
                          </a:rPr>
                        </m:ctrlPr>
                      </m:sSubPr>
                      <m:e>
                        <m:r>
                          <a:rPr lang="en-US" i="1" dirty="0" smtClean="0">
                            <a:latin typeface="Cambria Math" panose="02040503050406030204" pitchFamily="18" charset="0"/>
                          </a:rPr>
                          <m:t>𝑆</m:t>
                        </m:r>
                      </m:e>
                      <m:sub>
                        <m:r>
                          <a:rPr lang="en-US" i="1" dirty="0">
                            <a:latin typeface="Cambria Math" panose="02040503050406030204" pitchFamily="18" charset="0"/>
                          </a:rPr>
                          <m:t>1</m:t>
                        </m:r>
                      </m:sub>
                    </m:sSub>
                  </m:oMath>
                </a14:m>
                <a:endParaRPr lang="en-US" b="1" dirty="0"/>
              </a:p>
            </p:txBody>
          </p:sp>
        </mc:Choice>
        <mc:Fallback xmlns="">
          <p:sp>
            <p:nvSpPr>
              <p:cNvPr id="8" name="TextBox 7">
                <a:extLst>
                  <a:ext uri="{FF2B5EF4-FFF2-40B4-BE49-F238E27FC236}">
                    <a16:creationId xmlns:a16="http://schemas.microsoft.com/office/drawing/2014/main" id="{F1E31D96-99EF-0CFE-15D6-4D20C58207E6}"/>
                  </a:ext>
                </a:extLst>
              </p:cNvPr>
              <p:cNvSpPr txBox="1">
                <a:spLocks noRot="1" noChangeAspect="1" noMove="1" noResize="1" noEditPoints="1" noAdjustHandles="1" noChangeArrowheads="1" noChangeShapeType="1" noTextEdit="1"/>
              </p:cNvSpPr>
              <p:nvPr/>
            </p:nvSpPr>
            <p:spPr>
              <a:xfrm>
                <a:off x="6638544" y="3583249"/>
                <a:ext cx="4991932" cy="646331"/>
              </a:xfrm>
              <a:prstGeom prst="rect">
                <a:avLst/>
              </a:prstGeom>
              <a:blipFill>
                <a:blip r:embed="rId5"/>
                <a:stretch>
                  <a:fillRect l="-1015" t="-5769"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BDC1A9-0CEA-A340-09F9-6DD3207F3725}"/>
                  </a:ext>
                </a:extLst>
              </p:cNvPr>
              <p:cNvSpPr txBox="1"/>
              <p:nvPr/>
            </p:nvSpPr>
            <p:spPr>
              <a:xfrm>
                <a:off x="6638544" y="4625981"/>
                <a:ext cx="4991932" cy="646331"/>
              </a:xfrm>
              <a:prstGeom prst="rect">
                <a:avLst/>
              </a:prstGeom>
              <a:noFill/>
              <a:ln>
                <a:noFill/>
              </a:ln>
            </p:spPr>
            <p:txBody>
              <a:bodyPr wrap="square" rtlCol="0">
                <a:spAutoFit/>
              </a:bodyPr>
              <a:lstStyle/>
              <a:p>
                <a:r>
                  <a:rPr lang="en-US" b="1" dirty="0"/>
                  <a:t>Consequence: </a:t>
                </a:r>
                <a14:m>
                  <m:oMath xmlns:m="http://schemas.openxmlformats.org/officeDocument/2006/math">
                    <m:r>
                      <a:rPr lang="en-US" sz="1800" i="1" smtClean="0">
                        <a:solidFill>
                          <a:schemeClr val="tx1"/>
                        </a:solidFill>
                        <a:latin typeface="Cambria Math" panose="02040503050406030204" pitchFamily="18" charset="0"/>
                      </a:rPr>
                      <m:t>𝑈</m:t>
                    </m:r>
                    <m:r>
                      <a:rPr lang="en-US" sz="1800" b="0" i="1" smtClean="0">
                        <a:solidFill>
                          <a:schemeClr val="tx1"/>
                        </a:solidFill>
                        <a:latin typeface="Cambria Math" panose="02040503050406030204" pitchFamily="18" charset="0"/>
                      </a:rPr>
                      <m:t>𝑛𝑖</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𝑓</m:t>
                        </m:r>
                      </m:e>
                      <m:sub>
                        <m:r>
                          <a:rPr lang="en-US" sz="1800" b="0" i="1" smtClean="0">
                            <a:solidFill>
                              <a:schemeClr val="tx1"/>
                            </a:solidFill>
                            <a:latin typeface="Cambria Math" panose="02040503050406030204" pitchFamily="18" charset="0"/>
                          </a:rPr>
                          <m:t>𝑐𝑜𝑟𝑟</m:t>
                        </m:r>
                      </m:sub>
                    </m:sSub>
                    <m:r>
                      <a:rPr lang="en-US" sz="1800" b="0" i="1" smtClean="0">
                        <a:solidFill>
                          <a:schemeClr val="tx1"/>
                        </a:solidFill>
                        <a:latin typeface="Cambria Math" panose="02040503050406030204" pitchFamily="18" charset="0"/>
                      </a:rPr>
                      <m:t> </m:t>
                    </m:r>
                  </m:oMath>
                </a14:m>
                <a:r>
                  <a:rPr lang="en-US" dirty="0"/>
                  <a:t>returns a sample from </a:t>
                </a:r>
                <a14:m>
                  <m:oMath xmlns:m="http://schemas.openxmlformats.org/officeDocument/2006/math">
                    <m:r>
                      <a:rPr lang="en-US" b="0" i="1" dirty="0" smtClean="0">
                        <a:latin typeface="Cambria Math" panose="02040503050406030204" pitchFamily="18" charset="0"/>
                      </a:rPr>
                      <m:t>𝑈𝑛𝑖𝑓𝑜𝑟𝑚</m:t>
                    </m:r>
                    <m:r>
                      <a:rPr lang="en-US" b="0" i="1" dirty="0" smtClean="0">
                        <a:latin typeface="Cambria Math" panose="02040503050406030204" pitchFamily="18" charset="0"/>
                      </a:rPr>
                      <m:t>(</m:t>
                    </m:r>
                    <m:r>
                      <a:rPr lang="en-US" b="0" i="1" dirty="0" smtClean="0">
                        <a:latin typeface="Cambria Math" panose="02040503050406030204" pitchFamily="18" charset="0"/>
                      </a:rPr>
                      <m:t>𝑆</m:t>
                    </m:r>
                    <m:r>
                      <a:rPr lang="en-US" b="0" i="1" dirty="0" smtClean="0">
                        <a:latin typeface="Cambria Math" panose="02040503050406030204" pitchFamily="18" charset="0"/>
                      </a:rPr>
                      <m:t>) </m:t>
                    </m:r>
                  </m:oMath>
                </a14:m>
                <a:r>
                  <a:rPr lang="en-US" dirty="0"/>
                  <a:t>=&gt; Condition 1 satisfied.</a:t>
                </a:r>
              </a:p>
            </p:txBody>
          </p:sp>
        </mc:Choice>
        <mc:Fallback xmlns="">
          <p:sp>
            <p:nvSpPr>
              <p:cNvPr id="11" name="TextBox 10">
                <a:extLst>
                  <a:ext uri="{FF2B5EF4-FFF2-40B4-BE49-F238E27FC236}">
                    <a16:creationId xmlns:a16="http://schemas.microsoft.com/office/drawing/2014/main" id="{F9BDC1A9-0CEA-A340-09F9-6DD3207F3725}"/>
                  </a:ext>
                </a:extLst>
              </p:cNvPr>
              <p:cNvSpPr txBox="1">
                <a:spLocks noRot="1" noChangeAspect="1" noMove="1" noResize="1" noEditPoints="1" noAdjustHandles="1" noChangeArrowheads="1" noChangeShapeType="1" noTextEdit="1"/>
              </p:cNvSpPr>
              <p:nvPr/>
            </p:nvSpPr>
            <p:spPr>
              <a:xfrm>
                <a:off x="6638544" y="4625981"/>
                <a:ext cx="4991932" cy="646331"/>
              </a:xfrm>
              <a:prstGeom prst="rect">
                <a:avLst/>
              </a:prstGeom>
              <a:blipFill>
                <a:blip r:embed="rId6"/>
                <a:stretch>
                  <a:fillRect l="-1015" t="-5769" b="-13462"/>
                </a:stretch>
              </a:blipFill>
              <a:ln>
                <a:no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1B472434-3D37-1718-01DF-9E6ED7CB7FCA}"/>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7388A0-0FCF-AA77-CF1F-5692E73E6B55}"/>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oMath>
                  </a14:m>
                  <a:endParaRPr lang="en-US" dirty="0">
                    <a:solidFill>
                      <a:srgbClr val="FF0000"/>
                    </a:solidFill>
                  </a:endParaRPr>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9B7388A0-0FCF-AA77-CF1F-5692E73E6B55}"/>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7"/>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8602C5A-96C9-BD6E-FB1C-C944906DE561}"/>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4" name="TextBox 13">
                  <a:extLst>
                    <a:ext uri="{FF2B5EF4-FFF2-40B4-BE49-F238E27FC236}">
                      <a16:creationId xmlns:a16="http://schemas.microsoft.com/office/drawing/2014/main" id="{38602C5A-96C9-BD6E-FB1C-C944906DE561}"/>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8"/>
                  <a:stretch>
                    <a:fillRect l="-1667" t="-1333" r="-4444" b="-9333"/>
                  </a:stretch>
                </a:blipFill>
                <a:ln>
                  <a:solidFill>
                    <a:schemeClr val="tx1"/>
                  </a:solidFill>
                </a:ln>
              </p:spPr>
              <p:txBody>
                <a:bodyPr/>
                <a:lstStyle/>
                <a:p>
                  <a:r>
                    <a:rPr lang="en-US">
                      <a:noFill/>
                    </a:rPr>
                    <a:t> </a:t>
                  </a:r>
                </a:p>
              </p:txBody>
            </p:sp>
          </mc:Fallback>
        </mc:AlternateContent>
      </p:grpSp>
      <p:sp>
        <p:nvSpPr>
          <p:cNvPr id="18" name="Title 1">
            <a:extLst>
              <a:ext uri="{FF2B5EF4-FFF2-40B4-BE49-F238E27FC236}">
                <a16:creationId xmlns:a16="http://schemas.microsoft.com/office/drawing/2014/main" id="{58C0C761-9E60-4F72-3CCF-C4460BB0C369}"/>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33D52316-6BB8-FD87-54D8-9251990B9BDC}"/>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19" name="Rectangle: Rounded Corners 3">
                <a:extLst>
                  <a:ext uri="{FF2B5EF4-FFF2-40B4-BE49-F238E27FC236}">
                    <a16:creationId xmlns:a16="http://schemas.microsoft.com/office/drawing/2014/main" id="{33D52316-6BB8-FD87-54D8-9251990B9BDC}"/>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9"/>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185686E-7A98-E6AF-8E6B-30AF37DD31A3}"/>
              </a:ext>
            </a:extLst>
          </p:cNvPr>
          <p:cNvSpPr>
            <a:spLocks noGrp="1"/>
          </p:cNvSpPr>
          <p:nvPr>
            <p:ph type="sldNum" sz="quarter" idx="12"/>
          </p:nvPr>
        </p:nvSpPr>
        <p:spPr/>
        <p:txBody>
          <a:bodyPr/>
          <a:lstStyle/>
          <a:p>
            <a:fld id="{923781AE-F842-A042-90D3-9FF1358EFD59}" type="slidenum">
              <a:rPr lang="en-US" smtClean="0"/>
              <a:t>51</a:t>
            </a:fld>
            <a:endParaRPr lang="en-US"/>
          </a:p>
        </p:txBody>
      </p:sp>
    </p:spTree>
    <p:extLst>
      <p:ext uri="{BB962C8B-B14F-4D97-AF65-F5344CB8AC3E}">
        <p14:creationId xmlns:p14="http://schemas.microsoft.com/office/powerpoint/2010/main" val="673280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E31D96-99EF-0CFE-15D6-4D20C58207E6}"/>
                  </a:ext>
                </a:extLst>
              </p:cNvPr>
              <p:cNvSpPr txBox="1"/>
              <p:nvPr/>
            </p:nvSpPr>
            <p:spPr>
              <a:xfrm>
                <a:off x="6638544" y="3583249"/>
                <a:ext cx="4991932" cy="646331"/>
              </a:xfrm>
              <a:prstGeom prst="rect">
                <a:avLst/>
              </a:prstGeom>
              <a:solidFill>
                <a:schemeClr val="accent4">
                  <a:lumMod val="40000"/>
                  <a:lumOff val="60000"/>
                </a:schemeClr>
              </a:solidFill>
            </p:spPr>
            <p:txBody>
              <a:bodyPr wrap="square" rtlCol="0">
                <a:spAutoFit/>
              </a:bodyPr>
              <a:lstStyle/>
              <a:p>
                <a:r>
                  <a:rPr lang="en-US" b="1" dirty="0"/>
                  <a:t>Observation 1: </a:t>
                </a:r>
                <a:r>
                  <a:rPr lang="en-US" dirty="0"/>
                  <a:t>By symmetry, all elements in </a:t>
                </a:r>
                <a14:m>
                  <m:oMath xmlns:m="http://schemas.openxmlformats.org/officeDocument/2006/math">
                    <m:r>
                      <a:rPr lang="en-US" i="1" dirty="0" smtClean="0">
                        <a:latin typeface="Cambria Math" panose="02040503050406030204" pitchFamily="18" charset="0"/>
                      </a:rPr>
                      <m:t>𝑆</m:t>
                    </m:r>
                  </m:oMath>
                </a14:m>
                <a:r>
                  <a:rPr lang="en-US" dirty="0"/>
                  <a:t> are equally likely to be </a:t>
                </a:r>
                <a14:m>
                  <m:oMath xmlns:m="http://schemas.openxmlformats.org/officeDocument/2006/math">
                    <m:sSub>
                      <m:sSubPr>
                        <m:ctrlPr>
                          <a:rPr lang="en-US" i="1" dirty="0">
                            <a:latin typeface="Cambria Math" panose="02040503050406030204" pitchFamily="18" charset="0"/>
                          </a:rPr>
                        </m:ctrlPr>
                      </m:sSubPr>
                      <m:e>
                        <m:r>
                          <a:rPr lang="en-US" i="1" dirty="0" smtClean="0">
                            <a:latin typeface="Cambria Math" panose="02040503050406030204" pitchFamily="18" charset="0"/>
                          </a:rPr>
                          <m:t>𝑆</m:t>
                        </m:r>
                      </m:e>
                      <m:sub>
                        <m:r>
                          <a:rPr lang="en-US" i="1" dirty="0">
                            <a:latin typeface="Cambria Math" panose="02040503050406030204" pitchFamily="18" charset="0"/>
                          </a:rPr>
                          <m:t>1</m:t>
                        </m:r>
                      </m:sub>
                    </m:sSub>
                  </m:oMath>
                </a14:m>
                <a:endParaRPr lang="en-US" b="1" dirty="0"/>
              </a:p>
            </p:txBody>
          </p:sp>
        </mc:Choice>
        <mc:Fallback xmlns="">
          <p:sp>
            <p:nvSpPr>
              <p:cNvPr id="8" name="TextBox 7">
                <a:extLst>
                  <a:ext uri="{FF2B5EF4-FFF2-40B4-BE49-F238E27FC236}">
                    <a16:creationId xmlns:a16="http://schemas.microsoft.com/office/drawing/2014/main" id="{F1E31D96-99EF-0CFE-15D6-4D20C58207E6}"/>
                  </a:ext>
                </a:extLst>
              </p:cNvPr>
              <p:cNvSpPr txBox="1">
                <a:spLocks noRot="1" noChangeAspect="1" noMove="1" noResize="1" noEditPoints="1" noAdjustHandles="1" noChangeArrowheads="1" noChangeShapeType="1" noTextEdit="1"/>
              </p:cNvSpPr>
              <p:nvPr/>
            </p:nvSpPr>
            <p:spPr>
              <a:xfrm>
                <a:off x="6638544" y="3583249"/>
                <a:ext cx="4991932" cy="646331"/>
              </a:xfrm>
              <a:prstGeom prst="rect">
                <a:avLst/>
              </a:prstGeom>
              <a:blipFill>
                <a:blip r:embed="rId5"/>
                <a:stretch>
                  <a:fillRect l="-1015" t="-5769" b="-13462"/>
                </a:stretch>
              </a:blipFill>
            </p:spPr>
            <p:txBody>
              <a:bodyPr/>
              <a:lstStyle/>
              <a:p>
                <a:r>
                  <a:rPr lang="en-US">
                    <a:noFill/>
                  </a:rPr>
                  <a:t> </a:t>
                </a:r>
              </a:p>
            </p:txBody>
          </p:sp>
        </mc:Fallback>
      </mc:AlternateContent>
      <p:pic>
        <p:nvPicPr>
          <p:cNvPr id="5" name="Graphic 4" descr="Checkmark with solid fill">
            <a:extLst>
              <a:ext uri="{FF2B5EF4-FFF2-40B4-BE49-F238E27FC236}">
                <a16:creationId xmlns:a16="http://schemas.microsoft.com/office/drawing/2014/main" id="{9ABC3695-309F-7E58-24C0-A9F2E3EAAC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7D2C7A35-C01D-1739-8BE4-3AB509FEF1B6}"/>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A3A781-6F00-C921-9976-46D569E5B843}"/>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oMath>
                  </a14:m>
                  <a:endParaRPr lang="en-US" dirty="0">
                    <a:solidFill>
                      <a:srgbClr val="FF0000"/>
                    </a:solidFill>
                  </a:endParaRPr>
                </a:p>
                <a:p>
                  <a:pPr marL="342900" indent="-342900">
                    <a:buFont typeface="+mj-lt"/>
                    <a:buAutoNum type="arabicPeriod"/>
                  </a:pPr>
                  <a:r>
                    <a:rPr lang="en-US" dirty="0"/>
                    <a:t>For any distribution </a:t>
                  </a:r>
                  <a14:m>
                    <m:oMath xmlns:m="http://schemas.openxmlformats.org/officeDocument/2006/math">
                      <m:r>
                        <a:rPr lang="en-US" i="1" dirty="0" smtClean="0">
                          <a:latin typeface="Cambria Math" panose="02040503050406030204" pitchFamily="18" charset="0"/>
                        </a:rPr>
                        <m:t>𝑄</m:t>
                      </m:r>
                    </m:oMath>
                  </a14:m>
                  <a:r>
                    <a:rPr lang="en-US" dirty="0"/>
                    <a:t> over domain </a:t>
                  </a:r>
                  <a14:m>
                    <m:oMath xmlns:m="http://schemas.openxmlformats.org/officeDocument/2006/math">
                      <m:r>
                        <m:rPr>
                          <m:sty m:val="p"/>
                        </m:rPr>
                        <a:rPr lang="en-US" b="0" i="0" smtClean="0">
                          <a:latin typeface="Cambria Math" panose="02040503050406030204" pitchFamily="18" charset="0"/>
                        </a:rPr>
                        <m:t>Ω</m:t>
                      </m:r>
                    </m:oMath>
                  </a14:m>
                  <a:r>
                    <a:rPr lang="en-US" dirty="0"/>
                    <a:t>:</a:t>
                  </a:r>
                </a:p>
                <a:p>
                  <a:pPr lvl="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e>
                        </m:func>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62A3A781-6F00-C921-9976-46D569E5B843}"/>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641CF2-2C15-D079-1B56-C38DB398EACD}"/>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EA641CF2-2C15-D079-1B56-C38DB398EACD}"/>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6890AB8B-C6F0-CB15-6448-5878A73B78CB}"/>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528443F0-7919-3C58-3401-A774F119E70D}"/>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528443F0-7919-3C58-3401-A774F119E70D}"/>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0"/>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36C8316-270B-737A-8734-8640C36D81C7}"/>
              </a:ext>
            </a:extLst>
          </p:cNvPr>
          <p:cNvSpPr>
            <a:spLocks noGrp="1"/>
          </p:cNvSpPr>
          <p:nvPr>
            <p:ph type="sldNum" sz="quarter" idx="12"/>
          </p:nvPr>
        </p:nvSpPr>
        <p:spPr/>
        <p:txBody>
          <a:bodyPr/>
          <a:lstStyle/>
          <a:p>
            <a:fld id="{923781AE-F842-A042-90D3-9FF1358EFD59}" type="slidenum">
              <a:rPr lang="en-US" smtClean="0"/>
              <a:t>52</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87E1A2E-F6CB-80F8-7C81-88E1AFED9879}"/>
                  </a:ext>
                </a:extLst>
              </p:cNvPr>
              <p:cNvSpPr txBox="1"/>
              <p:nvPr/>
            </p:nvSpPr>
            <p:spPr>
              <a:xfrm>
                <a:off x="6638544" y="4625981"/>
                <a:ext cx="4991932" cy="646331"/>
              </a:xfrm>
              <a:prstGeom prst="rect">
                <a:avLst/>
              </a:prstGeom>
              <a:noFill/>
              <a:ln>
                <a:noFill/>
              </a:ln>
            </p:spPr>
            <p:txBody>
              <a:bodyPr wrap="square" rtlCol="0">
                <a:spAutoFit/>
              </a:bodyPr>
              <a:lstStyle/>
              <a:p>
                <a:r>
                  <a:rPr lang="en-US" b="1" dirty="0"/>
                  <a:t>Consequence: </a:t>
                </a:r>
                <a14:m>
                  <m:oMath xmlns:m="http://schemas.openxmlformats.org/officeDocument/2006/math">
                    <m:r>
                      <a:rPr lang="en-US" sz="1800" i="1" smtClean="0">
                        <a:solidFill>
                          <a:schemeClr val="tx1"/>
                        </a:solidFill>
                        <a:latin typeface="Cambria Math" panose="02040503050406030204" pitchFamily="18" charset="0"/>
                      </a:rPr>
                      <m:t>𝑈</m:t>
                    </m:r>
                    <m:r>
                      <a:rPr lang="en-US" sz="1800" b="0" i="1" smtClean="0">
                        <a:solidFill>
                          <a:schemeClr val="tx1"/>
                        </a:solidFill>
                        <a:latin typeface="Cambria Math" panose="02040503050406030204" pitchFamily="18" charset="0"/>
                      </a:rPr>
                      <m:t>𝑛𝑖</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𝑓</m:t>
                        </m:r>
                      </m:e>
                      <m:sub>
                        <m:r>
                          <a:rPr lang="en-US" sz="1800" b="0" i="1" smtClean="0">
                            <a:solidFill>
                              <a:schemeClr val="tx1"/>
                            </a:solidFill>
                            <a:latin typeface="Cambria Math" panose="02040503050406030204" pitchFamily="18" charset="0"/>
                          </a:rPr>
                          <m:t>𝑐𝑜𝑟𝑟</m:t>
                        </m:r>
                      </m:sub>
                    </m:sSub>
                    <m:r>
                      <a:rPr lang="en-US" sz="1800" b="0" i="1" smtClean="0">
                        <a:solidFill>
                          <a:schemeClr val="tx1"/>
                        </a:solidFill>
                        <a:latin typeface="Cambria Math" panose="02040503050406030204" pitchFamily="18" charset="0"/>
                      </a:rPr>
                      <m:t> </m:t>
                    </m:r>
                  </m:oMath>
                </a14:m>
                <a:r>
                  <a:rPr lang="en-US" dirty="0"/>
                  <a:t>returns a sample from </a:t>
                </a:r>
                <a14:m>
                  <m:oMath xmlns:m="http://schemas.openxmlformats.org/officeDocument/2006/math">
                    <m:r>
                      <a:rPr lang="en-US" b="0" i="1" dirty="0" smtClean="0">
                        <a:latin typeface="Cambria Math" panose="02040503050406030204" pitchFamily="18" charset="0"/>
                      </a:rPr>
                      <m:t>𝑈𝑛𝑖𝑓𝑜𝑟𝑚</m:t>
                    </m:r>
                    <m:r>
                      <a:rPr lang="en-US" b="0" i="1" dirty="0" smtClean="0">
                        <a:latin typeface="Cambria Math" panose="02040503050406030204" pitchFamily="18" charset="0"/>
                      </a:rPr>
                      <m:t>(</m:t>
                    </m:r>
                    <m:r>
                      <a:rPr lang="en-US" b="0" i="1" dirty="0" smtClean="0">
                        <a:latin typeface="Cambria Math" panose="02040503050406030204" pitchFamily="18" charset="0"/>
                      </a:rPr>
                      <m:t>𝑆</m:t>
                    </m:r>
                    <m:r>
                      <a:rPr lang="en-US" b="0" i="1" dirty="0" smtClean="0">
                        <a:latin typeface="Cambria Math" panose="02040503050406030204" pitchFamily="18" charset="0"/>
                      </a:rPr>
                      <m:t>) </m:t>
                    </m:r>
                  </m:oMath>
                </a14:m>
                <a:r>
                  <a:rPr lang="en-US" dirty="0"/>
                  <a:t>=&gt; Condition 1 satisfied.</a:t>
                </a:r>
              </a:p>
            </p:txBody>
          </p:sp>
        </mc:Choice>
        <mc:Fallback xmlns="">
          <p:sp>
            <p:nvSpPr>
              <p:cNvPr id="3" name="TextBox 2">
                <a:extLst>
                  <a:ext uri="{FF2B5EF4-FFF2-40B4-BE49-F238E27FC236}">
                    <a16:creationId xmlns:a16="http://schemas.microsoft.com/office/drawing/2014/main" id="{C87E1A2E-F6CB-80F8-7C81-88E1AFED9879}"/>
                  </a:ext>
                </a:extLst>
              </p:cNvPr>
              <p:cNvSpPr txBox="1">
                <a:spLocks noRot="1" noChangeAspect="1" noMove="1" noResize="1" noEditPoints="1" noAdjustHandles="1" noChangeArrowheads="1" noChangeShapeType="1" noTextEdit="1"/>
              </p:cNvSpPr>
              <p:nvPr/>
            </p:nvSpPr>
            <p:spPr>
              <a:xfrm>
                <a:off x="6638544" y="4625981"/>
                <a:ext cx="4991932" cy="646331"/>
              </a:xfrm>
              <a:prstGeom prst="rect">
                <a:avLst/>
              </a:prstGeom>
              <a:blipFill>
                <a:blip r:embed="rId11"/>
                <a:stretch>
                  <a:fillRect l="-1015" t="-5769" b="-1346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44120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Graphic 3" descr="Checkmark with solid fill">
            <a:extLst>
              <a:ext uri="{FF2B5EF4-FFF2-40B4-BE49-F238E27FC236}">
                <a16:creationId xmlns:a16="http://schemas.microsoft.com/office/drawing/2014/main" id="{347F1BD3-4553-A1AC-DE42-8BF666EEE4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6253" y="980564"/>
            <a:ext cx="548640" cy="548640"/>
          </a:xfrm>
          <a:prstGeom prst="rect">
            <a:avLst/>
          </a:prstGeom>
        </p:spPr>
      </p:pic>
      <p:grpSp>
        <p:nvGrpSpPr>
          <p:cNvPr id="9" name="Group 8">
            <a:extLst>
              <a:ext uri="{FF2B5EF4-FFF2-40B4-BE49-F238E27FC236}">
                <a16:creationId xmlns:a16="http://schemas.microsoft.com/office/drawing/2014/main" id="{4B4BB64A-A675-AC32-277E-DDCEB4C288ED}"/>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D6EA86-7434-C53A-CB03-08CA3F1000D7}"/>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3" name="TextBox 12">
                  <a:extLst>
                    <a:ext uri="{FF2B5EF4-FFF2-40B4-BE49-F238E27FC236}">
                      <a16:creationId xmlns:a16="http://schemas.microsoft.com/office/drawing/2014/main" id="{C6D6EA86-7434-C53A-CB03-08CA3F1000D7}"/>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7"/>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50E8B9A-E3E4-7995-9704-4320F58CB985}"/>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4" name="TextBox 13">
                  <a:extLst>
                    <a:ext uri="{FF2B5EF4-FFF2-40B4-BE49-F238E27FC236}">
                      <a16:creationId xmlns:a16="http://schemas.microsoft.com/office/drawing/2014/main" id="{550E8B9A-E3E4-7995-9704-4320F58CB985}"/>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8"/>
                  <a:stretch>
                    <a:fillRect l="-1667" t="-1333" r="-4444" b="-9333"/>
                  </a:stretch>
                </a:blipFill>
                <a:ln>
                  <a:solidFill>
                    <a:schemeClr val="tx1"/>
                  </a:solidFill>
                </a:ln>
              </p:spPr>
              <p:txBody>
                <a:bodyPr/>
                <a:lstStyle/>
                <a:p>
                  <a:r>
                    <a:rPr lang="en-US">
                      <a:noFill/>
                    </a:rPr>
                    <a:t> </a:t>
                  </a:r>
                </a:p>
              </p:txBody>
            </p:sp>
          </mc:Fallback>
        </mc:AlternateContent>
      </p:grpSp>
      <p:sp>
        <p:nvSpPr>
          <p:cNvPr id="18" name="Title 1">
            <a:extLst>
              <a:ext uri="{FF2B5EF4-FFF2-40B4-BE49-F238E27FC236}">
                <a16:creationId xmlns:a16="http://schemas.microsoft.com/office/drawing/2014/main" id="{6B7FC8E5-3369-5BD4-9FF3-D9C547151AB1}"/>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3AC2A62-4A3F-562E-D73A-5AE85DF9F872}"/>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19" name="Rectangle: Rounded Corners 3">
                <a:extLst>
                  <a:ext uri="{FF2B5EF4-FFF2-40B4-BE49-F238E27FC236}">
                    <a16:creationId xmlns:a16="http://schemas.microsoft.com/office/drawing/2014/main" id="{B3AC2A62-4A3F-562E-D73A-5AE85DF9F872}"/>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9"/>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43B1A17-4E55-8A74-38F5-A22FFD3086FD}"/>
              </a:ext>
            </a:extLst>
          </p:cNvPr>
          <p:cNvSpPr>
            <a:spLocks noGrp="1"/>
          </p:cNvSpPr>
          <p:nvPr>
            <p:ph type="sldNum" sz="quarter" idx="12"/>
          </p:nvPr>
        </p:nvSpPr>
        <p:spPr/>
        <p:txBody>
          <a:bodyPr/>
          <a:lstStyle/>
          <a:p>
            <a:fld id="{923781AE-F842-A042-90D3-9FF1358EFD59}" type="slidenum">
              <a:rPr lang="en-US" smtClean="0"/>
              <a:t>53</a:t>
            </a:fld>
            <a:endParaRPr lang="en-US"/>
          </a:p>
        </p:txBody>
      </p:sp>
    </p:spTree>
    <p:extLst>
      <p:ext uri="{BB962C8B-B14F-4D97-AF65-F5344CB8AC3E}">
        <p14:creationId xmlns:p14="http://schemas.microsoft.com/office/powerpoint/2010/main" val="366761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94417814-2C15-8F3D-7880-160F196C43E4}"/>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C961BD66-0CBE-D4F0-5497-5D1FAF0707BF}"/>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C961BD66-0CBE-D4F0-5497-5D1FAF0707BF}"/>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0"/>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27CCE07-C626-B8C3-642A-6BE0230D1949}"/>
              </a:ext>
            </a:extLst>
          </p:cNvPr>
          <p:cNvSpPr>
            <a:spLocks noGrp="1"/>
          </p:cNvSpPr>
          <p:nvPr>
            <p:ph type="sldNum" sz="quarter" idx="12"/>
          </p:nvPr>
        </p:nvSpPr>
        <p:spPr/>
        <p:txBody>
          <a:bodyPr/>
          <a:lstStyle/>
          <a:p>
            <a:fld id="{923781AE-F842-A042-90D3-9FF1358EFD59}" type="slidenum">
              <a:rPr lang="en-US" smtClean="0"/>
              <a:t>54</a:t>
            </a:fld>
            <a:endParaRPr lang="en-US"/>
          </a:p>
        </p:txBody>
      </p:sp>
    </p:spTree>
    <p:extLst>
      <p:ext uri="{BB962C8B-B14F-4D97-AF65-F5344CB8AC3E}">
        <p14:creationId xmlns:p14="http://schemas.microsoft.com/office/powerpoint/2010/main" val="2065710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p:sp>
        <p:nvSpPr>
          <p:cNvPr id="18" name="Title 1">
            <a:extLst>
              <a:ext uri="{FF2B5EF4-FFF2-40B4-BE49-F238E27FC236}">
                <a16:creationId xmlns:a16="http://schemas.microsoft.com/office/drawing/2014/main" id="{EF059EC0-C711-0D9D-D9A5-C6A9CBC65DF1}"/>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6E26D5AF-9ED9-52F2-82CA-6ACEF77C6F85}"/>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19" name="Rectangle: Rounded Corners 3">
                <a:extLst>
                  <a:ext uri="{FF2B5EF4-FFF2-40B4-BE49-F238E27FC236}">
                    <a16:creationId xmlns:a16="http://schemas.microsoft.com/office/drawing/2014/main" id="{6E26D5AF-9ED9-52F2-82CA-6ACEF77C6F85}"/>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1"/>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33F8F02-2C6F-3BA0-F19D-55616B7D5BA6}"/>
              </a:ext>
            </a:extLst>
          </p:cNvPr>
          <p:cNvSpPr>
            <a:spLocks noGrp="1"/>
          </p:cNvSpPr>
          <p:nvPr>
            <p:ph type="sldNum" sz="quarter" idx="12"/>
          </p:nvPr>
        </p:nvSpPr>
        <p:spPr/>
        <p:txBody>
          <a:bodyPr/>
          <a:lstStyle/>
          <a:p>
            <a:fld id="{923781AE-F842-A042-90D3-9FF1358EFD59}" type="slidenum">
              <a:rPr lang="en-US" smtClean="0"/>
              <a:t>55</a:t>
            </a:fld>
            <a:endParaRPr lang="en-US"/>
          </a:p>
        </p:txBody>
      </p:sp>
    </p:spTree>
    <p:extLst>
      <p:ext uri="{BB962C8B-B14F-4D97-AF65-F5344CB8AC3E}">
        <p14:creationId xmlns:p14="http://schemas.microsoft.com/office/powerpoint/2010/main" val="4059307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p:sp>
        <p:nvSpPr>
          <p:cNvPr id="19" name="Title 1">
            <a:extLst>
              <a:ext uri="{FF2B5EF4-FFF2-40B4-BE49-F238E27FC236}">
                <a16:creationId xmlns:a16="http://schemas.microsoft.com/office/drawing/2014/main" id="{8DAA69F6-9390-FD32-FEA9-B113AAF35679}"/>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3DEF7A2-99B7-0EFF-26BB-05295E29EF2F}"/>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0" name="TextBox 19">
                <a:extLst>
                  <a:ext uri="{FF2B5EF4-FFF2-40B4-BE49-F238E27FC236}">
                    <a16:creationId xmlns:a16="http://schemas.microsoft.com/office/drawing/2014/main" id="{B3DEF7A2-99B7-0EFF-26BB-05295E29EF2F}"/>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1"/>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277BBF18-D9D1-73B4-B745-1C8DA7D51401}"/>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277BBF18-D9D1-73B4-B745-1C8DA7D51401}"/>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20DBD36-46EC-A56C-C8B1-1A85D16C8BFC}"/>
              </a:ext>
            </a:extLst>
          </p:cNvPr>
          <p:cNvSpPr>
            <a:spLocks noGrp="1"/>
          </p:cNvSpPr>
          <p:nvPr>
            <p:ph type="sldNum" sz="quarter" idx="12"/>
          </p:nvPr>
        </p:nvSpPr>
        <p:spPr/>
        <p:txBody>
          <a:bodyPr/>
          <a:lstStyle/>
          <a:p>
            <a:fld id="{923781AE-F842-A042-90D3-9FF1358EFD59}" type="slidenum">
              <a:rPr lang="en-US" smtClean="0"/>
              <a:t>56</a:t>
            </a:fld>
            <a:endParaRPr lang="en-US"/>
          </a:p>
        </p:txBody>
      </p:sp>
    </p:spTree>
    <p:extLst>
      <p:ext uri="{BB962C8B-B14F-4D97-AF65-F5344CB8AC3E}">
        <p14:creationId xmlns:p14="http://schemas.microsoft.com/office/powerpoint/2010/main" val="1022615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1"/>
                <a:stretch>
                  <a:fillRect l="-1015" t="-3846" b="-15385"/>
                </a:stretch>
              </a:blipFill>
            </p:spPr>
            <p:txBody>
              <a:bodyPr/>
              <a:lstStyle/>
              <a:p>
                <a:r>
                  <a:rPr lang="en-US">
                    <a:noFill/>
                  </a:rPr>
                  <a:t> </a:t>
                </a:r>
              </a:p>
            </p:txBody>
          </p:sp>
        </mc:Fallback>
      </mc:AlternateContent>
      <p:sp>
        <p:nvSpPr>
          <p:cNvPr id="19" name="Title 1">
            <a:extLst>
              <a:ext uri="{FF2B5EF4-FFF2-40B4-BE49-F238E27FC236}">
                <a16:creationId xmlns:a16="http://schemas.microsoft.com/office/drawing/2014/main" id="{5849EE80-7413-2EDE-EC27-3771B316774B}"/>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DCD3BD-3547-0413-61F0-373ADB4EE1D8}"/>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0" name="TextBox 19">
                <a:extLst>
                  <a:ext uri="{FF2B5EF4-FFF2-40B4-BE49-F238E27FC236}">
                    <a16:creationId xmlns:a16="http://schemas.microsoft.com/office/drawing/2014/main" id="{8EDCD3BD-3547-0413-61F0-373ADB4EE1D8}"/>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2"/>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595BFB0A-3705-7D42-807B-4BD1DAB9C9A8}"/>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595BFB0A-3705-7D42-807B-4BD1DAB9C9A8}"/>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A891D46-177E-3358-A249-B0B7BE689FCA}"/>
              </a:ext>
            </a:extLst>
          </p:cNvPr>
          <p:cNvSpPr>
            <a:spLocks noGrp="1"/>
          </p:cNvSpPr>
          <p:nvPr>
            <p:ph type="sldNum" sz="quarter" idx="12"/>
          </p:nvPr>
        </p:nvSpPr>
        <p:spPr/>
        <p:txBody>
          <a:bodyPr/>
          <a:lstStyle/>
          <a:p>
            <a:fld id="{923781AE-F842-A042-90D3-9FF1358EFD59}" type="slidenum">
              <a:rPr lang="en-US" smtClean="0"/>
              <a:t>57</a:t>
            </a:fld>
            <a:endParaRPr lang="en-US"/>
          </a:p>
        </p:txBody>
      </p:sp>
    </p:spTree>
    <p:extLst>
      <p:ext uri="{BB962C8B-B14F-4D97-AF65-F5344CB8AC3E}">
        <p14:creationId xmlns:p14="http://schemas.microsoft.com/office/powerpoint/2010/main" val="3979709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300950"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300950" cy="572657"/>
              </a:xfrm>
              <a:prstGeom prst="rect">
                <a:avLst/>
              </a:prstGeom>
              <a:blipFill>
                <a:blip r:embed="rId11"/>
                <a:stretch>
                  <a:fillRect l="-219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2"/>
                <a:stretch>
                  <a:fillRect l="-1015" t="-3846" b="-15385"/>
                </a:stretch>
              </a:blipFill>
            </p:spPr>
            <p:txBody>
              <a:bodyPr/>
              <a:lstStyle/>
              <a:p>
                <a:r>
                  <a:rPr lang="en-US">
                    <a:noFill/>
                  </a:rPr>
                  <a:t> </a:t>
                </a:r>
              </a:p>
            </p:txBody>
          </p:sp>
        </mc:Fallback>
      </mc:AlternateContent>
      <p:sp>
        <p:nvSpPr>
          <p:cNvPr id="24" name="Title 1">
            <a:extLst>
              <a:ext uri="{FF2B5EF4-FFF2-40B4-BE49-F238E27FC236}">
                <a16:creationId xmlns:a16="http://schemas.microsoft.com/office/drawing/2014/main" id="{ABEECF4E-9AA8-7A0F-BFFC-642658D9FA0B}"/>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AF8A491-722C-ADEE-1D09-618339A4F59B}"/>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5" name="TextBox 24">
                <a:extLst>
                  <a:ext uri="{FF2B5EF4-FFF2-40B4-BE49-F238E27FC236}">
                    <a16:creationId xmlns:a16="http://schemas.microsoft.com/office/drawing/2014/main" id="{0AF8A491-722C-ADEE-1D09-618339A4F59B}"/>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3"/>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Rounded Corners 3">
                <a:extLst>
                  <a:ext uri="{FF2B5EF4-FFF2-40B4-BE49-F238E27FC236}">
                    <a16:creationId xmlns:a16="http://schemas.microsoft.com/office/drawing/2014/main" id="{EA4B5CD7-E07A-AAF6-4F20-99920D687F50}"/>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6" name="Rectangle: Rounded Corners 3">
                <a:extLst>
                  <a:ext uri="{FF2B5EF4-FFF2-40B4-BE49-F238E27FC236}">
                    <a16:creationId xmlns:a16="http://schemas.microsoft.com/office/drawing/2014/main" id="{EA4B5CD7-E07A-AAF6-4F20-99920D687F50}"/>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10E1ACB-07F5-98E5-D7D7-57498504E55D}"/>
              </a:ext>
            </a:extLst>
          </p:cNvPr>
          <p:cNvSpPr>
            <a:spLocks noGrp="1"/>
          </p:cNvSpPr>
          <p:nvPr>
            <p:ph type="sldNum" sz="quarter" idx="12"/>
          </p:nvPr>
        </p:nvSpPr>
        <p:spPr/>
        <p:txBody>
          <a:bodyPr/>
          <a:lstStyle/>
          <a:p>
            <a:fld id="{923781AE-F842-A042-90D3-9FF1358EFD59}" type="slidenum">
              <a:rPr lang="en-US" smtClean="0"/>
              <a:t>58</a:t>
            </a:fld>
            <a:endParaRPr lang="en-US"/>
          </a:p>
        </p:txBody>
      </p:sp>
    </p:spTree>
    <p:extLst>
      <p:ext uri="{BB962C8B-B14F-4D97-AF65-F5344CB8AC3E}">
        <p14:creationId xmlns:p14="http://schemas.microsoft.com/office/powerpoint/2010/main" val="709868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759410"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=1−</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759410" cy="572657"/>
              </a:xfrm>
              <a:prstGeom prst="rect">
                <a:avLst/>
              </a:prstGeom>
              <a:blipFill>
                <a:blip r:embed="rId11"/>
                <a:stretch>
                  <a:fillRect l="-1376"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2"/>
                <a:stretch>
                  <a:fillRect l="-1015" t="-3846" b="-15385"/>
                </a:stretch>
              </a:blipFill>
            </p:spPr>
            <p:txBody>
              <a:bodyPr/>
              <a:lstStyle/>
              <a:p>
                <a:r>
                  <a:rPr lang="en-US">
                    <a:noFill/>
                  </a:rPr>
                  <a:t> </a:t>
                </a:r>
              </a:p>
            </p:txBody>
          </p:sp>
        </mc:Fallback>
      </mc:AlternateContent>
      <p:sp>
        <p:nvSpPr>
          <p:cNvPr id="19" name="Title 1">
            <a:extLst>
              <a:ext uri="{FF2B5EF4-FFF2-40B4-BE49-F238E27FC236}">
                <a16:creationId xmlns:a16="http://schemas.microsoft.com/office/drawing/2014/main" id="{2B05C8C5-4BB2-2BFB-1971-DF818CB3F0E6}"/>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9022BF9-794B-8C72-0A23-1C08CC5323C0}"/>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0" name="TextBox 19">
                <a:extLst>
                  <a:ext uri="{FF2B5EF4-FFF2-40B4-BE49-F238E27FC236}">
                    <a16:creationId xmlns:a16="http://schemas.microsoft.com/office/drawing/2014/main" id="{79022BF9-794B-8C72-0A23-1C08CC5323C0}"/>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3"/>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A483CF6F-0E6F-4F69-BA03-DFBB28F6652E}"/>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A483CF6F-0E6F-4F69-BA03-DFBB28F6652E}"/>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9CDE155-627B-3AC6-22ED-F7DD9B6E4A61}"/>
              </a:ext>
            </a:extLst>
          </p:cNvPr>
          <p:cNvSpPr>
            <a:spLocks noGrp="1"/>
          </p:cNvSpPr>
          <p:nvPr>
            <p:ph type="sldNum" sz="quarter" idx="12"/>
          </p:nvPr>
        </p:nvSpPr>
        <p:spPr/>
        <p:txBody>
          <a:bodyPr/>
          <a:lstStyle/>
          <a:p>
            <a:fld id="{923781AE-F842-A042-90D3-9FF1358EFD59}" type="slidenum">
              <a:rPr lang="en-US" smtClean="0"/>
              <a:t>59</a:t>
            </a:fld>
            <a:endParaRPr lang="en-US"/>
          </a:p>
        </p:txBody>
      </p:sp>
    </p:spTree>
    <p:extLst>
      <p:ext uri="{BB962C8B-B14F-4D97-AF65-F5344CB8AC3E}">
        <p14:creationId xmlns:p14="http://schemas.microsoft.com/office/powerpoint/2010/main" val="325797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901D7D-7D8C-89F1-6AE8-F68E46915EBE}"/>
              </a:ext>
            </a:extLst>
          </p:cNvPr>
          <p:cNvSpPr txBox="1"/>
          <p:nvPr/>
        </p:nvSpPr>
        <p:spPr>
          <a:xfrm>
            <a:off x="2786708" y="1078920"/>
            <a:ext cx="720268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rPr>
              <a:t>[</a:t>
            </a:r>
            <a:r>
              <a:rPr lang="en-US" sz="2400" dirty="0" err="1">
                <a:solidFill>
                  <a:srgbClr val="FF0000"/>
                </a:solidFill>
              </a:rPr>
              <a:t>Impagliazzo</a:t>
            </a:r>
            <a:r>
              <a:rPr lang="en-US" sz="2400" dirty="0">
                <a:solidFill>
                  <a:srgbClr val="FF0000"/>
                </a:solidFill>
              </a:rPr>
              <a:t> Lei </a:t>
            </a:r>
            <a:r>
              <a:rPr lang="en-US" sz="2400" dirty="0" err="1">
                <a:solidFill>
                  <a:srgbClr val="FF0000"/>
                </a:solidFill>
              </a:rPr>
              <a:t>Pitassi</a:t>
            </a:r>
            <a:r>
              <a:rPr lang="en-US" sz="2400" dirty="0">
                <a:solidFill>
                  <a:srgbClr val="FF0000"/>
                </a:solidFill>
              </a:rPr>
              <a:t> Sorrell] </a:t>
            </a:r>
            <a:r>
              <a:rPr lang="en-US" sz="2400" dirty="0"/>
              <a:t>Replicability as a stability property of algorithms </a:t>
            </a:r>
          </a:p>
          <a:p>
            <a:pPr marL="285750" indent="-285750">
              <a:buFont typeface="Arial" panose="020B0604020202020204" pitchFamily="34" charset="0"/>
              <a:buChar char="•"/>
            </a:pPr>
            <a:r>
              <a:rPr lang="en-US" sz="2400" dirty="0"/>
              <a:t>Take </a:t>
            </a:r>
            <a:r>
              <a:rPr lang="en-US" sz="2400" i="1" dirty="0"/>
              <a:t>same results</a:t>
            </a:r>
            <a:r>
              <a:rPr lang="en-US" sz="2400" dirty="0"/>
              <a:t> literally.</a:t>
            </a:r>
          </a:p>
          <a:p>
            <a:endParaRPr lang="en-US" sz="2400" dirty="0"/>
          </a:p>
        </p:txBody>
      </p:sp>
      <p:sp>
        <p:nvSpPr>
          <p:cNvPr id="6" name="Slide Number Placeholder 5">
            <a:extLst>
              <a:ext uri="{FF2B5EF4-FFF2-40B4-BE49-F238E27FC236}">
                <a16:creationId xmlns:a16="http://schemas.microsoft.com/office/drawing/2014/main" id="{0AB8A6E0-0FDD-010F-393C-2BB70D13E527}"/>
              </a:ext>
            </a:extLst>
          </p:cNvPr>
          <p:cNvSpPr>
            <a:spLocks noGrp="1"/>
          </p:cNvSpPr>
          <p:nvPr>
            <p:ph type="sldNum" sz="quarter" idx="12"/>
          </p:nvPr>
        </p:nvSpPr>
        <p:spPr/>
        <p:txBody>
          <a:bodyPr/>
          <a:lstStyle/>
          <a:p>
            <a:fld id="{923781AE-F842-A042-90D3-9FF1358EFD59}" type="slidenum">
              <a:rPr lang="en-US" smtClean="0"/>
              <a:t>6</a:t>
            </a:fld>
            <a:endParaRPr lang="en-US"/>
          </a:p>
        </p:txBody>
      </p:sp>
      <p:sp>
        <p:nvSpPr>
          <p:cNvPr id="10" name="Title 1">
            <a:extLst>
              <a:ext uri="{FF2B5EF4-FFF2-40B4-BE49-F238E27FC236}">
                <a16:creationId xmlns:a16="http://schemas.microsoft.com/office/drawing/2014/main" id="{01C907BB-89E5-646A-9487-95A3E89E8D1E}"/>
              </a:ext>
            </a:extLst>
          </p:cNvPr>
          <p:cNvSpPr>
            <a:spLocks noGrp="1"/>
          </p:cNvSpPr>
          <p:nvPr>
            <p:ph type="title"/>
          </p:nvPr>
        </p:nvSpPr>
        <p:spPr>
          <a:xfrm>
            <a:off x="4267200" y="-140201"/>
            <a:ext cx="10515600" cy="1325563"/>
          </a:xfrm>
        </p:spPr>
        <p:txBody>
          <a:bodyPr/>
          <a:lstStyle/>
          <a:p>
            <a:r>
              <a:rPr lang="en-US" dirty="0"/>
              <a:t>Replicability</a:t>
            </a:r>
          </a:p>
        </p:txBody>
      </p:sp>
    </p:spTree>
    <p:extLst>
      <p:ext uri="{BB962C8B-B14F-4D97-AF65-F5344CB8AC3E}">
        <p14:creationId xmlns:p14="http://schemas.microsoft.com/office/powerpoint/2010/main" val="2088108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3306161"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3306161" cy="572657"/>
              </a:xfrm>
              <a:prstGeom prst="rect">
                <a:avLst/>
              </a:prstGeom>
              <a:blipFill>
                <a:blip r:embed="rId11"/>
                <a:stretch>
                  <a:fillRect l="-1149"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2"/>
                <a:stretch>
                  <a:fillRect l="-1015" t="-3846" b="-15385"/>
                </a:stretch>
              </a:blipFill>
            </p:spPr>
            <p:txBody>
              <a:bodyPr/>
              <a:lstStyle/>
              <a:p>
                <a:r>
                  <a:rPr lang="en-US">
                    <a:noFill/>
                  </a:rPr>
                  <a:t> </a:t>
                </a:r>
              </a:p>
            </p:txBody>
          </p:sp>
        </mc:Fallback>
      </mc:AlternateContent>
      <p:sp>
        <p:nvSpPr>
          <p:cNvPr id="19" name="Title 1">
            <a:extLst>
              <a:ext uri="{FF2B5EF4-FFF2-40B4-BE49-F238E27FC236}">
                <a16:creationId xmlns:a16="http://schemas.microsoft.com/office/drawing/2014/main" id="{A3623AC6-140F-C82B-B801-B182AC01C913}"/>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2762D7-F2D0-ACA4-0C26-25BC16DE76CB}"/>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0" name="TextBox 19">
                <a:extLst>
                  <a:ext uri="{FF2B5EF4-FFF2-40B4-BE49-F238E27FC236}">
                    <a16:creationId xmlns:a16="http://schemas.microsoft.com/office/drawing/2014/main" id="{552762D7-F2D0-ACA4-0C26-25BC16DE76CB}"/>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3"/>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4A793B3C-B44B-A6C5-54BD-00D530E6CC9F}"/>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4A793B3C-B44B-A6C5-54BD-00D530E6CC9F}"/>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7D43577-1D58-BBD7-760F-A8A8F5AA75E7}"/>
              </a:ext>
            </a:extLst>
          </p:cNvPr>
          <p:cNvSpPr>
            <a:spLocks noGrp="1"/>
          </p:cNvSpPr>
          <p:nvPr>
            <p:ph type="sldNum" sz="quarter" idx="12"/>
          </p:nvPr>
        </p:nvSpPr>
        <p:spPr/>
        <p:txBody>
          <a:bodyPr/>
          <a:lstStyle/>
          <a:p>
            <a:fld id="{923781AE-F842-A042-90D3-9FF1358EFD59}" type="slidenum">
              <a:rPr lang="en-US" smtClean="0"/>
              <a:t>60</a:t>
            </a:fld>
            <a:endParaRPr lang="en-US"/>
          </a:p>
        </p:txBody>
      </p:sp>
    </p:spTree>
    <p:extLst>
      <p:ext uri="{BB962C8B-B14F-4D97-AF65-F5344CB8AC3E}">
        <p14:creationId xmlns:p14="http://schemas.microsoft.com/office/powerpoint/2010/main" val="1124183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355453"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0" smtClean="0">
                                      <a:latin typeface="Cambria Math" panose="02040503050406030204" pitchFamily="18" charset="0"/>
                                    </a:rPr>
                                    <m:t> </m:t>
                                  </m:r>
                                  <m:r>
                                    <m:rPr>
                                      <m:sty m:val="p"/>
                                    </m:rPr>
                                    <a:rPr lang="en-US" b="0" i="0" smtClean="0">
                                      <a:latin typeface="Cambria Math" panose="02040503050406030204" pitchFamily="18" charset="0"/>
                                    </a:rPr>
                                    <m:t>Δ</m:t>
                                  </m:r>
                                  <m:r>
                                    <a:rPr lang="en-US" b="0" i="0" smtClean="0">
                                      <a:latin typeface="Cambria Math" panose="02040503050406030204" pitchFamily="18" charset="0"/>
                                    </a:rPr>
                                    <m:t> </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355453" cy="572657"/>
              </a:xfrm>
              <a:prstGeom prst="rect">
                <a:avLst/>
              </a:prstGeom>
              <a:blipFill>
                <a:blip r:embed="rId11"/>
                <a:stretch>
                  <a:fillRect l="-2151" t="-434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2"/>
                <a:stretch>
                  <a:fillRect l="-1015" t="-3846" b="-15385"/>
                </a:stretch>
              </a:blipFill>
            </p:spPr>
            <p:txBody>
              <a:bodyPr/>
              <a:lstStyle/>
              <a:p>
                <a:r>
                  <a:rPr lang="en-US">
                    <a:noFill/>
                  </a:rPr>
                  <a:t> </a:t>
                </a:r>
              </a:p>
            </p:txBody>
          </p:sp>
        </mc:Fallback>
      </mc:AlternateContent>
      <p:sp>
        <p:nvSpPr>
          <p:cNvPr id="19" name="Title 1">
            <a:extLst>
              <a:ext uri="{FF2B5EF4-FFF2-40B4-BE49-F238E27FC236}">
                <a16:creationId xmlns:a16="http://schemas.microsoft.com/office/drawing/2014/main" id="{7FD926E3-7992-4AC6-01D5-816E7756FCD2}"/>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B7CAF7C-F505-993D-CB21-22B4C3CBD7D5}"/>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0" name="TextBox 19">
                <a:extLst>
                  <a:ext uri="{FF2B5EF4-FFF2-40B4-BE49-F238E27FC236}">
                    <a16:creationId xmlns:a16="http://schemas.microsoft.com/office/drawing/2014/main" id="{7B7CAF7C-F505-993D-CB21-22B4C3CBD7D5}"/>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3"/>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3">
                <a:extLst>
                  <a:ext uri="{FF2B5EF4-FFF2-40B4-BE49-F238E27FC236}">
                    <a16:creationId xmlns:a16="http://schemas.microsoft.com/office/drawing/2014/main" id="{40556F3D-0019-2879-8E33-C63C362C2843}"/>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1" name="Rectangle: Rounded Corners 3">
                <a:extLst>
                  <a:ext uri="{FF2B5EF4-FFF2-40B4-BE49-F238E27FC236}">
                    <a16:creationId xmlns:a16="http://schemas.microsoft.com/office/drawing/2014/main" id="{40556F3D-0019-2879-8E33-C63C362C2843}"/>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6302DBF-CEE7-8DEA-8373-42BE122760BE}"/>
              </a:ext>
            </a:extLst>
          </p:cNvPr>
          <p:cNvSpPr>
            <a:spLocks noGrp="1"/>
          </p:cNvSpPr>
          <p:nvPr>
            <p:ph type="sldNum" sz="quarter" idx="12"/>
          </p:nvPr>
        </p:nvSpPr>
        <p:spPr/>
        <p:txBody>
          <a:bodyPr/>
          <a:lstStyle/>
          <a:p>
            <a:fld id="{923781AE-F842-A042-90D3-9FF1358EFD59}" type="slidenum">
              <a:rPr lang="en-US" smtClean="0"/>
              <a:t>61</a:t>
            </a:fld>
            <a:endParaRPr lang="en-US"/>
          </a:p>
        </p:txBody>
      </p:sp>
    </p:spTree>
    <p:extLst>
      <p:ext uri="{BB962C8B-B14F-4D97-AF65-F5344CB8AC3E}">
        <p14:creationId xmlns:p14="http://schemas.microsoft.com/office/powerpoint/2010/main" val="1854887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355453"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0" smtClean="0">
                                      <a:latin typeface="Cambria Math" panose="02040503050406030204" pitchFamily="18" charset="0"/>
                                    </a:rPr>
                                    <m:t> </m:t>
                                  </m:r>
                                  <m:r>
                                    <m:rPr>
                                      <m:sty m:val="p"/>
                                    </m:rPr>
                                    <a:rPr lang="en-US" b="0" i="0" smtClean="0">
                                      <a:latin typeface="Cambria Math" panose="02040503050406030204" pitchFamily="18" charset="0"/>
                                    </a:rPr>
                                    <m:t>Δ</m:t>
                                  </m:r>
                                  <m:r>
                                    <a:rPr lang="en-US" b="0" i="0" smtClean="0">
                                      <a:latin typeface="Cambria Math" panose="02040503050406030204" pitchFamily="18" charset="0"/>
                                    </a:rPr>
                                    <m:t> </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355453" cy="572657"/>
              </a:xfrm>
              <a:prstGeom prst="rect">
                <a:avLst/>
              </a:prstGeom>
              <a:blipFill>
                <a:blip r:embed="rId11"/>
                <a:stretch>
                  <a:fillRect l="-2151" t="-434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2"/>
                <a:stretch>
                  <a:fillRect l="-1015"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A2F2E3-B81B-4F66-611D-A4409A1C1689}"/>
                  </a:ext>
                </a:extLst>
              </p:cNvPr>
              <p:cNvSpPr txBox="1"/>
              <p:nvPr/>
            </p:nvSpPr>
            <p:spPr>
              <a:xfrm>
                <a:off x="9964816" y="5922884"/>
                <a:ext cx="20900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7DA2F2E3-B81B-4F66-611D-A4409A1C1689}"/>
                  </a:ext>
                </a:extLst>
              </p:cNvPr>
              <p:cNvSpPr txBox="1">
                <a:spLocks noRot="1" noChangeAspect="1" noMove="1" noResize="1" noEditPoints="1" noAdjustHandles="1" noChangeArrowheads="1" noChangeShapeType="1" noTextEdit="1"/>
              </p:cNvSpPr>
              <p:nvPr/>
            </p:nvSpPr>
            <p:spPr>
              <a:xfrm>
                <a:off x="9964816" y="5922884"/>
                <a:ext cx="2090024" cy="276999"/>
              </a:xfrm>
              <a:prstGeom prst="rect">
                <a:avLst/>
              </a:prstGeom>
              <a:blipFill>
                <a:blip r:embed="rId13"/>
                <a:stretch>
                  <a:fillRect l="-1205" r="-2410" b="-34783"/>
                </a:stretch>
              </a:blipFill>
            </p:spPr>
            <p:txBody>
              <a:bodyPr/>
              <a:lstStyle/>
              <a:p>
                <a:r>
                  <a:rPr lang="en-US">
                    <a:noFill/>
                  </a:rPr>
                  <a:t> </a:t>
                </a:r>
              </a:p>
            </p:txBody>
          </p:sp>
        </mc:Fallback>
      </mc:AlternateContent>
      <p:sp>
        <p:nvSpPr>
          <p:cNvPr id="20" name="Title 1">
            <a:extLst>
              <a:ext uri="{FF2B5EF4-FFF2-40B4-BE49-F238E27FC236}">
                <a16:creationId xmlns:a16="http://schemas.microsoft.com/office/drawing/2014/main" id="{5BCC4DFB-9918-AAA0-810A-2E8187A1AAB2}"/>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8E84740-80A2-A2A3-C1BD-3EE8302CFD40}"/>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1" name="TextBox 20">
                <a:extLst>
                  <a:ext uri="{FF2B5EF4-FFF2-40B4-BE49-F238E27FC236}">
                    <a16:creationId xmlns:a16="http://schemas.microsoft.com/office/drawing/2014/main" id="{D8E84740-80A2-A2A3-C1BD-3EE8302CFD40}"/>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4"/>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Rounded Corners 3">
                <a:extLst>
                  <a:ext uri="{FF2B5EF4-FFF2-40B4-BE49-F238E27FC236}">
                    <a16:creationId xmlns:a16="http://schemas.microsoft.com/office/drawing/2014/main" id="{0548A208-C4C3-0FE3-9B16-BE04F98B4483}"/>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2" name="Rectangle: Rounded Corners 3">
                <a:extLst>
                  <a:ext uri="{FF2B5EF4-FFF2-40B4-BE49-F238E27FC236}">
                    <a16:creationId xmlns:a16="http://schemas.microsoft.com/office/drawing/2014/main" id="{0548A208-C4C3-0FE3-9B16-BE04F98B4483}"/>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4F885B8-A3F1-7EF1-8AB8-B3C8FF2723FE}"/>
              </a:ext>
            </a:extLst>
          </p:cNvPr>
          <p:cNvSpPr>
            <a:spLocks noGrp="1"/>
          </p:cNvSpPr>
          <p:nvPr>
            <p:ph type="sldNum" sz="quarter" idx="12"/>
          </p:nvPr>
        </p:nvSpPr>
        <p:spPr/>
        <p:txBody>
          <a:bodyPr/>
          <a:lstStyle/>
          <a:p>
            <a:fld id="{923781AE-F842-A042-90D3-9FF1358EFD59}" type="slidenum">
              <a:rPr lang="en-US" smtClean="0"/>
              <a:t>62</a:t>
            </a:fld>
            <a:endParaRPr lang="en-US"/>
          </a:p>
        </p:txBody>
      </p:sp>
    </p:spTree>
    <p:extLst>
      <p:ext uri="{BB962C8B-B14F-4D97-AF65-F5344CB8AC3E}">
        <p14:creationId xmlns:p14="http://schemas.microsoft.com/office/powerpoint/2010/main" val="3654220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2"/>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3"/>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4"/>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rgbClr val="FF0000"/>
                      </a:solidFill>
                    </a:rPr>
                    <a:t>For any distribution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over domain </a:t>
                  </a:r>
                  <a14:m>
                    <m:oMath xmlns:m="http://schemas.openxmlformats.org/officeDocument/2006/math">
                      <m:r>
                        <m:rPr>
                          <m:sty m:val="p"/>
                        </m:rPr>
                        <a:rPr lang="en-US" b="0" i="0" smtClean="0">
                          <a:solidFill>
                            <a:srgbClr val="FF0000"/>
                          </a:solidFill>
                          <a:latin typeface="Cambria Math" panose="02040503050406030204" pitchFamily="18" charset="0"/>
                        </a:rPr>
                        <m:t>Ω</m:t>
                      </m:r>
                    </m:oMath>
                  </a14:m>
                  <a:r>
                    <a:rPr lang="en-US" dirty="0">
                      <a:solidFill>
                        <a:srgbClr val="FF0000"/>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rgbClr val="FF0000"/>
                                </a:solidFill>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Pr</m:t>
                                </m:r>
                              </m:e>
                              <m:lim>
                                <m:r>
                                  <a:rPr lang="en-US" b="0" i="1" smtClean="0">
                                    <a:solidFill>
                                      <a:srgbClr val="FF0000"/>
                                    </a:solidFill>
                                    <a:latin typeface="Cambria Math" panose="02040503050406030204" pitchFamily="18" charset="0"/>
                                  </a:rPr>
                                  <m:t>𝑟</m:t>
                                </m:r>
                              </m:lim>
                            </m:limLow>
                          </m:fName>
                          <m:e>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𝐶𝑆</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𝐶𝑆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m:t>
                                </m:r>
                              </m:e>
                            </m:d>
                          </m:e>
                        </m:func>
                        <m:r>
                          <a:rPr lang="en-US" b="0" i="1" smtClean="0">
                            <a:solidFill>
                              <a:srgbClr val="FF0000"/>
                            </a:solidFill>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𝑇𝑉</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𝑄</m:t>
                        </m:r>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7"/>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8"/>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9"/>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355453"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0" smtClean="0">
                                      <a:latin typeface="Cambria Math" panose="02040503050406030204" pitchFamily="18" charset="0"/>
                                    </a:rPr>
                                    <m:t> </m:t>
                                  </m:r>
                                  <m:r>
                                    <m:rPr>
                                      <m:sty m:val="p"/>
                                    </m:rPr>
                                    <a:rPr lang="en-US" b="0" i="0" smtClean="0">
                                      <a:latin typeface="Cambria Math" panose="02040503050406030204" pitchFamily="18" charset="0"/>
                                    </a:rPr>
                                    <m:t>Δ</m:t>
                                  </m:r>
                                  <m:r>
                                    <a:rPr lang="en-US" b="0" i="0" smtClean="0">
                                      <a:latin typeface="Cambria Math" panose="02040503050406030204" pitchFamily="18" charset="0"/>
                                    </a:rPr>
                                    <m:t> </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355453" cy="572657"/>
              </a:xfrm>
              <a:prstGeom prst="rect">
                <a:avLst/>
              </a:prstGeom>
              <a:blipFill>
                <a:blip r:embed="rId10"/>
                <a:stretch>
                  <a:fillRect l="-2151" t="-434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1"/>
                <a:stretch>
                  <a:fillRect l="-1015"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A2F2E3-B81B-4F66-611D-A4409A1C1689}"/>
                  </a:ext>
                </a:extLst>
              </p:cNvPr>
              <p:cNvSpPr txBox="1"/>
              <p:nvPr/>
            </p:nvSpPr>
            <p:spPr>
              <a:xfrm>
                <a:off x="9964816" y="5922884"/>
                <a:ext cx="20900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7DA2F2E3-B81B-4F66-611D-A4409A1C1689}"/>
                  </a:ext>
                </a:extLst>
              </p:cNvPr>
              <p:cNvSpPr txBox="1">
                <a:spLocks noRot="1" noChangeAspect="1" noMove="1" noResize="1" noEditPoints="1" noAdjustHandles="1" noChangeArrowheads="1" noChangeShapeType="1" noTextEdit="1"/>
              </p:cNvSpPr>
              <p:nvPr/>
            </p:nvSpPr>
            <p:spPr>
              <a:xfrm>
                <a:off x="9964816" y="5922884"/>
                <a:ext cx="2090024" cy="276999"/>
              </a:xfrm>
              <a:prstGeom prst="rect">
                <a:avLst/>
              </a:prstGeom>
              <a:blipFill>
                <a:blip r:embed="rId12"/>
                <a:stretch>
                  <a:fillRect l="-1205" r="-2410" b="-34783"/>
                </a:stretch>
              </a:blipFill>
            </p:spPr>
            <p:txBody>
              <a:bodyPr/>
              <a:lstStyle/>
              <a:p>
                <a:r>
                  <a:rPr lang="en-US">
                    <a:noFill/>
                  </a:rPr>
                  <a:t> </a:t>
                </a:r>
              </a:p>
            </p:txBody>
          </p:sp>
        </mc:Fallback>
      </mc:AlternateContent>
      <p:pic>
        <p:nvPicPr>
          <p:cNvPr id="15" name="Graphic 14" descr="Checkmark with solid fill">
            <a:extLst>
              <a:ext uri="{FF2B5EF4-FFF2-40B4-BE49-F238E27FC236}">
                <a16:creationId xmlns:a16="http://schemas.microsoft.com/office/drawing/2014/main" id="{2AFC2723-3F78-EEF8-BE9D-23B27FAE08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8509" y="1529204"/>
            <a:ext cx="548640" cy="548640"/>
          </a:xfrm>
          <a:prstGeom prst="rect">
            <a:avLst/>
          </a:prstGeom>
        </p:spPr>
      </p:pic>
      <p:sp>
        <p:nvSpPr>
          <p:cNvPr id="21" name="Title 1">
            <a:extLst>
              <a:ext uri="{FF2B5EF4-FFF2-40B4-BE49-F238E27FC236}">
                <a16:creationId xmlns:a16="http://schemas.microsoft.com/office/drawing/2014/main" id="{F4B6245F-690C-0401-03A7-65328F08B810}"/>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080A8BD-0412-7E4C-2E95-E3A1A580C8C6}"/>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22" name="TextBox 21">
                <a:extLst>
                  <a:ext uri="{FF2B5EF4-FFF2-40B4-BE49-F238E27FC236}">
                    <a16:creationId xmlns:a16="http://schemas.microsoft.com/office/drawing/2014/main" id="{B080A8BD-0412-7E4C-2E95-E3A1A580C8C6}"/>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3"/>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Rounded Corners 3">
                <a:extLst>
                  <a:ext uri="{FF2B5EF4-FFF2-40B4-BE49-F238E27FC236}">
                    <a16:creationId xmlns:a16="http://schemas.microsoft.com/office/drawing/2014/main" id="{1081CA99-72E7-95A5-B25C-2E966B89236E}"/>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3" name="Rectangle: Rounded Corners 3">
                <a:extLst>
                  <a:ext uri="{FF2B5EF4-FFF2-40B4-BE49-F238E27FC236}">
                    <a16:creationId xmlns:a16="http://schemas.microsoft.com/office/drawing/2014/main" id="{1081CA99-72E7-95A5-B25C-2E966B89236E}"/>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0BA1497-06EC-A929-26EA-7CAAC661FB5E}"/>
              </a:ext>
            </a:extLst>
          </p:cNvPr>
          <p:cNvSpPr>
            <a:spLocks noGrp="1"/>
          </p:cNvSpPr>
          <p:nvPr>
            <p:ph type="sldNum" sz="quarter" idx="12"/>
          </p:nvPr>
        </p:nvSpPr>
        <p:spPr/>
        <p:txBody>
          <a:bodyPr/>
          <a:lstStyle/>
          <a:p>
            <a:fld id="{923781AE-F842-A042-90D3-9FF1358EFD59}" type="slidenum">
              <a:rPr lang="en-US" smtClean="0"/>
              <a:t>63</a:t>
            </a:fld>
            <a:endParaRPr lang="en-US"/>
          </a:p>
        </p:txBody>
      </p:sp>
    </p:spTree>
    <p:extLst>
      <p:ext uri="{BB962C8B-B14F-4D97-AF65-F5344CB8AC3E}">
        <p14:creationId xmlns:p14="http://schemas.microsoft.com/office/powerpoint/2010/main" val="2626123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3"/>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4"/>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5"/>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8"/>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9"/>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558A924-83FF-6C69-66D5-FE81E6BC45F7}"/>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4" name="TextBox 3">
                <a:extLst>
                  <a:ext uri="{FF2B5EF4-FFF2-40B4-BE49-F238E27FC236}">
                    <a16:creationId xmlns:a16="http://schemas.microsoft.com/office/drawing/2014/main" id="{6558A924-83FF-6C69-66D5-FE81E6BC45F7}"/>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10"/>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1"/>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355453"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0" smtClean="0">
                                      <a:latin typeface="Cambria Math" panose="02040503050406030204" pitchFamily="18" charset="0"/>
                                    </a:rPr>
                                    <m:t> </m:t>
                                  </m:r>
                                  <m:r>
                                    <m:rPr>
                                      <m:sty m:val="p"/>
                                    </m:rPr>
                                    <a:rPr lang="en-US" b="0" i="0" smtClean="0">
                                      <a:latin typeface="Cambria Math" panose="02040503050406030204" pitchFamily="18" charset="0"/>
                                    </a:rPr>
                                    <m:t>Δ</m:t>
                                  </m:r>
                                  <m:r>
                                    <a:rPr lang="en-US" b="0" i="0" smtClean="0">
                                      <a:latin typeface="Cambria Math" panose="02040503050406030204" pitchFamily="18" charset="0"/>
                                    </a:rPr>
                                    <m:t> </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355453" cy="572657"/>
              </a:xfrm>
              <a:prstGeom prst="rect">
                <a:avLst/>
              </a:prstGeom>
              <a:blipFill>
                <a:blip r:embed="rId12"/>
                <a:stretch>
                  <a:fillRect l="-2151" t="-434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3"/>
                <a:stretch>
                  <a:fillRect l="-1015"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A2F2E3-B81B-4F66-611D-A4409A1C1689}"/>
                  </a:ext>
                </a:extLst>
              </p:cNvPr>
              <p:cNvSpPr txBox="1"/>
              <p:nvPr/>
            </p:nvSpPr>
            <p:spPr>
              <a:xfrm>
                <a:off x="9964816" y="5922884"/>
                <a:ext cx="20900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7DA2F2E3-B81B-4F66-611D-A4409A1C1689}"/>
                  </a:ext>
                </a:extLst>
              </p:cNvPr>
              <p:cNvSpPr txBox="1">
                <a:spLocks noRot="1" noChangeAspect="1" noMove="1" noResize="1" noEditPoints="1" noAdjustHandles="1" noChangeArrowheads="1" noChangeShapeType="1" noTextEdit="1"/>
              </p:cNvSpPr>
              <p:nvPr/>
            </p:nvSpPr>
            <p:spPr>
              <a:xfrm>
                <a:off x="9964816" y="5922884"/>
                <a:ext cx="2090024" cy="276999"/>
              </a:xfrm>
              <a:prstGeom prst="rect">
                <a:avLst/>
              </a:prstGeom>
              <a:blipFill>
                <a:blip r:embed="rId14"/>
                <a:stretch>
                  <a:fillRect l="-1205" r="-2410" b="-34783"/>
                </a:stretch>
              </a:blipFill>
            </p:spPr>
            <p:txBody>
              <a:bodyPr/>
              <a:lstStyle/>
              <a:p>
                <a:r>
                  <a:rPr lang="en-US">
                    <a:noFill/>
                  </a:rPr>
                  <a:t> </a:t>
                </a:r>
              </a:p>
            </p:txBody>
          </p:sp>
        </mc:Fallback>
      </mc:AlternateContent>
      <p:pic>
        <p:nvPicPr>
          <p:cNvPr id="15" name="Graphic 14" descr="Checkmark with solid fill">
            <a:extLst>
              <a:ext uri="{FF2B5EF4-FFF2-40B4-BE49-F238E27FC236}">
                <a16:creationId xmlns:a16="http://schemas.microsoft.com/office/drawing/2014/main" id="{2AFC2723-3F78-EEF8-BE9D-23B27FAE08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8509" y="1529204"/>
            <a:ext cx="548640" cy="548640"/>
          </a:xfrm>
          <a:prstGeom prst="rect">
            <a:avLst/>
          </a:prstGeom>
        </p:spPr>
      </p:pic>
      <p:sp>
        <p:nvSpPr>
          <p:cNvPr id="21" name="Title 1">
            <a:extLst>
              <a:ext uri="{FF2B5EF4-FFF2-40B4-BE49-F238E27FC236}">
                <a16:creationId xmlns:a16="http://schemas.microsoft.com/office/drawing/2014/main" id="{E7CE3F70-63A7-352B-1317-7B343312DC69}"/>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2" name="Rectangle: Rounded Corners 3">
                <a:extLst>
                  <a:ext uri="{FF2B5EF4-FFF2-40B4-BE49-F238E27FC236}">
                    <a16:creationId xmlns:a16="http://schemas.microsoft.com/office/drawing/2014/main" id="{D00C6EA0-4319-97EF-2BC4-561A9BD9E74B}"/>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2" name="Rectangle: Rounded Corners 3">
                <a:extLst>
                  <a:ext uri="{FF2B5EF4-FFF2-40B4-BE49-F238E27FC236}">
                    <a16:creationId xmlns:a16="http://schemas.microsoft.com/office/drawing/2014/main" id="{D00C6EA0-4319-97EF-2BC4-561A9BD9E74B}"/>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376883D-413D-A71A-2889-4BF1E8FB368D}"/>
              </a:ext>
            </a:extLst>
          </p:cNvPr>
          <p:cNvSpPr>
            <a:spLocks noGrp="1"/>
          </p:cNvSpPr>
          <p:nvPr>
            <p:ph type="sldNum" sz="quarter" idx="12"/>
          </p:nvPr>
        </p:nvSpPr>
        <p:spPr/>
        <p:txBody>
          <a:bodyPr/>
          <a:lstStyle/>
          <a:p>
            <a:fld id="{923781AE-F842-A042-90D3-9FF1358EFD59}" type="slidenum">
              <a:rPr lang="en-US" smtClean="0"/>
              <a:t>64</a:t>
            </a:fld>
            <a:endParaRPr lang="en-US"/>
          </a:p>
        </p:txBody>
      </p:sp>
    </p:spTree>
    <p:extLst>
      <p:ext uri="{BB962C8B-B14F-4D97-AF65-F5344CB8AC3E}">
        <p14:creationId xmlns:p14="http://schemas.microsoft.com/office/powerpoint/2010/main" val="869290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26051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575162521"/>
                      </a:ext>
                    </a:extLst>
                  </a:tr>
                </a:tbl>
              </a:graphicData>
            </a:graphic>
          </p:graphicFrame>
        </mc:Choice>
        <mc:Fallback xmlns="">
          <p:graphicFrame>
            <p:nvGraphicFramePr>
              <p:cNvPr id="6" name="Table 6">
                <a:extLst>
                  <a:ext uri="{FF2B5EF4-FFF2-40B4-BE49-F238E27FC236}">
                    <a16:creationId xmlns:a16="http://schemas.microsoft.com/office/drawing/2014/main" id="{280D554C-1E05-0A50-8680-7AD7FDBF98B7}"/>
                  </a:ext>
                </a:extLst>
              </p:cNvPr>
              <p:cNvGraphicFramePr>
                <a:graphicFrameLocks noGrp="1"/>
              </p:cNvGraphicFramePr>
              <p:nvPr/>
            </p:nvGraphicFramePr>
            <p:xfrm>
              <a:off x="2032000" y="2857992"/>
              <a:ext cx="8128000" cy="36576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894658539"/>
                        </a:ext>
                      </a:extLst>
                    </a:gridCol>
                    <a:gridCol w="812800">
                      <a:extLst>
                        <a:ext uri="{9D8B030D-6E8A-4147-A177-3AD203B41FA5}">
                          <a16:colId xmlns:a16="http://schemas.microsoft.com/office/drawing/2014/main" val="505153686"/>
                        </a:ext>
                      </a:extLst>
                    </a:gridCol>
                    <a:gridCol w="812800">
                      <a:extLst>
                        <a:ext uri="{9D8B030D-6E8A-4147-A177-3AD203B41FA5}">
                          <a16:colId xmlns:a16="http://schemas.microsoft.com/office/drawing/2014/main" val="1984974169"/>
                        </a:ext>
                      </a:extLst>
                    </a:gridCol>
                    <a:gridCol w="812800">
                      <a:extLst>
                        <a:ext uri="{9D8B030D-6E8A-4147-A177-3AD203B41FA5}">
                          <a16:colId xmlns:a16="http://schemas.microsoft.com/office/drawing/2014/main" val="1751001786"/>
                        </a:ext>
                      </a:extLst>
                    </a:gridCol>
                    <a:gridCol w="812800">
                      <a:extLst>
                        <a:ext uri="{9D8B030D-6E8A-4147-A177-3AD203B41FA5}">
                          <a16:colId xmlns:a16="http://schemas.microsoft.com/office/drawing/2014/main" val="1176621523"/>
                        </a:ext>
                      </a:extLst>
                    </a:gridCol>
                    <a:gridCol w="812800">
                      <a:extLst>
                        <a:ext uri="{9D8B030D-6E8A-4147-A177-3AD203B41FA5}">
                          <a16:colId xmlns:a16="http://schemas.microsoft.com/office/drawing/2014/main" val="3862767711"/>
                        </a:ext>
                      </a:extLst>
                    </a:gridCol>
                    <a:gridCol w="812800">
                      <a:extLst>
                        <a:ext uri="{9D8B030D-6E8A-4147-A177-3AD203B41FA5}">
                          <a16:colId xmlns:a16="http://schemas.microsoft.com/office/drawing/2014/main" val="3477140325"/>
                        </a:ext>
                      </a:extLst>
                    </a:gridCol>
                    <a:gridCol w="812800">
                      <a:extLst>
                        <a:ext uri="{9D8B030D-6E8A-4147-A177-3AD203B41FA5}">
                          <a16:colId xmlns:a16="http://schemas.microsoft.com/office/drawing/2014/main" val="3759986281"/>
                        </a:ext>
                      </a:extLst>
                    </a:gridCol>
                    <a:gridCol w="812800">
                      <a:extLst>
                        <a:ext uri="{9D8B030D-6E8A-4147-A177-3AD203B41FA5}">
                          <a16:colId xmlns:a16="http://schemas.microsoft.com/office/drawing/2014/main" val="3061326063"/>
                        </a:ext>
                      </a:extLst>
                    </a:gridCol>
                    <a:gridCol w="812800">
                      <a:extLst>
                        <a:ext uri="{9D8B030D-6E8A-4147-A177-3AD203B41FA5}">
                          <a16:colId xmlns:a16="http://schemas.microsoft.com/office/drawing/2014/main" val="4118528670"/>
                        </a:ext>
                      </a:extLst>
                    </a:gridCol>
                  </a:tblGrid>
                  <a:tr h="3657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endParaRPr lang="en-US"/>
                        </a:p>
                      </a:txBody>
                      <a:tcPr>
                        <a:blipFill>
                          <a:blip r:embed="rId2"/>
                          <a:stretch>
                            <a:fillRect l="-901563" t="-10345" r="-4688" b="-31034"/>
                          </a:stretch>
                        </a:blipFill>
                      </a:tcPr>
                    </a:tc>
                    <a:extLst>
                      <a:ext uri="{0D108BD9-81ED-4DB2-BD59-A6C34878D82A}">
                        <a16:rowId xmlns:a16="http://schemas.microsoft.com/office/drawing/2014/main" val="1575162521"/>
                      </a:ext>
                    </a:extLst>
                  </a:tr>
                </a:tbl>
              </a:graphicData>
            </a:graphic>
          </p:graphicFrame>
        </mc:Fallback>
      </mc:AlternateContent>
      <p:sp>
        <p:nvSpPr>
          <p:cNvPr id="9" name="Right Brace 8">
            <a:extLst>
              <a:ext uri="{FF2B5EF4-FFF2-40B4-BE49-F238E27FC236}">
                <a16:creationId xmlns:a16="http://schemas.microsoft.com/office/drawing/2014/main" id="{62B844E5-12B5-E9DC-9FDF-A4F4C2C9EFFE}"/>
              </a:ext>
            </a:extLst>
          </p:cNvPr>
          <p:cNvSpPr/>
          <p:nvPr/>
        </p:nvSpPr>
        <p:spPr>
          <a:xfrm rot="5400000" flipH="1">
            <a:off x="5740520" y="393987"/>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4BD8C-4964-3C38-4EE2-FBB6A40E272B}"/>
                  </a:ext>
                </a:extLst>
              </p:cNvPr>
              <p:cNvSpPr txBox="1"/>
              <p:nvPr/>
            </p:nvSpPr>
            <p:spPr>
              <a:xfrm>
                <a:off x="4054226" y="3476033"/>
                <a:ext cx="808426"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𝑆</m:t>
                    </m:r>
                  </m:oMath>
                </a14:m>
                <a:endParaRPr lang="en-US" dirty="0"/>
              </a:p>
            </p:txBody>
          </p:sp>
        </mc:Choice>
        <mc:Fallback xmlns="">
          <p:sp>
            <p:nvSpPr>
              <p:cNvPr id="12" name="TextBox 11">
                <a:extLst>
                  <a:ext uri="{FF2B5EF4-FFF2-40B4-BE49-F238E27FC236}">
                    <a16:creationId xmlns:a16="http://schemas.microsoft.com/office/drawing/2014/main" id="{2744BD8C-4964-3C38-4EE2-FBB6A40E272B}"/>
                  </a:ext>
                </a:extLst>
              </p:cNvPr>
              <p:cNvSpPr txBox="1">
                <a:spLocks noRot="1" noChangeAspect="1" noMove="1" noResize="1" noEditPoints="1" noAdjustHandles="1" noChangeArrowheads="1" noChangeShapeType="1" noTextEdit="1"/>
              </p:cNvSpPr>
              <p:nvPr/>
            </p:nvSpPr>
            <p:spPr>
              <a:xfrm>
                <a:off x="4054226" y="3476033"/>
                <a:ext cx="808426" cy="276999"/>
              </a:xfrm>
              <a:prstGeom prst="rect">
                <a:avLst/>
              </a:prstGeom>
              <a:blipFill>
                <a:blip r:embed="rId3"/>
                <a:stretch>
                  <a:fillRect l="-16923" t="-26087" r="-7692"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D6F58B-1514-E07E-73E5-FBC2F5672F8C}"/>
                  </a:ext>
                </a:extLst>
              </p:cNvPr>
              <p:cNvSpPr txBox="1"/>
              <p:nvPr/>
            </p:nvSpPr>
            <p:spPr>
              <a:xfrm>
                <a:off x="5650248" y="2241698"/>
                <a:ext cx="825034" cy="276999"/>
              </a:xfrm>
              <a:prstGeom prst="rect">
                <a:avLst/>
              </a:prstGeom>
              <a:noFill/>
            </p:spPr>
            <p:txBody>
              <a:bodyPr wrap="none" lIns="0" tIns="0" rIns="0" bIns="0" rtlCol="0">
                <a:spAutoFit/>
              </a:bodyPr>
              <a:lstStyle/>
              <a:p>
                <a:r>
                  <a:rPr lang="en-US" b="0" dirty="0"/>
                  <a:t>Subset </a:t>
                </a:r>
                <a14:m>
                  <m:oMath xmlns:m="http://schemas.openxmlformats.org/officeDocument/2006/math">
                    <m:r>
                      <a:rPr lang="en-US" b="0" i="1" smtClean="0">
                        <a:latin typeface="Cambria Math" panose="02040503050406030204" pitchFamily="18" charset="0"/>
                      </a:rPr>
                      <m:t>𝑇</m:t>
                    </m:r>
                  </m:oMath>
                </a14:m>
                <a:endParaRPr lang="en-US" dirty="0"/>
              </a:p>
            </p:txBody>
          </p:sp>
        </mc:Choice>
        <mc:Fallback xmlns="">
          <p:sp>
            <p:nvSpPr>
              <p:cNvPr id="13" name="TextBox 12">
                <a:extLst>
                  <a:ext uri="{FF2B5EF4-FFF2-40B4-BE49-F238E27FC236}">
                    <a16:creationId xmlns:a16="http://schemas.microsoft.com/office/drawing/2014/main" id="{81D6F58B-1514-E07E-73E5-FBC2F5672F8C}"/>
                  </a:ext>
                </a:extLst>
              </p:cNvPr>
              <p:cNvSpPr txBox="1">
                <a:spLocks noRot="1" noChangeAspect="1" noMove="1" noResize="1" noEditPoints="1" noAdjustHandles="1" noChangeArrowheads="1" noChangeShapeType="1" noTextEdit="1"/>
              </p:cNvSpPr>
              <p:nvPr/>
            </p:nvSpPr>
            <p:spPr>
              <a:xfrm>
                <a:off x="5650248" y="2241698"/>
                <a:ext cx="825034" cy="276999"/>
              </a:xfrm>
              <a:prstGeom prst="rect">
                <a:avLst/>
              </a:prstGeom>
              <a:blipFill>
                <a:blip r:embed="rId4"/>
                <a:stretch>
                  <a:fillRect l="-16667" t="-26087" r="-9091" b="-4782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C2713F53-8F05-489C-37BE-D91EA5B512EB}"/>
              </a:ext>
            </a:extLst>
          </p:cNvPr>
          <p:cNvSpPr/>
          <p:nvPr/>
        </p:nvSpPr>
        <p:spPr>
          <a:xfrm rot="16200000" flipH="1">
            <a:off x="4139304" y="826733"/>
            <a:ext cx="660072" cy="4874680"/>
          </a:xfrm>
          <a:prstGeom prst="rightBrace">
            <a:avLst>
              <a:gd name="adj1" fmla="val 8333"/>
              <a:gd name="adj2" fmla="val 51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BA3E3EF-CFE0-30B2-BC25-5012AADAD0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6253" y="980564"/>
            <a:ext cx="548640" cy="548640"/>
          </a:xfrm>
          <a:prstGeom prst="rect">
            <a:avLst/>
          </a:prstGeom>
        </p:spPr>
      </p:pic>
      <p:grpSp>
        <p:nvGrpSpPr>
          <p:cNvPr id="14" name="Group 13">
            <a:extLst>
              <a:ext uri="{FF2B5EF4-FFF2-40B4-BE49-F238E27FC236}">
                <a16:creationId xmlns:a16="http://schemas.microsoft.com/office/drawing/2014/main" id="{483C41B6-673D-ACCB-1B27-230864B47865}"/>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7"/>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585113-AC30-BBDC-0760-719F740DF84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17" name="TextBox 16">
                  <a:extLst>
                    <a:ext uri="{FF2B5EF4-FFF2-40B4-BE49-F238E27FC236}">
                      <a16:creationId xmlns:a16="http://schemas.microsoft.com/office/drawing/2014/main" id="{C7585113-AC30-BBDC-0760-719F740DF84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8"/>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558A924-83FF-6C69-66D5-FE81E6BC45F7}"/>
                  </a:ext>
                </a:extLst>
              </p:cNvPr>
              <p:cNvSpPr txBox="1"/>
              <p:nvPr/>
            </p:nvSpPr>
            <p:spPr>
              <a:xfrm>
                <a:off x="5650248" y="4162366"/>
                <a:ext cx="6541752" cy="369332"/>
              </a:xfrm>
              <a:prstGeom prst="rect">
                <a:avLst/>
              </a:prstGeom>
              <a:solidFill>
                <a:schemeClr val="accent4">
                  <a:lumMod val="40000"/>
                  <a:lumOff val="60000"/>
                </a:schemeClr>
              </a:solidFill>
            </p:spPr>
            <p:txBody>
              <a:bodyPr wrap="square" rtlCol="0">
                <a:spAutoFit/>
              </a:bodyPr>
              <a:lstStyle/>
              <a:p>
                <a:r>
                  <a:rPr lang="en-US" b="1" dirty="0"/>
                  <a:t>Observation 2: </a:t>
                </a:r>
                <a:r>
                  <a:rPr lang="en-US" dirty="0" err="1"/>
                  <a:t>Iff</a:t>
                </a:r>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𝑆</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 </m:t>
                    </m:r>
                    <m:sSub>
                      <m:sSubPr>
                        <m:ctrlPr>
                          <a:rPr lang="en-US" sz="1600" b="1" i="1" dirty="0" smtClean="0">
                            <a:latin typeface="Cambria Math" panose="02040503050406030204" pitchFamily="18" charset="0"/>
                          </a:rPr>
                        </m:ctrlPr>
                      </m:sSubPr>
                      <m:e>
                        <m:r>
                          <a:rPr lang="en-US" sz="1600" b="1" i="1" dirty="0" smtClean="0">
                            <a:latin typeface="Cambria Math" panose="02040503050406030204" pitchFamily="18" charset="0"/>
                          </a:rPr>
                          <m:t>𝑼𝒏𝒊𝒇</m:t>
                        </m:r>
                      </m:e>
                      <m:sub>
                        <m:r>
                          <a:rPr lang="en-US" sz="1600" b="1" i="1" dirty="0" err="1" smtClean="0">
                            <a:latin typeface="Cambria Math" panose="02040503050406030204" pitchFamily="18" charset="0"/>
                          </a:rPr>
                          <m:t>𝑪𝒐𝒓𝒓</m:t>
                        </m:r>
                      </m:sub>
                    </m:sSub>
                    <m:r>
                      <a:rPr lang="en-US" sz="1600" i="1" dirty="0" smtClean="0">
                        <a:latin typeface="Cambria Math" panose="02040503050406030204" pitchFamily="18" charset="0"/>
                      </a:rPr>
                      <m:t>(</m:t>
                    </m:r>
                    <m:r>
                      <a:rPr lang="en-US" sz="1600" i="1" dirty="0" err="1" smtClean="0">
                        <a:latin typeface="Cambria Math" panose="02040503050406030204" pitchFamily="18" charset="0"/>
                      </a:rPr>
                      <m:t>𝑇</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𝑟</m:t>
                    </m:r>
                    <m:r>
                      <a:rPr lang="en-US" sz="1600" i="1" dirty="0" smtClean="0">
                        <a:latin typeface="Cambria Math" panose="02040503050406030204" pitchFamily="18" charset="0"/>
                      </a:rPr>
                      <m:t>). </m:t>
                    </m:r>
                  </m:oMath>
                </a14:m>
                <a:endParaRPr lang="en-US" sz="1600" dirty="0"/>
              </a:p>
            </p:txBody>
          </p:sp>
        </mc:Choice>
        <mc:Fallback xmlns="">
          <p:sp>
            <p:nvSpPr>
              <p:cNvPr id="4" name="TextBox 3">
                <a:extLst>
                  <a:ext uri="{FF2B5EF4-FFF2-40B4-BE49-F238E27FC236}">
                    <a16:creationId xmlns:a16="http://schemas.microsoft.com/office/drawing/2014/main" id="{6558A924-83FF-6C69-66D5-FE81E6BC45F7}"/>
                  </a:ext>
                </a:extLst>
              </p:cNvPr>
              <p:cNvSpPr txBox="1">
                <a:spLocks noRot="1" noChangeAspect="1" noMove="1" noResize="1" noEditPoints="1" noAdjustHandles="1" noChangeArrowheads="1" noChangeShapeType="1" noTextEdit="1"/>
              </p:cNvSpPr>
              <p:nvPr/>
            </p:nvSpPr>
            <p:spPr>
              <a:xfrm>
                <a:off x="5650248" y="4162366"/>
                <a:ext cx="6541752" cy="369332"/>
              </a:xfrm>
              <a:prstGeom prst="rect">
                <a:avLst/>
              </a:prstGeom>
              <a:blipFill>
                <a:blip r:embed="rId9"/>
                <a:stretch>
                  <a:fillRect l="-77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24ED2A-2EA8-071D-128A-C92F30E6801C}"/>
                  </a:ext>
                </a:extLst>
              </p:cNvPr>
              <p:cNvSpPr txBox="1"/>
              <p:nvPr/>
            </p:nvSpPr>
            <p:spPr>
              <a:xfrm>
                <a:off x="6638544" y="3535207"/>
                <a:ext cx="4991932" cy="369332"/>
              </a:xfrm>
              <a:prstGeom prst="rect">
                <a:avLst/>
              </a:prstGeom>
              <a:noFill/>
              <a:ln>
                <a:noFill/>
              </a:ln>
            </p:spPr>
            <p:txBody>
              <a:bodyPr wrap="square" rtlCol="0">
                <a:spAutoFit/>
              </a:bodyPr>
              <a:lstStyle/>
              <a:p>
                <a:r>
                  <a:rPr lang="en-US" dirty="0"/>
                  <a:t>Let first element of sequence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be </a:t>
                </a:r>
                <a14:m>
                  <m:oMath xmlns:m="http://schemas.openxmlformats.org/officeDocument/2006/math">
                    <m:r>
                      <a:rPr lang="en-US" b="0" i="1" dirty="0" smtClean="0">
                        <a:latin typeface="Cambria Math" panose="02040503050406030204" pitchFamily="18" charset="0"/>
                      </a:rPr>
                      <m:t>𝑖</m:t>
                    </m:r>
                  </m:oMath>
                </a14:m>
                <a:r>
                  <a:rPr lang="en-US" dirty="0"/>
                  <a:t>.</a:t>
                </a:r>
              </a:p>
            </p:txBody>
          </p:sp>
        </mc:Choice>
        <mc:Fallback xmlns="">
          <p:sp>
            <p:nvSpPr>
              <p:cNvPr id="8" name="TextBox 7">
                <a:extLst>
                  <a:ext uri="{FF2B5EF4-FFF2-40B4-BE49-F238E27FC236}">
                    <a16:creationId xmlns:a16="http://schemas.microsoft.com/office/drawing/2014/main" id="{7E24ED2A-2EA8-071D-128A-C92F30E6801C}"/>
                  </a:ext>
                </a:extLst>
              </p:cNvPr>
              <p:cNvSpPr txBox="1">
                <a:spLocks noRot="1" noChangeAspect="1" noMove="1" noResize="1" noEditPoints="1" noAdjustHandles="1" noChangeArrowheads="1" noChangeShapeType="1" noTextEdit="1"/>
              </p:cNvSpPr>
              <p:nvPr/>
            </p:nvSpPr>
            <p:spPr>
              <a:xfrm>
                <a:off x="6638544" y="3535207"/>
                <a:ext cx="4991932" cy="369332"/>
              </a:xfrm>
              <a:prstGeom prst="rect">
                <a:avLst/>
              </a:prstGeom>
              <a:blipFill>
                <a:blip r:embed="rId10"/>
                <a:stretch>
                  <a:fillRect l="-1015" t="-6667"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FD3D6A-4FBD-8749-B177-D4BCDDAC6981}"/>
                  </a:ext>
                </a:extLst>
              </p:cNvPr>
              <p:cNvSpPr txBox="1"/>
              <p:nvPr/>
            </p:nvSpPr>
            <p:spPr>
              <a:xfrm>
                <a:off x="7609363" y="5775056"/>
                <a:ext cx="2355453"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𝑟</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0" smtClean="0">
                                      <a:latin typeface="Cambria Math" panose="02040503050406030204" pitchFamily="18" charset="0"/>
                                    </a:rPr>
                                    <m:t> </m:t>
                                  </m:r>
                                  <m:r>
                                    <m:rPr>
                                      <m:sty m:val="p"/>
                                    </m:rPr>
                                    <a:rPr lang="en-US" b="0" i="0" smtClean="0">
                                      <a:latin typeface="Cambria Math" panose="02040503050406030204" pitchFamily="18" charset="0"/>
                                    </a:rPr>
                                    <m:t>Δ</m:t>
                                  </m:r>
                                  <m:r>
                                    <a:rPr lang="en-US" b="0" i="0" smtClean="0">
                                      <a:latin typeface="Cambria Math" panose="02040503050406030204" pitchFamily="18" charset="0"/>
                                    </a:rPr>
                                    <m:t> </m:t>
                                  </m:r>
                                  <m:r>
                                    <a:rPr lang="en-US" b="0" i="1" smtClean="0">
                                      <a:latin typeface="Cambria Math" panose="02040503050406030204" pitchFamily="18" charset="0"/>
                                    </a:rPr>
                                    <m:t>𝑇</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e>
                              </m:d>
                            </m:den>
                          </m:f>
                        </m:e>
                      </m:func>
                    </m:oMath>
                  </m:oMathPara>
                </a14:m>
                <a:endParaRPr lang="en-US" dirty="0"/>
              </a:p>
            </p:txBody>
          </p:sp>
        </mc:Choice>
        <mc:Fallback xmlns="">
          <p:sp>
            <p:nvSpPr>
              <p:cNvPr id="11" name="TextBox 10">
                <a:extLst>
                  <a:ext uri="{FF2B5EF4-FFF2-40B4-BE49-F238E27FC236}">
                    <a16:creationId xmlns:a16="http://schemas.microsoft.com/office/drawing/2014/main" id="{62FD3D6A-4FBD-8749-B177-D4BCDDAC6981}"/>
                  </a:ext>
                </a:extLst>
              </p:cNvPr>
              <p:cNvSpPr txBox="1">
                <a:spLocks noRot="1" noChangeAspect="1" noMove="1" noResize="1" noEditPoints="1" noAdjustHandles="1" noChangeArrowheads="1" noChangeShapeType="1" noTextEdit="1"/>
              </p:cNvSpPr>
              <p:nvPr/>
            </p:nvSpPr>
            <p:spPr>
              <a:xfrm>
                <a:off x="7609363" y="5775056"/>
                <a:ext cx="2355453" cy="572657"/>
              </a:xfrm>
              <a:prstGeom prst="rect">
                <a:avLst/>
              </a:prstGeom>
              <a:blipFill>
                <a:blip r:embed="rId11"/>
                <a:stretch>
                  <a:fillRect l="-2151" t="-434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B4E5C6-A80C-D2FF-9C08-B26D2748237F}"/>
                  </a:ext>
                </a:extLst>
              </p:cNvPr>
              <p:cNvSpPr txBox="1"/>
              <p:nvPr/>
            </p:nvSpPr>
            <p:spPr>
              <a:xfrm>
                <a:off x="6475282" y="4880183"/>
                <a:ext cx="4991932" cy="646331"/>
              </a:xfrm>
              <a:prstGeom prst="rect">
                <a:avLst/>
              </a:prstGeom>
              <a:noFill/>
            </p:spPr>
            <p:txBody>
              <a:bodyPr wrap="square" rtlCol="0">
                <a:spAutoFit/>
              </a:bodyPr>
              <a:lstStyle/>
              <a:p>
                <a:r>
                  <a:rPr lang="en-US" b="1" dirty="0"/>
                  <a:t>Observation 2: </a:t>
                </a:r>
                <a:r>
                  <a:rPr lang="en-US" dirty="0"/>
                  <a:t>By symmetry, all elements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b="1" dirty="0"/>
                  <a:t> </a:t>
                </a:r>
                <a:r>
                  <a:rPr lang="en-US" dirty="0"/>
                  <a:t>are equally likely to be </a:t>
                </a:r>
                <a14:m>
                  <m:oMath xmlns:m="http://schemas.openxmlformats.org/officeDocument/2006/math">
                    <m:r>
                      <a:rPr lang="en-US" i="1" dirty="0" smtClean="0">
                        <a:latin typeface="Cambria Math" panose="02040503050406030204" pitchFamily="18" charset="0"/>
                      </a:rPr>
                      <m:t>𝑖</m:t>
                    </m:r>
                  </m:oMath>
                </a14:m>
                <a:r>
                  <a:rPr lang="en-US" dirty="0"/>
                  <a:t>.</a:t>
                </a:r>
              </a:p>
            </p:txBody>
          </p:sp>
        </mc:Choice>
        <mc:Fallback xmlns="">
          <p:sp>
            <p:nvSpPr>
              <p:cNvPr id="18" name="TextBox 17">
                <a:extLst>
                  <a:ext uri="{FF2B5EF4-FFF2-40B4-BE49-F238E27FC236}">
                    <a16:creationId xmlns:a16="http://schemas.microsoft.com/office/drawing/2014/main" id="{F0B4E5C6-A80C-D2FF-9C08-B26D2748237F}"/>
                  </a:ext>
                </a:extLst>
              </p:cNvPr>
              <p:cNvSpPr txBox="1">
                <a:spLocks noRot="1" noChangeAspect="1" noMove="1" noResize="1" noEditPoints="1" noAdjustHandles="1" noChangeArrowheads="1" noChangeShapeType="1" noTextEdit="1"/>
              </p:cNvSpPr>
              <p:nvPr/>
            </p:nvSpPr>
            <p:spPr>
              <a:xfrm>
                <a:off x="6475282" y="4880183"/>
                <a:ext cx="4991932" cy="646331"/>
              </a:xfrm>
              <a:prstGeom prst="rect">
                <a:avLst/>
              </a:prstGeom>
              <a:blipFill>
                <a:blip r:embed="rId12"/>
                <a:stretch>
                  <a:fillRect l="-1015"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A2F2E3-B81B-4F66-611D-A4409A1C1689}"/>
                  </a:ext>
                </a:extLst>
              </p:cNvPr>
              <p:cNvSpPr txBox="1"/>
              <p:nvPr/>
            </p:nvSpPr>
            <p:spPr>
              <a:xfrm>
                <a:off x="9964816" y="5922884"/>
                <a:ext cx="20900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𝑇𝑉</m:t>
                          </m:r>
                        </m:sub>
                      </m:sSub>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7DA2F2E3-B81B-4F66-611D-A4409A1C1689}"/>
                  </a:ext>
                </a:extLst>
              </p:cNvPr>
              <p:cNvSpPr txBox="1">
                <a:spLocks noRot="1" noChangeAspect="1" noMove="1" noResize="1" noEditPoints="1" noAdjustHandles="1" noChangeArrowheads="1" noChangeShapeType="1" noTextEdit="1"/>
              </p:cNvSpPr>
              <p:nvPr/>
            </p:nvSpPr>
            <p:spPr>
              <a:xfrm>
                <a:off x="9964816" y="5922884"/>
                <a:ext cx="2090024" cy="276999"/>
              </a:xfrm>
              <a:prstGeom prst="rect">
                <a:avLst/>
              </a:prstGeom>
              <a:blipFill>
                <a:blip r:embed="rId13"/>
                <a:stretch>
                  <a:fillRect l="-1205" r="-2410" b="-34783"/>
                </a:stretch>
              </a:blipFill>
            </p:spPr>
            <p:txBody>
              <a:bodyPr/>
              <a:lstStyle/>
              <a:p>
                <a:r>
                  <a:rPr lang="en-US">
                    <a:noFill/>
                  </a:rPr>
                  <a:t> </a:t>
                </a:r>
              </a:p>
            </p:txBody>
          </p:sp>
        </mc:Fallback>
      </mc:AlternateContent>
      <p:pic>
        <p:nvPicPr>
          <p:cNvPr id="15" name="Graphic 14" descr="Checkmark with solid fill">
            <a:extLst>
              <a:ext uri="{FF2B5EF4-FFF2-40B4-BE49-F238E27FC236}">
                <a16:creationId xmlns:a16="http://schemas.microsoft.com/office/drawing/2014/main" id="{2AFC2723-3F78-EEF8-BE9D-23B27FAE08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8509" y="1529204"/>
            <a:ext cx="548640" cy="548640"/>
          </a:xfrm>
          <a:prstGeom prst="rect">
            <a:avLst/>
          </a:prstGeom>
        </p:spPr>
      </p:pic>
      <p:sp>
        <p:nvSpPr>
          <p:cNvPr id="21" name="Title 1">
            <a:extLst>
              <a:ext uri="{FF2B5EF4-FFF2-40B4-BE49-F238E27FC236}">
                <a16:creationId xmlns:a16="http://schemas.microsoft.com/office/drawing/2014/main" id="{E7CE3F70-63A7-352B-1317-7B343312DC69}"/>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mc:AlternateContent xmlns:mc="http://schemas.openxmlformats.org/markup-compatibility/2006" xmlns:a14="http://schemas.microsoft.com/office/drawing/2010/main">
        <mc:Choice Requires="a14">
          <p:sp>
            <p:nvSpPr>
              <p:cNvPr id="22" name="Rectangle: Rounded Corners 3">
                <a:extLst>
                  <a:ext uri="{FF2B5EF4-FFF2-40B4-BE49-F238E27FC236}">
                    <a16:creationId xmlns:a16="http://schemas.microsoft.com/office/drawing/2014/main" id="{D00C6EA0-4319-97EF-2BC4-561A9BD9E74B}"/>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2" name="Rectangle: Rounded Corners 3">
                <a:extLst>
                  <a:ext uri="{FF2B5EF4-FFF2-40B4-BE49-F238E27FC236}">
                    <a16:creationId xmlns:a16="http://schemas.microsoft.com/office/drawing/2014/main" id="{D00C6EA0-4319-97EF-2BC4-561A9BD9E74B}"/>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1AD610A-F1A8-F80D-3248-1D8737BFF4AB}"/>
              </a:ext>
            </a:extLst>
          </p:cNvPr>
          <p:cNvSpPr>
            <a:spLocks noGrp="1"/>
          </p:cNvSpPr>
          <p:nvPr>
            <p:ph type="sldNum" sz="quarter" idx="12"/>
          </p:nvPr>
        </p:nvSpPr>
        <p:spPr/>
        <p:txBody>
          <a:bodyPr/>
          <a:lstStyle/>
          <a:p>
            <a:fld id="{923781AE-F842-A042-90D3-9FF1358EFD59}" type="slidenum">
              <a:rPr lang="en-US" smtClean="0"/>
              <a:t>65</a:t>
            </a:fld>
            <a:endParaRPr lang="en-US"/>
          </a:p>
        </p:txBody>
      </p:sp>
    </p:spTree>
    <p:extLst>
      <p:ext uri="{BB962C8B-B14F-4D97-AF65-F5344CB8AC3E}">
        <p14:creationId xmlns:p14="http://schemas.microsoft.com/office/powerpoint/2010/main" val="517096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 </a:t>
            </a:r>
            <a:r>
              <a:rPr lang="en-US" dirty="0">
                <a:solidFill>
                  <a:schemeClr val="accent6">
                    <a:lumMod val="75000"/>
                  </a:schemeClr>
                </a:solidFill>
              </a:rPr>
              <a:t>under promise</a:t>
            </a:r>
          </a:p>
        </p:txBody>
      </p:sp>
      <p:grpSp>
        <p:nvGrpSpPr>
          <p:cNvPr id="23" name="Group 22">
            <a:extLst>
              <a:ext uri="{FF2B5EF4-FFF2-40B4-BE49-F238E27FC236}">
                <a16:creationId xmlns:a16="http://schemas.microsoft.com/office/drawing/2014/main" id="{2AB944A4-896F-1648-AF41-0655B2C1133F}"/>
              </a:ext>
            </a:extLst>
          </p:cNvPr>
          <p:cNvGrpSpPr/>
          <p:nvPr/>
        </p:nvGrpSpPr>
        <p:grpSpPr>
          <a:xfrm>
            <a:off x="838200" y="1147881"/>
            <a:ext cx="11057879" cy="1005468"/>
            <a:chOff x="838200" y="1147881"/>
            <a:chExt cx="11057879" cy="1005468"/>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BDD196-6F7E-F293-2457-25A6BBC987A5}"/>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62BDD196-6F7E-F293-2457-25A6BBC987A5}"/>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3"/>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E428CF0-4654-DD77-9637-3E7001EA9906}"/>
                    </a:ext>
                  </a:extLst>
                </p:cNvPr>
                <p:cNvSpPr txBox="1"/>
                <p:nvPr/>
              </p:nvSpPr>
              <p:spPr>
                <a:xfrm>
                  <a:off x="9631680" y="1147881"/>
                  <a:ext cx="2264399" cy="923330"/>
                </a:xfrm>
                <a:prstGeom prst="rect">
                  <a:avLst/>
                </a:prstGeom>
                <a:noFill/>
                <a:ln>
                  <a:solidFill>
                    <a:schemeClr val="tx1"/>
                  </a:solidFill>
                </a:ln>
              </p:spPr>
              <p:txBody>
                <a:bodyPr wrap="square" rtlCol="0">
                  <a:spAutoFit/>
                </a:bodyPr>
                <a:lstStyle/>
                <a:p>
                  <a:r>
                    <a:rPr lang="en-US" b="1" dirty="0"/>
                    <a:t>Promise:</a:t>
                  </a:r>
                  <a:r>
                    <a:rPr lang="en-US" dirty="0"/>
                    <a:t>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smtClean="0">
                          <a:solidFill>
                            <a:schemeClr val="accent6">
                              <a:lumMod val="75000"/>
                            </a:schemeClr>
                          </a:solidFill>
                          <a:latin typeface="Cambria Math" panose="02040503050406030204" pitchFamily="18" charset="0"/>
                        </a:rPr>
                        <m:t>𝑄</m:t>
                      </m:r>
                    </m:oMath>
                  </a14:m>
                  <a:r>
                    <a:rPr lang="en-US" dirty="0">
                      <a:solidFill>
                        <a:schemeClr val="accent6">
                          <a:lumMod val="75000"/>
                        </a:schemeClr>
                      </a:solidFill>
                    </a:rPr>
                    <a:t> uniform over subsets of the same size</a:t>
                  </a:r>
                  <a:endParaRPr lang="en-US" dirty="0"/>
                </a:p>
              </p:txBody>
            </p:sp>
          </mc:Choice>
          <mc:Fallback xmlns="">
            <p:sp>
              <p:nvSpPr>
                <p:cNvPr id="25" name="TextBox 24">
                  <a:extLst>
                    <a:ext uri="{FF2B5EF4-FFF2-40B4-BE49-F238E27FC236}">
                      <a16:creationId xmlns:a16="http://schemas.microsoft.com/office/drawing/2014/main" id="{0E428CF0-4654-DD77-9637-3E7001EA9906}"/>
                    </a:ext>
                  </a:extLst>
                </p:cNvPr>
                <p:cNvSpPr txBox="1">
                  <a:spLocks noRot="1" noChangeAspect="1" noMove="1" noResize="1" noEditPoints="1" noAdjustHandles="1" noChangeArrowheads="1" noChangeShapeType="1" noTextEdit="1"/>
                </p:cNvSpPr>
                <p:nvPr/>
              </p:nvSpPr>
              <p:spPr>
                <a:xfrm>
                  <a:off x="9631680" y="1147881"/>
                  <a:ext cx="2264399" cy="923330"/>
                </a:xfrm>
                <a:prstGeom prst="rect">
                  <a:avLst/>
                </a:prstGeom>
                <a:blipFill>
                  <a:blip r:embed="rId4"/>
                  <a:stretch>
                    <a:fillRect l="-1667" t="-1333" r="-4444" b="-9333"/>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Rectangle: Rounded Corners 3">
                <a:extLst>
                  <a:ext uri="{FF2B5EF4-FFF2-40B4-BE49-F238E27FC236}">
                    <a16:creationId xmlns:a16="http://schemas.microsoft.com/office/drawing/2014/main" id="{F52853BB-B1CB-EC54-A697-66B0ABA59A66}"/>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6" name="Rectangle: Rounded Corners 3">
                <a:extLst>
                  <a:ext uri="{FF2B5EF4-FFF2-40B4-BE49-F238E27FC236}">
                    <a16:creationId xmlns:a16="http://schemas.microsoft.com/office/drawing/2014/main" id="{F52853BB-B1CB-EC54-A697-66B0ABA59A66}"/>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5B60C52-4857-758B-E350-7178FF7B048F}"/>
              </a:ext>
            </a:extLst>
          </p:cNvPr>
          <p:cNvSpPr>
            <a:spLocks noGrp="1"/>
          </p:cNvSpPr>
          <p:nvPr>
            <p:ph type="sldNum" sz="quarter" idx="12"/>
          </p:nvPr>
        </p:nvSpPr>
        <p:spPr/>
        <p:txBody>
          <a:bodyPr/>
          <a:lstStyle/>
          <a:p>
            <a:fld id="{923781AE-F842-A042-90D3-9FF1358EFD59}" type="slidenum">
              <a:rPr lang="en-US" smtClean="0"/>
              <a:t>66</a:t>
            </a:fld>
            <a:endParaRPr lang="en-US"/>
          </a:p>
        </p:txBody>
      </p:sp>
    </p:spTree>
    <p:extLst>
      <p:ext uri="{BB962C8B-B14F-4D97-AF65-F5344CB8AC3E}">
        <p14:creationId xmlns:p14="http://schemas.microsoft.com/office/powerpoint/2010/main" val="3117737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2"/>
                <a:stretch>
                  <a:fillRect l="-459"/>
                </a:stretch>
              </a:blipFill>
              <a:ln>
                <a:solidFill>
                  <a:schemeClr val="tx1"/>
                </a:solidFill>
              </a:ln>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 name="Rectangle: Rounded Corners 3">
                <a:extLst>
                  <a:ext uri="{FF2B5EF4-FFF2-40B4-BE49-F238E27FC236}">
                    <a16:creationId xmlns:a16="http://schemas.microsoft.com/office/drawing/2014/main" id="{A55BC4FC-AE16-BC77-3665-6357D467DC2C}"/>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2" name="Rectangle: Rounded Corners 3">
                <a:extLst>
                  <a:ext uri="{FF2B5EF4-FFF2-40B4-BE49-F238E27FC236}">
                    <a16:creationId xmlns:a16="http://schemas.microsoft.com/office/drawing/2014/main" id="{A55BC4FC-AE16-BC77-3665-6357D467DC2C}"/>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450114B-10DA-E5B7-9482-2DB9829D2AAD}"/>
              </a:ext>
            </a:extLst>
          </p:cNvPr>
          <p:cNvSpPr>
            <a:spLocks noGrp="1"/>
          </p:cNvSpPr>
          <p:nvPr>
            <p:ph type="sldNum" sz="quarter" idx="12"/>
          </p:nvPr>
        </p:nvSpPr>
        <p:spPr/>
        <p:txBody>
          <a:bodyPr/>
          <a:lstStyle/>
          <a:p>
            <a:fld id="{923781AE-F842-A042-90D3-9FF1358EFD59}" type="slidenum">
              <a:rPr lang="en-US" smtClean="0"/>
              <a:t>67</a:t>
            </a:fld>
            <a:endParaRPr lang="en-US"/>
          </a:p>
        </p:txBody>
      </p:sp>
      <p:sp>
        <p:nvSpPr>
          <p:cNvPr id="4" name="Rectangle 3">
            <a:extLst>
              <a:ext uri="{FF2B5EF4-FFF2-40B4-BE49-F238E27FC236}">
                <a16:creationId xmlns:a16="http://schemas.microsoft.com/office/drawing/2014/main" id="{59D43D0F-E78E-D25D-21C8-D0BF467A7090}"/>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541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BDD196-6F7E-F293-2457-25A6BBC987A5}"/>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62BDD196-6F7E-F293-2457-25A6BBC987A5}"/>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3"/>
                <a:stretch>
                  <a:fillRect l="-459"/>
                </a:stretch>
              </a:blipFill>
              <a:ln>
                <a:solidFill>
                  <a:schemeClr val="tx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E5699497-DD66-058D-5F95-EC99FD69844C}"/>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C9EDE773-48FC-7D58-DEF7-708AA1FC9F51}"/>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4" name="Rectangle: Rounded Corners 3">
                <a:extLst>
                  <a:ext uri="{FF2B5EF4-FFF2-40B4-BE49-F238E27FC236}">
                    <a16:creationId xmlns:a16="http://schemas.microsoft.com/office/drawing/2014/main" id="{C9EDE773-48FC-7D58-DEF7-708AA1FC9F51}"/>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AC8F1AE-F9B2-71CB-099F-A670342792B7}"/>
              </a:ext>
            </a:extLst>
          </p:cNvPr>
          <p:cNvSpPr>
            <a:spLocks noGrp="1"/>
          </p:cNvSpPr>
          <p:nvPr>
            <p:ph type="sldNum" sz="quarter" idx="12"/>
          </p:nvPr>
        </p:nvSpPr>
        <p:spPr/>
        <p:txBody>
          <a:bodyPr/>
          <a:lstStyle/>
          <a:p>
            <a:fld id="{923781AE-F842-A042-90D3-9FF1358EFD59}" type="slidenum">
              <a:rPr lang="en-US" smtClean="0"/>
              <a:t>68</a:t>
            </a:fld>
            <a:endParaRPr lang="en-US"/>
          </a:p>
        </p:txBody>
      </p:sp>
      <p:sp>
        <p:nvSpPr>
          <p:cNvPr id="5" name="Rectangle 4">
            <a:extLst>
              <a:ext uri="{FF2B5EF4-FFF2-40B4-BE49-F238E27FC236}">
                <a16:creationId xmlns:a16="http://schemas.microsoft.com/office/drawing/2014/main" id="{07234B95-C925-812C-09A8-83CE02309B86}"/>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1185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3">
                <a:extLst>
                  <a:ext uri="{FF2B5EF4-FFF2-40B4-BE49-F238E27FC236}">
                    <a16:creationId xmlns:a16="http://schemas.microsoft.com/office/drawing/2014/main" id="{912DA2FA-77D2-8470-E0B3-8662AD4D46B9}"/>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3" name="Rectangle: Rounded Corners 3">
                <a:extLst>
                  <a:ext uri="{FF2B5EF4-FFF2-40B4-BE49-F238E27FC236}">
                    <a16:creationId xmlns:a16="http://schemas.microsoft.com/office/drawing/2014/main" id="{912DA2FA-77D2-8470-E0B3-8662AD4D46B9}"/>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4"/>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04E031E-52F6-EB37-DA4F-0F00D53A0121}"/>
                  </a:ext>
                </a:extLst>
              </p:cNvPr>
              <p:cNvSpPr/>
              <p:nvPr/>
            </p:nvSpPr>
            <p:spPr>
              <a:xfrm>
                <a:off x="6096000" y="3429000"/>
                <a:ext cx="4726123" cy="27662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r>
                      <a:rPr lang="en-US" sz="2000" b="1" i="1" smtClean="0">
                        <a:solidFill>
                          <a:schemeClr val="tx1"/>
                        </a:solidFill>
                        <a:latin typeface="Cambria Math" panose="02040503050406030204" pitchFamily="18" charset="0"/>
                      </a:rPr>
                      <m:t>𝑪𝑺</m:t>
                    </m:r>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Distribution </a:t>
                </a:r>
                <a14:m>
                  <m:oMath xmlns:m="http://schemas.openxmlformats.org/officeDocument/2006/math">
                    <m:r>
                      <a:rPr lang="en-US" sz="2000" i="1" dirty="0" smtClean="0">
                        <a:solidFill>
                          <a:schemeClr val="tx1"/>
                        </a:solidFill>
                        <a:latin typeface="Cambria Math" panose="02040503050406030204" pitchFamily="18" charset="0"/>
                      </a:rPr>
                      <m:t>𝑃</m:t>
                    </m:r>
                  </m:oMath>
                </a14:m>
                <a:r>
                  <a:rPr lang="en-US" sz="2000" dirty="0">
                    <a:solidFill>
                      <a:schemeClr val="tx1"/>
                    </a:solidFill>
                  </a:rPr>
                  <a:t>, </a:t>
                </a:r>
                <a14:m>
                  <m:oMath xmlns:m="http://schemas.openxmlformats.org/officeDocument/2006/math">
                    <m:r>
                      <m:rPr>
                        <m:sty m:val="p"/>
                      </m:rPr>
                      <a:rPr lang="en-US" sz="2000" b="0" i="0" smtClean="0">
                        <a:solidFill>
                          <a:schemeClr val="tx1"/>
                        </a:solidFill>
                        <a:latin typeface="Cambria Math" panose="02040503050406030204" pitchFamily="18" charset="0"/>
                      </a:rPr>
                      <m:t>Ω</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457200" indent="-457200">
                  <a:buFont typeface="+mj-lt"/>
                  <a:buAutoNum type="arabicPeriod"/>
                </a:pPr>
                <a:r>
                  <a:rPr lang="en-US" sz="2000" dirty="0">
                    <a:solidFill>
                      <a:schemeClr val="tx1"/>
                    </a:solidFill>
                  </a:rPr>
                  <a:t>Create set </a:t>
                </a:r>
                <a:br>
                  <a:rPr lang="en-US" sz="2000" dirty="0">
                    <a:solidFill>
                      <a:schemeClr val="tx1"/>
                    </a:solidFill>
                  </a:rPr>
                </a:br>
                <a14:m>
                  <m:oMath xmlns:m="http://schemas.openxmlformats.org/officeDocument/2006/math">
                    <m:r>
                      <m:rPr>
                        <m:sty m:val="p"/>
                      </m:rPr>
                      <a:rPr lang="en-US" sz="2000" b="0" i="0" smtClean="0">
                        <a:solidFill>
                          <a:schemeClr val="tx1"/>
                        </a:solidFill>
                        <a:latin typeface="Cambria Math" panose="02040503050406030204" pitchFamily="18" charset="0"/>
                      </a:rPr>
                      <m:t>S</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m:rPr>
                        <m:lit/>
                      </m:rP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Ω</m:t>
                    </m:r>
                    <m:r>
                      <m:rPr>
                        <m:lit/>
                      </m:rPr>
                      <a:rPr lang="en-US" sz="2000" b="0" i="1" smtClean="0">
                        <a:solidFill>
                          <a:schemeClr val="tx1"/>
                        </a:solidFill>
                        <a:latin typeface="Cambria Math" panose="02040503050406030204" pitchFamily="18" charset="0"/>
                      </a:rPr>
                      <m:t>}</m:t>
                    </m:r>
                  </m:oMath>
                </a14:m>
                <a:r>
                  <a:rPr lang="en-US" sz="2000" dirty="0">
                    <a:solidFill>
                      <a:schemeClr val="tx1"/>
                    </a:solidFill>
                  </a:rPr>
                  <a:t>. </a:t>
                </a:r>
              </a:p>
              <a:p>
                <a:pPr marL="514350" indent="-514350">
                  <a:buFont typeface="+mj-lt"/>
                  <a:buAutoNum type="arabicPeriod"/>
                </a:pPr>
                <a:r>
                  <a:rPr lang="en-US" sz="2000" dirty="0">
                    <a:solidFill>
                      <a:schemeClr val="tx1"/>
                    </a:solidFill>
                  </a:rPr>
                  <a:t>Apply the </a:t>
                </a:r>
                <a14:m>
                  <m:oMath xmlns:m="http://schemas.openxmlformats.org/officeDocument/2006/math">
                    <m:r>
                      <a:rPr lang="en-US" sz="2000" b="0" i="1" dirty="0" smtClean="0">
                        <a:solidFill>
                          <a:schemeClr val="tx1"/>
                        </a:solidFill>
                        <a:latin typeface="Cambria Math" panose="02040503050406030204" pitchFamily="18" charset="0"/>
                      </a:rPr>
                      <m:t>𝑈𝑛𝑖</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𝑓</m:t>
                        </m:r>
                      </m:e>
                      <m:sub>
                        <m:r>
                          <a:rPr lang="en-US" sz="2000" b="0" i="1" dirty="0" smtClean="0">
                            <a:solidFill>
                              <a:schemeClr val="tx1"/>
                            </a:solidFill>
                            <a:latin typeface="Cambria Math" panose="02040503050406030204" pitchFamily="18" charset="0"/>
                          </a:rPr>
                          <m:t>𝑐𝑜𝑟𝑟</m:t>
                        </m:r>
                      </m:sub>
                    </m:sSub>
                  </m:oMath>
                </a14:m>
                <a:r>
                  <a:rPr lang="en-US" sz="2000" dirty="0">
                    <a:solidFill>
                      <a:schemeClr val="tx1"/>
                    </a:solidFill>
                  </a:rPr>
                  <a:t> algorithm on set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and domain </a:t>
                </a:r>
                <a14:m>
                  <m:oMath xmlns:m="http://schemas.openxmlformats.org/officeDocument/2006/math">
                    <m:r>
                      <m:rPr>
                        <m:sty m:val="p"/>
                      </m:rPr>
                      <a:rPr lang="en-US" sz="2000" b="0" i="0" smtClean="0">
                        <a:solidFill>
                          <a:schemeClr val="tx1"/>
                        </a:solidFill>
                        <a:latin typeface="Cambria Math" panose="02040503050406030204" pitchFamily="18" charset="0"/>
                      </a:rPr>
                      <m:t>Ω</m:t>
                    </m:r>
                    <m:r>
                      <a:rPr lang="en-US" sz="2000" b="0" i="1" smtClean="0">
                        <a:solidFill>
                          <a:schemeClr val="tx1"/>
                        </a:solidFill>
                        <a:latin typeface="Cambria Math" panose="02040503050406030204" pitchFamily="18" charset="0"/>
                      </a:rPr>
                      <m:t>×[0,1]</m:t>
                    </m:r>
                  </m:oMath>
                </a14:m>
                <a:r>
                  <a:rPr lang="en-US" sz="2000" dirty="0">
                    <a:solidFill>
                      <a:schemeClr val="tx1"/>
                    </a:solidFill>
                  </a:rPr>
                  <a:t>.</a:t>
                </a:r>
              </a:p>
              <a:p>
                <a:pPr marL="514350" indent="-514350">
                  <a:buFont typeface="+mj-lt"/>
                  <a:buAutoNum type="arabicPeriod"/>
                </a:pPr>
                <a:r>
                  <a:rPr lang="en-US" sz="2000" dirty="0">
                    <a:solidFill>
                      <a:schemeClr val="tx1"/>
                    </a:solidFill>
                  </a:rPr>
                  <a:t>Obtaining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oMath>
                </a14:m>
                <a:r>
                  <a:rPr lang="en-US" sz="2000" dirty="0">
                    <a:solidFill>
                      <a:schemeClr val="tx1"/>
                    </a:solidFill>
                  </a:rPr>
                  <a:t>, output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19" name="Rectangle: Rounded Corners 3">
                <a:extLst>
                  <a:ext uri="{FF2B5EF4-FFF2-40B4-BE49-F238E27FC236}">
                    <a16:creationId xmlns:a16="http://schemas.microsoft.com/office/drawing/2014/main" id="{B04E031E-52F6-EB37-DA4F-0F00D53A0121}"/>
                  </a:ext>
                </a:extLst>
              </p:cNvPr>
              <p:cNvSpPr>
                <a:spLocks noRot="1" noChangeAspect="1" noMove="1" noResize="1" noEditPoints="1" noAdjustHandles="1" noChangeArrowheads="1" noChangeShapeType="1" noTextEdit="1"/>
              </p:cNvSpPr>
              <p:nvPr/>
            </p:nvSpPr>
            <p:spPr>
              <a:xfrm>
                <a:off x="6096000" y="3429000"/>
                <a:ext cx="4726123" cy="2766236"/>
              </a:xfrm>
              <a:prstGeom prst="roundRect">
                <a:avLst/>
              </a:prstGeom>
              <a:blipFill>
                <a:blip r:embed="rId5"/>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A2A3DA3A-90A6-EB24-DF7C-69032CEFC80F}"/>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p:sp>
        <p:nvSpPr>
          <p:cNvPr id="4" name="Rectangle 3">
            <a:extLst>
              <a:ext uri="{FF2B5EF4-FFF2-40B4-BE49-F238E27FC236}">
                <a16:creationId xmlns:a16="http://schemas.microsoft.com/office/drawing/2014/main" id="{8D62D20A-2793-56FD-8ECA-5BB0C9C786BF}"/>
              </a:ext>
            </a:extLst>
          </p:cNvPr>
          <p:cNvSpPr/>
          <p:nvPr/>
        </p:nvSpPr>
        <p:spPr>
          <a:xfrm>
            <a:off x="6233160" y="4418662"/>
            <a:ext cx="4434840" cy="15401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529EC60-C458-8DF3-0E07-2155BAEBBB0C}"/>
              </a:ext>
            </a:extLst>
          </p:cNvPr>
          <p:cNvSpPr>
            <a:spLocks noGrp="1"/>
          </p:cNvSpPr>
          <p:nvPr>
            <p:ph type="sldNum" sz="quarter" idx="12"/>
          </p:nvPr>
        </p:nvSpPr>
        <p:spPr/>
        <p:txBody>
          <a:bodyPr/>
          <a:lstStyle/>
          <a:p>
            <a:fld id="{923781AE-F842-A042-90D3-9FF1358EFD59}" type="slidenum">
              <a:rPr lang="en-US" smtClean="0"/>
              <a:t>69</a:t>
            </a:fld>
            <a:endParaRPr lang="en-US"/>
          </a:p>
        </p:txBody>
      </p:sp>
      <p:sp>
        <p:nvSpPr>
          <p:cNvPr id="6" name="Rectangle 5">
            <a:extLst>
              <a:ext uri="{FF2B5EF4-FFF2-40B4-BE49-F238E27FC236}">
                <a16:creationId xmlns:a16="http://schemas.microsoft.com/office/drawing/2014/main" id="{79403709-01DC-8553-DAEB-7D77F3413F14}"/>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91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901D7D-7D8C-89F1-6AE8-F68E46915EBE}"/>
              </a:ext>
            </a:extLst>
          </p:cNvPr>
          <p:cNvSpPr txBox="1"/>
          <p:nvPr/>
        </p:nvSpPr>
        <p:spPr>
          <a:xfrm>
            <a:off x="2786708" y="1078920"/>
            <a:ext cx="7202681" cy="1569660"/>
          </a:xfrm>
          <a:prstGeom prst="rect">
            <a:avLst/>
          </a:prstGeom>
          <a:noFill/>
          <a:ln>
            <a:noFill/>
          </a:ln>
        </p:spPr>
        <p:txBody>
          <a:bodyPr wrap="square" rtlCol="0">
            <a:spAutoFit/>
          </a:bodyPr>
          <a:lstStyle/>
          <a:p>
            <a:pPr marL="285750" indent="-285750">
              <a:buFont typeface="Arial" panose="020B0604020202020204" pitchFamily="34" charset="0"/>
              <a:buChar char="•"/>
            </a:pPr>
            <a:r>
              <a:rPr lang="en-US" sz="2400" dirty="0">
                <a:solidFill>
                  <a:srgbClr val="FF0000"/>
                </a:solidFill>
              </a:rPr>
              <a:t>[</a:t>
            </a:r>
            <a:r>
              <a:rPr lang="en-US" sz="2400" dirty="0" err="1">
                <a:solidFill>
                  <a:srgbClr val="FF0000"/>
                </a:solidFill>
              </a:rPr>
              <a:t>Impagliazzo</a:t>
            </a:r>
            <a:r>
              <a:rPr lang="en-US" sz="2400" dirty="0">
                <a:solidFill>
                  <a:srgbClr val="FF0000"/>
                </a:solidFill>
              </a:rPr>
              <a:t> Lei </a:t>
            </a:r>
            <a:r>
              <a:rPr lang="en-US" sz="2400" dirty="0" err="1">
                <a:solidFill>
                  <a:srgbClr val="FF0000"/>
                </a:solidFill>
              </a:rPr>
              <a:t>Pitassi</a:t>
            </a:r>
            <a:r>
              <a:rPr lang="en-US" sz="2400" dirty="0">
                <a:solidFill>
                  <a:srgbClr val="FF0000"/>
                </a:solidFill>
              </a:rPr>
              <a:t> Sorrell] </a:t>
            </a:r>
            <a:r>
              <a:rPr lang="en-US" sz="2400" dirty="0"/>
              <a:t>Replicability as a stability property of algorithms </a:t>
            </a:r>
          </a:p>
          <a:p>
            <a:pPr marL="285750" indent="-285750">
              <a:buFont typeface="Arial" panose="020B0604020202020204" pitchFamily="34" charset="0"/>
              <a:buChar char="•"/>
            </a:pPr>
            <a:r>
              <a:rPr lang="en-US" sz="2400" dirty="0"/>
              <a:t>Take </a:t>
            </a:r>
            <a:r>
              <a:rPr lang="en-US" sz="2400" i="1" dirty="0"/>
              <a:t>same results</a:t>
            </a:r>
            <a:r>
              <a:rPr lang="en-US" sz="2400" dirty="0"/>
              <a:t> literally.</a:t>
            </a:r>
          </a:p>
          <a:p>
            <a:endParaRPr lang="en-US" sz="2400" dirty="0"/>
          </a:p>
        </p:txBody>
      </p:sp>
      <p:sp>
        <p:nvSpPr>
          <p:cNvPr id="6" name="Slide Number Placeholder 5">
            <a:extLst>
              <a:ext uri="{FF2B5EF4-FFF2-40B4-BE49-F238E27FC236}">
                <a16:creationId xmlns:a16="http://schemas.microsoft.com/office/drawing/2014/main" id="{0AB8A6E0-0FDD-010F-393C-2BB70D13E527}"/>
              </a:ext>
            </a:extLst>
          </p:cNvPr>
          <p:cNvSpPr>
            <a:spLocks noGrp="1"/>
          </p:cNvSpPr>
          <p:nvPr>
            <p:ph type="sldNum" sz="quarter" idx="12"/>
          </p:nvPr>
        </p:nvSpPr>
        <p:spPr/>
        <p:txBody>
          <a:bodyPr/>
          <a:lstStyle/>
          <a:p>
            <a:fld id="{923781AE-F842-A042-90D3-9FF1358EFD59}" type="slidenum">
              <a:rPr lang="en-US" smtClean="0"/>
              <a:t>7</a:t>
            </a:fld>
            <a:endParaRPr lang="en-US"/>
          </a:p>
        </p:txBody>
      </p:sp>
      <p:sp>
        <p:nvSpPr>
          <p:cNvPr id="10" name="Title 1">
            <a:extLst>
              <a:ext uri="{FF2B5EF4-FFF2-40B4-BE49-F238E27FC236}">
                <a16:creationId xmlns:a16="http://schemas.microsoft.com/office/drawing/2014/main" id="{01C907BB-89E5-646A-9487-95A3E89E8D1E}"/>
              </a:ext>
            </a:extLst>
          </p:cNvPr>
          <p:cNvSpPr>
            <a:spLocks noGrp="1"/>
          </p:cNvSpPr>
          <p:nvPr>
            <p:ph type="title"/>
          </p:nvPr>
        </p:nvSpPr>
        <p:spPr>
          <a:xfrm>
            <a:off x="4267200" y="-140201"/>
            <a:ext cx="10515600" cy="1325563"/>
          </a:xfrm>
        </p:spPr>
        <p:txBody>
          <a:bodyPr/>
          <a:lstStyle/>
          <a:p>
            <a:r>
              <a:rPr lang="en-US" dirty="0"/>
              <a:t>Replicability</a:t>
            </a:r>
          </a:p>
        </p:txBody>
      </p:sp>
      <p:grpSp>
        <p:nvGrpSpPr>
          <p:cNvPr id="2" name="Group 1">
            <a:extLst>
              <a:ext uri="{FF2B5EF4-FFF2-40B4-BE49-F238E27FC236}">
                <a16:creationId xmlns:a16="http://schemas.microsoft.com/office/drawing/2014/main" id="{8BFBF812-28E6-3FC7-7652-114ED4A3C704}"/>
              </a:ext>
            </a:extLst>
          </p:cNvPr>
          <p:cNvGrpSpPr/>
          <p:nvPr/>
        </p:nvGrpSpPr>
        <p:grpSpPr>
          <a:xfrm>
            <a:off x="2136720" y="2696851"/>
            <a:ext cx="8335748" cy="2927572"/>
            <a:chOff x="6329803" y="3550880"/>
            <a:chExt cx="5468659" cy="1755046"/>
          </a:xfrm>
        </p:grpSpPr>
        <p:sp>
          <p:nvSpPr>
            <p:cNvPr id="8" name="Rectangle 7">
              <a:extLst>
                <a:ext uri="{FF2B5EF4-FFF2-40B4-BE49-F238E27FC236}">
                  <a16:creationId xmlns:a16="http://schemas.microsoft.com/office/drawing/2014/main" id="{0AD28B41-79EB-9583-F4DB-99EE24996D82}"/>
                </a:ext>
              </a:extLst>
            </p:cNvPr>
            <p:cNvSpPr/>
            <p:nvPr/>
          </p:nvSpPr>
          <p:spPr>
            <a:xfrm>
              <a:off x="6329803" y="3550880"/>
              <a:ext cx="5468659" cy="17550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7CB892-0EA0-D337-FD9E-86E407A6A809}"/>
                    </a:ext>
                  </a:extLst>
                </p:cNvPr>
                <p:cNvSpPr txBox="1"/>
                <p:nvPr/>
              </p:nvSpPr>
              <p:spPr>
                <a:xfrm>
                  <a:off x="6329803" y="4474532"/>
                  <a:ext cx="5444665" cy="4829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600" b="0" i="1" smtClean="0">
                                <a:latin typeface="Cambria Math" panose="02040503050406030204" pitchFamily="18" charset="0"/>
                              </a:rPr>
                            </m:ctrlPr>
                          </m:funcPr>
                          <m:fName>
                            <m:limLow>
                              <m:limLowPr>
                                <m:ctrlPr>
                                  <a:rPr lang="en-US" sz="3600" b="0" i="1" smtClean="0">
                                    <a:latin typeface="Cambria Math" panose="02040503050406030204" pitchFamily="18" charset="0"/>
                                  </a:rPr>
                                </m:ctrlPr>
                              </m:limLowPr>
                              <m:e>
                                <m:r>
                                  <m:rPr>
                                    <m:sty m:val="p"/>
                                  </m:rPr>
                                  <a:rPr lang="en-US" sz="3600" b="0" i="0" smtClean="0">
                                    <a:latin typeface="Cambria Math" panose="02040503050406030204" pitchFamily="18" charset="0"/>
                                  </a:rPr>
                                  <m:t>Pr</m:t>
                                </m:r>
                              </m:e>
                              <m:lim>
                                <m:r>
                                  <a:rPr lang="en-US" sz="3600" b="0" i="1" smtClean="0">
                                    <a:latin typeface="Cambria Math" panose="02040503050406030204" pitchFamily="18" charset="0"/>
                                  </a:rPr>
                                  <m:t>𝑆</m:t>
                                </m:r>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𝑆</m:t>
                                    </m:r>
                                  </m:e>
                                  <m:sup>
                                    <m:r>
                                      <a:rPr lang="en-US" sz="3600" b="0" i="1" smtClean="0">
                                        <a:latin typeface="Cambria Math" panose="02040503050406030204" pitchFamily="18" charset="0"/>
                                      </a:rPr>
                                      <m:t>′</m:t>
                                    </m:r>
                                  </m:sup>
                                </m:sSup>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m:t>
                                    </m:r>
                                  </m:e>
                                  <m:sub>
                                    <m:r>
                                      <a:rPr lang="en-US" sz="3600" b="0" i="1" smtClean="0">
                                        <a:latin typeface="Cambria Math" panose="02040503050406030204" pitchFamily="18" charset="0"/>
                                      </a:rPr>
                                      <m:t>.</m:t>
                                    </m:r>
                                  </m:sub>
                                </m:sSub>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𝐷</m:t>
                                    </m:r>
                                  </m:e>
                                  <m:sup>
                                    <m:r>
                                      <a:rPr lang="en-US" sz="3600" b="0" i="1" smtClean="0">
                                        <a:latin typeface="Cambria Math" panose="02040503050406030204" pitchFamily="18" charset="0"/>
                                      </a:rPr>
                                      <m:t>𝑛</m:t>
                                    </m:r>
                                  </m:sup>
                                </m:sSup>
                                <m:r>
                                  <a:rPr lang="en-US" sz="3600" b="0" i="1" smtClean="0">
                                    <a:latin typeface="Cambria Math" panose="02040503050406030204" pitchFamily="18" charset="0"/>
                                  </a:rPr>
                                  <m:t> ,   </m:t>
                                </m:r>
                                <m:r>
                                  <a:rPr lang="en-US" sz="3600" b="0" i="1" smtClean="0">
                                    <a:latin typeface="Cambria Math" panose="02040503050406030204" pitchFamily="18" charset="0"/>
                                  </a:rPr>
                                  <m:t>𝑟</m:t>
                                </m:r>
                              </m:lim>
                            </m:limLow>
                          </m:fName>
                          <m:e>
                            <m:r>
                              <a:rPr lang="en-US" sz="3600" b="0" i="1" smtClean="0">
                                <a:latin typeface="Cambria Math" panose="02040503050406030204" pitchFamily="18" charset="0"/>
                              </a:rPr>
                              <m:t>[</m:t>
                            </m:r>
                            <m:r>
                              <a:rPr lang="en-US" sz="3600" b="0" i="1" smtClean="0">
                                <a:latin typeface="Cambria Math" panose="02040503050406030204" pitchFamily="18" charset="0"/>
                              </a:rPr>
                              <m:t>𝐴</m:t>
                            </m:r>
                          </m:e>
                        </m:func>
                        <m:d>
                          <m:dPr>
                            <m:ctrlPr>
                              <a:rPr lang="en-US" sz="3600" b="0" i="1" smtClean="0">
                                <a:latin typeface="Cambria Math" panose="02040503050406030204" pitchFamily="18" charset="0"/>
                              </a:rPr>
                            </m:ctrlPr>
                          </m:dPr>
                          <m:e>
                            <m:r>
                              <a:rPr lang="en-US" sz="3600" b="0" i="1" smtClean="0">
                                <a:solidFill>
                                  <a:srgbClr val="FF0000"/>
                                </a:solidFill>
                                <a:latin typeface="Cambria Math" panose="02040503050406030204" pitchFamily="18" charset="0"/>
                              </a:rPr>
                              <m:t>𝑆</m:t>
                            </m:r>
                            <m:r>
                              <a:rPr lang="en-US" sz="3600" b="0" i="1" smtClean="0">
                                <a:latin typeface="Cambria Math" panose="02040503050406030204" pitchFamily="18" charset="0"/>
                              </a:rPr>
                              <m:t>;</m:t>
                            </m:r>
                            <m:r>
                              <a:rPr lang="en-US" sz="3600" b="0" i="1" smtClean="0">
                                <a:solidFill>
                                  <a:srgbClr val="00B050"/>
                                </a:solidFill>
                                <a:latin typeface="Cambria Math" panose="02040503050406030204" pitchFamily="18" charset="0"/>
                              </a:rPr>
                              <m:t>𝑟</m:t>
                            </m:r>
                          </m:e>
                        </m:d>
                        <m:r>
                          <a:rPr lang="en-US" sz="3600" b="0" i="1" smtClean="0">
                            <a:latin typeface="Cambria Math" panose="02040503050406030204" pitchFamily="18" charset="0"/>
                          </a:rPr>
                          <m:t>=</m:t>
                        </m:r>
                        <m:r>
                          <a:rPr lang="en-US" sz="3600" b="0" i="1" smtClean="0">
                            <a:latin typeface="Cambria Math" panose="02040503050406030204" pitchFamily="18" charset="0"/>
                          </a:rPr>
                          <m:t>𝐴</m:t>
                        </m:r>
                        <m:r>
                          <a:rPr lang="en-US" sz="3600" b="0" i="1" smtClean="0">
                            <a:latin typeface="Cambria Math" panose="02040503050406030204" pitchFamily="18" charset="0"/>
                          </a:rPr>
                          <m:t>(</m:t>
                        </m:r>
                        <m:sSup>
                          <m:sSupPr>
                            <m:ctrlPr>
                              <a:rPr lang="en-US" sz="3600" b="0" i="1" smtClean="0">
                                <a:solidFill>
                                  <a:srgbClr val="0070C0"/>
                                </a:solidFill>
                                <a:latin typeface="Cambria Math" panose="02040503050406030204" pitchFamily="18" charset="0"/>
                              </a:rPr>
                            </m:ctrlPr>
                          </m:sSupPr>
                          <m:e>
                            <m:r>
                              <a:rPr lang="en-US" sz="3600" b="0" i="1" smtClean="0">
                                <a:solidFill>
                                  <a:srgbClr val="0070C0"/>
                                </a:solidFill>
                                <a:latin typeface="Cambria Math" panose="02040503050406030204" pitchFamily="18" charset="0"/>
                              </a:rPr>
                              <m:t>𝑆</m:t>
                            </m:r>
                          </m:e>
                          <m:sup>
                            <m:r>
                              <a:rPr lang="en-US" sz="3600" b="0" i="1" smtClean="0">
                                <a:solidFill>
                                  <a:srgbClr val="0070C0"/>
                                </a:solidFill>
                                <a:latin typeface="Cambria Math" panose="02040503050406030204" pitchFamily="18" charset="0"/>
                              </a:rPr>
                              <m:t>′</m:t>
                            </m:r>
                          </m:sup>
                        </m:sSup>
                        <m:r>
                          <a:rPr lang="en-US" sz="3600" b="0" i="1" smtClean="0">
                            <a:latin typeface="Cambria Math" panose="02040503050406030204" pitchFamily="18" charset="0"/>
                          </a:rPr>
                          <m:t>;</m:t>
                        </m:r>
                        <m:r>
                          <a:rPr lang="en-US" sz="3600" b="0" i="1" smtClean="0">
                            <a:solidFill>
                              <a:srgbClr val="00B050"/>
                            </a:solidFill>
                            <a:latin typeface="Cambria Math" panose="02040503050406030204" pitchFamily="18" charset="0"/>
                          </a:rPr>
                          <m:t>𝑟</m:t>
                        </m:r>
                        <m:r>
                          <a:rPr lang="en-US" sz="3600" b="0" i="1" smtClean="0">
                            <a:latin typeface="Cambria Math" panose="02040503050406030204" pitchFamily="18" charset="0"/>
                          </a:rPr>
                          <m:t>)]≥1−</m:t>
                        </m:r>
                        <m:r>
                          <a:rPr lang="en-US" sz="3600" b="0" i="1" smtClean="0">
                            <a:latin typeface="Cambria Math" panose="02040503050406030204" pitchFamily="18" charset="0"/>
                          </a:rPr>
                          <m:t>𝜌</m:t>
                        </m:r>
                      </m:oMath>
                    </m:oMathPara>
                  </a14:m>
                  <a:endParaRPr lang="en-US" sz="3600" dirty="0"/>
                </a:p>
              </p:txBody>
            </p:sp>
          </mc:Choice>
          <mc:Fallback xmlns="">
            <p:sp>
              <p:nvSpPr>
                <p:cNvPr id="9" name="TextBox 8">
                  <a:extLst>
                    <a:ext uri="{FF2B5EF4-FFF2-40B4-BE49-F238E27FC236}">
                      <a16:creationId xmlns:a16="http://schemas.microsoft.com/office/drawing/2014/main" id="{4A7CB892-0EA0-D337-FD9E-86E407A6A809}"/>
                    </a:ext>
                  </a:extLst>
                </p:cNvPr>
                <p:cNvSpPr txBox="1">
                  <a:spLocks noRot="1" noChangeAspect="1" noMove="1" noResize="1" noEditPoints="1" noAdjustHandles="1" noChangeArrowheads="1" noChangeShapeType="1" noTextEdit="1"/>
                </p:cNvSpPr>
                <p:nvPr/>
              </p:nvSpPr>
              <p:spPr>
                <a:xfrm>
                  <a:off x="6329803" y="4474532"/>
                  <a:ext cx="5444665" cy="482913"/>
                </a:xfrm>
                <a:prstGeom prst="rect">
                  <a:avLst/>
                </a:prstGeom>
                <a:blipFill>
                  <a:blip r:embed="rId3"/>
                  <a:stretch>
                    <a:fillRect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D7DFAA-5C66-C7C3-E72B-437108C09A7C}"/>
                    </a:ext>
                  </a:extLst>
                </p:cNvPr>
                <p:cNvSpPr txBox="1"/>
                <p:nvPr/>
              </p:nvSpPr>
              <p:spPr>
                <a:xfrm>
                  <a:off x="6642623" y="3638619"/>
                  <a:ext cx="4608095" cy="498173"/>
                </a:xfrm>
                <a:prstGeom prst="rect">
                  <a:avLst/>
                </a:prstGeom>
                <a:noFill/>
              </p:spPr>
              <p:txBody>
                <a:bodyPr wrap="square" rtlCol="0">
                  <a:spAutoFit/>
                </a:bodyPr>
                <a:lstStyle/>
                <a:p>
                  <a:r>
                    <a:rPr lang="en-US" sz="2400" dirty="0"/>
                    <a:t>A randomized algorithm </a:t>
                  </a:r>
                  <a14:m>
                    <m:oMath xmlns:m="http://schemas.openxmlformats.org/officeDocument/2006/math">
                      <m:r>
                        <a:rPr lang="en-US" sz="2400" i="1" dirty="0" smtClean="0">
                          <a:latin typeface="Cambria Math" panose="02040503050406030204" pitchFamily="18" charset="0"/>
                        </a:rPr>
                        <m:t>𝐴</m:t>
                      </m:r>
                    </m:oMath>
                  </a14:m>
                  <a:r>
                    <a:rPr lang="en-US" sz="2400" dirty="0"/>
                    <a:t> running on data is said to be </a:t>
                  </a:r>
                  <a14:m>
                    <m:oMath xmlns:m="http://schemas.openxmlformats.org/officeDocument/2006/math">
                      <m:r>
                        <a:rPr lang="en-US" sz="2400" b="1" i="1" smtClean="0">
                          <a:latin typeface="Cambria Math" panose="02040503050406030204" pitchFamily="18" charset="0"/>
                        </a:rPr>
                        <m:t>𝝆</m:t>
                      </m:r>
                    </m:oMath>
                  </a14:m>
                  <a:r>
                    <a:rPr lang="en-US" sz="2400" b="1" dirty="0"/>
                    <a:t>-replicable </a:t>
                  </a:r>
                  <a:r>
                    <a:rPr lang="en-US" sz="2400" dirty="0"/>
                    <a:t>if for </a:t>
                  </a:r>
                  <a:r>
                    <a:rPr lang="en-US" sz="2400" b="1" dirty="0"/>
                    <a:t>all</a:t>
                  </a:r>
                  <a:r>
                    <a:rPr lang="en-US" sz="2400" dirty="0"/>
                    <a:t> distributions </a:t>
                  </a:r>
                  <a14:m>
                    <m:oMath xmlns:m="http://schemas.openxmlformats.org/officeDocument/2006/math">
                      <m:r>
                        <a:rPr lang="en-US" sz="2400" i="1" dirty="0" smtClean="0">
                          <a:latin typeface="Cambria Math" panose="02040503050406030204" pitchFamily="18" charset="0"/>
                        </a:rPr>
                        <m:t>𝐷</m:t>
                      </m:r>
                    </m:oMath>
                  </a14:m>
                  <a:r>
                    <a:rPr lang="en-US" sz="2400" dirty="0"/>
                    <a:t>, </a:t>
                  </a:r>
                </a:p>
              </p:txBody>
            </p:sp>
          </mc:Choice>
          <mc:Fallback xmlns="">
            <p:sp>
              <p:nvSpPr>
                <p:cNvPr id="12" name="TextBox 11">
                  <a:extLst>
                    <a:ext uri="{FF2B5EF4-FFF2-40B4-BE49-F238E27FC236}">
                      <a16:creationId xmlns:a16="http://schemas.microsoft.com/office/drawing/2014/main" id="{32D7DFAA-5C66-C7C3-E72B-437108C09A7C}"/>
                    </a:ext>
                  </a:extLst>
                </p:cNvPr>
                <p:cNvSpPr txBox="1">
                  <a:spLocks noRot="1" noChangeAspect="1" noMove="1" noResize="1" noEditPoints="1" noAdjustHandles="1" noChangeArrowheads="1" noChangeShapeType="1" noTextEdit="1"/>
                </p:cNvSpPr>
                <p:nvPr/>
              </p:nvSpPr>
              <p:spPr>
                <a:xfrm>
                  <a:off x="6642623" y="3638619"/>
                  <a:ext cx="4608095" cy="498173"/>
                </a:xfrm>
                <a:prstGeom prst="rect">
                  <a:avLst/>
                </a:prstGeom>
                <a:blipFill>
                  <a:blip r:embed="rId4"/>
                  <a:stretch>
                    <a:fillRect l="-1264" t="-4478" r="-1805" b="-14925"/>
                  </a:stretch>
                </a:blipFill>
              </p:spPr>
              <p:txBody>
                <a:bodyPr/>
                <a:lstStyle/>
                <a:p>
                  <a:r>
                    <a:rPr lang="en-US">
                      <a:noFill/>
                    </a:rPr>
                    <a:t> </a:t>
                  </a:r>
                </a:p>
              </p:txBody>
            </p:sp>
          </mc:Fallback>
        </mc:AlternateContent>
      </p:grpSp>
      <p:sp>
        <p:nvSpPr>
          <p:cNvPr id="3" name="Rectangle 2">
            <a:extLst>
              <a:ext uri="{FF2B5EF4-FFF2-40B4-BE49-F238E27FC236}">
                <a16:creationId xmlns:a16="http://schemas.microsoft.com/office/drawing/2014/main" id="{1731A617-24A8-B677-21A7-E89CC8CD78C2}"/>
              </a:ext>
            </a:extLst>
          </p:cNvPr>
          <p:cNvSpPr/>
          <p:nvPr/>
        </p:nvSpPr>
        <p:spPr>
          <a:xfrm>
            <a:off x="2760453" y="1185362"/>
            <a:ext cx="7280694" cy="1316298"/>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4A41AEF-F610-2CFB-96B8-00B0BD5DDF40}"/>
              </a:ext>
            </a:extLst>
          </p:cNvPr>
          <p:cNvSpPr/>
          <p:nvPr/>
        </p:nvSpPr>
        <p:spPr>
          <a:xfrm>
            <a:off x="2450277" y="3220119"/>
            <a:ext cx="672861" cy="662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447A11-5371-EE9F-93D2-31F2C2B5CDB4}"/>
              </a:ext>
            </a:extLst>
          </p:cNvPr>
          <p:cNvCxnSpPr>
            <a:endCxn id="4" idx="3"/>
          </p:cNvCxnSpPr>
          <p:nvPr/>
        </p:nvCxnSpPr>
        <p:spPr>
          <a:xfrm flipV="1">
            <a:off x="1639019" y="3785359"/>
            <a:ext cx="909796" cy="452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B696046-DEA5-1A98-7D17-990C3758CD39}"/>
              </a:ext>
            </a:extLst>
          </p:cNvPr>
          <p:cNvSpPr txBox="1"/>
          <p:nvPr/>
        </p:nvSpPr>
        <p:spPr>
          <a:xfrm>
            <a:off x="569719" y="4223159"/>
            <a:ext cx="1880558" cy="461665"/>
          </a:xfrm>
          <a:prstGeom prst="rect">
            <a:avLst/>
          </a:prstGeom>
          <a:noFill/>
        </p:spPr>
        <p:txBody>
          <a:bodyPr wrap="square" rtlCol="0">
            <a:spAutoFit/>
          </a:bodyPr>
          <a:lstStyle/>
          <a:p>
            <a:r>
              <a:rPr lang="en-US" sz="2400" dirty="0">
                <a:solidFill>
                  <a:srgbClr val="FF0000"/>
                </a:solidFill>
              </a:rPr>
              <a:t>Close to 0!</a:t>
            </a:r>
          </a:p>
        </p:txBody>
      </p:sp>
    </p:spTree>
    <p:extLst>
      <p:ext uri="{BB962C8B-B14F-4D97-AF65-F5344CB8AC3E}">
        <p14:creationId xmlns:p14="http://schemas.microsoft.com/office/powerpoint/2010/main" val="163251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3">
                <a:extLst>
                  <a:ext uri="{FF2B5EF4-FFF2-40B4-BE49-F238E27FC236}">
                    <a16:creationId xmlns:a16="http://schemas.microsoft.com/office/drawing/2014/main" id="{912DA2FA-77D2-8470-E0B3-8662AD4D46B9}"/>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3" name="Rectangle: Rounded Corners 3">
                <a:extLst>
                  <a:ext uri="{FF2B5EF4-FFF2-40B4-BE49-F238E27FC236}">
                    <a16:creationId xmlns:a16="http://schemas.microsoft.com/office/drawing/2014/main" id="{912DA2FA-77D2-8470-E0B3-8662AD4D46B9}"/>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4"/>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04E031E-52F6-EB37-DA4F-0F00D53A0121}"/>
                  </a:ext>
                </a:extLst>
              </p:cNvPr>
              <p:cNvSpPr/>
              <p:nvPr/>
            </p:nvSpPr>
            <p:spPr>
              <a:xfrm>
                <a:off x="6096000" y="3429000"/>
                <a:ext cx="4726123" cy="27662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r>
                      <a:rPr lang="en-US" sz="2000" b="1" i="1" smtClean="0">
                        <a:solidFill>
                          <a:schemeClr val="tx1"/>
                        </a:solidFill>
                        <a:latin typeface="Cambria Math" panose="02040503050406030204" pitchFamily="18" charset="0"/>
                      </a:rPr>
                      <m:t>𝑪𝑺</m:t>
                    </m:r>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Distribution </a:t>
                </a:r>
                <a14:m>
                  <m:oMath xmlns:m="http://schemas.openxmlformats.org/officeDocument/2006/math">
                    <m:r>
                      <a:rPr lang="en-US" sz="2000" i="1" dirty="0" smtClean="0">
                        <a:solidFill>
                          <a:schemeClr val="tx1"/>
                        </a:solidFill>
                        <a:latin typeface="Cambria Math" panose="02040503050406030204" pitchFamily="18" charset="0"/>
                      </a:rPr>
                      <m:t>𝑃</m:t>
                    </m:r>
                  </m:oMath>
                </a14:m>
                <a:r>
                  <a:rPr lang="en-US" sz="2000" dirty="0">
                    <a:solidFill>
                      <a:schemeClr val="tx1"/>
                    </a:solidFill>
                  </a:rPr>
                  <a:t>, </a:t>
                </a:r>
                <a14:m>
                  <m:oMath xmlns:m="http://schemas.openxmlformats.org/officeDocument/2006/math">
                    <m:r>
                      <m:rPr>
                        <m:sty m:val="p"/>
                      </m:rPr>
                      <a:rPr lang="en-US" sz="2000" b="0" i="0" smtClean="0">
                        <a:solidFill>
                          <a:schemeClr val="tx1"/>
                        </a:solidFill>
                        <a:latin typeface="Cambria Math" panose="02040503050406030204" pitchFamily="18" charset="0"/>
                      </a:rPr>
                      <m:t>Ω</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457200" indent="-457200">
                  <a:buFont typeface="+mj-lt"/>
                  <a:buAutoNum type="arabicPeriod"/>
                </a:pPr>
                <a:r>
                  <a:rPr lang="en-US" sz="2000" dirty="0">
                    <a:solidFill>
                      <a:schemeClr val="tx1"/>
                    </a:solidFill>
                  </a:rPr>
                  <a:t>Create set </a:t>
                </a:r>
                <a:br>
                  <a:rPr lang="en-US" sz="2000" dirty="0">
                    <a:solidFill>
                      <a:schemeClr val="tx1"/>
                    </a:solidFill>
                  </a:rPr>
                </a:br>
                <a14:m>
                  <m:oMath xmlns:m="http://schemas.openxmlformats.org/officeDocument/2006/math">
                    <m:r>
                      <m:rPr>
                        <m:sty m:val="p"/>
                      </m:rPr>
                      <a:rPr lang="en-US" sz="2000" b="0" i="0" smtClean="0">
                        <a:solidFill>
                          <a:schemeClr val="tx1"/>
                        </a:solidFill>
                        <a:latin typeface="Cambria Math" panose="02040503050406030204" pitchFamily="18" charset="0"/>
                      </a:rPr>
                      <m:t>S</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m:rPr>
                        <m:lit/>
                      </m:rP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Ω</m:t>
                    </m:r>
                    <m:r>
                      <m:rPr>
                        <m:lit/>
                      </m:rPr>
                      <a:rPr lang="en-US" sz="2000" b="0" i="1" smtClean="0">
                        <a:solidFill>
                          <a:schemeClr val="tx1"/>
                        </a:solidFill>
                        <a:latin typeface="Cambria Math" panose="02040503050406030204" pitchFamily="18" charset="0"/>
                      </a:rPr>
                      <m:t>}</m:t>
                    </m:r>
                  </m:oMath>
                </a14:m>
                <a:r>
                  <a:rPr lang="en-US" sz="2000" dirty="0">
                    <a:solidFill>
                      <a:schemeClr val="tx1"/>
                    </a:solidFill>
                  </a:rPr>
                  <a:t>. </a:t>
                </a:r>
              </a:p>
              <a:p>
                <a:pPr marL="514350" indent="-514350">
                  <a:buFont typeface="+mj-lt"/>
                  <a:buAutoNum type="arabicPeriod"/>
                </a:pPr>
                <a:r>
                  <a:rPr lang="en-US" sz="2000" dirty="0">
                    <a:solidFill>
                      <a:schemeClr val="tx1"/>
                    </a:solidFill>
                  </a:rPr>
                  <a:t>Apply the </a:t>
                </a:r>
                <a14:m>
                  <m:oMath xmlns:m="http://schemas.openxmlformats.org/officeDocument/2006/math">
                    <m:r>
                      <a:rPr lang="en-US" sz="2000" b="0" i="1" dirty="0" smtClean="0">
                        <a:solidFill>
                          <a:schemeClr val="tx1"/>
                        </a:solidFill>
                        <a:latin typeface="Cambria Math" panose="02040503050406030204" pitchFamily="18" charset="0"/>
                      </a:rPr>
                      <m:t>𝑈𝑛𝑖</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𝑓</m:t>
                        </m:r>
                      </m:e>
                      <m:sub>
                        <m:r>
                          <a:rPr lang="en-US" sz="2000" b="0" i="1" dirty="0" smtClean="0">
                            <a:solidFill>
                              <a:schemeClr val="tx1"/>
                            </a:solidFill>
                            <a:latin typeface="Cambria Math" panose="02040503050406030204" pitchFamily="18" charset="0"/>
                          </a:rPr>
                          <m:t>𝑐𝑜𝑟𝑟</m:t>
                        </m:r>
                      </m:sub>
                    </m:sSub>
                  </m:oMath>
                </a14:m>
                <a:r>
                  <a:rPr lang="en-US" sz="2000" dirty="0">
                    <a:solidFill>
                      <a:schemeClr val="tx1"/>
                    </a:solidFill>
                  </a:rPr>
                  <a:t> algorithm on set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and domain </a:t>
                </a:r>
                <a14:m>
                  <m:oMath xmlns:m="http://schemas.openxmlformats.org/officeDocument/2006/math">
                    <m:r>
                      <m:rPr>
                        <m:sty m:val="p"/>
                      </m:rPr>
                      <a:rPr lang="en-US" sz="2000" b="0" i="0" smtClean="0">
                        <a:solidFill>
                          <a:schemeClr val="tx1"/>
                        </a:solidFill>
                        <a:latin typeface="Cambria Math" panose="02040503050406030204" pitchFamily="18" charset="0"/>
                      </a:rPr>
                      <m:t>Ω</m:t>
                    </m:r>
                    <m:r>
                      <a:rPr lang="en-US" sz="2000" b="0" i="1" smtClean="0">
                        <a:solidFill>
                          <a:schemeClr val="tx1"/>
                        </a:solidFill>
                        <a:latin typeface="Cambria Math" panose="02040503050406030204" pitchFamily="18" charset="0"/>
                      </a:rPr>
                      <m:t>×[0,1]</m:t>
                    </m:r>
                  </m:oMath>
                </a14:m>
                <a:r>
                  <a:rPr lang="en-US" sz="2000" dirty="0">
                    <a:solidFill>
                      <a:schemeClr val="tx1"/>
                    </a:solidFill>
                  </a:rPr>
                  <a:t>.</a:t>
                </a:r>
              </a:p>
              <a:p>
                <a:pPr marL="514350" indent="-514350">
                  <a:buFont typeface="+mj-lt"/>
                  <a:buAutoNum type="arabicPeriod"/>
                </a:pPr>
                <a:r>
                  <a:rPr lang="en-US" sz="2000" dirty="0">
                    <a:solidFill>
                      <a:schemeClr val="tx1"/>
                    </a:solidFill>
                  </a:rPr>
                  <a:t>Obtaining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oMath>
                </a14:m>
                <a:r>
                  <a:rPr lang="en-US" sz="2000" dirty="0">
                    <a:solidFill>
                      <a:schemeClr val="tx1"/>
                    </a:solidFill>
                  </a:rPr>
                  <a:t>, output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19" name="Rectangle: Rounded Corners 3">
                <a:extLst>
                  <a:ext uri="{FF2B5EF4-FFF2-40B4-BE49-F238E27FC236}">
                    <a16:creationId xmlns:a16="http://schemas.microsoft.com/office/drawing/2014/main" id="{B04E031E-52F6-EB37-DA4F-0F00D53A0121}"/>
                  </a:ext>
                </a:extLst>
              </p:cNvPr>
              <p:cNvSpPr>
                <a:spLocks noRot="1" noChangeAspect="1" noMove="1" noResize="1" noEditPoints="1" noAdjustHandles="1" noChangeArrowheads="1" noChangeShapeType="1" noTextEdit="1"/>
              </p:cNvSpPr>
              <p:nvPr/>
            </p:nvSpPr>
            <p:spPr>
              <a:xfrm>
                <a:off x="6096000" y="3429000"/>
                <a:ext cx="4726123" cy="2766236"/>
              </a:xfrm>
              <a:prstGeom prst="roundRect">
                <a:avLst/>
              </a:prstGeom>
              <a:blipFill>
                <a:blip r:embed="rId5"/>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A2A3DA3A-90A6-EB24-DF7C-69032CEFC80F}"/>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p:sp>
        <p:nvSpPr>
          <p:cNvPr id="4" name="Rectangle 3">
            <a:extLst>
              <a:ext uri="{FF2B5EF4-FFF2-40B4-BE49-F238E27FC236}">
                <a16:creationId xmlns:a16="http://schemas.microsoft.com/office/drawing/2014/main" id="{8D62D20A-2793-56FD-8ECA-5BB0C9C786BF}"/>
              </a:ext>
            </a:extLst>
          </p:cNvPr>
          <p:cNvSpPr/>
          <p:nvPr/>
        </p:nvSpPr>
        <p:spPr>
          <a:xfrm>
            <a:off x="6233160" y="5029200"/>
            <a:ext cx="4434840" cy="9296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A3BF8C0-1BF9-2E31-3459-0A0F3BEA0F0B}"/>
              </a:ext>
            </a:extLst>
          </p:cNvPr>
          <p:cNvSpPr>
            <a:spLocks noGrp="1"/>
          </p:cNvSpPr>
          <p:nvPr>
            <p:ph type="sldNum" sz="quarter" idx="12"/>
          </p:nvPr>
        </p:nvSpPr>
        <p:spPr/>
        <p:txBody>
          <a:bodyPr/>
          <a:lstStyle/>
          <a:p>
            <a:fld id="{923781AE-F842-A042-90D3-9FF1358EFD59}" type="slidenum">
              <a:rPr lang="en-US" smtClean="0"/>
              <a:t>70</a:t>
            </a:fld>
            <a:endParaRPr lang="en-US"/>
          </a:p>
        </p:txBody>
      </p:sp>
      <p:sp>
        <p:nvSpPr>
          <p:cNvPr id="6" name="Rectangle 5">
            <a:extLst>
              <a:ext uri="{FF2B5EF4-FFF2-40B4-BE49-F238E27FC236}">
                <a16:creationId xmlns:a16="http://schemas.microsoft.com/office/drawing/2014/main" id="{58B174FF-7319-049B-ABCE-90235C851EDB}"/>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648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3">
                <a:extLst>
                  <a:ext uri="{FF2B5EF4-FFF2-40B4-BE49-F238E27FC236}">
                    <a16:creationId xmlns:a16="http://schemas.microsoft.com/office/drawing/2014/main" id="{912DA2FA-77D2-8470-E0B3-8662AD4D46B9}"/>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3" name="Rectangle: Rounded Corners 3">
                <a:extLst>
                  <a:ext uri="{FF2B5EF4-FFF2-40B4-BE49-F238E27FC236}">
                    <a16:creationId xmlns:a16="http://schemas.microsoft.com/office/drawing/2014/main" id="{912DA2FA-77D2-8470-E0B3-8662AD4D46B9}"/>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4"/>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04E031E-52F6-EB37-DA4F-0F00D53A0121}"/>
                  </a:ext>
                </a:extLst>
              </p:cNvPr>
              <p:cNvSpPr/>
              <p:nvPr/>
            </p:nvSpPr>
            <p:spPr>
              <a:xfrm>
                <a:off x="6096000" y="3429000"/>
                <a:ext cx="4726123" cy="27662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r>
                      <a:rPr lang="en-US" sz="2000" b="1" i="1" smtClean="0">
                        <a:solidFill>
                          <a:schemeClr val="tx1"/>
                        </a:solidFill>
                        <a:latin typeface="Cambria Math" panose="02040503050406030204" pitchFamily="18" charset="0"/>
                      </a:rPr>
                      <m:t>𝑪𝑺</m:t>
                    </m:r>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Distribution </a:t>
                </a:r>
                <a14:m>
                  <m:oMath xmlns:m="http://schemas.openxmlformats.org/officeDocument/2006/math">
                    <m:r>
                      <a:rPr lang="en-US" sz="2000" i="1" dirty="0" smtClean="0">
                        <a:solidFill>
                          <a:schemeClr val="tx1"/>
                        </a:solidFill>
                        <a:latin typeface="Cambria Math" panose="02040503050406030204" pitchFamily="18" charset="0"/>
                      </a:rPr>
                      <m:t>𝑃</m:t>
                    </m:r>
                  </m:oMath>
                </a14:m>
                <a:r>
                  <a:rPr lang="en-US" sz="2000" dirty="0">
                    <a:solidFill>
                      <a:schemeClr val="tx1"/>
                    </a:solidFill>
                  </a:rPr>
                  <a:t>, </a:t>
                </a:r>
                <a14:m>
                  <m:oMath xmlns:m="http://schemas.openxmlformats.org/officeDocument/2006/math">
                    <m:r>
                      <m:rPr>
                        <m:sty m:val="p"/>
                      </m:rPr>
                      <a:rPr lang="en-US" sz="2000" b="0" i="0" smtClean="0">
                        <a:solidFill>
                          <a:schemeClr val="tx1"/>
                        </a:solidFill>
                        <a:latin typeface="Cambria Math" panose="02040503050406030204" pitchFamily="18" charset="0"/>
                      </a:rPr>
                      <m:t>Ω</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457200" indent="-457200">
                  <a:buFont typeface="+mj-lt"/>
                  <a:buAutoNum type="arabicPeriod"/>
                </a:pPr>
                <a:r>
                  <a:rPr lang="en-US" sz="2000" dirty="0">
                    <a:solidFill>
                      <a:schemeClr val="tx1"/>
                    </a:solidFill>
                  </a:rPr>
                  <a:t>Create set </a:t>
                </a:r>
                <a:br>
                  <a:rPr lang="en-US" sz="2000" dirty="0">
                    <a:solidFill>
                      <a:schemeClr val="tx1"/>
                    </a:solidFill>
                  </a:rPr>
                </a:br>
                <a14:m>
                  <m:oMath xmlns:m="http://schemas.openxmlformats.org/officeDocument/2006/math">
                    <m:r>
                      <m:rPr>
                        <m:sty m:val="p"/>
                      </m:rPr>
                      <a:rPr lang="en-US" sz="2000" b="0" i="0" smtClean="0">
                        <a:solidFill>
                          <a:schemeClr val="tx1"/>
                        </a:solidFill>
                        <a:latin typeface="Cambria Math" panose="02040503050406030204" pitchFamily="18" charset="0"/>
                      </a:rPr>
                      <m:t>S</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m:rPr>
                        <m:lit/>
                      </m:rP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Ω</m:t>
                    </m:r>
                    <m:r>
                      <m:rPr>
                        <m:lit/>
                      </m:rPr>
                      <a:rPr lang="en-US" sz="2000" b="0" i="1" smtClean="0">
                        <a:solidFill>
                          <a:schemeClr val="tx1"/>
                        </a:solidFill>
                        <a:latin typeface="Cambria Math" panose="02040503050406030204" pitchFamily="18" charset="0"/>
                      </a:rPr>
                      <m:t>}</m:t>
                    </m:r>
                  </m:oMath>
                </a14:m>
                <a:r>
                  <a:rPr lang="en-US" sz="2000" dirty="0">
                    <a:solidFill>
                      <a:schemeClr val="tx1"/>
                    </a:solidFill>
                  </a:rPr>
                  <a:t>. </a:t>
                </a:r>
              </a:p>
              <a:p>
                <a:pPr marL="514350" indent="-514350">
                  <a:buFont typeface="+mj-lt"/>
                  <a:buAutoNum type="arabicPeriod"/>
                </a:pPr>
                <a:r>
                  <a:rPr lang="en-US" sz="2000" dirty="0">
                    <a:solidFill>
                      <a:schemeClr val="tx1"/>
                    </a:solidFill>
                  </a:rPr>
                  <a:t>Apply the </a:t>
                </a:r>
                <a14:m>
                  <m:oMath xmlns:m="http://schemas.openxmlformats.org/officeDocument/2006/math">
                    <m:r>
                      <a:rPr lang="en-US" sz="2000" b="0" i="1" dirty="0" smtClean="0">
                        <a:solidFill>
                          <a:schemeClr val="tx1"/>
                        </a:solidFill>
                        <a:latin typeface="Cambria Math" panose="02040503050406030204" pitchFamily="18" charset="0"/>
                      </a:rPr>
                      <m:t>𝑈𝑛𝑖</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𝑓</m:t>
                        </m:r>
                      </m:e>
                      <m:sub>
                        <m:r>
                          <a:rPr lang="en-US" sz="2000" b="0" i="1" dirty="0" smtClean="0">
                            <a:solidFill>
                              <a:schemeClr val="tx1"/>
                            </a:solidFill>
                            <a:latin typeface="Cambria Math" panose="02040503050406030204" pitchFamily="18" charset="0"/>
                          </a:rPr>
                          <m:t>𝑐𝑜𝑟𝑟</m:t>
                        </m:r>
                      </m:sub>
                    </m:sSub>
                  </m:oMath>
                </a14:m>
                <a:r>
                  <a:rPr lang="en-US" sz="2000" dirty="0">
                    <a:solidFill>
                      <a:schemeClr val="tx1"/>
                    </a:solidFill>
                  </a:rPr>
                  <a:t> algorithm on set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and domain </a:t>
                </a:r>
                <a14:m>
                  <m:oMath xmlns:m="http://schemas.openxmlformats.org/officeDocument/2006/math">
                    <m:r>
                      <m:rPr>
                        <m:sty m:val="p"/>
                      </m:rPr>
                      <a:rPr lang="en-US" sz="2000" b="0" i="0" smtClean="0">
                        <a:solidFill>
                          <a:schemeClr val="tx1"/>
                        </a:solidFill>
                        <a:latin typeface="Cambria Math" panose="02040503050406030204" pitchFamily="18" charset="0"/>
                      </a:rPr>
                      <m:t>Ω</m:t>
                    </m:r>
                    <m:r>
                      <a:rPr lang="en-US" sz="2000" b="0" i="1" smtClean="0">
                        <a:solidFill>
                          <a:schemeClr val="tx1"/>
                        </a:solidFill>
                        <a:latin typeface="Cambria Math" panose="02040503050406030204" pitchFamily="18" charset="0"/>
                      </a:rPr>
                      <m:t>×[0,1]</m:t>
                    </m:r>
                  </m:oMath>
                </a14:m>
                <a:r>
                  <a:rPr lang="en-US" sz="2000" dirty="0">
                    <a:solidFill>
                      <a:schemeClr val="tx1"/>
                    </a:solidFill>
                  </a:rPr>
                  <a:t>.</a:t>
                </a:r>
              </a:p>
              <a:p>
                <a:pPr marL="514350" indent="-514350">
                  <a:buFont typeface="+mj-lt"/>
                  <a:buAutoNum type="arabicPeriod"/>
                </a:pPr>
                <a:r>
                  <a:rPr lang="en-US" sz="2000" dirty="0">
                    <a:solidFill>
                      <a:schemeClr val="tx1"/>
                    </a:solidFill>
                  </a:rPr>
                  <a:t>Obtaining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oMath>
                </a14:m>
                <a:r>
                  <a:rPr lang="en-US" sz="2000" dirty="0">
                    <a:solidFill>
                      <a:schemeClr val="tx1"/>
                    </a:solidFill>
                  </a:rPr>
                  <a:t>, output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19" name="Rectangle: Rounded Corners 3">
                <a:extLst>
                  <a:ext uri="{FF2B5EF4-FFF2-40B4-BE49-F238E27FC236}">
                    <a16:creationId xmlns:a16="http://schemas.microsoft.com/office/drawing/2014/main" id="{B04E031E-52F6-EB37-DA4F-0F00D53A0121}"/>
                  </a:ext>
                </a:extLst>
              </p:cNvPr>
              <p:cNvSpPr>
                <a:spLocks noRot="1" noChangeAspect="1" noMove="1" noResize="1" noEditPoints="1" noAdjustHandles="1" noChangeArrowheads="1" noChangeShapeType="1" noTextEdit="1"/>
              </p:cNvSpPr>
              <p:nvPr/>
            </p:nvSpPr>
            <p:spPr>
              <a:xfrm>
                <a:off x="6096000" y="3429000"/>
                <a:ext cx="4726123" cy="2766236"/>
              </a:xfrm>
              <a:prstGeom prst="roundRect">
                <a:avLst/>
              </a:prstGeom>
              <a:blipFill>
                <a:blip r:embed="rId5"/>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A2A3DA3A-90A6-EB24-DF7C-69032CEFC80F}"/>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p:sp>
        <p:nvSpPr>
          <p:cNvPr id="4" name="Rectangle 3">
            <a:extLst>
              <a:ext uri="{FF2B5EF4-FFF2-40B4-BE49-F238E27FC236}">
                <a16:creationId xmlns:a16="http://schemas.microsoft.com/office/drawing/2014/main" id="{8D62D20A-2793-56FD-8ECA-5BB0C9C786BF}"/>
              </a:ext>
            </a:extLst>
          </p:cNvPr>
          <p:cNvSpPr/>
          <p:nvPr/>
        </p:nvSpPr>
        <p:spPr>
          <a:xfrm>
            <a:off x="6233160" y="5547360"/>
            <a:ext cx="4434840" cy="411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FE2ECD4-55E3-9137-C402-5744CB652454}"/>
              </a:ext>
            </a:extLst>
          </p:cNvPr>
          <p:cNvSpPr>
            <a:spLocks noGrp="1"/>
          </p:cNvSpPr>
          <p:nvPr>
            <p:ph type="sldNum" sz="quarter" idx="12"/>
          </p:nvPr>
        </p:nvSpPr>
        <p:spPr/>
        <p:txBody>
          <a:bodyPr/>
          <a:lstStyle/>
          <a:p>
            <a:fld id="{923781AE-F842-A042-90D3-9FF1358EFD59}" type="slidenum">
              <a:rPr lang="en-US" smtClean="0"/>
              <a:t>71</a:t>
            </a:fld>
            <a:endParaRPr lang="en-US"/>
          </a:p>
        </p:txBody>
      </p:sp>
      <p:sp>
        <p:nvSpPr>
          <p:cNvPr id="6" name="Rectangle 5">
            <a:extLst>
              <a:ext uri="{FF2B5EF4-FFF2-40B4-BE49-F238E27FC236}">
                <a16:creationId xmlns:a16="http://schemas.microsoft.com/office/drawing/2014/main" id="{7D0C4E51-1692-3C6C-2F82-C7008C0B457F}"/>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507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3">
                <a:extLst>
                  <a:ext uri="{FF2B5EF4-FFF2-40B4-BE49-F238E27FC236}">
                    <a16:creationId xmlns:a16="http://schemas.microsoft.com/office/drawing/2014/main" id="{912DA2FA-77D2-8470-E0B3-8662AD4D46B9}"/>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3" name="Rectangle: Rounded Corners 3">
                <a:extLst>
                  <a:ext uri="{FF2B5EF4-FFF2-40B4-BE49-F238E27FC236}">
                    <a16:creationId xmlns:a16="http://schemas.microsoft.com/office/drawing/2014/main" id="{912DA2FA-77D2-8470-E0B3-8662AD4D46B9}"/>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4"/>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04E031E-52F6-EB37-DA4F-0F00D53A0121}"/>
                  </a:ext>
                </a:extLst>
              </p:cNvPr>
              <p:cNvSpPr/>
              <p:nvPr/>
            </p:nvSpPr>
            <p:spPr>
              <a:xfrm>
                <a:off x="6096000" y="3429000"/>
                <a:ext cx="4726123" cy="27662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r>
                      <a:rPr lang="en-US" sz="2000" b="1" i="1" smtClean="0">
                        <a:solidFill>
                          <a:schemeClr val="tx1"/>
                        </a:solidFill>
                        <a:latin typeface="Cambria Math" panose="02040503050406030204" pitchFamily="18" charset="0"/>
                      </a:rPr>
                      <m:t>𝑪𝑺</m:t>
                    </m:r>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Distribution </a:t>
                </a:r>
                <a14:m>
                  <m:oMath xmlns:m="http://schemas.openxmlformats.org/officeDocument/2006/math">
                    <m:r>
                      <a:rPr lang="en-US" sz="2000" i="1" dirty="0" smtClean="0">
                        <a:solidFill>
                          <a:schemeClr val="tx1"/>
                        </a:solidFill>
                        <a:latin typeface="Cambria Math" panose="02040503050406030204" pitchFamily="18" charset="0"/>
                      </a:rPr>
                      <m:t>𝑃</m:t>
                    </m:r>
                  </m:oMath>
                </a14:m>
                <a:r>
                  <a:rPr lang="en-US" sz="2000" dirty="0">
                    <a:solidFill>
                      <a:schemeClr val="tx1"/>
                    </a:solidFill>
                  </a:rPr>
                  <a:t>, </a:t>
                </a:r>
                <a14:m>
                  <m:oMath xmlns:m="http://schemas.openxmlformats.org/officeDocument/2006/math">
                    <m:r>
                      <m:rPr>
                        <m:sty m:val="p"/>
                      </m:rPr>
                      <a:rPr lang="en-US" sz="2000" b="0" i="0" smtClean="0">
                        <a:solidFill>
                          <a:schemeClr val="tx1"/>
                        </a:solidFill>
                        <a:latin typeface="Cambria Math" panose="02040503050406030204" pitchFamily="18" charset="0"/>
                      </a:rPr>
                      <m:t>Ω</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457200" indent="-457200">
                  <a:buFont typeface="+mj-lt"/>
                  <a:buAutoNum type="arabicPeriod"/>
                </a:pPr>
                <a:r>
                  <a:rPr lang="en-US" sz="2000" dirty="0">
                    <a:solidFill>
                      <a:schemeClr val="tx1"/>
                    </a:solidFill>
                  </a:rPr>
                  <a:t>Create set </a:t>
                </a:r>
                <a:br>
                  <a:rPr lang="en-US" sz="2000" dirty="0">
                    <a:solidFill>
                      <a:schemeClr val="tx1"/>
                    </a:solidFill>
                  </a:rPr>
                </a:br>
                <a14:m>
                  <m:oMath xmlns:m="http://schemas.openxmlformats.org/officeDocument/2006/math">
                    <m:r>
                      <m:rPr>
                        <m:sty m:val="p"/>
                      </m:rPr>
                      <a:rPr lang="en-US" sz="2000" b="0" i="0" smtClean="0">
                        <a:solidFill>
                          <a:schemeClr val="tx1"/>
                        </a:solidFill>
                        <a:latin typeface="Cambria Math" panose="02040503050406030204" pitchFamily="18" charset="0"/>
                      </a:rPr>
                      <m:t>S</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m:rPr>
                        <m:lit/>
                      </m:rP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Ω</m:t>
                    </m:r>
                    <m:r>
                      <m:rPr>
                        <m:lit/>
                      </m:rPr>
                      <a:rPr lang="en-US" sz="2000" b="0" i="1" smtClean="0">
                        <a:solidFill>
                          <a:schemeClr val="tx1"/>
                        </a:solidFill>
                        <a:latin typeface="Cambria Math" panose="02040503050406030204" pitchFamily="18" charset="0"/>
                      </a:rPr>
                      <m:t>}</m:t>
                    </m:r>
                  </m:oMath>
                </a14:m>
                <a:r>
                  <a:rPr lang="en-US" sz="2000" dirty="0">
                    <a:solidFill>
                      <a:schemeClr val="tx1"/>
                    </a:solidFill>
                  </a:rPr>
                  <a:t>. </a:t>
                </a:r>
              </a:p>
              <a:p>
                <a:pPr marL="514350" indent="-514350">
                  <a:buFont typeface="+mj-lt"/>
                  <a:buAutoNum type="arabicPeriod"/>
                </a:pPr>
                <a:r>
                  <a:rPr lang="en-US" sz="2000" dirty="0">
                    <a:solidFill>
                      <a:schemeClr val="tx1"/>
                    </a:solidFill>
                  </a:rPr>
                  <a:t>Apply the </a:t>
                </a:r>
                <a14:m>
                  <m:oMath xmlns:m="http://schemas.openxmlformats.org/officeDocument/2006/math">
                    <m:r>
                      <a:rPr lang="en-US" sz="2000" b="0" i="1" dirty="0" smtClean="0">
                        <a:solidFill>
                          <a:schemeClr val="tx1"/>
                        </a:solidFill>
                        <a:latin typeface="Cambria Math" panose="02040503050406030204" pitchFamily="18" charset="0"/>
                      </a:rPr>
                      <m:t>𝑈𝑛𝑖</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𝑓</m:t>
                        </m:r>
                      </m:e>
                      <m:sub>
                        <m:r>
                          <a:rPr lang="en-US" sz="2000" b="0" i="1" dirty="0" smtClean="0">
                            <a:solidFill>
                              <a:schemeClr val="tx1"/>
                            </a:solidFill>
                            <a:latin typeface="Cambria Math" panose="02040503050406030204" pitchFamily="18" charset="0"/>
                          </a:rPr>
                          <m:t>𝑐𝑜𝑟𝑟</m:t>
                        </m:r>
                      </m:sub>
                    </m:sSub>
                  </m:oMath>
                </a14:m>
                <a:r>
                  <a:rPr lang="en-US" sz="2000" dirty="0">
                    <a:solidFill>
                      <a:schemeClr val="tx1"/>
                    </a:solidFill>
                  </a:rPr>
                  <a:t> algorithm on set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and domain </a:t>
                </a:r>
                <a14:m>
                  <m:oMath xmlns:m="http://schemas.openxmlformats.org/officeDocument/2006/math">
                    <m:r>
                      <m:rPr>
                        <m:sty m:val="p"/>
                      </m:rPr>
                      <a:rPr lang="en-US" sz="2000" b="0" i="0" smtClean="0">
                        <a:solidFill>
                          <a:schemeClr val="tx1"/>
                        </a:solidFill>
                        <a:latin typeface="Cambria Math" panose="02040503050406030204" pitchFamily="18" charset="0"/>
                      </a:rPr>
                      <m:t>Ω</m:t>
                    </m:r>
                    <m:r>
                      <a:rPr lang="en-US" sz="2000" b="0" i="1" smtClean="0">
                        <a:solidFill>
                          <a:schemeClr val="tx1"/>
                        </a:solidFill>
                        <a:latin typeface="Cambria Math" panose="02040503050406030204" pitchFamily="18" charset="0"/>
                      </a:rPr>
                      <m:t>×[0,1]</m:t>
                    </m:r>
                  </m:oMath>
                </a14:m>
                <a:r>
                  <a:rPr lang="en-US" sz="2000" dirty="0">
                    <a:solidFill>
                      <a:schemeClr val="tx1"/>
                    </a:solidFill>
                  </a:rPr>
                  <a:t>.</a:t>
                </a:r>
              </a:p>
              <a:p>
                <a:pPr marL="514350" indent="-514350">
                  <a:buFont typeface="+mj-lt"/>
                  <a:buAutoNum type="arabicPeriod"/>
                </a:pPr>
                <a:r>
                  <a:rPr lang="en-US" sz="2000" dirty="0">
                    <a:solidFill>
                      <a:schemeClr val="tx1"/>
                    </a:solidFill>
                  </a:rPr>
                  <a:t>Obtaining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oMath>
                </a14:m>
                <a:r>
                  <a:rPr lang="en-US" sz="2000" dirty="0">
                    <a:solidFill>
                      <a:schemeClr val="tx1"/>
                    </a:solidFill>
                  </a:rPr>
                  <a:t>, output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19" name="Rectangle: Rounded Corners 3">
                <a:extLst>
                  <a:ext uri="{FF2B5EF4-FFF2-40B4-BE49-F238E27FC236}">
                    <a16:creationId xmlns:a16="http://schemas.microsoft.com/office/drawing/2014/main" id="{B04E031E-52F6-EB37-DA4F-0F00D53A0121}"/>
                  </a:ext>
                </a:extLst>
              </p:cNvPr>
              <p:cNvSpPr>
                <a:spLocks noRot="1" noChangeAspect="1" noMove="1" noResize="1" noEditPoints="1" noAdjustHandles="1" noChangeArrowheads="1" noChangeShapeType="1" noTextEdit="1"/>
              </p:cNvSpPr>
              <p:nvPr/>
            </p:nvSpPr>
            <p:spPr>
              <a:xfrm>
                <a:off x="6096000" y="3429000"/>
                <a:ext cx="4726123" cy="2766236"/>
              </a:xfrm>
              <a:prstGeom prst="roundRect">
                <a:avLst/>
              </a:prstGeom>
              <a:blipFill>
                <a:blip r:embed="rId5"/>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A2A3DA3A-90A6-EB24-DF7C-69032CEFC80F}"/>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p:sp>
        <p:nvSpPr>
          <p:cNvPr id="4" name="Slide Number Placeholder 3">
            <a:extLst>
              <a:ext uri="{FF2B5EF4-FFF2-40B4-BE49-F238E27FC236}">
                <a16:creationId xmlns:a16="http://schemas.microsoft.com/office/drawing/2014/main" id="{DB34F5A7-70C6-A4B8-A0DA-C3D6D3A2BA41}"/>
              </a:ext>
            </a:extLst>
          </p:cNvPr>
          <p:cNvSpPr>
            <a:spLocks noGrp="1"/>
          </p:cNvSpPr>
          <p:nvPr>
            <p:ph type="sldNum" sz="quarter" idx="12"/>
          </p:nvPr>
        </p:nvSpPr>
        <p:spPr/>
        <p:txBody>
          <a:bodyPr/>
          <a:lstStyle/>
          <a:p>
            <a:fld id="{923781AE-F842-A042-90D3-9FF1358EFD59}" type="slidenum">
              <a:rPr lang="en-US" smtClean="0"/>
              <a:t>72</a:t>
            </a:fld>
            <a:endParaRPr lang="en-US"/>
          </a:p>
        </p:txBody>
      </p:sp>
      <p:sp>
        <p:nvSpPr>
          <p:cNvPr id="5" name="Rectangle 4">
            <a:extLst>
              <a:ext uri="{FF2B5EF4-FFF2-40B4-BE49-F238E27FC236}">
                <a16:creationId xmlns:a16="http://schemas.microsoft.com/office/drawing/2014/main" id="{2B69AC53-948C-3B07-7592-2945782B9A47}"/>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087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3"/>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04E031E-52F6-EB37-DA4F-0F00D53A0121}"/>
                  </a:ext>
                </a:extLst>
              </p:cNvPr>
              <p:cNvSpPr/>
              <p:nvPr/>
            </p:nvSpPr>
            <p:spPr>
              <a:xfrm>
                <a:off x="6096000" y="3429000"/>
                <a:ext cx="4726123" cy="27662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r>
                      <a:rPr lang="en-US" sz="2000" b="1" i="1" smtClean="0">
                        <a:solidFill>
                          <a:schemeClr val="tx1"/>
                        </a:solidFill>
                        <a:latin typeface="Cambria Math" panose="02040503050406030204" pitchFamily="18" charset="0"/>
                      </a:rPr>
                      <m:t>𝑪𝑺</m:t>
                    </m:r>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Distribution </a:t>
                </a:r>
                <a14:m>
                  <m:oMath xmlns:m="http://schemas.openxmlformats.org/officeDocument/2006/math">
                    <m:r>
                      <a:rPr lang="en-US" sz="2000" i="1" dirty="0" smtClean="0">
                        <a:solidFill>
                          <a:schemeClr val="tx1"/>
                        </a:solidFill>
                        <a:latin typeface="Cambria Math" panose="02040503050406030204" pitchFamily="18" charset="0"/>
                      </a:rPr>
                      <m:t>𝑃</m:t>
                    </m:r>
                  </m:oMath>
                </a14:m>
                <a:r>
                  <a:rPr lang="en-US" sz="2000" dirty="0">
                    <a:solidFill>
                      <a:schemeClr val="tx1"/>
                    </a:solidFill>
                  </a:rPr>
                  <a:t>, </a:t>
                </a:r>
                <a14:m>
                  <m:oMath xmlns:m="http://schemas.openxmlformats.org/officeDocument/2006/math">
                    <m:r>
                      <m:rPr>
                        <m:sty m:val="p"/>
                      </m:rPr>
                      <a:rPr lang="en-US" sz="2000" b="0" i="0" smtClean="0">
                        <a:solidFill>
                          <a:schemeClr val="tx1"/>
                        </a:solidFill>
                        <a:latin typeface="Cambria Math" panose="02040503050406030204" pitchFamily="18" charset="0"/>
                      </a:rPr>
                      <m:t>Ω</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457200" indent="-457200">
                  <a:buFont typeface="+mj-lt"/>
                  <a:buAutoNum type="arabicPeriod"/>
                </a:pPr>
                <a:r>
                  <a:rPr lang="en-US" sz="2000" dirty="0">
                    <a:solidFill>
                      <a:schemeClr val="tx1"/>
                    </a:solidFill>
                  </a:rPr>
                  <a:t>Create set </a:t>
                </a:r>
                <a:br>
                  <a:rPr lang="en-US" sz="2000" dirty="0">
                    <a:solidFill>
                      <a:schemeClr val="tx1"/>
                    </a:solidFill>
                  </a:rPr>
                </a:br>
                <a14:m>
                  <m:oMath xmlns:m="http://schemas.openxmlformats.org/officeDocument/2006/math">
                    <m:r>
                      <m:rPr>
                        <m:sty m:val="p"/>
                      </m:rPr>
                      <a:rPr lang="en-US" sz="2000" b="0" i="0" smtClean="0">
                        <a:solidFill>
                          <a:schemeClr val="tx1"/>
                        </a:solidFill>
                        <a:latin typeface="Cambria Math" panose="02040503050406030204" pitchFamily="18" charset="0"/>
                      </a:rPr>
                      <m:t>S</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m:rPr>
                        <m:lit/>
                      </m:rP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Ω</m:t>
                    </m:r>
                    <m:r>
                      <m:rPr>
                        <m:lit/>
                      </m:rPr>
                      <a:rPr lang="en-US" sz="2000" b="0" i="1" smtClean="0">
                        <a:solidFill>
                          <a:schemeClr val="tx1"/>
                        </a:solidFill>
                        <a:latin typeface="Cambria Math" panose="02040503050406030204" pitchFamily="18" charset="0"/>
                      </a:rPr>
                      <m:t>}</m:t>
                    </m:r>
                  </m:oMath>
                </a14:m>
                <a:r>
                  <a:rPr lang="en-US" sz="2000" dirty="0">
                    <a:solidFill>
                      <a:schemeClr val="tx1"/>
                    </a:solidFill>
                  </a:rPr>
                  <a:t>. </a:t>
                </a:r>
              </a:p>
              <a:p>
                <a:pPr marL="514350" indent="-514350">
                  <a:buFont typeface="+mj-lt"/>
                  <a:buAutoNum type="arabicPeriod"/>
                </a:pPr>
                <a:r>
                  <a:rPr lang="en-US" sz="2000" dirty="0">
                    <a:solidFill>
                      <a:schemeClr val="tx1"/>
                    </a:solidFill>
                  </a:rPr>
                  <a:t>Apply the </a:t>
                </a:r>
                <a14:m>
                  <m:oMath xmlns:m="http://schemas.openxmlformats.org/officeDocument/2006/math">
                    <m:r>
                      <a:rPr lang="en-US" sz="2000" b="0" i="1" dirty="0" smtClean="0">
                        <a:solidFill>
                          <a:schemeClr val="tx1"/>
                        </a:solidFill>
                        <a:latin typeface="Cambria Math" panose="02040503050406030204" pitchFamily="18" charset="0"/>
                      </a:rPr>
                      <m:t>𝑈𝑛𝑖</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𝑓</m:t>
                        </m:r>
                      </m:e>
                      <m:sub>
                        <m:r>
                          <a:rPr lang="en-US" sz="2000" b="0" i="1" dirty="0" smtClean="0">
                            <a:solidFill>
                              <a:schemeClr val="tx1"/>
                            </a:solidFill>
                            <a:latin typeface="Cambria Math" panose="02040503050406030204" pitchFamily="18" charset="0"/>
                          </a:rPr>
                          <m:t>𝑐𝑜𝑟𝑟</m:t>
                        </m:r>
                      </m:sub>
                    </m:sSub>
                  </m:oMath>
                </a14:m>
                <a:r>
                  <a:rPr lang="en-US" sz="2000" dirty="0">
                    <a:solidFill>
                      <a:schemeClr val="tx1"/>
                    </a:solidFill>
                  </a:rPr>
                  <a:t> algorithm on set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and domain </a:t>
                </a:r>
                <a14:m>
                  <m:oMath xmlns:m="http://schemas.openxmlformats.org/officeDocument/2006/math">
                    <m:r>
                      <m:rPr>
                        <m:sty m:val="p"/>
                      </m:rPr>
                      <a:rPr lang="en-US" sz="2000" b="0" i="0" smtClean="0">
                        <a:solidFill>
                          <a:schemeClr val="tx1"/>
                        </a:solidFill>
                        <a:latin typeface="Cambria Math" panose="02040503050406030204" pitchFamily="18" charset="0"/>
                      </a:rPr>
                      <m:t>Ω</m:t>
                    </m:r>
                    <m:r>
                      <a:rPr lang="en-US" sz="2000" b="0" i="1" smtClean="0">
                        <a:solidFill>
                          <a:schemeClr val="tx1"/>
                        </a:solidFill>
                        <a:latin typeface="Cambria Math" panose="02040503050406030204" pitchFamily="18" charset="0"/>
                      </a:rPr>
                      <m:t>×[0,1]</m:t>
                    </m:r>
                  </m:oMath>
                </a14:m>
                <a:r>
                  <a:rPr lang="en-US" sz="2000" dirty="0">
                    <a:solidFill>
                      <a:schemeClr val="tx1"/>
                    </a:solidFill>
                  </a:rPr>
                  <a:t>.</a:t>
                </a:r>
              </a:p>
              <a:p>
                <a:pPr marL="514350" indent="-514350">
                  <a:buFont typeface="+mj-lt"/>
                  <a:buAutoNum type="arabicPeriod"/>
                </a:pPr>
                <a:r>
                  <a:rPr lang="en-US" sz="2000" dirty="0">
                    <a:solidFill>
                      <a:schemeClr val="tx1"/>
                    </a:solidFill>
                  </a:rPr>
                  <a:t>Obtaining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oMath>
                </a14:m>
                <a:r>
                  <a:rPr lang="en-US" sz="2000" dirty="0">
                    <a:solidFill>
                      <a:schemeClr val="tx1"/>
                    </a:solidFill>
                  </a:rPr>
                  <a:t>, output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19" name="Rectangle: Rounded Corners 3">
                <a:extLst>
                  <a:ext uri="{FF2B5EF4-FFF2-40B4-BE49-F238E27FC236}">
                    <a16:creationId xmlns:a16="http://schemas.microsoft.com/office/drawing/2014/main" id="{B04E031E-52F6-EB37-DA4F-0F00D53A0121}"/>
                  </a:ext>
                </a:extLst>
              </p:cNvPr>
              <p:cNvSpPr>
                <a:spLocks noRot="1" noChangeAspect="1" noMove="1" noResize="1" noEditPoints="1" noAdjustHandles="1" noChangeArrowheads="1" noChangeShapeType="1" noTextEdit="1"/>
              </p:cNvSpPr>
              <p:nvPr/>
            </p:nvSpPr>
            <p:spPr>
              <a:xfrm>
                <a:off x="6096000" y="3429000"/>
                <a:ext cx="4726123" cy="2766236"/>
              </a:xfrm>
              <a:prstGeom prst="roundRect">
                <a:avLst/>
              </a:prstGeom>
              <a:blipFill>
                <a:blip r:embed="rId4"/>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A2A3DA3A-90A6-EB24-DF7C-69032CEFC80F}"/>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61230B-3F92-434E-3553-E7519A8162C6}"/>
                  </a:ext>
                </a:extLst>
              </p:cNvPr>
              <p:cNvSpPr txBox="1"/>
              <p:nvPr/>
            </p:nvSpPr>
            <p:spPr>
              <a:xfrm>
                <a:off x="7118802" y="6296558"/>
                <a:ext cx="4234997" cy="461665"/>
              </a:xfrm>
              <a:prstGeom prst="rect">
                <a:avLst/>
              </a:prstGeom>
              <a:noFill/>
            </p:spPr>
            <p:txBody>
              <a:bodyPr wrap="square" rtlCol="0">
                <a:spAutoFit/>
              </a:bodyPr>
              <a:lstStyle/>
              <a:p>
                <a:r>
                  <a:rPr lang="en-US" sz="2400" b="1" dirty="0"/>
                  <a:t>Key</a:t>
                </a:r>
                <a:r>
                  <a:rPr lang="en-US" b="1" dirty="0"/>
                  <a:t> </a:t>
                </a:r>
                <a:r>
                  <a:rPr lang="en-US" sz="2400" b="1" dirty="0"/>
                  <a:t>insight</a:t>
                </a:r>
                <a:r>
                  <a:rPr lang="en-US" b="1" dirty="0"/>
                  <a:t>: </a:t>
                </a:r>
                <a14:m>
                  <m:oMath xmlns:m="http://schemas.openxmlformats.org/officeDocument/2006/math">
                    <m:r>
                      <a:rPr lang="en-US" sz="2400" b="0" i="1" smtClean="0">
                        <a:latin typeface="Cambria Math" panose="02040503050406030204" pitchFamily="18" charset="0"/>
                      </a:rPr>
                      <m:t>𝑈𝑛𝑖𝑓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a:latin typeface="Cambria Math" panose="02040503050406030204" pitchFamily="18" charset="0"/>
                              </a:rPr>
                              <m:t>​</m:t>
                            </m:r>
                          </m:e>
                        </m:d>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r>
                      <a:rPr lang="en-US" sz="2400" dirty="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P</m:t>
                    </m:r>
                  </m:oMath>
                </a14:m>
                <a:endParaRPr lang="en-US" sz="2400" dirty="0"/>
              </a:p>
            </p:txBody>
          </p:sp>
        </mc:Choice>
        <mc:Fallback xmlns="">
          <p:sp>
            <p:nvSpPr>
              <p:cNvPr id="4" name="TextBox 3">
                <a:extLst>
                  <a:ext uri="{FF2B5EF4-FFF2-40B4-BE49-F238E27FC236}">
                    <a16:creationId xmlns:a16="http://schemas.microsoft.com/office/drawing/2014/main" id="{FF61230B-3F92-434E-3553-E7519A8162C6}"/>
                  </a:ext>
                </a:extLst>
              </p:cNvPr>
              <p:cNvSpPr txBox="1">
                <a:spLocks noRot="1" noChangeAspect="1" noMove="1" noResize="1" noEditPoints="1" noAdjustHandles="1" noChangeArrowheads="1" noChangeShapeType="1" noTextEdit="1"/>
              </p:cNvSpPr>
              <p:nvPr/>
            </p:nvSpPr>
            <p:spPr>
              <a:xfrm>
                <a:off x="7118802" y="6296558"/>
                <a:ext cx="4234997" cy="461665"/>
              </a:xfrm>
              <a:prstGeom prst="rect">
                <a:avLst/>
              </a:prstGeom>
              <a:blipFill>
                <a:blip r:embed="rId5"/>
                <a:stretch>
                  <a:fillRect l="-2395" t="-121053" b="-18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3">
                <a:extLst>
                  <a:ext uri="{FF2B5EF4-FFF2-40B4-BE49-F238E27FC236}">
                    <a16:creationId xmlns:a16="http://schemas.microsoft.com/office/drawing/2014/main" id="{61190EEB-2D56-C5FD-3C2E-891EA5E6E489}"/>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5" name="Rectangle: Rounded Corners 3">
                <a:extLst>
                  <a:ext uri="{FF2B5EF4-FFF2-40B4-BE49-F238E27FC236}">
                    <a16:creationId xmlns:a16="http://schemas.microsoft.com/office/drawing/2014/main" id="{61190EEB-2D56-C5FD-3C2E-891EA5E6E489}"/>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F70C1EC-DFB8-1505-4A7C-6E034DC8C1D2}"/>
              </a:ext>
            </a:extLst>
          </p:cNvPr>
          <p:cNvSpPr>
            <a:spLocks noGrp="1"/>
          </p:cNvSpPr>
          <p:nvPr>
            <p:ph type="sldNum" sz="quarter" idx="12"/>
          </p:nvPr>
        </p:nvSpPr>
        <p:spPr/>
        <p:txBody>
          <a:bodyPr/>
          <a:lstStyle/>
          <a:p>
            <a:fld id="{923781AE-F842-A042-90D3-9FF1358EFD59}" type="slidenum">
              <a:rPr lang="en-US" smtClean="0"/>
              <a:t>73</a:t>
            </a:fld>
            <a:endParaRPr lang="en-US"/>
          </a:p>
        </p:txBody>
      </p:sp>
      <p:sp>
        <p:nvSpPr>
          <p:cNvPr id="6" name="Rectangle 5">
            <a:extLst>
              <a:ext uri="{FF2B5EF4-FFF2-40B4-BE49-F238E27FC236}">
                <a16:creationId xmlns:a16="http://schemas.microsoft.com/office/drawing/2014/main" id="{7563CA11-AE87-7F27-2A3E-2D497DDFC942}"/>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70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8D3EED5-1CD0-D5B2-A703-23D765380C92}"/>
                  </a:ext>
                </a:extLst>
              </p:cNvPr>
              <p:cNvSpPr txBox="1"/>
              <p:nvPr/>
            </p:nvSpPr>
            <p:spPr>
              <a:xfrm>
                <a:off x="838200" y="1147881"/>
                <a:ext cx="11057879" cy="1005468"/>
              </a:xfrm>
              <a:prstGeom prst="rect">
                <a:avLst/>
              </a:prstGeom>
              <a:noFill/>
              <a:ln>
                <a:solidFill>
                  <a:schemeClr val="tx1"/>
                </a:solidFill>
              </a:ln>
            </p:spPr>
            <p:txBody>
              <a:bodyPr wrap="square" rtlCol="0">
                <a:spAutoFit/>
              </a:bodyPr>
              <a:lstStyle/>
              <a:p>
                <a:pPr marL="342900" indent="-342900">
                  <a:buFont typeface="+mj-lt"/>
                  <a:buAutoNum type="arabicPeriod"/>
                </a:pPr>
                <a14:m>
                  <m:oMath xmlns:m="http://schemas.openxmlformats.org/officeDocument/2006/math">
                    <m:r>
                      <a:rPr lang="en-US" b="0" i="1" smtClean="0">
                        <a:latin typeface="Cambria Math" panose="02040503050406030204" pitchFamily="18" charset="0"/>
                      </a:rPr>
                      <m:t>𝐶𝑆</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a:p>
                <a:pPr marL="342900" indent="-342900">
                  <a:buFont typeface="+mj-lt"/>
                  <a:buAutoNum type="arabicPeriod"/>
                </a:pPr>
                <a:r>
                  <a:rPr lang="en-US" dirty="0">
                    <a:solidFill>
                      <a:schemeClr val="tx1"/>
                    </a:solidFill>
                  </a:rPr>
                  <a:t>For any distribution </a:t>
                </a:r>
                <a14:m>
                  <m:oMath xmlns:m="http://schemas.openxmlformats.org/officeDocument/2006/math">
                    <m:r>
                      <a:rPr lang="en-US" i="1" dirty="0" smtClean="0">
                        <a:solidFill>
                          <a:schemeClr val="tx1"/>
                        </a:solidFill>
                        <a:latin typeface="Cambria Math" panose="02040503050406030204" pitchFamily="18" charset="0"/>
                      </a:rPr>
                      <m:t>𝑄</m:t>
                    </m:r>
                  </m:oMath>
                </a14:m>
                <a:r>
                  <a:rPr lang="en-US" dirty="0">
                    <a:solidFill>
                      <a:schemeClr val="tx1"/>
                    </a:solidFill>
                  </a:rPr>
                  <a:t> over domain </a:t>
                </a:r>
                <a14:m>
                  <m:oMath xmlns:m="http://schemas.openxmlformats.org/officeDocument/2006/math">
                    <m:r>
                      <m:rPr>
                        <m:sty m:val="p"/>
                      </m:rPr>
                      <a:rPr lang="en-US" b="0" i="0" smtClean="0">
                        <a:solidFill>
                          <a:schemeClr val="tx1"/>
                        </a:solidFill>
                        <a:latin typeface="Cambria Math" panose="02040503050406030204" pitchFamily="18" charset="0"/>
                      </a:rPr>
                      <m:t>Ω</m:t>
                    </m:r>
                  </m:oMath>
                </a14:m>
                <a:r>
                  <a:rPr lang="en-US" dirty="0">
                    <a:solidFill>
                      <a:schemeClr val="tx1"/>
                    </a:solidFill>
                  </a:rPr>
                  <a:t>:</a:t>
                </a:r>
              </a:p>
              <a:p>
                <a:pPr lvl="1"/>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Pr</m:t>
                              </m:r>
                            </m:e>
                            <m:lim>
                              <m:r>
                                <a:rPr lang="en-US" b="0" i="1" smtClean="0">
                                  <a:solidFill>
                                    <a:schemeClr val="tx1"/>
                                  </a:solidFill>
                                  <a:latin typeface="Cambria Math" panose="02040503050406030204" pitchFamily="18" charset="0"/>
                                </a:rPr>
                                <m:t>𝑟</m:t>
                              </m:r>
                            </m:lim>
                          </m:limLow>
                        </m:fName>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𝐶𝑆</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e>
                          </m:d>
                        </m:e>
                      </m:func>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𝑇𝑉</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A8D3EED5-1CD0-D5B2-A703-23D765380C92}"/>
                  </a:ext>
                </a:extLst>
              </p:cNvPr>
              <p:cNvSpPr txBox="1">
                <a:spLocks noRot="1" noChangeAspect="1" noMove="1" noResize="1" noEditPoints="1" noAdjustHandles="1" noChangeArrowheads="1" noChangeShapeType="1" noTextEdit="1"/>
              </p:cNvSpPr>
              <p:nvPr/>
            </p:nvSpPr>
            <p:spPr>
              <a:xfrm>
                <a:off x="838200" y="1147881"/>
                <a:ext cx="11057879" cy="1005468"/>
              </a:xfrm>
              <a:prstGeom prst="rect">
                <a:avLst/>
              </a:prstGeom>
              <a:blipFill>
                <a:blip r:embed="rId3"/>
                <a:stretch>
                  <a:fillRect l="-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3">
                <a:extLst>
                  <a:ext uri="{FF2B5EF4-FFF2-40B4-BE49-F238E27FC236}">
                    <a16:creationId xmlns:a16="http://schemas.microsoft.com/office/drawing/2014/main" id="{B04E031E-52F6-EB37-DA4F-0F00D53A0121}"/>
                  </a:ext>
                </a:extLst>
              </p:cNvPr>
              <p:cNvSpPr/>
              <p:nvPr/>
            </p:nvSpPr>
            <p:spPr>
              <a:xfrm>
                <a:off x="6096000" y="3429000"/>
                <a:ext cx="4726123" cy="27662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r>
                      <a:rPr lang="en-US" sz="2000" b="1" i="1" smtClean="0">
                        <a:solidFill>
                          <a:schemeClr val="tx1"/>
                        </a:solidFill>
                        <a:latin typeface="Cambria Math" panose="02040503050406030204" pitchFamily="18" charset="0"/>
                      </a:rPr>
                      <m:t>𝑪𝑺</m:t>
                    </m:r>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Distribution </a:t>
                </a:r>
                <a14:m>
                  <m:oMath xmlns:m="http://schemas.openxmlformats.org/officeDocument/2006/math">
                    <m:r>
                      <a:rPr lang="en-US" sz="2000" i="1" dirty="0" smtClean="0">
                        <a:solidFill>
                          <a:schemeClr val="tx1"/>
                        </a:solidFill>
                        <a:latin typeface="Cambria Math" panose="02040503050406030204" pitchFamily="18" charset="0"/>
                      </a:rPr>
                      <m:t>𝑃</m:t>
                    </m:r>
                  </m:oMath>
                </a14:m>
                <a:r>
                  <a:rPr lang="en-US" sz="2000" dirty="0">
                    <a:solidFill>
                      <a:schemeClr val="tx1"/>
                    </a:solidFill>
                  </a:rPr>
                  <a:t>, </a:t>
                </a:r>
                <a14:m>
                  <m:oMath xmlns:m="http://schemas.openxmlformats.org/officeDocument/2006/math">
                    <m:r>
                      <m:rPr>
                        <m:sty m:val="p"/>
                      </m:rPr>
                      <a:rPr lang="en-US" sz="2000" b="0" i="0" smtClean="0">
                        <a:solidFill>
                          <a:schemeClr val="tx1"/>
                        </a:solidFill>
                        <a:latin typeface="Cambria Math" panose="02040503050406030204" pitchFamily="18" charset="0"/>
                      </a:rPr>
                      <m:t>Ω</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457200" indent="-457200">
                  <a:buFont typeface="+mj-lt"/>
                  <a:buAutoNum type="arabicPeriod"/>
                </a:pPr>
                <a:r>
                  <a:rPr lang="en-US" sz="2000" dirty="0">
                    <a:solidFill>
                      <a:schemeClr val="tx1"/>
                    </a:solidFill>
                  </a:rPr>
                  <a:t>Create set </a:t>
                </a:r>
                <a:br>
                  <a:rPr lang="en-US" sz="2000" dirty="0">
                    <a:solidFill>
                      <a:schemeClr val="tx1"/>
                    </a:solidFill>
                  </a:rPr>
                </a:br>
                <a14:m>
                  <m:oMath xmlns:m="http://schemas.openxmlformats.org/officeDocument/2006/math">
                    <m:r>
                      <m:rPr>
                        <m:sty m:val="p"/>
                      </m:rPr>
                      <a:rPr lang="en-US" sz="2000" b="0" i="0" smtClean="0">
                        <a:solidFill>
                          <a:schemeClr val="tx1"/>
                        </a:solidFill>
                        <a:latin typeface="Cambria Math" panose="02040503050406030204" pitchFamily="18" charset="0"/>
                      </a:rPr>
                      <m:t>S</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m:rPr>
                        <m:lit/>
                      </m:rP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m:t>
                        </m:r>
                      </m:e>
                    </m:d>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𝑃</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r>
                      <m:rPr>
                        <m:sty m:val="p"/>
                      </m:rPr>
                      <a:rPr lang="en-US" sz="2000" b="0" i="0" smtClean="0">
                        <a:solidFill>
                          <a:schemeClr val="tx1"/>
                        </a:solidFill>
                        <a:latin typeface="Cambria Math" panose="02040503050406030204" pitchFamily="18" charset="0"/>
                      </a:rPr>
                      <m:t>Ω</m:t>
                    </m:r>
                    <m:r>
                      <m:rPr>
                        <m:lit/>
                      </m:rPr>
                      <a:rPr lang="en-US" sz="2000" b="0" i="1" smtClean="0">
                        <a:solidFill>
                          <a:schemeClr val="tx1"/>
                        </a:solidFill>
                        <a:latin typeface="Cambria Math" panose="02040503050406030204" pitchFamily="18" charset="0"/>
                      </a:rPr>
                      <m:t>}</m:t>
                    </m:r>
                  </m:oMath>
                </a14:m>
                <a:r>
                  <a:rPr lang="en-US" sz="2000" dirty="0">
                    <a:solidFill>
                      <a:schemeClr val="tx1"/>
                    </a:solidFill>
                  </a:rPr>
                  <a:t>. </a:t>
                </a:r>
              </a:p>
              <a:p>
                <a:pPr marL="514350" indent="-514350">
                  <a:buFont typeface="+mj-lt"/>
                  <a:buAutoNum type="arabicPeriod"/>
                </a:pPr>
                <a:r>
                  <a:rPr lang="en-US" sz="2000" dirty="0">
                    <a:solidFill>
                      <a:schemeClr val="tx1"/>
                    </a:solidFill>
                  </a:rPr>
                  <a:t>Apply the </a:t>
                </a:r>
                <a14:m>
                  <m:oMath xmlns:m="http://schemas.openxmlformats.org/officeDocument/2006/math">
                    <m:r>
                      <a:rPr lang="en-US" sz="2000" b="0" i="1" dirty="0" smtClean="0">
                        <a:solidFill>
                          <a:schemeClr val="tx1"/>
                        </a:solidFill>
                        <a:latin typeface="Cambria Math" panose="02040503050406030204" pitchFamily="18" charset="0"/>
                      </a:rPr>
                      <m:t>𝑈𝑛𝑖</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𝑓</m:t>
                        </m:r>
                      </m:e>
                      <m:sub>
                        <m:r>
                          <a:rPr lang="en-US" sz="2000" b="0" i="1" dirty="0" smtClean="0">
                            <a:solidFill>
                              <a:schemeClr val="tx1"/>
                            </a:solidFill>
                            <a:latin typeface="Cambria Math" panose="02040503050406030204" pitchFamily="18" charset="0"/>
                          </a:rPr>
                          <m:t>𝑐𝑜𝑟𝑟</m:t>
                        </m:r>
                      </m:sub>
                    </m:sSub>
                  </m:oMath>
                </a14:m>
                <a:r>
                  <a:rPr lang="en-US" sz="2000" dirty="0">
                    <a:solidFill>
                      <a:schemeClr val="tx1"/>
                    </a:solidFill>
                  </a:rPr>
                  <a:t> algorithm on set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and domain </a:t>
                </a:r>
                <a14:m>
                  <m:oMath xmlns:m="http://schemas.openxmlformats.org/officeDocument/2006/math">
                    <m:r>
                      <m:rPr>
                        <m:sty m:val="p"/>
                      </m:rPr>
                      <a:rPr lang="en-US" sz="2000" b="0" i="0" smtClean="0">
                        <a:solidFill>
                          <a:schemeClr val="tx1"/>
                        </a:solidFill>
                        <a:latin typeface="Cambria Math" panose="02040503050406030204" pitchFamily="18" charset="0"/>
                      </a:rPr>
                      <m:t>Ω</m:t>
                    </m:r>
                    <m:r>
                      <a:rPr lang="en-US" sz="2000" b="0" i="1" smtClean="0">
                        <a:solidFill>
                          <a:schemeClr val="tx1"/>
                        </a:solidFill>
                        <a:latin typeface="Cambria Math" panose="02040503050406030204" pitchFamily="18" charset="0"/>
                      </a:rPr>
                      <m:t>×[0,1]</m:t>
                    </m:r>
                  </m:oMath>
                </a14:m>
                <a:r>
                  <a:rPr lang="en-US" sz="2000" dirty="0">
                    <a:solidFill>
                      <a:schemeClr val="tx1"/>
                    </a:solidFill>
                  </a:rPr>
                  <a:t>.</a:t>
                </a:r>
              </a:p>
              <a:p>
                <a:pPr marL="514350" indent="-514350">
                  <a:buFont typeface="+mj-lt"/>
                  <a:buAutoNum type="arabicPeriod"/>
                </a:pPr>
                <a:r>
                  <a:rPr lang="en-US" sz="2000" dirty="0">
                    <a:solidFill>
                      <a:schemeClr val="tx1"/>
                    </a:solidFill>
                  </a:rPr>
                  <a:t>Obtaining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𝑤</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m:t>
                    </m:r>
                  </m:oMath>
                </a14:m>
                <a:r>
                  <a:rPr lang="en-US" sz="2000" dirty="0">
                    <a:solidFill>
                      <a:schemeClr val="tx1"/>
                    </a:solidFill>
                  </a:rPr>
                  <a:t>, output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𝑝</m:t>
                        </m:r>
                      </m:e>
                      <m:sup>
                        <m:r>
                          <a:rPr lang="en-US" sz="2000" b="0" i="1" smtClean="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19" name="Rectangle: Rounded Corners 3">
                <a:extLst>
                  <a:ext uri="{FF2B5EF4-FFF2-40B4-BE49-F238E27FC236}">
                    <a16:creationId xmlns:a16="http://schemas.microsoft.com/office/drawing/2014/main" id="{B04E031E-52F6-EB37-DA4F-0F00D53A0121}"/>
                  </a:ext>
                </a:extLst>
              </p:cNvPr>
              <p:cNvSpPr>
                <a:spLocks noRot="1" noChangeAspect="1" noMove="1" noResize="1" noEditPoints="1" noAdjustHandles="1" noChangeArrowheads="1" noChangeShapeType="1" noTextEdit="1"/>
              </p:cNvSpPr>
              <p:nvPr/>
            </p:nvSpPr>
            <p:spPr>
              <a:xfrm>
                <a:off x="6096000" y="3429000"/>
                <a:ext cx="4726123" cy="2766236"/>
              </a:xfrm>
              <a:prstGeom prst="roundRect">
                <a:avLst/>
              </a:prstGeom>
              <a:blipFill>
                <a:blip r:embed="rId4"/>
                <a:stretch>
                  <a:fillRect/>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20585ECD-0B6E-122D-91CB-774155548F7F}"/>
              </a:ext>
            </a:extLst>
          </p:cNvPr>
          <p:cNvSpPr>
            <a:spLocks noGrp="1"/>
          </p:cNvSpPr>
          <p:nvPr>
            <p:ph type="title"/>
          </p:nvPr>
        </p:nvSpPr>
        <p:spPr>
          <a:xfrm>
            <a:off x="838200" y="7317"/>
            <a:ext cx="10515600" cy="1325563"/>
          </a:xfrm>
        </p:spPr>
        <p:txBody>
          <a:bodyPr/>
          <a:lstStyle/>
          <a:p>
            <a:r>
              <a:rPr lang="en-US" dirty="0"/>
              <a:t>Correlated Sampling</a:t>
            </a:r>
            <a:endParaRPr lang="en-US" dirty="0">
              <a:solidFill>
                <a:schemeClr val="accent6">
                  <a:lumMod val="75000"/>
                </a:schemeClr>
              </a:solidFill>
            </a:endParaRPr>
          </a:p>
        </p:txBody>
      </p:sp>
      <p:sp>
        <p:nvSpPr>
          <p:cNvPr id="2" name="TextBox 1">
            <a:extLst>
              <a:ext uri="{FF2B5EF4-FFF2-40B4-BE49-F238E27FC236}">
                <a16:creationId xmlns:a16="http://schemas.microsoft.com/office/drawing/2014/main" id="{A2A3DA3A-90A6-EB24-DF7C-69032CEFC80F}"/>
              </a:ext>
            </a:extLst>
          </p:cNvPr>
          <p:cNvSpPr txBox="1"/>
          <p:nvPr/>
        </p:nvSpPr>
        <p:spPr>
          <a:xfrm>
            <a:off x="6096000" y="2773680"/>
            <a:ext cx="3429000" cy="369332"/>
          </a:xfrm>
          <a:prstGeom prst="rect">
            <a:avLst/>
          </a:prstGeom>
          <a:noFill/>
        </p:spPr>
        <p:txBody>
          <a:bodyPr wrap="square" rtlCol="0">
            <a:spAutoFit/>
          </a:bodyPr>
          <a:lstStyle/>
          <a:p>
            <a:r>
              <a:rPr lang="en-US" b="1" dirty="0"/>
              <a:t>Reduction to the uniform case!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61230B-3F92-434E-3553-E7519A8162C6}"/>
                  </a:ext>
                </a:extLst>
              </p:cNvPr>
              <p:cNvSpPr txBox="1"/>
              <p:nvPr/>
            </p:nvSpPr>
            <p:spPr>
              <a:xfrm>
                <a:off x="7118802" y="6296558"/>
                <a:ext cx="4234997" cy="461665"/>
              </a:xfrm>
              <a:prstGeom prst="rect">
                <a:avLst/>
              </a:prstGeom>
              <a:noFill/>
            </p:spPr>
            <p:txBody>
              <a:bodyPr wrap="square" rtlCol="0">
                <a:spAutoFit/>
              </a:bodyPr>
              <a:lstStyle/>
              <a:p>
                <a:r>
                  <a:rPr lang="en-US" sz="2400" b="1" dirty="0"/>
                  <a:t>Key</a:t>
                </a:r>
                <a:r>
                  <a:rPr lang="en-US" b="1" dirty="0"/>
                  <a:t> </a:t>
                </a:r>
                <a:r>
                  <a:rPr lang="en-US" sz="2400" b="1" dirty="0"/>
                  <a:t>insight</a:t>
                </a:r>
                <a:r>
                  <a:rPr lang="en-US" b="1" dirty="0"/>
                  <a:t>: </a:t>
                </a:r>
                <a14:m>
                  <m:oMath xmlns:m="http://schemas.openxmlformats.org/officeDocument/2006/math">
                    <m:r>
                      <a:rPr lang="en-US" sz="2400" b="0" i="1" smtClean="0">
                        <a:latin typeface="Cambria Math" panose="02040503050406030204" pitchFamily="18" charset="0"/>
                      </a:rPr>
                      <m:t>𝑈𝑛𝑖𝑓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a:latin typeface="Cambria Math" panose="02040503050406030204" pitchFamily="18" charset="0"/>
                              </a:rPr>
                              <m:t>​</m:t>
                            </m:r>
                          </m:e>
                        </m:d>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r>
                      <a:rPr lang="en-US" sz="2400" dirty="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P</m:t>
                    </m:r>
                  </m:oMath>
                </a14:m>
                <a:endParaRPr lang="en-US" sz="2400" dirty="0"/>
              </a:p>
            </p:txBody>
          </p:sp>
        </mc:Choice>
        <mc:Fallback xmlns="">
          <p:sp>
            <p:nvSpPr>
              <p:cNvPr id="4" name="TextBox 3">
                <a:extLst>
                  <a:ext uri="{FF2B5EF4-FFF2-40B4-BE49-F238E27FC236}">
                    <a16:creationId xmlns:a16="http://schemas.microsoft.com/office/drawing/2014/main" id="{FF61230B-3F92-434E-3553-E7519A8162C6}"/>
                  </a:ext>
                </a:extLst>
              </p:cNvPr>
              <p:cNvSpPr txBox="1">
                <a:spLocks noRot="1" noChangeAspect="1" noMove="1" noResize="1" noEditPoints="1" noAdjustHandles="1" noChangeArrowheads="1" noChangeShapeType="1" noTextEdit="1"/>
              </p:cNvSpPr>
              <p:nvPr/>
            </p:nvSpPr>
            <p:spPr>
              <a:xfrm>
                <a:off x="7118802" y="6296558"/>
                <a:ext cx="4234997" cy="461665"/>
              </a:xfrm>
              <a:prstGeom prst="rect">
                <a:avLst/>
              </a:prstGeom>
              <a:blipFill>
                <a:blip r:embed="rId5"/>
                <a:stretch>
                  <a:fillRect l="-2395" t="-121053" b="-18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3">
                <a:extLst>
                  <a:ext uri="{FF2B5EF4-FFF2-40B4-BE49-F238E27FC236}">
                    <a16:creationId xmlns:a16="http://schemas.microsoft.com/office/drawing/2014/main" id="{61190EEB-2D56-C5FD-3C2E-891EA5E6E489}"/>
                  </a:ext>
                </a:extLst>
              </p:cNvPr>
              <p:cNvSpPr/>
              <p:nvPr/>
            </p:nvSpPr>
            <p:spPr>
              <a:xfrm>
                <a:off x="667512" y="4005313"/>
                <a:ext cx="4726123" cy="22232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Algorithm </a:t>
                </a:r>
                <a14:m>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𝑼𝒏𝒊𝒇</m:t>
                        </m:r>
                      </m:e>
                      <m:sub>
                        <m:r>
                          <a:rPr lang="en-US" sz="2000" b="1" i="1" smtClean="0">
                            <a:solidFill>
                              <a:schemeClr val="tx1"/>
                            </a:solidFill>
                            <a:latin typeface="Cambria Math" panose="02040503050406030204" pitchFamily="18" charset="0"/>
                          </a:rPr>
                          <m:t>𝑪𝒐𝒓𝒓</m:t>
                        </m:r>
                      </m:sub>
                    </m:sSub>
                    <m:r>
                      <a:rPr lang="en-US" sz="2000" b="1" i="1" smtClean="0">
                        <a:solidFill>
                          <a:schemeClr val="tx1"/>
                        </a:solidFill>
                        <a:latin typeface="Cambria Math" panose="02040503050406030204" pitchFamily="18" charset="0"/>
                      </a:rPr>
                      <m:t>:</m:t>
                    </m:r>
                  </m:oMath>
                </a14:m>
                <a:r>
                  <a:rPr lang="en-US" dirty="0">
                    <a:solidFill>
                      <a:schemeClr val="tx1"/>
                    </a:solidFill>
                  </a:rPr>
                  <a:t> </a:t>
                </a:r>
              </a:p>
              <a:p>
                <a:r>
                  <a:rPr lang="en-US" sz="2000" b="1" dirty="0">
                    <a:solidFill>
                      <a:schemeClr val="tx1"/>
                    </a:solidFill>
                  </a:rPr>
                  <a:t>Input</a:t>
                </a:r>
                <a:r>
                  <a:rPr lang="en-US" sz="2000" dirty="0">
                    <a:solidFill>
                      <a:schemeClr val="tx1"/>
                    </a:solidFill>
                  </a:rPr>
                  <a:t>: Subset </a:t>
                </a:r>
                <a14:m>
                  <m:oMath xmlns:m="http://schemas.openxmlformats.org/officeDocument/2006/math">
                    <m:r>
                      <a:rPr lang="en-US" sz="2000" i="1" dirty="0" smtClean="0">
                        <a:solidFill>
                          <a:schemeClr val="tx1"/>
                        </a:solidFill>
                        <a:latin typeface="Cambria Math" panose="02040503050406030204" pitchFamily="18" charset="0"/>
                      </a:rPr>
                      <m:t>𝑆</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𝐹</m:t>
                    </m:r>
                  </m:oMath>
                </a14:m>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𝐹</m:t>
                    </m:r>
                  </m:oMath>
                </a14:m>
                <a:r>
                  <a:rPr lang="en-US" sz="2000" dirty="0">
                    <a:solidFill>
                      <a:schemeClr val="tx1"/>
                    </a:solidFill>
                  </a:rPr>
                  <a:t>, random string </a:t>
                </a:r>
                <a14:m>
                  <m:oMath xmlns:m="http://schemas.openxmlformats.org/officeDocument/2006/math">
                    <m:r>
                      <a:rPr lang="en-US" sz="2000" i="1" dirty="0" smtClean="0">
                        <a:solidFill>
                          <a:schemeClr val="tx1"/>
                        </a:solidFill>
                        <a:latin typeface="Cambria Math" panose="02040503050406030204" pitchFamily="18" charset="0"/>
                      </a:rPr>
                      <m:t>𝑟</m:t>
                    </m:r>
                  </m:oMath>
                </a14:m>
                <a:endParaRPr lang="en-US" sz="2000" dirty="0">
                  <a:solidFill>
                    <a:schemeClr val="tx1"/>
                  </a:solidFill>
                </a:endParaRPr>
              </a:p>
              <a:p>
                <a:pPr marL="514350" indent="-514350">
                  <a:buFont typeface="+mj-lt"/>
                  <a:buAutoNum type="arabicPeriod"/>
                </a:pPr>
                <a:r>
                  <a:rPr lang="en-US" sz="2000" dirty="0">
                    <a:solidFill>
                      <a:schemeClr val="tx1"/>
                    </a:solidFill>
                  </a:rPr>
                  <a:t>Independently sample an infinite sequence from </a:t>
                </a:r>
                <a14:m>
                  <m:oMath xmlns:m="http://schemas.openxmlformats.org/officeDocument/2006/math">
                    <m:r>
                      <a:rPr lang="en-US" sz="2000" i="1" dirty="0" smtClean="0">
                        <a:solidFill>
                          <a:schemeClr val="tx1"/>
                        </a:solidFill>
                        <a:latin typeface="Cambria Math" panose="02040503050406030204" pitchFamily="18" charset="0"/>
                      </a:rPr>
                      <m:t>𝑈𝑛𝑖𝑓</m:t>
                    </m:r>
                    <m:r>
                      <a:rPr lang="en-US" sz="2000" b="0" i="1" dirty="0" smtClean="0">
                        <a:solidFill>
                          <a:schemeClr val="tx1"/>
                        </a:solidFill>
                        <a:latin typeface="Cambria Math" panose="02040503050406030204" pitchFamily="18" charset="0"/>
                      </a:rPr>
                      <m:t>𝑜𝑟𝑚</m:t>
                    </m:r>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𝐹</m:t>
                    </m:r>
                    <m:r>
                      <a:rPr lang="en-US" sz="2000" i="1" dirty="0" smtClean="0">
                        <a:solidFill>
                          <a:schemeClr val="tx1"/>
                        </a:solidFill>
                        <a:latin typeface="Cambria Math" panose="02040503050406030204" pitchFamily="18" charset="0"/>
                      </a:rPr>
                      <m:t>)</m:t>
                    </m:r>
                  </m:oMath>
                </a14:m>
                <a:endParaRPr lang="en-US" sz="2000" dirty="0">
                  <a:solidFill>
                    <a:schemeClr val="tx1"/>
                  </a:solidFill>
                </a:endParaRPr>
              </a:p>
              <a:p>
                <a:pPr marL="514350" indent="-514350">
                  <a:buFont typeface="+mj-lt"/>
                  <a:buAutoNum type="arabicPeriod"/>
                </a:pPr>
                <a:r>
                  <a:rPr lang="en-US" sz="2000" dirty="0">
                    <a:solidFill>
                      <a:schemeClr val="tx1"/>
                    </a:solidFill>
                  </a:rPr>
                  <a:t>Output first element in the sequence in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rPr>
                  <a:t> (call it </a:t>
                </a: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𝑆</m:t>
                        </m:r>
                      </m:e>
                      <m:sub>
                        <m:r>
                          <a:rPr lang="en-US" sz="2000" b="0" i="1" dirty="0" smtClean="0">
                            <a:solidFill>
                              <a:schemeClr val="tx1"/>
                            </a:solidFill>
                            <a:latin typeface="Cambria Math" panose="02040503050406030204" pitchFamily="18" charset="0"/>
                          </a:rPr>
                          <m:t>1</m:t>
                        </m:r>
                      </m:sub>
                    </m:sSub>
                  </m:oMath>
                </a14:m>
                <a:r>
                  <a:rPr lang="en-US" sz="2000" dirty="0">
                    <a:solidFill>
                      <a:schemeClr val="tx1"/>
                    </a:solidFill>
                  </a:rPr>
                  <a:t>)</a:t>
                </a:r>
              </a:p>
            </p:txBody>
          </p:sp>
        </mc:Choice>
        <mc:Fallback xmlns="">
          <p:sp>
            <p:nvSpPr>
              <p:cNvPr id="5" name="Rectangle: Rounded Corners 3">
                <a:extLst>
                  <a:ext uri="{FF2B5EF4-FFF2-40B4-BE49-F238E27FC236}">
                    <a16:creationId xmlns:a16="http://schemas.microsoft.com/office/drawing/2014/main" id="{61190EEB-2D56-C5FD-3C2E-891EA5E6E489}"/>
                  </a:ext>
                </a:extLst>
              </p:cNvPr>
              <p:cNvSpPr>
                <a:spLocks noRot="1" noChangeAspect="1" noMove="1" noResize="1" noEditPoints="1" noAdjustHandles="1" noChangeArrowheads="1" noChangeShapeType="1" noTextEdit="1"/>
              </p:cNvSpPr>
              <p:nvPr/>
            </p:nvSpPr>
            <p:spPr>
              <a:xfrm>
                <a:off x="667512" y="4005313"/>
                <a:ext cx="4726123" cy="2223210"/>
              </a:xfrm>
              <a:prstGeom prst="roundRect">
                <a:avLst/>
              </a:prstGeom>
              <a:blipFill>
                <a:blip r:embed="rId6"/>
                <a:stretch>
                  <a:fillRect/>
                </a:stretch>
              </a:blipFill>
            </p:spPr>
            <p:txBody>
              <a:bodyPr/>
              <a:lstStyle/>
              <a:p>
                <a:r>
                  <a:rPr lang="en-US">
                    <a:noFill/>
                  </a:rPr>
                  <a:t> </a:t>
                </a:r>
              </a:p>
            </p:txBody>
          </p:sp>
        </mc:Fallback>
      </mc:AlternateContent>
      <p:pic>
        <p:nvPicPr>
          <p:cNvPr id="3" name="Graphic 2" descr="Checkmark with solid fill">
            <a:extLst>
              <a:ext uri="{FF2B5EF4-FFF2-40B4-BE49-F238E27FC236}">
                <a16:creationId xmlns:a16="http://schemas.microsoft.com/office/drawing/2014/main" id="{0E6B32C3-2637-4F9A-F971-3FB7A44AF9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48509" y="1529204"/>
            <a:ext cx="548640" cy="548640"/>
          </a:xfrm>
          <a:prstGeom prst="rect">
            <a:avLst/>
          </a:prstGeom>
        </p:spPr>
      </p:pic>
      <p:pic>
        <p:nvPicPr>
          <p:cNvPr id="6" name="Graphic 5" descr="Checkmark with solid fill">
            <a:extLst>
              <a:ext uri="{FF2B5EF4-FFF2-40B4-BE49-F238E27FC236}">
                <a16:creationId xmlns:a16="http://schemas.microsoft.com/office/drawing/2014/main" id="{9242BC6C-9171-FD41-10FA-CE663D718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6253" y="980564"/>
            <a:ext cx="548640" cy="548640"/>
          </a:xfrm>
          <a:prstGeom prst="rect">
            <a:avLst/>
          </a:prstGeom>
        </p:spPr>
      </p:pic>
      <p:sp>
        <p:nvSpPr>
          <p:cNvPr id="7" name="Slide Number Placeholder 6">
            <a:extLst>
              <a:ext uri="{FF2B5EF4-FFF2-40B4-BE49-F238E27FC236}">
                <a16:creationId xmlns:a16="http://schemas.microsoft.com/office/drawing/2014/main" id="{F7A3AB4F-BA1A-F055-14D8-1F5DACA61602}"/>
              </a:ext>
            </a:extLst>
          </p:cNvPr>
          <p:cNvSpPr>
            <a:spLocks noGrp="1"/>
          </p:cNvSpPr>
          <p:nvPr>
            <p:ph type="sldNum" sz="quarter" idx="12"/>
          </p:nvPr>
        </p:nvSpPr>
        <p:spPr/>
        <p:txBody>
          <a:bodyPr/>
          <a:lstStyle/>
          <a:p>
            <a:fld id="{923781AE-F842-A042-90D3-9FF1358EFD59}" type="slidenum">
              <a:rPr lang="en-US" smtClean="0"/>
              <a:t>74</a:t>
            </a:fld>
            <a:endParaRPr lang="en-US"/>
          </a:p>
        </p:txBody>
      </p:sp>
      <p:sp>
        <p:nvSpPr>
          <p:cNvPr id="8" name="Rectangle 7">
            <a:extLst>
              <a:ext uri="{FF2B5EF4-FFF2-40B4-BE49-F238E27FC236}">
                <a16:creationId xmlns:a16="http://schemas.microsoft.com/office/drawing/2014/main" id="{902C2F6F-CC7D-5C39-1C83-45F8CBA668D8}"/>
              </a:ext>
            </a:extLst>
          </p:cNvPr>
          <p:cNvSpPr/>
          <p:nvPr/>
        </p:nvSpPr>
        <p:spPr>
          <a:xfrm>
            <a:off x="838200" y="4850296"/>
            <a:ext cx="4555435" cy="1152939"/>
          </a:xfrm>
          <a:prstGeom prst="rect">
            <a:avLst/>
          </a:prstGeom>
          <a:solidFill>
            <a:schemeClr val="accent2">
              <a:lumMod val="60000"/>
              <a:lumOff val="40000"/>
              <a:alpha val="909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643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FA99-EDBB-1D56-BED2-2A8CAC9A0AE7}"/>
              </a:ext>
            </a:extLst>
          </p:cNvPr>
          <p:cNvSpPr>
            <a:spLocks noGrp="1"/>
          </p:cNvSpPr>
          <p:nvPr>
            <p:ph type="title"/>
          </p:nvPr>
        </p:nvSpPr>
        <p:spPr>
          <a:xfrm>
            <a:off x="1724381" y="-65087"/>
            <a:ext cx="10515600" cy="1325563"/>
          </a:xfrm>
        </p:spPr>
        <p:txBody>
          <a:bodyPr/>
          <a:lstStyle/>
          <a:p>
            <a:r>
              <a:rPr lang="en-US" dirty="0"/>
              <a:t>Connections between stability notions</a:t>
            </a:r>
          </a:p>
        </p:txBody>
      </p:sp>
      <p:sp>
        <p:nvSpPr>
          <p:cNvPr id="10" name="TextBox 9">
            <a:extLst>
              <a:ext uri="{FF2B5EF4-FFF2-40B4-BE49-F238E27FC236}">
                <a16:creationId xmlns:a16="http://schemas.microsoft.com/office/drawing/2014/main" id="{E73F909C-9A57-10BD-C491-7355054EE3E8}"/>
              </a:ext>
            </a:extLst>
          </p:cNvPr>
          <p:cNvSpPr txBox="1"/>
          <p:nvPr/>
        </p:nvSpPr>
        <p:spPr>
          <a:xfrm>
            <a:off x="5494970" y="891144"/>
            <a:ext cx="1202060" cy="369332"/>
          </a:xfrm>
          <a:prstGeom prst="rect">
            <a:avLst/>
          </a:prstGeom>
          <a:noFill/>
        </p:spPr>
        <p:txBody>
          <a:bodyPr wrap="none" rtlCol="0">
            <a:spAutoFit/>
          </a:bodyPr>
          <a:lstStyle/>
          <a:p>
            <a:r>
              <a:rPr lang="en-US" dirty="0">
                <a:solidFill>
                  <a:srgbClr val="FF0000"/>
                </a:solidFill>
              </a:rPr>
              <a:t>[Our work]</a:t>
            </a:r>
          </a:p>
        </p:txBody>
      </p:sp>
      <p:sp>
        <p:nvSpPr>
          <p:cNvPr id="3" name="Slide Number Placeholder 2">
            <a:extLst>
              <a:ext uri="{FF2B5EF4-FFF2-40B4-BE49-F238E27FC236}">
                <a16:creationId xmlns:a16="http://schemas.microsoft.com/office/drawing/2014/main" id="{3F82C209-33A4-9932-FF5F-F5388B1EA756}"/>
              </a:ext>
            </a:extLst>
          </p:cNvPr>
          <p:cNvSpPr>
            <a:spLocks noGrp="1"/>
          </p:cNvSpPr>
          <p:nvPr>
            <p:ph type="sldNum" sz="quarter" idx="12"/>
          </p:nvPr>
        </p:nvSpPr>
        <p:spPr/>
        <p:txBody>
          <a:bodyPr/>
          <a:lstStyle/>
          <a:p>
            <a:fld id="{923781AE-F842-A042-90D3-9FF1358EFD59}" type="slidenum">
              <a:rPr lang="en-US" smtClean="0"/>
              <a:t>75</a:t>
            </a:fld>
            <a:endParaRPr lang="en-US"/>
          </a:p>
        </p:txBody>
      </p:sp>
      <p:grpSp>
        <p:nvGrpSpPr>
          <p:cNvPr id="4" name="Group 3">
            <a:extLst>
              <a:ext uri="{FF2B5EF4-FFF2-40B4-BE49-F238E27FC236}">
                <a16:creationId xmlns:a16="http://schemas.microsoft.com/office/drawing/2014/main" id="{6A91B91E-1BD7-4E27-1EB3-296587FECCFB}"/>
              </a:ext>
            </a:extLst>
          </p:cNvPr>
          <p:cNvGrpSpPr/>
          <p:nvPr/>
        </p:nvGrpSpPr>
        <p:grpSpPr>
          <a:xfrm>
            <a:off x="3702961" y="4879516"/>
            <a:ext cx="5988137" cy="1325563"/>
            <a:chOff x="477264" y="1757409"/>
            <a:chExt cx="6319397" cy="1325563"/>
          </a:xfrm>
          <a:noFill/>
        </p:grpSpPr>
        <p:grpSp>
          <p:nvGrpSpPr>
            <p:cNvPr id="5" name="Group 4">
              <a:extLst>
                <a:ext uri="{FF2B5EF4-FFF2-40B4-BE49-F238E27FC236}">
                  <a16:creationId xmlns:a16="http://schemas.microsoft.com/office/drawing/2014/main" id="{2F09F30B-2E69-053E-EDD4-C9D2CDEFE35B}"/>
                </a:ext>
              </a:extLst>
            </p:cNvPr>
            <p:cNvGrpSpPr/>
            <p:nvPr/>
          </p:nvGrpSpPr>
          <p:grpSpPr>
            <a:xfrm>
              <a:off x="477264" y="1757409"/>
              <a:ext cx="6319397" cy="1325563"/>
              <a:chOff x="6329803" y="3550880"/>
              <a:chExt cx="6207848" cy="1755046"/>
            </a:xfrm>
            <a:grpFill/>
          </p:grpSpPr>
          <p:sp>
            <p:nvSpPr>
              <p:cNvPr id="7" name="Rectangle 6">
                <a:extLst>
                  <a:ext uri="{FF2B5EF4-FFF2-40B4-BE49-F238E27FC236}">
                    <a16:creationId xmlns:a16="http://schemas.microsoft.com/office/drawing/2014/main" id="{22280A76-247F-FE5D-6336-74D399A75B92}"/>
                  </a:ext>
                </a:extLst>
              </p:cNvPr>
              <p:cNvSpPr/>
              <p:nvPr/>
            </p:nvSpPr>
            <p:spPr>
              <a:xfrm>
                <a:off x="6329803" y="3550880"/>
                <a:ext cx="5468659" cy="17550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0CF4C1-90F5-FC59-6006-C0D549A35A3D}"/>
                      </a:ext>
                    </a:extLst>
                  </p:cNvPr>
                  <p:cNvSpPr txBox="1"/>
                  <p:nvPr/>
                </p:nvSpPr>
                <p:spPr>
                  <a:xfrm>
                    <a:off x="6329803" y="4554044"/>
                    <a:ext cx="5444665" cy="537006"/>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𝐴</m:t>
                              </m:r>
                            </m:e>
                          </m:func>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)]≥1−</m:t>
                          </m:r>
                          <m:r>
                            <a:rPr lang="en-US" sz="2400" b="0" i="1" smtClean="0">
                              <a:latin typeface="Cambria Math" panose="02040503050406030204" pitchFamily="18" charset="0"/>
                            </a:rPr>
                            <m:t>𝜌</m:t>
                          </m:r>
                        </m:oMath>
                      </m:oMathPara>
                    </a14:m>
                    <a:endParaRPr lang="en-US" sz="2400" dirty="0"/>
                  </a:p>
                </p:txBody>
              </p:sp>
            </mc:Choice>
            <mc:Fallback xmlns="">
              <p:sp>
                <p:nvSpPr>
                  <p:cNvPr id="8" name="TextBox 7">
                    <a:extLst>
                      <a:ext uri="{FF2B5EF4-FFF2-40B4-BE49-F238E27FC236}">
                        <a16:creationId xmlns:a16="http://schemas.microsoft.com/office/drawing/2014/main" id="{4C0CF4C1-90F5-FC59-6006-C0D549A35A3D}"/>
                      </a:ext>
                    </a:extLst>
                  </p:cNvPr>
                  <p:cNvSpPr txBox="1">
                    <a:spLocks noRot="1" noChangeAspect="1" noMove="1" noResize="1" noEditPoints="1" noAdjustHandles="1" noChangeArrowheads="1" noChangeShapeType="1" noTextEdit="1"/>
                  </p:cNvSpPr>
                  <p:nvPr/>
                </p:nvSpPr>
                <p:spPr>
                  <a:xfrm>
                    <a:off x="6329803" y="4554044"/>
                    <a:ext cx="5444665" cy="537006"/>
                  </a:xfrm>
                  <a:prstGeom prst="rect">
                    <a:avLst/>
                  </a:prstGeom>
                  <a:blipFill>
                    <a:blip r:embed="rId3"/>
                    <a:stretch>
                      <a:fillRect b="-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06CF-A6BC-AA76-21BB-AAAC01FC3380}"/>
                      </a:ext>
                    </a:extLst>
                  </p:cNvPr>
                  <p:cNvSpPr txBox="1"/>
                  <p:nvPr/>
                </p:nvSpPr>
                <p:spPr>
                  <a:xfrm>
                    <a:off x="7929556" y="4105237"/>
                    <a:ext cx="4608095"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distributions </a:t>
                    </a:r>
                    <a14:m>
                      <m:oMath xmlns:m="http://schemas.openxmlformats.org/officeDocument/2006/math">
                        <m:r>
                          <a:rPr lang="en-US" i="1" dirty="0" smtClean="0">
                            <a:latin typeface="Cambria Math" panose="02040503050406030204" pitchFamily="18" charset="0"/>
                          </a:rPr>
                          <m:t>𝐷</m:t>
                        </m:r>
                      </m:oMath>
                    </a14:m>
                    <a:r>
                      <a:rPr lang="en-US" dirty="0"/>
                      <a:t>, </a:t>
                    </a:r>
                    <a:br>
                      <a:rPr lang="en-US" dirty="0"/>
                    </a:br>
                    <a:endParaRPr lang="en-US" dirty="0"/>
                  </a:p>
                </p:txBody>
              </p:sp>
            </mc:Choice>
            <mc:Fallback xmlns="">
              <p:sp>
                <p:nvSpPr>
                  <p:cNvPr id="9" name="TextBox 8">
                    <a:extLst>
                      <a:ext uri="{FF2B5EF4-FFF2-40B4-BE49-F238E27FC236}">
                        <a16:creationId xmlns:a16="http://schemas.microsoft.com/office/drawing/2014/main" id="{A54006CF-A6BC-AA76-21BB-AAAC01FC3380}"/>
                      </a:ext>
                    </a:extLst>
                  </p:cNvPr>
                  <p:cNvSpPr txBox="1">
                    <a:spLocks noRot="1" noChangeAspect="1" noMove="1" noResize="1" noEditPoints="1" noAdjustHandles="1" noChangeArrowheads="1" noChangeShapeType="1" noTextEdit="1"/>
                  </p:cNvSpPr>
                  <p:nvPr/>
                </p:nvSpPr>
                <p:spPr>
                  <a:xfrm>
                    <a:off x="7929556" y="4105237"/>
                    <a:ext cx="4608095" cy="646331"/>
                  </a:xfrm>
                  <a:prstGeom prst="rect">
                    <a:avLst/>
                  </a:prstGeom>
                  <a:blipFill>
                    <a:blip r:embed="rId4"/>
                    <a:stretch>
                      <a:fillRect t="-51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7762F2-ED3C-33A9-8328-B65635094C7E}"/>
                    </a:ext>
                  </a:extLst>
                </p:cNvPr>
                <p:cNvSpPr txBox="1"/>
                <p:nvPr/>
              </p:nvSpPr>
              <p:spPr>
                <a:xfrm>
                  <a:off x="2105763" y="1757409"/>
                  <a:ext cx="3014133" cy="461665"/>
                </a:xfrm>
                <a:prstGeom prst="rect">
                  <a:avLst/>
                </a:prstGeom>
                <a:grpFill/>
              </p:spPr>
              <p:txBody>
                <a:bodyPr wrap="square" rtlCol="0">
                  <a:spAutoFit/>
                </a:bodyPr>
                <a:lstStyle/>
                <a:p>
                  <a14:m>
                    <m:oMath xmlns:m="http://schemas.openxmlformats.org/officeDocument/2006/math">
                      <m:r>
                        <a:rPr lang="en-US" sz="2400" b="1" i="1" smtClean="0">
                          <a:latin typeface="Cambria Math" panose="02040503050406030204" pitchFamily="18" charset="0"/>
                        </a:rPr>
                        <m:t>𝝆</m:t>
                      </m:r>
                    </m:oMath>
                  </a14:m>
                  <a:r>
                    <a:rPr lang="en-US" sz="2400" b="1" dirty="0"/>
                    <a:t>-Replicability:</a:t>
                  </a:r>
                </a:p>
              </p:txBody>
            </p:sp>
          </mc:Choice>
          <mc:Fallback xmlns="">
            <p:sp>
              <p:nvSpPr>
                <p:cNvPr id="6" name="TextBox 5">
                  <a:extLst>
                    <a:ext uri="{FF2B5EF4-FFF2-40B4-BE49-F238E27FC236}">
                      <a16:creationId xmlns:a16="http://schemas.microsoft.com/office/drawing/2014/main" id="{147762F2-ED3C-33A9-8328-B65635094C7E}"/>
                    </a:ext>
                  </a:extLst>
                </p:cNvPr>
                <p:cNvSpPr txBox="1">
                  <a:spLocks noRot="1" noChangeAspect="1" noMove="1" noResize="1" noEditPoints="1" noAdjustHandles="1" noChangeArrowheads="1" noChangeShapeType="1" noTextEdit="1"/>
                </p:cNvSpPr>
                <p:nvPr/>
              </p:nvSpPr>
              <p:spPr>
                <a:xfrm>
                  <a:off x="2105763" y="1757409"/>
                  <a:ext cx="3014133" cy="461665"/>
                </a:xfrm>
                <a:prstGeom prst="rect">
                  <a:avLst/>
                </a:prstGeom>
                <a:blipFill>
                  <a:blip r:embed="rId5"/>
                  <a:stretch>
                    <a:fillRect l="-889" t="-8108" b="-29730"/>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8E95A4DD-70EC-6036-FB0B-7D32A816DC9B}"/>
              </a:ext>
            </a:extLst>
          </p:cNvPr>
          <p:cNvGrpSpPr/>
          <p:nvPr/>
        </p:nvGrpSpPr>
        <p:grpSpPr>
          <a:xfrm>
            <a:off x="7307453" y="1966612"/>
            <a:ext cx="7041076" cy="1350183"/>
            <a:chOff x="3155405" y="4692535"/>
            <a:chExt cx="8675982" cy="1350183"/>
          </a:xfrm>
          <a:noFill/>
        </p:grpSpPr>
        <p:sp>
          <p:nvSpPr>
            <p:cNvPr id="12" name="Rectangle 11">
              <a:extLst>
                <a:ext uri="{FF2B5EF4-FFF2-40B4-BE49-F238E27FC236}">
                  <a16:creationId xmlns:a16="http://schemas.microsoft.com/office/drawing/2014/main" id="{4EBD762F-424D-F8ED-1E97-5C5F489C4D86}"/>
                </a:ext>
              </a:extLst>
            </p:cNvPr>
            <p:cNvSpPr/>
            <p:nvPr/>
          </p:nvSpPr>
          <p:spPr>
            <a:xfrm>
              <a:off x="3155405" y="4717155"/>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B6FB76-E124-0C3A-BA38-0CCEE74F650C}"/>
                    </a:ext>
                  </a:extLst>
                </p:cNvPr>
                <p:cNvSpPr txBox="1"/>
                <p:nvPr/>
              </p:nvSpPr>
              <p:spPr>
                <a:xfrm>
                  <a:off x="3191932" y="5479826"/>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38" name="TextBox 37">
                  <a:extLst>
                    <a:ext uri="{FF2B5EF4-FFF2-40B4-BE49-F238E27FC236}">
                      <a16:creationId xmlns:a16="http://schemas.microsoft.com/office/drawing/2014/main" id="{A2629C03-CD32-12AE-2C20-F28DFCF93A55}"/>
                    </a:ext>
                  </a:extLst>
                </p:cNvPr>
                <p:cNvSpPr txBox="1">
                  <a:spLocks noRot="1" noChangeAspect="1" noMove="1" noResize="1" noEditPoints="1" noAdjustHandles="1" noChangeArrowheads="1" noChangeShapeType="1" noTextEdit="1"/>
                </p:cNvSpPr>
                <p:nvPr/>
              </p:nvSpPr>
              <p:spPr>
                <a:xfrm>
                  <a:off x="3191932" y="5479826"/>
                  <a:ext cx="5542500" cy="385555"/>
                </a:xfrm>
                <a:prstGeom prst="rect">
                  <a:avLst/>
                </a:prstGeom>
                <a:blipFill>
                  <a:blip r:embed="rId8"/>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745222-3A7D-0AFC-A0AD-887EB21606BA}"/>
                    </a:ext>
                  </a:extLst>
                </p:cNvPr>
                <p:cNvSpPr txBox="1"/>
                <p:nvPr/>
              </p:nvSpPr>
              <p:spPr>
                <a:xfrm>
                  <a:off x="3720319" y="4692535"/>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-differentially private: </a:t>
                  </a:r>
                </a:p>
              </p:txBody>
            </p:sp>
          </mc:Choice>
          <mc:Fallback xmlns="">
            <p:sp>
              <p:nvSpPr>
                <p:cNvPr id="39" name="TextBox 38">
                  <a:extLst>
                    <a:ext uri="{FF2B5EF4-FFF2-40B4-BE49-F238E27FC236}">
                      <a16:creationId xmlns:a16="http://schemas.microsoft.com/office/drawing/2014/main" id="{68D58A23-CF71-344E-845C-D903670BC81E}"/>
                    </a:ext>
                  </a:extLst>
                </p:cNvPr>
                <p:cNvSpPr txBox="1">
                  <a:spLocks noRot="1" noChangeAspect="1" noMove="1" noResize="1" noEditPoints="1" noAdjustHandles="1" noChangeArrowheads="1" noChangeShapeType="1" noTextEdit="1"/>
                </p:cNvSpPr>
                <p:nvPr/>
              </p:nvSpPr>
              <p:spPr>
                <a:xfrm>
                  <a:off x="3720319" y="4692535"/>
                  <a:ext cx="8111068" cy="461665"/>
                </a:xfrm>
                <a:prstGeom prst="rect">
                  <a:avLst/>
                </a:prstGeom>
                <a:blipFill>
                  <a:blip r:embed="rId9"/>
                  <a:stretch>
                    <a:fillRect l="-771"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B59EC9-C8C0-9AAF-B4E5-4EC44528DF96}"/>
                    </a:ext>
                  </a:extLst>
                </p:cNvPr>
                <p:cNvSpPr txBox="1"/>
                <p:nvPr/>
              </p:nvSpPr>
              <p:spPr>
                <a:xfrm>
                  <a:off x="4431376" y="5071658"/>
                  <a:ext cx="4690898" cy="646331"/>
                </a:xfrm>
                <a:prstGeom prst="rect">
                  <a:avLst/>
                </a:prstGeom>
                <a:grp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neighboring datasets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br>
                    <a:rPr lang="en-US" dirty="0"/>
                  </a:br>
                  <a:endParaRPr lang="en-US" dirty="0"/>
                </a:p>
              </p:txBody>
            </p:sp>
          </mc:Choice>
          <mc:Fallback xmlns="">
            <p:sp>
              <p:nvSpPr>
                <p:cNvPr id="40" name="TextBox 39">
                  <a:extLst>
                    <a:ext uri="{FF2B5EF4-FFF2-40B4-BE49-F238E27FC236}">
                      <a16:creationId xmlns:a16="http://schemas.microsoft.com/office/drawing/2014/main" id="{6E9AE40A-B8DE-0717-CA5D-F576FF6F482D}"/>
                    </a:ext>
                  </a:extLst>
                </p:cNvPr>
                <p:cNvSpPr txBox="1">
                  <a:spLocks noRot="1" noChangeAspect="1" noMove="1" noResize="1" noEditPoints="1" noAdjustHandles="1" noChangeArrowheads="1" noChangeShapeType="1" noTextEdit="1"/>
                </p:cNvSpPr>
                <p:nvPr/>
              </p:nvSpPr>
              <p:spPr>
                <a:xfrm>
                  <a:off x="4431376" y="5071658"/>
                  <a:ext cx="4690898" cy="646331"/>
                </a:xfrm>
                <a:prstGeom prst="rect">
                  <a:avLst/>
                </a:prstGeom>
                <a:blipFill>
                  <a:blip r:embed="rId10"/>
                  <a:stretch>
                    <a:fillRect t="-3846"/>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84FD5577-A912-B195-2BE3-626D62C579B2}"/>
              </a:ext>
            </a:extLst>
          </p:cNvPr>
          <p:cNvGrpSpPr/>
          <p:nvPr/>
        </p:nvGrpSpPr>
        <p:grpSpPr>
          <a:xfrm>
            <a:off x="291618" y="2022113"/>
            <a:ext cx="7015835" cy="1325563"/>
            <a:chOff x="3216334" y="4637148"/>
            <a:chExt cx="8693449" cy="1325563"/>
          </a:xfrm>
          <a:noFill/>
        </p:grpSpPr>
        <p:sp>
          <p:nvSpPr>
            <p:cNvPr id="22" name="Rectangle 21">
              <a:extLst>
                <a:ext uri="{FF2B5EF4-FFF2-40B4-BE49-F238E27FC236}">
                  <a16:creationId xmlns:a16="http://schemas.microsoft.com/office/drawing/2014/main" id="{E7B17A1F-BA0D-5633-BDA3-E9B586447A56}"/>
                </a:ext>
              </a:extLst>
            </p:cNvPr>
            <p:cNvSpPr/>
            <p:nvPr/>
          </p:nvSpPr>
          <p:spPr>
            <a:xfrm>
              <a:off x="3216334" y="4637148"/>
              <a:ext cx="5566925" cy="13255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7C8E8F-FF49-888D-C150-78EBDAF3C865}"/>
                    </a:ext>
                  </a:extLst>
                </p:cNvPr>
                <p:cNvSpPr txBox="1"/>
                <p:nvPr/>
              </p:nvSpPr>
              <p:spPr>
                <a:xfrm>
                  <a:off x="3448607" y="5460014"/>
                  <a:ext cx="5542500" cy="385555"/>
                </a:xfrm>
                <a:prstGeom prst="rect">
                  <a:avLst/>
                </a:prstGeom>
                <a:grp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sub>
                            <m:r>
                              <a:rPr lang="en-US" sz="2400" b="0" i="1" smtClean="0">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𝛿</m:t>
                            </m:r>
                          </m:sub>
                        </m:sSub>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23" name="TextBox 22">
                  <a:extLst>
                    <a:ext uri="{FF2B5EF4-FFF2-40B4-BE49-F238E27FC236}">
                      <a16:creationId xmlns:a16="http://schemas.microsoft.com/office/drawing/2014/main" id="{E57C8E8F-FF49-888D-C150-78EBDAF3C865}"/>
                    </a:ext>
                  </a:extLst>
                </p:cNvPr>
                <p:cNvSpPr txBox="1">
                  <a:spLocks noRot="1" noChangeAspect="1" noMove="1" noResize="1" noEditPoints="1" noAdjustHandles="1" noChangeArrowheads="1" noChangeShapeType="1" noTextEdit="1"/>
                </p:cNvSpPr>
                <p:nvPr/>
              </p:nvSpPr>
              <p:spPr>
                <a:xfrm>
                  <a:off x="3448607" y="5460014"/>
                  <a:ext cx="5542500" cy="385555"/>
                </a:xfrm>
                <a:prstGeom prst="rect">
                  <a:avLst/>
                </a:prstGeom>
                <a:blipFill>
                  <a:blip r:embed="rId11"/>
                  <a:stretch>
                    <a:fillRect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D940849-EB4D-412E-E4DD-B89452DCED47}"/>
                    </a:ext>
                  </a:extLst>
                </p:cNvPr>
                <p:cNvSpPr txBox="1"/>
                <p:nvPr/>
              </p:nvSpPr>
              <p:spPr>
                <a:xfrm>
                  <a:off x="3798715" y="4655526"/>
                  <a:ext cx="8111068" cy="461665"/>
                </a:xfrm>
                <a:prstGeom prst="rect">
                  <a:avLst/>
                </a:prstGeom>
                <a:grpFill/>
              </p:spPr>
              <p:txBody>
                <a:bodyPr wrap="square" rtlCol="0">
                  <a:spAutoFit/>
                </a:bodyPr>
                <a:lstStyle/>
                <a:p>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𝝐</m:t>
                      </m:r>
                      <m:r>
                        <a:rPr lang="en-US" sz="2400" b="1" i="1">
                          <a:latin typeface="Cambria Math" panose="02040503050406030204" pitchFamily="18" charset="0"/>
                        </a:rPr>
                        <m:t>,</m:t>
                      </m:r>
                      <m:r>
                        <a:rPr lang="en-US" sz="2400" b="1" i="1">
                          <a:latin typeface="Cambria Math" panose="02040503050406030204" pitchFamily="18" charset="0"/>
                        </a:rPr>
                        <m:t>𝜹</m:t>
                      </m:r>
                      <m:r>
                        <a:rPr lang="en-US" sz="2400" b="1" i="1">
                          <a:latin typeface="Cambria Math" panose="02040503050406030204" pitchFamily="18" charset="0"/>
                        </a:rPr>
                        <m:t>)</m:t>
                      </m:r>
                    </m:oMath>
                  </a14:m>
                  <a:r>
                    <a:rPr lang="en-US" sz="2400" b="1" dirty="0"/>
                    <a:t>-perfectly generalizing: </a:t>
                  </a:r>
                </a:p>
              </p:txBody>
            </p:sp>
          </mc:Choice>
          <mc:Fallback xmlns="">
            <p:sp>
              <p:nvSpPr>
                <p:cNvPr id="24" name="TextBox 23">
                  <a:extLst>
                    <a:ext uri="{FF2B5EF4-FFF2-40B4-BE49-F238E27FC236}">
                      <a16:creationId xmlns:a16="http://schemas.microsoft.com/office/drawing/2014/main" id="{7D940849-EB4D-412E-E4DD-B89452DCED47}"/>
                    </a:ext>
                  </a:extLst>
                </p:cNvPr>
                <p:cNvSpPr txBox="1">
                  <a:spLocks noRot="1" noChangeAspect="1" noMove="1" noResize="1" noEditPoints="1" noAdjustHandles="1" noChangeArrowheads="1" noChangeShapeType="1" noTextEdit="1"/>
                </p:cNvSpPr>
                <p:nvPr/>
              </p:nvSpPr>
              <p:spPr>
                <a:xfrm>
                  <a:off x="3798715" y="4655526"/>
                  <a:ext cx="8111068" cy="461665"/>
                </a:xfrm>
                <a:prstGeom prst="rect">
                  <a:avLst/>
                </a:prstGeom>
                <a:blipFill>
                  <a:blip r:embed="rId12"/>
                  <a:stretch>
                    <a:fillRect l="-77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B7C54AC-9589-9331-EE5C-4D7640E613D2}"/>
                    </a:ext>
                  </a:extLst>
                </p:cNvPr>
                <p:cNvSpPr txBox="1"/>
                <p:nvPr/>
              </p:nvSpPr>
              <p:spPr>
                <a:xfrm>
                  <a:off x="3650349" y="5095681"/>
                  <a:ext cx="5416953" cy="646331"/>
                </a:xfrm>
                <a:prstGeom prst="rect">
                  <a:avLst/>
                </a:prstGeom>
                <a:grp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distributions </a:t>
                  </a:r>
                  <a14:m>
                    <m:oMath xmlns:m="http://schemas.openxmlformats.org/officeDocument/2006/math">
                      <m:r>
                        <a:rPr lang="en-US" i="1" dirty="0" smtClean="0">
                          <a:solidFill>
                            <a:schemeClr val="tx1"/>
                          </a:solidFill>
                          <a:latin typeface="Cambria Math" panose="02040503050406030204" pitchFamily="18" charset="0"/>
                        </a:rPr>
                        <m:t>𝐷</m:t>
                      </m:r>
                    </m:oMath>
                  </a14:m>
                  <a:r>
                    <a:rPr lang="en-US" dirty="0">
                      <a:solidFill>
                        <a:schemeClr val="tx1"/>
                      </a:solidFill>
                    </a:rPr>
                    <a:t>, wp 1-</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 over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𝑆</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𝐷</m:t>
                          </m:r>
                        </m:e>
                        <m:sup>
                          <m:r>
                            <a:rPr lang="en-US" b="0" i="1" smtClean="0">
                              <a:solidFill>
                                <a:schemeClr val="tx1"/>
                              </a:solidFill>
                              <a:latin typeface="Cambria Math" panose="02040503050406030204" pitchFamily="18" charset="0"/>
                            </a:rPr>
                            <m:t>𝑛</m:t>
                          </m:r>
                        </m:sup>
                      </m:sSup>
                    </m:oMath>
                  </a14:m>
                  <a:r>
                    <a:rPr lang="en-US" dirty="0">
                      <a:solidFill>
                        <a:schemeClr val="tx1"/>
                      </a:solidFill>
                    </a:rPr>
                    <a:t> </a:t>
                  </a:r>
                  <a:br>
                    <a:rPr lang="en-US" dirty="0">
                      <a:solidFill>
                        <a:schemeClr val="tx1"/>
                      </a:solidFill>
                    </a:rPr>
                  </a:br>
                  <a:endParaRPr lang="en-US" dirty="0">
                    <a:solidFill>
                      <a:schemeClr val="tx1"/>
                    </a:solidFill>
                  </a:endParaRPr>
                </a:p>
              </p:txBody>
            </p:sp>
          </mc:Choice>
          <mc:Fallback xmlns="">
            <p:sp>
              <p:nvSpPr>
                <p:cNvPr id="25" name="TextBox 24">
                  <a:extLst>
                    <a:ext uri="{FF2B5EF4-FFF2-40B4-BE49-F238E27FC236}">
                      <a16:creationId xmlns:a16="http://schemas.microsoft.com/office/drawing/2014/main" id="{6B7C54AC-9589-9331-EE5C-4D7640E613D2}"/>
                    </a:ext>
                  </a:extLst>
                </p:cNvPr>
                <p:cNvSpPr txBox="1">
                  <a:spLocks noRot="1" noChangeAspect="1" noMove="1" noResize="1" noEditPoints="1" noAdjustHandles="1" noChangeArrowheads="1" noChangeShapeType="1" noTextEdit="1"/>
                </p:cNvSpPr>
                <p:nvPr/>
              </p:nvSpPr>
              <p:spPr>
                <a:xfrm>
                  <a:off x="3650349" y="5095681"/>
                  <a:ext cx="5416953" cy="646331"/>
                </a:xfrm>
                <a:prstGeom prst="rect">
                  <a:avLst/>
                </a:prstGeom>
                <a:blipFill>
                  <a:blip r:embed="rId13"/>
                  <a:stretch>
                    <a:fillRect t="-5769"/>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640467F4-9A25-D7FF-8DA3-E260D145D2D4}"/>
              </a:ext>
            </a:extLst>
          </p:cNvPr>
          <p:cNvGrpSpPr/>
          <p:nvPr/>
        </p:nvGrpSpPr>
        <p:grpSpPr>
          <a:xfrm>
            <a:off x="8005174" y="800039"/>
            <a:ext cx="4399147" cy="841256"/>
            <a:chOff x="8005174" y="800039"/>
            <a:chExt cx="4399147" cy="841256"/>
          </a:xfrm>
        </p:grpSpPr>
        <p:cxnSp>
          <p:nvCxnSpPr>
            <p:cNvPr id="28" name="Straight Arrow Connector 27">
              <a:extLst>
                <a:ext uri="{FF2B5EF4-FFF2-40B4-BE49-F238E27FC236}">
                  <a16:creationId xmlns:a16="http://schemas.microsoft.com/office/drawing/2014/main" id="{EC0EDE4C-82ED-9282-78E2-F822A3E4FA5D}"/>
                </a:ext>
              </a:extLst>
            </p:cNvPr>
            <p:cNvCxnSpPr/>
            <p:nvPr/>
          </p:nvCxnSpPr>
          <p:spPr>
            <a:xfrm>
              <a:off x="8005174" y="1304720"/>
              <a:ext cx="16859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Efficient Transformation">
              <a:extLst>
                <a:ext uri="{FF2B5EF4-FFF2-40B4-BE49-F238E27FC236}">
                  <a16:creationId xmlns:a16="http://schemas.microsoft.com/office/drawing/2014/main" id="{7234F8D5-7BA5-2A4B-14AB-798A8DE87558}"/>
                </a:ext>
              </a:extLst>
            </p:cNvPr>
            <p:cNvSpPr txBox="1"/>
            <p:nvPr/>
          </p:nvSpPr>
          <p:spPr>
            <a:xfrm>
              <a:off x="10224566" y="800039"/>
              <a:ext cx="217975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700"/>
              </a:lvl1pPr>
            </a:lstStyle>
            <a:p>
              <a:r>
                <a:rPr sz="2400" dirty="0"/>
                <a:t>Efficient Transformation</a:t>
              </a:r>
            </a:p>
          </p:txBody>
        </p:sp>
        <p:sp>
          <p:nvSpPr>
            <p:cNvPr id="18" name="TextBox 17">
              <a:extLst>
                <a:ext uri="{FF2B5EF4-FFF2-40B4-BE49-F238E27FC236}">
                  <a16:creationId xmlns:a16="http://schemas.microsoft.com/office/drawing/2014/main" id="{22BBE921-B732-B782-D9DA-AF97B00CAF17}"/>
                </a:ext>
              </a:extLst>
            </p:cNvPr>
            <p:cNvSpPr txBox="1"/>
            <p:nvPr/>
          </p:nvSpPr>
          <p:spPr>
            <a:xfrm>
              <a:off x="9854601" y="1093023"/>
              <a:ext cx="255198" cy="369332"/>
            </a:xfrm>
            <a:prstGeom prst="rect">
              <a:avLst/>
            </a:prstGeom>
            <a:noFill/>
          </p:spPr>
          <p:txBody>
            <a:bodyPr wrap="none" rtlCol="0">
              <a:spAutoFit/>
            </a:bodyPr>
            <a:lstStyle/>
            <a:p>
              <a:r>
                <a:rPr lang="en-US" dirty="0"/>
                <a:t>-</a:t>
              </a:r>
            </a:p>
          </p:txBody>
        </p:sp>
      </p:grpSp>
      <p:sp>
        <p:nvSpPr>
          <p:cNvPr id="20" name="Rectangle 19">
            <a:extLst>
              <a:ext uri="{FF2B5EF4-FFF2-40B4-BE49-F238E27FC236}">
                <a16:creationId xmlns:a16="http://schemas.microsoft.com/office/drawing/2014/main" id="{85235622-2F13-1C7B-577D-E8B61B48B039}"/>
              </a:ext>
            </a:extLst>
          </p:cNvPr>
          <p:cNvSpPr/>
          <p:nvPr/>
        </p:nvSpPr>
        <p:spPr>
          <a:xfrm>
            <a:off x="3890075" y="5304075"/>
            <a:ext cx="4881966" cy="862458"/>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CC9F0D-7DAA-5830-9559-4493C0FA0D33}"/>
              </a:ext>
            </a:extLst>
          </p:cNvPr>
          <p:cNvSpPr/>
          <p:nvPr/>
        </p:nvSpPr>
        <p:spPr>
          <a:xfrm>
            <a:off x="518412" y="2547092"/>
            <a:ext cx="4115581" cy="712740"/>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7F554D-97C1-A1AB-C85D-AE2EFFCF3D27}"/>
              </a:ext>
            </a:extLst>
          </p:cNvPr>
          <p:cNvSpPr/>
          <p:nvPr/>
        </p:nvSpPr>
        <p:spPr>
          <a:xfrm>
            <a:off x="7368944" y="2403966"/>
            <a:ext cx="4115581" cy="729298"/>
          </a:xfrm>
          <a:prstGeom prst="rect">
            <a:avLst/>
          </a:prstGeom>
          <a:solidFill>
            <a:schemeClr val="bg1">
              <a:alpha val="783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5DF57720-8025-2E00-5071-DE0B63CBAB22}"/>
              </a:ext>
            </a:extLst>
          </p:cNvPr>
          <p:cNvCxnSpPr>
            <a:cxnSpLocks/>
          </p:cNvCxnSpPr>
          <p:nvPr/>
        </p:nvCxnSpPr>
        <p:spPr>
          <a:xfrm>
            <a:off x="3702961" y="3367286"/>
            <a:ext cx="931032" cy="15122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670761-EC6A-65AD-FE00-C06FA7DF4236}"/>
              </a:ext>
            </a:extLst>
          </p:cNvPr>
          <p:cNvCxnSpPr>
            <a:cxnSpLocks/>
            <a:endCxn id="22" idx="2"/>
          </p:cNvCxnSpPr>
          <p:nvPr/>
        </p:nvCxnSpPr>
        <p:spPr>
          <a:xfrm flipH="1" flipV="1">
            <a:off x="2537943" y="3347676"/>
            <a:ext cx="1141873" cy="17874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9E0AFC-B727-C610-0513-23F2D0279E49}"/>
                  </a:ext>
                </a:extLst>
              </p:cNvPr>
              <p:cNvSpPr txBox="1"/>
              <p:nvPr/>
            </p:nvSpPr>
            <p:spPr>
              <a:xfrm>
                <a:off x="692775" y="4073705"/>
                <a:ext cx="2216954" cy="938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𝑝𝑜𝑙𝑦</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𝛿</m:t>
                                  </m:r>
                                </m:den>
                              </m:f>
                            </m:e>
                          </m:func>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𝜖</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32" name="TextBox 31">
                <a:extLst>
                  <a:ext uri="{FF2B5EF4-FFF2-40B4-BE49-F238E27FC236}">
                    <a16:creationId xmlns:a16="http://schemas.microsoft.com/office/drawing/2014/main" id="{149E0AFC-B727-C610-0513-23F2D0279E49}"/>
                  </a:ext>
                </a:extLst>
              </p:cNvPr>
              <p:cNvSpPr txBox="1">
                <a:spLocks noRot="1" noChangeAspect="1" noMove="1" noResize="1" noEditPoints="1" noAdjustHandles="1" noChangeArrowheads="1" noChangeShapeType="1" noTextEdit="1"/>
              </p:cNvSpPr>
              <p:nvPr/>
            </p:nvSpPr>
            <p:spPr>
              <a:xfrm>
                <a:off x="692775" y="4073705"/>
                <a:ext cx="2216954" cy="938590"/>
              </a:xfrm>
              <a:prstGeom prst="rect">
                <a:avLst/>
              </a:prstGeom>
              <a:blipFill>
                <a:blip r:embed="rId14"/>
                <a:stretch>
                  <a:fillRect l="-1143" r="-2857" b="-6667"/>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53A8998-8C7A-3505-21DC-9399363BDD21}"/>
              </a:ext>
            </a:extLst>
          </p:cNvPr>
          <p:cNvCxnSpPr>
            <a:cxnSpLocks/>
          </p:cNvCxnSpPr>
          <p:nvPr/>
        </p:nvCxnSpPr>
        <p:spPr>
          <a:xfrm flipH="1" flipV="1">
            <a:off x="4763344" y="2871419"/>
            <a:ext cx="2513363" cy="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DFA2F4-70D6-BF27-9816-FC1F8CF634A2}"/>
                  </a:ext>
                </a:extLst>
              </p:cNvPr>
              <p:cNvSpPr txBox="1"/>
              <p:nvPr/>
            </p:nvSpPr>
            <p:spPr>
              <a:xfrm>
                <a:off x="4369064" y="3660783"/>
                <a:ext cx="1002069" cy="695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𝜌</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30" name="TextBox 29">
                <a:extLst>
                  <a:ext uri="{FF2B5EF4-FFF2-40B4-BE49-F238E27FC236}">
                    <a16:creationId xmlns:a16="http://schemas.microsoft.com/office/drawing/2014/main" id="{A6DFA2F4-70D6-BF27-9816-FC1F8CF634A2}"/>
                  </a:ext>
                </a:extLst>
              </p:cNvPr>
              <p:cNvSpPr txBox="1">
                <a:spLocks noRot="1" noChangeAspect="1" noMove="1" noResize="1" noEditPoints="1" noAdjustHandles="1" noChangeArrowheads="1" noChangeShapeType="1" noTextEdit="1"/>
              </p:cNvSpPr>
              <p:nvPr/>
            </p:nvSpPr>
            <p:spPr>
              <a:xfrm>
                <a:off x="4369064" y="3660783"/>
                <a:ext cx="1002069" cy="695062"/>
              </a:xfrm>
              <a:prstGeom prst="rect">
                <a:avLst/>
              </a:prstGeom>
              <a:blipFill>
                <a:blip r:embed="rId15"/>
                <a:stretch>
                  <a:fillRect l="-3797" r="-2532"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D32520-29AD-540C-E4B9-4EADD50E9632}"/>
                  </a:ext>
                </a:extLst>
              </p:cNvPr>
              <p:cNvSpPr txBox="1"/>
              <p:nvPr/>
            </p:nvSpPr>
            <p:spPr>
              <a:xfrm>
                <a:off x="5608028" y="2959404"/>
                <a:ext cx="10037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m:oMathPara>
                </a14:m>
                <a:endParaRPr lang="en-US" sz="2400" dirty="0"/>
              </a:p>
            </p:txBody>
          </p:sp>
        </mc:Choice>
        <mc:Fallback xmlns="">
          <p:sp>
            <p:nvSpPr>
              <p:cNvPr id="31" name="TextBox 30">
                <a:extLst>
                  <a:ext uri="{FF2B5EF4-FFF2-40B4-BE49-F238E27FC236}">
                    <a16:creationId xmlns:a16="http://schemas.microsoft.com/office/drawing/2014/main" id="{BFD32520-29AD-540C-E4B9-4EADD50E9632}"/>
                  </a:ext>
                </a:extLst>
              </p:cNvPr>
              <p:cNvSpPr txBox="1">
                <a:spLocks noRot="1" noChangeAspect="1" noMove="1" noResize="1" noEditPoints="1" noAdjustHandles="1" noChangeArrowheads="1" noChangeShapeType="1" noTextEdit="1"/>
              </p:cNvSpPr>
              <p:nvPr/>
            </p:nvSpPr>
            <p:spPr>
              <a:xfrm>
                <a:off x="5608028" y="2959404"/>
                <a:ext cx="1003736" cy="369332"/>
              </a:xfrm>
              <a:prstGeom prst="rect">
                <a:avLst/>
              </a:prstGeom>
              <a:blipFill>
                <a:blip r:embed="rId16"/>
                <a:stretch>
                  <a:fillRect l="-3750" r="-2500"/>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48B9BD1-F3B0-5AE1-5273-320F863010EE}"/>
              </a:ext>
            </a:extLst>
          </p:cNvPr>
          <p:cNvCxnSpPr>
            <a:cxnSpLocks/>
          </p:cNvCxnSpPr>
          <p:nvPr/>
        </p:nvCxnSpPr>
        <p:spPr>
          <a:xfrm flipV="1">
            <a:off x="7962742" y="3259832"/>
            <a:ext cx="809299" cy="15951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8071A98-F1B4-21F5-242B-5C88FAD9F4C8}"/>
                  </a:ext>
                </a:extLst>
              </p:cNvPr>
              <p:cNvSpPr txBox="1"/>
              <p:nvPr/>
            </p:nvSpPr>
            <p:spPr>
              <a:xfrm>
                <a:off x="8476773" y="3588091"/>
                <a:ext cx="1607363" cy="938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𝛿</m:t>
                                  </m:r>
                                </m:den>
                              </m:f>
                            </m:e>
                          </m:func>
                        </m:num>
                        <m:den>
                          <m:r>
                            <a:rPr lang="en-US" sz="2400" b="0" i="1" smtClean="0">
                              <a:latin typeface="Cambria Math" panose="02040503050406030204" pitchFamily="18" charset="0"/>
                            </a:rPr>
                            <m:t>𝜖</m:t>
                          </m:r>
                        </m:den>
                      </m:f>
                    </m:oMath>
                  </m:oMathPara>
                </a14:m>
                <a:endParaRPr lang="en-US" sz="2400" dirty="0"/>
              </a:p>
            </p:txBody>
          </p:sp>
        </mc:Choice>
        <mc:Fallback xmlns="">
          <p:sp>
            <p:nvSpPr>
              <p:cNvPr id="36" name="TextBox 35">
                <a:extLst>
                  <a:ext uri="{FF2B5EF4-FFF2-40B4-BE49-F238E27FC236}">
                    <a16:creationId xmlns:a16="http://schemas.microsoft.com/office/drawing/2014/main" id="{D8071A98-F1B4-21F5-242B-5C88FAD9F4C8}"/>
                  </a:ext>
                </a:extLst>
              </p:cNvPr>
              <p:cNvSpPr txBox="1">
                <a:spLocks noRot="1" noChangeAspect="1" noMove="1" noResize="1" noEditPoints="1" noAdjustHandles="1" noChangeArrowheads="1" noChangeShapeType="1" noTextEdit="1"/>
              </p:cNvSpPr>
              <p:nvPr/>
            </p:nvSpPr>
            <p:spPr>
              <a:xfrm>
                <a:off x="8476773" y="3588091"/>
                <a:ext cx="1607363" cy="938590"/>
              </a:xfrm>
              <a:prstGeom prst="rect">
                <a:avLst/>
              </a:prstGeom>
              <a:blipFill>
                <a:blip r:embed="rId17"/>
                <a:stretch>
                  <a:fillRect l="-2362" r="-3937" b="-6667"/>
                </a:stretch>
              </a:blipFill>
            </p:spPr>
            <p:txBody>
              <a:bodyPr/>
              <a:lstStyle/>
              <a:p>
                <a:r>
                  <a:rPr lang="en-US">
                    <a:noFill/>
                  </a:rPr>
                  <a:t> </a:t>
                </a:r>
              </a:p>
            </p:txBody>
          </p:sp>
        </mc:Fallback>
      </mc:AlternateContent>
    </p:spTree>
    <p:extLst>
      <p:ext uri="{BB962C8B-B14F-4D97-AF65-F5344CB8AC3E}">
        <p14:creationId xmlns:p14="http://schemas.microsoft.com/office/powerpoint/2010/main" val="374047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901D7D-7D8C-89F1-6AE8-F68E46915EBE}"/>
              </a:ext>
            </a:extLst>
          </p:cNvPr>
          <p:cNvSpPr txBox="1"/>
          <p:nvPr/>
        </p:nvSpPr>
        <p:spPr>
          <a:xfrm>
            <a:off x="2786708" y="1078920"/>
            <a:ext cx="7202681" cy="1569660"/>
          </a:xfrm>
          <a:prstGeom prst="rect">
            <a:avLst/>
          </a:prstGeom>
          <a:noFill/>
          <a:ln>
            <a:noFill/>
          </a:ln>
        </p:spPr>
        <p:txBody>
          <a:bodyPr wrap="square" rtlCol="0">
            <a:spAutoFit/>
          </a:bodyPr>
          <a:lstStyle/>
          <a:p>
            <a:pPr marL="285750" indent="-285750">
              <a:buFont typeface="Arial" panose="020B0604020202020204" pitchFamily="34" charset="0"/>
              <a:buChar char="•"/>
            </a:pPr>
            <a:r>
              <a:rPr lang="en-US" sz="2400" dirty="0">
                <a:solidFill>
                  <a:srgbClr val="FF0000"/>
                </a:solidFill>
              </a:rPr>
              <a:t>[</a:t>
            </a:r>
            <a:r>
              <a:rPr lang="en-US" sz="2400" dirty="0" err="1">
                <a:solidFill>
                  <a:srgbClr val="FF0000"/>
                </a:solidFill>
              </a:rPr>
              <a:t>Impagliazzo</a:t>
            </a:r>
            <a:r>
              <a:rPr lang="en-US" sz="2400" dirty="0">
                <a:solidFill>
                  <a:srgbClr val="FF0000"/>
                </a:solidFill>
              </a:rPr>
              <a:t> Lei </a:t>
            </a:r>
            <a:r>
              <a:rPr lang="en-US" sz="2400" dirty="0" err="1">
                <a:solidFill>
                  <a:srgbClr val="FF0000"/>
                </a:solidFill>
              </a:rPr>
              <a:t>Pitassi</a:t>
            </a:r>
            <a:r>
              <a:rPr lang="en-US" sz="2400" dirty="0">
                <a:solidFill>
                  <a:srgbClr val="FF0000"/>
                </a:solidFill>
              </a:rPr>
              <a:t> Sorrell] </a:t>
            </a:r>
            <a:r>
              <a:rPr lang="en-US" sz="2400" dirty="0"/>
              <a:t>Replicability as a stability property of algorithms </a:t>
            </a:r>
          </a:p>
          <a:p>
            <a:pPr marL="285750" indent="-285750">
              <a:buFont typeface="Arial" panose="020B0604020202020204" pitchFamily="34" charset="0"/>
              <a:buChar char="•"/>
            </a:pPr>
            <a:r>
              <a:rPr lang="en-US" sz="2400" dirty="0"/>
              <a:t>Take </a:t>
            </a:r>
            <a:r>
              <a:rPr lang="en-US" sz="2400" i="1" dirty="0"/>
              <a:t>same results</a:t>
            </a:r>
            <a:r>
              <a:rPr lang="en-US" sz="2400" dirty="0"/>
              <a:t> literally.</a:t>
            </a:r>
          </a:p>
          <a:p>
            <a:endParaRPr lang="en-US" sz="2400" dirty="0"/>
          </a:p>
        </p:txBody>
      </p:sp>
      <p:sp>
        <p:nvSpPr>
          <p:cNvPr id="6" name="Slide Number Placeholder 5">
            <a:extLst>
              <a:ext uri="{FF2B5EF4-FFF2-40B4-BE49-F238E27FC236}">
                <a16:creationId xmlns:a16="http://schemas.microsoft.com/office/drawing/2014/main" id="{0AB8A6E0-0FDD-010F-393C-2BB70D13E527}"/>
              </a:ext>
            </a:extLst>
          </p:cNvPr>
          <p:cNvSpPr>
            <a:spLocks noGrp="1"/>
          </p:cNvSpPr>
          <p:nvPr>
            <p:ph type="sldNum" sz="quarter" idx="12"/>
          </p:nvPr>
        </p:nvSpPr>
        <p:spPr/>
        <p:txBody>
          <a:bodyPr/>
          <a:lstStyle/>
          <a:p>
            <a:fld id="{923781AE-F842-A042-90D3-9FF1358EFD59}" type="slidenum">
              <a:rPr lang="en-US" smtClean="0"/>
              <a:t>8</a:t>
            </a:fld>
            <a:endParaRPr lang="en-US"/>
          </a:p>
        </p:txBody>
      </p:sp>
      <p:sp>
        <p:nvSpPr>
          <p:cNvPr id="10" name="Title 1">
            <a:extLst>
              <a:ext uri="{FF2B5EF4-FFF2-40B4-BE49-F238E27FC236}">
                <a16:creationId xmlns:a16="http://schemas.microsoft.com/office/drawing/2014/main" id="{01C907BB-89E5-646A-9487-95A3E89E8D1E}"/>
              </a:ext>
            </a:extLst>
          </p:cNvPr>
          <p:cNvSpPr>
            <a:spLocks noGrp="1"/>
          </p:cNvSpPr>
          <p:nvPr>
            <p:ph type="title"/>
          </p:nvPr>
        </p:nvSpPr>
        <p:spPr>
          <a:xfrm>
            <a:off x="4267200" y="-140201"/>
            <a:ext cx="10515600" cy="1325563"/>
          </a:xfrm>
        </p:spPr>
        <p:txBody>
          <a:bodyPr/>
          <a:lstStyle/>
          <a:p>
            <a:r>
              <a:rPr lang="en-US" dirty="0"/>
              <a:t>Replicability</a:t>
            </a:r>
          </a:p>
        </p:txBody>
      </p:sp>
      <p:grpSp>
        <p:nvGrpSpPr>
          <p:cNvPr id="2" name="Group 1">
            <a:extLst>
              <a:ext uri="{FF2B5EF4-FFF2-40B4-BE49-F238E27FC236}">
                <a16:creationId xmlns:a16="http://schemas.microsoft.com/office/drawing/2014/main" id="{8BFBF812-28E6-3FC7-7652-114ED4A3C704}"/>
              </a:ext>
            </a:extLst>
          </p:cNvPr>
          <p:cNvGrpSpPr/>
          <p:nvPr/>
        </p:nvGrpSpPr>
        <p:grpSpPr>
          <a:xfrm>
            <a:off x="2136720" y="2696851"/>
            <a:ext cx="8335748" cy="2927572"/>
            <a:chOff x="6329803" y="3550880"/>
            <a:chExt cx="5468659" cy="1755046"/>
          </a:xfrm>
        </p:grpSpPr>
        <p:sp>
          <p:nvSpPr>
            <p:cNvPr id="8" name="Rectangle 7">
              <a:extLst>
                <a:ext uri="{FF2B5EF4-FFF2-40B4-BE49-F238E27FC236}">
                  <a16:creationId xmlns:a16="http://schemas.microsoft.com/office/drawing/2014/main" id="{0AD28B41-79EB-9583-F4DB-99EE24996D82}"/>
                </a:ext>
              </a:extLst>
            </p:cNvPr>
            <p:cNvSpPr/>
            <p:nvPr/>
          </p:nvSpPr>
          <p:spPr>
            <a:xfrm>
              <a:off x="6329803" y="3550880"/>
              <a:ext cx="5468659" cy="17550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7CB892-0EA0-D337-FD9E-86E407A6A809}"/>
                    </a:ext>
                  </a:extLst>
                </p:cNvPr>
                <p:cNvSpPr txBox="1"/>
                <p:nvPr/>
              </p:nvSpPr>
              <p:spPr>
                <a:xfrm>
                  <a:off x="6329803" y="4474532"/>
                  <a:ext cx="5444665" cy="4829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600" b="0" i="1" smtClean="0">
                                <a:latin typeface="Cambria Math" panose="02040503050406030204" pitchFamily="18" charset="0"/>
                              </a:rPr>
                            </m:ctrlPr>
                          </m:funcPr>
                          <m:fName>
                            <m:limLow>
                              <m:limLowPr>
                                <m:ctrlPr>
                                  <a:rPr lang="en-US" sz="3600" b="0" i="1" smtClean="0">
                                    <a:latin typeface="Cambria Math" panose="02040503050406030204" pitchFamily="18" charset="0"/>
                                  </a:rPr>
                                </m:ctrlPr>
                              </m:limLowPr>
                              <m:e>
                                <m:r>
                                  <m:rPr>
                                    <m:sty m:val="p"/>
                                  </m:rPr>
                                  <a:rPr lang="en-US" sz="3600" b="0" i="0" smtClean="0">
                                    <a:latin typeface="Cambria Math" panose="02040503050406030204" pitchFamily="18" charset="0"/>
                                  </a:rPr>
                                  <m:t>Pr</m:t>
                                </m:r>
                              </m:e>
                              <m:lim>
                                <m:r>
                                  <a:rPr lang="en-US" sz="3600" b="0" i="1" smtClean="0">
                                    <a:latin typeface="Cambria Math" panose="02040503050406030204" pitchFamily="18" charset="0"/>
                                  </a:rPr>
                                  <m:t>𝑆</m:t>
                                </m:r>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𝑆</m:t>
                                    </m:r>
                                  </m:e>
                                  <m:sup>
                                    <m:r>
                                      <a:rPr lang="en-US" sz="3600" b="0" i="1" smtClean="0">
                                        <a:latin typeface="Cambria Math" panose="02040503050406030204" pitchFamily="18" charset="0"/>
                                      </a:rPr>
                                      <m:t>′</m:t>
                                    </m:r>
                                  </m:sup>
                                </m:sSup>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m:t>
                                    </m:r>
                                  </m:e>
                                  <m:sub>
                                    <m:r>
                                      <a:rPr lang="en-US" sz="3600" b="0" i="1" smtClean="0">
                                        <a:latin typeface="Cambria Math" panose="02040503050406030204" pitchFamily="18" charset="0"/>
                                      </a:rPr>
                                      <m:t>.</m:t>
                                    </m:r>
                                  </m:sub>
                                </m:sSub>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𝐷</m:t>
                                    </m:r>
                                  </m:e>
                                  <m:sup>
                                    <m:r>
                                      <a:rPr lang="en-US" sz="3600" b="0" i="1" smtClean="0">
                                        <a:latin typeface="Cambria Math" panose="02040503050406030204" pitchFamily="18" charset="0"/>
                                      </a:rPr>
                                      <m:t>𝑛</m:t>
                                    </m:r>
                                  </m:sup>
                                </m:sSup>
                                <m:r>
                                  <a:rPr lang="en-US" sz="3600" b="0" i="1" smtClean="0">
                                    <a:latin typeface="Cambria Math" panose="02040503050406030204" pitchFamily="18" charset="0"/>
                                  </a:rPr>
                                  <m:t> ,   </m:t>
                                </m:r>
                                <m:r>
                                  <a:rPr lang="en-US" sz="3600" b="0" i="1" smtClean="0">
                                    <a:latin typeface="Cambria Math" panose="02040503050406030204" pitchFamily="18" charset="0"/>
                                  </a:rPr>
                                  <m:t>𝑟</m:t>
                                </m:r>
                              </m:lim>
                            </m:limLow>
                          </m:fName>
                          <m:e>
                            <m:r>
                              <a:rPr lang="en-US" sz="3600" b="0" i="1" smtClean="0">
                                <a:latin typeface="Cambria Math" panose="02040503050406030204" pitchFamily="18" charset="0"/>
                              </a:rPr>
                              <m:t>[</m:t>
                            </m:r>
                            <m:r>
                              <a:rPr lang="en-US" sz="3600" b="0" i="1" smtClean="0">
                                <a:latin typeface="Cambria Math" panose="02040503050406030204" pitchFamily="18" charset="0"/>
                              </a:rPr>
                              <m:t>𝐴</m:t>
                            </m:r>
                          </m:e>
                        </m:func>
                        <m:d>
                          <m:dPr>
                            <m:ctrlPr>
                              <a:rPr lang="en-US" sz="3600" b="0" i="1" smtClean="0">
                                <a:latin typeface="Cambria Math" panose="02040503050406030204" pitchFamily="18" charset="0"/>
                              </a:rPr>
                            </m:ctrlPr>
                          </m:dPr>
                          <m:e>
                            <m:r>
                              <a:rPr lang="en-US" sz="3600" b="0" i="1" smtClean="0">
                                <a:solidFill>
                                  <a:srgbClr val="FF0000"/>
                                </a:solidFill>
                                <a:latin typeface="Cambria Math" panose="02040503050406030204" pitchFamily="18" charset="0"/>
                              </a:rPr>
                              <m:t>𝑆</m:t>
                            </m:r>
                            <m:r>
                              <a:rPr lang="en-US" sz="3600" b="0" i="1" smtClean="0">
                                <a:latin typeface="Cambria Math" panose="02040503050406030204" pitchFamily="18" charset="0"/>
                              </a:rPr>
                              <m:t>;</m:t>
                            </m:r>
                            <m:r>
                              <a:rPr lang="en-US" sz="3600" b="0" i="1" smtClean="0">
                                <a:solidFill>
                                  <a:srgbClr val="00B050"/>
                                </a:solidFill>
                                <a:latin typeface="Cambria Math" panose="02040503050406030204" pitchFamily="18" charset="0"/>
                              </a:rPr>
                              <m:t>𝑟</m:t>
                            </m:r>
                          </m:e>
                        </m:d>
                        <m:r>
                          <a:rPr lang="en-US" sz="3600" b="0" i="1" smtClean="0">
                            <a:latin typeface="Cambria Math" panose="02040503050406030204" pitchFamily="18" charset="0"/>
                          </a:rPr>
                          <m:t>=</m:t>
                        </m:r>
                        <m:r>
                          <a:rPr lang="en-US" sz="3600" b="0" i="1" smtClean="0">
                            <a:latin typeface="Cambria Math" panose="02040503050406030204" pitchFamily="18" charset="0"/>
                          </a:rPr>
                          <m:t>𝐴</m:t>
                        </m:r>
                        <m:r>
                          <a:rPr lang="en-US" sz="3600" b="0" i="1" smtClean="0">
                            <a:latin typeface="Cambria Math" panose="02040503050406030204" pitchFamily="18" charset="0"/>
                          </a:rPr>
                          <m:t>(</m:t>
                        </m:r>
                        <m:sSup>
                          <m:sSupPr>
                            <m:ctrlPr>
                              <a:rPr lang="en-US" sz="3600" b="0" i="1" smtClean="0">
                                <a:solidFill>
                                  <a:srgbClr val="0070C0"/>
                                </a:solidFill>
                                <a:latin typeface="Cambria Math" panose="02040503050406030204" pitchFamily="18" charset="0"/>
                              </a:rPr>
                            </m:ctrlPr>
                          </m:sSupPr>
                          <m:e>
                            <m:r>
                              <a:rPr lang="en-US" sz="3600" b="0" i="1" smtClean="0">
                                <a:solidFill>
                                  <a:srgbClr val="0070C0"/>
                                </a:solidFill>
                                <a:latin typeface="Cambria Math" panose="02040503050406030204" pitchFamily="18" charset="0"/>
                              </a:rPr>
                              <m:t>𝑆</m:t>
                            </m:r>
                          </m:e>
                          <m:sup>
                            <m:r>
                              <a:rPr lang="en-US" sz="3600" b="0" i="1" smtClean="0">
                                <a:solidFill>
                                  <a:srgbClr val="0070C0"/>
                                </a:solidFill>
                                <a:latin typeface="Cambria Math" panose="02040503050406030204" pitchFamily="18" charset="0"/>
                              </a:rPr>
                              <m:t>′</m:t>
                            </m:r>
                          </m:sup>
                        </m:sSup>
                        <m:r>
                          <a:rPr lang="en-US" sz="3600" b="0" i="1" smtClean="0">
                            <a:latin typeface="Cambria Math" panose="02040503050406030204" pitchFamily="18" charset="0"/>
                          </a:rPr>
                          <m:t>;</m:t>
                        </m:r>
                        <m:r>
                          <a:rPr lang="en-US" sz="3600" b="0" i="1" smtClean="0">
                            <a:solidFill>
                              <a:srgbClr val="00B050"/>
                            </a:solidFill>
                            <a:latin typeface="Cambria Math" panose="02040503050406030204" pitchFamily="18" charset="0"/>
                          </a:rPr>
                          <m:t>𝑟</m:t>
                        </m:r>
                        <m:r>
                          <a:rPr lang="en-US" sz="3600" b="0" i="1" smtClean="0">
                            <a:latin typeface="Cambria Math" panose="02040503050406030204" pitchFamily="18" charset="0"/>
                          </a:rPr>
                          <m:t>)]≥1−</m:t>
                        </m:r>
                        <m:r>
                          <a:rPr lang="en-US" sz="3600" b="0" i="1" smtClean="0">
                            <a:latin typeface="Cambria Math" panose="02040503050406030204" pitchFamily="18" charset="0"/>
                          </a:rPr>
                          <m:t>𝜌</m:t>
                        </m:r>
                      </m:oMath>
                    </m:oMathPara>
                  </a14:m>
                  <a:endParaRPr lang="en-US" sz="3600" dirty="0"/>
                </a:p>
              </p:txBody>
            </p:sp>
          </mc:Choice>
          <mc:Fallback xmlns="">
            <p:sp>
              <p:nvSpPr>
                <p:cNvPr id="9" name="TextBox 8">
                  <a:extLst>
                    <a:ext uri="{FF2B5EF4-FFF2-40B4-BE49-F238E27FC236}">
                      <a16:creationId xmlns:a16="http://schemas.microsoft.com/office/drawing/2014/main" id="{4A7CB892-0EA0-D337-FD9E-86E407A6A809}"/>
                    </a:ext>
                  </a:extLst>
                </p:cNvPr>
                <p:cNvSpPr txBox="1">
                  <a:spLocks noRot="1" noChangeAspect="1" noMove="1" noResize="1" noEditPoints="1" noAdjustHandles="1" noChangeArrowheads="1" noChangeShapeType="1" noTextEdit="1"/>
                </p:cNvSpPr>
                <p:nvPr/>
              </p:nvSpPr>
              <p:spPr>
                <a:xfrm>
                  <a:off x="6329803" y="4474532"/>
                  <a:ext cx="5444665" cy="482913"/>
                </a:xfrm>
                <a:prstGeom prst="rect">
                  <a:avLst/>
                </a:prstGeom>
                <a:blipFill>
                  <a:blip r:embed="rId3"/>
                  <a:stretch>
                    <a:fillRect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D7DFAA-5C66-C7C3-E72B-437108C09A7C}"/>
                    </a:ext>
                  </a:extLst>
                </p:cNvPr>
                <p:cNvSpPr txBox="1"/>
                <p:nvPr/>
              </p:nvSpPr>
              <p:spPr>
                <a:xfrm>
                  <a:off x="6642623" y="3638619"/>
                  <a:ext cx="4608095" cy="498173"/>
                </a:xfrm>
                <a:prstGeom prst="rect">
                  <a:avLst/>
                </a:prstGeom>
                <a:noFill/>
              </p:spPr>
              <p:txBody>
                <a:bodyPr wrap="square" rtlCol="0">
                  <a:spAutoFit/>
                </a:bodyPr>
                <a:lstStyle/>
                <a:p>
                  <a:r>
                    <a:rPr lang="en-US" sz="2400" dirty="0"/>
                    <a:t>A randomized algorithm </a:t>
                  </a:r>
                  <a14:m>
                    <m:oMath xmlns:m="http://schemas.openxmlformats.org/officeDocument/2006/math">
                      <m:r>
                        <a:rPr lang="en-US" sz="2400" i="1" dirty="0" smtClean="0">
                          <a:latin typeface="Cambria Math" panose="02040503050406030204" pitchFamily="18" charset="0"/>
                        </a:rPr>
                        <m:t>𝐴</m:t>
                      </m:r>
                    </m:oMath>
                  </a14:m>
                  <a:r>
                    <a:rPr lang="en-US" sz="2400" dirty="0"/>
                    <a:t> running on data is said to be </a:t>
                  </a:r>
                  <a14:m>
                    <m:oMath xmlns:m="http://schemas.openxmlformats.org/officeDocument/2006/math">
                      <m:r>
                        <a:rPr lang="en-US" sz="2400" b="1" i="1" smtClean="0">
                          <a:latin typeface="Cambria Math" panose="02040503050406030204" pitchFamily="18" charset="0"/>
                        </a:rPr>
                        <m:t>𝝆</m:t>
                      </m:r>
                    </m:oMath>
                  </a14:m>
                  <a:r>
                    <a:rPr lang="en-US" sz="2400" b="1" dirty="0"/>
                    <a:t>-replicable </a:t>
                  </a:r>
                  <a:r>
                    <a:rPr lang="en-US" sz="2400" dirty="0"/>
                    <a:t>if for </a:t>
                  </a:r>
                  <a:r>
                    <a:rPr lang="en-US" sz="2400" b="1" dirty="0"/>
                    <a:t>all</a:t>
                  </a:r>
                  <a:r>
                    <a:rPr lang="en-US" sz="2400" dirty="0"/>
                    <a:t> distributions </a:t>
                  </a:r>
                  <a14:m>
                    <m:oMath xmlns:m="http://schemas.openxmlformats.org/officeDocument/2006/math">
                      <m:r>
                        <a:rPr lang="en-US" sz="2400" i="1" dirty="0" smtClean="0">
                          <a:latin typeface="Cambria Math" panose="02040503050406030204" pitchFamily="18" charset="0"/>
                        </a:rPr>
                        <m:t>𝐷</m:t>
                      </m:r>
                    </m:oMath>
                  </a14:m>
                  <a:r>
                    <a:rPr lang="en-US" sz="2400" dirty="0"/>
                    <a:t>, </a:t>
                  </a:r>
                </a:p>
              </p:txBody>
            </p:sp>
          </mc:Choice>
          <mc:Fallback xmlns="">
            <p:sp>
              <p:nvSpPr>
                <p:cNvPr id="12" name="TextBox 11">
                  <a:extLst>
                    <a:ext uri="{FF2B5EF4-FFF2-40B4-BE49-F238E27FC236}">
                      <a16:creationId xmlns:a16="http://schemas.microsoft.com/office/drawing/2014/main" id="{32D7DFAA-5C66-C7C3-E72B-437108C09A7C}"/>
                    </a:ext>
                  </a:extLst>
                </p:cNvPr>
                <p:cNvSpPr txBox="1">
                  <a:spLocks noRot="1" noChangeAspect="1" noMove="1" noResize="1" noEditPoints="1" noAdjustHandles="1" noChangeArrowheads="1" noChangeShapeType="1" noTextEdit="1"/>
                </p:cNvSpPr>
                <p:nvPr/>
              </p:nvSpPr>
              <p:spPr>
                <a:xfrm>
                  <a:off x="6642623" y="3638619"/>
                  <a:ext cx="4608095" cy="498173"/>
                </a:xfrm>
                <a:prstGeom prst="rect">
                  <a:avLst/>
                </a:prstGeom>
                <a:blipFill>
                  <a:blip r:embed="rId4"/>
                  <a:stretch>
                    <a:fillRect l="-1264" t="-4478" r="-1805" b="-14925"/>
                  </a:stretch>
                </a:blipFill>
              </p:spPr>
              <p:txBody>
                <a:bodyPr/>
                <a:lstStyle/>
                <a:p>
                  <a:r>
                    <a:rPr lang="en-US">
                      <a:noFill/>
                    </a:rPr>
                    <a:t> </a:t>
                  </a:r>
                </a:p>
              </p:txBody>
            </p:sp>
          </mc:Fallback>
        </mc:AlternateContent>
      </p:grpSp>
      <p:sp>
        <p:nvSpPr>
          <p:cNvPr id="3" name="Rectangle 2">
            <a:extLst>
              <a:ext uri="{FF2B5EF4-FFF2-40B4-BE49-F238E27FC236}">
                <a16:creationId xmlns:a16="http://schemas.microsoft.com/office/drawing/2014/main" id="{1731A617-24A8-B677-21A7-E89CC8CD78C2}"/>
              </a:ext>
            </a:extLst>
          </p:cNvPr>
          <p:cNvSpPr/>
          <p:nvPr/>
        </p:nvSpPr>
        <p:spPr>
          <a:xfrm>
            <a:off x="2760453" y="1185362"/>
            <a:ext cx="7280694" cy="1316298"/>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4A41AEF-F610-2CFB-96B8-00B0BD5DDF40}"/>
              </a:ext>
            </a:extLst>
          </p:cNvPr>
          <p:cNvSpPr/>
          <p:nvPr/>
        </p:nvSpPr>
        <p:spPr>
          <a:xfrm>
            <a:off x="2450277" y="3220119"/>
            <a:ext cx="672861" cy="662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447A11-5371-EE9F-93D2-31F2C2B5CDB4}"/>
              </a:ext>
            </a:extLst>
          </p:cNvPr>
          <p:cNvCxnSpPr>
            <a:endCxn id="4" idx="3"/>
          </p:cNvCxnSpPr>
          <p:nvPr/>
        </p:nvCxnSpPr>
        <p:spPr>
          <a:xfrm flipV="1">
            <a:off x="1639019" y="3785359"/>
            <a:ext cx="909796" cy="452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B696046-DEA5-1A98-7D17-990C3758CD39}"/>
              </a:ext>
            </a:extLst>
          </p:cNvPr>
          <p:cNvSpPr txBox="1"/>
          <p:nvPr/>
        </p:nvSpPr>
        <p:spPr>
          <a:xfrm>
            <a:off x="569719" y="4223159"/>
            <a:ext cx="1880558" cy="461665"/>
          </a:xfrm>
          <a:prstGeom prst="rect">
            <a:avLst/>
          </a:prstGeom>
          <a:noFill/>
        </p:spPr>
        <p:txBody>
          <a:bodyPr wrap="square" rtlCol="0">
            <a:spAutoFit/>
          </a:bodyPr>
          <a:lstStyle/>
          <a:p>
            <a:r>
              <a:rPr lang="en-US" sz="2400" dirty="0">
                <a:solidFill>
                  <a:srgbClr val="FF0000"/>
                </a:solidFill>
              </a:rPr>
              <a:t>Close to 0!</a:t>
            </a:r>
          </a:p>
        </p:txBody>
      </p:sp>
      <p:sp>
        <p:nvSpPr>
          <p:cNvPr id="5" name="Inspired by work on pseudodeterministic algorithms…">
            <a:extLst>
              <a:ext uri="{FF2B5EF4-FFF2-40B4-BE49-F238E27FC236}">
                <a16:creationId xmlns:a16="http://schemas.microsoft.com/office/drawing/2014/main" id="{37EE2ADC-BF92-3D47-4031-DCA295754C07}"/>
              </a:ext>
            </a:extLst>
          </p:cNvPr>
          <p:cNvSpPr txBox="1"/>
          <p:nvPr/>
        </p:nvSpPr>
        <p:spPr>
          <a:xfrm>
            <a:off x="3672196" y="5730180"/>
            <a:ext cx="1479463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171450" indent="-171450" algn="l">
              <a:buFont typeface="Arial" panose="020B0604020202020204" pitchFamily="34" charset="0"/>
              <a:buChar char="•"/>
              <a:defRPr sz="4400">
                <a:latin typeface="Avenir Book"/>
                <a:ea typeface="Avenir Book"/>
                <a:cs typeface="Avenir Book"/>
                <a:sym typeface="Avenir Book"/>
              </a:defRPr>
            </a:pPr>
            <a:r>
              <a:rPr sz="1600" dirty="0"/>
              <a:t>Inspired by work on </a:t>
            </a:r>
            <a:r>
              <a:rPr sz="1600" dirty="0" err="1"/>
              <a:t>pseudodeterministic</a:t>
            </a:r>
            <a:r>
              <a:rPr sz="1600" dirty="0"/>
              <a:t> algorithms </a:t>
            </a:r>
          </a:p>
          <a:p>
            <a:pPr algn="l">
              <a:defRPr sz="4400">
                <a:latin typeface="Avenir Book"/>
                <a:ea typeface="Avenir Book"/>
                <a:cs typeface="Avenir Book"/>
                <a:sym typeface="Avenir Book"/>
              </a:defRPr>
            </a:pPr>
            <a:r>
              <a:rPr lang="en-US" sz="1200" dirty="0">
                <a:solidFill>
                  <a:srgbClr val="FF0000"/>
                </a:solidFill>
              </a:rPr>
              <a:t>    </a:t>
            </a:r>
            <a:r>
              <a:rPr sz="1200" dirty="0">
                <a:solidFill>
                  <a:srgbClr val="FF0000"/>
                </a:solidFill>
              </a:rPr>
              <a:t>[Gat-Goldwasser’11, Grossman-Liu’19, Goldreich’19]</a:t>
            </a:r>
          </a:p>
          <a:p>
            <a:pPr marL="171450" indent="-171450" algn="l">
              <a:buFont typeface="Arial" panose="020B0604020202020204" pitchFamily="34" charset="0"/>
              <a:buChar char="•"/>
              <a:defRPr sz="4400">
                <a:latin typeface="Avenir Book"/>
                <a:ea typeface="Avenir Book"/>
                <a:cs typeface="Avenir Book"/>
                <a:sym typeface="Avenir Book"/>
              </a:defRPr>
            </a:pPr>
            <a:r>
              <a:rPr sz="1600" dirty="0"/>
              <a:t>Independent work of </a:t>
            </a:r>
            <a:r>
              <a:rPr sz="1200" dirty="0">
                <a:solidFill>
                  <a:srgbClr val="FF0000"/>
                </a:solidFill>
              </a:rPr>
              <a:t>[Ghazi-Kumar-Manurangsi’21]</a:t>
            </a:r>
          </a:p>
          <a:p>
            <a:pPr marL="171450" indent="-171450" algn="l">
              <a:buFont typeface="Arial" panose="020B0604020202020204" pitchFamily="34" charset="0"/>
              <a:buChar char="•"/>
              <a:defRPr sz="4400">
                <a:latin typeface="Avenir Book"/>
                <a:ea typeface="Avenir Book"/>
                <a:cs typeface="Avenir Book"/>
                <a:sym typeface="Avenir Book"/>
              </a:defRPr>
            </a:pPr>
            <a:r>
              <a:rPr sz="1600" dirty="0"/>
              <a:t>Generalization of Global Stability</a:t>
            </a:r>
            <a:r>
              <a:rPr sz="1600" dirty="0">
                <a:solidFill>
                  <a:srgbClr val="FF0000"/>
                </a:solidFill>
              </a:rPr>
              <a:t> </a:t>
            </a:r>
            <a:r>
              <a:rPr sz="1200" dirty="0">
                <a:solidFill>
                  <a:srgbClr val="FF0000"/>
                </a:solidFill>
              </a:rPr>
              <a:t>[Bun-Livni-Moran’20]</a:t>
            </a:r>
          </a:p>
        </p:txBody>
      </p:sp>
    </p:spTree>
    <p:extLst>
      <p:ext uri="{BB962C8B-B14F-4D97-AF65-F5344CB8AC3E}">
        <p14:creationId xmlns:p14="http://schemas.microsoft.com/office/powerpoint/2010/main" val="22038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8F3F-009A-2691-4A90-494122ED8D9A}"/>
              </a:ext>
            </a:extLst>
          </p:cNvPr>
          <p:cNvSpPr>
            <a:spLocks noGrp="1"/>
          </p:cNvSpPr>
          <p:nvPr>
            <p:ph type="title"/>
          </p:nvPr>
        </p:nvSpPr>
        <p:spPr/>
        <p:txBody>
          <a:bodyPr/>
          <a:lstStyle/>
          <a:p>
            <a:r>
              <a:rPr lang="en-US" dirty="0"/>
              <a:t>Is replicability achievable?</a:t>
            </a:r>
          </a:p>
        </p:txBody>
      </p:sp>
      <p:sp>
        <p:nvSpPr>
          <p:cNvPr id="3" name="Slide Number Placeholder 2">
            <a:extLst>
              <a:ext uri="{FF2B5EF4-FFF2-40B4-BE49-F238E27FC236}">
                <a16:creationId xmlns:a16="http://schemas.microsoft.com/office/drawing/2014/main" id="{0A11EE7D-640B-7D35-F0F0-7810F794B712}"/>
              </a:ext>
            </a:extLst>
          </p:cNvPr>
          <p:cNvSpPr>
            <a:spLocks noGrp="1"/>
          </p:cNvSpPr>
          <p:nvPr>
            <p:ph type="sldNum" sz="quarter" idx="12"/>
          </p:nvPr>
        </p:nvSpPr>
        <p:spPr/>
        <p:txBody>
          <a:bodyPr/>
          <a:lstStyle/>
          <a:p>
            <a:fld id="{923781AE-F842-A042-90D3-9FF1358EFD59}" type="slidenum">
              <a:rPr lang="en-US" smtClean="0"/>
              <a:t>9</a:t>
            </a:fld>
            <a:endParaRPr lang="en-US"/>
          </a:p>
        </p:txBody>
      </p:sp>
    </p:spTree>
    <p:extLst>
      <p:ext uri="{BB962C8B-B14F-4D97-AF65-F5344CB8AC3E}">
        <p14:creationId xmlns:p14="http://schemas.microsoft.com/office/powerpoint/2010/main" val="204985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6248</TotalTime>
  <Words>8321</Words>
  <Application>Microsoft Macintosh PowerPoint</Application>
  <PresentationFormat>Widescreen</PresentationFormat>
  <Paragraphs>1193</Paragraphs>
  <Slides>75</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Avenir Book</vt:lpstr>
      <vt:lpstr>Calibri</vt:lpstr>
      <vt:lpstr>Calibri Light</vt:lpstr>
      <vt:lpstr>Cambria Math</vt:lpstr>
      <vt:lpstr>Office Theme</vt:lpstr>
      <vt:lpstr>Cryptographic hardness of correlated sampling : a small piece of</vt:lpstr>
      <vt:lpstr>Replicability in Learning</vt:lpstr>
      <vt:lpstr>Replicability</vt:lpstr>
      <vt:lpstr>Stability</vt:lpstr>
      <vt:lpstr>Replicability</vt:lpstr>
      <vt:lpstr>Replicability</vt:lpstr>
      <vt:lpstr>Replicability</vt:lpstr>
      <vt:lpstr>Replicability</vt:lpstr>
      <vt:lpstr>Is replicability achievable?</vt:lpstr>
      <vt:lpstr>Is replicability achievable? </vt:lpstr>
      <vt:lpstr>Is replicability achievable?</vt:lpstr>
      <vt:lpstr>Is replicability achievable?</vt:lpstr>
      <vt:lpstr>Is replicability achievable?</vt:lpstr>
      <vt:lpstr>Randomized Rounding for Replicability</vt:lpstr>
      <vt:lpstr>Randomized Rounding for Replicability</vt:lpstr>
      <vt:lpstr>Approx. Differential Privacy [Dwork McSherry Nissim Smith, 2006]  </vt:lpstr>
      <vt:lpstr>Perfect Generalization [Cummings Ligett Nissim Roth Wu]</vt:lpstr>
      <vt:lpstr>High level comparisons between stability notions</vt:lpstr>
      <vt:lpstr>High level comparisons between stability notions</vt:lpstr>
      <vt:lpstr>High level comparisons between stability notions</vt:lpstr>
      <vt:lpstr>High level comparisons between stability notions</vt:lpstr>
      <vt:lpstr>High level comparisons between stability notions</vt:lpstr>
      <vt:lpstr>High level comparisons between stability notions</vt:lpstr>
      <vt:lpstr>High level comparisons between stability notions</vt:lpstr>
      <vt:lpstr>High level comparisons between stability notions</vt:lpstr>
      <vt:lpstr>Equivalence anyway of stability notions</vt:lpstr>
      <vt:lpstr>Connections between stability notions</vt:lpstr>
      <vt:lpstr>Applications</vt:lpstr>
      <vt:lpstr>Computational complexity</vt:lpstr>
      <vt:lpstr>Perfect Generalization =&gt; Replicability</vt:lpstr>
      <vt:lpstr>Perfect Generalization =&gt; Replicability</vt:lpstr>
      <vt:lpstr>PowerPoint Presentation</vt:lpstr>
      <vt:lpstr>Correlated Sampling</vt:lpstr>
      <vt:lpstr>PowerPoint Presentation</vt:lpstr>
      <vt:lpstr>PowerPoint Presentation</vt:lpstr>
      <vt:lpstr>``White box’’ correlated sampling</vt:lpstr>
      <vt:lpstr>Example</vt:lpstr>
      <vt:lpstr>Statistical zero knowledge </vt:lpstr>
      <vt:lpstr>P-time correlated sampling implies SZK⊆BPP</vt:lpstr>
      <vt:lpstr>Conditional separations</vt:lpstr>
      <vt:lpstr>Necessity of cryptographic assumptions</vt:lpstr>
      <vt:lpstr>No one way functions implies</vt:lpstr>
      <vt:lpstr>Warm-up</vt:lpstr>
      <vt:lpstr>General case, attempt 1:</vt:lpstr>
      <vt:lpstr>General case, attempt 1:  problems</vt:lpstr>
      <vt:lpstr>Solution: same as in estimating coin bias</vt:lpstr>
      <vt:lpstr>Open problems</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 under promise</vt:lpstr>
      <vt:lpstr>Correlated Sampling</vt:lpstr>
      <vt:lpstr>Correlated Sampling</vt:lpstr>
      <vt:lpstr>Correlated Sampling</vt:lpstr>
      <vt:lpstr>Correlated Sampling</vt:lpstr>
      <vt:lpstr>Correlated Sampling</vt:lpstr>
      <vt:lpstr>Correlated Sampling</vt:lpstr>
      <vt:lpstr>Correlated Sampling</vt:lpstr>
      <vt:lpstr>Correlated Sampling</vt:lpstr>
      <vt:lpstr>Connections between stability notions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Replicability, Privacy, and Adaptive Generalization</dc:title>
  <dc:creator>Sivakumar, Satchit</dc:creator>
  <cp:lastModifiedBy>Russell Impagliazzo</cp:lastModifiedBy>
  <cp:revision>79</cp:revision>
  <dcterms:created xsi:type="dcterms:W3CDTF">2023-03-09T19:52:00Z</dcterms:created>
  <dcterms:modified xsi:type="dcterms:W3CDTF">2023-05-02T04:02:15Z</dcterms:modified>
</cp:coreProperties>
</file>