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56" r:id="rId2"/>
    <p:sldId id="259" r:id="rId3"/>
    <p:sldId id="303" r:id="rId4"/>
    <p:sldId id="260" r:id="rId5"/>
    <p:sldId id="261" r:id="rId6"/>
    <p:sldId id="262" r:id="rId7"/>
    <p:sldId id="264" r:id="rId8"/>
    <p:sldId id="265" r:id="rId9"/>
    <p:sldId id="268" r:id="rId10"/>
    <p:sldId id="294" r:id="rId11"/>
    <p:sldId id="280" r:id="rId12"/>
    <p:sldId id="279" r:id="rId13"/>
    <p:sldId id="281" r:id="rId14"/>
    <p:sldId id="287" r:id="rId15"/>
    <p:sldId id="269" r:id="rId16"/>
    <p:sldId id="284" r:id="rId17"/>
    <p:sldId id="270" r:id="rId18"/>
    <p:sldId id="285" r:id="rId19"/>
    <p:sldId id="286" r:id="rId20"/>
    <p:sldId id="289" r:id="rId21"/>
    <p:sldId id="290" r:id="rId22"/>
    <p:sldId id="291" r:id="rId23"/>
    <p:sldId id="288" r:id="rId24"/>
    <p:sldId id="292" r:id="rId25"/>
    <p:sldId id="271" r:id="rId26"/>
    <p:sldId id="293" r:id="rId27"/>
    <p:sldId id="305" r:id="rId28"/>
    <p:sldId id="306" r:id="rId29"/>
    <p:sldId id="272" r:id="rId30"/>
    <p:sldId id="296" r:id="rId31"/>
    <p:sldId id="297" r:id="rId32"/>
    <p:sldId id="298" r:id="rId33"/>
    <p:sldId id="299" r:id="rId34"/>
    <p:sldId id="307" r:id="rId35"/>
    <p:sldId id="301" r:id="rId36"/>
    <p:sldId id="302" r:id="rId37"/>
  </p:sldIdLst>
  <p:sldSz cx="9144000" cy="6858000" type="screen4x3"/>
  <p:notesSz cx="6858000" cy="9144000"/>
  <p:embeddedFontLst>
    <p:embeddedFont>
      <p:font typeface="Gill Sans MT Condensed" panose="020B0506020104020203" pitchFamily="34" charset="0"/>
      <p:regular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Roboto Slab" pitchFamily="2" charset="0"/>
      <p:regular r:id="rId43"/>
      <p:bold r:id="rId44"/>
    </p:embeddedFont>
    <p:embeddedFont>
      <p:font typeface="Cambria Math" panose="02040503050406030204" pitchFamily="18" charset="0"/>
      <p:regular r:id="rId45"/>
    </p:embeddedFont>
    <p:embeddedFont>
      <p:font typeface="Roboto Condensed" pitchFamily="2" charset="0"/>
      <p:regular r:id="rId46"/>
      <p:bold r:id="rId47"/>
      <p:italic r:id="rId48"/>
      <p:boldItalic r:id="rId49"/>
    </p:embeddedFont>
    <p:embeddedFont>
      <p:font typeface="Calibri Light" panose="020F0302020204030204" pitchFamily="34" charset="0"/>
      <p:regular r:id="rId50"/>
      <p:italic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99" autoAdjust="0"/>
    <p:restoredTop sz="94660"/>
  </p:normalViewPr>
  <p:slideViewPr>
    <p:cSldViewPr snapToGrid="0">
      <p:cViewPr varScale="1">
        <p:scale>
          <a:sx n="95" d="100"/>
          <a:sy n="95" d="100"/>
        </p:scale>
        <p:origin x="86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8" Type="http://schemas.openxmlformats.org/officeDocument/2006/relationships/slide" Target="slides/slide7.xml"/><Relationship Id="rId51" Type="http://schemas.openxmlformats.org/officeDocument/2006/relationships/font" Target="fonts/font1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font" Target="fonts/font4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DF47A-7267-4516-8650-391BC6E6C860}" type="datetimeFigureOut">
              <a:rPr lang="en-US" smtClean="0"/>
              <a:t>12/11/2014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F030C-0B3A-462A-884B-29672DA7B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5498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DF47A-7267-4516-8650-391BC6E6C860}" type="datetimeFigureOut">
              <a:rPr lang="en-US" smtClean="0"/>
              <a:t>12/11/2014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F030C-0B3A-462A-884B-29672DA7B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867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DF47A-7267-4516-8650-391BC6E6C860}" type="datetimeFigureOut">
              <a:rPr lang="en-US" smtClean="0"/>
              <a:t>12/11/2014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F030C-0B3A-462A-884B-29672DA7B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022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DF47A-7267-4516-8650-391BC6E6C860}" type="datetimeFigureOut">
              <a:rPr lang="en-US" smtClean="0"/>
              <a:t>12/11/2014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F030C-0B3A-462A-884B-29672DA7B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270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DF47A-7267-4516-8650-391BC6E6C860}" type="datetimeFigureOut">
              <a:rPr lang="en-US" smtClean="0"/>
              <a:t>12/11/2014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F030C-0B3A-462A-884B-29672DA7B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633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DF47A-7267-4516-8650-391BC6E6C860}" type="datetimeFigureOut">
              <a:rPr lang="en-US" smtClean="0"/>
              <a:t>12/11/2014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F030C-0B3A-462A-884B-29672DA7B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28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DF47A-7267-4516-8650-391BC6E6C860}" type="datetimeFigureOut">
              <a:rPr lang="en-US" smtClean="0"/>
              <a:t>12/11/2014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F030C-0B3A-462A-884B-29672DA7B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757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DF47A-7267-4516-8650-391BC6E6C860}" type="datetimeFigureOut">
              <a:rPr lang="en-US" smtClean="0"/>
              <a:t>12/11/2014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F030C-0B3A-462A-884B-29672DA7B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424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DF47A-7267-4516-8650-391BC6E6C860}" type="datetimeFigureOut">
              <a:rPr lang="en-US" smtClean="0"/>
              <a:t>12/11/2014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F030C-0B3A-462A-884B-29672DA7B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469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DF47A-7267-4516-8650-391BC6E6C860}" type="datetimeFigureOut">
              <a:rPr lang="en-US" smtClean="0"/>
              <a:t>12/11/2014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F030C-0B3A-462A-884B-29672DA7B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1658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DF47A-7267-4516-8650-391BC6E6C860}" type="datetimeFigureOut">
              <a:rPr lang="en-US" smtClean="0"/>
              <a:t>12/11/2014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F030C-0B3A-462A-884B-29672DA7B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188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7DF47A-7267-4516-8650-391BC6E6C860}" type="datetimeFigureOut">
              <a:rPr lang="en-US" smtClean="0"/>
              <a:t>12/11/2014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0F030C-0B3A-462A-884B-29672DA7B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931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18" Type="http://schemas.openxmlformats.org/officeDocument/2006/relationships/image" Target="../media/image60.png"/><Relationship Id="rId3" Type="http://schemas.openxmlformats.org/officeDocument/2006/relationships/image" Target="../media/image28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17" Type="http://schemas.openxmlformats.org/officeDocument/2006/relationships/image" Target="../media/image59.png"/><Relationship Id="rId2" Type="http://schemas.openxmlformats.org/officeDocument/2006/relationships/image" Target="../media/image30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openxmlformats.org/officeDocument/2006/relationships/image" Target="../media/image5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0.pn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3" Type="http://schemas.openxmlformats.org/officeDocument/2006/relationships/image" Target="../media/image16.png"/><Relationship Id="rId7" Type="http://schemas.openxmlformats.org/officeDocument/2006/relationships/image" Target="../media/image460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19" Type="http://schemas.openxmlformats.org/officeDocument/2006/relationships/image" Target="../media/image15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63.png"/><Relationship Id="rId4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7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png"/><Relationship Id="rId4" Type="http://schemas.openxmlformats.org/officeDocument/2006/relationships/image" Target="../media/image7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png"/><Relationship Id="rId4" Type="http://schemas.openxmlformats.org/officeDocument/2006/relationships/image" Target="../media/image7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png"/><Relationship Id="rId4" Type="http://schemas.openxmlformats.org/officeDocument/2006/relationships/image" Target="../media/image7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png"/><Relationship Id="rId4" Type="http://schemas.openxmlformats.org/officeDocument/2006/relationships/image" Target="../media/image7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74.png"/><Relationship Id="rId9" Type="http://schemas.openxmlformats.org/officeDocument/2006/relationships/image" Target="../media/image7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89.png"/><Relationship Id="rId7" Type="http://schemas.openxmlformats.org/officeDocument/2006/relationships/image" Target="../media/image85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76.png"/><Relationship Id="rId10" Type="http://schemas.openxmlformats.org/officeDocument/2006/relationships/image" Target="../media/image93.png"/><Relationship Id="rId4" Type="http://schemas.openxmlformats.org/officeDocument/2006/relationships/image" Target="../media/image75.png"/><Relationship Id="rId9" Type="http://schemas.openxmlformats.org/officeDocument/2006/relationships/image" Target="../media/image9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0.png"/><Relationship Id="rId5" Type="http://schemas.openxmlformats.org/officeDocument/2006/relationships/image" Target="../media/image990.png"/><Relationship Id="rId4" Type="http://schemas.openxmlformats.org/officeDocument/2006/relationships/image" Target="../media/image98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7" Type="http://schemas.openxmlformats.org/officeDocument/2006/relationships/image" Target="../media/image101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0.png"/><Relationship Id="rId5" Type="http://schemas.openxmlformats.org/officeDocument/2006/relationships/image" Target="../media/image990.png"/><Relationship Id="rId4" Type="http://schemas.openxmlformats.org/officeDocument/2006/relationships/image" Target="../media/image980.png"/><Relationship Id="rId9" Type="http://schemas.openxmlformats.org/officeDocument/2006/relationships/image" Target="../media/image10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5.png"/><Relationship Id="rId4" Type="http://schemas.openxmlformats.org/officeDocument/2006/relationships/image" Target="../media/image10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5.png"/><Relationship Id="rId4" Type="http://schemas.openxmlformats.org/officeDocument/2006/relationships/image" Target="../media/image10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mp4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17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3" Type="http://schemas.openxmlformats.org/officeDocument/2006/relationships/image" Target="../media/image28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image" Target="../media/image29.png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519518" y="1996888"/>
            <a:ext cx="517711" cy="486111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425901" y="155942"/>
            <a:ext cx="83824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Roboto Slab" pitchFamily="2" charset="0"/>
                <a:ea typeface="Roboto Slab" pitchFamily="2" charset="0"/>
              </a:rPr>
              <a:t>the unreasonable effectiveness of spectral graph theory:</a:t>
            </a:r>
          </a:p>
          <a:p>
            <a:pPr algn="r"/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Roboto Slab" pitchFamily="2" charset="0"/>
                <a:ea typeface="Roboto Slab" pitchFamily="2" charset="0"/>
              </a:rPr>
              <a:t>a confluence of algorithms, geometry, and physics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25117" y="299838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819613" y="1451484"/>
            <a:ext cx="28071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200" dirty="0">
                <a:solidFill>
                  <a:schemeClr val="accent2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</a:rPr>
              <a:t>James R. Lee</a:t>
            </a:r>
          </a:p>
          <a:p>
            <a:pPr algn="r"/>
            <a:r>
              <a:rPr lang="en-US" sz="2200" dirty="0">
                <a:solidFill>
                  <a:schemeClr val="accent2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</a:rPr>
              <a:t>University of Washington</a:t>
            </a:r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 flipV="1">
            <a:off x="602484" y="1031801"/>
            <a:ext cx="8189299" cy="2390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364" y="1729338"/>
            <a:ext cx="4114800" cy="4540469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969332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92711" y="155942"/>
            <a:ext cx="304923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600" dirty="0" smtClean="0">
                <a:solidFill>
                  <a:schemeClr val="accent1">
                    <a:lumMod val="50000"/>
                  </a:schemeClr>
                </a:solidFill>
                <a:latin typeface="Roboto Slab" pitchFamily="2" charset="0"/>
                <a:ea typeface="Roboto Slab" pitchFamily="2" charset="0"/>
              </a:rPr>
              <a:t>spectral geometry</a:t>
            </a:r>
            <a:endParaRPr lang="en-US" sz="2600" dirty="0">
              <a:solidFill>
                <a:schemeClr val="accent1">
                  <a:lumMod val="50000"/>
                </a:schemeClr>
              </a:solidFill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 flipV="1">
            <a:off x="602484" y="709067"/>
            <a:ext cx="8189299" cy="2390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802842" y="995147"/>
                <a:ext cx="268329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𝑢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=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,…, 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Roboto Condensed" pitchFamily="2" charset="0"/>
                  <a:ea typeface="Roboto Condensed" pitchFamily="2" charset="0"/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842" y="995147"/>
                <a:ext cx="2683299" cy="461665"/>
              </a:xfrm>
              <a:prstGeom prst="rect">
                <a:avLst/>
              </a:prstGeom>
              <a:blipFill rotWithShape="0">
                <a:blip r:embed="rId2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549015" y="1598514"/>
                <a:ext cx="5684313" cy="10164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𝑊𝑢</m:t>
                      </m:r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=</m:t>
                      </m:r>
                      <m:d>
                        <m:dPr>
                          <m:ctrlP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</m:ctrlPr>
                            </m:naryPr>
                            <m:sub>
                              <m: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𝑖</m:t>
                              </m:r>
                              <m: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𝑛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Roboto Condensed" pitchFamily="2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Roboto Condensed" pitchFamily="2" charset="0"/>
                                    </a:rPr>
                                    <m:t>𝑊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Roboto Condensed" pitchFamily="2" charset="0"/>
                                    </a:rPr>
                                    <m:t>1,</m:t>
                                  </m:r>
                                  <m:r>
                                    <a:rPr lang="en-US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Roboto Condensed" pitchFamily="2" charset="0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Roboto Condensed" pitchFamily="2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Roboto Condensed" pitchFamily="2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Roboto Condensed" pitchFamily="2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,</m:t>
                          </m:r>
                          <m:nary>
                            <m:naryPr>
                              <m:chr m:val="∑"/>
                              <m:ctrlP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</m:ctrlPr>
                            </m:naryPr>
                            <m:sub>
                              <m: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𝑖</m:t>
                              </m:r>
                              <m: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𝑛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Roboto Condensed" pitchFamily="2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Roboto Condensed" pitchFamily="2" charset="0"/>
                                    </a:rPr>
                                    <m:t>𝑊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Roboto Condensed" pitchFamily="2" charset="0"/>
                                    </a:rPr>
                                    <m:t>2,</m:t>
                                  </m:r>
                                  <m:r>
                                    <a:rPr lang="en-US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Roboto Condensed" pitchFamily="2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  <m:sSub>
                            <m:sSubPr>
                              <m:ctrlP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,…, </m:t>
                          </m:r>
                          <m:nary>
                            <m:naryPr>
                              <m:chr m:val="∑"/>
                              <m:ctrlP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</m:ctrlPr>
                            </m:naryPr>
                            <m:sub>
                              <m: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𝑖</m:t>
                              </m:r>
                              <m: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𝑛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Roboto Condensed" pitchFamily="2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Roboto Condensed" pitchFamily="2" charset="0"/>
                                    </a:rPr>
                                    <m:t>𝑊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Roboto Condensed" pitchFamily="2" charset="0"/>
                                    </a:rPr>
                                    <m:t>𝑛</m:t>
                                  </m:r>
                                  <m:r>
                                    <a:rPr lang="en-US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Roboto Condensed" pitchFamily="2" charset="0"/>
                                    </a:rPr>
                                    <m:t>,</m:t>
                                  </m:r>
                                  <m:r>
                                    <a:rPr lang="en-US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Roboto Condensed" pitchFamily="2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  <m:sSub>
                            <m:sSubPr>
                              <m:ctrlP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 </m:t>
                      </m:r>
                    </m:oMath>
                  </m:oMathPara>
                </a14:m>
                <a:endParaRPr lang="en-US" sz="2200" dirty="0">
                  <a:solidFill>
                    <a:schemeClr val="tx1"/>
                  </a:solidFill>
                  <a:latin typeface="Roboto Condensed" pitchFamily="2" charset="0"/>
                  <a:ea typeface="Roboto Condensed" pitchFamily="2" charset="0"/>
                </a:endParaRPr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015" y="1598514"/>
                <a:ext cx="5684313" cy="101649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449351" y="2749398"/>
                <a:ext cx="5754717" cy="11823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𝑊</m:t>
                          </m:r>
                        </m:e>
                        <m:sup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2</m:t>
                          </m:r>
                        </m:sup>
                      </m:sSup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𝑢</m:t>
                      </m:r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=</m:t>
                      </m:r>
                      <m:d>
                        <m:dPr>
                          <m:ctrlP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𝑖</m:t>
                              </m:r>
                              <m: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,</m:t>
                              </m:r>
                              <m: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𝑗</m:t>
                              </m:r>
                              <m: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m:rPr>
                                  <m:brk m:alnAt="23"/>
                                </m:rP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𝑛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Roboto Condensed" pitchFamily="2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Roboto Condensed" pitchFamily="2" charset="0"/>
                                    </a:rPr>
                                    <m:t>𝑊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Roboto Condensed" pitchFamily="2" charset="0"/>
                                    </a:rPr>
                                    <m:t>1,</m:t>
                                  </m:r>
                                  <m:r>
                                    <a:rPr lang="en-US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Roboto Condensed" pitchFamily="2" charset="0"/>
                                    </a:rPr>
                                    <m:t>𝑗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Roboto Condensed" pitchFamily="2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Roboto Condensed" pitchFamily="2" charset="0"/>
                                    </a:rPr>
                                    <m:t>𝑊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Roboto Condensed" pitchFamily="2" charset="0"/>
                                    </a:rPr>
                                    <m:t>𝑗</m:t>
                                  </m:r>
                                  <m:r>
                                    <a:rPr lang="en-US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Roboto Condensed" pitchFamily="2" charset="0"/>
                                    </a:rPr>
                                    <m:t>,</m:t>
                                  </m:r>
                                  <m:r>
                                    <a:rPr lang="en-US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Roboto Condensed" pitchFamily="2" charset="0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Roboto Condensed" pitchFamily="2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Roboto Condensed" pitchFamily="2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Roboto Condensed" pitchFamily="2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,…, </m:t>
                          </m:r>
                          <m:nary>
                            <m:naryPr>
                              <m:chr m:val="∑"/>
                              <m:ctrlP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</m:ctrlPr>
                            </m:naryPr>
                            <m:sub>
                              <m: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𝑖</m:t>
                              </m:r>
                              <m: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,</m:t>
                              </m:r>
                              <m: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𝑗</m:t>
                              </m:r>
                              <m: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𝑛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Roboto Condensed" pitchFamily="2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Roboto Condensed" pitchFamily="2" charset="0"/>
                                    </a:rPr>
                                    <m:t>𝑊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Roboto Condensed" pitchFamily="2" charset="0"/>
                                    </a:rPr>
                                    <m:t>𝑛</m:t>
                                  </m:r>
                                  <m:r>
                                    <a:rPr lang="en-US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Roboto Condensed" pitchFamily="2" charset="0"/>
                                    </a:rPr>
                                    <m:t>,</m:t>
                                  </m:r>
                                  <m:r>
                                    <a:rPr lang="en-US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Roboto Condensed" pitchFamily="2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nary>
                          <m:sSub>
                            <m:sSubPr>
                              <m:ctrlP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𝑗</m:t>
                              </m:r>
                              <m: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,</m:t>
                              </m:r>
                              <m: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 </m:t>
                      </m:r>
                    </m:oMath>
                  </m:oMathPara>
                </a14:m>
                <a:endParaRPr lang="en-US" sz="2200" dirty="0">
                  <a:solidFill>
                    <a:schemeClr val="tx1"/>
                  </a:solidFill>
                  <a:latin typeface="Roboto Condensed" pitchFamily="2" charset="0"/>
                  <a:ea typeface="Roboto Condensed" pitchFamily="2" charset="0"/>
                </a:endParaRP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351" y="2749398"/>
                <a:ext cx="5754717" cy="1182311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/>
          <p:cNvGrpSpPr/>
          <p:nvPr/>
        </p:nvGrpSpPr>
        <p:grpSpPr>
          <a:xfrm>
            <a:off x="6553535" y="1008923"/>
            <a:ext cx="1970796" cy="2963465"/>
            <a:chOff x="6707154" y="984179"/>
            <a:chExt cx="1970796" cy="296346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6847704" y="1776654"/>
                  <a:ext cx="554191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Roboto Condensed" pitchFamily="2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Roboto Condensed" pitchFamily="2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Roboto Condensed" pitchFamily="2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schemeClr val="accent2">
                        <a:lumMod val="75000"/>
                      </a:schemeClr>
                    </a:solidFill>
                    <a:latin typeface="Roboto Condensed" pitchFamily="2" charset="0"/>
                    <a:ea typeface="Roboto Condensed" pitchFamily="2" charset="0"/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47704" y="1776654"/>
                  <a:ext cx="554191" cy="461665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b="-10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/>
                <p:cNvSpPr txBox="1"/>
                <p:nvPr/>
              </p:nvSpPr>
              <p:spPr>
                <a:xfrm>
                  <a:off x="8072740" y="1790066"/>
                  <a:ext cx="549574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Roboto Condensed" pitchFamily="2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Roboto Condensed" pitchFamily="2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Roboto Condensed" pitchFamily="2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schemeClr val="accent2">
                        <a:lumMod val="75000"/>
                      </a:schemeClr>
                    </a:solidFill>
                    <a:latin typeface="Roboto Condensed" pitchFamily="2" charset="0"/>
                    <a:ea typeface="Roboto Condensed" pitchFamily="2" charset="0"/>
                  </a:endParaRPr>
                </a:p>
              </p:txBody>
            </p:sp>
          </mc:Choice>
          <mc:Fallback xmlns=""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72740" y="1790066"/>
                  <a:ext cx="549574" cy="461665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b="-2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/>
                <p:cNvSpPr txBox="1"/>
                <p:nvPr/>
              </p:nvSpPr>
              <p:spPr>
                <a:xfrm>
                  <a:off x="6839370" y="2272869"/>
                  <a:ext cx="561308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Roboto Condensed" pitchFamily="2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Roboto Condensed" pitchFamily="2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Roboto Condensed" pitchFamily="2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schemeClr val="accent2">
                        <a:lumMod val="75000"/>
                      </a:schemeClr>
                    </a:solidFill>
                    <a:latin typeface="Roboto Condensed" pitchFamily="2" charset="0"/>
                    <a:ea typeface="Roboto Condensed" pitchFamily="2" charset="0"/>
                  </a:endParaRPr>
                </a:p>
              </p:txBody>
            </p:sp>
          </mc:Choice>
          <mc:Fallback xmlns="">
            <p:sp>
              <p:nvSpPr>
                <p:cNvPr id="39" name="TextBox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39370" y="2272869"/>
                  <a:ext cx="561308" cy="461665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b="-92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/>
                <p:cNvSpPr txBox="1"/>
                <p:nvPr/>
              </p:nvSpPr>
              <p:spPr>
                <a:xfrm>
                  <a:off x="8064406" y="2286281"/>
                  <a:ext cx="556691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Roboto Condensed" pitchFamily="2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Roboto Condensed" pitchFamily="2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Roboto Condensed" pitchFamily="2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schemeClr val="accent2">
                        <a:lumMod val="75000"/>
                      </a:schemeClr>
                    </a:solidFill>
                    <a:latin typeface="Roboto Condensed" pitchFamily="2" charset="0"/>
                    <a:ea typeface="Roboto Condensed" pitchFamily="2" charset="0"/>
                  </a:endParaRPr>
                </a:p>
              </p:txBody>
            </p:sp>
          </mc:Choice>
          <mc:Fallback xmlns="">
            <p:sp>
              <p:nvSpPr>
                <p:cNvPr id="40" name="TextBox 3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64406" y="2286281"/>
                  <a:ext cx="556691" cy="461665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b="-26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/>
                <p:cNvSpPr txBox="1"/>
                <p:nvPr/>
              </p:nvSpPr>
              <p:spPr>
                <a:xfrm>
                  <a:off x="6819493" y="3472567"/>
                  <a:ext cx="581185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Roboto Condensed" pitchFamily="2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Roboto Condensed" pitchFamily="2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Roboto Condensed" pitchFamily="2" charset="0"/>
                              </a:rPr>
                              <m:t>𝑛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schemeClr val="accent2">
                        <a:lumMod val="75000"/>
                      </a:schemeClr>
                    </a:solidFill>
                    <a:latin typeface="Roboto Condensed" pitchFamily="2" charset="0"/>
                    <a:ea typeface="Roboto Condensed" pitchFamily="2" charset="0"/>
                  </a:endParaRPr>
                </a:p>
              </p:txBody>
            </p:sp>
          </mc:Choice>
          <mc:Fallback xmlns="">
            <p:sp>
              <p:nvSpPr>
                <p:cNvPr id="41" name="TextBox 4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19493" y="3472567"/>
                  <a:ext cx="581185" cy="461665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b="-10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/>
                <p:cNvSpPr txBox="1"/>
                <p:nvPr/>
              </p:nvSpPr>
              <p:spPr>
                <a:xfrm>
                  <a:off x="8059533" y="3485979"/>
                  <a:ext cx="561564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Roboto Condensed" pitchFamily="2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Roboto Condensed" pitchFamily="2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Roboto Condensed" pitchFamily="2" charset="0"/>
                              </a:rPr>
                              <m:t>𝑛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schemeClr val="accent2">
                        <a:lumMod val="75000"/>
                      </a:schemeClr>
                    </a:solidFill>
                    <a:latin typeface="Roboto Condensed" pitchFamily="2" charset="0"/>
                    <a:ea typeface="Roboto Condensed" pitchFamily="2" charset="0"/>
                  </a:endParaRPr>
                </a:p>
              </p:txBody>
            </p:sp>
          </mc:Choice>
          <mc:Fallback xmlns="">
            <p:sp>
              <p:nvSpPr>
                <p:cNvPr id="42" name="TextBox 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59533" y="3485979"/>
                  <a:ext cx="561564" cy="461665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/>
                <p:cNvSpPr txBox="1"/>
                <p:nvPr/>
              </p:nvSpPr>
              <p:spPr>
                <a:xfrm>
                  <a:off x="6707154" y="984179"/>
                  <a:ext cx="1970796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000" dirty="0" smtClean="0">
                      <a:solidFill>
                        <a:schemeClr val="accent2">
                          <a:lumMod val="75000"/>
                        </a:schemeClr>
                      </a:solidFill>
                      <a:latin typeface="Roboto Condensed" pitchFamily="2" charset="0"/>
                      <a:ea typeface="Roboto Condensed" pitchFamily="2" charset="0"/>
                    </a:rPr>
                    <a:t>eigenvalues/</a:t>
                  </a:r>
                </a:p>
                <a:p>
                  <a:pPr algn="ctr"/>
                  <a:r>
                    <a:rPr lang="en-US" sz="2000" dirty="0" smtClean="0">
                      <a:solidFill>
                        <a:schemeClr val="accent2">
                          <a:lumMod val="75000"/>
                        </a:schemeClr>
                      </a:solidFill>
                      <a:latin typeface="Roboto Condensed" pitchFamily="2" charset="0"/>
                      <a:ea typeface="Roboto Condensed" pitchFamily="2" charset="0"/>
                    </a:rPr>
                    <a:t>eigenvectors of </a:t>
                  </a:r>
                  <a14:m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𝑊</m:t>
                      </m:r>
                    </m:oMath>
                  </a14:m>
                  <a:endParaRPr lang="en-US" sz="2000" dirty="0" smtClean="0">
                    <a:solidFill>
                      <a:schemeClr val="accent2">
                        <a:lumMod val="75000"/>
                      </a:schemeClr>
                    </a:solidFill>
                    <a:latin typeface="Roboto Condensed" pitchFamily="2" charset="0"/>
                    <a:ea typeface="Roboto Condensed" pitchFamily="2" charset="0"/>
                  </a:endParaRPr>
                </a:p>
              </p:txBody>
            </p:sp>
          </mc:Choice>
          <mc:Fallback xmlns="">
            <p:sp>
              <p:nvSpPr>
                <p:cNvPr id="43" name="TextBox 4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07154" y="984179"/>
                  <a:ext cx="1970796" cy="707886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l="-2786" t="-4310" b="-155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/>
                <p:cNvSpPr txBox="1"/>
                <p:nvPr/>
              </p:nvSpPr>
              <p:spPr>
                <a:xfrm rot="5400000">
                  <a:off x="7492420" y="2922705"/>
                  <a:ext cx="513281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⋯</m:t>
                        </m:r>
                      </m:oMath>
                    </m:oMathPara>
                  </a14:m>
                  <a:endParaRPr lang="en-US" sz="2400" dirty="0">
                    <a:solidFill>
                      <a:schemeClr val="accent2">
                        <a:lumMod val="75000"/>
                      </a:schemeClr>
                    </a:solidFill>
                    <a:latin typeface="Roboto Condensed" pitchFamily="2" charset="0"/>
                    <a:ea typeface="Roboto Condensed" pitchFamily="2" charset="0"/>
                  </a:endParaRPr>
                </a:p>
              </p:txBody>
            </p:sp>
          </mc:Choice>
          <mc:Fallback xmlns="">
            <p:sp>
              <p:nvSpPr>
                <p:cNvPr id="44" name="TextBox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7492420" y="2922705"/>
                  <a:ext cx="513281" cy="461665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751467" y="4241876"/>
                <a:ext cx="424892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𝑢</m:t>
                      </m:r>
                      <m:r>
                        <a:rPr lang="en-US" sz="24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𝛼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𝑣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𝛼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𝑣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2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+⋯+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𝛼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𝑛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𝑣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accent1">
                      <a:lumMod val="50000"/>
                    </a:schemeClr>
                  </a:solidFill>
                  <a:latin typeface="Roboto Condensed" pitchFamily="2" charset="0"/>
                  <a:ea typeface="Roboto Condensed" pitchFamily="2" charset="0"/>
                </a:endParaRPr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467" y="4241876"/>
                <a:ext cx="4248920" cy="461665"/>
              </a:xfrm>
              <a:prstGeom prst="rect">
                <a:avLst/>
              </a:prstGeom>
              <a:blipFill rotWithShape="0">
                <a:blip r:embed="rId13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449351" y="4782875"/>
                <a:ext cx="546213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𝑊𝑢</m:t>
                      </m:r>
                      <m:r>
                        <a:rPr lang="en-US" sz="24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𝛼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𝑣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𝛼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𝑣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2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+⋯+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𝛼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𝑛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𝑣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accent1">
                      <a:lumMod val="50000"/>
                    </a:schemeClr>
                  </a:solidFill>
                  <a:latin typeface="Roboto Condensed" pitchFamily="2" charset="0"/>
                  <a:ea typeface="Roboto Condensed" pitchFamily="2" charset="0"/>
                </a:endParaRPr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351" y="4782875"/>
                <a:ext cx="5462136" cy="461665"/>
              </a:xfrm>
              <a:prstGeom prst="rect">
                <a:avLst/>
              </a:prstGeom>
              <a:blipFill rotWithShape="0">
                <a:blip r:embed="rId14"/>
                <a:stretch>
                  <a:fillRect b="-1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/>
              <p:cNvSpPr txBox="1"/>
              <p:nvPr/>
            </p:nvSpPr>
            <p:spPr>
              <a:xfrm>
                <a:off x="348515" y="5323874"/>
                <a:ext cx="5511765" cy="466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𝑊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𝑢</m:t>
                      </m:r>
                      <m:r>
                        <a:rPr lang="en-US" sz="24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sSubPr>
                        <m:e>
                          <m:sSubSup>
                            <m:sSubSupPr>
                              <m:ctrlPr>
                                <a:rPr lang="en-US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𝛼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𝑣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sSubPr>
                        <m:e>
                          <m:sSubSup>
                            <m:sSubSupPr>
                              <m:ctrlPr>
                                <a:rPr lang="en-US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𝛼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𝑣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2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+⋯+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sSubPr>
                        <m:e>
                          <m:sSubSup>
                            <m:sSubSupPr>
                              <m:ctrlPr>
                                <a:rPr lang="en-US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𝛼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𝑛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𝑣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accent1">
                      <a:lumMod val="50000"/>
                    </a:schemeClr>
                  </a:solidFill>
                  <a:latin typeface="Roboto Condensed" pitchFamily="2" charset="0"/>
                  <a:ea typeface="Roboto Condensed" pitchFamily="2" charset="0"/>
                </a:endParaRPr>
              </a:p>
            </p:txBody>
          </p:sp>
        </mc:Choice>
        <mc:Fallback xmlns="">
          <p:sp>
            <p:nvSpPr>
              <p:cNvPr id="48" name="Text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515" y="5323874"/>
                <a:ext cx="5511765" cy="466666"/>
              </a:xfrm>
              <a:prstGeom prst="rect">
                <a:avLst/>
              </a:prstGeom>
              <a:blipFill rotWithShape="0">
                <a:blip r:embed="rId15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337251" y="5981023"/>
                <a:ext cx="5556649" cy="4762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𝑊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𝑘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𝑢</m:t>
                      </m:r>
                      <m:r>
                        <a:rPr lang="en-US" sz="24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     </m:t>
                          </m:r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𝛼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𝑣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sSubPr>
                        <m:e>
                          <m:sSubSup>
                            <m:sSubSupPr>
                              <m:ctrlPr>
                                <a:rPr lang="en-US" sz="2400" b="0" i="1" smtClean="0">
                                  <a:solidFill>
                                    <a:schemeClr val="bg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𝑘</m:t>
                              </m:r>
                            </m:sup>
                          </m:sSubSup>
                          <m:r>
                            <a:rPr lang="en-US" sz="24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𝛼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𝑣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2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+⋯+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sSubPr>
                        <m:e>
                          <m:sSubSup>
                            <m:sSubSupPr>
                              <m:ctrlPr>
                                <a:rPr lang="en-US" sz="2400" b="0" i="1" smtClean="0">
                                  <a:solidFill>
                                    <a:schemeClr val="bg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𝑘</m:t>
                              </m:r>
                            </m:sup>
                          </m:sSubSup>
                          <m:r>
                            <a:rPr lang="en-US" sz="24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𝛼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𝑛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𝑣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accent1">
                      <a:lumMod val="50000"/>
                    </a:schemeClr>
                  </a:solidFill>
                  <a:latin typeface="Roboto Condensed" pitchFamily="2" charset="0"/>
                  <a:ea typeface="Roboto Condensed" pitchFamily="2" charset="0"/>
                </a:endParaRPr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251" y="5981023"/>
                <a:ext cx="5556649" cy="476284"/>
              </a:xfrm>
              <a:prstGeom prst="rect">
                <a:avLst/>
              </a:prstGeom>
              <a:blipFill rotWithShape="0">
                <a:blip r:embed="rId16"/>
                <a:stretch>
                  <a:fillRect b="-89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/>
          <p:cNvCxnSpPr/>
          <p:nvPr/>
        </p:nvCxnSpPr>
        <p:spPr>
          <a:xfrm>
            <a:off x="7556978" y="2389074"/>
            <a:ext cx="14630" cy="95147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/>
              <p:cNvSpPr txBox="1"/>
              <p:nvPr/>
            </p:nvSpPr>
            <p:spPr>
              <a:xfrm>
                <a:off x="6210583" y="4600248"/>
                <a:ext cx="112428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𝜇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=1</m:t>
                      </m:r>
                    </m:oMath>
                  </m:oMathPara>
                </a14:m>
                <a:endParaRPr lang="en-US" sz="2400" dirty="0">
                  <a:solidFill>
                    <a:schemeClr val="accent2">
                      <a:lumMod val="75000"/>
                    </a:schemeClr>
                  </a:solidFill>
                  <a:latin typeface="Roboto Condensed" pitchFamily="2" charset="0"/>
                  <a:ea typeface="Roboto Condensed" pitchFamily="2" charset="0"/>
                </a:endParaRPr>
              </a:p>
            </p:txBody>
          </p:sp>
        </mc:Choice>
        <mc:Fallback xmlns="">
          <p:sp>
            <p:nvSpPr>
              <p:cNvPr id="52" name="TextBox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0583" y="4600248"/>
                <a:ext cx="1124282" cy="461665"/>
              </a:xfrm>
              <a:prstGeom prst="rect">
                <a:avLst/>
              </a:prstGeom>
              <a:blipFill rotWithShape="0">
                <a:blip r:embed="rId17"/>
                <a:stretch>
                  <a:fillRect b="-1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/>
              <p:cNvSpPr txBox="1"/>
              <p:nvPr/>
            </p:nvSpPr>
            <p:spPr>
              <a:xfrm>
                <a:off x="6210583" y="5278390"/>
                <a:ext cx="2631361" cy="9221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𝑣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=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1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sz="24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Roboto Condensed" pitchFamily="2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Roboto Condensed" pitchFamily="2" charset="0"/>
                                    </a:rPr>
                                    <m:t>𝑛</m:t>
                                  </m:r>
                                </m:e>
                              </m:rad>
                            </m:den>
                          </m:f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,…,</m:t>
                          </m:r>
                          <m:f>
                            <m:fPr>
                              <m:ctrlPr>
                                <a:rPr lang="en-US" sz="2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1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sz="24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Roboto Condensed" pitchFamily="2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Roboto Condensed" pitchFamily="2" charset="0"/>
                                    </a:rPr>
                                    <m:t>𝑛</m:t>
                                  </m:r>
                                </m:e>
                              </m:rad>
                            </m:den>
                          </m:f>
                        </m:e>
                      </m:d>
                    </m:oMath>
                  </m:oMathPara>
                </a14:m>
                <a:endParaRPr lang="en-US" sz="2400" dirty="0">
                  <a:solidFill>
                    <a:schemeClr val="accent2">
                      <a:lumMod val="75000"/>
                    </a:schemeClr>
                  </a:solidFill>
                  <a:latin typeface="Roboto Condensed" pitchFamily="2" charset="0"/>
                  <a:ea typeface="Roboto Condensed" pitchFamily="2" charset="0"/>
                </a:endParaRPr>
              </a:p>
            </p:txBody>
          </p:sp>
        </mc:Choice>
        <mc:Fallback xmlns="">
          <p:sp>
            <p:nvSpPr>
              <p:cNvPr id="53" name="TextBox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0583" y="5278390"/>
                <a:ext cx="2631361" cy="922176"/>
              </a:xfrm>
              <a:prstGeom prst="rect">
                <a:avLst/>
              </a:prstGeom>
              <a:blipFill rotWithShape="0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92520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92711" y="155942"/>
            <a:ext cx="304923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600" dirty="0" smtClean="0">
                <a:solidFill>
                  <a:schemeClr val="accent1">
                    <a:lumMod val="50000"/>
                  </a:schemeClr>
                </a:solidFill>
                <a:latin typeface="Roboto Slab" pitchFamily="2" charset="0"/>
                <a:ea typeface="Roboto Slab" pitchFamily="2" charset="0"/>
              </a:rPr>
              <a:t>spectral geometry</a:t>
            </a:r>
            <a:endParaRPr lang="en-US" sz="2600" dirty="0">
              <a:solidFill>
                <a:schemeClr val="accent1">
                  <a:lumMod val="50000"/>
                </a:schemeClr>
              </a:solidFill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 flipV="1">
            <a:off x="602484" y="709067"/>
            <a:ext cx="8189299" cy="2390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802842" y="995147"/>
                <a:ext cx="268329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𝑢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=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,…, 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Roboto Condensed" pitchFamily="2" charset="0"/>
                  <a:ea typeface="Roboto Condensed" pitchFamily="2" charset="0"/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842" y="995147"/>
                <a:ext cx="2683299" cy="461665"/>
              </a:xfrm>
              <a:prstGeom prst="rect">
                <a:avLst/>
              </a:prstGeom>
              <a:blipFill rotWithShape="0">
                <a:blip r:embed="rId2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549015" y="1598514"/>
                <a:ext cx="5684313" cy="10164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𝑊𝑢</m:t>
                      </m:r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=</m:t>
                      </m:r>
                      <m:d>
                        <m:dPr>
                          <m:ctrlP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</m:ctrlPr>
                            </m:naryPr>
                            <m:sub>
                              <m: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𝑖</m:t>
                              </m:r>
                              <m: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𝑛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Roboto Condensed" pitchFamily="2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Roboto Condensed" pitchFamily="2" charset="0"/>
                                    </a:rPr>
                                    <m:t>𝑊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Roboto Condensed" pitchFamily="2" charset="0"/>
                                    </a:rPr>
                                    <m:t>1,</m:t>
                                  </m:r>
                                  <m:r>
                                    <a:rPr lang="en-US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Roboto Condensed" pitchFamily="2" charset="0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Roboto Condensed" pitchFamily="2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Roboto Condensed" pitchFamily="2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Roboto Condensed" pitchFamily="2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,</m:t>
                          </m:r>
                          <m:nary>
                            <m:naryPr>
                              <m:chr m:val="∑"/>
                              <m:ctrlP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</m:ctrlPr>
                            </m:naryPr>
                            <m:sub>
                              <m: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𝑖</m:t>
                              </m:r>
                              <m: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𝑛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Roboto Condensed" pitchFamily="2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Roboto Condensed" pitchFamily="2" charset="0"/>
                                    </a:rPr>
                                    <m:t>𝑊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Roboto Condensed" pitchFamily="2" charset="0"/>
                                    </a:rPr>
                                    <m:t>2,</m:t>
                                  </m:r>
                                  <m:r>
                                    <a:rPr lang="en-US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Roboto Condensed" pitchFamily="2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  <m:sSub>
                            <m:sSubPr>
                              <m:ctrlP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,…, </m:t>
                          </m:r>
                          <m:nary>
                            <m:naryPr>
                              <m:chr m:val="∑"/>
                              <m:ctrlP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</m:ctrlPr>
                            </m:naryPr>
                            <m:sub>
                              <m: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𝑖</m:t>
                              </m:r>
                              <m: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𝑛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Roboto Condensed" pitchFamily="2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Roboto Condensed" pitchFamily="2" charset="0"/>
                                    </a:rPr>
                                    <m:t>𝑊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Roboto Condensed" pitchFamily="2" charset="0"/>
                                    </a:rPr>
                                    <m:t>𝑛</m:t>
                                  </m:r>
                                  <m:r>
                                    <a:rPr lang="en-US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Roboto Condensed" pitchFamily="2" charset="0"/>
                                    </a:rPr>
                                    <m:t>,</m:t>
                                  </m:r>
                                  <m:r>
                                    <a:rPr lang="en-US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Roboto Condensed" pitchFamily="2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  <m:sSub>
                            <m:sSubPr>
                              <m:ctrlP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 </m:t>
                      </m:r>
                    </m:oMath>
                  </m:oMathPara>
                </a14:m>
                <a:endParaRPr lang="en-US" sz="2200" dirty="0">
                  <a:solidFill>
                    <a:schemeClr val="tx1"/>
                  </a:solidFill>
                  <a:latin typeface="Roboto Condensed" pitchFamily="2" charset="0"/>
                  <a:ea typeface="Roboto Condensed" pitchFamily="2" charset="0"/>
                </a:endParaRPr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015" y="1598514"/>
                <a:ext cx="5684313" cy="101649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449351" y="2749398"/>
                <a:ext cx="5754717" cy="11823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𝑊</m:t>
                          </m:r>
                        </m:e>
                        <m:sup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2</m:t>
                          </m:r>
                        </m:sup>
                      </m:sSup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𝑢</m:t>
                      </m:r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=</m:t>
                      </m:r>
                      <m:d>
                        <m:dPr>
                          <m:ctrlP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𝑖</m:t>
                              </m:r>
                              <m: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,</m:t>
                              </m:r>
                              <m: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𝑗</m:t>
                              </m:r>
                              <m: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m:rPr>
                                  <m:brk m:alnAt="23"/>
                                </m:rP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𝑛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Roboto Condensed" pitchFamily="2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Roboto Condensed" pitchFamily="2" charset="0"/>
                                    </a:rPr>
                                    <m:t>𝑊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Roboto Condensed" pitchFamily="2" charset="0"/>
                                    </a:rPr>
                                    <m:t>1,</m:t>
                                  </m:r>
                                  <m:r>
                                    <a:rPr lang="en-US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Roboto Condensed" pitchFamily="2" charset="0"/>
                                    </a:rPr>
                                    <m:t>𝑗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Roboto Condensed" pitchFamily="2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Roboto Condensed" pitchFamily="2" charset="0"/>
                                    </a:rPr>
                                    <m:t>𝑊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Roboto Condensed" pitchFamily="2" charset="0"/>
                                    </a:rPr>
                                    <m:t>𝑗</m:t>
                                  </m:r>
                                  <m:r>
                                    <a:rPr lang="en-US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Roboto Condensed" pitchFamily="2" charset="0"/>
                                    </a:rPr>
                                    <m:t>,</m:t>
                                  </m:r>
                                  <m:r>
                                    <a:rPr lang="en-US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Roboto Condensed" pitchFamily="2" charset="0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Roboto Condensed" pitchFamily="2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Roboto Condensed" pitchFamily="2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Roboto Condensed" pitchFamily="2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,…, </m:t>
                          </m:r>
                          <m:nary>
                            <m:naryPr>
                              <m:chr m:val="∑"/>
                              <m:ctrlP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</m:ctrlPr>
                            </m:naryPr>
                            <m:sub>
                              <m: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𝑖</m:t>
                              </m:r>
                              <m: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,</m:t>
                              </m:r>
                              <m: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𝑗</m:t>
                              </m:r>
                              <m: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𝑛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Roboto Condensed" pitchFamily="2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Roboto Condensed" pitchFamily="2" charset="0"/>
                                    </a:rPr>
                                    <m:t>𝑊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Roboto Condensed" pitchFamily="2" charset="0"/>
                                    </a:rPr>
                                    <m:t>𝑛</m:t>
                                  </m:r>
                                  <m:r>
                                    <a:rPr lang="en-US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Roboto Condensed" pitchFamily="2" charset="0"/>
                                    </a:rPr>
                                    <m:t>,</m:t>
                                  </m:r>
                                  <m:r>
                                    <a:rPr lang="en-US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Roboto Condensed" pitchFamily="2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nary>
                          <m:sSub>
                            <m:sSubPr>
                              <m:ctrlP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𝑗</m:t>
                              </m:r>
                              <m: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,</m:t>
                              </m:r>
                              <m: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 </m:t>
                      </m:r>
                    </m:oMath>
                  </m:oMathPara>
                </a14:m>
                <a:endParaRPr lang="en-US" sz="2200" dirty="0">
                  <a:solidFill>
                    <a:schemeClr val="tx1"/>
                  </a:solidFill>
                  <a:latin typeface="Roboto Condensed" pitchFamily="2" charset="0"/>
                  <a:ea typeface="Roboto Condensed" pitchFamily="2" charset="0"/>
                </a:endParaRP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351" y="2749398"/>
                <a:ext cx="5754717" cy="1182311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6694085" y="1801398"/>
                <a:ext cx="55419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𝜇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accent2">
                      <a:lumMod val="75000"/>
                    </a:schemeClr>
                  </a:solidFill>
                  <a:latin typeface="Roboto Condensed" pitchFamily="2" charset="0"/>
                  <a:ea typeface="Roboto Condensed" pitchFamily="2" charset="0"/>
                </a:endParaRP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4085" y="1801398"/>
                <a:ext cx="554191" cy="461665"/>
              </a:xfrm>
              <a:prstGeom prst="rect">
                <a:avLst/>
              </a:prstGeom>
              <a:blipFill rotWithShape="0">
                <a:blip r:embed="rId5"/>
                <a:stretch>
                  <a:fillRect b="-1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7919121" y="1814810"/>
                <a:ext cx="54957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𝑣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accent2">
                      <a:lumMod val="75000"/>
                    </a:schemeClr>
                  </a:solidFill>
                  <a:latin typeface="Roboto Condensed" pitchFamily="2" charset="0"/>
                  <a:ea typeface="Roboto Condensed" pitchFamily="2" charset="0"/>
                </a:endParaRPr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9121" y="1814810"/>
                <a:ext cx="549574" cy="461665"/>
              </a:xfrm>
              <a:prstGeom prst="rect">
                <a:avLst/>
              </a:prstGeom>
              <a:blipFill rotWithShape="0">
                <a:blip r:embed="rId6"/>
                <a:stretch>
                  <a:fillRect b="-2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6685751" y="2297613"/>
                <a:ext cx="56130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𝜇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rgbClr val="00B050"/>
                  </a:solidFill>
                  <a:latin typeface="Roboto Condensed" pitchFamily="2" charset="0"/>
                  <a:ea typeface="Roboto Condensed" pitchFamily="2" charset="0"/>
                </a:endParaRPr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5751" y="2297613"/>
                <a:ext cx="561308" cy="461665"/>
              </a:xfrm>
              <a:prstGeom prst="rect">
                <a:avLst/>
              </a:prstGeom>
              <a:blipFill rotWithShape="0">
                <a:blip r:embed="rId7"/>
                <a:stretch>
                  <a:fillRect b="-9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7910787" y="2311025"/>
                <a:ext cx="55669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𝑣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rgbClr val="00B050"/>
                  </a:solidFill>
                  <a:latin typeface="Roboto Condensed" pitchFamily="2" charset="0"/>
                  <a:ea typeface="Roboto Condensed" pitchFamily="2" charset="0"/>
                </a:endParaRPr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0787" y="2311025"/>
                <a:ext cx="556691" cy="461665"/>
              </a:xfrm>
              <a:prstGeom prst="rect">
                <a:avLst/>
              </a:prstGeom>
              <a:blipFill rotWithShape="0">
                <a:blip r:embed="rId8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6665874" y="3497311"/>
                <a:ext cx="58118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𝜇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accent2">
                      <a:lumMod val="75000"/>
                    </a:schemeClr>
                  </a:solidFill>
                  <a:latin typeface="Roboto Condensed" pitchFamily="2" charset="0"/>
                  <a:ea typeface="Roboto Condensed" pitchFamily="2" charset="0"/>
                </a:endParaRPr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5874" y="3497311"/>
                <a:ext cx="581185" cy="461665"/>
              </a:xfrm>
              <a:prstGeom prst="rect">
                <a:avLst/>
              </a:prstGeom>
              <a:blipFill rotWithShape="0">
                <a:blip r:embed="rId9"/>
                <a:stretch>
                  <a:fillRect b="-1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7905914" y="3510723"/>
                <a:ext cx="56156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𝑣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accent2">
                      <a:lumMod val="75000"/>
                    </a:schemeClr>
                  </a:solidFill>
                  <a:latin typeface="Roboto Condensed" pitchFamily="2" charset="0"/>
                  <a:ea typeface="Roboto Condensed" pitchFamily="2" charset="0"/>
                </a:endParaRPr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5914" y="3510723"/>
                <a:ext cx="561564" cy="461665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6553535" y="1008923"/>
                <a:ext cx="1970796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dirty="0" smtClean="0">
                    <a:solidFill>
                      <a:schemeClr val="accent2">
                        <a:lumMod val="75000"/>
                      </a:schemeClr>
                    </a:solidFill>
                    <a:latin typeface="Roboto Condensed" pitchFamily="2" charset="0"/>
                    <a:ea typeface="Roboto Condensed" pitchFamily="2" charset="0"/>
                  </a:rPr>
                  <a:t>eigenvalues/</a:t>
                </a:r>
              </a:p>
              <a:p>
                <a:pPr algn="ctr"/>
                <a:r>
                  <a:rPr lang="en-US" sz="2000" dirty="0" smtClean="0">
                    <a:solidFill>
                      <a:schemeClr val="accent2">
                        <a:lumMod val="75000"/>
                      </a:schemeClr>
                    </a:solidFill>
                    <a:latin typeface="Roboto Condensed" pitchFamily="2" charset="0"/>
                    <a:ea typeface="Roboto Condensed" pitchFamily="2" charset="0"/>
                  </a:rPr>
                  <a:t>eigenvectors of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Roboto Condensed" pitchFamily="2" charset="0"/>
                      </a:rPr>
                      <m:t>𝑊</m:t>
                    </m:r>
                  </m:oMath>
                </a14:m>
                <a:endParaRPr lang="en-US" sz="2000" dirty="0" smtClean="0">
                  <a:solidFill>
                    <a:schemeClr val="accent2">
                      <a:lumMod val="75000"/>
                    </a:schemeClr>
                  </a:solidFill>
                  <a:latin typeface="Roboto Condensed" pitchFamily="2" charset="0"/>
                  <a:ea typeface="Roboto Condensed" pitchFamily="2" charset="0"/>
                </a:endParaRPr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3535" y="1008923"/>
                <a:ext cx="1970796" cy="707886"/>
              </a:xfrm>
              <a:prstGeom prst="rect">
                <a:avLst/>
              </a:prstGeom>
              <a:blipFill rotWithShape="0">
                <a:blip r:embed="rId11"/>
                <a:stretch>
                  <a:fillRect l="-2786" t="-4310" b="-155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 rot="5400000">
                <a:off x="7338801" y="2947449"/>
                <a:ext cx="51328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⋯</m:t>
                      </m:r>
                    </m:oMath>
                  </m:oMathPara>
                </a14:m>
                <a:endParaRPr lang="en-US" sz="2400" dirty="0">
                  <a:solidFill>
                    <a:schemeClr val="accent2">
                      <a:lumMod val="75000"/>
                    </a:schemeClr>
                  </a:solidFill>
                  <a:latin typeface="Roboto Condensed" pitchFamily="2" charset="0"/>
                  <a:ea typeface="Roboto Condensed" pitchFamily="2" charset="0"/>
                </a:endParaRPr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5400000">
                <a:off x="7338801" y="2947449"/>
                <a:ext cx="513281" cy="461665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751467" y="4241876"/>
                <a:ext cx="424892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𝑢</m:t>
                      </m:r>
                      <m:r>
                        <a:rPr lang="en-US" sz="24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𝛼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𝑣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𝛼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𝑣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2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+⋯+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𝛼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𝑛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𝑣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accent1">
                      <a:lumMod val="50000"/>
                    </a:schemeClr>
                  </a:solidFill>
                  <a:latin typeface="Roboto Condensed" pitchFamily="2" charset="0"/>
                  <a:ea typeface="Roboto Condensed" pitchFamily="2" charset="0"/>
                </a:endParaRPr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467" y="4241876"/>
                <a:ext cx="4248920" cy="461665"/>
              </a:xfrm>
              <a:prstGeom prst="rect">
                <a:avLst/>
              </a:prstGeom>
              <a:blipFill rotWithShape="0">
                <a:blip r:embed="rId13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449351" y="4782875"/>
                <a:ext cx="546213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𝑊𝑢</m:t>
                      </m:r>
                      <m:r>
                        <a:rPr lang="en-US" sz="24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𝛼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𝑣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𝛼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𝑣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2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+⋯+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𝛼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𝑛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𝑣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accent1">
                      <a:lumMod val="50000"/>
                    </a:schemeClr>
                  </a:solidFill>
                  <a:latin typeface="Roboto Condensed" pitchFamily="2" charset="0"/>
                  <a:ea typeface="Roboto Condensed" pitchFamily="2" charset="0"/>
                </a:endParaRPr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351" y="4782875"/>
                <a:ext cx="5462136" cy="461665"/>
              </a:xfrm>
              <a:prstGeom prst="rect">
                <a:avLst/>
              </a:prstGeom>
              <a:blipFill rotWithShape="0">
                <a:blip r:embed="rId14"/>
                <a:stretch>
                  <a:fillRect b="-1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/>
              <p:cNvSpPr txBox="1"/>
              <p:nvPr/>
            </p:nvSpPr>
            <p:spPr>
              <a:xfrm>
                <a:off x="348515" y="5323874"/>
                <a:ext cx="5511765" cy="466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𝑊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𝑢</m:t>
                      </m:r>
                      <m:r>
                        <a:rPr lang="en-US" sz="24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sSubPr>
                        <m:e>
                          <m:sSubSup>
                            <m:sSubSupPr>
                              <m:ctrlPr>
                                <a:rPr lang="en-US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𝛼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𝑣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sSubPr>
                        <m:e>
                          <m:sSubSup>
                            <m:sSubSupPr>
                              <m:ctrlPr>
                                <a:rPr lang="en-US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𝛼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𝑣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2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+⋯+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sSubPr>
                        <m:e>
                          <m:sSubSup>
                            <m:sSubSupPr>
                              <m:ctrlPr>
                                <a:rPr lang="en-US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𝛼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𝑛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𝑣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accent1">
                      <a:lumMod val="50000"/>
                    </a:schemeClr>
                  </a:solidFill>
                  <a:latin typeface="Roboto Condensed" pitchFamily="2" charset="0"/>
                  <a:ea typeface="Roboto Condensed" pitchFamily="2" charset="0"/>
                </a:endParaRPr>
              </a:p>
            </p:txBody>
          </p:sp>
        </mc:Choice>
        <mc:Fallback xmlns="">
          <p:sp>
            <p:nvSpPr>
              <p:cNvPr id="48" name="Text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515" y="5323874"/>
                <a:ext cx="5511765" cy="466666"/>
              </a:xfrm>
              <a:prstGeom prst="rect">
                <a:avLst/>
              </a:prstGeom>
              <a:blipFill rotWithShape="0">
                <a:blip r:embed="rId15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/>
          <p:cNvCxnSpPr/>
          <p:nvPr/>
        </p:nvCxnSpPr>
        <p:spPr>
          <a:xfrm>
            <a:off x="7556978" y="2389074"/>
            <a:ext cx="14630" cy="95147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/>
              <p:cNvSpPr txBox="1"/>
              <p:nvPr/>
            </p:nvSpPr>
            <p:spPr>
              <a:xfrm>
                <a:off x="6210583" y="4600248"/>
                <a:ext cx="112428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𝜇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=1</m:t>
                      </m:r>
                    </m:oMath>
                  </m:oMathPara>
                </a14:m>
                <a:endParaRPr lang="en-US" sz="2400" dirty="0">
                  <a:solidFill>
                    <a:schemeClr val="accent2">
                      <a:lumMod val="75000"/>
                    </a:schemeClr>
                  </a:solidFill>
                  <a:latin typeface="Roboto Condensed" pitchFamily="2" charset="0"/>
                  <a:ea typeface="Roboto Condensed" pitchFamily="2" charset="0"/>
                </a:endParaRPr>
              </a:p>
            </p:txBody>
          </p:sp>
        </mc:Choice>
        <mc:Fallback xmlns="">
          <p:sp>
            <p:nvSpPr>
              <p:cNvPr id="52" name="TextBox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0583" y="4600248"/>
                <a:ext cx="1124282" cy="461665"/>
              </a:xfrm>
              <a:prstGeom prst="rect">
                <a:avLst/>
              </a:prstGeom>
              <a:blipFill rotWithShape="0">
                <a:blip r:embed="rId17"/>
                <a:stretch>
                  <a:fillRect b="-1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/>
              <p:cNvSpPr txBox="1"/>
              <p:nvPr/>
            </p:nvSpPr>
            <p:spPr>
              <a:xfrm>
                <a:off x="6210583" y="5278390"/>
                <a:ext cx="2631361" cy="9221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𝑣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=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1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sz="24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Roboto Condensed" pitchFamily="2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Roboto Condensed" pitchFamily="2" charset="0"/>
                                    </a:rPr>
                                    <m:t>𝑛</m:t>
                                  </m:r>
                                </m:e>
                              </m:rad>
                            </m:den>
                          </m:f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,…,</m:t>
                          </m:r>
                          <m:f>
                            <m:fPr>
                              <m:ctrlPr>
                                <a:rPr lang="en-US" sz="2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1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sz="24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Roboto Condensed" pitchFamily="2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Roboto Condensed" pitchFamily="2" charset="0"/>
                                    </a:rPr>
                                    <m:t>𝑛</m:t>
                                  </m:r>
                                </m:e>
                              </m:rad>
                            </m:den>
                          </m:f>
                        </m:e>
                      </m:d>
                    </m:oMath>
                  </m:oMathPara>
                </a14:m>
                <a:endParaRPr lang="en-US" sz="2400" dirty="0">
                  <a:solidFill>
                    <a:schemeClr val="accent2">
                      <a:lumMod val="75000"/>
                    </a:schemeClr>
                  </a:solidFill>
                  <a:latin typeface="Roboto Condensed" pitchFamily="2" charset="0"/>
                  <a:ea typeface="Roboto Condensed" pitchFamily="2" charset="0"/>
                </a:endParaRPr>
              </a:p>
            </p:txBody>
          </p:sp>
        </mc:Choice>
        <mc:Fallback xmlns="">
          <p:sp>
            <p:nvSpPr>
              <p:cNvPr id="53" name="TextBox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0583" y="5278390"/>
                <a:ext cx="2631361" cy="922176"/>
              </a:xfrm>
              <a:prstGeom prst="rect">
                <a:avLst/>
              </a:prstGeom>
              <a:blipFill rotWithShape="0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337251" y="5981023"/>
                <a:ext cx="5556649" cy="4762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𝑊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𝑘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𝑢</m:t>
                      </m:r>
                      <m:r>
                        <a:rPr lang="en-US" sz="24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     </m:t>
                          </m:r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𝛼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𝑣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sSubPr>
                        <m:e>
                          <m:sSubSup>
                            <m:sSubSupPr>
                              <m:ctrlPr>
                                <a:rPr lang="en-US" sz="2400" b="0" i="1" smtClean="0">
                                  <a:solidFill>
                                    <a:schemeClr val="bg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𝑘</m:t>
                              </m:r>
                            </m:sup>
                          </m:sSubSup>
                          <m:r>
                            <a:rPr lang="en-US" sz="24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𝛼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𝑣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2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+⋯+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sSubPr>
                        <m:e>
                          <m:sSubSup>
                            <m:sSubSupPr>
                              <m:ctrlPr>
                                <a:rPr lang="en-US" sz="2400" b="0" i="1" smtClean="0">
                                  <a:solidFill>
                                    <a:schemeClr val="bg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𝑘</m:t>
                              </m:r>
                            </m:sup>
                          </m:sSubSup>
                          <m:r>
                            <a:rPr lang="en-US" sz="24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𝛼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𝑛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𝑣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accent1">
                      <a:lumMod val="50000"/>
                    </a:schemeClr>
                  </a:solidFill>
                  <a:latin typeface="Roboto Condensed" pitchFamily="2" charset="0"/>
                  <a:ea typeface="Roboto Condensed" pitchFamily="2" charset="0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251" y="5981023"/>
                <a:ext cx="5556649" cy="476284"/>
              </a:xfrm>
              <a:prstGeom prst="rect">
                <a:avLst/>
              </a:prstGeom>
              <a:blipFill rotWithShape="0">
                <a:blip r:embed="rId19"/>
                <a:stretch>
                  <a:fillRect b="-89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67659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512185" y="155942"/>
            <a:ext cx="332975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600" dirty="0" smtClean="0">
                <a:solidFill>
                  <a:schemeClr val="accent1">
                    <a:lumMod val="50000"/>
                  </a:schemeClr>
                </a:solidFill>
                <a:latin typeface="Roboto Slab" pitchFamily="2" charset="0"/>
                <a:ea typeface="Roboto Slab" pitchFamily="2" charset="0"/>
              </a:rPr>
              <a:t>spectral embedding</a:t>
            </a:r>
            <a:endParaRPr lang="en-US" sz="2600" dirty="0">
              <a:solidFill>
                <a:schemeClr val="accent1">
                  <a:lumMod val="50000"/>
                </a:schemeClr>
              </a:solidFill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 flipV="1">
            <a:off x="602484" y="709067"/>
            <a:ext cx="8189299" cy="2390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2" name="spectralpar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6207" y="854172"/>
            <a:ext cx="8635299" cy="53449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6" name="Straight Arrow Connector 5"/>
          <p:cNvCxnSpPr/>
          <p:nvPr/>
        </p:nvCxnSpPr>
        <p:spPr>
          <a:xfrm flipV="1">
            <a:off x="1960831" y="1114067"/>
            <a:ext cx="1521561" cy="54864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2322331" y="859489"/>
                <a:ext cx="55669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𝑣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rgbClr val="00B050"/>
                  </a:solidFill>
                  <a:latin typeface="Roboto Condensed" pitchFamily="2" charset="0"/>
                  <a:ea typeface="Roboto Condensed" pitchFamily="2" charset="0"/>
                </a:endParaRP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2331" y="859489"/>
                <a:ext cx="556691" cy="461665"/>
              </a:xfrm>
              <a:prstGeom prst="rect">
                <a:avLst/>
              </a:prstGeom>
              <a:blipFill rotWithShape="0">
                <a:blip r:embed="rId5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63618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7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02603" y="155942"/>
            <a:ext cx="203934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600" dirty="0" smtClean="0">
                <a:solidFill>
                  <a:schemeClr val="accent1">
                    <a:lumMod val="50000"/>
                  </a:schemeClr>
                </a:solidFill>
                <a:latin typeface="Roboto Slab" pitchFamily="2" charset="0"/>
                <a:ea typeface="Roboto Slab" pitchFamily="2" charset="0"/>
              </a:rPr>
              <a:t>bottlenecks</a:t>
            </a:r>
            <a:endParaRPr lang="en-US" sz="2600" dirty="0">
              <a:solidFill>
                <a:schemeClr val="accent1">
                  <a:lumMod val="50000"/>
                </a:schemeClr>
              </a:solidFill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 flipV="1">
            <a:off x="602484" y="709067"/>
            <a:ext cx="8189299" cy="2390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25" y="970250"/>
            <a:ext cx="5704789" cy="356389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631706" y="1655705"/>
                <a:ext cx="163487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𝐺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=(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𝑉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,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𝐸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Roboto Condensed" pitchFamily="2" charset="0"/>
                  <a:ea typeface="Roboto Condensed" pitchFamily="2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1706" y="1655705"/>
                <a:ext cx="1634870" cy="461665"/>
              </a:xfrm>
              <a:prstGeom prst="rect">
                <a:avLst/>
              </a:prstGeom>
              <a:blipFill rotWithShape="0">
                <a:blip r:embed="rId3"/>
                <a:stretch>
                  <a:fillRect r="-746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>
            <a:off x="978485" y="4437221"/>
            <a:ext cx="2457238" cy="1880813"/>
            <a:chOff x="406186" y="752621"/>
            <a:chExt cx="5464115" cy="3984763"/>
          </a:xfrm>
        </p:grpSpPr>
        <p:cxnSp>
          <p:nvCxnSpPr>
            <p:cNvPr id="9" name="Straight Connector 8"/>
            <p:cNvCxnSpPr/>
            <p:nvPr/>
          </p:nvCxnSpPr>
          <p:spPr bwMode="auto">
            <a:xfrm flipV="1">
              <a:off x="2675734" y="2795106"/>
              <a:ext cx="452659" cy="474749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" name="Straight Connector 9"/>
            <p:cNvCxnSpPr/>
            <p:nvPr/>
          </p:nvCxnSpPr>
          <p:spPr bwMode="auto">
            <a:xfrm flipV="1">
              <a:off x="2669594" y="3072279"/>
              <a:ext cx="1447764" cy="210651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Straight Connector 10"/>
            <p:cNvCxnSpPr/>
            <p:nvPr/>
          </p:nvCxnSpPr>
          <p:spPr bwMode="auto">
            <a:xfrm rot="5400000" flipH="1" flipV="1">
              <a:off x="3041817" y="2282103"/>
              <a:ext cx="631951" cy="438408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Connector 11"/>
            <p:cNvCxnSpPr/>
            <p:nvPr/>
          </p:nvCxnSpPr>
          <p:spPr bwMode="auto">
            <a:xfrm>
              <a:off x="3138589" y="2795106"/>
              <a:ext cx="988965" cy="266084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Straight Connector 12"/>
            <p:cNvCxnSpPr/>
            <p:nvPr/>
          </p:nvCxnSpPr>
          <p:spPr bwMode="auto">
            <a:xfrm flipV="1">
              <a:off x="3485236" y="3072279"/>
              <a:ext cx="672904" cy="388039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Straight Connector 13"/>
            <p:cNvCxnSpPr/>
            <p:nvPr/>
          </p:nvCxnSpPr>
          <p:spPr bwMode="auto">
            <a:xfrm rot="16200000" flipV="1">
              <a:off x="2557377" y="2211447"/>
              <a:ext cx="535587" cy="492224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Straight Connector 14"/>
            <p:cNvCxnSpPr/>
            <p:nvPr/>
          </p:nvCxnSpPr>
          <p:spPr bwMode="auto">
            <a:xfrm flipV="1">
              <a:off x="925928" y="1430779"/>
              <a:ext cx="1306406" cy="194759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Connector 15"/>
            <p:cNvCxnSpPr/>
            <p:nvPr/>
          </p:nvCxnSpPr>
          <p:spPr bwMode="auto">
            <a:xfrm>
              <a:off x="907353" y="1705732"/>
              <a:ext cx="693447" cy="237721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Straight Connector 16"/>
            <p:cNvCxnSpPr/>
            <p:nvPr/>
          </p:nvCxnSpPr>
          <p:spPr bwMode="auto">
            <a:xfrm rot="16200000" flipH="1">
              <a:off x="585247" y="2013371"/>
              <a:ext cx="761851" cy="198128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Straight Connector 17"/>
            <p:cNvCxnSpPr/>
            <p:nvPr/>
          </p:nvCxnSpPr>
          <p:spPr bwMode="auto">
            <a:xfrm rot="5400000">
              <a:off x="1151833" y="2033252"/>
              <a:ext cx="495489" cy="470557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Straight Connector 18"/>
            <p:cNvCxnSpPr/>
            <p:nvPr/>
          </p:nvCxnSpPr>
          <p:spPr bwMode="auto">
            <a:xfrm rot="10800000" flipV="1">
              <a:off x="1758684" y="1479468"/>
              <a:ext cx="504607" cy="421022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Connector 19"/>
            <p:cNvCxnSpPr/>
            <p:nvPr/>
          </p:nvCxnSpPr>
          <p:spPr bwMode="auto">
            <a:xfrm rot="16200000" flipV="1">
              <a:off x="1542887" y="2232326"/>
              <a:ext cx="673064" cy="278619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Straight Connector 20"/>
            <p:cNvCxnSpPr/>
            <p:nvPr/>
          </p:nvCxnSpPr>
          <p:spPr bwMode="auto">
            <a:xfrm rot="5400000" flipH="1" flipV="1">
              <a:off x="2030056" y="2285861"/>
              <a:ext cx="509810" cy="340532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Straight Connector 21"/>
            <p:cNvCxnSpPr/>
            <p:nvPr/>
          </p:nvCxnSpPr>
          <p:spPr bwMode="auto">
            <a:xfrm rot="16200000" flipV="1">
              <a:off x="2141928" y="1711354"/>
              <a:ext cx="558501" cy="117641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Straight Connector 22"/>
            <p:cNvCxnSpPr/>
            <p:nvPr/>
          </p:nvCxnSpPr>
          <p:spPr bwMode="auto">
            <a:xfrm rot="10800000">
              <a:off x="1786546" y="1963501"/>
              <a:ext cx="631531" cy="143205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" name="Straight Connector 23"/>
            <p:cNvCxnSpPr/>
            <p:nvPr/>
          </p:nvCxnSpPr>
          <p:spPr bwMode="auto">
            <a:xfrm rot="10800000" flipV="1">
              <a:off x="2582153" y="1677089"/>
              <a:ext cx="489129" cy="403840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" name="Straight Connector 24"/>
            <p:cNvCxnSpPr/>
            <p:nvPr/>
          </p:nvCxnSpPr>
          <p:spPr bwMode="auto">
            <a:xfrm rot="10800000">
              <a:off x="2411887" y="1433644"/>
              <a:ext cx="640819" cy="151796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Straight Connector 25"/>
            <p:cNvCxnSpPr/>
            <p:nvPr/>
          </p:nvCxnSpPr>
          <p:spPr bwMode="auto">
            <a:xfrm rot="10800000">
              <a:off x="1189066" y="2593604"/>
              <a:ext cx="783224" cy="183303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" name="Straight Connector 26"/>
            <p:cNvCxnSpPr/>
            <p:nvPr/>
          </p:nvCxnSpPr>
          <p:spPr bwMode="auto">
            <a:xfrm rot="16200000" flipH="1">
              <a:off x="2655082" y="2196926"/>
              <a:ext cx="999571" cy="1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Straight Connector 27"/>
            <p:cNvCxnSpPr/>
            <p:nvPr/>
          </p:nvCxnSpPr>
          <p:spPr bwMode="auto">
            <a:xfrm rot="10800000" flipV="1">
              <a:off x="2154941" y="2788362"/>
              <a:ext cx="891575" cy="2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" name="Straight Connector 28"/>
            <p:cNvCxnSpPr/>
            <p:nvPr/>
          </p:nvCxnSpPr>
          <p:spPr bwMode="auto">
            <a:xfrm flipV="1">
              <a:off x="1281496" y="3299605"/>
              <a:ext cx="1306406" cy="194759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" name="Straight Connector 29"/>
            <p:cNvCxnSpPr/>
            <p:nvPr/>
          </p:nvCxnSpPr>
          <p:spPr bwMode="auto">
            <a:xfrm rot="10800000" flipV="1">
              <a:off x="2114252" y="3348294"/>
              <a:ext cx="504607" cy="421022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Straight Connector 30"/>
            <p:cNvCxnSpPr/>
            <p:nvPr/>
          </p:nvCxnSpPr>
          <p:spPr bwMode="auto">
            <a:xfrm rot="16200000" flipV="1">
              <a:off x="2497496" y="3580181"/>
              <a:ext cx="558501" cy="117641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/>
            <p:cNvCxnSpPr/>
            <p:nvPr/>
          </p:nvCxnSpPr>
          <p:spPr bwMode="auto">
            <a:xfrm rot="10800000" flipV="1">
              <a:off x="2937722" y="3545915"/>
              <a:ext cx="489129" cy="403840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" name="Straight Connector 32"/>
            <p:cNvCxnSpPr/>
            <p:nvPr/>
          </p:nvCxnSpPr>
          <p:spPr bwMode="auto">
            <a:xfrm rot="10800000">
              <a:off x="2767456" y="3302470"/>
              <a:ext cx="640819" cy="151796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Straight Connector 33"/>
            <p:cNvCxnSpPr/>
            <p:nvPr/>
          </p:nvCxnSpPr>
          <p:spPr bwMode="auto">
            <a:xfrm rot="16200000" flipH="1">
              <a:off x="3010651" y="4065752"/>
              <a:ext cx="999571" cy="1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" name="Straight Connector 34"/>
            <p:cNvCxnSpPr/>
            <p:nvPr/>
          </p:nvCxnSpPr>
          <p:spPr bwMode="auto">
            <a:xfrm>
              <a:off x="1262921" y="3574558"/>
              <a:ext cx="693447" cy="237721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" name="Straight Connector 35"/>
            <p:cNvCxnSpPr/>
            <p:nvPr/>
          </p:nvCxnSpPr>
          <p:spPr bwMode="auto">
            <a:xfrm rot="16200000" flipH="1">
              <a:off x="940816" y="3882197"/>
              <a:ext cx="761851" cy="198128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" name="Straight Connector 36"/>
            <p:cNvCxnSpPr/>
            <p:nvPr/>
          </p:nvCxnSpPr>
          <p:spPr bwMode="auto">
            <a:xfrm rot="5400000">
              <a:off x="1507402" y="3902079"/>
              <a:ext cx="495489" cy="470557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" name="Straight Connector 37"/>
            <p:cNvCxnSpPr/>
            <p:nvPr/>
          </p:nvCxnSpPr>
          <p:spPr bwMode="auto">
            <a:xfrm rot="16200000" flipV="1">
              <a:off x="1898455" y="4101153"/>
              <a:ext cx="673064" cy="278619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" name="Straight Connector 38"/>
            <p:cNvCxnSpPr/>
            <p:nvPr/>
          </p:nvCxnSpPr>
          <p:spPr bwMode="auto">
            <a:xfrm rot="5400000" flipH="1" flipV="1">
              <a:off x="2385625" y="4154688"/>
              <a:ext cx="509810" cy="340532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0" name="Straight Connector 39"/>
            <p:cNvCxnSpPr/>
            <p:nvPr/>
          </p:nvCxnSpPr>
          <p:spPr bwMode="auto">
            <a:xfrm rot="10800000">
              <a:off x="2142115" y="3832327"/>
              <a:ext cx="631531" cy="143205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" name="Straight Connector 40"/>
            <p:cNvCxnSpPr/>
            <p:nvPr/>
          </p:nvCxnSpPr>
          <p:spPr bwMode="auto">
            <a:xfrm rot="16200000" flipV="1">
              <a:off x="2912946" y="4080273"/>
              <a:ext cx="535587" cy="492224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" name="Straight Connector 41"/>
            <p:cNvCxnSpPr/>
            <p:nvPr/>
          </p:nvCxnSpPr>
          <p:spPr bwMode="auto">
            <a:xfrm rot="10800000">
              <a:off x="1544635" y="4462430"/>
              <a:ext cx="783224" cy="183303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3" name="Straight Connector 42"/>
            <p:cNvCxnSpPr/>
            <p:nvPr/>
          </p:nvCxnSpPr>
          <p:spPr bwMode="auto">
            <a:xfrm rot="10800000" flipV="1">
              <a:off x="2510509" y="4657189"/>
              <a:ext cx="891575" cy="2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4" name="Straight Connector 43"/>
            <p:cNvCxnSpPr/>
            <p:nvPr/>
          </p:nvCxnSpPr>
          <p:spPr bwMode="auto">
            <a:xfrm rot="18852439" flipV="1">
              <a:off x="3930962" y="2450866"/>
              <a:ext cx="749346" cy="286401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5" name="Straight Connector 44"/>
            <p:cNvCxnSpPr/>
            <p:nvPr/>
          </p:nvCxnSpPr>
          <p:spPr bwMode="auto">
            <a:xfrm rot="8052439" flipH="1" flipV="1">
              <a:off x="4260346" y="2802551"/>
              <a:ext cx="567589" cy="350044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" name="Straight Connector 45"/>
            <p:cNvCxnSpPr/>
            <p:nvPr/>
          </p:nvCxnSpPr>
          <p:spPr bwMode="auto">
            <a:xfrm rot="16200000" flipV="1">
              <a:off x="3403530" y="2330045"/>
              <a:ext cx="913601" cy="574373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7" name="Straight Connector 46"/>
            <p:cNvCxnSpPr/>
            <p:nvPr/>
          </p:nvCxnSpPr>
          <p:spPr bwMode="auto">
            <a:xfrm>
              <a:off x="4046157" y="1196539"/>
              <a:ext cx="1267002" cy="997418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8" name="Straight Connector 47"/>
            <p:cNvCxnSpPr/>
            <p:nvPr/>
          </p:nvCxnSpPr>
          <p:spPr bwMode="auto">
            <a:xfrm rot="16200000" flipH="1">
              <a:off x="3787755" y="1480085"/>
              <a:ext cx="888458" cy="371654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9" name="Straight Connector 48"/>
            <p:cNvCxnSpPr/>
            <p:nvPr/>
          </p:nvCxnSpPr>
          <p:spPr bwMode="auto">
            <a:xfrm rot="18852439" flipH="1">
              <a:off x="3393653" y="1573600"/>
              <a:ext cx="848196" cy="203663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0" name="Straight Connector 49"/>
            <p:cNvCxnSpPr/>
            <p:nvPr/>
          </p:nvCxnSpPr>
          <p:spPr bwMode="auto">
            <a:xfrm rot="10800000">
              <a:off x="3590038" y="2118522"/>
              <a:ext cx="861563" cy="16763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1" name="Straight Connector 50"/>
            <p:cNvCxnSpPr/>
            <p:nvPr/>
          </p:nvCxnSpPr>
          <p:spPr bwMode="auto">
            <a:xfrm rot="13452439" flipV="1">
              <a:off x="4629844" y="1918237"/>
              <a:ext cx="518702" cy="468738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2" name="Straight Connector 51"/>
            <p:cNvCxnSpPr/>
            <p:nvPr/>
          </p:nvCxnSpPr>
          <p:spPr bwMode="auto">
            <a:xfrm rot="18852439" flipV="1">
              <a:off x="4823294" y="2475843"/>
              <a:ext cx="621798" cy="120927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3" name="Straight Connector 52"/>
            <p:cNvCxnSpPr/>
            <p:nvPr/>
          </p:nvCxnSpPr>
          <p:spPr bwMode="auto">
            <a:xfrm rot="16200000" flipV="1">
              <a:off x="4306772" y="2280242"/>
              <a:ext cx="771114" cy="447674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4" name="Straight Connector 53"/>
            <p:cNvCxnSpPr/>
            <p:nvPr/>
          </p:nvCxnSpPr>
          <p:spPr bwMode="auto">
            <a:xfrm rot="13452439" flipV="1">
              <a:off x="5103923" y="2714433"/>
              <a:ext cx="502792" cy="449609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5" name="Straight Connector 54"/>
            <p:cNvCxnSpPr/>
            <p:nvPr/>
          </p:nvCxnSpPr>
          <p:spPr bwMode="auto">
            <a:xfrm rot="16200000" flipV="1">
              <a:off x="5138933" y="2326277"/>
              <a:ext cx="813021" cy="464567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6" name="Straight Connector 55"/>
            <p:cNvCxnSpPr/>
            <p:nvPr/>
          </p:nvCxnSpPr>
          <p:spPr bwMode="auto">
            <a:xfrm rot="16200000" flipV="1">
              <a:off x="4396698" y="3400853"/>
              <a:ext cx="1089618" cy="16892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7" name="Straight Connector 56"/>
            <p:cNvCxnSpPr/>
            <p:nvPr/>
          </p:nvCxnSpPr>
          <p:spPr bwMode="auto">
            <a:xfrm rot="18852439" flipH="1">
              <a:off x="4813735" y="3448712"/>
              <a:ext cx="1112856" cy="1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8" name="Straight Connector 57"/>
            <p:cNvCxnSpPr/>
            <p:nvPr/>
          </p:nvCxnSpPr>
          <p:spPr bwMode="auto">
            <a:xfrm rot="16200000" flipV="1">
              <a:off x="4112760" y="3066690"/>
              <a:ext cx="838166" cy="819327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9" name="Straight Connector 58"/>
            <p:cNvCxnSpPr/>
            <p:nvPr/>
          </p:nvCxnSpPr>
          <p:spPr bwMode="auto">
            <a:xfrm>
              <a:off x="2036283" y="2781099"/>
              <a:ext cx="666854" cy="494096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0" name="Straight Connector 59"/>
            <p:cNvCxnSpPr/>
            <p:nvPr/>
          </p:nvCxnSpPr>
          <p:spPr bwMode="auto">
            <a:xfrm rot="16200000" flipH="1">
              <a:off x="692591" y="3002975"/>
              <a:ext cx="917368" cy="62914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1" name="Straight Connector 60"/>
            <p:cNvCxnSpPr/>
            <p:nvPr/>
          </p:nvCxnSpPr>
          <p:spPr bwMode="auto">
            <a:xfrm flipV="1">
              <a:off x="3150813" y="1188160"/>
              <a:ext cx="886898" cy="427463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2" name="Straight Connector 61"/>
            <p:cNvCxnSpPr/>
            <p:nvPr/>
          </p:nvCxnSpPr>
          <p:spPr bwMode="auto">
            <a:xfrm rot="10800000" flipV="1">
              <a:off x="3480230" y="3912201"/>
              <a:ext cx="1419045" cy="737585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3" name="Straight Connector 62"/>
            <p:cNvCxnSpPr/>
            <p:nvPr/>
          </p:nvCxnSpPr>
          <p:spPr bwMode="auto">
            <a:xfrm rot="10800000">
              <a:off x="3505570" y="3476353"/>
              <a:ext cx="1427489" cy="435847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64" name="Group 77"/>
            <p:cNvGrpSpPr/>
            <p:nvPr/>
          </p:nvGrpSpPr>
          <p:grpSpPr>
            <a:xfrm>
              <a:off x="743278" y="1108143"/>
              <a:ext cx="5127023" cy="3629241"/>
              <a:chOff x="1292490" y="1297540"/>
              <a:chExt cx="6379639" cy="4550953"/>
            </a:xfrm>
            <a:solidFill>
              <a:schemeClr val="tx1"/>
            </a:solidFill>
          </p:grpSpPr>
          <p:sp>
            <p:nvSpPr>
              <p:cNvPr id="67" name="Oval 66"/>
              <p:cNvSpPr/>
              <p:nvPr/>
            </p:nvSpPr>
            <p:spPr bwMode="auto">
              <a:xfrm>
                <a:off x="4158446" y="3289554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68" name="Oval 67"/>
              <p:cNvSpPr/>
              <p:nvPr/>
            </p:nvSpPr>
            <p:spPr bwMode="auto">
              <a:xfrm>
                <a:off x="1292490" y="1867323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69" name="Oval 68"/>
              <p:cNvSpPr/>
              <p:nvPr/>
            </p:nvSpPr>
            <p:spPr bwMode="auto">
              <a:xfrm>
                <a:off x="1616065" y="3030967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70" name="Oval 69"/>
              <p:cNvSpPr/>
              <p:nvPr/>
            </p:nvSpPr>
            <p:spPr bwMode="auto">
              <a:xfrm>
                <a:off x="2355668" y="2255205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71" name="Oval 70"/>
              <p:cNvSpPr/>
              <p:nvPr/>
            </p:nvSpPr>
            <p:spPr bwMode="auto">
              <a:xfrm>
                <a:off x="3141494" y="1565638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72" name="Oval 71"/>
              <p:cNvSpPr/>
              <p:nvPr/>
            </p:nvSpPr>
            <p:spPr bwMode="auto">
              <a:xfrm>
                <a:off x="3372620" y="2470694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73" name="Oval 72"/>
              <p:cNvSpPr/>
              <p:nvPr/>
            </p:nvSpPr>
            <p:spPr bwMode="auto">
              <a:xfrm>
                <a:off x="2817918" y="3289554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74" name="Oval 73"/>
              <p:cNvSpPr/>
              <p:nvPr/>
            </p:nvSpPr>
            <p:spPr bwMode="auto">
              <a:xfrm>
                <a:off x="4158446" y="1824225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75" name="Oval 74"/>
              <p:cNvSpPr/>
              <p:nvPr/>
            </p:nvSpPr>
            <p:spPr bwMode="auto">
              <a:xfrm>
                <a:off x="3583934" y="3909087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76" name="Oval 75"/>
              <p:cNvSpPr/>
              <p:nvPr/>
            </p:nvSpPr>
            <p:spPr bwMode="auto">
              <a:xfrm>
                <a:off x="4600886" y="4167674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77" name="Oval 76"/>
              <p:cNvSpPr/>
              <p:nvPr/>
            </p:nvSpPr>
            <p:spPr bwMode="auto">
              <a:xfrm>
                <a:off x="1734930" y="4210772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78" name="Oval 77"/>
              <p:cNvSpPr/>
              <p:nvPr/>
            </p:nvSpPr>
            <p:spPr bwMode="auto">
              <a:xfrm>
                <a:off x="2058505" y="5374416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79" name="Oval 78"/>
              <p:cNvSpPr/>
              <p:nvPr/>
            </p:nvSpPr>
            <p:spPr bwMode="auto">
              <a:xfrm>
                <a:off x="2798108" y="4598653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80" name="Oval 79"/>
              <p:cNvSpPr/>
              <p:nvPr/>
            </p:nvSpPr>
            <p:spPr bwMode="auto">
              <a:xfrm>
                <a:off x="3815060" y="4814143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81" name="Oval 80"/>
              <p:cNvSpPr/>
              <p:nvPr/>
            </p:nvSpPr>
            <p:spPr bwMode="auto">
              <a:xfrm>
                <a:off x="3260358" y="5633003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82" name="Oval 81"/>
              <p:cNvSpPr/>
              <p:nvPr/>
            </p:nvSpPr>
            <p:spPr bwMode="auto">
              <a:xfrm>
                <a:off x="4600886" y="5633003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83" name="Oval 82"/>
              <p:cNvSpPr/>
              <p:nvPr/>
            </p:nvSpPr>
            <p:spPr bwMode="auto">
              <a:xfrm rot="2652439">
                <a:off x="5408780" y="3630698"/>
                <a:ext cx="237582" cy="239912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84" name="Oval 83"/>
              <p:cNvSpPr/>
              <p:nvPr/>
            </p:nvSpPr>
            <p:spPr bwMode="auto">
              <a:xfrm rot="2652439">
                <a:off x="5292252" y="1297540"/>
                <a:ext cx="237582" cy="239912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85" name="Oval 84"/>
              <p:cNvSpPr/>
              <p:nvPr/>
            </p:nvSpPr>
            <p:spPr bwMode="auto">
              <a:xfrm rot="2652439">
                <a:off x="4706379" y="2480349"/>
                <a:ext cx="237582" cy="239912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86" name="Oval 85"/>
              <p:cNvSpPr/>
              <p:nvPr/>
            </p:nvSpPr>
            <p:spPr bwMode="auto">
              <a:xfrm rot="2652439">
                <a:off x="5800884" y="2442153"/>
                <a:ext cx="237582" cy="239912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87" name="Oval 86"/>
              <p:cNvSpPr/>
              <p:nvPr/>
            </p:nvSpPr>
            <p:spPr bwMode="auto">
              <a:xfrm rot="2652439">
                <a:off x="6868388" y="2509054"/>
                <a:ext cx="237582" cy="239912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88" name="Oval 87"/>
              <p:cNvSpPr/>
              <p:nvPr/>
            </p:nvSpPr>
            <p:spPr bwMode="auto">
              <a:xfrm rot="2652439">
                <a:off x="6397571" y="3412880"/>
                <a:ext cx="237582" cy="239912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89" name="Oval 88"/>
              <p:cNvSpPr/>
              <p:nvPr/>
            </p:nvSpPr>
            <p:spPr bwMode="auto">
              <a:xfrm rot="2652439">
                <a:off x="7434547" y="3514176"/>
                <a:ext cx="237582" cy="239912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90" name="Oval 89"/>
              <p:cNvSpPr/>
              <p:nvPr/>
            </p:nvSpPr>
            <p:spPr bwMode="auto">
              <a:xfrm rot="2652439">
                <a:off x="6396542" y="4683600"/>
                <a:ext cx="237582" cy="239912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</p:grpSp>
        <p:sp>
          <p:nvSpPr>
            <p:cNvPr id="65" name="Freeform 64"/>
            <p:cNvSpPr/>
            <p:nvPr/>
          </p:nvSpPr>
          <p:spPr bwMode="auto">
            <a:xfrm>
              <a:off x="406186" y="922797"/>
              <a:ext cx="3657601" cy="2387600"/>
            </a:xfrm>
            <a:custGeom>
              <a:avLst/>
              <a:gdLst>
                <a:gd name="connsiteX0" fmla="*/ 268749 w 3657601"/>
                <a:gd name="connsiteY0" fmla="*/ 275303 h 2387600"/>
                <a:gd name="connsiteX1" fmla="*/ 42607 w 3657601"/>
                <a:gd name="connsiteY1" fmla="*/ 747251 h 2387600"/>
                <a:gd name="connsiteX2" fmla="*/ 199923 w 3657601"/>
                <a:gd name="connsiteY2" fmla="*/ 2143432 h 2387600"/>
                <a:gd name="connsiteX3" fmla="*/ 1242143 w 3657601"/>
                <a:gd name="connsiteY3" fmla="*/ 2212257 h 2387600"/>
                <a:gd name="connsiteX4" fmla="*/ 2107381 w 3657601"/>
                <a:gd name="connsiteY4" fmla="*/ 2005780 h 2387600"/>
                <a:gd name="connsiteX5" fmla="*/ 2825136 w 3657601"/>
                <a:gd name="connsiteY5" fmla="*/ 2153264 h 2387600"/>
                <a:gd name="connsiteX6" fmla="*/ 3542891 w 3657601"/>
                <a:gd name="connsiteY6" fmla="*/ 1543664 h 2387600"/>
                <a:gd name="connsiteX7" fmla="*/ 3513394 w 3657601"/>
                <a:gd name="connsiteY7" fmla="*/ 796412 h 2387600"/>
                <a:gd name="connsiteX8" fmla="*/ 2854633 w 3657601"/>
                <a:gd name="connsiteY8" fmla="*/ 216309 h 2387600"/>
                <a:gd name="connsiteX9" fmla="*/ 809523 w 3657601"/>
                <a:gd name="connsiteY9" fmla="*/ 9832 h 2387600"/>
                <a:gd name="connsiteX10" fmla="*/ 268749 w 3657601"/>
                <a:gd name="connsiteY10" fmla="*/ 275303 h 238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57601" h="2387600">
                  <a:moveTo>
                    <a:pt x="268749" y="275303"/>
                  </a:moveTo>
                  <a:cubicBezTo>
                    <a:pt x="140930" y="398206"/>
                    <a:pt x="54078" y="435896"/>
                    <a:pt x="42607" y="747251"/>
                  </a:cubicBezTo>
                  <a:cubicBezTo>
                    <a:pt x="31136" y="1058606"/>
                    <a:pt x="0" y="1899264"/>
                    <a:pt x="199923" y="2143432"/>
                  </a:cubicBezTo>
                  <a:cubicBezTo>
                    <a:pt x="399846" y="2387600"/>
                    <a:pt x="924233" y="2235199"/>
                    <a:pt x="1242143" y="2212257"/>
                  </a:cubicBezTo>
                  <a:cubicBezTo>
                    <a:pt x="1560053" y="2189315"/>
                    <a:pt x="1843549" y="2015612"/>
                    <a:pt x="2107381" y="2005780"/>
                  </a:cubicBezTo>
                  <a:cubicBezTo>
                    <a:pt x="2371213" y="1995948"/>
                    <a:pt x="2585884" y="2230283"/>
                    <a:pt x="2825136" y="2153264"/>
                  </a:cubicBezTo>
                  <a:cubicBezTo>
                    <a:pt x="3064388" y="2076245"/>
                    <a:pt x="3428181" y="1769806"/>
                    <a:pt x="3542891" y="1543664"/>
                  </a:cubicBezTo>
                  <a:cubicBezTo>
                    <a:pt x="3657601" y="1317522"/>
                    <a:pt x="3628104" y="1017638"/>
                    <a:pt x="3513394" y="796412"/>
                  </a:cubicBezTo>
                  <a:cubicBezTo>
                    <a:pt x="3398684" y="575186"/>
                    <a:pt x="3305278" y="347406"/>
                    <a:pt x="2854633" y="216309"/>
                  </a:cubicBezTo>
                  <a:cubicBezTo>
                    <a:pt x="2403988" y="85212"/>
                    <a:pt x="1237226" y="0"/>
                    <a:pt x="809523" y="9832"/>
                  </a:cubicBezTo>
                  <a:cubicBezTo>
                    <a:pt x="381820" y="19664"/>
                    <a:pt x="396568" y="152400"/>
                    <a:pt x="268749" y="275303"/>
                  </a:cubicBezTo>
                  <a:close/>
                </a:path>
              </a:pathLst>
            </a:custGeom>
            <a:solidFill>
              <a:srgbClr val="92D050">
                <a:alpha val="71000"/>
              </a:srgbClr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000" b="0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Gill Sans MT Condensed" pitchFamily="34" charset="0"/>
                <a:cs typeface="Arial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Text Box 6"/>
                <p:cNvSpPr txBox="1">
                  <a:spLocks noChangeArrowheads="1"/>
                </p:cNvSpPr>
                <p:nvPr/>
              </p:nvSpPr>
              <p:spPr bwMode="auto">
                <a:xfrm>
                  <a:off x="699472" y="752621"/>
                  <a:ext cx="533399" cy="133673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500" b="0" i="1" u="none" dirty="0" smtClean="0">
                            <a:latin typeface="Cambria Math" panose="02040503050406030204" pitchFamily="18" charset="0"/>
                          </a:rPr>
                          <m:t>𝑆</m:t>
                        </m:r>
                      </m:oMath>
                    </m:oMathPara>
                  </a14:m>
                  <a:endParaRPr lang="en-US" sz="3500" dirty="0" smtClean="0"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66" name="Text 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99472" y="752621"/>
                  <a:ext cx="533399" cy="1336738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r="-35897"/>
                  </a:stretch>
                </a:blip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1" name="TextBox 90"/>
              <p:cNvSpPr txBox="1"/>
              <p:nvPr/>
            </p:nvSpPr>
            <p:spPr>
              <a:xfrm>
                <a:off x="3766083" y="5016578"/>
                <a:ext cx="2141805" cy="8586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Φ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𝑆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fPr>
                        <m:num>
                          <m:d>
                            <m:dPr>
                              <m:begChr m:val="|"/>
                              <m:endChr m:val="|"/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𝐸</m:t>
                              </m:r>
                              <m:d>
                                <m:dPr>
                                  <m:ctrlP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Roboto Condensed" pitchFamily="2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Roboto Condensed" pitchFamily="2" charset="0"/>
                                    </a:rPr>
                                    <m:t>𝑆</m:t>
                                  </m:r>
                                </m:e>
                              </m:d>
                            </m:e>
                          </m:d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𝑆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Roboto Condensed" pitchFamily="2" charset="0"/>
                  <a:ea typeface="Roboto Condensed" pitchFamily="2" charset="0"/>
                </a:endParaRPr>
              </a:p>
            </p:txBody>
          </p:sp>
        </mc:Choice>
        <mc:Fallback xmlns="">
          <p:sp>
            <p:nvSpPr>
              <p:cNvPr id="91" name="TextBox 9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6083" y="5016578"/>
                <a:ext cx="2141805" cy="858633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" name="TextBox 91"/>
              <p:cNvSpPr txBox="1"/>
              <p:nvPr/>
            </p:nvSpPr>
            <p:spPr>
              <a:xfrm>
                <a:off x="5984691" y="2371610"/>
                <a:ext cx="2762487" cy="7611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Φ</m:t>
                          </m:r>
                        </m:e>
                        <m:sup>
                          <m:r>
                            <a:rPr lang="en-US" sz="2400" b="0" i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𝐺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=</m:t>
                      </m:r>
                      <m:func>
                        <m:funcPr>
                          <m:ctrlP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min</m:t>
                              </m:r>
                            </m:e>
                            <m:lim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4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Roboto Condensed" pitchFamily="2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Roboto Condensed" pitchFamily="2" charset="0"/>
                                    </a:rPr>
                                    <m:t>𝑆</m:t>
                                  </m:r>
                                </m:e>
                              </m:d>
                              <m:r>
                                <a:rPr lang="en-US" sz="2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≤</m:t>
                              </m:r>
                              <m:f>
                                <m:fPr>
                                  <m:ctrlPr>
                                    <a:rPr lang="en-US" sz="24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Roboto Condensed" pitchFamily="2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Roboto Condensed" pitchFamily="2" charset="0"/>
                                    </a:rPr>
                                    <m:t>𝑛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Roboto Condensed" pitchFamily="2" charset="0"/>
                                    </a:rPr>
                                    <m:t>2</m:t>
                                  </m:r>
                                </m:den>
                              </m:f>
                            </m:lim>
                          </m:limLow>
                        </m:fName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Φ</m:t>
                          </m:r>
                          <m:d>
                            <m:dPr>
                              <m:ctrlPr>
                                <a:rPr lang="en-US" sz="2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𝑆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2400" dirty="0">
                  <a:solidFill>
                    <a:schemeClr val="accent2">
                      <a:lumMod val="75000"/>
                    </a:schemeClr>
                  </a:solidFill>
                  <a:latin typeface="Roboto Condensed" pitchFamily="2" charset="0"/>
                  <a:ea typeface="Roboto Condensed" pitchFamily="2" charset="0"/>
                </a:endParaRPr>
              </a:p>
            </p:txBody>
          </p:sp>
        </mc:Choice>
        <mc:Fallback xmlns="">
          <p:sp>
            <p:nvSpPr>
              <p:cNvPr id="92" name="TextBox 9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4691" y="2371610"/>
                <a:ext cx="2762487" cy="761170"/>
              </a:xfrm>
              <a:prstGeom prst="rect">
                <a:avLst/>
              </a:prstGeom>
              <a:blipFill rotWithShape="0">
                <a:blip r:embed="rId6"/>
                <a:stretch>
                  <a:fillRect b="-32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43564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  <p:bldP spid="9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76170" y="155942"/>
            <a:ext cx="376577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600" dirty="0" smtClean="0">
                <a:solidFill>
                  <a:schemeClr val="accent1">
                    <a:lumMod val="50000"/>
                  </a:schemeClr>
                </a:solidFill>
                <a:latin typeface="Roboto Slab" pitchFamily="2" charset="0"/>
                <a:ea typeface="Roboto Slab" pitchFamily="2" charset="0"/>
              </a:rPr>
              <a:t>the </a:t>
            </a:r>
            <a:r>
              <a:rPr lang="en-US" sz="2600" dirty="0" err="1" smtClean="0">
                <a:solidFill>
                  <a:schemeClr val="accent1">
                    <a:lumMod val="50000"/>
                  </a:schemeClr>
                </a:solidFill>
                <a:latin typeface="Roboto Slab" pitchFamily="2" charset="0"/>
                <a:ea typeface="Roboto Slab" pitchFamily="2" charset="0"/>
              </a:rPr>
              <a:t>Cheeger</a:t>
            </a:r>
            <a:r>
              <a:rPr lang="en-US" sz="2600" dirty="0" smtClean="0">
                <a:solidFill>
                  <a:schemeClr val="accent1">
                    <a:lumMod val="50000"/>
                  </a:schemeClr>
                </a:solidFill>
                <a:latin typeface="Roboto Slab" pitchFamily="2" charset="0"/>
                <a:ea typeface="Roboto Slab" pitchFamily="2" charset="0"/>
              </a:rPr>
              <a:t> inequality</a:t>
            </a:r>
            <a:endParaRPr lang="en-US" sz="2600" dirty="0">
              <a:solidFill>
                <a:schemeClr val="accent1">
                  <a:lumMod val="50000"/>
                </a:schemeClr>
              </a:solidFill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 flipV="1">
            <a:off x="602484" y="709067"/>
            <a:ext cx="8189299" cy="2390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25" y="970250"/>
            <a:ext cx="5704789" cy="356389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631706" y="1655705"/>
                <a:ext cx="163487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𝐺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=(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𝑉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,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𝐸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Roboto Condensed" pitchFamily="2" charset="0"/>
                  <a:ea typeface="Roboto Condensed" pitchFamily="2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1706" y="1655705"/>
                <a:ext cx="1634870" cy="461665"/>
              </a:xfrm>
              <a:prstGeom prst="rect">
                <a:avLst/>
              </a:prstGeom>
              <a:blipFill rotWithShape="0">
                <a:blip r:embed="rId3"/>
                <a:stretch>
                  <a:fillRect r="-746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" name="TextBox 91"/>
              <p:cNvSpPr txBox="1"/>
              <p:nvPr/>
            </p:nvSpPr>
            <p:spPr>
              <a:xfrm>
                <a:off x="5984691" y="2371610"/>
                <a:ext cx="2762487" cy="7611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Φ</m:t>
                          </m:r>
                        </m:e>
                        <m:sup>
                          <m:r>
                            <a:rPr lang="en-US" sz="2400" b="0" i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𝐺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=</m:t>
                      </m:r>
                      <m:func>
                        <m:funcPr>
                          <m:ctrlP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min</m:t>
                              </m:r>
                            </m:e>
                            <m:lim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4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Roboto Condensed" pitchFamily="2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Roboto Condensed" pitchFamily="2" charset="0"/>
                                    </a:rPr>
                                    <m:t>𝑆</m:t>
                                  </m:r>
                                </m:e>
                              </m:d>
                              <m:r>
                                <a:rPr lang="en-US" sz="2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≤</m:t>
                              </m:r>
                              <m:f>
                                <m:fPr>
                                  <m:ctrlPr>
                                    <a:rPr lang="en-US" sz="24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Roboto Condensed" pitchFamily="2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Roboto Condensed" pitchFamily="2" charset="0"/>
                                    </a:rPr>
                                    <m:t>𝑛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Roboto Condensed" pitchFamily="2" charset="0"/>
                                    </a:rPr>
                                    <m:t>2</m:t>
                                  </m:r>
                                </m:den>
                              </m:f>
                            </m:lim>
                          </m:limLow>
                        </m:fName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Φ</m:t>
                          </m:r>
                          <m:d>
                            <m:dPr>
                              <m:ctrlPr>
                                <a:rPr lang="en-US" sz="2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𝑆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2400" dirty="0">
                  <a:solidFill>
                    <a:schemeClr val="accent2">
                      <a:lumMod val="75000"/>
                    </a:schemeClr>
                  </a:solidFill>
                  <a:latin typeface="Roboto Condensed" pitchFamily="2" charset="0"/>
                  <a:ea typeface="Roboto Condensed" pitchFamily="2" charset="0"/>
                </a:endParaRPr>
              </a:p>
            </p:txBody>
          </p:sp>
        </mc:Choice>
        <mc:Fallback xmlns="">
          <p:sp>
            <p:nvSpPr>
              <p:cNvPr id="92" name="TextBox 9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4691" y="2371610"/>
                <a:ext cx="2762487" cy="761170"/>
              </a:xfrm>
              <a:prstGeom prst="rect">
                <a:avLst/>
              </a:prstGeom>
              <a:blipFill rotWithShape="0">
                <a:blip r:embed="rId4"/>
                <a:stretch>
                  <a:fillRect b="-32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TextBox 92"/>
              <p:cNvSpPr txBox="1"/>
              <p:nvPr/>
            </p:nvSpPr>
            <p:spPr>
              <a:xfrm>
                <a:off x="3443482" y="3830264"/>
                <a:ext cx="5303696" cy="11387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chemeClr val="tx1"/>
                    </a:solidFill>
                    <a:latin typeface="Roboto Condensed" pitchFamily="2" charset="0"/>
                    <a:ea typeface="Roboto Condensed" pitchFamily="2" charset="0"/>
                  </a:rPr>
                  <a:t>Laplacian</a:t>
                </a:r>
                <a:r>
                  <a:rPr lang="en-US" sz="2400" dirty="0" smtClean="0">
                    <a:solidFill>
                      <a:schemeClr val="tx1"/>
                    </a:solidFill>
                    <a:latin typeface="Roboto Condensed" pitchFamily="2" charset="0"/>
                    <a:ea typeface="Roboto Condensed" pitchFamily="2" charset="0"/>
                  </a:rPr>
                  <a:t> matrix: 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Roboto Condensed" pitchFamily="2" charset="0"/>
                      </a:rPr>
                      <m:t> 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Roboto Condensed" pitchFamily="2" charset="0"/>
                      </a:rPr>
                      <m:t>𝐿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Roboto Condensed" pitchFamily="2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Roboto Condensed" pitchFamily="2" charset="0"/>
                      </a:rPr>
                      <m:t>𝐼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Roboto Condensed" pitchFamily="2" charset="0"/>
                      </a:rPr>
                      <m:t>−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Roboto Condensed" pitchFamily="2" charset="0"/>
                      </a:rPr>
                      <m:t>𝑊</m:t>
                    </m:r>
                  </m:oMath>
                </a14:m>
                <a:endParaRPr lang="en-US" sz="2400" b="0" dirty="0" smtClean="0">
                  <a:solidFill>
                    <a:schemeClr val="tx1"/>
                  </a:solidFill>
                  <a:latin typeface="Roboto Condensed" pitchFamily="2" charset="0"/>
                  <a:ea typeface="Roboto Condensed" pitchFamily="2" charset="0"/>
                </a:endParaRPr>
              </a:p>
              <a:p>
                <a:r>
                  <a:rPr lang="en-US" sz="2400" dirty="0" smtClean="0">
                    <a:latin typeface="Roboto Condensed" pitchFamily="2" charset="0"/>
                    <a:ea typeface="Roboto Condensed" pitchFamily="2" charset="0"/>
                  </a:rPr>
                  <a:t>        eigenvalues: 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  <a:ea typeface="Roboto Condensed" pitchFamily="2" charset="0"/>
                      </a:rPr>
                      <m:t>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Roboto Condensed" pitchFamily="2" charset="0"/>
                      </a:rPr>
                      <m:t>0=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Roboto Condensed" pitchFamily="2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𝜆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  <a:ea typeface="Roboto Condensed" pitchFamily="2" charset="0"/>
                      </a:rPr>
                      <m:t>≤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𝜆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  <a:ea typeface="Roboto Condensed" pitchFamily="2" charset="0"/>
                      </a:rPr>
                      <m:t>≤⋯≤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Roboto Condensed" pitchFamily="2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𝜆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𝑛</m:t>
                        </m:r>
                      </m:sub>
                    </m:sSub>
                  </m:oMath>
                </a14:m>
                <a:endParaRPr lang="en-US" sz="2400" b="0" dirty="0" smtClean="0">
                  <a:latin typeface="Roboto Condensed" pitchFamily="2" charset="0"/>
                  <a:ea typeface="Roboto Condensed" pitchFamily="2" charset="0"/>
                </a:endParaRPr>
              </a:p>
              <a:p>
                <a:r>
                  <a:rPr lang="en-US" sz="2000" dirty="0" smtClean="0">
                    <a:latin typeface="Roboto Condensed" pitchFamily="2" charset="0"/>
                    <a:ea typeface="Roboto Condensed" pitchFamily="2" charset="0"/>
                  </a:rPr>
                  <a:t>(same eigenvectors)</a:t>
                </a:r>
                <a:endParaRPr lang="en-US" sz="2000" dirty="0" smtClean="0">
                  <a:solidFill>
                    <a:schemeClr val="tx1"/>
                  </a:solidFill>
                  <a:latin typeface="Roboto Condensed" pitchFamily="2" charset="0"/>
                  <a:ea typeface="Roboto Condensed" pitchFamily="2" charset="0"/>
                </a:endParaRPr>
              </a:p>
            </p:txBody>
          </p:sp>
        </mc:Choice>
        <mc:Fallback xmlns="">
          <p:sp>
            <p:nvSpPr>
              <p:cNvPr id="93" name="TextBox 9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3482" y="3830264"/>
                <a:ext cx="5303696" cy="1138773"/>
              </a:xfrm>
              <a:prstGeom prst="rect">
                <a:avLst/>
              </a:prstGeom>
              <a:blipFill rotWithShape="0">
                <a:blip r:embed="rId5"/>
                <a:stretch>
                  <a:fillRect l="-1839" t="-3743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TextBox 93"/>
              <p:cNvSpPr txBox="1"/>
              <p:nvPr/>
            </p:nvSpPr>
            <p:spPr>
              <a:xfrm>
                <a:off x="1499175" y="5187086"/>
                <a:ext cx="6289158" cy="6330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>
                    <a:solidFill>
                      <a:schemeClr val="accent1">
                        <a:lumMod val="50000"/>
                      </a:schemeClr>
                    </a:solidFill>
                    <a:latin typeface="Roboto Condensed" pitchFamily="2" charset="0"/>
                    <a:ea typeface="Roboto Condensed" pitchFamily="2" charset="0"/>
                  </a:rPr>
                  <a:t>discrete </a:t>
                </a:r>
                <a:r>
                  <a:rPr lang="en-US" sz="2400" dirty="0" err="1" smtClean="0">
                    <a:solidFill>
                      <a:schemeClr val="accent1">
                        <a:lumMod val="50000"/>
                      </a:schemeClr>
                    </a:solidFill>
                    <a:latin typeface="Roboto Condensed" pitchFamily="2" charset="0"/>
                    <a:ea typeface="Roboto Condensed" pitchFamily="2" charset="0"/>
                  </a:rPr>
                  <a:t>Cheeger</a:t>
                </a:r>
                <a:r>
                  <a:rPr lang="en-US" sz="2400" dirty="0" smtClean="0">
                    <a:solidFill>
                      <a:schemeClr val="accent1">
                        <a:lumMod val="50000"/>
                      </a:schemeClr>
                    </a:solidFill>
                    <a:latin typeface="Roboto Condensed" pitchFamily="2" charset="0"/>
                    <a:ea typeface="Roboto Condensed" pitchFamily="2" charset="0"/>
                  </a:rPr>
                  <a:t> inequality: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Roboto Condensed" pitchFamily="2" charset="0"/>
                              </a:rPr>
                            </m:ctrlPr>
                          </m:sSubPr>
                          <m:e>
                            <m:r>
                              <a:rPr lang="en-US" sz="240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Roboto Condensed" pitchFamily="2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Roboto Condensed" pitchFamily="2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r>
                          <a:rPr lang="en-US" sz="24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2</m:t>
                        </m:r>
                      </m:den>
                    </m:f>
                    <m:r>
                      <a:rPr lang="en-US" sz="24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Roboto Condensed" pitchFamily="2" charset="0"/>
                      </a:rPr>
                      <m:t>≤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Φ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lang="en-US" sz="24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𝐺</m:t>
                        </m:r>
                      </m:e>
                    </m:d>
                    <m:r>
                      <a:rPr lang="en-US" sz="24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Roboto Condensed" pitchFamily="2" charset="0"/>
                      </a:rPr>
                      <m:t>≤</m:t>
                    </m:r>
                    <m:rad>
                      <m:radPr>
                        <m:degHide m:val="on"/>
                        <m:ctrlPr>
                          <a:rPr lang="en-US" sz="24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</m:ctrlPr>
                      </m:radPr>
                      <m:deg/>
                      <m:e>
                        <m:r>
                          <a:rPr lang="en-US" sz="24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2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Roboto Condensed" pitchFamily="2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Roboto Condensed" pitchFamily="2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Roboto Condensed" pitchFamily="2" charset="0"/>
                              </a:rPr>
                              <m:t>2</m:t>
                            </m:r>
                          </m:sub>
                        </m:sSub>
                      </m:e>
                    </m:rad>
                  </m:oMath>
                </a14:m>
                <a:endParaRPr lang="en-US" sz="2400" dirty="0" smtClean="0">
                  <a:solidFill>
                    <a:schemeClr val="accent1">
                      <a:lumMod val="50000"/>
                    </a:schemeClr>
                  </a:solidFill>
                  <a:latin typeface="Roboto Condensed" pitchFamily="2" charset="0"/>
                  <a:ea typeface="Roboto Condensed" pitchFamily="2" charset="0"/>
                </a:endParaRPr>
              </a:p>
            </p:txBody>
          </p:sp>
        </mc:Choice>
        <mc:Fallback xmlns="">
          <p:sp>
            <p:nvSpPr>
              <p:cNvPr id="94" name="TextBox 9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9175" y="5187086"/>
                <a:ext cx="6289158" cy="633058"/>
              </a:xfrm>
              <a:prstGeom prst="rect">
                <a:avLst/>
              </a:prstGeom>
              <a:blipFill rotWithShape="0">
                <a:blip r:embed="rId6"/>
                <a:stretch>
                  <a:fillRect l="-1550" b="-9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5" name="TextBox 94"/>
          <p:cNvSpPr txBox="1"/>
          <p:nvPr/>
        </p:nvSpPr>
        <p:spPr>
          <a:xfrm>
            <a:off x="1379558" y="5941944"/>
            <a:ext cx="64684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</a:rPr>
              <a:t>“the major obstructions to equilibrium are bottlenecks”</a:t>
            </a:r>
          </a:p>
        </p:txBody>
      </p:sp>
    </p:spTree>
    <p:extLst>
      <p:ext uri="{BB962C8B-B14F-4D97-AF65-F5344CB8AC3E}">
        <p14:creationId xmlns:p14="http://schemas.microsoft.com/office/powerpoint/2010/main" val="2165630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/>
      <p:bldP spid="94" grpId="0"/>
      <p:bldP spid="9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15220" y="155942"/>
            <a:ext cx="512672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600" dirty="0" smtClean="0">
                <a:solidFill>
                  <a:schemeClr val="accent1">
                    <a:lumMod val="50000"/>
                  </a:schemeClr>
                </a:solidFill>
                <a:latin typeface="Roboto Slab" pitchFamily="2" charset="0"/>
                <a:ea typeface="Roboto Slab" pitchFamily="2" charset="0"/>
              </a:rPr>
              <a:t>the unreasonable effectiveness</a:t>
            </a:r>
            <a:endParaRPr lang="en-US" sz="2600" dirty="0">
              <a:solidFill>
                <a:schemeClr val="accent1">
                  <a:lumMod val="50000"/>
                </a:schemeClr>
              </a:solidFill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 flipV="1">
            <a:off x="602484" y="709067"/>
            <a:ext cx="8189299" cy="2390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503" y="1088891"/>
            <a:ext cx="3632640" cy="2364704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00" name="Oval 99"/>
          <p:cNvSpPr/>
          <p:nvPr/>
        </p:nvSpPr>
        <p:spPr bwMode="auto">
          <a:xfrm>
            <a:off x="3889561" y="3773730"/>
            <a:ext cx="353989" cy="361950"/>
          </a:xfrm>
          <a:prstGeom prst="ellipse">
            <a:avLst/>
          </a:prstGeom>
          <a:solidFill>
            <a:srgbClr val="C800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0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ill Sans MT Condensed" pitchFamily="34" charset="0"/>
              <a:cs typeface="Arial" charset="0"/>
            </a:endParaRPr>
          </a:p>
        </p:txBody>
      </p:sp>
      <p:sp>
        <p:nvSpPr>
          <p:cNvPr id="101" name="Oval 100"/>
          <p:cNvSpPr/>
          <p:nvPr/>
        </p:nvSpPr>
        <p:spPr bwMode="auto">
          <a:xfrm>
            <a:off x="4385145" y="5728260"/>
            <a:ext cx="353989" cy="361950"/>
          </a:xfrm>
          <a:prstGeom prst="ellipse">
            <a:avLst/>
          </a:prstGeom>
          <a:solidFill>
            <a:srgbClr val="C800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0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ill Sans MT Condensed" pitchFamily="34" charset="0"/>
              <a:cs typeface="Arial" charset="0"/>
            </a:endParaRPr>
          </a:p>
        </p:txBody>
      </p:sp>
      <p:sp>
        <p:nvSpPr>
          <p:cNvPr id="102" name="Oval 101"/>
          <p:cNvSpPr/>
          <p:nvPr/>
        </p:nvSpPr>
        <p:spPr bwMode="auto">
          <a:xfrm>
            <a:off x="5517910" y="4425240"/>
            <a:ext cx="353989" cy="361950"/>
          </a:xfrm>
          <a:prstGeom prst="ellipse">
            <a:avLst/>
          </a:prstGeom>
          <a:solidFill>
            <a:srgbClr val="C800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0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ill Sans MT Condensed" pitchFamily="34" charset="0"/>
              <a:cs typeface="Arial" charset="0"/>
            </a:endParaRPr>
          </a:p>
        </p:txBody>
      </p:sp>
      <p:sp>
        <p:nvSpPr>
          <p:cNvPr id="103" name="Oval 102"/>
          <p:cNvSpPr/>
          <p:nvPr/>
        </p:nvSpPr>
        <p:spPr bwMode="auto">
          <a:xfrm>
            <a:off x="6721471" y="3267000"/>
            <a:ext cx="353989" cy="361950"/>
          </a:xfrm>
          <a:prstGeom prst="ellipse">
            <a:avLst/>
          </a:prstGeom>
          <a:solidFill>
            <a:srgbClr val="C800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0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ill Sans MT Condensed" pitchFamily="34" charset="0"/>
              <a:cs typeface="Arial" charset="0"/>
            </a:endParaRPr>
          </a:p>
        </p:txBody>
      </p:sp>
      <p:sp>
        <p:nvSpPr>
          <p:cNvPr id="104" name="Oval 103"/>
          <p:cNvSpPr/>
          <p:nvPr/>
        </p:nvSpPr>
        <p:spPr bwMode="auto">
          <a:xfrm>
            <a:off x="7075460" y="4787190"/>
            <a:ext cx="353989" cy="361950"/>
          </a:xfrm>
          <a:prstGeom prst="ellipse">
            <a:avLst/>
          </a:prstGeom>
          <a:solidFill>
            <a:srgbClr val="C800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0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ill Sans MT Condensed" pitchFamily="34" charset="0"/>
              <a:cs typeface="Arial" charset="0"/>
            </a:endParaRPr>
          </a:p>
        </p:txBody>
      </p:sp>
      <p:sp>
        <p:nvSpPr>
          <p:cNvPr id="105" name="Oval 104"/>
          <p:cNvSpPr/>
          <p:nvPr/>
        </p:nvSpPr>
        <p:spPr bwMode="auto">
          <a:xfrm>
            <a:off x="6225887" y="6162600"/>
            <a:ext cx="353989" cy="361950"/>
          </a:xfrm>
          <a:prstGeom prst="ellipse">
            <a:avLst/>
          </a:prstGeom>
          <a:solidFill>
            <a:srgbClr val="C800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0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ill Sans MT Condensed" pitchFamily="34" charset="0"/>
              <a:cs typeface="Arial" charset="0"/>
            </a:endParaRPr>
          </a:p>
        </p:txBody>
      </p:sp>
      <p:sp>
        <p:nvSpPr>
          <p:cNvPr id="106" name="Oval 105"/>
          <p:cNvSpPr/>
          <p:nvPr/>
        </p:nvSpPr>
        <p:spPr bwMode="auto">
          <a:xfrm>
            <a:off x="8279022" y="3701340"/>
            <a:ext cx="353989" cy="361950"/>
          </a:xfrm>
          <a:prstGeom prst="ellipse">
            <a:avLst/>
          </a:prstGeom>
          <a:solidFill>
            <a:srgbClr val="C800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0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ill Sans MT Condensed" pitchFamily="34" charset="0"/>
              <a:cs typeface="Arial" charset="0"/>
            </a:endParaRPr>
          </a:p>
        </p:txBody>
      </p:sp>
      <p:sp>
        <p:nvSpPr>
          <p:cNvPr id="107" name="Oval 106"/>
          <p:cNvSpPr/>
          <p:nvPr/>
        </p:nvSpPr>
        <p:spPr bwMode="auto">
          <a:xfrm>
            <a:off x="8279022" y="6162600"/>
            <a:ext cx="353989" cy="361950"/>
          </a:xfrm>
          <a:prstGeom prst="ellipse">
            <a:avLst/>
          </a:prstGeom>
          <a:solidFill>
            <a:srgbClr val="C800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0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ill Sans MT Condensed" pitchFamily="34" charset="0"/>
              <a:cs typeface="Arial" charset="0"/>
            </a:endParaRPr>
          </a:p>
        </p:txBody>
      </p:sp>
      <p:cxnSp>
        <p:nvCxnSpPr>
          <p:cNvPr id="108" name="Straight Connector 107"/>
          <p:cNvCxnSpPr/>
          <p:nvPr/>
        </p:nvCxnSpPr>
        <p:spPr bwMode="auto">
          <a:xfrm flipV="1">
            <a:off x="4237651" y="3496235"/>
            <a:ext cx="2489721" cy="410211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9" name="Straight Connector 108"/>
          <p:cNvCxnSpPr/>
          <p:nvPr/>
        </p:nvCxnSpPr>
        <p:spPr bwMode="auto">
          <a:xfrm>
            <a:off x="4202252" y="4075356"/>
            <a:ext cx="1321558" cy="500697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0" name="Straight Connector 109"/>
          <p:cNvCxnSpPr/>
          <p:nvPr/>
        </p:nvCxnSpPr>
        <p:spPr bwMode="auto">
          <a:xfrm rot="16200000" flipH="1">
            <a:off x="3512026" y="4743176"/>
            <a:ext cx="1604645" cy="377588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1" name="Straight Connector 110"/>
          <p:cNvCxnSpPr/>
          <p:nvPr/>
        </p:nvCxnSpPr>
        <p:spPr bwMode="auto">
          <a:xfrm rot="5400000">
            <a:off x="4618513" y="4812358"/>
            <a:ext cx="1043622" cy="896777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2" name="Straight Connector 111"/>
          <p:cNvCxnSpPr/>
          <p:nvPr/>
        </p:nvCxnSpPr>
        <p:spPr bwMode="auto">
          <a:xfrm rot="10800000" flipV="1">
            <a:off x="5824700" y="3598788"/>
            <a:ext cx="961670" cy="886776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3" name="Straight Connector 112"/>
          <p:cNvCxnSpPr/>
          <p:nvPr/>
        </p:nvCxnSpPr>
        <p:spPr bwMode="auto">
          <a:xfrm rot="16200000" flipV="1">
            <a:off x="5345975" y="5212419"/>
            <a:ext cx="1417638" cy="530986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4" name="Straight Connector 113"/>
          <p:cNvCxnSpPr/>
          <p:nvPr/>
        </p:nvCxnSpPr>
        <p:spPr bwMode="auto">
          <a:xfrm rot="5400000" flipH="1" flipV="1">
            <a:off x="6290776" y="5331382"/>
            <a:ext cx="1073785" cy="648979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5" name="Straight Connector 114"/>
          <p:cNvCxnSpPr/>
          <p:nvPr/>
        </p:nvCxnSpPr>
        <p:spPr bwMode="auto">
          <a:xfrm rot="16200000" flipV="1">
            <a:off x="6499098" y="4098989"/>
            <a:ext cx="1176339" cy="224198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6" name="Straight Connector 115"/>
          <p:cNvCxnSpPr/>
          <p:nvPr/>
        </p:nvCxnSpPr>
        <p:spPr bwMode="auto">
          <a:xfrm rot="10800000">
            <a:off x="5877801" y="4618281"/>
            <a:ext cx="1203559" cy="301625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7" name="Straight Connector 116"/>
          <p:cNvCxnSpPr/>
          <p:nvPr/>
        </p:nvCxnSpPr>
        <p:spPr bwMode="auto">
          <a:xfrm rot="10800000" flipV="1">
            <a:off x="7394051" y="4015026"/>
            <a:ext cx="932171" cy="850586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8" name="Straight Connector 117"/>
          <p:cNvCxnSpPr/>
          <p:nvPr/>
        </p:nvCxnSpPr>
        <p:spPr bwMode="auto">
          <a:xfrm rot="10800000">
            <a:off x="7069562" y="3502271"/>
            <a:ext cx="1221261" cy="319719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9" name="Straight Connector 118"/>
          <p:cNvCxnSpPr/>
          <p:nvPr/>
        </p:nvCxnSpPr>
        <p:spPr bwMode="auto">
          <a:xfrm rot="16200000" flipV="1">
            <a:off x="7293149" y="5189852"/>
            <a:ext cx="1128077" cy="93807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0" name="Straight Connector 119"/>
          <p:cNvCxnSpPr/>
          <p:nvPr/>
        </p:nvCxnSpPr>
        <p:spPr bwMode="auto">
          <a:xfrm rot="10800000">
            <a:off x="4739135" y="5945430"/>
            <a:ext cx="1492653" cy="38608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1" name="Straight Connector 120"/>
          <p:cNvCxnSpPr/>
          <p:nvPr/>
        </p:nvCxnSpPr>
        <p:spPr bwMode="auto">
          <a:xfrm rot="16200000" flipH="1">
            <a:off x="7432847" y="5109930"/>
            <a:ext cx="2105339" cy="1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2" name="Straight Connector 121"/>
          <p:cNvCxnSpPr/>
          <p:nvPr/>
        </p:nvCxnSpPr>
        <p:spPr bwMode="auto">
          <a:xfrm rot="10800000" flipV="1">
            <a:off x="6579878" y="6355639"/>
            <a:ext cx="1699144" cy="4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4" name="TextBox 123"/>
          <p:cNvSpPr txBox="1"/>
          <p:nvPr/>
        </p:nvSpPr>
        <p:spPr>
          <a:xfrm>
            <a:off x="1093260" y="4605073"/>
            <a:ext cx="19848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dirty="0" smtClean="0">
                <a:solidFill>
                  <a:schemeClr val="tx1"/>
                </a:solidFill>
                <a:latin typeface="Roboto Condensed" pitchFamily="2" charset="0"/>
                <a:ea typeface="Roboto Condensed" pitchFamily="2" charset="0"/>
              </a:rPr>
              <a:t>random walk:</a:t>
            </a:r>
            <a:endParaRPr lang="en-US" sz="2800" dirty="0">
              <a:solidFill>
                <a:schemeClr val="tx1"/>
              </a:solidFill>
              <a:latin typeface="Roboto Condensed" pitchFamily="2" charset="0"/>
              <a:ea typeface="Roboto Condense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146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8000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80000"/>
                                      </p:to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80000"/>
                                      </p:to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80000"/>
                                      </p:to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80000"/>
                                      </p:to>
                                    </p:animClr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8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80000"/>
                                      </p:to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8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80000"/>
                                      </p:to>
                                    </p:animClr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4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80000"/>
                                      </p:to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0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15220" y="155942"/>
            <a:ext cx="512672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600" dirty="0" smtClean="0">
                <a:solidFill>
                  <a:schemeClr val="accent1">
                    <a:lumMod val="50000"/>
                  </a:schemeClr>
                </a:solidFill>
                <a:latin typeface="Roboto Slab" pitchFamily="2" charset="0"/>
                <a:ea typeface="Roboto Slab" pitchFamily="2" charset="0"/>
              </a:rPr>
              <a:t>the unreasonable effectiveness</a:t>
            </a:r>
            <a:endParaRPr lang="en-US" sz="2600" dirty="0">
              <a:solidFill>
                <a:schemeClr val="accent1">
                  <a:lumMod val="50000"/>
                </a:schemeClr>
              </a:solidFill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 flipV="1">
            <a:off x="602484" y="709067"/>
            <a:ext cx="8189299" cy="2390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503" y="1088891"/>
            <a:ext cx="3632640" cy="2364704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8920" y="3095503"/>
            <a:ext cx="4536665" cy="2855522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9" name="Picture 2" descr="http://www.myfacewhen.net/uploads/149-homer-facepal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403" y="4605073"/>
            <a:ext cx="1874781" cy="1959723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1093260" y="4605073"/>
            <a:ext cx="19848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dirty="0" smtClean="0">
                <a:solidFill>
                  <a:schemeClr val="tx1"/>
                </a:solidFill>
                <a:latin typeface="Roboto Condensed" pitchFamily="2" charset="0"/>
                <a:ea typeface="Roboto Condensed" pitchFamily="2" charset="0"/>
              </a:rPr>
              <a:t>random walk:</a:t>
            </a:r>
            <a:endParaRPr lang="en-US" sz="2800" dirty="0">
              <a:solidFill>
                <a:schemeClr val="tx1"/>
              </a:solidFill>
              <a:latin typeface="Roboto Condensed" pitchFamily="2" charset="0"/>
              <a:ea typeface="Roboto Condense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061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08604" y="155942"/>
            <a:ext cx="353334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600" dirty="0" smtClean="0">
                <a:solidFill>
                  <a:schemeClr val="accent1">
                    <a:lumMod val="50000"/>
                  </a:schemeClr>
                </a:solidFill>
                <a:latin typeface="Roboto Slab" pitchFamily="2" charset="0"/>
                <a:ea typeface="Roboto Slab" pitchFamily="2" charset="0"/>
              </a:rPr>
              <a:t>cover time of a graph</a:t>
            </a:r>
            <a:endParaRPr lang="en-US" sz="2600" dirty="0">
              <a:solidFill>
                <a:schemeClr val="accent1">
                  <a:lumMod val="50000"/>
                </a:schemeClr>
              </a:solidFill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 flipV="1">
            <a:off x="602484" y="709067"/>
            <a:ext cx="8189299" cy="2390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42348" y="967804"/>
            <a:ext cx="88768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1" algn="l"/>
            <a:r>
              <a:rPr lang="en-US" sz="2200" u="none" dirty="0" smtClean="0">
                <a:latin typeface="Roboto Condensed" pitchFamily="2" charset="0"/>
                <a:ea typeface="Roboto Condensed" pitchFamily="2" charset="0"/>
              </a:rPr>
              <a:t>[</a:t>
            </a:r>
            <a:r>
              <a:rPr lang="en-US" sz="2200" u="none" dirty="0" err="1" smtClean="0">
                <a:latin typeface="Roboto Condensed" pitchFamily="2" charset="0"/>
                <a:ea typeface="Roboto Condensed" pitchFamily="2" charset="0"/>
              </a:rPr>
              <a:t>Aleliunas</a:t>
            </a:r>
            <a:r>
              <a:rPr lang="en-US" sz="2200" u="none" dirty="0" smtClean="0">
                <a:latin typeface="Roboto Condensed" pitchFamily="2" charset="0"/>
                <a:ea typeface="Roboto Condensed" pitchFamily="2" charset="0"/>
              </a:rPr>
              <a:t>-</a:t>
            </a:r>
            <a:r>
              <a:rPr lang="en-US" sz="2200" u="none" dirty="0" smtClean="0">
                <a:solidFill>
                  <a:schemeClr val="accent2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</a:rPr>
              <a:t>Karp</a:t>
            </a:r>
            <a:r>
              <a:rPr lang="en-US" sz="2200" u="none" dirty="0" smtClean="0">
                <a:latin typeface="Roboto Condensed" pitchFamily="2" charset="0"/>
                <a:ea typeface="Roboto Condensed" pitchFamily="2" charset="0"/>
              </a:rPr>
              <a:t>-Lipton-</a:t>
            </a:r>
            <a:r>
              <a:rPr lang="en-US" sz="2200" u="none" dirty="0" err="1" smtClean="0">
                <a:latin typeface="Roboto Condensed" pitchFamily="2" charset="0"/>
                <a:ea typeface="Roboto Condensed" pitchFamily="2" charset="0"/>
              </a:rPr>
              <a:t>Lov</a:t>
            </a:r>
            <a:r>
              <a:rPr lang="en-US" sz="2200" dirty="0" err="1" smtClean="0">
                <a:latin typeface="Roboto Condensed" pitchFamily="2" charset="0"/>
                <a:ea typeface="Roboto Condensed" pitchFamily="2" charset="0"/>
              </a:rPr>
              <a:t>á</a:t>
            </a:r>
            <a:r>
              <a:rPr lang="en-US" sz="2200" u="none" dirty="0" err="1" smtClean="0">
                <a:latin typeface="Roboto Condensed" pitchFamily="2" charset="0"/>
                <a:ea typeface="Roboto Condensed" pitchFamily="2" charset="0"/>
              </a:rPr>
              <a:t>sz</a:t>
            </a:r>
            <a:r>
              <a:rPr lang="en-US" sz="2200" u="none" dirty="0" smtClean="0">
                <a:latin typeface="Roboto Condensed" pitchFamily="2" charset="0"/>
                <a:ea typeface="Roboto Condensed" pitchFamily="2" charset="0"/>
              </a:rPr>
              <a:t>-</a:t>
            </a:r>
            <a:r>
              <a:rPr lang="en-US" sz="2200" u="none" dirty="0" err="1" smtClean="0">
                <a:latin typeface="Roboto Condensed" pitchFamily="2" charset="0"/>
                <a:ea typeface="Roboto Condensed" pitchFamily="2" charset="0"/>
              </a:rPr>
              <a:t>Rackoff</a:t>
            </a:r>
            <a:r>
              <a:rPr lang="en-US" sz="2200" u="none" dirty="0" smtClean="0">
                <a:latin typeface="Roboto Condensed" pitchFamily="2" charset="0"/>
                <a:ea typeface="Roboto Condensed" pitchFamily="2" charset="0"/>
              </a:rPr>
              <a:t> 1979]:</a:t>
            </a:r>
          </a:p>
          <a:p>
            <a:pPr lvl="1" algn="l"/>
            <a:r>
              <a:rPr lang="en-US" sz="2000" dirty="0" smtClean="0">
                <a:latin typeface="Roboto Condensed" pitchFamily="2" charset="0"/>
                <a:ea typeface="Roboto Condensed" pitchFamily="2" charset="0"/>
              </a:rPr>
              <a:t>    (Expected) first time at which the random walk has visited every node at least once.</a:t>
            </a:r>
            <a:endParaRPr lang="en-US" sz="2000" u="none" dirty="0">
              <a:latin typeface="Roboto Condensed" pitchFamily="2" charset="0"/>
              <a:ea typeface="Roboto Condensed" pitchFamily="2" charset="0"/>
            </a:endParaRPr>
          </a:p>
        </p:txBody>
      </p:sp>
      <p:pic>
        <p:nvPicPr>
          <p:cNvPr id="2" name="torusrw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4978" y="1750693"/>
            <a:ext cx="8114927" cy="50228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05197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7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08604" y="155942"/>
            <a:ext cx="353334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600" dirty="0" smtClean="0">
                <a:solidFill>
                  <a:schemeClr val="accent1">
                    <a:lumMod val="50000"/>
                  </a:schemeClr>
                </a:solidFill>
                <a:latin typeface="Roboto Slab" pitchFamily="2" charset="0"/>
                <a:ea typeface="Roboto Slab" pitchFamily="2" charset="0"/>
              </a:rPr>
              <a:t>cover time of a graph</a:t>
            </a:r>
            <a:endParaRPr lang="en-US" sz="2600" dirty="0">
              <a:solidFill>
                <a:schemeClr val="accent1">
                  <a:lumMod val="50000"/>
                </a:schemeClr>
              </a:solidFill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 flipV="1">
            <a:off x="602484" y="709067"/>
            <a:ext cx="8189299" cy="2390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816879" y="1305713"/>
            <a:ext cx="10445083" cy="6136487"/>
          </a:xfrm>
          <a:prstGeom prst="rect">
            <a:avLst/>
          </a:prstGeom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42348" y="967804"/>
            <a:ext cx="88768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1" algn="l"/>
            <a:r>
              <a:rPr lang="en-US" sz="2200" u="none" dirty="0" smtClean="0">
                <a:latin typeface="Roboto Condensed" pitchFamily="2" charset="0"/>
                <a:ea typeface="Roboto Condensed" pitchFamily="2" charset="0"/>
              </a:rPr>
              <a:t>[</a:t>
            </a:r>
            <a:r>
              <a:rPr lang="en-US" sz="2200" u="none" dirty="0" err="1" smtClean="0">
                <a:latin typeface="Roboto Condensed" pitchFamily="2" charset="0"/>
                <a:ea typeface="Roboto Condensed" pitchFamily="2" charset="0"/>
              </a:rPr>
              <a:t>Aleliunas</a:t>
            </a:r>
            <a:r>
              <a:rPr lang="en-US" sz="2200" u="none" dirty="0" smtClean="0">
                <a:latin typeface="Roboto Condensed" pitchFamily="2" charset="0"/>
                <a:ea typeface="Roboto Condensed" pitchFamily="2" charset="0"/>
              </a:rPr>
              <a:t>-</a:t>
            </a:r>
            <a:r>
              <a:rPr lang="en-US" sz="2200" u="none" dirty="0" smtClean="0">
                <a:solidFill>
                  <a:schemeClr val="accent2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</a:rPr>
              <a:t>Karp</a:t>
            </a:r>
            <a:r>
              <a:rPr lang="en-US" sz="2200" u="none" dirty="0" smtClean="0">
                <a:latin typeface="Roboto Condensed" pitchFamily="2" charset="0"/>
                <a:ea typeface="Roboto Condensed" pitchFamily="2" charset="0"/>
              </a:rPr>
              <a:t>-Lipton-</a:t>
            </a:r>
            <a:r>
              <a:rPr lang="en-US" sz="2200" u="none" dirty="0" err="1" smtClean="0">
                <a:latin typeface="Roboto Condensed" pitchFamily="2" charset="0"/>
                <a:ea typeface="Roboto Condensed" pitchFamily="2" charset="0"/>
              </a:rPr>
              <a:t>Lov</a:t>
            </a:r>
            <a:r>
              <a:rPr lang="en-US" sz="2200" dirty="0" err="1" smtClean="0">
                <a:latin typeface="Roboto Condensed" pitchFamily="2" charset="0"/>
                <a:ea typeface="Roboto Condensed" pitchFamily="2" charset="0"/>
              </a:rPr>
              <a:t>á</a:t>
            </a:r>
            <a:r>
              <a:rPr lang="en-US" sz="2200" u="none" dirty="0" err="1" smtClean="0">
                <a:latin typeface="Roboto Condensed" pitchFamily="2" charset="0"/>
                <a:ea typeface="Roboto Condensed" pitchFamily="2" charset="0"/>
              </a:rPr>
              <a:t>sz</a:t>
            </a:r>
            <a:r>
              <a:rPr lang="en-US" sz="2200" u="none" dirty="0" smtClean="0">
                <a:latin typeface="Roboto Condensed" pitchFamily="2" charset="0"/>
                <a:ea typeface="Roboto Condensed" pitchFamily="2" charset="0"/>
              </a:rPr>
              <a:t>-</a:t>
            </a:r>
            <a:r>
              <a:rPr lang="en-US" sz="2200" u="none" dirty="0" err="1" smtClean="0">
                <a:latin typeface="Roboto Condensed" pitchFamily="2" charset="0"/>
                <a:ea typeface="Roboto Condensed" pitchFamily="2" charset="0"/>
              </a:rPr>
              <a:t>Rackoff</a:t>
            </a:r>
            <a:r>
              <a:rPr lang="en-US" sz="2200" u="none" dirty="0" smtClean="0">
                <a:latin typeface="Roboto Condensed" pitchFamily="2" charset="0"/>
                <a:ea typeface="Roboto Condensed" pitchFamily="2" charset="0"/>
              </a:rPr>
              <a:t> 1979]:</a:t>
            </a:r>
          </a:p>
          <a:p>
            <a:pPr lvl="1" algn="l"/>
            <a:r>
              <a:rPr lang="en-US" sz="2000" dirty="0" smtClean="0">
                <a:latin typeface="Roboto Condensed" pitchFamily="2" charset="0"/>
                <a:ea typeface="Roboto Condensed" pitchFamily="2" charset="0"/>
              </a:rPr>
              <a:t>    (Expected) first time at which the random walk has visited every node at least once.</a:t>
            </a:r>
            <a:endParaRPr lang="en-US" sz="2000" u="none" dirty="0">
              <a:latin typeface="Roboto Condensed" pitchFamily="2" charset="0"/>
              <a:ea typeface="Roboto Condense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5181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08604" y="155942"/>
            <a:ext cx="353334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600" dirty="0" smtClean="0">
                <a:solidFill>
                  <a:schemeClr val="accent1">
                    <a:lumMod val="50000"/>
                  </a:schemeClr>
                </a:solidFill>
                <a:latin typeface="Roboto Slab" pitchFamily="2" charset="0"/>
                <a:ea typeface="Roboto Slab" pitchFamily="2" charset="0"/>
              </a:rPr>
              <a:t>cover time of a graph</a:t>
            </a:r>
            <a:endParaRPr lang="en-US" sz="2600" dirty="0">
              <a:solidFill>
                <a:schemeClr val="accent1">
                  <a:lumMod val="50000"/>
                </a:schemeClr>
              </a:solidFill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 flipV="1">
            <a:off x="602484" y="709067"/>
            <a:ext cx="8189299" cy="2390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348" y="1120795"/>
            <a:ext cx="2982283" cy="18002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392678" y="1395331"/>
                <a:ext cx="5303696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chemeClr val="tx1"/>
                    </a:solidFill>
                    <a:latin typeface="Roboto Condensed" pitchFamily="2" charset="0"/>
                    <a:ea typeface="Roboto Condensed" pitchFamily="2" charset="0"/>
                  </a:rPr>
                  <a:t>Laplacian</a:t>
                </a:r>
                <a:r>
                  <a:rPr lang="en-US" sz="2400" dirty="0" smtClean="0">
                    <a:solidFill>
                      <a:schemeClr val="tx1"/>
                    </a:solidFill>
                    <a:latin typeface="Roboto Condensed" pitchFamily="2" charset="0"/>
                    <a:ea typeface="Roboto Condensed" pitchFamily="2" charset="0"/>
                  </a:rPr>
                  <a:t> matrix: 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Roboto Condensed" pitchFamily="2" charset="0"/>
                      </a:rPr>
                      <m:t> 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Roboto Condensed" pitchFamily="2" charset="0"/>
                      </a:rPr>
                      <m:t>𝐿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Roboto Condensed" pitchFamily="2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Roboto Condensed" pitchFamily="2" charset="0"/>
                      </a:rPr>
                      <m:t>𝐼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Roboto Condensed" pitchFamily="2" charset="0"/>
                      </a:rPr>
                      <m:t>−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Roboto Condensed" pitchFamily="2" charset="0"/>
                      </a:rPr>
                      <m:t>𝑊</m:t>
                    </m:r>
                  </m:oMath>
                </a14:m>
                <a:endParaRPr lang="en-US" sz="2400" b="0" dirty="0" smtClean="0">
                  <a:solidFill>
                    <a:schemeClr val="tx1"/>
                  </a:solidFill>
                  <a:latin typeface="Roboto Condensed" pitchFamily="2" charset="0"/>
                  <a:ea typeface="Roboto Condensed" pitchFamily="2" charset="0"/>
                </a:endParaRPr>
              </a:p>
              <a:p>
                <a:r>
                  <a:rPr lang="en-US" sz="2400" dirty="0" smtClean="0">
                    <a:latin typeface="Roboto Condensed" pitchFamily="2" charset="0"/>
                    <a:ea typeface="Roboto Condensed" pitchFamily="2" charset="0"/>
                  </a:rPr>
                  <a:t>        eigenvalues: 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  <a:ea typeface="Roboto Condensed" pitchFamily="2" charset="0"/>
                      </a:rPr>
                      <m:t>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Roboto Condensed" pitchFamily="2" charset="0"/>
                      </a:rPr>
                      <m:t>0=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Roboto Condensed" pitchFamily="2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𝜆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  <a:ea typeface="Roboto Condensed" pitchFamily="2" charset="0"/>
                      </a:rPr>
                      <m:t>≤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𝜆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  <a:ea typeface="Roboto Condensed" pitchFamily="2" charset="0"/>
                      </a:rPr>
                      <m:t>≤⋯≤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Roboto Condensed" pitchFamily="2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𝜆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𝑛</m:t>
                        </m:r>
                      </m:sub>
                    </m:sSub>
                  </m:oMath>
                </a14:m>
                <a:endParaRPr lang="en-US" sz="2400" b="0" dirty="0" smtClean="0">
                  <a:latin typeface="Roboto Condensed" pitchFamily="2" charset="0"/>
                  <a:ea typeface="Roboto Condensed" pitchFamily="2" charset="0"/>
                </a:endParaRPr>
              </a:p>
              <a:p>
                <a:r>
                  <a:rPr lang="en-US" sz="2400" dirty="0" smtClean="0">
                    <a:latin typeface="Roboto Condensed" pitchFamily="2" charset="0"/>
                    <a:ea typeface="Roboto Condensed" pitchFamily="2" charset="0"/>
                  </a:rPr>
                  <a:t>       eigenvectors: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Roboto Condensed" pitchFamily="2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𝑣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  <a:ea typeface="Roboto Condensed" pitchFamily="2" charset="0"/>
                      </a:rPr>
                      <m:t>, 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Roboto Condensed" pitchFamily="2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    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𝑣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  <a:ea typeface="Roboto Condensed" pitchFamily="2" charset="0"/>
                      </a:rPr>
                      <m:t>,     …, 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Roboto Condensed" pitchFamily="2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    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𝑣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𝑛</m:t>
                        </m:r>
                      </m:sub>
                    </m:sSub>
                  </m:oMath>
                </a14:m>
                <a:endParaRPr lang="en-US" sz="2400" dirty="0" smtClean="0">
                  <a:solidFill>
                    <a:schemeClr val="tx1"/>
                  </a:solidFill>
                  <a:latin typeface="Roboto Condensed" pitchFamily="2" charset="0"/>
                  <a:ea typeface="Roboto Condensed" pitchFamily="2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2678" y="1395331"/>
                <a:ext cx="5303696" cy="1200329"/>
              </a:xfrm>
              <a:prstGeom prst="rect">
                <a:avLst/>
              </a:prstGeom>
              <a:blipFill rotWithShape="0">
                <a:blip r:embed="rId3"/>
                <a:stretch>
                  <a:fillRect l="-1839" t="-3553" b="-111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648539" y="3283423"/>
                <a:ext cx="627742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𝑔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Roboto Condensed" pitchFamily="2" charset="0"/>
                      </a:rPr>
                      <m:t>,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𝑔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Roboto Condensed" pitchFamily="2" charset="0"/>
                      </a:rPr>
                      <m:t>,…, 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𝑔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2400" dirty="0" smtClean="0">
                    <a:solidFill>
                      <a:schemeClr val="accent2">
                        <a:lumMod val="75000"/>
                      </a:schemeClr>
                    </a:solidFill>
                    <a:latin typeface="Roboto Condensed" pitchFamily="2" charset="0"/>
                    <a:ea typeface="Roboto Condensed" pitchFamily="2" charset="0"/>
                  </a:rPr>
                  <a:t> independent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Roboto Condensed" pitchFamily="2" charset="0"/>
                      </a:rPr>
                      <m:t>𝑁</m:t>
                    </m:r>
                    <m:r>
                      <a:rPr lang="en-US" sz="24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Roboto Condensed" pitchFamily="2" charset="0"/>
                      </a:rPr>
                      <m:t>(0,1)</m:t>
                    </m:r>
                  </m:oMath>
                </a14:m>
                <a:r>
                  <a:rPr lang="en-US" sz="2400" dirty="0" smtClean="0">
                    <a:solidFill>
                      <a:schemeClr val="accent2">
                        <a:lumMod val="75000"/>
                      </a:schemeClr>
                    </a:solidFill>
                    <a:latin typeface="Roboto Condensed" pitchFamily="2" charset="0"/>
                    <a:ea typeface="Roboto Condensed" pitchFamily="2" charset="0"/>
                  </a:rPr>
                  <a:t> random variables</a:t>
                </a: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8539" y="3283423"/>
                <a:ext cx="6277424" cy="461665"/>
              </a:xfrm>
              <a:prstGeom prst="rect">
                <a:avLst/>
              </a:prstGeom>
              <a:blipFill rotWithShape="0">
                <a:blip r:embed="rId4"/>
                <a:stretch>
                  <a:fillRect l="-291" t="-9333" r="-485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 Box 7"/>
              <p:cNvSpPr txBox="1">
                <a:spLocks noChangeArrowheads="1"/>
              </p:cNvSpPr>
              <p:nvPr/>
            </p:nvSpPr>
            <p:spPr bwMode="auto">
              <a:xfrm>
                <a:off x="255348" y="3991325"/>
                <a:ext cx="6740019" cy="12685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lvl="1"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US" sz="2800" b="0" i="1" u="none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800" b="0" i="1" u="none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b="0" i="1" u="none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=2</m:t>
                          </m:r>
                        </m:sub>
                        <m:sup>
                          <m:r>
                            <a:rPr lang="en-US" sz="2800" b="0" i="1" u="none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f>
                            <m:fPr>
                              <m:ctrlPr>
                                <a:rPr lang="en-US" sz="2800" b="0" i="1" u="none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800" b="0" i="1" u="none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u="none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US" sz="2800" b="0" i="1" u="none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sz="2800" b="0" i="1" u="none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b>
                                    <m:sSubPr>
                                      <m:ctrlPr>
                                        <a:rPr lang="en-US" sz="2800" b="0" i="1" u="none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u="none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𝜆</m:t>
                                      </m:r>
                                    </m:e>
                                    <m:sub>
                                      <m:r>
                                        <a:rPr lang="en-US" sz="2800" b="0" i="1" u="none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rad>
                            </m:den>
                          </m:f>
                        </m:e>
                      </m:nary>
                      <m:sSub>
                        <m:sSubPr>
                          <m:ctrlPr>
                            <a:rPr lang="en-US" sz="2800" b="0" i="1" u="none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u="none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800" b="0" i="1" u="none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800" i="1" u="none" dirty="0" smtClean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5348" y="3991325"/>
                <a:ext cx="6740019" cy="126855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60790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905195" y="155942"/>
            <a:ext cx="193674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600" dirty="0" smtClean="0">
                <a:solidFill>
                  <a:schemeClr val="accent1">
                    <a:lumMod val="50000"/>
                  </a:schemeClr>
                </a:solidFill>
                <a:latin typeface="Roboto Slab" pitchFamily="2" charset="0"/>
                <a:ea typeface="Roboto Slab" pitchFamily="2" charset="0"/>
              </a:rPr>
              <a:t>the agenda</a:t>
            </a:r>
            <a:endParaRPr lang="en-US" sz="2600" dirty="0">
              <a:solidFill>
                <a:schemeClr val="accent1">
                  <a:lumMod val="50000"/>
                </a:schemeClr>
              </a:solidFill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29344" y="1117622"/>
            <a:ext cx="73293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accent2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</a:rPr>
              <a:t>The reasonable effectiveness of spectral graph theory [a primer] </a:t>
            </a:r>
            <a:endParaRPr lang="en-US" sz="2200" dirty="0">
              <a:solidFill>
                <a:schemeClr val="accent2">
                  <a:lumMod val="75000"/>
                </a:schemeClr>
              </a:solidFill>
              <a:latin typeface="Roboto Condensed" pitchFamily="2" charset="0"/>
              <a:ea typeface="Roboto Condensed" pitchFamily="2" charset="0"/>
            </a:endParaRPr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 flipV="1">
            <a:off x="602484" y="709067"/>
            <a:ext cx="8189299" cy="2390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839982" y="2397066"/>
            <a:ext cx="73293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accent2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</a:rPr>
              <a:t>The unreasonable effectiveness of spectral graph theory</a:t>
            </a:r>
            <a:endParaRPr lang="en-US" sz="2200" dirty="0">
              <a:solidFill>
                <a:schemeClr val="accent2">
                  <a:lumMod val="75000"/>
                </a:schemeClr>
              </a:solidFill>
              <a:latin typeface="Roboto Condensed" pitchFamily="2" charset="0"/>
              <a:ea typeface="Roboto Condensed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78969" y="3740309"/>
            <a:ext cx="73293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accent2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</a:rPr>
              <a:t>Probing the borders of intractability</a:t>
            </a:r>
            <a:endParaRPr lang="en-US" sz="2200" dirty="0">
              <a:solidFill>
                <a:schemeClr val="accent2">
                  <a:lumMod val="75000"/>
                </a:schemeClr>
              </a:solidFill>
              <a:latin typeface="Roboto Condensed" pitchFamily="2" charset="0"/>
              <a:ea typeface="Roboto Condensed" pitchFamily="2" charset="0"/>
            </a:endParaRPr>
          </a:p>
        </p:txBody>
      </p:sp>
      <p:sp>
        <p:nvSpPr>
          <p:cNvPr id="3" name="Oval 2"/>
          <p:cNvSpPr>
            <a:spLocks noChangeAspect="1"/>
          </p:cNvSpPr>
          <p:nvPr/>
        </p:nvSpPr>
        <p:spPr>
          <a:xfrm>
            <a:off x="728289" y="1261728"/>
            <a:ext cx="107847" cy="109728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>
            <a:spLocks noChangeAspect="1"/>
          </p:cNvSpPr>
          <p:nvPr/>
        </p:nvSpPr>
        <p:spPr>
          <a:xfrm>
            <a:off x="737204" y="2555805"/>
            <a:ext cx="107847" cy="109728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>
            <a:spLocks noChangeAspect="1"/>
          </p:cNvSpPr>
          <p:nvPr/>
        </p:nvSpPr>
        <p:spPr>
          <a:xfrm>
            <a:off x="762014" y="3891957"/>
            <a:ext cx="107847" cy="109728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678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2" grpId="0"/>
      <p:bldP spid="23" grpId="0"/>
      <p:bldP spid="3" grpId="0" animBg="1"/>
      <p:bldP spid="24" grpId="0" animBg="1"/>
      <p:bldP spid="2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08604" y="155942"/>
            <a:ext cx="353334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600" dirty="0" smtClean="0">
                <a:solidFill>
                  <a:schemeClr val="accent1">
                    <a:lumMod val="50000"/>
                  </a:schemeClr>
                </a:solidFill>
                <a:latin typeface="Roboto Slab" pitchFamily="2" charset="0"/>
                <a:ea typeface="Roboto Slab" pitchFamily="2" charset="0"/>
              </a:rPr>
              <a:t>cover time of a graph</a:t>
            </a:r>
            <a:endParaRPr lang="en-US" sz="2600" dirty="0">
              <a:solidFill>
                <a:schemeClr val="accent1">
                  <a:lumMod val="50000"/>
                </a:schemeClr>
              </a:solidFill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 flipV="1">
            <a:off x="602484" y="709067"/>
            <a:ext cx="8189299" cy="2390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348" y="1120795"/>
            <a:ext cx="2982283" cy="18002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392678" y="1395331"/>
                <a:ext cx="5303696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chemeClr val="tx1"/>
                    </a:solidFill>
                    <a:latin typeface="Roboto Condensed" pitchFamily="2" charset="0"/>
                    <a:ea typeface="Roboto Condensed" pitchFamily="2" charset="0"/>
                  </a:rPr>
                  <a:t>Laplacian</a:t>
                </a:r>
                <a:r>
                  <a:rPr lang="en-US" sz="2400" dirty="0" smtClean="0">
                    <a:solidFill>
                      <a:schemeClr val="tx1"/>
                    </a:solidFill>
                    <a:latin typeface="Roboto Condensed" pitchFamily="2" charset="0"/>
                    <a:ea typeface="Roboto Condensed" pitchFamily="2" charset="0"/>
                  </a:rPr>
                  <a:t> matrix: 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Roboto Condensed" pitchFamily="2" charset="0"/>
                      </a:rPr>
                      <m:t> 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Roboto Condensed" pitchFamily="2" charset="0"/>
                      </a:rPr>
                      <m:t>𝐿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Roboto Condensed" pitchFamily="2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Roboto Condensed" pitchFamily="2" charset="0"/>
                      </a:rPr>
                      <m:t>𝐼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Roboto Condensed" pitchFamily="2" charset="0"/>
                      </a:rPr>
                      <m:t>−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Roboto Condensed" pitchFamily="2" charset="0"/>
                      </a:rPr>
                      <m:t>𝑊</m:t>
                    </m:r>
                  </m:oMath>
                </a14:m>
                <a:endParaRPr lang="en-US" sz="2400" b="0" dirty="0" smtClean="0">
                  <a:solidFill>
                    <a:schemeClr val="tx1"/>
                  </a:solidFill>
                  <a:latin typeface="Roboto Condensed" pitchFamily="2" charset="0"/>
                  <a:ea typeface="Roboto Condensed" pitchFamily="2" charset="0"/>
                </a:endParaRPr>
              </a:p>
              <a:p>
                <a:r>
                  <a:rPr lang="en-US" sz="2400" dirty="0" smtClean="0">
                    <a:latin typeface="Roboto Condensed" pitchFamily="2" charset="0"/>
                    <a:ea typeface="Roboto Condensed" pitchFamily="2" charset="0"/>
                  </a:rPr>
                  <a:t>        eigenvalues: 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  <a:ea typeface="Roboto Condensed" pitchFamily="2" charset="0"/>
                      </a:rPr>
                      <m:t>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Roboto Condensed" pitchFamily="2" charset="0"/>
                      </a:rPr>
                      <m:t>0=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Roboto Condensed" pitchFamily="2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𝜆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  <a:ea typeface="Roboto Condensed" pitchFamily="2" charset="0"/>
                      </a:rPr>
                      <m:t>≤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𝜆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  <a:ea typeface="Roboto Condensed" pitchFamily="2" charset="0"/>
                      </a:rPr>
                      <m:t>≤⋯≤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Roboto Condensed" pitchFamily="2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𝜆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𝑛</m:t>
                        </m:r>
                      </m:sub>
                    </m:sSub>
                  </m:oMath>
                </a14:m>
                <a:endParaRPr lang="en-US" sz="2400" b="0" dirty="0" smtClean="0">
                  <a:latin typeface="Roboto Condensed" pitchFamily="2" charset="0"/>
                  <a:ea typeface="Roboto Condensed" pitchFamily="2" charset="0"/>
                </a:endParaRPr>
              </a:p>
              <a:p>
                <a:r>
                  <a:rPr lang="en-US" sz="2400" dirty="0" smtClean="0">
                    <a:latin typeface="Roboto Condensed" pitchFamily="2" charset="0"/>
                    <a:ea typeface="Roboto Condensed" pitchFamily="2" charset="0"/>
                  </a:rPr>
                  <a:t>       eigenvectors: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Roboto Condensed" pitchFamily="2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𝑣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  <a:ea typeface="Roboto Condensed" pitchFamily="2" charset="0"/>
                      </a:rPr>
                      <m:t>, 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Roboto Condensed" pitchFamily="2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    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𝑣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  <a:ea typeface="Roboto Condensed" pitchFamily="2" charset="0"/>
                      </a:rPr>
                      <m:t>,     …, 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Roboto Condensed" pitchFamily="2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    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𝑣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𝑛</m:t>
                        </m:r>
                      </m:sub>
                    </m:sSub>
                  </m:oMath>
                </a14:m>
                <a:endParaRPr lang="en-US" sz="2400" dirty="0" smtClean="0">
                  <a:solidFill>
                    <a:schemeClr val="tx1"/>
                  </a:solidFill>
                  <a:latin typeface="Roboto Condensed" pitchFamily="2" charset="0"/>
                  <a:ea typeface="Roboto Condensed" pitchFamily="2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2678" y="1395331"/>
                <a:ext cx="5303696" cy="1200329"/>
              </a:xfrm>
              <a:prstGeom prst="rect">
                <a:avLst/>
              </a:prstGeom>
              <a:blipFill rotWithShape="0">
                <a:blip r:embed="rId3"/>
                <a:stretch>
                  <a:fillRect l="-1839" t="-3553" b="-111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648539" y="3283423"/>
                <a:ext cx="627742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𝑔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Roboto Condensed" pitchFamily="2" charset="0"/>
                      </a:rPr>
                      <m:t>,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𝑔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Roboto Condensed" pitchFamily="2" charset="0"/>
                      </a:rPr>
                      <m:t>,…, 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𝑔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2400" dirty="0" smtClean="0">
                    <a:solidFill>
                      <a:schemeClr val="accent2">
                        <a:lumMod val="75000"/>
                      </a:schemeClr>
                    </a:solidFill>
                    <a:latin typeface="Roboto Condensed" pitchFamily="2" charset="0"/>
                    <a:ea typeface="Roboto Condensed" pitchFamily="2" charset="0"/>
                  </a:rPr>
                  <a:t> independent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Roboto Condensed" pitchFamily="2" charset="0"/>
                      </a:rPr>
                      <m:t>𝑁</m:t>
                    </m:r>
                    <m:r>
                      <a:rPr lang="en-US" sz="24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Roboto Condensed" pitchFamily="2" charset="0"/>
                      </a:rPr>
                      <m:t>(0,1)</m:t>
                    </m:r>
                  </m:oMath>
                </a14:m>
                <a:r>
                  <a:rPr lang="en-US" sz="2400" dirty="0" smtClean="0">
                    <a:solidFill>
                      <a:schemeClr val="accent2">
                        <a:lumMod val="75000"/>
                      </a:schemeClr>
                    </a:solidFill>
                    <a:latin typeface="Roboto Condensed" pitchFamily="2" charset="0"/>
                    <a:ea typeface="Roboto Condensed" pitchFamily="2" charset="0"/>
                  </a:rPr>
                  <a:t> random variables</a:t>
                </a: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8539" y="3283423"/>
                <a:ext cx="6277424" cy="461665"/>
              </a:xfrm>
              <a:prstGeom prst="rect">
                <a:avLst/>
              </a:prstGeom>
              <a:blipFill rotWithShape="0">
                <a:blip r:embed="rId4"/>
                <a:stretch>
                  <a:fillRect l="-291" t="-9333" r="-485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 Box 7"/>
              <p:cNvSpPr txBox="1">
                <a:spLocks noChangeArrowheads="1"/>
              </p:cNvSpPr>
              <p:nvPr/>
            </p:nvSpPr>
            <p:spPr bwMode="auto">
              <a:xfrm>
                <a:off x="384048" y="4025192"/>
                <a:ext cx="6740019" cy="13246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lvl="1"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b="0" i="1" u="none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800" b="0" i="1" u="none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ctrlPr>
                                    <a:rPr lang="en-US" sz="2800" b="0" i="1" u="none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sz="2800" b="0" i="1" u="none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800" b="0" i="1" u="none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=2</m:t>
                                  </m:r>
                                </m:sub>
                                <m:sup>
                                  <m:r>
                                    <a:rPr lang="en-US" sz="2800" b="0" i="1" u="none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  <m:e>
                                  <m:f>
                                    <m:fPr>
                                      <m:ctrlPr>
                                        <a:rPr lang="en-US" sz="2800" b="0" i="1" u="none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sz="2800" b="0" i="1" u="none" smtClean="0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b="0" i="1" u="none" smtClean="0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𝑔</m:t>
                                          </m:r>
                                        </m:e>
                                        <m:sub>
                                          <m:r>
                                            <a:rPr lang="en-US" sz="2800" b="0" i="1" u="none" smtClean="0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ad>
                                        <m:radPr>
                                          <m:degHide m:val="on"/>
                                          <m:ctrlPr>
                                            <a:rPr lang="en-US" sz="2800" b="0" i="1" u="none" smtClean="0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radPr>
                                        <m:deg/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800" b="0" i="1" u="none" smtClean="0">
                                                  <a:solidFill>
                                                    <a:schemeClr val="accent1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800" b="0" i="1" u="none" smtClean="0">
                                                  <a:solidFill>
                                                    <a:schemeClr val="accent1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𝜆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800" b="0" i="1" u="none" smtClean="0">
                                                  <a:solidFill>
                                                    <a:schemeClr val="accent1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rad>
                                    </m:den>
                                  </m:f>
                                </m:e>
                              </m:nary>
                              <m:sSub>
                                <m:sSubPr>
                                  <m:ctrlPr>
                                    <a:rPr lang="en-US" sz="2800" b="0" i="1" u="none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u="none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sz="2800" b="0" i="1" u="none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n-US" sz="2800" b="0" i="1" u="none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sz="2800" b="0" i="1" u="none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bSup>
                    </m:oMath>
                  </m:oMathPara>
                </a14:m>
                <a:endParaRPr lang="en-US" sz="2800" i="1" u="none" dirty="0" smtClean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4048" y="4025192"/>
                <a:ext cx="6740019" cy="1324658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91668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08604" y="155942"/>
            <a:ext cx="353334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600" dirty="0" smtClean="0">
                <a:solidFill>
                  <a:schemeClr val="accent1">
                    <a:lumMod val="50000"/>
                  </a:schemeClr>
                </a:solidFill>
                <a:latin typeface="Roboto Slab" pitchFamily="2" charset="0"/>
                <a:ea typeface="Roboto Slab" pitchFamily="2" charset="0"/>
              </a:rPr>
              <a:t>cover time of a graph</a:t>
            </a:r>
            <a:endParaRPr lang="en-US" sz="2600" dirty="0">
              <a:solidFill>
                <a:schemeClr val="accent1">
                  <a:lumMod val="50000"/>
                </a:schemeClr>
              </a:solidFill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 flipV="1">
            <a:off x="602484" y="709067"/>
            <a:ext cx="8189299" cy="2390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348" y="1120795"/>
            <a:ext cx="2982283" cy="18002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392678" y="1395331"/>
                <a:ext cx="5303696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chemeClr val="tx1"/>
                    </a:solidFill>
                    <a:latin typeface="Roboto Condensed" pitchFamily="2" charset="0"/>
                    <a:ea typeface="Roboto Condensed" pitchFamily="2" charset="0"/>
                  </a:rPr>
                  <a:t>Laplacian</a:t>
                </a:r>
                <a:r>
                  <a:rPr lang="en-US" sz="2400" dirty="0" smtClean="0">
                    <a:solidFill>
                      <a:schemeClr val="tx1"/>
                    </a:solidFill>
                    <a:latin typeface="Roboto Condensed" pitchFamily="2" charset="0"/>
                    <a:ea typeface="Roboto Condensed" pitchFamily="2" charset="0"/>
                  </a:rPr>
                  <a:t> matrix: 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Roboto Condensed" pitchFamily="2" charset="0"/>
                      </a:rPr>
                      <m:t> 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Roboto Condensed" pitchFamily="2" charset="0"/>
                      </a:rPr>
                      <m:t>𝐿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Roboto Condensed" pitchFamily="2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Roboto Condensed" pitchFamily="2" charset="0"/>
                      </a:rPr>
                      <m:t>𝐼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Roboto Condensed" pitchFamily="2" charset="0"/>
                      </a:rPr>
                      <m:t>−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Roboto Condensed" pitchFamily="2" charset="0"/>
                      </a:rPr>
                      <m:t>𝑊</m:t>
                    </m:r>
                  </m:oMath>
                </a14:m>
                <a:endParaRPr lang="en-US" sz="2400" b="0" dirty="0" smtClean="0">
                  <a:solidFill>
                    <a:schemeClr val="tx1"/>
                  </a:solidFill>
                  <a:latin typeface="Roboto Condensed" pitchFamily="2" charset="0"/>
                  <a:ea typeface="Roboto Condensed" pitchFamily="2" charset="0"/>
                </a:endParaRPr>
              </a:p>
              <a:p>
                <a:r>
                  <a:rPr lang="en-US" sz="2400" dirty="0" smtClean="0">
                    <a:latin typeface="Roboto Condensed" pitchFamily="2" charset="0"/>
                    <a:ea typeface="Roboto Condensed" pitchFamily="2" charset="0"/>
                  </a:rPr>
                  <a:t>        eigenvalues: 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  <a:ea typeface="Roboto Condensed" pitchFamily="2" charset="0"/>
                      </a:rPr>
                      <m:t>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Roboto Condensed" pitchFamily="2" charset="0"/>
                      </a:rPr>
                      <m:t>0=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Roboto Condensed" pitchFamily="2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𝜆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  <a:ea typeface="Roboto Condensed" pitchFamily="2" charset="0"/>
                      </a:rPr>
                      <m:t>≤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𝜆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  <a:ea typeface="Roboto Condensed" pitchFamily="2" charset="0"/>
                      </a:rPr>
                      <m:t>≤⋯≤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Roboto Condensed" pitchFamily="2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𝜆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𝑛</m:t>
                        </m:r>
                      </m:sub>
                    </m:sSub>
                  </m:oMath>
                </a14:m>
                <a:endParaRPr lang="en-US" sz="2400" b="0" dirty="0" smtClean="0">
                  <a:latin typeface="Roboto Condensed" pitchFamily="2" charset="0"/>
                  <a:ea typeface="Roboto Condensed" pitchFamily="2" charset="0"/>
                </a:endParaRPr>
              </a:p>
              <a:p>
                <a:r>
                  <a:rPr lang="en-US" sz="2400" dirty="0" smtClean="0">
                    <a:latin typeface="Roboto Condensed" pitchFamily="2" charset="0"/>
                    <a:ea typeface="Roboto Condensed" pitchFamily="2" charset="0"/>
                  </a:rPr>
                  <a:t>       eigenvectors: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Roboto Condensed" pitchFamily="2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𝑣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  <a:ea typeface="Roboto Condensed" pitchFamily="2" charset="0"/>
                      </a:rPr>
                      <m:t>, 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Roboto Condensed" pitchFamily="2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    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𝑣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  <a:ea typeface="Roboto Condensed" pitchFamily="2" charset="0"/>
                      </a:rPr>
                      <m:t>,     …, 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Roboto Condensed" pitchFamily="2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    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𝑣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𝑛</m:t>
                        </m:r>
                      </m:sub>
                    </m:sSub>
                  </m:oMath>
                </a14:m>
                <a:endParaRPr lang="en-US" sz="2400" dirty="0" smtClean="0">
                  <a:solidFill>
                    <a:schemeClr val="tx1"/>
                  </a:solidFill>
                  <a:latin typeface="Roboto Condensed" pitchFamily="2" charset="0"/>
                  <a:ea typeface="Roboto Condensed" pitchFamily="2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2678" y="1395331"/>
                <a:ext cx="5303696" cy="1200329"/>
              </a:xfrm>
              <a:prstGeom prst="rect">
                <a:avLst/>
              </a:prstGeom>
              <a:blipFill rotWithShape="0">
                <a:blip r:embed="rId3"/>
                <a:stretch>
                  <a:fillRect l="-1839" t="-3553" b="-111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648539" y="3283423"/>
                <a:ext cx="627742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𝑔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Roboto Condensed" pitchFamily="2" charset="0"/>
                      </a:rPr>
                      <m:t>,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𝑔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Roboto Condensed" pitchFamily="2" charset="0"/>
                      </a:rPr>
                      <m:t>,…, 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𝑔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2400" dirty="0" smtClean="0">
                    <a:solidFill>
                      <a:schemeClr val="accent2">
                        <a:lumMod val="75000"/>
                      </a:schemeClr>
                    </a:solidFill>
                    <a:latin typeface="Roboto Condensed" pitchFamily="2" charset="0"/>
                    <a:ea typeface="Roboto Condensed" pitchFamily="2" charset="0"/>
                  </a:rPr>
                  <a:t> independent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Roboto Condensed" pitchFamily="2" charset="0"/>
                      </a:rPr>
                      <m:t>𝑁</m:t>
                    </m:r>
                    <m:r>
                      <a:rPr lang="en-US" sz="24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Roboto Condensed" pitchFamily="2" charset="0"/>
                      </a:rPr>
                      <m:t>(0,1)</m:t>
                    </m:r>
                  </m:oMath>
                </a14:m>
                <a:r>
                  <a:rPr lang="en-US" sz="2400" dirty="0" smtClean="0">
                    <a:solidFill>
                      <a:schemeClr val="accent2">
                        <a:lumMod val="75000"/>
                      </a:schemeClr>
                    </a:solidFill>
                    <a:latin typeface="Roboto Condensed" pitchFamily="2" charset="0"/>
                    <a:ea typeface="Roboto Condensed" pitchFamily="2" charset="0"/>
                  </a:rPr>
                  <a:t> random variables</a:t>
                </a: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8539" y="3283423"/>
                <a:ext cx="6277424" cy="461665"/>
              </a:xfrm>
              <a:prstGeom prst="rect">
                <a:avLst/>
              </a:prstGeom>
              <a:blipFill rotWithShape="0">
                <a:blip r:embed="rId4"/>
                <a:stretch>
                  <a:fillRect l="-291" t="-9333" r="-485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 Box 7"/>
              <p:cNvSpPr txBox="1">
                <a:spLocks noChangeArrowheads="1"/>
              </p:cNvSpPr>
              <p:nvPr/>
            </p:nvSpPr>
            <p:spPr bwMode="auto">
              <a:xfrm>
                <a:off x="385408" y="3957456"/>
                <a:ext cx="6740019" cy="14097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lvl="1"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b="0" i="1" u="none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800" b="0" i="1" u="none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ctrlPr>
                                    <a:rPr lang="en-US" sz="2800" b="0" i="1" u="none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sz="2800" b="0" i="1" u="none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800" b="0" i="1" u="none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=2</m:t>
                                  </m:r>
                                </m:sub>
                                <m:sup>
                                  <m:r>
                                    <a:rPr lang="en-US" sz="2800" b="0" i="1" u="none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  <m:e>
                                  <m:f>
                                    <m:fPr>
                                      <m:ctrlPr>
                                        <a:rPr lang="en-US" sz="2800" b="0" i="1" u="none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sz="2800" b="0" i="1" u="none" smtClean="0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b="0" i="1" u="none" smtClean="0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𝑔</m:t>
                                          </m:r>
                                        </m:e>
                                        <m:sub>
                                          <m:r>
                                            <a:rPr lang="en-US" sz="2800" b="0" i="1" u="none" smtClean="0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ad>
                                        <m:radPr>
                                          <m:degHide m:val="on"/>
                                          <m:ctrlPr>
                                            <a:rPr lang="en-US" sz="2800" b="0" i="1" u="none" smtClean="0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radPr>
                                        <m:deg/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800" b="0" i="1" u="none" smtClean="0">
                                                  <a:solidFill>
                                                    <a:schemeClr val="accent1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800" b="0" i="1" u="none" smtClean="0">
                                                  <a:solidFill>
                                                    <a:schemeClr val="accent1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𝜆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800" b="0" i="1" u="none" smtClean="0">
                                                  <a:solidFill>
                                                    <a:schemeClr val="accent1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rad>
                                    </m:den>
                                  </m:f>
                                </m:e>
                              </m:nary>
                              <m:sSub>
                                <m:sSubPr>
                                  <m:ctrlPr>
                                    <a:rPr lang="en-US" sz="2800" b="0" i="1" u="none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u="none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sz="2800" b="0" i="1" u="none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n-US" sz="2800" b="0" i="1" u="none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sz="2800" b="0" i="1" u="none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2800" i="1" u="none" dirty="0" smtClean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5408" y="3957456"/>
                <a:ext cx="6740019" cy="140974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98623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08604" y="155942"/>
            <a:ext cx="353334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600" dirty="0" smtClean="0">
                <a:solidFill>
                  <a:schemeClr val="accent1">
                    <a:lumMod val="50000"/>
                  </a:schemeClr>
                </a:solidFill>
                <a:latin typeface="Roboto Slab" pitchFamily="2" charset="0"/>
                <a:ea typeface="Roboto Slab" pitchFamily="2" charset="0"/>
              </a:rPr>
              <a:t>cover time of a graph</a:t>
            </a:r>
            <a:endParaRPr lang="en-US" sz="2600" dirty="0">
              <a:solidFill>
                <a:schemeClr val="accent1">
                  <a:lumMod val="50000"/>
                </a:schemeClr>
              </a:solidFill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 flipV="1">
            <a:off x="602484" y="709067"/>
            <a:ext cx="8189299" cy="2390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348" y="1120795"/>
            <a:ext cx="2982283" cy="18002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392678" y="1395331"/>
                <a:ext cx="5303696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chemeClr val="tx1"/>
                    </a:solidFill>
                    <a:latin typeface="Roboto Condensed" pitchFamily="2" charset="0"/>
                    <a:ea typeface="Roboto Condensed" pitchFamily="2" charset="0"/>
                  </a:rPr>
                  <a:t>Laplacian</a:t>
                </a:r>
                <a:r>
                  <a:rPr lang="en-US" sz="2400" dirty="0" smtClean="0">
                    <a:solidFill>
                      <a:schemeClr val="tx1"/>
                    </a:solidFill>
                    <a:latin typeface="Roboto Condensed" pitchFamily="2" charset="0"/>
                    <a:ea typeface="Roboto Condensed" pitchFamily="2" charset="0"/>
                  </a:rPr>
                  <a:t> matrix: 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Roboto Condensed" pitchFamily="2" charset="0"/>
                      </a:rPr>
                      <m:t> 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Roboto Condensed" pitchFamily="2" charset="0"/>
                      </a:rPr>
                      <m:t>𝐿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Roboto Condensed" pitchFamily="2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Roboto Condensed" pitchFamily="2" charset="0"/>
                      </a:rPr>
                      <m:t>𝐼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Roboto Condensed" pitchFamily="2" charset="0"/>
                      </a:rPr>
                      <m:t>−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Roboto Condensed" pitchFamily="2" charset="0"/>
                      </a:rPr>
                      <m:t>𝑊</m:t>
                    </m:r>
                  </m:oMath>
                </a14:m>
                <a:endParaRPr lang="en-US" sz="2400" b="0" dirty="0" smtClean="0">
                  <a:solidFill>
                    <a:schemeClr val="tx1"/>
                  </a:solidFill>
                  <a:latin typeface="Roboto Condensed" pitchFamily="2" charset="0"/>
                  <a:ea typeface="Roboto Condensed" pitchFamily="2" charset="0"/>
                </a:endParaRPr>
              </a:p>
              <a:p>
                <a:r>
                  <a:rPr lang="en-US" sz="2400" dirty="0" smtClean="0">
                    <a:latin typeface="Roboto Condensed" pitchFamily="2" charset="0"/>
                    <a:ea typeface="Roboto Condensed" pitchFamily="2" charset="0"/>
                  </a:rPr>
                  <a:t>        eigenvalues: 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  <a:ea typeface="Roboto Condensed" pitchFamily="2" charset="0"/>
                      </a:rPr>
                      <m:t>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Roboto Condensed" pitchFamily="2" charset="0"/>
                      </a:rPr>
                      <m:t>0=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Roboto Condensed" pitchFamily="2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𝜆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  <a:ea typeface="Roboto Condensed" pitchFamily="2" charset="0"/>
                      </a:rPr>
                      <m:t>≤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𝜆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  <a:ea typeface="Roboto Condensed" pitchFamily="2" charset="0"/>
                      </a:rPr>
                      <m:t>≤⋯≤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Roboto Condensed" pitchFamily="2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𝜆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𝑛</m:t>
                        </m:r>
                      </m:sub>
                    </m:sSub>
                  </m:oMath>
                </a14:m>
                <a:endParaRPr lang="en-US" sz="2400" b="0" dirty="0" smtClean="0">
                  <a:latin typeface="Roboto Condensed" pitchFamily="2" charset="0"/>
                  <a:ea typeface="Roboto Condensed" pitchFamily="2" charset="0"/>
                </a:endParaRPr>
              </a:p>
              <a:p>
                <a:r>
                  <a:rPr lang="en-US" sz="2400" dirty="0" smtClean="0">
                    <a:latin typeface="Roboto Condensed" pitchFamily="2" charset="0"/>
                    <a:ea typeface="Roboto Condensed" pitchFamily="2" charset="0"/>
                  </a:rPr>
                  <a:t>       eigenvectors: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Roboto Condensed" pitchFamily="2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𝑣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  <a:ea typeface="Roboto Condensed" pitchFamily="2" charset="0"/>
                      </a:rPr>
                      <m:t>, 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Roboto Condensed" pitchFamily="2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    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𝑣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  <a:ea typeface="Roboto Condensed" pitchFamily="2" charset="0"/>
                      </a:rPr>
                      <m:t>,     …, 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Roboto Condensed" pitchFamily="2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    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𝑣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𝑛</m:t>
                        </m:r>
                      </m:sub>
                    </m:sSub>
                  </m:oMath>
                </a14:m>
                <a:endParaRPr lang="en-US" sz="2400" dirty="0" smtClean="0">
                  <a:solidFill>
                    <a:schemeClr val="tx1"/>
                  </a:solidFill>
                  <a:latin typeface="Roboto Condensed" pitchFamily="2" charset="0"/>
                  <a:ea typeface="Roboto Condensed" pitchFamily="2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2678" y="1395331"/>
                <a:ext cx="5303696" cy="1200329"/>
              </a:xfrm>
              <a:prstGeom prst="rect">
                <a:avLst/>
              </a:prstGeom>
              <a:blipFill rotWithShape="0">
                <a:blip r:embed="rId3"/>
                <a:stretch>
                  <a:fillRect l="-1839" t="-3553" b="-111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648539" y="3283423"/>
                <a:ext cx="627742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𝑔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Roboto Condensed" pitchFamily="2" charset="0"/>
                      </a:rPr>
                      <m:t>,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𝑔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Roboto Condensed" pitchFamily="2" charset="0"/>
                      </a:rPr>
                      <m:t>,…, 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𝑔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2400" dirty="0" smtClean="0">
                    <a:solidFill>
                      <a:schemeClr val="accent2">
                        <a:lumMod val="75000"/>
                      </a:schemeClr>
                    </a:solidFill>
                    <a:latin typeface="Roboto Condensed" pitchFamily="2" charset="0"/>
                    <a:ea typeface="Roboto Condensed" pitchFamily="2" charset="0"/>
                  </a:rPr>
                  <a:t> independent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Roboto Condensed" pitchFamily="2" charset="0"/>
                      </a:rPr>
                      <m:t>𝑁</m:t>
                    </m:r>
                    <m:r>
                      <a:rPr lang="en-US" sz="24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Roboto Condensed" pitchFamily="2" charset="0"/>
                      </a:rPr>
                      <m:t>(0,1)</m:t>
                    </m:r>
                  </m:oMath>
                </a14:m>
                <a:r>
                  <a:rPr lang="en-US" sz="2400" dirty="0" smtClean="0">
                    <a:solidFill>
                      <a:schemeClr val="accent2">
                        <a:lumMod val="75000"/>
                      </a:schemeClr>
                    </a:solidFill>
                    <a:latin typeface="Roboto Condensed" pitchFamily="2" charset="0"/>
                    <a:ea typeface="Roboto Condensed" pitchFamily="2" charset="0"/>
                  </a:rPr>
                  <a:t> random variables</a:t>
                </a: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8539" y="3283423"/>
                <a:ext cx="6277424" cy="461665"/>
              </a:xfrm>
              <a:prstGeom prst="rect">
                <a:avLst/>
              </a:prstGeom>
              <a:blipFill rotWithShape="0">
                <a:blip r:embed="rId4"/>
                <a:stretch>
                  <a:fillRect l="-291" t="-9333" r="-485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 Box 7"/>
              <p:cNvSpPr txBox="1">
                <a:spLocks noChangeArrowheads="1"/>
              </p:cNvSpPr>
              <p:nvPr/>
            </p:nvSpPr>
            <p:spPr bwMode="auto">
              <a:xfrm>
                <a:off x="177807" y="3957456"/>
                <a:ext cx="6740019" cy="14097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lvl="1"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u="none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800" b="0" i="1" u="none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sSubSup>
                        <m:sSubSupPr>
                          <m:ctrlPr>
                            <a:rPr lang="en-US" sz="2800" b="0" i="1" u="none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800" b="0" i="1" u="none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ctrlPr>
                                    <a:rPr lang="en-US" sz="2800" b="0" i="1" u="none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sz="2800" b="0" i="1" u="none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800" b="0" i="1" u="none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=2</m:t>
                                  </m:r>
                                </m:sub>
                                <m:sup>
                                  <m:r>
                                    <a:rPr lang="en-US" sz="2800" b="0" i="1" u="none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  <m:e>
                                  <m:f>
                                    <m:fPr>
                                      <m:ctrlPr>
                                        <a:rPr lang="en-US" sz="2800" b="0" i="1" u="none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sz="2800" b="0" i="1" u="none" smtClean="0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b="0" i="1" u="none" smtClean="0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𝑔</m:t>
                                          </m:r>
                                        </m:e>
                                        <m:sub>
                                          <m:r>
                                            <a:rPr lang="en-US" sz="2800" b="0" i="1" u="none" smtClean="0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ad>
                                        <m:radPr>
                                          <m:degHide m:val="on"/>
                                          <m:ctrlPr>
                                            <a:rPr lang="en-US" sz="2800" b="0" i="1" u="none" smtClean="0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radPr>
                                        <m:deg/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800" b="0" i="1" u="none" smtClean="0">
                                                  <a:solidFill>
                                                    <a:schemeClr val="accent1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800" b="0" i="1" u="none" smtClean="0">
                                                  <a:solidFill>
                                                    <a:schemeClr val="accent1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𝜆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800" b="0" i="1" u="none" smtClean="0">
                                                  <a:solidFill>
                                                    <a:schemeClr val="accent1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rad>
                                    </m:den>
                                  </m:f>
                                </m:e>
                              </m:nary>
                              <m:sSub>
                                <m:sSubPr>
                                  <m:ctrlPr>
                                    <a:rPr lang="en-US" sz="2800" b="0" i="1" u="none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u="none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sz="2800" b="0" i="1" u="none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n-US" sz="2800" b="0" i="1" u="none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sz="2800" b="0" i="1" u="none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2800" i="1" u="none" dirty="0" smtClean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7807" y="3957456"/>
                <a:ext cx="6740019" cy="140974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51020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08604" y="155942"/>
            <a:ext cx="353334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600" dirty="0" smtClean="0">
                <a:solidFill>
                  <a:schemeClr val="accent1">
                    <a:lumMod val="50000"/>
                  </a:schemeClr>
                </a:solidFill>
                <a:latin typeface="Roboto Slab" pitchFamily="2" charset="0"/>
                <a:ea typeface="Roboto Slab" pitchFamily="2" charset="0"/>
              </a:rPr>
              <a:t>cover time of a graph</a:t>
            </a:r>
            <a:endParaRPr lang="en-US" sz="2600" dirty="0">
              <a:solidFill>
                <a:schemeClr val="accent1">
                  <a:lumMod val="50000"/>
                </a:schemeClr>
              </a:solidFill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 flipV="1">
            <a:off x="602484" y="709067"/>
            <a:ext cx="8189299" cy="2390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348" y="1120795"/>
            <a:ext cx="2982283" cy="18002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392678" y="1395331"/>
                <a:ext cx="5303696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chemeClr val="tx1"/>
                    </a:solidFill>
                    <a:latin typeface="Roboto Condensed" pitchFamily="2" charset="0"/>
                    <a:ea typeface="Roboto Condensed" pitchFamily="2" charset="0"/>
                  </a:rPr>
                  <a:t>Laplacian</a:t>
                </a:r>
                <a:r>
                  <a:rPr lang="en-US" sz="2400" dirty="0" smtClean="0">
                    <a:solidFill>
                      <a:schemeClr val="tx1"/>
                    </a:solidFill>
                    <a:latin typeface="Roboto Condensed" pitchFamily="2" charset="0"/>
                    <a:ea typeface="Roboto Condensed" pitchFamily="2" charset="0"/>
                  </a:rPr>
                  <a:t> matrix: 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Roboto Condensed" pitchFamily="2" charset="0"/>
                      </a:rPr>
                      <m:t> 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Roboto Condensed" pitchFamily="2" charset="0"/>
                      </a:rPr>
                      <m:t>𝐿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Roboto Condensed" pitchFamily="2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Roboto Condensed" pitchFamily="2" charset="0"/>
                      </a:rPr>
                      <m:t>𝐼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Roboto Condensed" pitchFamily="2" charset="0"/>
                      </a:rPr>
                      <m:t>−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Roboto Condensed" pitchFamily="2" charset="0"/>
                      </a:rPr>
                      <m:t>𝑊</m:t>
                    </m:r>
                  </m:oMath>
                </a14:m>
                <a:endParaRPr lang="en-US" sz="2400" b="0" dirty="0" smtClean="0">
                  <a:solidFill>
                    <a:schemeClr val="tx1"/>
                  </a:solidFill>
                  <a:latin typeface="Roboto Condensed" pitchFamily="2" charset="0"/>
                  <a:ea typeface="Roboto Condensed" pitchFamily="2" charset="0"/>
                </a:endParaRPr>
              </a:p>
              <a:p>
                <a:r>
                  <a:rPr lang="en-US" sz="2400" dirty="0" smtClean="0">
                    <a:latin typeface="Roboto Condensed" pitchFamily="2" charset="0"/>
                    <a:ea typeface="Roboto Condensed" pitchFamily="2" charset="0"/>
                  </a:rPr>
                  <a:t>        eigenvalues: 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  <a:ea typeface="Roboto Condensed" pitchFamily="2" charset="0"/>
                      </a:rPr>
                      <m:t>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Roboto Condensed" pitchFamily="2" charset="0"/>
                      </a:rPr>
                      <m:t>0=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Roboto Condensed" pitchFamily="2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𝜆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  <a:ea typeface="Roboto Condensed" pitchFamily="2" charset="0"/>
                      </a:rPr>
                      <m:t>≤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𝜆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  <a:ea typeface="Roboto Condensed" pitchFamily="2" charset="0"/>
                      </a:rPr>
                      <m:t>≤⋯≤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Roboto Condensed" pitchFamily="2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𝜆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𝑛</m:t>
                        </m:r>
                      </m:sub>
                    </m:sSub>
                  </m:oMath>
                </a14:m>
                <a:endParaRPr lang="en-US" sz="2400" b="0" dirty="0" smtClean="0">
                  <a:latin typeface="Roboto Condensed" pitchFamily="2" charset="0"/>
                  <a:ea typeface="Roboto Condensed" pitchFamily="2" charset="0"/>
                </a:endParaRPr>
              </a:p>
              <a:p>
                <a:r>
                  <a:rPr lang="en-US" sz="2400" dirty="0" smtClean="0">
                    <a:latin typeface="Roboto Condensed" pitchFamily="2" charset="0"/>
                    <a:ea typeface="Roboto Condensed" pitchFamily="2" charset="0"/>
                  </a:rPr>
                  <a:t>       eigenvectors: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Roboto Condensed" pitchFamily="2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𝑣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  <a:ea typeface="Roboto Condensed" pitchFamily="2" charset="0"/>
                      </a:rPr>
                      <m:t>, 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Roboto Condensed" pitchFamily="2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    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𝑣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  <a:ea typeface="Roboto Condensed" pitchFamily="2" charset="0"/>
                      </a:rPr>
                      <m:t>,     …, 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Roboto Condensed" pitchFamily="2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    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𝑣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𝑛</m:t>
                        </m:r>
                      </m:sub>
                    </m:sSub>
                  </m:oMath>
                </a14:m>
                <a:endParaRPr lang="en-US" sz="2400" dirty="0" smtClean="0">
                  <a:solidFill>
                    <a:schemeClr val="tx1"/>
                  </a:solidFill>
                  <a:latin typeface="Roboto Condensed" pitchFamily="2" charset="0"/>
                  <a:ea typeface="Roboto Condensed" pitchFamily="2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2678" y="1395331"/>
                <a:ext cx="5303696" cy="1200329"/>
              </a:xfrm>
              <a:prstGeom prst="rect">
                <a:avLst/>
              </a:prstGeom>
              <a:blipFill rotWithShape="0">
                <a:blip r:embed="rId3"/>
                <a:stretch>
                  <a:fillRect l="-1839" t="-3553" b="-111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648539" y="3283423"/>
                <a:ext cx="627742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𝑔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Roboto Condensed" pitchFamily="2" charset="0"/>
                      </a:rPr>
                      <m:t>,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𝑔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Roboto Condensed" pitchFamily="2" charset="0"/>
                      </a:rPr>
                      <m:t>,…, 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𝑔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2400" dirty="0" smtClean="0">
                    <a:solidFill>
                      <a:schemeClr val="accent2">
                        <a:lumMod val="75000"/>
                      </a:schemeClr>
                    </a:solidFill>
                    <a:latin typeface="Roboto Condensed" pitchFamily="2" charset="0"/>
                    <a:ea typeface="Roboto Condensed" pitchFamily="2" charset="0"/>
                  </a:rPr>
                  <a:t> independent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Roboto Condensed" pitchFamily="2" charset="0"/>
                      </a:rPr>
                      <m:t>𝑁</m:t>
                    </m:r>
                    <m:r>
                      <a:rPr lang="en-US" sz="24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Roboto Condensed" pitchFamily="2" charset="0"/>
                      </a:rPr>
                      <m:t>(0,1)</m:t>
                    </m:r>
                  </m:oMath>
                </a14:m>
                <a:r>
                  <a:rPr lang="en-US" sz="2400" dirty="0" smtClean="0">
                    <a:solidFill>
                      <a:schemeClr val="accent2">
                        <a:lumMod val="75000"/>
                      </a:schemeClr>
                    </a:solidFill>
                    <a:latin typeface="Roboto Condensed" pitchFamily="2" charset="0"/>
                    <a:ea typeface="Roboto Condensed" pitchFamily="2" charset="0"/>
                  </a:rPr>
                  <a:t> random variables</a:t>
                </a: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8539" y="3283423"/>
                <a:ext cx="6277424" cy="461665"/>
              </a:xfrm>
              <a:prstGeom prst="rect">
                <a:avLst/>
              </a:prstGeom>
              <a:blipFill rotWithShape="0">
                <a:blip r:embed="rId4"/>
                <a:stretch>
                  <a:fillRect l="-291" t="-9333" r="-485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 Box 7"/>
              <p:cNvSpPr txBox="1">
                <a:spLocks noChangeArrowheads="1"/>
              </p:cNvSpPr>
              <p:nvPr/>
            </p:nvSpPr>
            <p:spPr bwMode="auto">
              <a:xfrm>
                <a:off x="1401953" y="3957456"/>
                <a:ext cx="6740019" cy="14097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lvl="1"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u="none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800" b="0" i="1" u="none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sSubSup>
                        <m:sSubSupPr>
                          <m:ctrlPr>
                            <a:rPr lang="en-US" sz="2800" b="0" i="1" u="none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800" b="0" i="1" u="none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ctrlPr>
                                    <a:rPr lang="en-US" sz="2800" b="0" i="1" u="none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sz="2800" b="0" i="1" u="none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800" b="0" i="1" u="none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=2</m:t>
                                  </m:r>
                                </m:sub>
                                <m:sup>
                                  <m:r>
                                    <a:rPr lang="en-US" sz="2800" b="0" i="1" u="none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  <m:e>
                                  <m:f>
                                    <m:fPr>
                                      <m:ctrlPr>
                                        <a:rPr lang="en-US" sz="2800" i="1" u="none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sz="2800" i="1" u="none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i="1" u="none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𝑔</m:t>
                                          </m:r>
                                        </m:e>
                                        <m:sub>
                                          <m:r>
                                            <a:rPr lang="en-US" sz="2800" i="1" u="none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ad>
                                        <m:radPr>
                                          <m:degHide m:val="on"/>
                                          <m:ctrlPr>
                                            <a:rPr lang="en-US" sz="2800" i="1" u="none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radPr>
                                        <m:deg/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800" i="1" u="none">
                                                  <a:solidFill>
                                                    <a:schemeClr val="accent1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800" i="1" u="none">
                                                  <a:solidFill>
                                                    <a:schemeClr val="accent1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𝜆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800" i="1" u="none">
                                                  <a:solidFill>
                                                    <a:schemeClr val="accent1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rad>
                                    </m:den>
                                  </m:f>
                                  <m:sSub>
                                    <m:sSubPr>
                                      <m:ctrlPr>
                                        <a:rPr lang="en-US" sz="2800" b="0" i="1" u="none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u="none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sz="2800" b="0" i="1" u="none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nary>
                            </m:e>
                          </m:d>
                        </m:e>
                        <m:sub>
                          <m:r>
                            <a:rPr lang="en-US" sz="2800" b="0" i="1" u="none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sz="2800" b="0" i="1" u="none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2800" b="0" i="1" u="none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≍</m:t>
                      </m:r>
                      <m:r>
                        <m:rPr>
                          <m:nor/>
                        </m:rPr>
                        <a:rPr lang="en-US" sz="2800" b="0" i="0" u="none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Roboto Condensed" pitchFamily="2" charset="0"/>
                          <a:ea typeface="Roboto Condensed" pitchFamily="2" charset="0"/>
                        </a:rPr>
                        <m:t>cover</m:t>
                      </m:r>
                      <m:r>
                        <m:rPr>
                          <m:nor/>
                        </m:rPr>
                        <a:rPr lang="en-US" sz="2800" b="0" i="0" u="none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Roboto Condensed" pitchFamily="2" charset="0"/>
                          <a:ea typeface="Roboto Condensed" pitchFamily="2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b="0" i="0" u="none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Roboto Condensed" pitchFamily="2" charset="0"/>
                          <a:ea typeface="Roboto Condensed" pitchFamily="2" charset="0"/>
                        </a:rPr>
                        <m:t>time</m:t>
                      </m:r>
                      <m:r>
                        <m:rPr>
                          <m:nor/>
                        </m:rPr>
                        <a:rPr lang="en-US" sz="2800" b="0" i="0" u="none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Roboto Condensed" pitchFamily="2" charset="0"/>
                          <a:ea typeface="Roboto Condensed" pitchFamily="2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b="0" i="0" u="none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Roboto Condensed" pitchFamily="2" charset="0"/>
                          <a:ea typeface="Roboto Condensed" pitchFamily="2" charset="0"/>
                        </a:rPr>
                        <m:t>of</m:t>
                      </m:r>
                      <m:r>
                        <m:rPr>
                          <m:nor/>
                        </m:rPr>
                        <a:rPr lang="en-US" sz="2800" b="0" i="0" u="none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b="0" i="1" u="none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G</m:t>
                      </m:r>
                    </m:oMath>
                  </m:oMathPara>
                </a14:m>
                <a:endParaRPr lang="en-US" sz="2800" i="1" u="none" dirty="0" smtClean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01953" y="3957456"/>
                <a:ext cx="6740019" cy="140974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5399349" y="5417999"/>
            <a:ext cx="24673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 smtClean="0">
                <a:latin typeface="Roboto Condensed" pitchFamily="2" charset="0"/>
                <a:ea typeface="Roboto Condensed" pitchFamily="2" charset="0"/>
              </a:rPr>
              <a:t>[Ding-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</a:rPr>
              <a:t>L</a:t>
            </a:r>
            <a:r>
              <a:rPr lang="en-US" sz="2400" dirty="0" smtClean="0">
                <a:latin typeface="Roboto Condensed" pitchFamily="2" charset="0"/>
                <a:ea typeface="Roboto Condensed" pitchFamily="2" charset="0"/>
              </a:rPr>
              <a:t>-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</a:rPr>
              <a:t>Peres</a:t>
            </a:r>
            <a:r>
              <a:rPr lang="en-US" sz="2400" dirty="0">
                <a:latin typeface="Roboto Condensed" pitchFamily="2" charset="0"/>
                <a:ea typeface="Roboto Condensed" pitchFamily="2" charset="0"/>
              </a:rPr>
              <a:t> </a:t>
            </a:r>
            <a:r>
              <a:rPr lang="en-US" sz="2400" dirty="0" smtClean="0">
                <a:latin typeface="Roboto Condensed" pitchFamily="2" charset="0"/>
                <a:ea typeface="Roboto Condensed" pitchFamily="2" charset="0"/>
              </a:rPr>
              <a:t>2011]</a:t>
            </a:r>
          </a:p>
          <a:p>
            <a:pPr algn="r"/>
            <a:r>
              <a:rPr lang="en-US" sz="2400" dirty="0" smtClean="0">
                <a:latin typeface="Roboto Condensed" pitchFamily="2" charset="0"/>
                <a:ea typeface="Roboto Condensed" pitchFamily="2" charset="0"/>
              </a:rPr>
              <a:t>[</a:t>
            </a:r>
            <a:r>
              <a:rPr lang="en-US" sz="2400" dirty="0" err="1" smtClean="0">
                <a:latin typeface="Roboto Condensed" pitchFamily="2" charset="0"/>
                <a:ea typeface="Roboto Condensed" pitchFamily="2" charset="0"/>
              </a:rPr>
              <a:t>Zhai</a:t>
            </a:r>
            <a:r>
              <a:rPr lang="en-US" sz="2400" dirty="0" smtClean="0">
                <a:latin typeface="Roboto Condensed" pitchFamily="2" charset="0"/>
                <a:ea typeface="Roboto Condensed" pitchFamily="2" charset="0"/>
              </a:rPr>
              <a:t> 2014]</a:t>
            </a:r>
          </a:p>
        </p:txBody>
      </p:sp>
    </p:spTree>
    <p:extLst>
      <p:ext uri="{BB962C8B-B14F-4D97-AF65-F5344CB8AC3E}">
        <p14:creationId xmlns:p14="http://schemas.microsoft.com/office/powerpoint/2010/main" val="13395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/>
          <p:nvPr/>
        </p:nvSpPr>
        <p:spPr>
          <a:xfrm>
            <a:off x="7012999" y="4830906"/>
            <a:ext cx="1324536" cy="773206"/>
          </a:xfrm>
          <a:custGeom>
            <a:avLst/>
            <a:gdLst>
              <a:gd name="connsiteX0" fmla="*/ 0 w 1324536"/>
              <a:gd name="connsiteY0" fmla="*/ 773206 h 773206"/>
              <a:gd name="connsiteX1" fmla="*/ 342900 w 1324536"/>
              <a:gd name="connsiteY1" fmla="*/ 450476 h 773206"/>
              <a:gd name="connsiteX2" fmla="*/ 1089212 w 1324536"/>
              <a:gd name="connsiteY2" fmla="*/ 524435 h 773206"/>
              <a:gd name="connsiteX3" fmla="*/ 1324536 w 1324536"/>
              <a:gd name="connsiteY3" fmla="*/ 0 h 773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24536" h="773206">
                <a:moveTo>
                  <a:pt x="0" y="773206"/>
                </a:moveTo>
                <a:cubicBezTo>
                  <a:pt x="80682" y="632572"/>
                  <a:pt x="161365" y="491938"/>
                  <a:pt x="342900" y="450476"/>
                </a:cubicBezTo>
                <a:cubicBezTo>
                  <a:pt x="524435" y="409014"/>
                  <a:pt x="925606" y="599514"/>
                  <a:pt x="1089212" y="524435"/>
                </a:cubicBezTo>
                <a:cubicBezTo>
                  <a:pt x="1252818" y="449356"/>
                  <a:pt x="1288677" y="224678"/>
                  <a:pt x="1324536" y="0"/>
                </a:cubicBezTo>
              </a:path>
            </a:pathLst>
          </a:custGeom>
          <a:noFill/>
          <a:ln w="38100"/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5352288" y="4689712"/>
            <a:ext cx="1102658" cy="914400"/>
          </a:xfrm>
          <a:custGeom>
            <a:avLst/>
            <a:gdLst>
              <a:gd name="connsiteX0" fmla="*/ 1102658 w 1102658"/>
              <a:gd name="connsiteY0" fmla="*/ 914400 h 914400"/>
              <a:gd name="connsiteX1" fmla="*/ 342900 w 1102658"/>
              <a:gd name="connsiteY1" fmla="*/ 658906 h 914400"/>
              <a:gd name="connsiteX2" fmla="*/ 0 w 1102658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02658" h="914400">
                <a:moveTo>
                  <a:pt x="1102658" y="914400"/>
                </a:moveTo>
                <a:cubicBezTo>
                  <a:pt x="814667" y="862853"/>
                  <a:pt x="526676" y="811306"/>
                  <a:pt x="342900" y="658906"/>
                </a:cubicBezTo>
                <a:cubicBezTo>
                  <a:pt x="159124" y="506506"/>
                  <a:pt x="79562" y="253253"/>
                  <a:pt x="0" y="0"/>
                </a:cubicBezTo>
              </a:path>
            </a:pathLst>
          </a:custGeom>
          <a:noFill/>
          <a:ln w="38100"/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321428" y="155942"/>
            <a:ext cx="352051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600" dirty="0" smtClean="0">
                <a:solidFill>
                  <a:schemeClr val="accent1">
                    <a:lumMod val="50000"/>
                  </a:schemeClr>
                </a:solidFill>
                <a:latin typeface="Roboto Slab" pitchFamily="2" charset="0"/>
                <a:ea typeface="Roboto Slab" pitchFamily="2" charset="0"/>
              </a:rPr>
              <a:t>holistic spectral data</a:t>
            </a:r>
            <a:endParaRPr lang="en-US" sz="2600" dirty="0">
              <a:solidFill>
                <a:schemeClr val="accent1">
                  <a:lumMod val="50000"/>
                </a:schemeClr>
              </a:solidFill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 flipV="1">
            <a:off x="602484" y="709067"/>
            <a:ext cx="8189299" cy="2390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 Box 7"/>
              <p:cNvSpPr txBox="1">
                <a:spLocks noChangeArrowheads="1"/>
              </p:cNvSpPr>
              <p:nvPr/>
            </p:nvSpPr>
            <p:spPr bwMode="auto">
              <a:xfrm>
                <a:off x="1053729" y="1003287"/>
                <a:ext cx="2572519" cy="12685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lvl="1"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US" sz="2800" b="0" i="1" u="none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800" b="0" i="1" u="none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b="0" i="1" u="none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=2</m:t>
                          </m:r>
                        </m:sub>
                        <m:sup>
                          <m:r>
                            <a:rPr lang="en-US" sz="2800" b="0" i="1" u="none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f>
                            <m:fPr>
                              <m:ctrlPr>
                                <a:rPr lang="en-US" sz="2800" b="0" i="1" u="none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800" b="0" i="1" u="none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u="none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US" sz="2800" b="0" i="1" u="none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sz="2800" b="0" i="1" u="none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b>
                                    <m:sSubPr>
                                      <m:ctrlPr>
                                        <a:rPr lang="en-US" sz="2800" b="0" i="1" u="none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u="none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𝜆</m:t>
                                      </m:r>
                                    </m:e>
                                    <m:sub>
                                      <m:r>
                                        <a:rPr lang="en-US" sz="2800" b="0" i="1" u="none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rad>
                            </m:den>
                          </m:f>
                        </m:e>
                      </m:nary>
                      <m:sSub>
                        <m:sSubPr>
                          <m:ctrlPr>
                            <a:rPr lang="en-US" sz="2800" b="0" i="1" u="none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u="none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800" b="0" i="1" u="none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800" i="1" u="none" dirty="0" smtClean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0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53729" y="1003287"/>
                <a:ext cx="2572519" cy="1268552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/>
              <p:cNvSpPr txBox="1"/>
              <p:nvPr/>
            </p:nvSpPr>
            <p:spPr>
              <a:xfrm>
                <a:off x="956789" y="2437624"/>
                <a:ext cx="296016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>
                    <a:latin typeface="Roboto Condensed" pitchFamily="2" charset="0"/>
                    <a:ea typeface="Roboto Condensed" pitchFamily="2" charset="0"/>
                  </a:rPr>
                  <a:t>Gaussian free field on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ea typeface="Roboto Condensed" pitchFamily="2" charset="0"/>
                      </a:rPr>
                      <m:t>𝐺</m:t>
                    </m:r>
                  </m:oMath>
                </a14:m>
                <a:endParaRPr lang="en-US" sz="2400" dirty="0" smtClean="0">
                  <a:solidFill>
                    <a:schemeClr val="tx1"/>
                  </a:solidFill>
                  <a:latin typeface="Roboto Condensed" pitchFamily="2" charset="0"/>
                  <a:ea typeface="Roboto Condensed" pitchFamily="2" charset="0"/>
                </a:endParaRPr>
              </a:p>
            </p:txBody>
          </p:sp>
        </mc:Choice>
        <mc:Fallback xmlns="">
          <p:sp>
            <p:nvSpPr>
              <p:cNvPr id="61" name="TextBox 6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789" y="2437624"/>
                <a:ext cx="2960169" cy="461665"/>
              </a:xfrm>
              <a:prstGeom prst="rect">
                <a:avLst/>
              </a:prstGeom>
              <a:blipFill rotWithShape="0">
                <a:blip r:embed="rId3"/>
                <a:stretch>
                  <a:fillRect l="-3292" t="-9211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/>
          <p:cNvGrpSpPr/>
          <p:nvPr/>
        </p:nvGrpSpPr>
        <p:grpSpPr>
          <a:xfrm>
            <a:off x="4474725" y="1014356"/>
            <a:ext cx="2980638" cy="2268808"/>
            <a:chOff x="4556366" y="1121125"/>
            <a:chExt cx="3613968" cy="2955243"/>
          </a:xfrm>
        </p:grpSpPr>
        <p:pic>
          <p:nvPicPr>
            <p:cNvPr id="62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6366" y="1121125"/>
              <a:ext cx="3613968" cy="29552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3" name="Oval 62"/>
            <p:cNvSpPr/>
            <p:nvPr/>
          </p:nvSpPr>
          <p:spPr bwMode="auto">
            <a:xfrm>
              <a:off x="6498765" y="1379261"/>
              <a:ext cx="172699" cy="170993"/>
            </a:xfrm>
            <a:prstGeom prst="ellipse">
              <a:avLst/>
            </a:prstGeom>
            <a:solidFill>
              <a:srgbClr val="FFC000">
                <a:alpha val="47000"/>
              </a:srgbClr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000" b="0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Gill Sans MT Condensed" pitchFamily="34" charset="0"/>
                <a:cs typeface="Arial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/>
              <p:cNvSpPr txBox="1"/>
              <p:nvPr/>
            </p:nvSpPr>
            <p:spPr>
              <a:xfrm>
                <a:off x="770186" y="3834546"/>
                <a:ext cx="3217226" cy="10831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𝑅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eff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𝑎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,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𝑏</m:t>
                          </m:r>
                        </m:e>
                      </m:d>
                      <m:r>
                        <a:rPr lang="en-US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1</m:t>
                          </m:r>
                        </m:num>
                        <m:den>
                          <m:d>
                            <m:d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</m:ctrlPr>
                            </m:dPr>
                            <m:e>
                              <m:eqArr>
                                <m:eqArrPr>
                                  <m:ctrlP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Roboto Condensed" pitchFamily="2" charset="0"/>
                                    </a:rPr>
                                  </m:ctrlPr>
                                </m:eqArr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Roboto Condensed" pitchFamily="2" charset="0"/>
                                    </a:rPr>
                                    <m:t>current</m:t>
                                  </m:r>
                                </m:e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Roboto Condensed" pitchFamily="2" charset="0"/>
                                    </a:rPr>
                                    <m:t>induced</m:t>
                                  </m:r>
                                </m:e>
                              </m:eqArr>
                            </m:e>
                          </m:d>
                        </m:den>
                      </m:f>
                    </m:oMath>
                  </m:oMathPara>
                </a14:m>
                <a:endParaRPr lang="en-US" sz="2400" dirty="0" smtClean="0">
                  <a:solidFill>
                    <a:schemeClr val="tx1"/>
                  </a:solidFill>
                  <a:latin typeface="Roboto Condensed" pitchFamily="2" charset="0"/>
                  <a:ea typeface="Roboto Condensed" pitchFamily="2" charset="0"/>
                </a:endParaRPr>
              </a:p>
            </p:txBody>
          </p:sp>
        </mc:Choice>
        <mc:Fallback xmlns="">
          <p:sp>
            <p:nvSpPr>
              <p:cNvPr id="64" name="TextBox 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186" y="3834546"/>
                <a:ext cx="3217226" cy="1083117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5" name="Group 64"/>
          <p:cNvGrpSpPr/>
          <p:nvPr/>
        </p:nvGrpSpPr>
        <p:grpSpPr>
          <a:xfrm>
            <a:off x="4291971" y="3283164"/>
            <a:ext cx="4119512" cy="3041646"/>
            <a:chOff x="923137" y="1913599"/>
            <a:chExt cx="4119512" cy="3041646"/>
          </a:xfrm>
        </p:grpSpPr>
        <p:sp>
          <p:nvSpPr>
            <p:cNvPr id="66" name="Freeform 65"/>
            <p:cNvSpPr/>
            <p:nvPr/>
          </p:nvSpPr>
          <p:spPr>
            <a:xfrm>
              <a:off x="1667435" y="2608729"/>
              <a:ext cx="2622177" cy="1647265"/>
            </a:xfrm>
            <a:custGeom>
              <a:avLst/>
              <a:gdLst>
                <a:gd name="connsiteX0" fmla="*/ 0 w 2622177"/>
                <a:gd name="connsiteY0" fmla="*/ 0 h 1647265"/>
                <a:gd name="connsiteX1" fmla="*/ 1028700 w 2622177"/>
                <a:gd name="connsiteY1" fmla="*/ 1028700 h 1647265"/>
                <a:gd name="connsiteX2" fmla="*/ 2622177 w 2622177"/>
                <a:gd name="connsiteY2" fmla="*/ 1647265 h 1647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2177" h="1647265">
                  <a:moveTo>
                    <a:pt x="0" y="0"/>
                  </a:moveTo>
                  <a:cubicBezTo>
                    <a:pt x="295835" y="377078"/>
                    <a:pt x="591671" y="754156"/>
                    <a:pt x="1028700" y="1028700"/>
                  </a:cubicBezTo>
                  <a:cubicBezTo>
                    <a:pt x="1465730" y="1303244"/>
                    <a:pt x="2043953" y="1475254"/>
                    <a:pt x="2622177" y="1647265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Freeform 66"/>
            <p:cNvSpPr/>
            <p:nvPr/>
          </p:nvSpPr>
          <p:spPr>
            <a:xfrm>
              <a:off x="1963271" y="2003612"/>
              <a:ext cx="1640541" cy="2171700"/>
            </a:xfrm>
            <a:custGeom>
              <a:avLst/>
              <a:gdLst>
                <a:gd name="connsiteX0" fmla="*/ 0 w 1640541"/>
                <a:gd name="connsiteY0" fmla="*/ 2171700 h 2171700"/>
                <a:gd name="connsiteX1" fmla="*/ 779929 w 1640541"/>
                <a:gd name="connsiteY1" fmla="*/ 685800 h 2171700"/>
                <a:gd name="connsiteX2" fmla="*/ 1640541 w 1640541"/>
                <a:gd name="connsiteY2" fmla="*/ 0 h 217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40541" h="2171700">
                  <a:moveTo>
                    <a:pt x="0" y="2171700"/>
                  </a:moveTo>
                  <a:cubicBezTo>
                    <a:pt x="253253" y="1609725"/>
                    <a:pt x="506506" y="1047750"/>
                    <a:pt x="779929" y="685800"/>
                  </a:cubicBezTo>
                  <a:cubicBezTo>
                    <a:pt x="1053352" y="323850"/>
                    <a:pt x="1346946" y="161925"/>
                    <a:pt x="1640541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>
              <a:off x="1976718" y="2909661"/>
              <a:ext cx="2985247" cy="539510"/>
            </a:xfrm>
            <a:custGeom>
              <a:avLst/>
              <a:gdLst>
                <a:gd name="connsiteX0" fmla="*/ 0 w 2985247"/>
                <a:gd name="connsiteY0" fmla="*/ 405039 h 539510"/>
                <a:gd name="connsiteX1" fmla="*/ 1526241 w 2985247"/>
                <a:gd name="connsiteY1" fmla="*/ 1627 h 539510"/>
                <a:gd name="connsiteX2" fmla="*/ 2985247 w 2985247"/>
                <a:gd name="connsiteY2" fmla="*/ 539510 h 539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85247" h="539510">
                  <a:moveTo>
                    <a:pt x="0" y="405039"/>
                  </a:moveTo>
                  <a:cubicBezTo>
                    <a:pt x="514350" y="192127"/>
                    <a:pt x="1028700" y="-20785"/>
                    <a:pt x="1526241" y="1627"/>
                  </a:cubicBezTo>
                  <a:cubicBezTo>
                    <a:pt x="2023782" y="24039"/>
                    <a:pt x="2504514" y="281774"/>
                    <a:pt x="2985247" y="53951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9" name="Group 68"/>
            <p:cNvGrpSpPr/>
            <p:nvPr/>
          </p:nvGrpSpPr>
          <p:grpSpPr>
            <a:xfrm>
              <a:off x="923137" y="1913599"/>
              <a:ext cx="4119512" cy="3041646"/>
              <a:chOff x="1057973" y="4042297"/>
              <a:chExt cx="3538674" cy="2439876"/>
            </a:xfrm>
            <a:solidFill>
              <a:schemeClr val="accent4">
                <a:lumMod val="60000"/>
                <a:lumOff val="40000"/>
              </a:schemeClr>
            </a:solidFill>
          </p:grpSpPr>
          <p:cxnSp>
            <p:nvCxnSpPr>
              <p:cNvPr id="70" name="Straight Connector 69"/>
              <p:cNvCxnSpPr/>
              <p:nvPr/>
            </p:nvCxnSpPr>
            <p:spPr bwMode="auto">
              <a:xfrm>
                <a:off x="2717321" y="4382219"/>
                <a:ext cx="319177" cy="370936"/>
              </a:xfrm>
              <a:prstGeom prst="line">
                <a:avLst/>
              </a:pr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grpSp>
            <p:nvGrpSpPr>
              <p:cNvPr id="71" name="Group 70"/>
              <p:cNvGrpSpPr/>
              <p:nvPr/>
            </p:nvGrpSpPr>
            <p:grpSpPr>
              <a:xfrm>
                <a:off x="1057973" y="4042297"/>
                <a:ext cx="3538674" cy="2439876"/>
                <a:chOff x="2754080" y="4016667"/>
                <a:chExt cx="3538674" cy="2439876"/>
              </a:xfrm>
              <a:grpFill/>
            </p:grpSpPr>
            <p:cxnSp>
              <p:nvCxnSpPr>
                <p:cNvPr id="72" name="Straight Connector 71"/>
                <p:cNvCxnSpPr/>
                <p:nvPr/>
              </p:nvCxnSpPr>
              <p:spPr bwMode="auto">
                <a:xfrm flipV="1">
                  <a:off x="3071004" y="5132717"/>
                  <a:ext cx="595222" cy="500333"/>
                </a:xfrm>
                <a:prstGeom prst="line">
                  <a:avLst/>
                </a:prstGeom>
                <a:grp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grpSp>
              <p:nvGrpSpPr>
                <p:cNvPr id="73" name="Group 72"/>
                <p:cNvGrpSpPr/>
                <p:nvPr/>
              </p:nvGrpSpPr>
              <p:grpSpPr>
                <a:xfrm>
                  <a:off x="2754080" y="4016667"/>
                  <a:ext cx="3538674" cy="2439876"/>
                  <a:chOff x="481903" y="910268"/>
                  <a:chExt cx="5127023" cy="3613267"/>
                </a:xfrm>
                <a:grpFill/>
              </p:grpSpPr>
              <p:grpSp>
                <p:nvGrpSpPr>
                  <p:cNvPr id="74" name="Group 513"/>
                  <p:cNvGrpSpPr/>
                  <p:nvPr/>
                </p:nvGrpSpPr>
                <p:grpSpPr>
                  <a:xfrm>
                    <a:off x="605734" y="974309"/>
                    <a:ext cx="4910618" cy="3469031"/>
                    <a:chOff x="1446575" y="1397879"/>
                    <a:chExt cx="6110363" cy="4350055"/>
                  </a:xfrm>
                  <a:grpFill/>
                </p:grpSpPr>
                <p:grpSp>
                  <p:nvGrpSpPr>
                    <p:cNvPr id="99" name="Group 357"/>
                    <p:cNvGrpSpPr/>
                    <p:nvPr/>
                  </p:nvGrpSpPr>
                  <p:grpSpPr>
                    <a:xfrm>
                      <a:off x="1446575" y="1408386"/>
                      <a:ext cx="6110363" cy="4339548"/>
                      <a:chOff x="1446575" y="1408386"/>
                      <a:chExt cx="6110363" cy="4339548"/>
                    </a:xfrm>
                    <a:grpFill/>
                  </p:grpSpPr>
                  <p:cxnSp>
                    <p:nvCxnSpPr>
                      <p:cNvPr id="104" name="Straight Connector 103"/>
                      <p:cNvCxnSpPr/>
                      <p:nvPr/>
                    </p:nvCxnSpPr>
                    <p:spPr bwMode="auto">
                      <a:xfrm flipV="1">
                        <a:off x="3697077" y="3412939"/>
                        <a:ext cx="563251" cy="595320"/>
                      </a:xfrm>
                      <a:prstGeom prst="lin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105" name="Straight Connector 104"/>
                      <p:cNvCxnSpPr/>
                      <p:nvPr/>
                    </p:nvCxnSpPr>
                    <p:spPr bwMode="auto">
                      <a:xfrm rot="5400000" flipH="1" flipV="1">
                        <a:off x="4149550" y="2771765"/>
                        <a:ext cx="792446" cy="545518"/>
                      </a:xfrm>
                      <a:prstGeom prst="lin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122" name="Straight Connector 121"/>
                      <p:cNvCxnSpPr/>
                      <p:nvPr/>
                    </p:nvCxnSpPr>
                    <p:spPr bwMode="auto">
                      <a:xfrm>
                        <a:off x="4273015" y="3412939"/>
                        <a:ext cx="1230586" cy="333661"/>
                      </a:xfrm>
                      <a:prstGeom prst="lin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123" name="Straight Connector 122"/>
                      <p:cNvCxnSpPr/>
                      <p:nvPr/>
                    </p:nvCxnSpPr>
                    <p:spPr bwMode="auto">
                      <a:xfrm rot="16200000" flipV="1">
                        <a:off x="3547219" y="2683424"/>
                        <a:ext cx="671609" cy="612482"/>
                      </a:xfrm>
                      <a:prstGeom prst="lin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124" name="Straight Connector 123"/>
                      <p:cNvCxnSpPr/>
                      <p:nvPr/>
                    </p:nvCxnSpPr>
                    <p:spPr bwMode="auto">
                      <a:xfrm flipV="1">
                        <a:off x="1519764" y="1702115"/>
                        <a:ext cx="1625583" cy="244221"/>
                      </a:xfrm>
                      <a:prstGeom prst="lin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125" name="Straight Connector 124"/>
                      <p:cNvCxnSpPr/>
                      <p:nvPr/>
                    </p:nvCxnSpPr>
                    <p:spPr bwMode="auto">
                      <a:xfrm>
                        <a:off x="1496651" y="2046898"/>
                        <a:ext cx="862868" cy="298094"/>
                      </a:xfrm>
                      <a:prstGeom prst="lin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126" name="Straight Connector 125"/>
                      <p:cNvCxnSpPr/>
                      <p:nvPr/>
                    </p:nvCxnSpPr>
                    <p:spPr bwMode="auto">
                      <a:xfrm rot="16200000" flipH="1">
                        <a:off x="1092173" y="2433623"/>
                        <a:ext cx="955337" cy="246534"/>
                      </a:xfrm>
                      <a:prstGeom prst="lin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127" name="Straight Connector 126"/>
                      <p:cNvCxnSpPr/>
                      <p:nvPr/>
                    </p:nvCxnSpPr>
                    <p:spPr bwMode="auto">
                      <a:xfrm rot="5400000">
                        <a:off x="1798471" y="2459869"/>
                        <a:ext cx="621328" cy="585522"/>
                      </a:xfrm>
                      <a:prstGeom prst="lin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128" name="Straight Connector 127"/>
                      <p:cNvCxnSpPr/>
                      <p:nvPr/>
                    </p:nvCxnSpPr>
                    <p:spPr bwMode="auto">
                      <a:xfrm rot="16200000" flipV="1">
                        <a:off x="3030158" y="2054516"/>
                        <a:ext cx="700342" cy="146383"/>
                      </a:xfrm>
                      <a:prstGeom prst="lin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129" name="Straight Connector 128"/>
                      <p:cNvCxnSpPr/>
                      <p:nvPr/>
                    </p:nvCxnSpPr>
                    <p:spPr bwMode="auto">
                      <a:xfrm rot="10800000" flipV="1">
                        <a:off x="3580633" y="2010980"/>
                        <a:ext cx="608631" cy="506402"/>
                      </a:xfrm>
                      <a:prstGeom prst="lin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130" name="Straight Connector 129"/>
                      <p:cNvCxnSpPr/>
                      <p:nvPr/>
                    </p:nvCxnSpPr>
                    <p:spPr bwMode="auto">
                      <a:xfrm rot="10800000">
                        <a:off x="3368768" y="1705708"/>
                        <a:ext cx="797382" cy="190348"/>
                      </a:xfrm>
                      <a:prstGeom prst="lin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131" name="Straight Connector 130"/>
                      <p:cNvCxnSpPr/>
                      <p:nvPr/>
                    </p:nvCxnSpPr>
                    <p:spPr bwMode="auto">
                      <a:xfrm rot="10800000">
                        <a:off x="1847192" y="3160261"/>
                        <a:ext cx="974579" cy="229856"/>
                      </a:xfrm>
                      <a:prstGeom prst="lin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132" name="Straight Connector 131"/>
                      <p:cNvCxnSpPr/>
                      <p:nvPr/>
                    </p:nvCxnSpPr>
                    <p:spPr bwMode="auto">
                      <a:xfrm rot="10800000" flipV="1">
                        <a:off x="3049045" y="3404482"/>
                        <a:ext cx="1109401" cy="3"/>
                      </a:xfrm>
                      <a:prstGeom prst="lin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133" name="Straight Connector 132"/>
                      <p:cNvCxnSpPr/>
                      <p:nvPr/>
                    </p:nvCxnSpPr>
                    <p:spPr bwMode="auto">
                      <a:xfrm rot="10800000" flipV="1">
                        <a:off x="2998416" y="4106619"/>
                        <a:ext cx="627891" cy="527948"/>
                      </a:xfrm>
                      <a:prstGeom prst="lin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134" name="Straight Connector 133"/>
                      <p:cNvCxnSpPr/>
                      <p:nvPr/>
                    </p:nvCxnSpPr>
                    <p:spPr bwMode="auto">
                      <a:xfrm rot="16200000" flipV="1">
                        <a:off x="3472597" y="4397965"/>
                        <a:ext cx="700343" cy="146383"/>
                      </a:xfrm>
                      <a:prstGeom prst="lin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135" name="Straight Connector 134"/>
                      <p:cNvCxnSpPr/>
                      <p:nvPr/>
                    </p:nvCxnSpPr>
                    <p:spPr bwMode="auto">
                      <a:xfrm>
                        <a:off x="1939091" y="4390347"/>
                        <a:ext cx="862868" cy="298094"/>
                      </a:xfrm>
                      <a:prstGeom prst="lin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136" name="Straight Connector 135"/>
                      <p:cNvCxnSpPr/>
                      <p:nvPr/>
                    </p:nvCxnSpPr>
                    <p:spPr bwMode="auto">
                      <a:xfrm rot="16200000" flipH="1">
                        <a:off x="1534613" y="4777072"/>
                        <a:ext cx="955337" cy="246534"/>
                      </a:xfrm>
                      <a:prstGeom prst="lin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137" name="Straight Connector 136"/>
                      <p:cNvCxnSpPr/>
                      <p:nvPr/>
                    </p:nvCxnSpPr>
                    <p:spPr bwMode="auto">
                      <a:xfrm rot="5400000">
                        <a:off x="2240911" y="4803318"/>
                        <a:ext cx="621328" cy="585522"/>
                      </a:xfrm>
                      <a:prstGeom prst="lin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138" name="Straight Connector 137"/>
                      <p:cNvCxnSpPr/>
                      <p:nvPr/>
                    </p:nvCxnSpPr>
                    <p:spPr bwMode="auto">
                      <a:xfrm rot="16200000" flipV="1">
                        <a:off x="2726648" y="5052024"/>
                        <a:ext cx="844001" cy="346690"/>
                      </a:xfrm>
                      <a:prstGeom prst="lin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139" name="Straight Connector 138"/>
                      <p:cNvCxnSpPr/>
                      <p:nvPr/>
                    </p:nvCxnSpPr>
                    <p:spPr bwMode="auto">
                      <a:xfrm rot="5400000" flipH="1" flipV="1">
                        <a:off x="3333629" y="5119454"/>
                        <a:ext cx="639286" cy="423730"/>
                      </a:xfrm>
                      <a:prstGeom prst="lin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140" name="Straight Connector 139"/>
                      <p:cNvCxnSpPr/>
                      <p:nvPr/>
                    </p:nvCxnSpPr>
                    <p:spPr bwMode="auto">
                      <a:xfrm rot="10800000">
                        <a:off x="3033086" y="4713581"/>
                        <a:ext cx="785825" cy="179575"/>
                      </a:xfrm>
                      <a:prstGeom prst="lin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141" name="Straight Connector 140"/>
                      <p:cNvCxnSpPr/>
                      <p:nvPr/>
                    </p:nvCxnSpPr>
                    <p:spPr bwMode="auto">
                      <a:xfrm rot="16200000" flipV="1">
                        <a:off x="3989659" y="5026873"/>
                        <a:ext cx="671609" cy="612482"/>
                      </a:xfrm>
                      <a:prstGeom prst="lin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142" name="Straight Connector 141"/>
                      <p:cNvCxnSpPr/>
                      <p:nvPr/>
                    </p:nvCxnSpPr>
                    <p:spPr bwMode="auto">
                      <a:xfrm rot="10800000">
                        <a:off x="2289632" y="5503710"/>
                        <a:ext cx="974579" cy="229856"/>
                      </a:xfrm>
                      <a:prstGeom prst="lin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143" name="Straight Connector 142"/>
                      <p:cNvCxnSpPr/>
                      <p:nvPr/>
                    </p:nvCxnSpPr>
                    <p:spPr bwMode="auto">
                      <a:xfrm rot="10800000" flipV="1">
                        <a:off x="3491485" y="5747931"/>
                        <a:ext cx="1109401" cy="3"/>
                      </a:xfrm>
                      <a:prstGeom prst="lin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144" name="Straight Connector 143"/>
                      <p:cNvCxnSpPr/>
                      <p:nvPr/>
                    </p:nvCxnSpPr>
                    <p:spPr bwMode="auto">
                      <a:xfrm flipV="1">
                        <a:off x="5548012" y="2591532"/>
                        <a:ext cx="364432" cy="1101713"/>
                      </a:xfrm>
                      <a:prstGeom prst="lin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145" name="Straight Connector 144"/>
                      <p:cNvCxnSpPr/>
                      <p:nvPr/>
                    </p:nvCxnSpPr>
                    <p:spPr bwMode="auto">
                      <a:xfrm rot="8052439" flipH="1" flipV="1">
                        <a:off x="5666097" y="3423963"/>
                        <a:ext cx="711739" cy="435566"/>
                      </a:xfrm>
                      <a:prstGeom prst="lin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146" name="Straight Connector 145"/>
                      <p:cNvCxnSpPr/>
                      <p:nvPr/>
                    </p:nvCxnSpPr>
                    <p:spPr bwMode="auto">
                      <a:xfrm rot="16200000" flipV="1">
                        <a:off x="4598277" y="2832539"/>
                        <a:ext cx="1145627" cy="714702"/>
                      </a:xfrm>
                      <a:prstGeom prst="lin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147" name="Straight Connector 146"/>
                      <p:cNvCxnSpPr/>
                      <p:nvPr/>
                    </p:nvCxnSpPr>
                    <p:spPr bwMode="auto">
                      <a:xfrm>
                        <a:off x="5402317" y="1408386"/>
                        <a:ext cx="1576552" cy="1250731"/>
                      </a:xfrm>
                      <a:prstGeom prst="lin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148" name="Straight Connector 147"/>
                      <p:cNvCxnSpPr/>
                      <p:nvPr/>
                    </p:nvCxnSpPr>
                    <p:spPr bwMode="auto">
                      <a:xfrm rot="16200000" flipH="1">
                        <a:off x="5076495" y="1765737"/>
                        <a:ext cx="1114098" cy="462455"/>
                      </a:xfrm>
                      <a:prstGeom prst="lin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149" name="Straight Connector 148"/>
                      <p:cNvCxnSpPr/>
                      <p:nvPr/>
                    </p:nvCxnSpPr>
                    <p:spPr bwMode="auto">
                      <a:xfrm rot="18852439" flipH="1">
                        <a:off x="4586302" y="1882191"/>
                        <a:ext cx="1063611" cy="253421"/>
                      </a:xfrm>
                      <a:prstGeom prst="lin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150" name="Straight Connector 149"/>
                      <p:cNvCxnSpPr/>
                      <p:nvPr/>
                    </p:nvCxnSpPr>
                    <p:spPr bwMode="auto">
                      <a:xfrm rot="10800000">
                        <a:off x="4834760" y="2564524"/>
                        <a:ext cx="1072057" cy="21020"/>
                      </a:xfrm>
                      <a:prstGeom prst="lin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151" name="Straight Connector 150"/>
                      <p:cNvCxnSpPr/>
                      <p:nvPr/>
                    </p:nvCxnSpPr>
                    <p:spPr bwMode="auto">
                      <a:xfrm rot="13452439" flipV="1">
                        <a:off x="6128608" y="2313373"/>
                        <a:ext cx="645430" cy="587783"/>
                      </a:xfrm>
                      <a:prstGeom prst="lin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152" name="Straight Connector 151"/>
                      <p:cNvCxnSpPr/>
                      <p:nvPr/>
                    </p:nvCxnSpPr>
                    <p:spPr bwMode="auto">
                      <a:xfrm flipV="1">
                        <a:off x="6485122" y="2613464"/>
                        <a:ext cx="510204" cy="911416"/>
                      </a:xfrm>
                      <a:prstGeom prst="lin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153" name="Straight Connector 152"/>
                      <p:cNvCxnSpPr/>
                      <p:nvPr/>
                    </p:nvCxnSpPr>
                    <p:spPr bwMode="auto">
                      <a:xfrm rot="16200000" flipV="1">
                        <a:off x="5722883" y="2769476"/>
                        <a:ext cx="966952" cy="557048"/>
                      </a:xfrm>
                      <a:prstGeom prst="lin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154" name="Straight Connector 153"/>
                      <p:cNvCxnSpPr/>
                      <p:nvPr/>
                    </p:nvCxnSpPr>
                    <p:spPr bwMode="auto">
                      <a:xfrm rot="13452439" flipV="1">
                        <a:off x="6718513" y="3311777"/>
                        <a:ext cx="625632" cy="563795"/>
                      </a:xfrm>
                      <a:prstGeom prst="lin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155" name="Straight Connector 154"/>
                      <p:cNvCxnSpPr/>
                      <p:nvPr/>
                    </p:nvCxnSpPr>
                    <p:spPr bwMode="auto">
                      <a:xfrm rot="16200000" flipV="1">
                        <a:off x="6758153" y="2827284"/>
                        <a:ext cx="1019502" cy="578068"/>
                      </a:xfrm>
                      <a:prstGeom prst="lin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156" name="Straight Connector 155"/>
                      <p:cNvCxnSpPr/>
                      <p:nvPr/>
                    </p:nvCxnSpPr>
                    <p:spPr bwMode="auto">
                      <a:xfrm rot="16200000" flipV="1">
                        <a:off x="5833243" y="4172608"/>
                        <a:ext cx="1366346" cy="21019"/>
                      </a:xfrm>
                      <a:prstGeom prst="lin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157" name="Straight Connector 156"/>
                      <p:cNvCxnSpPr/>
                      <p:nvPr/>
                    </p:nvCxnSpPr>
                    <p:spPr bwMode="auto">
                      <a:xfrm rot="18852439" flipH="1">
                        <a:off x="6352056" y="4232539"/>
                        <a:ext cx="1395486" cy="1"/>
                      </a:xfrm>
                      <a:prstGeom prst="lin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158" name="Straight Connector 157"/>
                      <p:cNvCxnSpPr/>
                      <p:nvPr/>
                    </p:nvCxnSpPr>
                    <p:spPr bwMode="auto">
                      <a:xfrm rot="16200000" flipV="1">
                        <a:off x="5481147" y="3757450"/>
                        <a:ext cx="1051033" cy="1019502"/>
                      </a:xfrm>
                      <a:prstGeom prst="lin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</p:grpSp>
                <p:cxnSp>
                  <p:nvCxnSpPr>
                    <p:cNvPr id="100" name="Straight Connector 99"/>
                    <p:cNvCxnSpPr/>
                    <p:nvPr/>
                  </p:nvCxnSpPr>
                  <p:spPr bwMode="auto">
                    <a:xfrm>
                      <a:off x="2901398" y="3395374"/>
                      <a:ext cx="829777" cy="619581"/>
                    </a:xfrm>
                    <a:prstGeom prst="line">
                      <a:avLst/>
                    </a:prstGeom>
                    <a:grpFill/>
                    <a:ln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101" name="Straight Connector 100"/>
                    <p:cNvCxnSpPr/>
                    <p:nvPr/>
                  </p:nvCxnSpPr>
                  <p:spPr bwMode="auto">
                    <a:xfrm>
                      <a:off x="1726690" y="3152402"/>
                      <a:ext cx="112620" cy="1135818"/>
                    </a:xfrm>
                    <a:prstGeom prst="line">
                      <a:avLst/>
                    </a:prstGeom>
                    <a:grpFill/>
                    <a:ln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102" name="Straight Connector 101"/>
                    <p:cNvCxnSpPr/>
                    <p:nvPr/>
                  </p:nvCxnSpPr>
                  <p:spPr bwMode="auto">
                    <a:xfrm flipV="1">
                      <a:off x="4288225" y="1397879"/>
                      <a:ext cx="1103582" cy="536025"/>
                    </a:xfrm>
                    <a:prstGeom prst="line">
                      <a:avLst/>
                    </a:prstGeom>
                    <a:grpFill/>
                    <a:ln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103" name="Straight Connector 102"/>
                    <p:cNvCxnSpPr/>
                    <p:nvPr/>
                  </p:nvCxnSpPr>
                  <p:spPr bwMode="auto">
                    <a:xfrm rot="10800000" flipV="1">
                      <a:off x="4698125" y="4813740"/>
                      <a:ext cx="1765741" cy="924908"/>
                    </a:xfrm>
                    <a:prstGeom prst="line">
                      <a:avLst/>
                    </a:prstGeom>
                    <a:grpFill/>
                    <a:ln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</p:grpSp>
              <p:grpSp>
                <p:nvGrpSpPr>
                  <p:cNvPr id="75" name="Group 488"/>
                  <p:cNvGrpSpPr/>
                  <p:nvPr/>
                </p:nvGrpSpPr>
                <p:grpSpPr>
                  <a:xfrm>
                    <a:off x="481903" y="910268"/>
                    <a:ext cx="5127023" cy="3613267"/>
                    <a:chOff x="1292490" y="1317572"/>
                    <a:chExt cx="6379639" cy="4530921"/>
                  </a:xfrm>
                  <a:grpFill/>
                </p:grpSpPr>
                <p:sp>
                  <p:nvSpPr>
                    <p:cNvPr id="76" name="Oval 75"/>
                    <p:cNvSpPr/>
                    <p:nvPr/>
                  </p:nvSpPr>
                  <p:spPr bwMode="auto">
                    <a:xfrm>
                      <a:off x="4158446" y="3289554"/>
                      <a:ext cx="231126" cy="215490"/>
                    </a:xfrm>
                    <a:prstGeom prst="ellipse">
                      <a:avLst/>
                    </a:prstGeom>
                    <a:grpFill/>
                    <a:ln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0" i="0" u="sng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MT Condensed" pitchFamily="34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77" name="Oval 76"/>
                    <p:cNvSpPr/>
                    <p:nvPr/>
                  </p:nvSpPr>
                  <p:spPr bwMode="auto">
                    <a:xfrm>
                      <a:off x="1292490" y="1867323"/>
                      <a:ext cx="231126" cy="215490"/>
                    </a:xfrm>
                    <a:prstGeom prst="ellipse">
                      <a:avLst/>
                    </a:prstGeom>
                    <a:grpFill/>
                    <a:ln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0" i="0" u="sng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MT Condensed" pitchFamily="34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78" name="Oval 77"/>
                    <p:cNvSpPr/>
                    <p:nvPr/>
                  </p:nvSpPr>
                  <p:spPr bwMode="auto">
                    <a:xfrm>
                      <a:off x="1616065" y="3030967"/>
                      <a:ext cx="231126" cy="215490"/>
                    </a:xfrm>
                    <a:prstGeom prst="ellipse">
                      <a:avLst/>
                    </a:prstGeom>
                    <a:grpFill/>
                    <a:ln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0" i="0" u="sng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MT Condensed" pitchFamily="34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79" name="Oval 78"/>
                    <p:cNvSpPr/>
                    <p:nvPr/>
                  </p:nvSpPr>
                  <p:spPr bwMode="auto">
                    <a:xfrm>
                      <a:off x="2355668" y="2255205"/>
                      <a:ext cx="231126" cy="215490"/>
                    </a:xfrm>
                    <a:prstGeom prst="ellipse">
                      <a:avLst/>
                    </a:prstGeom>
                    <a:grpFill/>
                    <a:ln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0" i="0" u="sng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MT Condensed" pitchFamily="34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80" name="Oval 79"/>
                    <p:cNvSpPr/>
                    <p:nvPr/>
                  </p:nvSpPr>
                  <p:spPr bwMode="auto">
                    <a:xfrm>
                      <a:off x="3141494" y="1565638"/>
                      <a:ext cx="231126" cy="215490"/>
                    </a:xfrm>
                    <a:prstGeom prst="ellipse">
                      <a:avLst/>
                    </a:prstGeom>
                    <a:grpFill/>
                    <a:ln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0" i="0" u="sng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MT Condensed" pitchFamily="34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81" name="Oval 80"/>
                    <p:cNvSpPr/>
                    <p:nvPr/>
                  </p:nvSpPr>
                  <p:spPr bwMode="auto">
                    <a:xfrm>
                      <a:off x="3372620" y="2470694"/>
                      <a:ext cx="231126" cy="215490"/>
                    </a:xfrm>
                    <a:prstGeom prst="ellipse">
                      <a:avLst/>
                    </a:prstGeom>
                    <a:grpFill/>
                    <a:ln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0" i="0" u="sng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MT Condensed" pitchFamily="34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82" name="Oval 81"/>
                    <p:cNvSpPr/>
                    <p:nvPr/>
                  </p:nvSpPr>
                  <p:spPr bwMode="auto">
                    <a:xfrm>
                      <a:off x="2817918" y="3289554"/>
                      <a:ext cx="231126" cy="215490"/>
                    </a:xfrm>
                    <a:prstGeom prst="ellipse">
                      <a:avLst/>
                    </a:prstGeom>
                    <a:solidFill>
                      <a:srgbClr val="00B050"/>
                    </a:solidFill>
                    <a:ln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0" i="0" u="sng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MT Condensed" pitchFamily="34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83" name="Oval 82"/>
                    <p:cNvSpPr/>
                    <p:nvPr/>
                  </p:nvSpPr>
                  <p:spPr bwMode="auto">
                    <a:xfrm>
                      <a:off x="4158446" y="1824225"/>
                      <a:ext cx="231126" cy="215490"/>
                    </a:xfrm>
                    <a:prstGeom prst="ellipse">
                      <a:avLst/>
                    </a:prstGeom>
                    <a:grpFill/>
                    <a:ln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0" i="0" u="sng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MT Condensed" pitchFamily="34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84" name="Oval 83"/>
                    <p:cNvSpPr/>
                    <p:nvPr/>
                  </p:nvSpPr>
                  <p:spPr bwMode="auto">
                    <a:xfrm>
                      <a:off x="3583934" y="3909087"/>
                      <a:ext cx="231126" cy="215490"/>
                    </a:xfrm>
                    <a:prstGeom prst="ellipse">
                      <a:avLst/>
                    </a:prstGeom>
                    <a:grpFill/>
                    <a:ln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0" i="0" u="sng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MT Condensed" pitchFamily="34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85" name="Oval 84"/>
                    <p:cNvSpPr/>
                    <p:nvPr/>
                  </p:nvSpPr>
                  <p:spPr bwMode="auto">
                    <a:xfrm>
                      <a:off x="1734930" y="4210772"/>
                      <a:ext cx="231126" cy="215490"/>
                    </a:xfrm>
                    <a:prstGeom prst="ellipse">
                      <a:avLst/>
                    </a:prstGeom>
                    <a:grpFill/>
                    <a:ln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0" i="0" u="sng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MT Condensed" pitchFamily="34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86" name="Oval 85"/>
                    <p:cNvSpPr/>
                    <p:nvPr/>
                  </p:nvSpPr>
                  <p:spPr bwMode="auto">
                    <a:xfrm>
                      <a:off x="2058505" y="5374416"/>
                      <a:ext cx="231126" cy="215490"/>
                    </a:xfrm>
                    <a:prstGeom prst="ellipse">
                      <a:avLst/>
                    </a:prstGeom>
                    <a:grpFill/>
                    <a:ln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0" i="0" u="sng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MT Condensed" pitchFamily="34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87" name="Oval 86"/>
                    <p:cNvSpPr/>
                    <p:nvPr/>
                  </p:nvSpPr>
                  <p:spPr bwMode="auto">
                    <a:xfrm>
                      <a:off x="2798108" y="4598653"/>
                      <a:ext cx="231126" cy="215490"/>
                    </a:xfrm>
                    <a:prstGeom prst="ellipse">
                      <a:avLst/>
                    </a:prstGeom>
                    <a:grpFill/>
                    <a:ln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0" i="0" u="sng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MT Condensed" pitchFamily="34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88" name="Oval 87"/>
                    <p:cNvSpPr/>
                    <p:nvPr/>
                  </p:nvSpPr>
                  <p:spPr bwMode="auto">
                    <a:xfrm>
                      <a:off x="3815060" y="4814143"/>
                      <a:ext cx="231126" cy="215490"/>
                    </a:xfrm>
                    <a:prstGeom prst="ellipse">
                      <a:avLst/>
                    </a:prstGeom>
                    <a:grpFill/>
                    <a:ln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0" i="0" u="sng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MT Condensed" pitchFamily="34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89" name="Oval 88"/>
                    <p:cNvSpPr/>
                    <p:nvPr/>
                  </p:nvSpPr>
                  <p:spPr bwMode="auto">
                    <a:xfrm>
                      <a:off x="3260358" y="5633003"/>
                      <a:ext cx="231126" cy="215490"/>
                    </a:xfrm>
                    <a:prstGeom prst="ellipse">
                      <a:avLst/>
                    </a:prstGeom>
                    <a:grpFill/>
                    <a:ln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0" i="0" u="sng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MT Condensed" pitchFamily="34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90" name="Oval 89"/>
                    <p:cNvSpPr/>
                    <p:nvPr/>
                  </p:nvSpPr>
                  <p:spPr bwMode="auto">
                    <a:xfrm>
                      <a:off x="4600886" y="5633003"/>
                      <a:ext cx="231126" cy="215490"/>
                    </a:xfrm>
                    <a:prstGeom prst="ellipse">
                      <a:avLst/>
                    </a:prstGeom>
                    <a:grpFill/>
                    <a:ln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0" i="0" u="sng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MT Condensed" pitchFamily="34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91" name="Oval 90"/>
                    <p:cNvSpPr/>
                    <p:nvPr/>
                  </p:nvSpPr>
                  <p:spPr bwMode="auto">
                    <a:xfrm rot="2652439">
                      <a:off x="5408780" y="3630698"/>
                      <a:ext cx="237582" cy="239912"/>
                    </a:xfrm>
                    <a:prstGeom prst="ellipse">
                      <a:avLst/>
                    </a:prstGeom>
                    <a:grpFill/>
                    <a:ln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0" i="0" u="sng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MT Condensed" pitchFamily="34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92" name="Oval 91"/>
                    <p:cNvSpPr/>
                    <p:nvPr/>
                  </p:nvSpPr>
                  <p:spPr bwMode="auto">
                    <a:xfrm rot="2652439">
                      <a:off x="5313079" y="1317572"/>
                      <a:ext cx="237581" cy="239912"/>
                    </a:xfrm>
                    <a:prstGeom prst="ellipse">
                      <a:avLst/>
                    </a:prstGeom>
                    <a:grpFill/>
                    <a:ln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0" i="0" u="sng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MT Condensed" pitchFamily="34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93" name="Oval 92"/>
                    <p:cNvSpPr/>
                    <p:nvPr/>
                  </p:nvSpPr>
                  <p:spPr bwMode="auto">
                    <a:xfrm rot="2652439">
                      <a:off x="4706379" y="2480349"/>
                      <a:ext cx="237582" cy="239912"/>
                    </a:xfrm>
                    <a:prstGeom prst="ellipse">
                      <a:avLst/>
                    </a:prstGeom>
                    <a:grpFill/>
                    <a:ln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0" i="0" u="sng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MT Condensed" pitchFamily="34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94" name="Oval 93"/>
                    <p:cNvSpPr/>
                    <p:nvPr/>
                  </p:nvSpPr>
                  <p:spPr bwMode="auto">
                    <a:xfrm rot="2652439">
                      <a:off x="5800884" y="2442153"/>
                      <a:ext cx="237582" cy="239912"/>
                    </a:xfrm>
                    <a:prstGeom prst="ellipse">
                      <a:avLst/>
                    </a:prstGeom>
                    <a:grpFill/>
                    <a:ln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0" i="0" u="sng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MT Condensed" pitchFamily="34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95" name="Oval 94"/>
                    <p:cNvSpPr/>
                    <p:nvPr/>
                  </p:nvSpPr>
                  <p:spPr bwMode="auto">
                    <a:xfrm rot="2652439">
                      <a:off x="6868388" y="2509054"/>
                      <a:ext cx="237582" cy="239912"/>
                    </a:xfrm>
                    <a:prstGeom prst="ellipse">
                      <a:avLst/>
                    </a:prstGeom>
                    <a:grpFill/>
                    <a:ln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0" i="0" u="sng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MT Condensed" pitchFamily="34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96" name="Oval 95"/>
                    <p:cNvSpPr/>
                    <p:nvPr/>
                  </p:nvSpPr>
                  <p:spPr bwMode="auto">
                    <a:xfrm rot="2652439">
                      <a:off x="6366332" y="3442929"/>
                      <a:ext cx="237581" cy="239912"/>
                    </a:xfrm>
                    <a:prstGeom prst="ellipse">
                      <a:avLst/>
                    </a:prstGeom>
                    <a:grpFill/>
                    <a:ln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0" i="0" u="sng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MT Condensed" pitchFamily="34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97" name="Oval 96"/>
                    <p:cNvSpPr/>
                    <p:nvPr/>
                  </p:nvSpPr>
                  <p:spPr bwMode="auto">
                    <a:xfrm rot="2652439">
                      <a:off x="7434547" y="3514176"/>
                      <a:ext cx="237582" cy="239912"/>
                    </a:xfrm>
                    <a:prstGeom prst="ellipse">
                      <a:avLst/>
                    </a:prstGeom>
                    <a:solidFill>
                      <a:srgbClr val="00B050"/>
                    </a:solidFill>
                    <a:ln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0" i="0" u="sng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MT Condensed" pitchFamily="34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98" name="Oval 97"/>
                    <p:cNvSpPr/>
                    <p:nvPr/>
                  </p:nvSpPr>
                  <p:spPr bwMode="auto">
                    <a:xfrm rot="2652439">
                      <a:off x="6396542" y="4683600"/>
                      <a:ext cx="237582" cy="239912"/>
                    </a:xfrm>
                    <a:prstGeom prst="ellipse">
                      <a:avLst/>
                    </a:prstGeom>
                    <a:grpFill/>
                    <a:ln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0" i="0" u="sng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MT Condensed" pitchFamily="34" charset="0"/>
                        <a:cs typeface="Arial" charset="0"/>
                      </a:endParaRPr>
                    </a:p>
                  </p:txBody>
                </p:sp>
              </p:grpSp>
            </p:grpSp>
          </p:grp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9" name="TextBox 158"/>
              <p:cNvSpPr txBox="1"/>
              <p:nvPr/>
            </p:nvSpPr>
            <p:spPr>
              <a:xfrm>
                <a:off x="4963456" y="4179059"/>
                <a:ext cx="43454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𝑎</m:t>
                      </m:r>
                    </m:oMath>
                  </m:oMathPara>
                </a14:m>
                <a:endParaRPr lang="en-US" sz="2400" dirty="0" smtClean="0">
                  <a:solidFill>
                    <a:schemeClr val="tx1"/>
                  </a:solidFill>
                  <a:latin typeface="Roboto Condensed" pitchFamily="2" charset="0"/>
                  <a:ea typeface="Roboto Condensed" pitchFamily="2" charset="0"/>
                </a:endParaRPr>
              </a:p>
            </p:txBody>
          </p:sp>
        </mc:Choice>
        <mc:Fallback xmlns="">
          <p:sp>
            <p:nvSpPr>
              <p:cNvPr id="159" name="TextBox 1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3456" y="4179059"/>
                <a:ext cx="434543" cy="46166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0" name="TextBox 159"/>
              <p:cNvSpPr txBox="1"/>
              <p:nvPr/>
            </p:nvSpPr>
            <p:spPr>
              <a:xfrm>
                <a:off x="8199261" y="4277553"/>
                <a:ext cx="43454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𝑏</m:t>
                      </m:r>
                    </m:oMath>
                  </m:oMathPara>
                </a14:m>
                <a:endParaRPr lang="en-US" sz="2400" dirty="0" smtClean="0">
                  <a:solidFill>
                    <a:schemeClr val="tx1"/>
                  </a:solidFill>
                  <a:latin typeface="Roboto Condensed" pitchFamily="2" charset="0"/>
                  <a:ea typeface="Roboto Condensed" pitchFamily="2" charset="0"/>
                </a:endParaRPr>
              </a:p>
            </p:txBody>
          </p:sp>
        </mc:Choice>
        <mc:Fallback xmlns="">
          <p:sp>
            <p:nvSpPr>
              <p:cNvPr id="160" name="TextBox 1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9261" y="4277553"/>
                <a:ext cx="434543" cy="461665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8" name="Picture 4" descr="http://www.clker.com/cliparts/a/c/4/9/1223615702640036948rsamurti_RSA_IEC_Resistor_Symbol.svg.hi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0951">
            <a:off x="4518907" y="3519738"/>
            <a:ext cx="893854" cy="199628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cdn2.iconfinder.com/data/icons/windows-8-metro-style/512/car_battery-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162" y="5367640"/>
            <a:ext cx="1086233" cy="1086233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9851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 animBg="1"/>
      <p:bldP spid="61" grpId="0"/>
      <p:bldP spid="64" grpId="0"/>
      <p:bldP spid="159" grpId="0"/>
      <p:bldP spid="16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4291971" y="3283164"/>
            <a:ext cx="4341833" cy="3170709"/>
            <a:chOff x="4291971" y="3283164"/>
            <a:chExt cx="4341833" cy="3170709"/>
          </a:xfrm>
        </p:grpSpPr>
        <p:sp>
          <p:nvSpPr>
            <p:cNvPr id="161" name="Freeform 160"/>
            <p:cNvSpPr/>
            <p:nvPr/>
          </p:nvSpPr>
          <p:spPr>
            <a:xfrm>
              <a:off x="7012999" y="4830906"/>
              <a:ext cx="1324536" cy="773206"/>
            </a:xfrm>
            <a:custGeom>
              <a:avLst/>
              <a:gdLst>
                <a:gd name="connsiteX0" fmla="*/ 0 w 1324536"/>
                <a:gd name="connsiteY0" fmla="*/ 773206 h 773206"/>
                <a:gd name="connsiteX1" fmla="*/ 342900 w 1324536"/>
                <a:gd name="connsiteY1" fmla="*/ 450476 h 773206"/>
                <a:gd name="connsiteX2" fmla="*/ 1089212 w 1324536"/>
                <a:gd name="connsiteY2" fmla="*/ 524435 h 773206"/>
                <a:gd name="connsiteX3" fmla="*/ 1324536 w 1324536"/>
                <a:gd name="connsiteY3" fmla="*/ 0 h 773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24536" h="773206">
                  <a:moveTo>
                    <a:pt x="0" y="773206"/>
                  </a:moveTo>
                  <a:cubicBezTo>
                    <a:pt x="80682" y="632572"/>
                    <a:pt x="161365" y="491938"/>
                    <a:pt x="342900" y="450476"/>
                  </a:cubicBezTo>
                  <a:cubicBezTo>
                    <a:pt x="524435" y="409014"/>
                    <a:pt x="925606" y="599514"/>
                    <a:pt x="1089212" y="524435"/>
                  </a:cubicBezTo>
                  <a:cubicBezTo>
                    <a:pt x="1252818" y="449356"/>
                    <a:pt x="1288677" y="224678"/>
                    <a:pt x="1324536" y="0"/>
                  </a:cubicBezTo>
                </a:path>
              </a:pathLst>
            </a:custGeom>
            <a:noFill/>
            <a:ln w="38100"/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Freeform 161"/>
            <p:cNvSpPr/>
            <p:nvPr/>
          </p:nvSpPr>
          <p:spPr>
            <a:xfrm>
              <a:off x="5352288" y="4689712"/>
              <a:ext cx="1102658" cy="914400"/>
            </a:xfrm>
            <a:custGeom>
              <a:avLst/>
              <a:gdLst>
                <a:gd name="connsiteX0" fmla="*/ 1102658 w 1102658"/>
                <a:gd name="connsiteY0" fmla="*/ 914400 h 914400"/>
                <a:gd name="connsiteX1" fmla="*/ 342900 w 1102658"/>
                <a:gd name="connsiteY1" fmla="*/ 658906 h 914400"/>
                <a:gd name="connsiteX2" fmla="*/ 0 w 1102658"/>
                <a:gd name="connsiteY2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02658" h="914400">
                  <a:moveTo>
                    <a:pt x="1102658" y="914400"/>
                  </a:moveTo>
                  <a:cubicBezTo>
                    <a:pt x="814667" y="862853"/>
                    <a:pt x="526676" y="811306"/>
                    <a:pt x="342900" y="658906"/>
                  </a:cubicBezTo>
                  <a:cubicBezTo>
                    <a:pt x="159124" y="506506"/>
                    <a:pt x="79562" y="253253"/>
                    <a:pt x="0" y="0"/>
                  </a:cubicBezTo>
                </a:path>
              </a:pathLst>
            </a:custGeom>
            <a:noFill/>
            <a:ln w="38100"/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3" name="Group 162"/>
            <p:cNvGrpSpPr/>
            <p:nvPr/>
          </p:nvGrpSpPr>
          <p:grpSpPr>
            <a:xfrm>
              <a:off x="4291971" y="3283164"/>
              <a:ext cx="4119512" cy="3041646"/>
              <a:chOff x="923137" y="1913599"/>
              <a:chExt cx="4119512" cy="3041646"/>
            </a:xfrm>
          </p:grpSpPr>
          <p:sp>
            <p:nvSpPr>
              <p:cNvPr id="164" name="Freeform 163"/>
              <p:cNvSpPr/>
              <p:nvPr/>
            </p:nvSpPr>
            <p:spPr>
              <a:xfrm>
                <a:off x="1667435" y="2608729"/>
                <a:ext cx="2622177" cy="1647265"/>
              </a:xfrm>
              <a:custGeom>
                <a:avLst/>
                <a:gdLst>
                  <a:gd name="connsiteX0" fmla="*/ 0 w 2622177"/>
                  <a:gd name="connsiteY0" fmla="*/ 0 h 1647265"/>
                  <a:gd name="connsiteX1" fmla="*/ 1028700 w 2622177"/>
                  <a:gd name="connsiteY1" fmla="*/ 1028700 h 1647265"/>
                  <a:gd name="connsiteX2" fmla="*/ 2622177 w 2622177"/>
                  <a:gd name="connsiteY2" fmla="*/ 1647265 h 1647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622177" h="1647265">
                    <a:moveTo>
                      <a:pt x="0" y="0"/>
                    </a:moveTo>
                    <a:cubicBezTo>
                      <a:pt x="295835" y="377078"/>
                      <a:pt x="591671" y="754156"/>
                      <a:pt x="1028700" y="1028700"/>
                    </a:cubicBezTo>
                    <a:cubicBezTo>
                      <a:pt x="1465730" y="1303244"/>
                      <a:pt x="2043953" y="1475254"/>
                      <a:pt x="2622177" y="1647265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5" name="Freeform 164"/>
              <p:cNvSpPr/>
              <p:nvPr/>
            </p:nvSpPr>
            <p:spPr>
              <a:xfrm>
                <a:off x="1963271" y="2003612"/>
                <a:ext cx="1640541" cy="2171700"/>
              </a:xfrm>
              <a:custGeom>
                <a:avLst/>
                <a:gdLst>
                  <a:gd name="connsiteX0" fmla="*/ 0 w 1640541"/>
                  <a:gd name="connsiteY0" fmla="*/ 2171700 h 2171700"/>
                  <a:gd name="connsiteX1" fmla="*/ 779929 w 1640541"/>
                  <a:gd name="connsiteY1" fmla="*/ 685800 h 2171700"/>
                  <a:gd name="connsiteX2" fmla="*/ 1640541 w 1640541"/>
                  <a:gd name="connsiteY2" fmla="*/ 0 h 2171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40541" h="2171700">
                    <a:moveTo>
                      <a:pt x="0" y="2171700"/>
                    </a:moveTo>
                    <a:cubicBezTo>
                      <a:pt x="253253" y="1609725"/>
                      <a:pt x="506506" y="1047750"/>
                      <a:pt x="779929" y="685800"/>
                    </a:cubicBezTo>
                    <a:cubicBezTo>
                      <a:pt x="1053352" y="323850"/>
                      <a:pt x="1346946" y="161925"/>
                      <a:pt x="1640541" y="0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6" name="Freeform 165"/>
              <p:cNvSpPr/>
              <p:nvPr/>
            </p:nvSpPr>
            <p:spPr>
              <a:xfrm>
                <a:off x="1976718" y="2909661"/>
                <a:ext cx="2985247" cy="539510"/>
              </a:xfrm>
              <a:custGeom>
                <a:avLst/>
                <a:gdLst>
                  <a:gd name="connsiteX0" fmla="*/ 0 w 2985247"/>
                  <a:gd name="connsiteY0" fmla="*/ 405039 h 539510"/>
                  <a:gd name="connsiteX1" fmla="*/ 1526241 w 2985247"/>
                  <a:gd name="connsiteY1" fmla="*/ 1627 h 539510"/>
                  <a:gd name="connsiteX2" fmla="*/ 2985247 w 2985247"/>
                  <a:gd name="connsiteY2" fmla="*/ 539510 h 539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85247" h="539510">
                    <a:moveTo>
                      <a:pt x="0" y="405039"/>
                    </a:moveTo>
                    <a:cubicBezTo>
                      <a:pt x="514350" y="192127"/>
                      <a:pt x="1028700" y="-20785"/>
                      <a:pt x="1526241" y="1627"/>
                    </a:cubicBezTo>
                    <a:cubicBezTo>
                      <a:pt x="2023782" y="24039"/>
                      <a:pt x="2504514" y="281774"/>
                      <a:pt x="2985247" y="539510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67" name="Group 166"/>
              <p:cNvGrpSpPr/>
              <p:nvPr/>
            </p:nvGrpSpPr>
            <p:grpSpPr>
              <a:xfrm>
                <a:off x="923137" y="1913599"/>
                <a:ext cx="4119512" cy="3041646"/>
                <a:chOff x="1057973" y="4042297"/>
                <a:chExt cx="3538674" cy="2439876"/>
              </a:xfrm>
              <a:solidFill>
                <a:schemeClr val="accent4">
                  <a:lumMod val="60000"/>
                  <a:lumOff val="40000"/>
                </a:schemeClr>
              </a:solidFill>
            </p:grpSpPr>
            <p:cxnSp>
              <p:nvCxnSpPr>
                <p:cNvPr id="168" name="Straight Connector 167"/>
                <p:cNvCxnSpPr/>
                <p:nvPr/>
              </p:nvCxnSpPr>
              <p:spPr bwMode="auto">
                <a:xfrm>
                  <a:off x="2717321" y="4382219"/>
                  <a:ext cx="319177" cy="370936"/>
                </a:xfrm>
                <a:prstGeom prst="line">
                  <a:avLst/>
                </a:prstGeom>
                <a:grp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grpSp>
              <p:nvGrpSpPr>
                <p:cNvPr id="169" name="Group 168"/>
                <p:cNvGrpSpPr/>
                <p:nvPr/>
              </p:nvGrpSpPr>
              <p:grpSpPr>
                <a:xfrm>
                  <a:off x="1057973" y="4042297"/>
                  <a:ext cx="3538674" cy="2439876"/>
                  <a:chOff x="2754080" y="4016667"/>
                  <a:chExt cx="3538674" cy="2439876"/>
                </a:xfrm>
                <a:grpFill/>
              </p:grpSpPr>
              <p:cxnSp>
                <p:nvCxnSpPr>
                  <p:cNvPr id="170" name="Straight Connector 169"/>
                  <p:cNvCxnSpPr/>
                  <p:nvPr/>
                </p:nvCxnSpPr>
                <p:spPr bwMode="auto">
                  <a:xfrm flipV="1">
                    <a:off x="3071004" y="5132717"/>
                    <a:ext cx="595222" cy="500333"/>
                  </a:xfrm>
                  <a:prstGeom prst="line">
                    <a:avLst/>
                  </a:prstGeom>
                  <a:grpFill/>
                  <a:ln w="2857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grpSp>
                <p:nvGrpSpPr>
                  <p:cNvPr id="171" name="Group 170"/>
                  <p:cNvGrpSpPr/>
                  <p:nvPr/>
                </p:nvGrpSpPr>
                <p:grpSpPr>
                  <a:xfrm>
                    <a:off x="2754080" y="4016667"/>
                    <a:ext cx="3538674" cy="2439876"/>
                    <a:chOff x="481903" y="910268"/>
                    <a:chExt cx="5127023" cy="3613267"/>
                  </a:xfrm>
                  <a:grpFill/>
                </p:grpSpPr>
                <p:grpSp>
                  <p:nvGrpSpPr>
                    <p:cNvPr id="172" name="Group 513"/>
                    <p:cNvGrpSpPr/>
                    <p:nvPr/>
                  </p:nvGrpSpPr>
                  <p:grpSpPr>
                    <a:xfrm>
                      <a:off x="605734" y="974309"/>
                      <a:ext cx="4910618" cy="3469031"/>
                      <a:chOff x="1446575" y="1397879"/>
                      <a:chExt cx="6110363" cy="4350055"/>
                    </a:xfrm>
                    <a:grpFill/>
                  </p:grpSpPr>
                  <p:grpSp>
                    <p:nvGrpSpPr>
                      <p:cNvPr id="197" name="Group 357"/>
                      <p:cNvGrpSpPr/>
                      <p:nvPr/>
                    </p:nvGrpSpPr>
                    <p:grpSpPr>
                      <a:xfrm>
                        <a:off x="1446575" y="1408386"/>
                        <a:ext cx="6110363" cy="4339548"/>
                        <a:chOff x="1446575" y="1408386"/>
                        <a:chExt cx="6110363" cy="4339548"/>
                      </a:xfrm>
                      <a:grpFill/>
                    </p:grpSpPr>
                    <p:cxnSp>
                      <p:nvCxnSpPr>
                        <p:cNvPr id="202" name="Straight Connector 201"/>
                        <p:cNvCxnSpPr/>
                        <p:nvPr/>
                      </p:nvCxnSpPr>
                      <p:spPr bwMode="auto">
                        <a:xfrm flipV="1">
                          <a:off x="3697077" y="3412939"/>
                          <a:ext cx="563251" cy="595320"/>
                        </a:xfrm>
                        <a:prstGeom prst="line">
                          <a:avLst/>
                        </a:prstGeom>
                        <a:grpFill/>
                        <a:ln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</p:cxnSp>
                    <p:cxnSp>
                      <p:nvCxnSpPr>
                        <p:cNvPr id="203" name="Straight Connector 202"/>
                        <p:cNvCxnSpPr/>
                        <p:nvPr/>
                      </p:nvCxnSpPr>
                      <p:spPr bwMode="auto">
                        <a:xfrm rot="5400000" flipH="1" flipV="1">
                          <a:off x="4149550" y="2771765"/>
                          <a:ext cx="792446" cy="545518"/>
                        </a:xfrm>
                        <a:prstGeom prst="line">
                          <a:avLst/>
                        </a:prstGeom>
                        <a:grpFill/>
                        <a:ln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</p:cxnSp>
                    <p:cxnSp>
                      <p:nvCxnSpPr>
                        <p:cNvPr id="204" name="Straight Connector 203"/>
                        <p:cNvCxnSpPr/>
                        <p:nvPr/>
                      </p:nvCxnSpPr>
                      <p:spPr bwMode="auto">
                        <a:xfrm>
                          <a:off x="4273015" y="3412939"/>
                          <a:ext cx="1230586" cy="333661"/>
                        </a:xfrm>
                        <a:prstGeom prst="line">
                          <a:avLst/>
                        </a:prstGeom>
                        <a:grpFill/>
                        <a:ln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</p:cxnSp>
                    <p:cxnSp>
                      <p:nvCxnSpPr>
                        <p:cNvPr id="205" name="Straight Connector 204"/>
                        <p:cNvCxnSpPr/>
                        <p:nvPr/>
                      </p:nvCxnSpPr>
                      <p:spPr bwMode="auto">
                        <a:xfrm rot="16200000" flipV="1">
                          <a:off x="3547219" y="2683424"/>
                          <a:ext cx="671609" cy="612482"/>
                        </a:xfrm>
                        <a:prstGeom prst="line">
                          <a:avLst/>
                        </a:prstGeom>
                        <a:grpFill/>
                        <a:ln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</p:cxnSp>
                    <p:cxnSp>
                      <p:nvCxnSpPr>
                        <p:cNvPr id="206" name="Straight Connector 205"/>
                        <p:cNvCxnSpPr/>
                        <p:nvPr/>
                      </p:nvCxnSpPr>
                      <p:spPr bwMode="auto">
                        <a:xfrm flipV="1">
                          <a:off x="1519764" y="1702115"/>
                          <a:ext cx="1625583" cy="244221"/>
                        </a:xfrm>
                        <a:prstGeom prst="line">
                          <a:avLst/>
                        </a:prstGeom>
                        <a:grpFill/>
                        <a:ln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</p:cxnSp>
                    <p:cxnSp>
                      <p:nvCxnSpPr>
                        <p:cNvPr id="207" name="Straight Connector 206"/>
                        <p:cNvCxnSpPr/>
                        <p:nvPr/>
                      </p:nvCxnSpPr>
                      <p:spPr bwMode="auto">
                        <a:xfrm>
                          <a:off x="1496651" y="2046898"/>
                          <a:ext cx="862868" cy="298094"/>
                        </a:xfrm>
                        <a:prstGeom prst="line">
                          <a:avLst/>
                        </a:prstGeom>
                        <a:grpFill/>
                        <a:ln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</p:cxnSp>
                    <p:cxnSp>
                      <p:nvCxnSpPr>
                        <p:cNvPr id="208" name="Straight Connector 207"/>
                        <p:cNvCxnSpPr/>
                        <p:nvPr/>
                      </p:nvCxnSpPr>
                      <p:spPr bwMode="auto">
                        <a:xfrm rot="16200000" flipH="1">
                          <a:off x="1092173" y="2433623"/>
                          <a:ext cx="955337" cy="246534"/>
                        </a:xfrm>
                        <a:prstGeom prst="line">
                          <a:avLst/>
                        </a:prstGeom>
                        <a:grpFill/>
                        <a:ln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</p:cxnSp>
                    <p:cxnSp>
                      <p:nvCxnSpPr>
                        <p:cNvPr id="209" name="Straight Connector 208"/>
                        <p:cNvCxnSpPr/>
                        <p:nvPr/>
                      </p:nvCxnSpPr>
                      <p:spPr bwMode="auto">
                        <a:xfrm rot="5400000">
                          <a:off x="1798471" y="2459869"/>
                          <a:ext cx="621328" cy="585522"/>
                        </a:xfrm>
                        <a:prstGeom prst="line">
                          <a:avLst/>
                        </a:prstGeom>
                        <a:grpFill/>
                        <a:ln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</p:cxnSp>
                    <p:cxnSp>
                      <p:nvCxnSpPr>
                        <p:cNvPr id="210" name="Straight Connector 209"/>
                        <p:cNvCxnSpPr/>
                        <p:nvPr/>
                      </p:nvCxnSpPr>
                      <p:spPr bwMode="auto">
                        <a:xfrm rot="16200000" flipV="1">
                          <a:off x="3030158" y="2054516"/>
                          <a:ext cx="700342" cy="146383"/>
                        </a:xfrm>
                        <a:prstGeom prst="line">
                          <a:avLst/>
                        </a:prstGeom>
                        <a:grpFill/>
                        <a:ln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</p:cxnSp>
                    <p:cxnSp>
                      <p:nvCxnSpPr>
                        <p:cNvPr id="211" name="Straight Connector 210"/>
                        <p:cNvCxnSpPr/>
                        <p:nvPr/>
                      </p:nvCxnSpPr>
                      <p:spPr bwMode="auto">
                        <a:xfrm rot="10800000" flipV="1">
                          <a:off x="3580633" y="2010980"/>
                          <a:ext cx="608631" cy="506402"/>
                        </a:xfrm>
                        <a:prstGeom prst="line">
                          <a:avLst/>
                        </a:prstGeom>
                        <a:grpFill/>
                        <a:ln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</p:cxnSp>
                    <p:cxnSp>
                      <p:nvCxnSpPr>
                        <p:cNvPr id="212" name="Straight Connector 211"/>
                        <p:cNvCxnSpPr/>
                        <p:nvPr/>
                      </p:nvCxnSpPr>
                      <p:spPr bwMode="auto">
                        <a:xfrm rot="10800000">
                          <a:off x="3368768" y="1705708"/>
                          <a:ext cx="797382" cy="190348"/>
                        </a:xfrm>
                        <a:prstGeom prst="line">
                          <a:avLst/>
                        </a:prstGeom>
                        <a:grpFill/>
                        <a:ln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</p:cxnSp>
                    <p:cxnSp>
                      <p:nvCxnSpPr>
                        <p:cNvPr id="213" name="Straight Connector 212"/>
                        <p:cNvCxnSpPr/>
                        <p:nvPr/>
                      </p:nvCxnSpPr>
                      <p:spPr bwMode="auto">
                        <a:xfrm rot="10800000">
                          <a:off x="1847192" y="3160261"/>
                          <a:ext cx="974579" cy="229856"/>
                        </a:xfrm>
                        <a:prstGeom prst="line">
                          <a:avLst/>
                        </a:prstGeom>
                        <a:grpFill/>
                        <a:ln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</p:cxnSp>
                    <p:cxnSp>
                      <p:nvCxnSpPr>
                        <p:cNvPr id="214" name="Straight Connector 213"/>
                        <p:cNvCxnSpPr/>
                        <p:nvPr/>
                      </p:nvCxnSpPr>
                      <p:spPr bwMode="auto">
                        <a:xfrm rot="10800000" flipV="1">
                          <a:off x="3049045" y="3404482"/>
                          <a:ext cx="1109401" cy="3"/>
                        </a:xfrm>
                        <a:prstGeom prst="line">
                          <a:avLst/>
                        </a:prstGeom>
                        <a:grpFill/>
                        <a:ln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</p:cxnSp>
                    <p:cxnSp>
                      <p:nvCxnSpPr>
                        <p:cNvPr id="215" name="Straight Connector 214"/>
                        <p:cNvCxnSpPr/>
                        <p:nvPr/>
                      </p:nvCxnSpPr>
                      <p:spPr bwMode="auto">
                        <a:xfrm rot="10800000" flipV="1">
                          <a:off x="2998416" y="4106619"/>
                          <a:ext cx="627891" cy="527948"/>
                        </a:xfrm>
                        <a:prstGeom prst="line">
                          <a:avLst/>
                        </a:prstGeom>
                        <a:grpFill/>
                        <a:ln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</p:cxnSp>
                    <p:cxnSp>
                      <p:nvCxnSpPr>
                        <p:cNvPr id="216" name="Straight Connector 215"/>
                        <p:cNvCxnSpPr/>
                        <p:nvPr/>
                      </p:nvCxnSpPr>
                      <p:spPr bwMode="auto">
                        <a:xfrm rot="16200000" flipV="1">
                          <a:off x="3472597" y="4397965"/>
                          <a:ext cx="700343" cy="146383"/>
                        </a:xfrm>
                        <a:prstGeom prst="line">
                          <a:avLst/>
                        </a:prstGeom>
                        <a:grpFill/>
                        <a:ln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</p:cxnSp>
                    <p:cxnSp>
                      <p:nvCxnSpPr>
                        <p:cNvPr id="217" name="Straight Connector 216"/>
                        <p:cNvCxnSpPr/>
                        <p:nvPr/>
                      </p:nvCxnSpPr>
                      <p:spPr bwMode="auto">
                        <a:xfrm>
                          <a:off x="1939091" y="4390347"/>
                          <a:ext cx="862868" cy="298094"/>
                        </a:xfrm>
                        <a:prstGeom prst="line">
                          <a:avLst/>
                        </a:prstGeom>
                        <a:grpFill/>
                        <a:ln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</p:cxnSp>
                    <p:cxnSp>
                      <p:nvCxnSpPr>
                        <p:cNvPr id="218" name="Straight Connector 217"/>
                        <p:cNvCxnSpPr/>
                        <p:nvPr/>
                      </p:nvCxnSpPr>
                      <p:spPr bwMode="auto">
                        <a:xfrm rot="16200000" flipH="1">
                          <a:off x="1534613" y="4777072"/>
                          <a:ext cx="955337" cy="246534"/>
                        </a:xfrm>
                        <a:prstGeom prst="line">
                          <a:avLst/>
                        </a:prstGeom>
                        <a:grpFill/>
                        <a:ln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</p:cxnSp>
                    <p:cxnSp>
                      <p:nvCxnSpPr>
                        <p:cNvPr id="219" name="Straight Connector 218"/>
                        <p:cNvCxnSpPr/>
                        <p:nvPr/>
                      </p:nvCxnSpPr>
                      <p:spPr bwMode="auto">
                        <a:xfrm rot="5400000">
                          <a:off x="2240911" y="4803318"/>
                          <a:ext cx="621328" cy="585522"/>
                        </a:xfrm>
                        <a:prstGeom prst="line">
                          <a:avLst/>
                        </a:prstGeom>
                        <a:grpFill/>
                        <a:ln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</p:cxnSp>
                    <p:cxnSp>
                      <p:nvCxnSpPr>
                        <p:cNvPr id="220" name="Straight Connector 219"/>
                        <p:cNvCxnSpPr/>
                        <p:nvPr/>
                      </p:nvCxnSpPr>
                      <p:spPr bwMode="auto">
                        <a:xfrm rot="16200000" flipV="1">
                          <a:off x="2726648" y="5052024"/>
                          <a:ext cx="844001" cy="346690"/>
                        </a:xfrm>
                        <a:prstGeom prst="line">
                          <a:avLst/>
                        </a:prstGeom>
                        <a:grpFill/>
                        <a:ln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</p:cxnSp>
                    <p:cxnSp>
                      <p:nvCxnSpPr>
                        <p:cNvPr id="221" name="Straight Connector 220"/>
                        <p:cNvCxnSpPr/>
                        <p:nvPr/>
                      </p:nvCxnSpPr>
                      <p:spPr bwMode="auto">
                        <a:xfrm rot="5400000" flipH="1" flipV="1">
                          <a:off x="3333629" y="5119454"/>
                          <a:ext cx="639286" cy="423730"/>
                        </a:xfrm>
                        <a:prstGeom prst="line">
                          <a:avLst/>
                        </a:prstGeom>
                        <a:grpFill/>
                        <a:ln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</p:cxnSp>
                    <p:cxnSp>
                      <p:nvCxnSpPr>
                        <p:cNvPr id="222" name="Straight Connector 221"/>
                        <p:cNvCxnSpPr/>
                        <p:nvPr/>
                      </p:nvCxnSpPr>
                      <p:spPr bwMode="auto">
                        <a:xfrm rot="10800000">
                          <a:off x="3033086" y="4713581"/>
                          <a:ext cx="785825" cy="179575"/>
                        </a:xfrm>
                        <a:prstGeom prst="line">
                          <a:avLst/>
                        </a:prstGeom>
                        <a:grpFill/>
                        <a:ln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</p:cxnSp>
                    <p:cxnSp>
                      <p:nvCxnSpPr>
                        <p:cNvPr id="223" name="Straight Connector 222"/>
                        <p:cNvCxnSpPr/>
                        <p:nvPr/>
                      </p:nvCxnSpPr>
                      <p:spPr bwMode="auto">
                        <a:xfrm rot="16200000" flipV="1">
                          <a:off x="3989659" y="5026873"/>
                          <a:ext cx="671609" cy="612482"/>
                        </a:xfrm>
                        <a:prstGeom prst="line">
                          <a:avLst/>
                        </a:prstGeom>
                        <a:grpFill/>
                        <a:ln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</p:cxnSp>
                    <p:cxnSp>
                      <p:nvCxnSpPr>
                        <p:cNvPr id="224" name="Straight Connector 223"/>
                        <p:cNvCxnSpPr/>
                        <p:nvPr/>
                      </p:nvCxnSpPr>
                      <p:spPr bwMode="auto">
                        <a:xfrm rot="10800000">
                          <a:off x="2289632" y="5503710"/>
                          <a:ext cx="974579" cy="229856"/>
                        </a:xfrm>
                        <a:prstGeom prst="line">
                          <a:avLst/>
                        </a:prstGeom>
                        <a:grpFill/>
                        <a:ln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</p:cxnSp>
                    <p:cxnSp>
                      <p:nvCxnSpPr>
                        <p:cNvPr id="225" name="Straight Connector 224"/>
                        <p:cNvCxnSpPr/>
                        <p:nvPr/>
                      </p:nvCxnSpPr>
                      <p:spPr bwMode="auto">
                        <a:xfrm rot="10800000" flipV="1">
                          <a:off x="3491485" y="5747931"/>
                          <a:ext cx="1109401" cy="3"/>
                        </a:xfrm>
                        <a:prstGeom prst="line">
                          <a:avLst/>
                        </a:prstGeom>
                        <a:grpFill/>
                        <a:ln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</p:cxnSp>
                    <p:cxnSp>
                      <p:nvCxnSpPr>
                        <p:cNvPr id="226" name="Straight Connector 225"/>
                        <p:cNvCxnSpPr/>
                        <p:nvPr/>
                      </p:nvCxnSpPr>
                      <p:spPr bwMode="auto">
                        <a:xfrm flipV="1">
                          <a:off x="5548012" y="2591532"/>
                          <a:ext cx="364432" cy="1101713"/>
                        </a:xfrm>
                        <a:prstGeom prst="line">
                          <a:avLst/>
                        </a:prstGeom>
                        <a:grpFill/>
                        <a:ln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</p:cxnSp>
                    <p:cxnSp>
                      <p:nvCxnSpPr>
                        <p:cNvPr id="227" name="Straight Connector 226"/>
                        <p:cNvCxnSpPr/>
                        <p:nvPr/>
                      </p:nvCxnSpPr>
                      <p:spPr bwMode="auto">
                        <a:xfrm rot="8052439" flipH="1" flipV="1">
                          <a:off x="5666097" y="3423963"/>
                          <a:ext cx="711739" cy="435566"/>
                        </a:xfrm>
                        <a:prstGeom prst="line">
                          <a:avLst/>
                        </a:prstGeom>
                        <a:grpFill/>
                        <a:ln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</p:cxnSp>
                    <p:cxnSp>
                      <p:nvCxnSpPr>
                        <p:cNvPr id="228" name="Straight Connector 227"/>
                        <p:cNvCxnSpPr/>
                        <p:nvPr/>
                      </p:nvCxnSpPr>
                      <p:spPr bwMode="auto">
                        <a:xfrm rot="16200000" flipV="1">
                          <a:off x="4598277" y="2832539"/>
                          <a:ext cx="1145627" cy="714702"/>
                        </a:xfrm>
                        <a:prstGeom prst="line">
                          <a:avLst/>
                        </a:prstGeom>
                        <a:grpFill/>
                        <a:ln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</p:cxnSp>
                    <p:cxnSp>
                      <p:nvCxnSpPr>
                        <p:cNvPr id="229" name="Straight Connector 228"/>
                        <p:cNvCxnSpPr/>
                        <p:nvPr/>
                      </p:nvCxnSpPr>
                      <p:spPr bwMode="auto">
                        <a:xfrm>
                          <a:off x="5402317" y="1408386"/>
                          <a:ext cx="1576552" cy="1250731"/>
                        </a:xfrm>
                        <a:prstGeom prst="line">
                          <a:avLst/>
                        </a:prstGeom>
                        <a:grpFill/>
                        <a:ln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</p:cxnSp>
                    <p:cxnSp>
                      <p:nvCxnSpPr>
                        <p:cNvPr id="230" name="Straight Connector 229"/>
                        <p:cNvCxnSpPr/>
                        <p:nvPr/>
                      </p:nvCxnSpPr>
                      <p:spPr bwMode="auto">
                        <a:xfrm rot="16200000" flipH="1">
                          <a:off x="5076495" y="1765737"/>
                          <a:ext cx="1114098" cy="462455"/>
                        </a:xfrm>
                        <a:prstGeom prst="line">
                          <a:avLst/>
                        </a:prstGeom>
                        <a:grpFill/>
                        <a:ln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</p:cxnSp>
                    <p:cxnSp>
                      <p:nvCxnSpPr>
                        <p:cNvPr id="231" name="Straight Connector 230"/>
                        <p:cNvCxnSpPr/>
                        <p:nvPr/>
                      </p:nvCxnSpPr>
                      <p:spPr bwMode="auto">
                        <a:xfrm rot="18852439" flipH="1">
                          <a:off x="4586302" y="1882191"/>
                          <a:ext cx="1063611" cy="253421"/>
                        </a:xfrm>
                        <a:prstGeom prst="line">
                          <a:avLst/>
                        </a:prstGeom>
                        <a:grpFill/>
                        <a:ln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</p:cxnSp>
                    <p:cxnSp>
                      <p:nvCxnSpPr>
                        <p:cNvPr id="232" name="Straight Connector 231"/>
                        <p:cNvCxnSpPr/>
                        <p:nvPr/>
                      </p:nvCxnSpPr>
                      <p:spPr bwMode="auto">
                        <a:xfrm rot="10800000">
                          <a:off x="4834760" y="2564524"/>
                          <a:ext cx="1072057" cy="21020"/>
                        </a:xfrm>
                        <a:prstGeom prst="line">
                          <a:avLst/>
                        </a:prstGeom>
                        <a:grpFill/>
                        <a:ln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</p:cxnSp>
                    <p:cxnSp>
                      <p:nvCxnSpPr>
                        <p:cNvPr id="233" name="Straight Connector 232"/>
                        <p:cNvCxnSpPr/>
                        <p:nvPr/>
                      </p:nvCxnSpPr>
                      <p:spPr bwMode="auto">
                        <a:xfrm rot="13452439" flipV="1">
                          <a:off x="6128608" y="2313373"/>
                          <a:ext cx="645430" cy="587783"/>
                        </a:xfrm>
                        <a:prstGeom prst="line">
                          <a:avLst/>
                        </a:prstGeom>
                        <a:grpFill/>
                        <a:ln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</p:cxnSp>
                    <p:cxnSp>
                      <p:nvCxnSpPr>
                        <p:cNvPr id="234" name="Straight Connector 233"/>
                        <p:cNvCxnSpPr/>
                        <p:nvPr/>
                      </p:nvCxnSpPr>
                      <p:spPr bwMode="auto">
                        <a:xfrm flipV="1">
                          <a:off x="6485122" y="2613464"/>
                          <a:ext cx="510204" cy="911416"/>
                        </a:xfrm>
                        <a:prstGeom prst="line">
                          <a:avLst/>
                        </a:prstGeom>
                        <a:grpFill/>
                        <a:ln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</p:cxnSp>
                    <p:cxnSp>
                      <p:nvCxnSpPr>
                        <p:cNvPr id="235" name="Straight Connector 234"/>
                        <p:cNvCxnSpPr/>
                        <p:nvPr/>
                      </p:nvCxnSpPr>
                      <p:spPr bwMode="auto">
                        <a:xfrm rot="16200000" flipV="1">
                          <a:off x="5722883" y="2769476"/>
                          <a:ext cx="966952" cy="557048"/>
                        </a:xfrm>
                        <a:prstGeom prst="line">
                          <a:avLst/>
                        </a:prstGeom>
                        <a:grpFill/>
                        <a:ln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</p:cxnSp>
                    <p:cxnSp>
                      <p:nvCxnSpPr>
                        <p:cNvPr id="236" name="Straight Connector 235"/>
                        <p:cNvCxnSpPr/>
                        <p:nvPr/>
                      </p:nvCxnSpPr>
                      <p:spPr bwMode="auto">
                        <a:xfrm rot="13452439" flipV="1">
                          <a:off x="6718513" y="3311777"/>
                          <a:ext cx="625632" cy="563795"/>
                        </a:xfrm>
                        <a:prstGeom prst="line">
                          <a:avLst/>
                        </a:prstGeom>
                        <a:grpFill/>
                        <a:ln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</p:cxnSp>
                    <p:cxnSp>
                      <p:nvCxnSpPr>
                        <p:cNvPr id="237" name="Straight Connector 236"/>
                        <p:cNvCxnSpPr/>
                        <p:nvPr/>
                      </p:nvCxnSpPr>
                      <p:spPr bwMode="auto">
                        <a:xfrm rot="16200000" flipV="1">
                          <a:off x="6758153" y="2827284"/>
                          <a:ext cx="1019502" cy="578068"/>
                        </a:xfrm>
                        <a:prstGeom prst="line">
                          <a:avLst/>
                        </a:prstGeom>
                        <a:grpFill/>
                        <a:ln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</p:cxnSp>
                    <p:cxnSp>
                      <p:nvCxnSpPr>
                        <p:cNvPr id="238" name="Straight Connector 237"/>
                        <p:cNvCxnSpPr/>
                        <p:nvPr/>
                      </p:nvCxnSpPr>
                      <p:spPr bwMode="auto">
                        <a:xfrm rot="16200000" flipV="1">
                          <a:off x="5833243" y="4172608"/>
                          <a:ext cx="1366346" cy="21019"/>
                        </a:xfrm>
                        <a:prstGeom prst="line">
                          <a:avLst/>
                        </a:prstGeom>
                        <a:grpFill/>
                        <a:ln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</p:cxnSp>
                    <p:cxnSp>
                      <p:nvCxnSpPr>
                        <p:cNvPr id="239" name="Straight Connector 238"/>
                        <p:cNvCxnSpPr/>
                        <p:nvPr/>
                      </p:nvCxnSpPr>
                      <p:spPr bwMode="auto">
                        <a:xfrm rot="18852439" flipH="1">
                          <a:off x="6352056" y="4232539"/>
                          <a:ext cx="1395486" cy="1"/>
                        </a:xfrm>
                        <a:prstGeom prst="line">
                          <a:avLst/>
                        </a:prstGeom>
                        <a:grpFill/>
                        <a:ln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</p:cxnSp>
                    <p:cxnSp>
                      <p:nvCxnSpPr>
                        <p:cNvPr id="240" name="Straight Connector 239"/>
                        <p:cNvCxnSpPr/>
                        <p:nvPr/>
                      </p:nvCxnSpPr>
                      <p:spPr bwMode="auto">
                        <a:xfrm rot="16200000" flipV="1">
                          <a:off x="5481147" y="3757450"/>
                          <a:ext cx="1051033" cy="1019502"/>
                        </a:xfrm>
                        <a:prstGeom prst="line">
                          <a:avLst/>
                        </a:prstGeom>
                        <a:grpFill/>
                        <a:ln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</p:cxnSp>
                  </p:grpSp>
                  <p:cxnSp>
                    <p:nvCxnSpPr>
                      <p:cNvPr id="198" name="Straight Connector 197"/>
                      <p:cNvCxnSpPr/>
                      <p:nvPr/>
                    </p:nvCxnSpPr>
                    <p:spPr bwMode="auto">
                      <a:xfrm>
                        <a:off x="2901398" y="3395374"/>
                        <a:ext cx="829777" cy="619581"/>
                      </a:xfrm>
                      <a:prstGeom prst="lin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199" name="Straight Connector 198"/>
                      <p:cNvCxnSpPr/>
                      <p:nvPr/>
                    </p:nvCxnSpPr>
                    <p:spPr bwMode="auto">
                      <a:xfrm>
                        <a:off x="1726690" y="3152402"/>
                        <a:ext cx="112620" cy="1135818"/>
                      </a:xfrm>
                      <a:prstGeom prst="lin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200" name="Straight Connector 199"/>
                      <p:cNvCxnSpPr/>
                      <p:nvPr/>
                    </p:nvCxnSpPr>
                    <p:spPr bwMode="auto">
                      <a:xfrm flipV="1">
                        <a:off x="4288225" y="1397879"/>
                        <a:ext cx="1103582" cy="536025"/>
                      </a:xfrm>
                      <a:prstGeom prst="lin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201" name="Straight Connector 200"/>
                      <p:cNvCxnSpPr/>
                      <p:nvPr/>
                    </p:nvCxnSpPr>
                    <p:spPr bwMode="auto">
                      <a:xfrm rot="10800000" flipV="1">
                        <a:off x="4698125" y="4813740"/>
                        <a:ext cx="1765741" cy="924908"/>
                      </a:xfrm>
                      <a:prstGeom prst="lin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</p:grpSp>
                <p:grpSp>
                  <p:nvGrpSpPr>
                    <p:cNvPr id="173" name="Group 488"/>
                    <p:cNvGrpSpPr/>
                    <p:nvPr/>
                  </p:nvGrpSpPr>
                  <p:grpSpPr>
                    <a:xfrm>
                      <a:off x="481903" y="910268"/>
                      <a:ext cx="5127023" cy="3613267"/>
                      <a:chOff x="1292490" y="1317572"/>
                      <a:chExt cx="6379639" cy="4530921"/>
                    </a:xfrm>
                    <a:grpFill/>
                  </p:grpSpPr>
                  <p:sp>
                    <p:nvSpPr>
                      <p:cNvPr id="174" name="Oval 173"/>
                      <p:cNvSpPr/>
                      <p:nvPr/>
                    </p:nvSpPr>
                    <p:spPr bwMode="auto">
                      <a:xfrm>
                        <a:off x="4158446" y="3289554"/>
                        <a:ext cx="231126" cy="215490"/>
                      </a:xfrm>
                      <a:prstGeom prst="ellips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en-US" sz="3000" b="0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 Condensed" pitchFamily="34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175" name="Oval 174"/>
                      <p:cNvSpPr/>
                      <p:nvPr/>
                    </p:nvSpPr>
                    <p:spPr bwMode="auto">
                      <a:xfrm>
                        <a:off x="1292490" y="1867323"/>
                        <a:ext cx="231126" cy="215490"/>
                      </a:xfrm>
                      <a:prstGeom prst="ellips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en-US" sz="3000" b="0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 Condensed" pitchFamily="34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176" name="Oval 175"/>
                      <p:cNvSpPr/>
                      <p:nvPr/>
                    </p:nvSpPr>
                    <p:spPr bwMode="auto">
                      <a:xfrm>
                        <a:off x="1616065" y="3030967"/>
                        <a:ext cx="231126" cy="215490"/>
                      </a:xfrm>
                      <a:prstGeom prst="ellips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en-US" sz="3000" b="0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 Condensed" pitchFamily="34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177" name="Oval 176"/>
                      <p:cNvSpPr/>
                      <p:nvPr/>
                    </p:nvSpPr>
                    <p:spPr bwMode="auto">
                      <a:xfrm>
                        <a:off x="2355668" y="2255205"/>
                        <a:ext cx="231126" cy="215490"/>
                      </a:xfrm>
                      <a:prstGeom prst="ellips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en-US" sz="3000" b="0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 Condensed" pitchFamily="34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178" name="Oval 177"/>
                      <p:cNvSpPr/>
                      <p:nvPr/>
                    </p:nvSpPr>
                    <p:spPr bwMode="auto">
                      <a:xfrm>
                        <a:off x="3141494" y="1565638"/>
                        <a:ext cx="231126" cy="215490"/>
                      </a:xfrm>
                      <a:prstGeom prst="ellips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en-US" sz="3000" b="0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 Condensed" pitchFamily="34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179" name="Oval 178"/>
                      <p:cNvSpPr/>
                      <p:nvPr/>
                    </p:nvSpPr>
                    <p:spPr bwMode="auto">
                      <a:xfrm>
                        <a:off x="3372620" y="2470694"/>
                        <a:ext cx="231126" cy="215490"/>
                      </a:xfrm>
                      <a:prstGeom prst="ellips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en-US" sz="3000" b="0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 Condensed" pitchFamily="34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180" name="Oval 179"/>
                      <p:cNvSpPr/>
                      <p:nvPr/>
                    </p:nvSpPr>
                    <p:spPr bwMode="auto">
                      <a:xfrm>
                        <a:off x="2817918" y="3289554"/>
                        <a:ext cx="231126" cy="215490"/>
                      </a:xfrm>
                      <a:prstGeom prst="ellipse">
                        <a:avLst/>
                      </a:prstGeom>
                      <a:solidFill>
                        <a:srgbClr val="00B050"/>
                      </a:solidFill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en-US" sz="3000" b="0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 Condensed" pitchFamily="34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181" name="Oval 180"/>
                      <p:cNvSpPr/>
                      <p:nvPr/>
                    </p:nvSpPr>
                    <p:spPr bwMode="auto">
                      <a:xfrm>
                        <a:off x="4158446" y="1824225"/>
                        <a:ext cx="231126" cy="215490"/>
                      </a:xfrm>
                      <a:prstGeom prst="ellips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en-US" sz="3000" b="0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 Condensed" pitchFamily="34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182" name="Oval 181"/>
                      <p:cNvSpPr/>
                      <p:nvPr/>
                    </p:nvSpPr>
                    <p:spPr bwMode="auto">
                      <a:xfrm>
                        <a:off x="3583934" y="3909087"/>
                        <a:ext cx="231126" cy="215490"/>
                      </a:xfrm>
                      <a:prstGeom prst="ellips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en-US" sz="3000" b="0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 Condensed" pitchFamily="34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183" name="Oval 182"/>
                      <p:cNvSpPr/>
                      <p:nvPr/>
                    </p:nvSpPr>
                    <p:spPr bwMode="auto">
                      <a:xfrm>
                        <a:off x="1734930" y="4210772"/>
                        <a:ext cx="231126" cy="215490"/>
                      </a:xfrm>
                      <a:prstGeom prst="ellips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en-US" sz="3000" b="0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 Condensed" pitchFamily="34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184" name="Oval 183"/>
                      <p:cNvSpPr/>
                      <p:nvPr/>
                    </p:nvSpPr>
                    <p:spPr bwMode="auto">
                      <a:xfrm>
                        <a:off x="2058505" y="5374416"/>
                        <a:ext cx="231126" cy="215490"/>
                      </a:xfrm>
                      <a:prstGeom prst="ellips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en-US" sz="3000" b="0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 Condensed" pitchFamily="34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185" name="Oval 184"/>
                      <p:cNvSpPr/>
                      <p:nvPr/>
                    </p:nvSpPr>
                    <p:spPr bwMode="auto">
                      <a:xfrm>
                        <a:off x="2798108" y="4598653"/>
                        <a:ext cx="231126" cy="215490"/>
                      </a:xfrm>
                      <a:prstGeom prst="ellips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en-US" sz="3000" b="0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 Condensed" pitchFamily="34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186" name="Oval 185"/>
                      <p:cNvSpPr/>
                      <p:nvPr/>
                    </p:nvSpPr>
                    <p:spPr bwMode="auto">
                      <a:xfrm>
                        <a:off x="3815060" y="4814143"/>
                        <a:ext cx="231126" cy="215490"/>
                      </a:xfrm>
                      <a:prstGeom prst="ellips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en-US" sz="3000" b="0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 Condensed" pitchFamily="34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187" name="Oval 186"/>
                      <p:cNvSpPr/>
                      <p:nvPr/>
                    </p:nvSpPr>
                    <p:spPr bwMode="auto">
                      <a:xfrm>
                        <a:off x="3260358" y="5633003"/>
                        <a:ext cx="231126" cy="215490"/>
                      </a:xfrm>
                      <a:prstGeom prst="ellips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en-US" sz="3000" b="0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 Condensed" pitchFamily="34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188" name="Oval 187"/>
                      <p:cNvSpPr/>
                      <p:nvPr/>
                    </p:nvSpPr>
                    <p:spPr bwMode="auto">
                      <a:xfrm>
                        <a:off x="4600886" y="5633003"/>
                        <a:ext cx="231126" cy="215490"/>
                      </a:xfrm>
                      <a:prstGeom prst="ellips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en-US" sz="3000" b="0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 Condensed" pitchFamily="34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189" name="Oval 188"/>
                      <p:cNvSpPr/>
                      <p:nvPr/>
                    </p:nvSpPr>
                    <p:spPr bwMode="auto">
                      <a:xfrm rot="2652439">
                        <a:off x="5408780" y="3630698"/>
                        <a:ext cx="237582" cy="239912"/>
                      </a:xfrm>
                      <a:prstGeom prst="ellips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en-US" sz="3000" b="0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 Condensed" pitchFamily="34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190" name="Oval 189"/>
                      <p:cNvSpPr/>
                      <p:nvPr/>
                    </p:nvSpPr>
                    <p:spPr bwMode="auto">
                      <a:xfrm rot="2652439">
                        <a:off x="5313079" y="1317572"/>
                        <a:ext cx="237581" cy="239912"/>
                      </a:xfrm>
                      <a:prstGeom prst="ellips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en-US" sz="3000" b="0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 Condensed" pitchFamily="34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191" name="Oval 190"/>
                      <p:cNvSpPr/>
                      <p:nvPr/>
                    </p:nvSpPr>
                    <p:spPr bwMode="auto">
                      <a:xfrm rot="2652439">
                        <a:off x="4706379" y="2480349"/>
                        <a:ext cx="237582" cy="239912"/>
                      </a:xfrm>
                      <a:prstGeom prst="ellips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en-US" sz="3000" b="0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 Condensed" pitchFamily="34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192" name="Oval 191"/>
                      <p:cNvSpPr/>
                      <p:nvPr/>
                    </p:nvSpPr>
                    <p:spPr bwMode="auto">
                      <a:xfrm rot="2652439">
                        <a:off x="5800884" y="2442153"/>
                        <a:ext cx="237582" cy="239912"/>
                      </a:xfrm>
                      <a:prstGeom prst="ellips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en-US" sz="3000" b="0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 Condensed" pitchFamily="34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193" name="Oval 192"/>
                      <p:cNvSpPr/>
                      <p:nvPr/>
                    </p:nvSpPr>
                    <p:spPr bwMode="auto">
                      <a:xfrm rot="2652439">
                        <a:off x="6868388" y="2509054"/>
                        <a:ext cx="237582" cy="239912"/>
                      </a:xfrm>
                      <a:prstGeom prst="ellips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en-US" sz="3000" b="0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 Condensed" pitchFamily="34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194" name="Oval 193"/>
                      <p:cNvSpPr/>
                      <p:nvPr/>
                    </p:nvSpPr>
                    <p:spPr bwMode="auto">
                      <a:xfrm rot="2652439">
                        <a:off x="6366332" y="3442929"/>
                        <a:ext cx="237581" cy="239912"/>
                      </a:xfrm>
                      <a:prstGeom prst="ellips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en-US" sz="3000" b="0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 Condensed" pitchFamily="34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195" name="Oval 194"/>
                      <p:cNvSpPr/>
                      <p:nvPr/>
                    </p:nvSpPr>
                    <p:spPr bwMode="auto">
                      <a:xfrm rot="2652439">
                        <a:off x="7434547" y="3514176"/>
                        <a:ext cx="237582" cy="239912"/>
                      </a:xfrm>
                      <a:prstGeom prst="ellipse">
                        <a:avLst/>
                      </a:prstGeom>
                      <a:solidFill>
                        <a:srgbClr val="00B050"/>
                      </a:solidFill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en-US" sz="3000" b="0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 Condensed" pitchFamily="34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196" name="Oval 195"/>
                      <p:cNvSpPr/>
                      <p:nvPr/>
                    </p:nvSpPr>
                    <p:spPr bwMode="auto">
                      <a:xfrm rot="2652439">
                        <a:off x="6396542" y="4683600"/>
                        <a:ext cx="237582" cy="239912"/>
                      </a:xfrm>
                      <a:prstGeom prst="ellips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en-US" sz="3000" b="0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 Condensed" pitchFamily="34" charset="0"/>
                          <a:cs typeface="Arial" charset="0"/>
                        </a:endParaRPr>
                      </a:p>
                    </p:txBody>
                  </p:sp>
                </p:grpSp>
              </p:grpSp>
            </p:grp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1" name="TextBox 240"/>
                <p:cNvSpPr txBox="1"/>
                <p:nvPr/>
              </p:nvSpPr>
              <p:spPr>
                <a:xfrm>
                  <a:off x="4963456" y="4179059"/>
                  <a:ext cx="434543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𝑎</m:t>
                        </m:r>
                      </m:oMath>
                    </m:oMathPara>
                  </a14:m>
                  <a:endParaRPr lang="en-US" sz="2400" dirty="0" smtClean="0">
                    <a:solidFill>
                      <a:schemeClr val="tx1"/>
                    </a:solidFill>
                    <a:latin typeface="Roboto Condensed" pitchFamily="2" charset="0"/>
                    <a:ea typeface="Roboto Condensed" pitchFamily="2" charset="0"/>
                  </a:endParaRPr>
                </a:p>
              </p:txBody>
            </p:sp>
          </mc:Choice>
          <mc:Fallback xmlns="">
            <p:sp>
              <p:nvSpPr>
                <p:cNvPr id="241" name="TextBox 24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63456" y="4179059"/>
                  <a:ext cx="434543" cy="461665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2" name="TextBox 241"/>
                <p:cNvSpPr txBox="1"/>
                <p:nvPr/>
              </p:nvSpPr>
              <p:spPr>
                <a:xfrm>
                  <a:off x="8199261" y="4277553"/>
                  <a:ext cx="434543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𝑏</m:t>
                        </m:r>
                      </m:oMath>
                    </m:oMathPara>
                  </a14:m>
                  <a:endParaRPr lang="en-US" sz="2400" dirty="0" smtClean="0">
                    <a:solidFill>
                      <a:schemeClr val="tx1"/>
                    </a:solidFill>
                    <a:latin typeface="Roboto Condensed" pitchFamily="2" charset="0"/>
                    <a:ea typeface="Roboto Condensed" pitchFamily="2" charset="0"/>
                  </a:endParaRPr>
                </a:p>
              </p:txBody>
            </p:sp>
          </mc:Choice>
          <mc:Fallback xmlns="">
            <p:sp>
              <p:nvSpPr>
                <p:cNvPr id="242" name="TextBox 2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99261" y="4277553"/>
                  <a:ext cx="434543" cy="461665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43" name="Picture 4" descr="http://www.clker.com/cliparts/a/c/4/9/1223615702640036948rsamurti_RSA_IEC_Resistor_Symbol.svg.hi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60951">
              <a:off x="4518907" y="3519738"/>
              <a:ext cx="893854" cy="199628"/>
            </a:xfrm>
            <a:prstGeom prst="rect">
              <a:avLst/>
            </a:prstGeom>
            <a:noFill/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4" name="Picture 6" descr="https://cdn2.iconfinder.com/data/icons/windows-8-metro-style/512/car_battery-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19162" y="5367640"/>
              <a:ext cx="1086233" cy="1086233"/>
            </a:xfrm>
            <a:prstGeom prst="rect">
              <a:avLst/>
            </a:prstGeom>
            <a:noFill/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5321428" y="155942"/>
            <a:ext cx="352051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600" dirty="0" smtClean="0">
                <a:solidFill>
                  <a:schemeClr val="accent1">
                    <a:lumMod val="50000"/>
                  </a:schemeClr>
                </a:solidFill>
                <a:latin typeface="Roboto Slab" pitchFamily="2" charset="0"/>
                <a:ea typeface="Roboto Slab" pitchFamily="2" charset="0"/>
              </a:rPr>
              <a:t>holistic spectral data</a:t>
            </a:r>
            <a:endParaRPr lang="en-US" sz="2600" dirty="0">
              <a:solidFill>
                <a:schemeClr val="accent1">
                  <a:lumMod val="50000"/>
                </a:schemeClr>
              </a:solidFill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 flipV="1">
            <a:off x="602484" y="709067"/>
            <a:ext cx="8189299" cy="2390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 Box 7"/>
              <p:cNvSpPr txBox="1">
                <a:spLocks noChangeArrowheads="1"/>
              </p:cNvSpPr>
              <p:nvPr/>
            </p:nvSpPr>
            <p:spPr bwMode="auto">
              <a:xfrm>
                <a:off x="1053729" y="1003287"/>
                <a:ext cx="2572519" cy="12685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lvl="1"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US" sz="2800" b="0" i="1" u="none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800" b="0" i="1" u="none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b="0" i="1" u="none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=2</m:t>
                          </m:r>
                        </m:sub>
                        <m:sup>
                          <m:r>
                            <a:rPr lang="en-US" sz="2800" b="0" i="1" u="none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f>
                            <m:fPr>
                              <m:ctrlPr>
                                <a:rPr lang="en-US" sz="2800" b="0" i="1" u="none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800" b="0" i="1" u="none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u="none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US" sz="2800" b="0" i="1" u="none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sz="2800" b="0" i="1" u="none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b>
                                    <m:sSubPr>
                                      <m:ctrlPr>
                                        <a:rPr lang="en-US" sz="2800" b="0" i="1" u="none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u="none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𝜆</m:t>
                                      </m:r>
                                    </m:e>
                                    <m:sub>
                                      <m:r>
                                        <a:rPr lang="en-US" sz="2800" b="0" i="1" u="none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rad>
                            </m:den>
                          </m:f>
                        </m:e>
                      </m:nary>
                      <m:sSub>
                        <m:sSubPr>
                          <m:ctrlPr>
                            <a:rPr lang="en-US" sz="2800" b="0" i="1" u="none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u="none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800" b="0" i="1" u="none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800" i="1" u="none" dirty="0" smtClean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0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53729" y="1003287"/>
                <a:ext cx="2572519" cy="126855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/>
              <p:cNvSpPr txBox="1"/>
              <p:nvPr/>
            </p:nvSpPr>
            <p:spPr>
              <a:xfrm>
                <a:off x="956789" y="2437624"/>
                <a:ext cx="296016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>
                    <a:latin typeface="Roboto Condensed" pitchFamily="2" charset="0"/>
                    <a:ea typeface="Roboto Condensed" pitchFamily="2" charset="0"/>
                  </a:rPr>
                  <a:t>Gaussian free field on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ea typeface="Roboto Condensed" pitchFamily="2" charset="0"/>
                      </a:rPr>
                      <m:t>𝐺</m:t>
                    </m:r>
                  </m:oMath>
                </a14:m>
                <a:endParaRPr lang="en-US" sz="2400" dirty="0" smtClean="0">
                  <a:solidFill>
                    <a:schemeClr val="tx1"/>
                  </a:solidFill>
                  <a:latin typeface="Roboto Condensed" pitchFamily="2" charset="0"/>
                  <a:ea typeface="Roboto Condensed" pitchFamily="2" charset="0"/>
                </a:endParaRPr>
              </a:p>
            </p:txBody>
          </p:sp>
        </mc:Choice>
        <mc:Fallback xmlns="">
          <p:sp>
            <p:nvSpPr>
              <p:cNvPr id="61" name="TextBox 6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789" y="2437624"/>
                <a:ext cx="2960169" cy="461665"/>
              </a:xfrm>
              <a:prstGeom prst="rect">
                <a:avLst/>
              </a:prstGeom>
              <a:blipFill rotWithShape="0">
                <a:blip r:embed="rId7"/>
                <a:stretch>
                  <a:fillRect l="-3292" t="-9211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/>
          <p:cNvGrpSpPr/>
          <p:nvPr/>
        </p:nvGrpSpPr>
        <p:grpSpPr>
          <a:xfrm>
            <a:off x="4474725" y="1014356"/>
            <a:ext cx="2980638" cy="2268808"/>
            <a:chOff x="4556366" y="1121125"/>
            <a:chExt cx="3613968" cy="2955243"/>
          </a:xfrm>
        </p:grpSpPr>
        <p:pic>
          <p:nvPicPr>
            <p:cNvPr id="62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6366" y="1121125"/>
              <a:ext cx="3613968" cy="29552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3" name="Oval 62"/>
            <p:cNvSpPr/>
            <p:nvPr/>
          </p:nvSpPr>
          <p:spPr bwMode="auto">
            <a:xfrm>
              <a:off x="6498765" y="1379261"/>
              <a:ext cx="172699" cy="170993"/>
            </a:xfrm>
            <a:prstGeom prst="ellipse">
              <a:avLst/>
            </a:prstGeom>
            <a:solidFill>
              <a:srgbClr val="FFC000">
                <a:alpha val="47000"/>
              </a:srgbClr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000" b="0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Gill Sans MT Condensed" pitchFamily="34" charset="0"/>
                <a:cs typeface="Arial" charset="0"/>
              </a:endParaRPr>
            </a:p>
          </p:txBody>
        </p:sp>
      </p:grpSp>
      <p:sp>
        <p:nvSpPr>
          <p:cNvPr id="16" name="Rounded Rectangle 15"/>
          <p:cNvSpPr/>
          <p:nvPr/>
        </p:nvSpPr>
        <p:spPr>
          <a:xfrm>
            <a:off x="4222376" y="3274362"/>
            <a:ext cx="4457700" cy="3321424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5" name="TextBox 244"/>
              <p:cNvSpPr txBox="1"/>
              <p:nvPr/>
            </p:nvSpPr>
            <p:spPr>
              <a:xfrm>
                <a:off x="1138252" y="4482347"/>
                <a:ext cx="2801921" cy="11005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naryPr>
                        <m:sub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𝑖</m:t>
                          </m:r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=2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𝑛</m:t>
                          </m:r>
                        </m:sup>
                        <m:e>
                          <m:f>
                            <m:fPr>
                              <m:ctrlPr>
                                <a:rPr lang="en-US" sz="2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4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Roboto Condensed" pitchFamily="2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2400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Roboto Condensed" pitchFamily="2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solidFill>
                                                <a:schemeClr val="accent2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Roboto Condensed" pitchFamily="2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0" i="1" smtClean="0">
                                              <a:solidFill>
                                                <a:schemeClr val="accent2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Roboto Condensed" pitchFamily="2" charset="0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solidFill>
                                                <a:schemeClr val="accent2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Roboto Condensed" pitchFamily="2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US" sz="2400" b="0" i="1" smtClean="0">
                                              <a:solidFill>
                                                <a:schemeClr val="accent2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Roboto Condensed" pitchFamily="2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400" b="0" i="1" smtClean="0">
                                              <a:solidFill>
                                                <a:schemeClr val="accent2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Roboto Condensed" pitchFamily="2" charset="0"/>
                                            </a:rPr>
                                            <m:t>𝑎</m:t>
                                          </m:r>
                                        </m:e>
                                      </m:d>
                                      <m:r>
                                        <a:rPr lang="en-US" sz="2400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Roboto Condensed" pitchFamily="2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solidFill>
                                                <a:schemeClr val="accent2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Roboto Condensed" pitchFamily="2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0" i="1" smtClean="0">
                                              <a:solidFill>
                                                <a:schemeClr val="accent2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Roboto Condensed" pitchFamily="2" charset="0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solidFill>
                                                <a:schemeClr val="accent2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Roboto Condensed" pitchFamily="2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US" sz="2400" b="0" i="1" smtClean="0">
                                              <a:solidFill>
                                                <a:schemeClr val="accent2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Roboto Condensed" pitchFamily="2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400" b="0" i="1" smtClean="0">
                                              <a:solidFill>
                                                <a:schemeClr val="accent2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Roboto Condensed" pitchFamily="2" charset="0"/>
                                            </a:rPr>
                                            <m:t>𝑏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  <m:sup>
                                  <m:r>
                                    <a:rPr lang="en-US" sz="24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Roboto Condensed" pitchFamily="2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Roboto Condensed" pitchFamily="2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Roboto Condensed" pitchFamily="2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Roboto Condensed" pitchFamily="2" charset="0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</m:e>
                      </m:nary>
                    </m:oMath>
                  </m:oMathPara>
                </a14:m>
                <a:endParaRPr lang="en-US" sz="2400" dirty="0" smtClean="0">
                  <a:solidFill>
                    <a:schemeClr val="tx1"/>
                  </a:solidFill>
                  <a:latin typeface="Roboto Condensed" pitchFamily="2" charset="0"/>
                  <a:ea typeface="Roboto Condensed" pitchFamily="2" charset="0"/>
                </a:endParaRPr>
              </a:p>
            </p:txBody>
          </p:sp>
        </mc:Choice>
        <mc:Fallback xmlns="">
          <p:sp>
            <p:nvSpPr>
              <p:cNvPr id="245" name="TextBox 2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8252" y="4482347"/>
                <a:ext cx="2801921" cy="1100558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6" name="TextBox 245"/>
              <p:cNvSpPr txBox="1"/>
              <p:nvPr/>
            </p:nvSpPr>
            <p:spPr>
              <a:xfrm>
                <a:off x="770186" y="3954466"/>
                <a:ext cx="177362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𝑅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eff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𝑎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,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𝑏</m:t>
                          </m:r>
                        </m:e>
                      </m:d>
                      <m:r>
                        <a:rPr lang="en-US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=</m:t>
                      </m:r>
                    </m:oMath>
                  </m:oMathPara>
                </a14:m>
                <a:endParaRPr lang="en-US" sz="2400" dirty="0" smtClean="0">
                  <a:solidFill>
                    <a:schemeClr val="tx1"/>
                  </a:solidFill>
                  <a:latin typeface="Roboto Condensed" pitchFamily="2" charset="0"/>
                  <a:ea typeface="Roboto Condensed" pitchFamily="2" charset="0"/>
                </a:endParaRPr>
              </a:p>
            </p:txBody>
          </p:sp>
        </mc:Choice>
        <mc:Fallback xmlns="">
          <p:sp>
            <p:nvSpPr>
              <p:cNvPr id="246" name="TextBox 2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186" y="3954466"/>
                <a:ext cx="1773626" cy="461665"/>
              </a:xfrm>
              <a:prstGeom prst="rect">
                <a:avLst/>
              </a:prstGeom>
              <a:blipFill rotWithShape="0">
                <a:blip r:embed="rId10"/>
                <a:stretch>
                  <a:fillRect b="-5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06003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21428" y="155942"/>
            <a:ext cx="352051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600" dirty="0" smtClean="0">
                <a:solidFill>
                  <a:schemeClr val="accent1">
                    <a:lumMod val="50000"/>
                  </a:schemeClr>
                </a:solidFill>
                <a:latin typeface="Roboto Slab" pitchFamily="2" charset="0"/>
                <a:ea typeface="Roboto Slab" pitchFamily="2" charset="0"/>
              </a:rPr>
              <a:t>holistic spectral data</a:t>
            </a:r>
            <a:endParaRPr lang="en-US" sz="2600" dirty="0">
              <a:solidFill>
                <a:schemeClr val="accent1">
                  <a:lumMod val="50000"/>
                </a:schemeClr>
              </a:solidFill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 flipV="1">
            <a:off x="602484" y="709067"/>
            <a:ext cx="8189299" cy="2390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1" name="TextBox 60"/>
          <p:cNvSpPr txBox="1"/>
          <p:nvPr/>
        </p:nvSpPr>
        <p:spPr>
          <a:xfrm>
            <a:off x="586979" y="1200496"/>
            <a:ext cx="5311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Roboto Condensed" pitchFamily="2" charset="0"/>
                <a:ea typeface="Roboto Condensed" pitchFamily="2" charset="0"/>
              </a:rPr>
              <a:t>Can we compute these spectral objects fast?</a:t>
            </a:r>
            <a:endParaRPr lang="en-US" sz="2400" dirty="0" smtClean="0">
              <a:solidFill>
                <a:schemeClr val="tx1"/>
              </a:solidFill>
              <a:latin typeface="Roboto Condensed" pitchFamily="2" charset="0"/>
              <a:ea typeface="Roboto Condensed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7" name="TextBox 96"/>
              <p:cNvSpPr txBox="1"/>
              <p:nvPr/>
            </p:nvSpPr>
            <p:spPr>
              <a:xfrm>
                <a:off x="6607144" y="1366790"/>
                <a:ext cx="1729576" cy="6771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b="0" i="1" smtClean="0">
                          <a:effectLst>
                            <a:glow rad="139700">
                              <a:schemeClr val="accent6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Cambria Math" panose="02040503050406030204" pitchFamily="18" charset="0"/>
                          <a:ea typeface="Roboto Condensed" pitchFamily="2" charset="0"/>
                        </a:rPr>
                        <m:t>𝐿</m:t>
                      </m:r>
                      <m:r>
                        <a:rPr lang="en-US" sz="3800" b="0" i="1" smtClean="0">
                          <a:solidFill>
                            <a:srgbClr val="00B050"/>
                          </a:solidFill>
                          <a:effectLst>
                            <a:glow rad="139700">
                              <a:schemeClr val="accent6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Cambria Math" panose="02040503050406030204" pitchFamily="18" charset="0"/>
                          <a:ea typeface="Roboto Condensed" pitchFamily="2" charset="0"/>
                        </a:rPr>
                        <m:t>𝑥</m:t>
                      </m:r>
                      <m:r>
                        <a:rPr lang="en-US" sz="3800" b="0" i="1" smtClean="0">
                          <a:effectLst>
                            <a:glow rad="139700">
                              <a:schemeClr val="accent6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Cambria Math" panose="02040503050406030204" pitchFamily="18" charset="0"/>
                          <a:ea typeface="Roboto Condensed" pitchFamily="2" charset="0"/>
                        </a:rPr>
                        <m:t>=</m:t>
                      </m:r>
                      <m:r>
                        <a:rPr lang="en-US" sz="3800" b="0" i="1" smtClean="0">
                          <a:effectLst>
                            <a:glow rad="139700">
                              <a:schemeClr val="accent6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Cambria Math" panose="02040503050406030204" pitchFamily="18" charset="0"/>
                          <a:ea typeface="Roboto Condensed" pitchFamily="2" charset="0"/>
                        </a:rPr>
                        <m:t>𝑏</m:t>
                      </m:r>
                    </m:oMath>
                  </m:oMathPara>
                </a14:m>
                <a:endParaRPr lang="en-US" sz="3800" dirty="0" smtClean="0">
                  <a:solidFill>
                    <a:schemeClr val="tx1"/>
                  </a:solidFill>
                  <a:effectLst>
                    <a:glow rad="139700">
                      <a:schemeClr val="accent6">
                        <a:satMod val="175000"/>
                        <a:alpha val="40000"/>
                      </a:schemeClr>
                    </a:glow>
                  </a:effectLst>
                  <a:latin typeface="Roboto Condensed" pitchFamily="2" charset="0"/>
                  <a:ea typeface="Roboto Condensed" pitchFamily="2" charset="0"/>
                </a:endParaRPr>
              </a:p>
            </p:txBody>
          </p:sp>
        </mc:Choice>
        <mc:Fallback xmlns="">
          <p:sp>
            <p:nvSpPr>
              <p:cNvPr id="97" name="TextBox 9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7144" y="1366790"/>
                <a:ext cx="1729576" cy="677108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8" name="TextBox 97"/>
          <p:cNvSpPr txBox="1"/>
          <p:nvPr/>
        </p:nvSpPr>
        <p:spPr>
          <a:xfrm>
            <a:off x="829833" y="1690070"/>
            <a:ext cx="482536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Roboto Condensed" pitchFamily="2" charset="0"/>
                <a:ea typeface="Roboto Condensed" pitchFamily="2" charset="0"/>
              </a:rPr>
              <a:t>Yes.  </a:t>
            </a:r>
            <a:r>
              <a:rPr lang="en-US" sz="2000" dirty="0" smtClean="0">
                <a:latin typeface="Roboto Condensed" pitchFamily="2" charset="0"/>
                <a:ea typeface="Roboto Condensed" pitchFamily="2" charset="0"/>
              </a:rPr>
              <a:t>[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</a:rPr>
              <a:t>Spielman</a:t>
            </a:r>
            <a:r>
              <a:rPr lang="en-US" sz="2000" dirty="0" smtClean="0">
                <a:latin typeface="Roboto Condensed" pitchFamily="2" charset="0"/>
                <a:ea typeface="Roboto Condensed" pitchFamily="2" charset="0"/>
              </a:rPr>
              <a:t>-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</a:rPr>
              <a:t>Teng</a:t>
            </a:r>
            <a:r>
              <a:rPr lang="en-US" sz="2000" dirty="0" smtClean="0">
                <a:latin typeface="Roboto Condensed" pitchFamily="2" charset="0"/>
                <a:ea typeface="Roboto Condensed" pitchFamily="2" charset="0"/>
              </a:rPr>
              <a:t>’04, 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</a:rPr>
              <a:t>Koutis</a:t>
            </a:r>
            <a:r>
              <a:rPr lang="en-US" sz="2000" dirty="0" smtClean="0">
                <a:latin typeface="Roboto Condensed" pitchFamily="2" charset="0"/>
                <a:ea typeface="Roboto Condensed" pitchFamily="2" charset="0"/>
              </a:rPr>
              <a:t>-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</a:rPr>
              <a:t>Miller</a:t>
            </a:r>
            <a:r>
              <a:rPr lang="en-US" sz="2000" dirty="0" smtClean="0">
                <a:latin typeface="Roboto Condensed" pitchFamily="2" charset="0"/>
                <a:ea typeface="Roboto Condensed" pitchFamily="2" charset="0"/>
              </a:rPr>
              <a:t>-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</a:rPr>
              <a:t>Peng</a:t>
            </a:r>
            <a:r>
              <a:rPr lang="en-US" sz="2000" dirty="0" smtClean="0">
                <a:latin typeface="Roboto Condensed" pitchFamily="2" charset="0"/>
                <a:ea typeface="Roboto Condensed" pitchFamily="2" charset="0"/>
              </a:rPr>
              <a:t>’10,</a:t>
            </a:r>
          </a:p>
          <a:p>
            <a:r>
              <a:rPr lang="en-US" sz="2000" dirty="0" smtClean="0">
                <a:latin typeface="Roboto Condensed" pitchFamily="2" charset="0"/>
                <a:ea typeface="Roboto Condensed" pitchFamily="2" charset="0"/>
              </a:rPr>
              <a:t>             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</a:rPr>
              <a:t>Kelner</a:t>
            </a:r>
            <a:r>
              <a:rPr lang="en-US" sz="2000" dirty="0" smtClean="0">
                <a:latin typeface="Roboto Condensed" pitchFamily="2" charset="0"/>
                <a:ea typeface="Roboto Condensed" pitchFamily="2" charset="0"/>
              </a:rPr>
              <a:t>-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</a:rPr>
              <a:t>Orecchia</a:t>
            </a:r>
            <a:r>
              <a:rPr lang="en-US" sz="2000" dirty="0" smtClean="0">
                <a:latin typeface="Roboto Condensed" pitchFamily="2" charset="0"/>
                <a:ea typeface="Roboto Condensed" pitchFamily="2" charset="0"/>
              </a:rPr>
              <a:t>-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</a:rPr>
              <a:t>Sidford</a:t>
            </a:r>
            <a:r>
              <a:rPr lang="en-US" sz="2000" dirty="0" smtClean="0">
                <a:latin typeface="Roboto Condensed" pitchFamily="2" charset="0"/>
                <a:ea typeface="Roboto Condensed" pitchFamily="2" charset="0"/>
              </a:rPr>
              <a:t>-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</a:rPr>
              <a:t>Zhu</a:t>
            </a:r>
            <a:r>
              <a:rPr lang="en-US" sz="2000" dirty="0" smtClean="0">
                <a:latin typeface="Roboto Condensed" pitchFamily="2" charset="0"/>
                <a:ea typeface="Roboto Condensed" pitchFamily="2" charset="0"/>
              </a:rPr>
              <a:t>’13]</a:t>
            </a:r>
            <a:endParaRPr lang="en-US" sz="2000" dirty="0" smtClean="0">
              <a:solidFill>
                <a:schemeClr val="tx1"/>
              </a:solidFill>
              <a:latin typeface="Roboto Condensed" pitchFamily="2" charset="0"/>
              <a:ea typeface="Roboto Condensed" pitchFamily="2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606856" y="2649835"/>
            <a:ext cx="58544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Roboto Condensed" pitchFamily="2" charset="0"/>
                <a:ea typeface="Roboto Condensed" pitchFamily="2" charset="0"/>
              </a:rPr>
              <a:t>Can we do unreasonable things with the solver?</a:t>
            </a:r>
            <a:endParaRPr lang="en-US" sz="2400" dirty="0" smtClean="0">
              <a:solidFill>
                <a:schemeClr val="tx1"/>
              </a:solidFill>
              <a:latin typeface="Roboto Condensed" pitchFamily="2" charset="0"/>
              <a:ea typeface="Roboto Condensed" pitchFamily="2" charset="0"/>
            </a:endParaRPr>
          </a:p>
        </p:txBody>
      </p:sp>
      <p:grpSp>
        <p:nvGrpSpPr>
          <p:cNvPr id="100" name="Group 99"/>
          <p:cNvGrpSpPr/>
          <p:nvPr/>
        </p:nvGrpSpPr>
        <p:grpSpPr>
          <a:xfrm>
            <a:off x="6459586" y="2803164"/>
            <a:ext cx="2150561" cy="1781020"/>
            <a:chOff x="4291971" y="3283164"/>
            <a:chExt cx="4119512" cy="3170709"/>
          </a:xfrm>
        </p:grpSpPr>
        <p:sp>
          <p:nvSpPr>
            <p:cNvPr id="101" name="Freeform 100"/>
            <p:cNvSpPr/>
            <p:nvPr/>
          </p:nvSpPr>
          <p:spPr>
            <a:xfrm>
              <a:off x="7012999" y="4830906"/>
              <a:ext cx="1324536" cy="773206"/>
            </a:xfrm>
            <a:custGeom>
              <a:avLst/>
              <a:gdLst>
                <a:gd name="connsiteX0" fmla="*/ 0 w 1324536"/>
                <a:gd name="connsiteY0" fmla="*/ 773206 h 773206"/>
                <a:gd name="connsiteX1" fmla="*/ 342900 w 1324536"/>
                <a:gd name="connsiteY1" fmla="*/ 450476 h 773206"/>
                <a:gd name="connsiteX2" fmla="*/ 1089212 w 1324536"/>
                <a:gd name="connsiteY2" fmla="*/ 524435 h 773206"/>
                <a:gd name="connsiteX3" fmla="*/ 1324536 w 1324536"/>
                <a:gd name="connsiteY3" fmla="*/ 0 h 773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24536" h="773206">
                  <a:moveTo>
                    <a:pt x="0" y="773206"/>
                  </a:moveTo>
                  <a:cubicBezTo>
                    <a:pt x="80682" y="632572"/>
                    <a:pt x="161365" y="491938"/>
                    <a:pt x="342900" y="450476"/>
                  </a:cubicBezTo>
                  <a:cubicBezTo>
                    <a:pt x="524435" y="409014"/>
                    <a:pt x="925606" y="599514"/>
                    <a:pt x="1089212" y="524435"/>
                  </a:cubicBezTo>
                  <a:cubicBezTo>
                    <a:pt x="1252818" y="449356"/>
                    <a:pt x="1288677" y="224678"/>
                    <a:pt x="1324536" y="0"/>
                  </a:cubicBezTo>
                </a:path>
              </a:pathLst>
            </a:custGeom>
            <a:noFill/>
            <a:ln w="38100"/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Freeform 101"/>
            <p:cNvSpPr/>
            <p:nvPr/>
          </p:nvSpPr>
          <p:spPr>
            <a:xfrm>
              <a:off x="5352288" y="4689712"/>
              <a:ext cx="1102658" cy="914400"/>
            </a:xfrm>
            <a:custGeom>
              <a:avLst/>
              <a:gdLst>
                <a:gd name="connsiteX0" fmla="*/ 1102658 w 1102658"/>
                <a:gd name="connsiteY0" fmla="*/ 914400 h 914400"/>
                <a:gd name="connsiteX1" fmla="*/ 342900 w 1102658"/>
                <a:gd name="connsiteY1" fmla="*/ 658906 h 914400"/>
                <a:gd name="connsiteX2" fmla="*/ 0 w 1102658"/>
                <a:gd name="connsiteY2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02658" h="914400">
                  <a:moveTo>
                    <a:pt x="1102658" y="914400"/>
                  </a:moveTo>
                  <a:cubicBezTo>
                    <a:pt x="814667" y="862853"/>
                    <a:pt x="526676" y="811306"/>
                    <a:pt x="342900" y="658906"/>
                  </a:cubicBezTo>
                  <a:cubicBezTo>
                    <a:pt x="159124" y="506506"/>
                    <a:pt x="79562" y="253253"/>
                    <a:pt x="0" y="0"/>
                  </a:cubicBezTo>
                </a:path>
              </a:pathLst>
            </a:custGeom>
            <a:noFill/>
            <a:ln w="38100"/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3" name="Group 102"/>
            <p:cNvGrpSpPr/>
            <p:nvPr/>
          </p:nvGrpSpPr>
          <p:grpSpPr>
            <a:xfrm>
              <a:off x="4291971" y="3283164"/>
              <a:ext cx="4119512" cy="3041646"/>
              <a:chOff x="923137" y="1913599"/>
              <a:chExt cx="4119512" cy="3041646"/>
            </a:xfrm>
          </p:grpSpPr>
          <p:sp>
            <p:nvSpPr>
              <p:cNvPr id="108" name="Freeform 107"/>
              <p:cNvSpPr/>
              <p:nvPr/>
            </p:nvSpPr>
            <p:spPr>
              <a:xfrm>
                <a:off x="1667435" y="2608729"/>
                <a:ext cx="2622177" cy="1647265"/>
              </a:xfrm>
              <a:custGeom>
                <a:avLst/>
                <a:gdLst>
                  <a:gd name="connsiteX0" fmla="*/ 0 w 2622177"/>
                  <a:gd name="connsiteY0" fmla="*/ 0 h 1647265"/>
                  <a:gd name="connsiteX1" fmla="*/ 1028700 w 2622177"/>
                  <a:gd name="connsiteY1" fmla="*/ 1028700 h 1647265"/>
                  <a:gd name="connsiteX2" fmla="*/ 2622177 w 2622177"/>
                  <a:gd name="connsiteY2" fmla="*/ 1647265 h 1647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622177" h="1647265">
                    <a:moveTo>
                      <a:pt x="0" y="0"/>
                    </a:moveTo>
                    <a:cubicBezTo>
                      <a:pt x="295835" y="377078"/>
                      <a:pt x="591671" y="754156"/>
                      <a:pt x="1028700" y="1028700"/>
                    </a:cubicBezTo>
                    <a:cubicBezTo>
                      <a:pt x="1465730" y="1303244"/>
                      <a:pt x="2043953" y="1475254"/>
                      <a:pt x="2622177" y="1647265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Freeform 108"/>
              <p:cNvSpPr/>
              <p:nvPr/>
            </p:nvSpPr>
            <p:spPr>
              <a:xfrm>
                <a:off x="1963271" y="2003612"/>
                <a:ext cx="1640541" cy="2171700"/>
              </a:xfrm>
              <a:custGeom>
                <a:avLst/>
                <a:gdLst>
                  <a:gd name="connsiteX0" fmla="*/ 0 w 1640541"/>
                  <a:gd name="connsiteY0" fmla="*/ 2171700 h 2171700"/>
                  <a:gd name="connsiteX1" fmla="*/ 779929 w 1640541"/>
                  <a:gd name="connsiteY1" fmla="*/ 685800 h 2171700"/>
                  <a:gd name="connsiteX2" fmla="*/ 1640541 w 1640541"/>
                  <a:gd name="connsiteY2" fmla="*/ 0 h 2171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40541" h="2171700">
                    <a:moveTo>
                      <a:pt x="0" y="2171700"/>
                    </a:moveTo>
                    <a:cubicBezTo>
                      <a:pt x="253253" y="1609725"/>
                      <a:pt x="506506" y="1047750"/>
                      <a:pt x="779929" y="685800"/>
                    </a:cubicBezTo>
                    <a:cubicBezTo>
                      <a:pt x="1053352" y="323850"/>
                      <a:pt x="1346946" y="161925"/>
                      <a:pt x="1640541" y="0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Freeform 109"/>
              <p:cNvSpPr/>
              <p:nvPr/>
            </p:nvSpPr>
            <p:spPr>
              <a:xfrm>
                <a:off x="1976718" y="2909661"/>
                <a:ext cx="2985247" cy="539510"/>
              </a:xfrm>
              <a:custGeom>
                <a:avLst/>
                <a:gdLst>
                  <a:gd name="connsiteX0" fmla="*/ 0 w 2985247"/>
                  <a:gd name="connsiteY0" fmla="*/ 405039 h 539510"/>
                  <a:gd name="connsiteX1" fmla="*/ 1526241 w 2985247"/>
                  <a:gd name="connsiteY1" fmla="*/ 1627 h 539510"/>
                  <a:gd name="connsiteX2" fmla="*/ 2985247 w 2985247"/>
                  <a:gd name="connsiteY2" fmla="*/ 539510 h 539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85247" h="539510">
                    <a:moveTo>
                      <a:pt x="0" y="405039"/>
                    </a:moveTo>
                    <a:cubicBezTo>
                      <a:pt x="514350" y="192127"/>
                      <a:pt x="1028700" y="-20785"/>
                      <a:pt x="1526241" y="1627"/>
                    </a:cubicBezTo>
                    <a:cubicBezTo>
                      <a:pt x="2023782" y="24039"/>
                      <a:pt x="2504514" y="281774"/>
                      <a:pt x="2985247" y="539510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11" name="Group 110"/>
              <p:cNvGrpSpPr/>
              <p:nvPr/>
            </p:nvGrpSpPr>
            <p:grpSpPr>
              <a:xfrm>
                <a:off x="923137" y="1913599"/>
                <a:ext cx="4119512" cy="3041646"/>
                <a:chOff x="1057973" y="4042297"/>
                <a:chExt cx="3538674" cy="2439876"/>
              </a:xfrm>
              <a:solidFill>
                <a:schemeClr val="accent4">
                  <a:lumMod val="60000"/>
                  <a:lumOff val="40000"/>
                </a:schemeClr>
              </a:solidFill>
            </p:grpSpPr>
            <p:cxnSp>
              <p:nvCxnSpPr>
                <p:cNvPr id="112" name="Straight Connector 111"/>
                <p:cNvCxnSpPr/>
                <p:nvPr/>
              </p:nvCxnSpPr>
              <p:spPr bwMode="auto">
                <a:xfrm>
                  <a:off x="2717321" y="4382219"/>
                  <a:ext cx="319177" cy="370936"/>
                </a:xfrm>
                <a:prstGeom prst="line">
                  <a:avLst/>
                </a:prstGeom>
                <a:grp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grpSp>
              <p:nvGrpSpPr>
                <p:cNvPr id="113" name="Group 112"/>
                <p:cNvGrpSpPr/>
                <p:nvPr/>
              </p:nvGrpSpPr>
              <p:grpSpPr>
                <a:xfrm>
                  <a:off x="1057973" y="4042297"/>
                  <a:ext cx="3538674" cy="2439876"/>
                  <a:chOff x="2754080" y="4016667"/>
                  <a:chExt cx="3538674" cy="2439876"/>
                </a:xfrm>
                <a:grpFill/>
              </p:grpSpPr>
              <p:cxnSp>
                <p:nvCxnSpPr>
                  <p:cNvPr id="114" name="Straight Connector 113"/>
                  <p:cNvCxnSpPr/>
                  <p:nvPr/>
                </p:nvCxnSpPr>
                <p:spPr bwMode="auto">
                  <a:xfrm flipV="1">
                    <a:off x="3071004" y="5132717"/>
                    <a:ext cx="595222" cy="500333"/>
                  </a:xfrm>
                  <a:prstGeom prst="line">
                    <a:avLst/>
                  </a:prstGeom>
                  <a:grpFill/>
                  <a:ln w="2857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grpSp>
                <p:nvGrpSpPr>
                  <p:cNvPr id="115" name="Group 114"/>
                  <p:cNvGrpSpPr/>
                  <p:nvPr/>
                </p:nvGrpSpPr>
                <p:grpSpPr>
                  <a:xfrm>
                    <a:off x="2754080" y="4016667"/>
                    <a:ext cx="3538674" cy="2439876"/>
                    <a:chOff x="481903" y="910268"/>
                    <a:chExt cx="5127023" cy="3613267"/>
                  </a:xfrm>
                  <a:grpFill/>
                </p:grpSpPr>
                <p:grpSp>
                  <p:nvGrpSpPr>
                    <p:cNvPr id="116" name="Group 513"/>
                    <p:cNvGrpSpPr/>
                    <p:nvPr/>
                  </p:nvGrpSpPr>
                  <p:grpSpPr>
                    <a:xfrm>
                      <a:off x="605734" y="974309"/>
                      <a:ext cx="4910618" cy="3469031"/>
                      <a:chOff x="1446575" y="1397879"/>
                      <a:chExt cx="6110363" cy="4350055"/>
                    </a:xfrm>
                    <a:grpFill/>
                  </p:grpSpPr>
                  <p:grpSp>
                    <p:nvGrpSpPr>
                      <p:cNvPr id="141" name="Group 357"/>
                      <p:cNvGrpSpPr/>
                      <p:nvPr/>
                    </p:nvGrpSpPr>
                    <p:grpSpPr>
                      <a:xfrm>
                        <a:off x="1446575" y="1408386"/>
                        <a:ext cx="6110363" cy="4339548"/>
                        <a:chOff x="1446575" y="1408386"/>
                        <a:chExt cx="6110363" cy="4339548"/>
                      </a:xfrm>
                      <a:grpFill/>
                    </p:grpSpPr>
                    <p:cxnSp>
                      <p:nvCxnSpPr>
                        <p:cNvPr id="146" name="Straight Connector 145"/>
                        <p:cNvCxnSpPr/>
                        <p:nvPr/>
                      </p:nvCxnSpPr>
                      <p:spPr bwMode="auto">
                        <a:xfrm flipV="1">
                          <a:off x="3697077" y="3412939"/>
                          <a:ext cx="563251" cy="595320"/>
                        </a:xfrm>
                        <a:prstGeom prst="line">
                          <a:avLst/>
                        </a:prstGeom>
                        <a:grpFill/>
                        <a:ln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</p:cxnSp>
                    <p:cxnSp>
                      <p:nvCxnSpPr>
                        <p:cNvPr id="147" name="Straight Connector 146"/>
                        <p:cNvCxnSpPr/>
                        <p:nvPr/>
                      </p:nvCxnSpPr>
                      <p:spPr bwMode="auto">
                        <a:xfrm rot="5400000" flipH="1" flipV="1">
                          <a:off x="4149550" y="2771765"/>
                          <a:ext cx="792446" cy="545518"/>
                        </a:xfrm>
                        <a:prstGeom prst="line">
                          <a:avLst/>
                        </a:prstGeom>
                        <a:grpFill/>
                        <a:ln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</p:cxnSp>
                    <p:cxnSp>
                      <p:nvCxnSpPr>
                        <p:cNvPr id="148" name="Straight Connector 147"/>
                        <p:cNvCxnSpPr/>
                        <p:nvPr/>
                      </p:nvCxnSpPr>
                      <p:spPr bwMode="auto">
                        <a:xfrm>
                          <a:off x="4273015" y="3412939"/>
                          <a:ext cx="1230586" cy="333661"/>
                        </a:xfrm>
                        <a:prstGeom prst="line">
                          <a:avLst/>
                        </a:prstGeom>
                        <a:grpFill/>
                        <a:ln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</p:cxnSp>
                    <p:cxnSp>
                      <p:nvCxnSpPr>
                        <p:cNvPr id="149" name="Straight Connector 148"/>
                        <p:cNvCxnSpPr/>
                        <p:nvPr/>
                      </p:nvCxnSpPr>
                      <p:spPr bwMode="auto">
                        <a:xfrm rot="16200000" flipV="1">
                          <a:off x="3547219" y="2683424"/>
                          <a:ext cx="671609" cy="612482"/>
                        </a:xfrm>
                        <a:prstGeom prst="line">
                          <a:avLst/>
                        </a:prstGeom>
                        <a:grpFill/>
                        <a:ln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</p:cxnSp>
                    <p:cxnSp>
                      <p:nvCxnSpPr>
                        <p:cNvPr id="150" name="Straight Connector 149"/>
                        <p:cNvCxnSpPr/>
                        <p:nvPr/>
                      </p:nvCxnSpPr>
                      <p:spPr bwMode="auto">
                        <a:xfrm flipV="1">
                          <a:off x="1519764" y="1702115"/>
                          <a:ext cx="1625583" cy="244221"/>
                        </a:xfrm>
                        <a:prstGeom prst="line">
                          <a:avLst/>
                        </a:prstGeom>
                        <a:grpFill/>
                        <a:ln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</p:cxnSp>
                    <p:cxnSp>
                      <p:nvCxnSpPr>
                        <p:cNvPr id="151" name="Straight Connector 150"/>
                        <p:cNvCxnSpPr/>
                        <p:nvPr/>
                      </p:nvCxnSpPr>
                      <p:spPr bwMode="auto">
                        <a:xfrm>
                          <a:off x="1496651" y="2046898"/>
                          <a:ext cx="862868" cy="298094"/>
                        </a:xfrm>
                        <a:prstGeom prst="line">
                          <a:avLst/>
                        </a:prstGeom>
                        <a:grpFill/>
                        <a:ln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</p:cxnSp>
                    <p:cxnSp>
                      <p:nvCxnSpPr>
                        <p:cNvPr id="152" name="Straight Connector 151"/>
                        <p:cNvCxnSpPr/>
                        <p:nvPr/>
                      </p:nvCxnSpPr>
                      <p:spPr bwMode="auto">
                        <a:xfrm rot="16200000" flipH="1">
                          <a:off x="1092173" y="2433623"/>
                          <a:ext cx="955337" cy="246534"/>
                        </a:xfrm>
                        <a:prstGeom prst="line">
                          <a:avLst/>
                        </a:prstGeom>
                        <a:grpFill/>
                        <a:ln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</p:cxnSp>
                    <p:cxnSp>
                      <p:nvCxnSpPr>
                        <p:cNvPr id="153" name="Straight Connector 152"/>
                        <p:cNvCxnSpPr/>
                        <p:nvPr/>
                      </p:nvCxnSpPr>
                      <p:spPr bwMode="auto">
                        <a:xfrm rot="5400000">
                          <a:off x="1798471" y="2459869"/>
                          <a:ext cx="621328" cy="585522"/>
                        </a:xfrm>
                        <a:prstGeom prst="line">
                          <a:avLst/>
                        </a:prstGeom>
                        <a:grpFill/>
                        <a:ln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</p:cxnSp>
                    <p:cxnSp>
                      <p:nvCxnSpPr>
                        <p:cNvPr id="154" name="Straight Connector 153"/>
                        <p:cNvCxnSpPr/>
                        <p:nvPr/>
                      </p:nvCxnSpPr>
                      <p:spPr bwMode="auto">
                        <a:xfrm rot="16200000" flipV="1">
                          <a:off x="3030158" y="2054516"/>
                          <a:ext cx="700342" cy="146383"/>
                        </a:xfrm>
                        <a:prstGeom prst="line">
                          <a:avLst/>
                        </a:prstGeom>
                        <a:grpFill/>
                        <a:ln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</p:cxnSp>
                    <p:cxnSp>
                      <p:nvCxnSpPr>
                        <p:cNvPr id="155" name="Straight Connector 154"/>
                        <p:cNvCxnSpPr/>
                        <p:nvPr/>
                      </p:nvCxnSpPr>
                      <p:spPr bwMode="auto">
                        <a:xfrm rot="10800000" flipV="1">
                          <a:off x="3580633" y="2010980"/>
                          <a:ext cx="608631" cy="506402"/>
                        </a:xfrm>
                        <a:prstGeom prst="line">
                          <a:avLst/>
                        </a:prstGeom>
                        <a:grpFill/>
                        <a:ln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</p:cxnSp>
                    <p:cxnSp>
                      <p:nvCxnSpPr>
                        <p:cNvPr id="156" name="Straight Connector 155"/>
                        <p:cNvCxnSpPr/>
                        <p:nvPr/>
                      </p:nvCxnSpPr>
                      <p:spPr bwMode="auto">
                        <a:xfrm rot="10800000">
                          <a:off x="3368768" y="1705708"/>
                          <a:ext cx="797382" cy="190348"/>
                        </a:xfrm>
                        <a:prstGeom prst="line">
                          <a:avLst/>
                        </a:prstGeom>
                        <a:grpFill/>
                        <a:ln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</p:cxnSp>
                    <p:cxnSp>
                      <p:nvCxnSpPr>
                        <p:cNvPr id="157" name="Straight Connector 156"/>
                        <p:cNvCxnSpPr/>
                        <p:nvPr/>
                      </p:nvCxnSpPr>
                      <p:spPr bwMode="auto">
                        <a:xfrm rot="10800000">
                          <a:off x="1847192" y="3160261"/>
                          <a:ext cx="974579" cy="229856"/>
                        </a:xfrm>
                        <a:prstGeom prst="line">
                          <a:avLst/>
                        </a:prstGeom>
                        <a:grpFill/>
                        <a:ln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</p:cxnSp>
                    <p:cxnSp>
                      <p:nvCxnSpPr>
                        <p:cNvPr id="158" name="Straight Connector 157"/>
                        <p:cNvCxnSpPr/>
                        <p:nvPr/>
                      </p:nvCxnSpPr>
                      <p:spPr bwMode="auto">
                        <a:xfrm rot="10800000" flipV="1">
                          <a:off x="3049045" y="3404482"/>
                          <a:ext cx="1109401" cy="3"/>
                        </a:xfrm>
                        <a:prstGeom prst="line">
                          <a:avLst/>
                        </a:prstGeom>
                        <a:grpFill/>
                        <a:ln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</p:cxnSp>
                    <p:cxnSp>
                      <p:nvCxnSpPr>
                        <p:cNvPr id="159" name="Straight Connector 158"/>
                        <p:cNvCxnSpPr/>
                        <p:nvPr/>
                      </p:nvCxnSpPr>
                      <p:spPr bwMode="auto">
                        <a:xfrm rot="10800000" flipV="1">
                          <a:off x="2998416" y="4106619"/>
                          <a:ext cx="627891" cy="527948"/>
                        </a:xfrm>
                        <a:prstGeom prst="line">
                          <a:avLst/>
                        </a:prstGeom>
                        <a:grpFill/>
                        <a:ln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</p:cxnSp>
                    <p:cxnSp>
                      <p:nvCxnSpPr>
                        <p:cNvPr id="160" name="Straight Connector 159"/>
                        <p:cNvCxnSpPr/>
                        <p:nvPr/>
                      </p:nvCxnSpPr>
                      <p:spPr bwMode="auto">
                        <a:xfrm rot="16200000" flipV="1">
                          <a:off x="3472597" y="4397965"/>
                          <a:ext cx="700343" cy="146383"/>
                        </a:xfrm>
                        <a:prstGeom prst="line">
                          <a:avLst/>
                        </a:prstGeom>
                        <a:grpFill/>
                        <a:ln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</p:cxnSp>
                    <p:cxnSp>
                      <p:nvCxnSpPr>
                        <p:cNvPr id="247" name="Straight Connector 246"/>
                        <p:cNvCxnSpPr/>
                        <p:nvPr/>
                      </p:nvCxnSpPr>
                      <p:spPr bwMode="auto">
                        <a:xfrm>
                          <a:off x="1939091" y="4390347"/>
                          <a:ext cx="862868" cy="298094"/>
                        </a:xfrm>
                        <a:prstGeom prst="line">
                          <a:avLst/>
                        </a:prstGeom>
                        <a:grpFill/>
                        <a:ln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</p:cxnSp>
                    <p:cxnSp>
                      <p:nvCxnSpPr>
                        <p:cNvPr id="248" name="Straight Connector 247"/>
                        <p:cNvCxnSpPr/>
                        <p:nvPr/>
                      </p:nvCxnSpPr>
                      <p:spPr bwMode="auto">
                        <a:xfrm rot="16200000" flipH="1">
                          <a:off x="1534613" y="4777072"/>
                          <a:ext cx="955337" cy="246534"/>
                        </a:xfrm>
                        <a:prstGeom prst="line">
                          <a:avLst/>
                        </a:prstGeom>
                        <a:grpFill/>
                        <a:ln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</p:cxnSp>
                    <p:cxnSp>
                      <p:nvCxnSpPr>
                        <p:cNvPr id="249" name="Straight Connector 248"/>
                        <p:cNvCxnSpPr/>
                        <p:nvPr/>
                      </p:nvCxnSpPr>
                      <p:spPr bwMode="auto">
                        <a:xfrm rot="5400000">
                          <a:off x="2240911" y="4803318"/>
                          <a:ext cx="621328" cy="585522"/>
                        </a:xfrm>
                        <a:prstGeom prst="line">
                          <a:avLst/>
                        </a:prstGeom>
                        <a:grpFill/>
                        <a:ln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</p:cxnSp>
                    <p:cxnSp>
                      <p:nvCxnSpPr>
                        <p:cNvPr id="250" name="Straight Connector 249"/>
                        <p:cNvCxnSpPr/>
                        <p:nvPr/>
                      </p:nvCxnSpPr>
                      <p:spPr bwMode="auto">
                        <a:xfrm rot="16200000" flipV="1">
                          <a:off x="2726648" y="5052024"/>
                          <a:ext cx="844001" cy="346690"/>
                        </a:xfrm>
                        <a:prstGeom prst="line">
                          <a:avLst/>
                        </a:prstGeom>
                        <a:grpFill/>
                        <a:ln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</p:cxnSp>
                    <p:cxnSp>
                      <p:nvCxnSpPr>
                        <p:cNvPr id="251" name="Straight Connector 250"/>
                        <p:cNvCxnSpPr/>
                        <p:nvPr/>
                      </p:nvCxnSpPr>
                      <p:spPr bwMode="auto">
                        <a:xfrm rot="5400000" flipH="1" flipV="1">
                          <a:off x="3333629" y="5119454"/>
                          <a:ext cx="639286" cy="423730"/>
                        </a:xfrm>
                        <a:prstGeom prst="line">
                          <a:avLst/>
                        </a:prstGeom>
                        <a:grpFill/>
                        <a:ln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</p:cxnSp>
                    <p:cxnSp>
                      <p:nvCxnSpPr>
                        <p:cNvPr id="252" name="Straight Connector 251"/>
                        <p:cNvCxnSpPr/>
                        <p:nvPr/>
                      </p:nvCxnSpPr>
                      <p:spPr bwMode="auto">
                        <a:xfrm rot="10800000">
                          <a:off x="3033086" y="4713581"/>
                          <a:ext cx="785825" cy="179575"/>
                        </a:xfrm>
                        <a:prstGeom prst="line">
                          <a:avLst/>
                        </a:prstGeom>
                        <a:grpFill/>
                        <a:ln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</p:cxnSp>
                    <p:cxnSp>
                      <p:nvCxnSpPr>
                        <p:cNvPr id="253" name="Straight Connector 252"/>
                        <p:cNvCxnSpPr/>
                        <p:nvPr/>
                      </p:nvCxnSpPr>
                      <p:spPr bwMode="auto">
                        <a:xfrm rot="16200000" flipV="1">
                          <a:off x="3989659" y="5026873"/>
                          <a:ext cx="671609" cy="612482"/>
                        </a:xfrm>
                        <a:prstGeom prst="line">
                          <a:avLst/>
                        </a:prstGeom>
                        <a:grpFill/>
                        <a:ln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</p:cxnSp>
                    <p:cxnSp>
                      <p:nvCxnSpPr>
                        <p:cNvPr id="254" name="Straight Connector 253"/>
                        <p:cNvCxnSpPr/>
                        <p:nvPr/>
                      </p:nvCxnSpPr>
                      <p:spPr bwMode="auto">
                        <a:xfrm rot="10800000">
                          <a:off x="2289632" y="5503710"/>
                          <a:ext cx="974579" cy="229856"/>
                        </a:xfrm>
                        <a:prstGeom prst="line">
                          <a:avLst/>
                        </a:prstGeom>
                        <a:grpFill/>
                        <a:ln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</p:cxnSp>
                    <p:cxnSp>
                      <p:nvCxnSpPr>
                        <p:cNvPr id="255" name="Straight Connector 254"/>
                        <p:cNvCxnSpPr/>
                        <p:nvPr/>
                      </p:nvCxnSpPr>
                      <p:spPr bwMode="auto">
                        <a:xfrm rot="10800000" flipV="1">
                          <a:off x="3491485" y="5747931"/>
                          <a:ext cx="1109401" cy="3"/>
                        </a:xfrm>
                        <a:prstGeom prst="line">
                          <a:avLst/>
                        </a:prstGeom>
                        <a:grpFill/>
                        <a:ln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</p:cxnSp>
                    <p:cxnSp>
                      <p:nvCxnSpPr>
                        <p:cNvPr id="256" name="Straight Connector 255"/>
                        <p:cNvCxnSpPr/>
                        <p:nvPr/>
                      </p:nvCxnSpPr>
                      <p:spPr bwMode="auto">
                        <a:xfrm flipV="1">
                          <a:off x="5548012" y="2591532"/>
                          <a:ext cx="364432" cy="1101713"/>
                        </a:xfrm>
                        <a:prstGeom prst="line">
                          <a:avLst/>
                        </a:prstGeom>
                        <a:grpFill/>
                        <a:ln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</p:cxnSp>
                    <p:cxnSp>
                      <p:nvCxnSpPr>
                        <p:cNvPr id="257" name="Straight Connector 256"/>
                        <p:cNvCxnSpPr/>
                        <p:nvPr/>
                      </p:nvCxnSpPr>
                      <p:spPr bwMode="auto">
                        <a:xfrm rot="8052439" flipH="1" flipV="1">
                          <a:off x="5666097" y="3423963"/>
                          <a:ext cx="711739" cy="435566"/>
                        </a:xfrm>
                        <a:prstGeom prst="line">
                          <a:avLst/>
                        </a:prstGeom>
                        <a:grpFill/>
                        <a:ln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</p:cxnSp>
                    <p:cxnSp>
                      <p:nvCxnSpPr>
                        <p:cNvPr id="258" name="Straight Connector 257"/>
                        <p:cNvCxnSpPr/>
                        <p:nvPr/>
                      </p:nvCxnSpPr>
                      <p:spPr bwMode="auto">
                        <a:xfrm rot="16200000" flipV="1">
                          <a:off x="4598277" y="2832539"/>
                          <a:ext cx="1145627" cy="714702"/>
                        </a:xfrm>
                        <a:prstGeom prst="line">
                          <a:avLst/>
                        </a:prstGeom>
                        <a:grpFill/>
                        <a:ln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</p:cxnSp>
                    <p:cxnSp>
                      <p:nvCxnSpPr>
                        <p:cNvPr id="259" name="Straight Connector 258"/>
                        <p:cNvCxnSpPr/>
                        <p:nvPr/>
                      </p:nvCxnSpPr>
                      <p:spPr bwMode="auto">
                        <a:xfrm>
                          <a:off x="5402317" y="1408386"/>
                          <a:ext cx="1576552" cy="1250731"/>
                        </a:xfrm>
                        <a:prstGeom prst="line">
                          <a:avLst/>
                        </a:prstGeom>
                        <a:grpFill/>
                        <a:ln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</p:cxnSp>
                    <p:cxnSp>
                      <p:nvCxnSpPr>
                        <p:cNvPr id="260" name="Straight Connector 259"/>
                        <p:cNvCxnSpPr/>
                        <p:nvPr/>
                      </p:nvCxnSpPr>
                      <p:spPr bwMode="auto">
                        <a:xfrm rot="16200000" flipH="1">
                          <a:off x="5076495" y="1765737"/>
                          <a:ext cx="1114098" cy="462455"/>
                        </a:xfrm>
                        <a:prstGeom prst="line">
                          <a:avLst/>
                        </a:prstGeom>
                        <a:grpFill/>
                        <a:ln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</p:cxnSp>
                    <p:cxnSp>
                      <p:nvCxnSpPr>
                        <p:cNvPr id="261" name="Straight Connector 260"/>
                        <p:cNvCxnSpPr/>
                        <p:nvPr/>
                      </p:nvCxnSpPr>
                      <p:spPr bwMode="auto">
                        <a:xfrm rot="18852439" flipH="1">
                          <a:off x="4586302" y="1882191"/>
                          <a:ext cx="1063611" cy="253421"/>
                        </a:xfrm>
                        <a:prstGeom prst="line">
                          <a:avLst/>
                        </a:prstGeom>
                        <a:grpFill/>
                        <a:ln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</p:cxnSp>
                    <p:cxnSp>
                      <p:nvCxnSpPr>
                        <p:cNvPr id="262" name="Straight Connector 261"/>
                        <p:cNvCxnSpPr/>
                        <p:nvPr/>
                      </p:nvCxnSpPr>
                      <p:spPr bwMode="auto">
                        <a:xfrm rot="10800000">
                          <a:off x="4834760" y="2564524"/>
                          <a:ext cx="1072057" cy="21020"/>
                        </a:xfrm>
                        <a:prstGeom prst="line">
                          <a:avLst/>
                        </a:prstGeom>
                        <a:grpFill/>
                        <a:ln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</p:cxnSp>
                    <p:cxnSp>
                      <p:nvCxnSpPr>
                        <p:cNvPr id="263" name="Straight Connector 262"/>
                        <p:cNvCxnSpPr/>
                        <p:nvPr/>
                      </p:nvCxnSpPr>
                      <p:spPr bwMode="auto">
                        <a:xfrm rot="13452439" flipV="1">
                          <a:off x="6128608" y="2313373"/>
                          <a:ext cx="645430" cy="587783"/>
                        </a:xfrm>
                        <a:prstGeom prst="line">
                          <a:avLst/>
                        </a:prstGeom>
                        <a:grpFill/>
                        <a:ln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</p:cxnSp>
                    <p:cxnSp>
                      <p:nvCxnSpPr>
                        <p:cNvPr id="264" name="Straight Connector 263"/>
                        <p:cNvCxnSpPr/>
                        <p:nvPr/>
                      </p:nvCxnSpPr>
                      <p:spPr bwMode="auto">
                        <a:xfrm flipV="1">
                          <a:off x="6485122" y="2613464"/>
                          <a:ext cx="510204" cy="911416"/>
                        </a:xfrm>
                        <a:prstGeom prst="line">
                          <a:avLst/>
                        </a:prstGeom>
                        <a:grpFill/>
                        <a:ln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</p:cxnSp>
                    <p:cxnSp>
                      <p:nvCxnSpPr>
                        <p:cNvPr id="265" name="Straight Connector 264"/>
                        <p:cNvCxnSpPr/>
                        <p:nvPr/>
                      </p:nvCxnSpPr>
                      <p:spPr bwMode="auto">
                        <a:xfrm rot="16200000" flipV="1">
                          <a:off x="5722883" y="2769476"/>
                          <a:ext cx="966952" cy="557048"/>
                        </a:xfrm>
                        <a:prstGeom prst="line">
                          <a:avLst/>
                        </a:prstGeom>
                        <a:grpFill/>
                        <a:ln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</p:cxnSp>
                    <p:cxnSp>
                      <p:nvCxnSpPr>
                        <p:cNvPr id="266" name="Straight Connector 265"/>
                        <p:cNvCxnSpPr/>
                        <p:nvPr/>
                      </p:nvCxnSpPr>
                      <p:spPr bwMode="auto">
                        <a:xfrm rot="13452439" flipV="1">
                          <a:off x="6718513" y="3311777"/>
                          <a:ext cx="625632" cy="563795"/>
                        </a:xfrm>
                        <a:prstGeom prst="line">
                          <a:avLst/>
                        </a:prstGeom>
                        <a:grpFill/>
                        <a:ln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</p:cxnSp>
                    <p:cxnSp>
                      <p:nvCxnSpPr>
                        <p:cNvPr id="267" name="Straight Connector 266"/>
                        <p:cNvCxnSpPr/>
                        <p:nvPr/>
                      </p:nvCxnSpPr>
                      <p:spPr bwMode="auto">
                        <a:xfrm rot="16200000" flipV="1">
                          <a:off x="6758153" y="2827284"/>
                          <a:ext cx="1019502" cy="578068"/>
                        </a:xfrm>
                        <a:prstGeom prst="line">
                          <a:avLst/>
                        </a:prstGeom>
                        <a:grpFill/>
                        <a:ln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</p:cxnSp>
                    <p:cxnSp>
                      <p:nvCxnSpPr>
                        <p:cNvPr id="268" name="Straight Connector 267"/>
                        <p:cNvCxnSpPr/>
                        <p:nvPr/>
                      </p:nvCxnSpPr>
                      <p:spPr bwMode="auto">
                        <a:xfrm rot="16200000" flipV="1">
                          <a:off x="5833243" y="4172608"/>
                          <a:ext cx="1366346" cy="21019"/>
                        </a:xfrm>
                        <a:prstGeom prst="line">
                          <a:avLst/>
                        </a:prstGeom>
                        <a:grpFill/>
                        <a:ln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</p:cxnSp>
                    <p:cxnSp>
                      <p:nvCxnSpPr>
                        <p:cNvPr id="269" name="Straight Connector 268"/>
                        <p:cNvCxnSpPr/>
                        <p:nvPr/>
                      </p:nvCxnSpPr>
                      <p:spPr bwMode="auto">
                        <a:xfrm rot="18852439" flipH="1">
                          <a:off x="6352056" y="4232539"/>
                          <a:ext cx="1395486" cy="1"/>
                        </a:xfrm>
                        <a:prstGeom prst="line">
                          <a:avLst/>
                        </a:prstGeom>
                        <a:grpFill/>
                        <a:ln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</p:cxnSp>
                    <p:cxnSp>
                      <p:nvCxnSpPr>
                        <p:cNvPr id="270" name="Straight Connector 269"/>
                        <p:cNvCxnSpPr/>
                        <p:nvPr/>
                      </p:nvCxnSpPr>
                      <p:spPr bwMode="auto">
                        <a:xfrm rot="16200000" flipV="1">
                          <a:off x="5481147" y="3757450"/>
                          <a:ext cx="1051033" cy="1019502"/>
                        </a:xfrm>
                        <a:prstGeom prst="line">
                          <a:avLst/>
                        </a:prstGeom>
                        <a:grpFill/>
                        <a:ln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</p:cxnSp>
                  </p:grpSp>
                  <p:cxnSp>
                    <p:nvCxnSpPr>
                      <p:cNvPr id="142" name="Straight Connector 141"/>
                      <p:cNvCxnSpPr/>
                      <p:nvPr/>
                    </p:nvCxnSpPr>
                    <p:spPr bwMode="auto">
                      <a:xfrm>
                        <a:off x="2901398" y="3395374"/>
                        <a:ext cx="829777" cy="619581"/>
                      </a:xfrm>
                      <a:prstGeom prst="lin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143" name="Straight Connector 142"/>
                      <p:cNvCxnSpPr/>
                      <p:nvPr/>
                    </p:nvCxnSpPr>
                    <p:spPr bwMode="auto">
                      <a:xfrm>
                        <a:off x="1726690" y="3152402"/>
                        <a:ext cx="112620" cy="1135818"/>
                      </a:xfrm>
                      <a:prstGeom prst="lin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144" name="Straight Connector 143"/>
                      <p:cNvCxnSpPr/>
                      <p:nvPr/>
                    </p:nvCxnSpPr>
                    <p:spPr bwMode="auto">
                      <a:xfrm flipV="1">
                        <a:off x="4288225" y="1397879"/>
                        <a:ext cx="1103582" cy="536025"/>
                      </a:xfrm>
                      <a:prstGeom prst="lin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145" name="Straight Connector 144"/>
                      <p:cNvCxnSpPr/>
                      <p:nvPr/>
                    </p:nvCxnSpPr>
                    <p:spPr bwMode="auto">
                      <a:xfrm rot="10800000" flipV="1">
                        <a:off x="4698125" y="4813740"/>
                        <a:ext cx="1765741" cy="924908"/>
                      </a:xfrm>
                      <a:prstGeom prst="lin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</p:grpSp>
                <p:grpSp>
                  <p:nvGrpSpPr>
                    <p:cNvPr id="117" name="Group 488"/>
                    <p:cNvGrpSpPr/>
                    <p:nvPr/>
                  </p:nvGrpSpPr>
                  <p:grpSpPr>
                    <a:xfrm>
                      <a:off x="481903" y="910268"/>
                      <a:ext cx="5127023" cy="3613267"/>
                      <a:chOff x="1292490" y="1317572"/>
                      <a:chExt cx="6379639" cy="4530921"/>
                    </a:xfrm>
                    <a:grpFill/>
                  </p:grpSpPr>
                  <p:sp>
                    <p:nvSpPr>
                      <p:cNvPr id="118" name="Oval 117"/>
                      <p:cNvSpPr/>
                      <p:nvPr/>
                    </p:nvSpPr>
                    <p:spPr bwMode="auto">
                      <a:xfrm>
                        <a:off x="4158446" y="3289554"/>
                        <a:ext cx="231126" cy="215490"/>
                      </a:xfrm>
                      <a:prstGeom prst="ellips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en-US" sz="3000" b="0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 Condensed" pitchFamily="34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119" name="Oval 118"/>
                      <p:cNvSpPr/>
                      <p:nvPr/>
                    </p:nvSpPr>
                    <p:spPr bwMode="auto">
                      <a:xfrm>
                        <a:off x="1292490" y="1867323"/>
                        <a:ext cx="231126" cy="215490"/>
                      </a:xfrm>
                      <a:prstGeom prst="ellips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en-US" sz="3000" b="0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 Condensed" pitchFamily="34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120" name="Oval 119"/>
                      <p:cNvSpPr/>
                      <p:nvPr/>
                    </p:nvSpPr>
                    <p:spPr bwMode="auto">
                      <a:xfrm>
                        <a:off x="1616065" y="3030967"/>
                        <a:ext cx="231126" cy="215490"/>
                      </a:xfrm>
                      <a:prstGeom prst="ellips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en-US" sz="3000" b="0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 Condensed" pitchFamily="34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121" name="Oval 120"/>
                      <p:cNvSpPr/>
                      <p:nvPr/>
                    </p:nvSpPr>
                    <p:spPr bwMode="auto">
                      <a:xfrm>
                        <a:off x="2355668" y="2255205"/>
                        <a:ext cx="231126" cy="215490"/>
                      </a:xfrm>
                      <a:prstGeom prst="ellips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en-US" sz="3000" b="0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 Condensed" pitchFamily="34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122" name="Oval 121"/>
                      <p:cNvSpPr/>
                      <p:nvPr/>
                    </p:nvSpPr>
                    <p:spPr bwMode="auto">
                      <a:xfrm>
                        <a:off x="3141494" y="1565638"/>
                        <a:ext cx="231126" cy="215490"/>
                      </a:xfrm>
                      <a:prstGeom prst="ellips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en-US" sz="3000" b="0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 Condensed" pitchFamily="34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123" name="Oval 122"/>
                      <p:cNvSpPr/>
                      <p:nvPr/>
                    </p:nvSpPr>
                    <p:spPr bwMode="auto">
                      <a:xfrm>
                        <a:off x="3372620" y="2470694"/>
                        <a:ext cx="231126" cy="215490"/>
                      </a:xfrm>
                      <a:prstGeom prst="ellips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en-US" sz="3000" b="0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 Condensed" pitchFamily="34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124" name="Oval 123"/>
                      <p:cNvSpPr/>
                      <p:nvPr/>
                    </p:nvSpPr>
                    <p:spPr bwMode="auto">
                      <a:xfrm>
                        <a:off x="2817918" y="3289554"/>
                        <a:ext cx="231126" cy="215490"/>
                      </a:xfrm>
                      <a:prstGeom prst="ellipse">
                        <a:avLst/>
                      </a:prstGeom>
                      <a:solidFill>
                        <a:srgbClr val="00B050"/>
                      </a:solidFill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en-US" sz="3000" b="0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 Condensed" pitchFamily="34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125" name="Oval 124"/>
                      <p:cNvSpPr/>
                      <p:nvPr/>
                    </p:nvSpPr>
                    <p:spPr bwMode="auto">
                      <a:xfrm>
                        <a:off x="4158446" y="1824225"/>
                        <a:ext cx="231126" cy="215490"/>
                      </a:xfrm>
                      <a:prstGeom prst="ellips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en-US" sz="3000" b="0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 Condensed" pitchFamily="34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126" name="Oval 125"/>
                      <p:cNvSpPr/>
                      <p:nvPr/>
                    </p:nvSpPr>
                    <p:spPr bwMode="auto">
                      <a:xfrm>
                        <a:off x="3583934" y="3909087"/>
                        <a:ext cx="231126" cy="215490"/>
                      </a:xfrm>
                      <a:prstGeom prst="ellips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en-US" sz="3000" b="0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 Condensed" pitchFamily="34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127" name="Oval 126"/>
                      <p:cNvSpPr/>
                      <p:nvPr/>
                    </p:nvSpPr>
                    <p:spPr bwMode="auto">
                      <a:xfrm>
                        <a:off x="1734930" y="4210772"/>
                        <a:ext cx="231126" cy="215490"/>
                      </a:xfrm>
                      <a:prstGeom prst="ellips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en-US" sz="3000" b="0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 Condensed" pitchFamily="34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128" name="Oval 127"/>
                      <p:cNvSpPr/>
                      <p:nvPr/>
                    </p:nvSpPr>
                    <p:spPr bwMode="auto">
                      <a:xfrm>
                        <a:off x="2058505" y="5374416"/>
                        <a:ext cx="231126" cy="215490"/>
                      </a:xfrm>
                      <a:prstGeom prst="ellips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en-US" sz="3000" b="0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 Condensed" pitchFamily="34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129" name="Oval 128"/>
                      <p:cNvSpPr/>
                      <p:nvPr/>
                    </p:nvSpPr>
                    <p:spPr bwMode="auto">
                      <a:xfrm>
                        <a:off x="2798108" y="4598653"/>
                        <a:ext cx="231126" cy="215490"/>
                      </a:xfrm>
                      <a:prstGeom prst="ellips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en-US" sz="3000" b="0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 Condensed" pitchFamily="34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130" name="Oval 129"/>
                      <p:cNvSpPr/>
                      <p:nvPr/>
                    </p:nvSpPr>
                    <p:spPr bwMode="auto">
                      <a:xfrm>
                        <a:off x="3815060" y="4814143"/>
                        <a:ext cx="231126" cy="215490"/>
                      </a:xfrm>
                      <a:prstGeom prst="ellips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en-US" sz="3000" b="0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 Condensed" pitchFamily="34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131" name="Oval 130"/>
                      <p:cNvSpPr/>
                      <p:nvPr/>
                    </p:nvSpPr>
                    <p:spPr bwMode="auto">
                      <a:xfrm>
                        <a:off x="3260358" y="5633003"/>
                        <a:ext cx="231126" cy="215490"/>
                      </a:xfrm>
                      <a:prstGeom prst="ellips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en-US" sz="3000" b="0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 Condensed" pitchFamily="34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132" name="Oval 131"/>
                      <p:cNvSpPr/>
                      <p:nvPr/>
                    </p:nvSpPr>
                    <p:spPr bwMode="auto">
                      <a:xfrm>
                        <a:off x="4600886" y="5633003"/>
                        <a:ext cx="231126" cy="215490"/>
                      </a:xfrm>
                      <a:prstGeom prst="ellips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en-US" sz="3000" b="0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 Condensed" pitchFamily="34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133" name="Oval 132"/>
                      <p:cNvSpPr/>
                      <p:nvPr/>
                    </p:nvSpPr>
                    <p:spPr bwMode="auto">
                      <a:xfrm rot="2652439">
                        <a:off x="5408780" y="3630698"/>
                        <a:ext cx="237582" cy="239912"/>
                      </a:xfrm>
                      <a:prstGeom prst="ellips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en-US" sz="3000" b="0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 Condensed" pitchFamily="34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134" name="Oval 133"/>
                      <p:cNvSpPr/>
                      <p:nvPr/>
                    </p:nvSpPr>
                    <p:spPr bwMode="auto">
                      <a:xfrm rot="2652439">
                        <a:off x="5313079" y="1317572"/>
                        <a:ext cx="237581" cy="239912"/>
                      </a:xfrm>
                      <a:prstGeom prst="ellips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en-US" sz="3000" b="0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 Condensed" pitchFamily="34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135" name="Oval 134"/>
                      <p:cNvSpPr/>
                      <p:nvPr/>
                    </p:nvSpPr>
                    <p:spPr bwMode="auto">
                      <a:xfrm rot="2652439">
                        <a:off x="4706379" y="2480349"/>
                        <a:ext cx="237582" cy="239912"/>
                      </a:xfrm>
                      <a:prstGeom prst="ellips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en-US" sz="3000" b="0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 Condensed" pitchFamily="34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136" name="Oval 135"/>
                      <p:cNvSpPr/>
                      <p:nvPr/>
                    </p:nvSpPr>
                    <p:spPr bwMode="auto">
                      <a:xfrm rot="2652439">
                        <a:off x="5800884" y="2442153"/>
                        <a:ext cx="237582" cy="239912"/>
                      </a:xfrm>
                      <a:prstGeom prst="ellips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en-US" sz="3000" b="0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 Condensed" pitchFamily="34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137" name="Oval 136"/>
                      <p:cNvSpPr/>
                      <p:nvPr/>
                    </p:nvSpPr>
                    <p:spPr bwMode="auto">
                      <a:xfrm rot="2652439">
                        <a:off x="6868388" y="2509054"/>
                        <a:ext cx="237582" cy="239912"/>
                      </a:xfrm>
                      <a:prstGeom prst="ellips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en-US" sz="3000" b="0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 Condensed" pitchFamily="34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138" name="Oval 137"/>
                      <p:cNvSpPr/>
                      <p:nvPr/>
                    </p:nvSpPr>
                    <p:spPr bwMode="auto">
                      <a:xfrm rot="2652439">
                        <a:off x="6366332" y="3442929"/>
                        <a:ext cx="237581" cy="239912"/>
                      </a:xfrm>
                      <a:prstGeom prst="ellips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en-US" sz="3000" b="0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 Condensed" pitchFamily="34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139" name="Oval 138"/>
                      <p:cNvSpPr/>
                      <p:nvPr/>
                    </p:nvSpPr>
                    <p:spPr bwMode="auto">
                      <a:xfrm rot="2652439">
                        <a:off x="7434547" y="3514176"/>
                        <a:ext cx="237582" cy="239912"/>
                      </a:xfrm>
                      <a:prstGeom prst="ellipse">
                        <a:avLst/>
                      </a:prstGeom>
                      <a:solidFill>
                        <a:srgbClr val="00B050"/>
                      </a:solidFill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en-US" sz="3000" b="0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 Condensed" pitchFamily="34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140" name="Oval 139"/>
                      <p:cNvSpPr/>
                      <p:nvPr/>
                    </p:nvSpPr>
                    <p:spPr bwMode="auto">
                      <a:xfrm rot="2652439">
                        <a:off x="6396542" y="4683600"/>
                        <a:ext cx="237582" cy="239912"/>
                      </a:xfrm>
                      <a:prstGeom prst="ellips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en-US" sz="3000" b="0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 Condensed" pitchFamily="34" charset="0"/>
                          <a:cs typeface="Arial" charset="0"/>
                        </a:endParaRPr>
                      </a:p>
                    </p:txBody>
                  </p:sp>
                </p:grpSp>
              </p:grpSp>
            </p:grpSp>
          </p:grpSp>
        </p:grpSp>
        <p:pic>
          <p:nvPicPr>
            <p:cNvPr id="106" name="Picture 4" descr="http://www.clker.com/cliparts/a/c/4/9/1223615702640036948rsamurti_RSA_IEC_Resistor_Symbol.svg.hi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60951">
              <a:off x="4518907" y="3519738"/>
              <a:ext cx="893854" cy="199628"/>
            </a:xfrm>
            <a:prstGeom prst="rect">
              <a:avLst/>
            </a:prstGeom>
            <a:noFill/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7" name="Picture 6" descr="https://cdn2.iconfinder.com/data/icons/windows-8-metro-style/512/car_battery-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19162" y="5367640"/>
              <a:ext cx="1086233" cy="1086233"/>
            </a:xfrm>
            <a:prstGeom prst="rect">
              <a:avLst/>
            </a:prstGeom>
            <a:noFill/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1" name="TextBox 270"/>
          <p:cNvSpPr txBox="1"/>
          <p:nvPr/>
        </p:nvSpPr>
        <p:spPr>
          <a:xfrm>
            <a:off x="868884" y="3162961"/>
            <a:ext cx="733724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Roboto Condensed" pitchFamily="2" charset="0"/>
                <a:ea typeface="Roboto Condensed" pitchFamily="2" charset="0"/>
              </a:rPr>
              <a:t>Yes</a:t>
            </a:r>
            <a:r>
              <a:rPr lang="en-US" sz="2200" dirty="0" smtClean="0">
                <a:latin typeface="Roboto Condensed" pitchFamily="2" charset="0"/>
                <a:ea typeface="Roboto Condensed" pitchFamily="2" charset="0"/>
              </a:rPr>
              <a:t>.  Break long-standing barriers for</a:t>
            </a:r>
          </a:p>
          <a:p>
            <a:r>
              <a:rPr lang="en-US" sz="2200" dirty="0" smtClean="0">
                <a:latin typeface="Roboto Condensed" pitchFamily="2" charset="0"/>
                <a:ea typeface="Roboto Condensed" pitchFamily="2" charset="0"/>
              </a:rPr>
              <a:t>          computing </a:t>
            </a:r>
            <a:r>
              <a:rPr lang="en-US" sz="2200" b="1" dirty="0" smtClean="0">
                <a:latin typeface="Roboto Condensed" pitchFamily="2" charset="0"/>
                <a:ea typeface="Roboto Condensed" pitchFamily="2" charset="0"/>
              </a:rPr>
              <a:t>max flows</a:t>
            </a:r>
            <a:r>
              <a:rPr lang="en-US" sz="2200" dirty="0" smtClean="0">
                <a:latin typeface="Roboto Condensed" pitchFamily="2" charset="0"/>
                <a:ea typeface="Roboto Condensed" pitchFamily="2" charset="0"/>
              </a:rPr>
              <a:t>, </a:t>
            </a:r>
            <a:r>
              <a:rPr lang="en-US" sz="2200" b="1" dirty="0" smtClean="0">
                <a:latin typeface="Roboto Condensed" pitchFamily="2" charset="0"/>
                <a:ea typeface="Roboto Condensed" pitchFamily="2" charset="0"/>
              </a:rPr>
              <a:t>min cuts</a:t>
            </a:r>
            <a:r>
              <a:rPr lang="en-US" sz="2200" dirty="0" smtClean="0">
                <a:latin typeface="Roboto Condensed" pitchFamily="2" charset="0"/>
                <a:ea typeface="Roboto Condensed" pitchFamily="2" charset="0"/>
              </a:rPr>
              <a:t>.</a:t>
            </a:r>
          </a:p>
          <a:p>
            <a:r>
              <a:rPr lang="en-US" sz="2400" dirty="0" smtClean="0">
                <a:latin typeface="Roboto Condensed" pitchFamily="2" charset="0"/>
                <a:ea typeface="Roboto Condensed" pitchFamily="2" charset="0"/>
              </a:rPr>
              <a:t>         </a:t>
            </a:r>
            <a:r>
              <a:rPr lang="en-US" sz="2000" dirty="0" smtClean="0">
                <a:latin typeface="Roboto Condensed" pitchFamily="2" charset="0"/>
                <a:ea typeface="Roboto Condensed" pitchFamily="2" charset="0"/>
              </a:rPr>
              <a:t>[Christiano-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</a:rPr>
              <a:t>Kelner</a:t>
            </a:r>
            <a:r>
              <a:rPr lang="en-US" sz="2000" dirty="0" smtClean="0">
                <a:latin typeface="Roboto Condensed" pitchFamily="2" charset="0"/>
                <a:ea typeface="Roboto Condensed" pitchFamily="2" charset="0"/>
              </a:rPr>
              <a:t>-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</a:rPr>
              <a:t>Madry</a:t>
            </a:r>
            <a:r>
              <a:rPr lang="en-US" sz="2000" dirty="0" smtClean="0">
                <a:latin typeface="Roboto Condensed" pitchFamily="2" charset="0"/>
                <a:ea typeface="Roboto Condensed" pitchFamily="2" charset="0"/>
              </a:rPr>
              <a:t>-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</a:rPr>
              <a:t>Spielman</a:t>
            </a:r>
            <a:r>
              <a:rPr lang="en-US" sz="2000" dirty="0" smtClean="0">
                <a:latin typeface="Roboto Condensed" pitchFamily="2" charset="0"/>
                <a:ea typeface="Roboto Condensed" pitchFamily="2" charset="0"/>
              </a:rPr>
              <a:t>-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</a:rPr>
              <a:t>Teng</a:t>
            </a:r>
            <a:r>
              <a:rPr lang="en-US" sz="2000" dirty="0" smtClean="0">
                <a:latin typeface="Roboto Condensed" pitchFamily="2" charset="0"/>
                <a:ea typeface="Roboto Condensed" pitchFamily="2" charset="0"/>
              </a:rPr>
              <a:t>’11,</a:t>
            </a:r>
          </a:p>
          <a:p>
            <a:r>
              <a:rPr lang="en-US" sz="2000" dirty="0">
                <a:latin typeface="Roboto Condensed" pitchFamily="2" charset="0"/>
                <a:ea typeface="Roboto Condensed" pitchFamily="2" charset="0"/>
              </a:rPr>
              <a:t> </a:t>
            </a:r>
            <a:r>
              <a:rPr lang="en-US" sz="2000" dirty="0" smtClean="0">
                <a:latin typeface="Roboto Condensed" pitchFamily="2" charset="0"/>
                <a:ea typeface="Roboto Condensed" pitchFamily="2" charset="0"/>
              </a:rPr>
              <a:t>            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</a:rPr>
              <a:t>Lee</a:t>
            </a:r>
            <a:r>
              <a:rPr lang="en-US" sz="2000" dirty="0" smtClean="0">
                <a:latin typeface="Roboto Condensed" pitchFamily="2" charset="0"/>
                <a:ea typeface="Roboto Condensed" pitchFamily="2" charset="0"/>
              </a:rPr>
              <a:t>-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</a:rPr>
              <a:t>Srivastava</a:t>
            </a:r>
            <a:r>
              <a:rPr lang="en-US" sz="2000" dirty="0" smtClean="0">
                <a:latin typeface="Roboto Condensed" pitchFamily="2" charset="0"/>
                <a:ea typeface="Roboto Condensed" pitchFamily="2" charset="0"/>
              </a:rPr>
              <a:t>-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</a:rPr>
              <a:t>Rao</a:t>
            </a:r>
            <a:r>
              <a:rPr lang="en-US" sz="2000" dirty="0" smtClean="0">
                <a:latin typeface="Roboto Condensed" pitchFamily="2" charset="0"/>
                <a:ea typeface="Roboto Condensed" pitchFamily="2" charset="0"/>
              </a:rPr>
              <a:t>’13, Sherman’13</a:t>
            </a:r>
            <a:r>
              <a:rPr lang="en-US" sz="2000" baseline="30000" dirty="0" smtClean="0">
                <a:latin typeface="Roboto Condensed" pitchFamily="2" charset="0"/>
                <a:ea typeface="Roboto Condensed" pitchFamily="2" charset="0"/>
              </a:rPr>
              <a:t>*</a:t>
            </a:r>
            <a:r>
              <a:rPr lang="en-US" sz="2000" dirty="0" smtClean="0">
                <a:latin typeface="Roboto Condensed" pitchFamily="2" charset="0"/>
                <a:ea typeface="Roboto Condensed" pitchFamily="2" charset="0"/>
              </a:rPr>
              <a:t>, </a:t>
            </a:r>
          </a:p>
          <a:p>
            <a:r>
              <a:rPr lang="en-US" sz="2000" dirty="0" smtClean="0">
                <a:latin typeface="Roboto Condensed" pitchFamily="2" charset="0"/>
                <a:ea typeface="Roboto Condensed" pitchFamily="2" charset="0"/>
              </a:rPr>
              <a:t>             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</a:rPr>
              <a:t>Kelner</a:t>
            </a:r>
            <a:r>
              <a:rPr lang="en-US" sz="2000" dirty="0" smtClean="0">
                <a:latin typeface="Roboto Condensed" pitchFamily="2" charset="0"/>
                <a:ea typeface="Roboto Condensed" pitchFamily="2" charset="0"/>
              </a:rPr>
              <a:t>-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</a:rPr>
              <a:t>Lee</a:t>
            </a:r>
            <a:r>
              <a:rPr lang="en-US" sz="2000" dirty="0" smtClean="0">
                <a:latin typeface="Roboto Condensed" pitchFamily="2" charset="0"/>
                <a:ea typeface="Roboto Condensed" pitchFamily="2" charset="0"/>
              </a:rPr>
              <a:t>-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</a:rPr>
              <a:t>Orecchia</a:t>
            </a:r>
            <a:r>
              <a:rPr lang="en-US" sz="2000" dirty="0" smtClean="0">
                <a:latin typeface="Roboto Condensed" pitchFamily="2" charset="0"/>
                <a:ea typeface="Roboto Condensed" pitchFamily="2" charset="0"/>
              </a:rPr>
              <a:t>-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</a:rPr>
              <a:t>Sidford</a:t>
            </a:r>
            <a:r>
              <a:rPr lang="en-US" sz="2000" dirty="0" smtClean="0">
                <a:latin typeface="Roboto Condensed" pitchFamily="2" charset="0"/>
                <a:ea typeface="Roboto Condensed" pitchFamily="2" charset="0"/>
              </a:rPr>
              <a:t>’13, 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</a:rPr>
              <a:t>Peng</a:t>
            </a:r>
            <a:r>
              <a:rPr lang="en-US" sz="2000" dirty="0" smtClean="0">
                <a:latin typeface="Roboto Condensed" pitchFamily="2" charset="0"/>
                <a:ea typeface="Roboto Condensed" pitchFamily="2" charset="0"/>
              </a:rPr>
              <a:t>’14,</a:t>
            </a:r>
          </a:p>
          <a:p>
            <a:r>
              <a:rPr lang="en-US" sz="2000" dirty="0">
                <a:latin typeface="Roboto Condensed" pitchFamily="2" charset="0"/>
                <a:ea typeface="Roboto Condensed" pitchFamily="2" charset="0"/>
              </a:rPr>
              <a:t> </a:t>
            </a:r>
            <a:r>
              <a:rPr lang="en-US" sz="2000" dirty="0" smtClean="0">
                <a:latin typeface="Roboto Condensed" pitchFamily="2" charset="0"/>
                <a:ea typeface="Roboto Condensed" pitchFamily="2" charset="0"/>
              </a:rPr>
              <a:t>            Daitch-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</a:rPr>
              <a:t>Spielman</a:t>
            </a:r>
            <a:r>
              <a:rPr lang="en-US" sz="2000" dirty="0" smtClean="0">
                <a:latin typeface="Roboto Condensed" pitchFamily="2" charset="0"/>
                <a:ea typeface="Roboto Condensed" pitchFamily="2" charset="0"/>
              </a:rPr>
              <a:t>’08, 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</a:rPr>
              <a:t>Madry</a:t>
            </a:r>
            <a:r>
              <a:rPr lang="en-US" sz="2000" dirty="0" smtClean="0">
                <a:latin typeface="Roboto Condensed" pitchFamily="2" charset="0"/>
                <a:ea typeface="Roboto Condensed" pitchFamily="2" charset="0"/>
              </a:rPr>
              <a:t>’13]</a:t>
            </a:r>
            <a:endParaRPr lang="en-US" sz="2000" dirty="0" smtClean="0">
              <a:solidFill>
                <a:schemeClr val="tx1"/>
              </a:solidFill>
              <a:latin typeface="Roboto Condensed" pitchFamily="2" charset="0"/>
              <a:ea typeface="Roboto Condense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962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97" grpId="0"/>
      <p:bldP spid="98" grpId="0"/>
      <p:bldP spid="99" grpId="0"/>
      <p:bldP spid="27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roup 336"/>
          <p:cNvGrpSpPr/>
          <p:nvPr/>
        </p:nvGrpSpPr>
        <p:grpSpPr>
          <a:xfrm>
            <a:off x="4369788" y="2735618"/>
            <a:ext cx="4276663" cy="2990169"/>
            <a:chOff x="815907" y="1427232"/>
            <a:chExt cx="5197428" cy="4059510"/>
          </a:xfrm>
          <a:scene3d>
            <a:camera prst="isometricOffAxis2Top"/>
            <a:lightRig rig="threePt" dir="t"/>
          </a:scene3d>
        </p:grpSpPr>
        <p:grpSp>
          <p:nvGrpSpPr>
            <p:cNvPr id="338" name="Group 36"/>
            <p:cNvGrpSpPr/>
            <p:nvPr/>
          </p:nvGrpSpPr>
          <p:grpSpPr>
            <a:xfrm>
              <a:off x="941440" y="1516737"/>
              <a:ext cx="4978064" cy="3880317"/>
              <a:chOff x="1446575" y="1397879"/>
              <a:chExt cx="6110363" cy="4350055"/>
            </a:xfrm>
          </p:grpSpPr>
          <p:grpSp>
            <p:nvGrpSpPr>
              <p:cNvPr id="364" name="Group 357"/>
              <p:cNvGrpSpPr/>
              <p:nvPr/>
            </p:nvGrpSpPr>
            <p:grpSpPr>
              <a:xfrm>
                <a:off x="1446575" y="1408386"/>
                <a:ext cx="6110363" cy="4339548"/>
                <a:chOff x="1446575" y="1408386"/>
                <a:chExt cx="6110363" cy="4339548"/>
              </a:xfrm>
            </p:grpSpPr>
            <p:cxnSp>
              <p:nvCxnSpPr>
                <p:cNvPr id="370" name="Straight Connector 369"/>
                <p:cNvCxnSpPr/>
                <p:nvPr/>
              </p:nvCxnSpPr>
              <p:spPr bwMode="auto">
                <a:xfrm flipV="1">
                  <a:off x="3697077" y="3412939"/>
                  <a:ext cx="563251" cy="595320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71" name="Straight Connector 370"/>
                <p:cNvCxnSpPr/>
                <p:nvPr/>
              </p:nvCxnSpPr>
              <p:spPr bwMode="auto">
                <a:xfrm flipV="1">
                  <a:off x="3689437" y="3760504"/>
                  <a:ext cx="1801477" cy="264150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72" name="Straight Connector 371"/>
                <p:cNvCxnSpPr/>
                <p:nvPr/>
              </p:nvCxnSpPr>
              <p:spPr bwMode="auto">
                <a:xfrm rot="5400000" flipH="1" flipV="1">
                  <a:off x="4149550" y="2771765"/>
                  <a:ext cx="792446" cy="545518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73" name="Straight Connector 372"/>
                <p:cNvCxnSpPr/>
                <p:nvPr/>
              </p:nvCxnSpPr>
              <p:spPr bwMode="auto">
                <a:xfrm>
                  <a:off x="4273015" y="3412939"/>
                  <a:ext cx="1230586" cy="333661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74" name="Straight Connector 373"/>
                <p:cNvCxnSpPr/>
                <p:nvPr/>
              </p:nvCxnSpPr>
              <p:spPr bwMode="auto">
                <a:xfrm flipV="1">
                  <a:off x="4704354" y="3760504"/>
                  <a:ext cx="837306" cy="486589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75" name="Straight Connector 374"/>
                <p:cNvCxnSpPr/>
                <p:nvPr/>
              </p:nvCxnSpPr>
              <p:spPr bwMode="auto">
                <a:xfrm rot="16200000" flipV="1">
                  <a:off x="3547219" y="2683424"/>
                  <a:ext cx="671609" cy="612482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76" name="Straight Connector 375"/>
                <p:cNvCxnSpPr/>
                <p:nvPr/>
              </p:nvCxnSpPr>
              <p:spPr bwMode="auto">
                <a:xfrm flipV="1">
                  <a:off x="1519764" y="1702115"/>
                  <a:ext cx="1625583" cy="244221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77" name="Straight Connector 376"/>
                <p:cNvCxnSpPr/>
                <p:nvPr/>
              </p:nvCxnSpPr>
              <p:spPr bwMode="auto">
                <a:xfrm>
                  <a:off x="1496651" y="2046898"/>
                  <a:ext cx="862868" cy="298094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78" name="Straight Connector 377"/>
                <p:cNvCxnSpPr/>
                <p:nvPr/>
              </p:nvCxnSpPr>
              <p:spPr bwMode="auto">
                <a:xfrm rot="16200000" flipH="1">
                  <a:off x="1092173" y="2433623"/>
                  <a:ext cx="955337" cy="246534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79" name="Straight Connector 378"/>
                <p:cNvCxnSpPr/>
                <p:nvPr/>
              </p:nvCxnSpPr>
              <p:spPr bwMode="auto">
                <a:xfrm rot="5400000">
                  <a:off x="1798471" y="2459869"/>
                  <a:ext cx="621328" cy="585522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80" name="Straight Connector 379"/>
                <p:cNvCxnSpPr/>
                <p:nvPr/>
              </p:nvCxnSpPr>
              <p:spPr bwMode="auto">
                <a:xfrm rot="10800000" flipV="1">
                  <a:off x="2555976" y="1763170"/>
                  <a:ext cx="627891" cy="527948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81" name="Straight Connector 380"/>
                <p:cNvCxnSpPr/>
                <p:nvPr/>
              </p:nvCxnSpPr>
              <p:spPr bwMode="auto">
                <a:xfrm rot="16200000" flipV="1">
                  <a:off x="2284208" y="2708575"/>
                  <a:ext cx="844001" cy="346690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82" name="Straight Connector 381"/>
                <p:cNvCxnSpPr/>
                <p:nvPr/>
              </p:nvCxnSpPr>
              <p:spPr bwMode="auto">
                <a:xfrm rot="5400000" flipH="1" flipV="1">
                  <a:off x="2891189" y="2776005"/>
                  <a:ext cx="639286" cy="423730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83" name="Straight Connector 382"/>
                <p:cNvCxnSpPr/>
                <p:nvPr/>
              </p:nvCxnSpPr>
              <p:spPr bwMode="auto">
                <a:xfrm rot="16200000" flipV="1">
                  <a:off x="3030158" y="2054516"/>
                  <a:ext cx="700342" cy="146383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84" name="Straight Connector 383"/>
                <p:cNvCxnSpPr/>
                <p:nvPr/>
              </p:nvCxnSpPr>
              <p:spPr bwMode="auto">
                <a:xfrm rot="10800000">
                  <a:off x="2590646" y="2370132"/>
                  <a:ext cx="785825" cy="179575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85" name="Straight Connector 384"/>
                <p:cNvCxnSpPr/>
                <p:nvPr/>
              </p:nvCxnSpPr>
              <p:spPr bwMode="auto">
                <a:xfrm rot="10800000" flipV="1">
                  <a:off x="3580633" y="2010980"/>
                  <a:ext cx="608631" cy="506402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86" name="Straight Connector 385"/>
                <p:cNvCxnSpPr/>
                <p:nvPr/>
              </p:nvCxnSpPr>
              <p:spPr bwMode="auto">
                <a:xfrm rot="10800000">
                  <a:off x="3368768" y="1705708"/>
                  <a:ext cx="797382" cy="190348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87" name="Straight Connector 386"/>
                <p:cNvCxnSpPr/>
                <p:nvPr/>
              </p:nvCxnSpPr>
              <p:spPr bwMode="auto">
                <a:xfrm rot="10800000">
                  <a:off x="1847192" y="3160261"/>
                  <a:ext cx="974579" cy="229856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88" name="Straight Connector 387"/>
                <p:cNvCxnSpPr/>
                <p:nvPr/>
              </p:nvCxnSpPr>
              <p:spPr bwMode="auto">
                <a:xfrm rot="16200000" flipH="1">
                  <a:off x="3666555" y="2662839"/>
                  <a:ext cx="1253430" cy="1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89" name="Straight Connector 388"/>
                <p:cNvCxnSpPr/>
                <p:nvPr/>
              </p:nvCxnSpPr>
              <p:spPr bwMode="auto">
                <a:xfrm rot="10800000" flipV="1">
                  <a:off x="3049045" y="3404482"/>
                  <a:ext cx="1109401" cy="3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90" name="Straight Connector 389"/>
                <p:cNvCxnSpPr/>
                <p:nvPr/>
              </p:nvCxnSpPr>
              <p:spPr bwMode="auto">
                <a:xfrm flipV="1">
                  <a:off x="1962204" y="4045564"/>
                  <a:ext cx="1625583" cy="244222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91" name="Straight Connector 390"/>
                <p:cNvCxnSpPr/>
                <p:nvPr/>
              </p:nvCxnSpPr>
              <p:spPr bwMode="auto">
                <a:xfrm rot="10800000" flipV="1">
                  <a:off x="2998416" y="4106619"/>
                  <a:ext cx="627891" cy="527948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92" name="Straight Connector 391"/>
                <p:cNvCxnSpPr/>
                <p:nvPr/>
              </p:nvCxnSpPr>
              <p:spPr bwMode="auto">
                <a:xfrm rot="16200000" flipV="1">
                  <a:off x="3472597" y="4397965"/>
                  <a:ext cx="700343" cy="146383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93" name="Straight Connector 392"/>
                <p:cNvCxnSpPr/>
                <p:nvPr/>
              </p:nvCxnSpPr>
              <p:spPr bwMode="auto">
                <a:xfrm rot="10800000" flipV="1">
                  <a:off x="4023073" y="4354429"/>
                  <a:ext cx="608631" cy="506402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94" name="Straight Connector 393"/>
                <p:cNvCxnSpPr/>
                <p:nvPr/>
              </p:nvCxnSpPr>
              <p:spPr bwMode="auto">
                <a:xfrm rot="10800000">
                  <a:off x="3811208" y="4049157"/>
                  <a:ext cx="797382" cy="190348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95" name="Straight Connector 394"/>
                <p:cNvCxnSpPr/>
                <p:nvPr/>
              </p:nvCxnSpPr>
              <p:spPr bwMode="auto">
                <a:xfrm rot="16200000" flipH="1">
                  <a:off x="4108996" y="5006288"/>
                  <a:ext cx="1253430" cy="1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96" name="Straight Connector 395"/>
                <p:cNvCxnSpPr/>
                <p:nvPr/>
              </p:nvCxnSpPr>
              <p:spPr bwMode="auto">
                <a:xfrm>
                  <a:off x="1939091" y="4390347"/>
                  <a:ext cx="862868" cy="298094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97" name="Straight Connector 396"/>
                <p:cNvCxnSpPr/>
                <p:nvPr/>
              </p:nvCxnSpPr>
              <p:spPr bwMode="auto">
                <a:xfrm rot="16200000" flipH="1">
                  <a:off x="1534613" y="4777072"/>
                  <a:ext cx="955337" cy="246534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98" name="Straight Connector 397"/>
                <p:cNvCxnSpPr/>
                <p:nvPr/>
              </p:nvCxnSpPr>
              <p:spPr bwMode="auto">
                <a:xfrm rot="5400000">
                  <a:off x="2240911" y="4803318"/>
                  <a:ext cx="621328" cy="585522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99" name="Straight Connector 398"/>
                <p:cNvCxnSpPr/>
                <p:nvPr/>
              </p:nvCxnSpPr>
              <p:spPr bwMode="auto">
                <a:xfrm rot="16200000" flipV="1">
                  <a:off x="2726648" y="5052024"/>
                  <a:ext cx="844001" cy="346690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00" name="Straight Connector 399"/>
                <p:cNvCxnSpPr/>
                <p:nvPr/>
              </p:nvCxnSpPr>
              <p:spPr bwMode="auto">
                <a:xfrm rot="5400000" flipH="1" flipV="1">
                  <a:off x="3333629" y="5119454"/>
                  <a:ext cx="639286" cy="423730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01" name="Straight Connector 400"/>
                <p:cNvCxnSpPr/>
                <p:nvPr/>
              </p:nvCxnSpPr>
              <p:spPr bwMode="auto">
                <a:xfrm rot="10800000">
                  <a:off x="3033086" y="4713581"/>
                  <a:ext cx="785825" cy="179575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02" name="Straight Connector 401"/>
                <p:cNvCxnSpPr/>
                <p:nvPr/>
              </p:nvCxnSpPr>
              <p:spPr bwMode="auto">
                <a:xfrm rot="16200000" flipV="1">
                  <a:off x="3989659" y="5026873"/>
                  <a:ext cx="671609" cy="612482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03" name="Straight Connector 402"/>
                <p:cNvCxnSpPr/>
                <p:nvPr/>
              </p:nvCxnSpPr>
              <p:spPr bwMode="auto">
                <a:xfrm rot="10800000">
                  <a:off x="2289632" y="5503710"/>
                  <a:ext cx="974579" cy="229856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04" name="Straight Connector 403"/>
                <p:cNvCxnSpPr/>
                <p:nvPr/>
              </p:nvCxnSpPr>
              <p:spPr bwMode="auto">
                <a:xfrm rot="10800000" flipV="1">
                  <a:off x="3491485" y="5747931"/>
                  <a:ext cx="1109401" cy="3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05" name="Straight Connector 404"/>
                <p:cNvCxnSpPr/>
                <p:nvPr/>
              </p:nvCxnSpPr>
              <p:spPr bwMode="auto">
                <a:xfrm rot="18852439" flipV="1">
                  <a:off x="5255361" y="2982654"/>
                  <a:ext cx="939656" cy="356374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06" name="Straight Connector 405"/>
                <p:cNvCxnSpPr/>
                <p:nvPr/>
              </p:nvCxnSpPr>
              <p:spPr bwMode="auto">
                <a:xfrm rot="8052439" flipH="1" flipV="1">
                  <a:off x="5666097" y="3423963"/>
                  <a:ext cx="711739" cy="435566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07" name="Straight Connector 406"/>
                <p:cNvCxnSpPr/>
                <p:nvPr/>
              </p:nvCxnSpPr>
              <p:spPr bwMode="auto">
                <a:xfrm rot="16200000" flipV="1">
                  <a:off x="4598277" y="2832539"/>
                  <a:ext cx="1145627" cy="714702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08" name="Straight Connector 407"/>
                <p:cNvCxnSpPr/>
                <p:nvPr/>
              </p:nvCxnSpPr>
              <p:spPr bwMode="auto">
                <a:xfrm>
                  <a:off x="5402317" y="1408386"/>
                  <a:ext cx="1576552" cy="1250731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09" name="Straight Connector 408"/>
                <p:cNvCxnSpPr/>
                <p:nvPr/>
              </p:nvCxnSpPr>
              <p:spPr bwMode="auto">
                <a:xfrm rot="16200000" flipH="1">
                  <a:off x="5076495" y="1765737"/>
                  <a:ext cx="1114098" cy="462455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10" name="Straight Connector 409"/>
                <p:cNvCxnSpPr/>
                <p:nvPr/>
              </p:nvCxnSpPr>
              <p:spPr bwMode="auto">
                <a:xfrm rot="18852439" flipH="1">
                  <a:off x="4586302" y="1882191"/>
                  <a:ext cx="1063611" cy="253421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11" name="Straight Connector 410"/>
                <p:cNvCxnSpPr/>
                <p:nvPr/>
              </p:nvCxnSpPr>
              <p:spPr bwMode="auto">
                <a:xfrm rot="10800000">
                  <a:off x="4834760" y="2564524"/>
                  <a:ext cx="1072057" cy="21020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12" name="Straight Connector 411"/>
                <p:cNvCxnSpPr/>
                <p:nvPr/>
              </p:nvCxnSpPr>
              <p:spPr bwMode="auto">
                <a:xfrm rot="13452439" flipV="1">
                  <a:off x="6128609" y="2329610"/>
                  <a:ext cx="645430" cy="587783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13" name="Straight Connector 412"/>
                <p:cNvCxnSpPr/>
                <p:nvPr/>
              </p:nvCxnSpPr>
              <p:spPr bwMode="auto">
                <a:xfrm rot="18852439" flipV="1">
                  <a:off x="6366321" y="3013176"/>
                  <a:ext cx="779715" cy="150472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14" name="Straight Connector 413"/>
                <p:cNvCxnSpPr/>
                <p:nvPr/>
              </p:nvCxnSpPr>
              <p:spPr bwMode="auto">
                <a:xfrm rot="16200000" flipV="1">
                  <a:off x="5722883" y="2769476"/>
                  <a:ext cx="966952" cy="557048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15" name="Straight Connector 414"/>
                <p:cNvCxnSpPr/>
                <p:nvPr/>
              </p:nvCxnSpPr>
              <p:spPr bwMode="auto">
                <a:xfrm rot="13452439" flipV="1">
                  <a:off x="6718513" y="3311777"/>
                  <a:ext cx="625632" cy="563795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16" name="Straight Connector 415"/>
                <p:cNvCxnSpPr/>
                <p:nvPr/>
              </p:nvCxnSpPr>
              <p:spPr bwMode="auto">
                <a:xfrm rot="16200000" flipV="1">
                  <a:off x="6758153" y="2827284"/>
                  <a:ext cx="1019502" cy="578068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17" name="Straight Connector 416"/>
                <p:cNvCxnSpPr/>
                <p:nvPr/>
              </p:nvCxnSpPr>
              <p:spPr bwMode="auto">
                <a:xfrm rot="16200000" flipV="1">
                  <a:off x="5833243" y="4172608"/>
                  <a:ext cx="1366346" cy="21019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18" name="Straight Connector 417"/>
                <p:cNvCxnSpPr/>
                <p:nvPr/>
              </p:nvCxnSpPr>
              <p:spPr bwMode="auto">
                <a:xfrm rot="18852439" flipH="1">
                  <a:off x="6352056" y="4232539"/>
                  <a:ext cx="1395486" cy="1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19" name="Straight Connector 418"/>
                <p:cNvCxnSpPr/>
                <p:nvPr/>
              </p:nvCxnSpPr>
              <p:spPr bwMode="auto">
                <a:xfrm rot="16200000" flipV="1">
                  <a:off x="5481147" y="3757450"/>
                  <a:ext cx="1051033" cy="1019502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cxnSp>
            <p:nvCxnSpPr>
              <p:cNvPr id="365" name="Straight Connector 364"/>
              <p:cNvCxnSpPr/>
              <p:nvPr/>
            </p:nvCxnSpPr>
            <p:spPr bwMode="auto">
              <a:xfrm>
                <a:off x="2901398" y="3395374"/>
                <a:ext cx="829777" cy="619581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66" name="Straight Connector 365"/>
              <p:cNvCxnSpPr/>
              <p:nvPr/>
            </p:nvCxnSpPr>
            <p:spPr bwMode="auto">
              <a:xfrm rot="16200000" flipH="1">
                <a:off x="1224992" y="3673903"/>
                <a:ext cx="1150350" cy="78285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67" name="Straight Connector 366"/>
              <p:cNvCxnSpPr/>
              <p:nvPr/>
            </p:nvCxnSpPr>
            <p:spPr bwMode="auto">
              <a:xfrm flipV="1">
                <a:off x="4288225" y="1397879"/>
                <a:ext cx="1103582" cy="536025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68" name="Straight Connector 367"/>
              <p:cNvCxnSpPr/>
              <p:nvPr/>
            </p:nvCxnSpPr>
            <p:spPr bwMode="auto">
              <a:xfrm rot="10800000" flipV="1">
                <a:off x="4698125" y="4813740"/>
                <a:ext cx="1765741" cy="924908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69" name="Straight Connector 368"/>
              <p:cNvCxnSpPr/>
              <p:nvPr/>
            </p:nvCxnSpPr>
            <p:spPr bwMode="auto">
              <a:xfrm rot="10800000">
                <a:off x="4729655" y="4267200"/>
                <a:ext cx="1776248" cy="546538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339" name="Group 93"/>
            <p:cNvGrpSpPr/>
            <p:nvPr/>
          </p:nvGrpSpPr>
          <p:grpSpPr>
            <a:xfrm>
              <a:off x="815907" y="1427232"/>
              <a:ext cx="5197428" cy="4059510"/>
              <a:chOff x="1292490" y="1297540"/>
              <a:chExt cx="6379639" cy="4550953"/>
            </a:xfrm>
            <a:solidFill>
              <a:schemeClr val="tx1"/>
            </a:solidFill>
          </p:grpSpPr>
          <p:sp>
            <p:nvSpPr>
              <p:cNvPr id="340" name="Oval 339"/>
              <p:cNvSpPr/>
              <p:nvPr/>
            </p:nvSpPr>
            <p:spPr bwMode="auto">
              <a:xfrm>
                <a:off x="4158446" y="3289554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341" name="Oval 340"/>
              <p:cNvSpPr/>
              <p:nvPr/>
            </p:nvSpPr>
            <p:spPr bwMode="auto">
              <a:xfrm>
                <a:off x="1292490" y="1867323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342" name="Oval 341"/>
              <p:cNvSpPr/>
              <p:nvPr/>
            </p:nvSpPr>
            <p:spPr bwMode="auto">
              <a:xfrm>
                <a:off x="1616065" y="3030967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343" name="Oval 342"/>
              <p:cNvSpPr/>
              <p:nvPr/>
            </p:nvSpPr>
            <p:spPr bwMode="auto">
              <a:xfrm>
                <a:off x="2355668" y="2255205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344" name="Oval 343"/>
              <p:cNvSpPr/>
              <p:nvPr/>
            </p:nvSpPr>
            <p:spPr bwMode="auto">
              <a:xfrm>
                <a:off x="3141494" y="1565638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345" name="Oval 344"/>
              <p:cNvSpPr/>
              <p:nvPr/>
            </p:nvSpPr>
            <p:spPr bwMode="auto">
              <a:xfrm>
                <a:off x="3372620" y="2470694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346" name="Oval 345"/>
              <p:cNvSpPr/>
              <p:nvPr/>
            </p:nvSpPr>
            <p:spPr bwMode="auto">
              <a:xfrm>
                <a:off x="2817918" y="3289554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347" name="Oval 346"/>
              <p:cNvSpPr/>
              <p:nvPr/>
            </p:nvSpPr>
            <p:spPr bwMode="auto">
              <a:xfrm>
                <a:off x="4158446" y="1824225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348" name="Oval 347"/>
              <p:cNvSpPr/>
              <p:nvPr/>
            </p:nvSpPr>
            <p:spPr bwMode="auto">
              <a:xfrm>
                <a:off x="3583934" y="3909087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349" name="Oval 348"/>
              <p:cNvSpPr/>
              <p:nvPr/>
            </p:nvSpPr>
            <p:spPr bwMode="auto">
              <a:xfrm>
                <a:off x="4600886" y="4167674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350" name="Oval 349"/>
              <p:cNvSpPr/>
              <p:nvPr/>
            </p:nvSpPr>
            <p:spPr bwMode="auto">
              <a:xfrm>
                <a:off x="1734930" y="4210772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351" name="Oval 350"/>
              <p:cNvSpPr/>
              <p:nvPr/>
            </p:nvSpPr>
            <p:spPr bwMode="auto">
              <a:xfrm>
                <a:off x="2058505" y="5374416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352" name="Oval 351"/>
              <p:cNvSpPr/>
              <p:nvPr/>
            </p:nvSpPr>
            <p:spPr bwMode="auto">
              <a:xfrm>
                <a:off x="2798108" y="4598653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353" name="Oval 352"/>
              <p:cNvSpPr/>
              <p:nvPr/>
            </p:nvSpPr>
            <p:spPr bwMode="auto">
              <a:xfrm>
                <a:off x="3815060" y="4814143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354" name="Oval 353"/>
              <p:cNvSpPr/>
              <p:nvPr/>
            </p:nvSpPr>
            <p:spPr bwMode="auto">
              <a:xfrm>
                <a:off x="3260358" y="5633003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355" name="Oval 354"/>
              <p:cNvSpPr/>
              <p:nvPr/>
            </p:nvSpPr>
            <p:spPr bwMode="auto">
              <a:xfrm>
                <a:off x="4600886" y="5633003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356" name="Oval 355"/>
              <p:cNvSpPr/>
              <p:nvPr/>
            </p:nvSpPr>
            <p:spPr bwMode="auto">
              <a:xfrm rot="2652439">
                <a:off x="5408780" y="3630698"/>
                <a:ext cx="237582" cy="239912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357" name="Oval 356"/>
              <p:cNvSpPr/>
              <p:nvPr/>
            </p:nvSpPr>
            <p:spPr bwMode="auto">
              <a:xfrm rot="2652439">
                <a:off x="5292252" y="1297540"/>
                <a:ext cx="237582" cy="239912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358" name="Oval 357"/>
              <p:cNvSpPr/>
              <p:nvPr/>
            </p:nvSpPr>
            <p:spPr bwMode="auto">
              <a:xfrm rot="2652439">
                <a:off x="4706379" y="2480349"/>
                <a:ext cx="237582" cy="239912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359" name="Oval 358"/>
              <p:cNvSpPr/>
              <p:nvPr/>
            </p:nvSpPr>
            <p:spPr bwMode="auto">
              <a:xfrm rot="2652439">
                <a:off x="5800884" y="2442153"/>
                <a:ext cx="237582" cy="239912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360" name="Oval 359"/>
              <p:cNvSpPr/>
              <p:nvPr/>
            </p:nvSpPr>
            <p:spPr bwMode="auto">
              <a:xfrm rot="2652439">
                <a:off x="6868388" y="2509054"/>
                <a:ext cx="237582" cy="239912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361" name="Oval 360"/>
              <p:cNvSpPr/>
              <p:nvPr/>
            </p:nvSpPr>
            <p:spPr bwMode="auto">
              <a:xfrm rot="2652439">
                <a:off x="6397571" y="3412880"/>
                <a:ext cx="237582" cy="239912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362" name="Oval 361"/>
              <p:cNvSpPr/>
              <p:nvPr/>
            </p:nvSpPr>
            <p:spPr bwMode="auto">
              <a:xfrm rot="2652439">
                <a:off x="7434547" y="3514176"/>
                <a:ext cx="237582" cy="239912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363" name="Oval 362"/>
              <p:cNvSpPr/>
              <p:nvPr/>
            </p:nvSpPr>
            <p:spPr bwMode="auto">
              <a:xfrm rot="2652439">
                <a:off x="6396542" y="4683600"/>
                <a:ext cx="237582" cy="239912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</p:grpSp>
      </p:grpSp>
      <p:cxnSp>
        <p:nvCxnSpPr>
          <p:cNvPr id="8" name="Straight Connector 7"/>
          <p:cNvCxnSpPr/>
          <p:nvPr/>
        </p:nvCxnSpPr>
        <p:spPr>
          <a:xfrm>
            <a:off x="5069976" y="3845919"/>
            <a:ext cx="830208" cy="21967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1" name="Straight Connector 710"/>
          <p:cNvCxnSpPr/>
          <p:nvPr/>
        </p:nvCxnSpPr>
        <p:spPr>
          <a:xfrm flipV="1">
            <a:off x="5097107" y="3850953"/>
            <a:ext cx="822058" cy="9475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2" name="Straight Connector 711"/>
          <p:cNvCxnSpPr/>
          <p:nvPr/>
        </p:nvCxnSpPr>
        <p:spPr>
          <a:xfrm>
            <a:off x="5107486" y="3730807"/>
            <a:ext cx="800986" cy="23556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4298713" y="155942"/>
            <a:ext cx="454323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600" dirty="0" smtClean="0">
                <a:solidFill>
                  <a:schemeClr val="accent1">
                    <a:lumMod val="50000"/>
                  </a:schemeClr>
                </a:solidFill>
                <a:latin typeface="Roboto Slab" pitchFamily="2" charset="0"/>
                <a:ea typeface="Roboto Slab" pitchFamily="2" charset="0"/>
              </a:rPr>
              <a:t>the borders of intractability</a:t>
            </a:r>
            <a:endParaRPr lang="en-US" sz="2600" dirty="0">
              <a:solidFill>
                <a:schemeClr val="accent1">
                  <a:lumMod val="50000"/>
                </a:schemeClr>
              </a:solidFill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 flipV="1">
            <a:off x="602484" y="709067"/>
            <a:ext cx="8189299" cy="2390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3" name="TextBox 192"/>
              <p:cNvSpPr txBox="1"/>
              <p:nvPr/>
            </p:nvSpPr>
            <p:spPr>
              <a:xfrm>
                <a:off x="723947" y="999398"/>
                <a:ext cx="7552718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 smtClean="0">
                    <a:latin typeface="Roboto Condensed" pitchFamily="2" charset="0"/>
                    <a:ea typeface="Roboto Condensed" pitchFamily="2" charset="0"/>
                  </a:rPr>
                  <a:t>Suppose you are given a prime number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ea typeface="Roboto Condensed" pitchFamily="2" charset="0"/>
                      </a:rPr>
                      <m:t>𝑝</m:t>
                    </m:r>
                  </m:oMath>
                </a14:m>
                <a:r>
                  <a:rPr lang="en-US" sz="2200" dirty="0" smtClean="0">
                    <a:solidFill>
                      <a:schemeClr val="tx1"/>
                    </a:solidFill>
                    <a:latin typeface="Roboto Condensed" pitchFamily="2" charset="0"/>
                    <a:ea typeface="Roboto Condensed" pitchFamily="2" charset="0"/>
                  </a:rPr>
                  <a:t> and a family of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Roboto Condensed" pitchFamily="2" charset="0"/>
                      </a:rPr>
                      <m:t>2</m:t>
                    </m:r>
                  </m:oMath>
                </a14:m>
                <a:r>
                  <a:rPr lang="en-US" sz="2200" dirty="0" smtClean="0">
                    <a:solidFill>
                      <a:schemeClr val="tx1"/>
                    </a:solidFill>
                    <a:latin typeface="Roboto Condensed" pitchFamily="2" charset="0"/>
                    <a:ea typeface="Roboto Condensed" pitchFamily="2" charset="0"/>
                  </a:rPr>
                  <a:t>-variate linear equations </a:t>
                </a:r>
                <a:r>
                  <a:rPr lang="en-US" sz="2200" dirty="0" smtClean="0">
                    <a:latin typeface="Roboto Condensed" pitchFamily="2" charset="0"/>
                    <a:ea typeface="Roboto Condensed" pitchFamily="2" charset="0"/>
                  </a:rPr>
                  <a:t>over the variables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  <a:ea typeface="Roboto Condensed" pitchFamily="2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𝑥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1</m:t>
                        </m:r>
                      </m:sub>
                    </m:sSub>
                    <m:r>
                      <a:rPr lang="en-US" sz="2200" b="0" i="1" smtClean="0">
                        <a:latin typeface="Cambria Math" panose="02040503050406030204" pitchFamily="18" charset="0"/>
                        <a:ea typeface="Roboto Condensed" pitchFamily="2" charset="0"/>
                      </a:rPr>
                      <m:t>,</m:t>
                    </m:r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  <a:ea typeface="Roboto Condensed" pitchFamily="2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𝑥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2</m:t>
                        </m:r>
                      </m:sub>
                    </m:sSub>
                    <m:r>
                      <a:rPr lang="en-US" sz="2200" b="0" i="1" smtClean="0">
                        <a:latin typeface="Cambria Math" panose="02040503050406030204" pitchFamily="18" charset="0"/>
                        <a:ea typeface="Roboto Condensed" pitchFamily="2" charset="0"/>
                      </a:rPr>
                      <m:t>,…, </m:t>
                    </m:r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  <a:ea typeface="Roboto Condensed" pitchFamily="2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𝑥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2200" dirty="0" smtClean="0">
                    <a:solidFill>
                      <a:schemeClr val="tx1"/>
                    </a:solidFill>
                    <a:latin typeface="Roboto Condensed" pitchFamily="2" charset="0"/>
                    <a:ea typeface="Roboto Condensed" pitchFamily="2" charset="0"/>
                  </a:rPr>
                  <a:t>:</a:t>
                </a:r>
              </a:p>
            </p:txBody>
          </p:sp>
        </mc:Choice>
        <mc:Fallback xmlns="">
          <p:sp>
            <p:nvSpPr>
              <p:cNvPr id="193" name="TextBox 19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947" y="999398"/>
                <a:ext cx="7552718" cy="769441"/>
              </a:xfrm>
              <a:prstGeom prst="rect">
                <a:avLst/>
              </a:prstGeom>
              <a:blipFill rotWithShape="0">
                <a:blip r:embed="rId2"/>
                <a:stretch>
                  <a:fillRect l="-1049" t="-4762" b="-158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4" name="TextBox 193"/>
              <p:cNvSpPr txBox="1"/>
              <p:nvPr/>
            </p:nvSpPr>
            <p:spPr>
              <a:xfrm>
                <a:off x="998733" y="2010863"/>
                <a:ext cx="306962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13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−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7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=4</m:t>
                      </m:r>
                      <m:r>
                        <a:rPr lang="en-US" sz="2400" b="0" i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 (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mod</m:t>
                      </m:r>
                      <m:r>
                        <a:rPr lang="en-US" sz="2400" b="0" i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𝑝</m:t>
                      </m:r>
                      <m:r>
                        <a:rPr lang="en-US" sz="2400" b="0" i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)</m:t>
                      </m:r>
                    </m:oMath>
                  </m:oMathPara>
                </a14:m>
                <a:endParaRPr lang="en-US" sz="2400" dirty="0" smtClean="0">
                  <a:solidFill>
                    <a:schemeClr val="accent2">
                      <a:lumMod val="75000"/>
                    </a:schemeClr>
                  </a:solidFill>
                  <a:latin typeface="Roboto Condensed" pitchFamily="2" charset="0"/>
                  <a:ea typeface="Roboto Condensed" pitchFamily="2" charset="0"/>
                </a:endParaRPr>
              </a:p>
            </p:txBody>
          </p:sp>
        </mc:Choice>
        <mc:Fallback xmlns="">
          <p:sp>
            <p:nvSpPr>
              <p:cNvPr id="194" name="TextBox 19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733" y="2010863"/>
                <a:ext cx="3069623" cy="461665"/>
              </a:xfrm>
              <a:prstGeom prst="rect">
                <a:avLst/>
              </a:prstGeom>
              <a:blipFill rotWithShape="0">
                <a:blip r:embed="rId3"/>
                <a:stretch>
                  <a:fillRect r="-398"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5" name="TextBox 194"/>
              <p:cNvSpPr txBox="1"/>
              <p:nvPr/>
            </p:nvSpPr>
            <p:spPr>
              <a:xfrm>
                <a:off x="1079421" y="2443375"/>
                <a:ext cx="303063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4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−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2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=9</m:t>
                      </m:r>
                      <m:r>
                        <a:rPr lang="en-US" sz="2400" b="0" i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 (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mod</m:t>
                      </m:r>
                      <m:r>
                        <a:rPr lang="en-US" sz="2400" b="0" i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𝑝</m:t>
                      </m:r>
                      <m:r>
                        <a:rPr lang="en-US" sz="2400" b="0" i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)</m:t>
                      </m:r>
                    </m:oMath>
                  </m:oMathPara>
                </a14:m>
                <a:endParaRPr lang="en-US" sz="2400" dirty="0" smtClean="0">
                  <a:solidFill>
                    <a:schemeClr val="accent2">
                      <a:lumMod val="75000"/>
                    </a:schemeClr>
                  </a:solidFill>
                  <a:latin typeface="Roboto Condensed" pitchFamily="2" charset="0"/>
                  <a:ea typeface="Roboto Condensed" pitchFamily="2" charset="0"/>
                </a:endParaRPr>
              </a:p>
            </p:txBody>
          </p:sp>
        </mc:Choice>
        <mc:Fallback xmlns="">
          <p:sp>
            <p:nvSpPr>
              <p:cNvPr id="195" name="TextBox 19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9421" y="2443375"/>
                <a:ext cx="3030637" cy="461665"/>
              </a:xfrm>
              <a:prstGeom prst="rect">
                <a:avLst/>
              </a:prstGeom>
              <a:blipFill rotWithShape="0">
                <a:blip r:embed="rId4"/>
                <a:stretch>
                  <a:fillRect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6" name="TextBox 195"/>
              <p:cNvSpPr txBox="1"/>
              <p:nvPr/>
            </p:nvSpPr>
            <p:spPr>
              <a:xfrm>
                <a:off x="1005457" y="2875887"/>
                <a:ext cx="307340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7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−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12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=</m:t>
                      </m:r>
                      <m:r>
                        <a:rPr lang="en-US" sz="2400" b="0" i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1 (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mod</m:t>
                      </m:r>
                      <m:r>
                        <a:rPr lang="en-US" sz="2400" b="0" i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𝑝</m:t>
                      </m:r>
                      <m:r>
                        <a:rPr lang="en-US" sz="2400" b="0" i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)</m:t>
                      </m:r>
                    </m:oMath>
                  </m:oMathPara>
                </a14:m>
                <a:endParaRPr lang="en-US" sz="2400" dirty="0" smtClean="0">
                  <a:solidFill>
                    <a:schemeClr val="accent2">
                      <a:lumMod val="75000"/>
                    </a:schemeClr>
                  </a:solidFill>
                  <a:latin typeface="Roboto Condensed" pitchFamily="2" charset="0"/>
                  <a:ea typeface="Roboto Condensed" pitchFamily="2" charset="0"/>
                </a:endParaRPr>
              </a:p>
            </p:txBody>
          </p:sp>
        </mc:Choice>
        <mc:Fallback xmlns="">
          <p:sp>
            <p:nvSpPr>
              <p:cNvPr id="196" name="TextBox 19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457" y="2875887"/>
                <a:ext cx="3073405" cy="461665"/>
              </a:xfrm>
              <a:prstGeom prst="rect">
                <a:avLst/>
              </a:prstGeom>
              <a:blipFill rotWithShape="0">
                <a:blip r:embed="rId5"/>
                <a:stretch>
                  <a:fillRect r="-198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7" name="TextBox 196"/>
              <p:cNvSpPr txBox="1"/>
              <p:nvPr/>
            </p:nvSpPr>
            <p:spPr>
              <a:xfrm>
                <a:off x="1001675" y="3351015"/>
                <a:ext cx="307340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11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−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4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=</m:t>
                      </m:r>
                      <m:r>
                        <a:rPr lang="en-US" sz="2400" b="0" i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0 (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mod</m:t>
                      </m:r>
                      <m:r>
                        <a:rPr lang="en-US" sz="2400" b="0" i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𝑝</m:t>
                      </m:r>
                      <m:r>
                        <a:rPr lang="en-US" sz="2400" b="0" i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)</m:t>
                      </m:r>
                    </m:oMath>
                  </m:oMathPara>
                </a14:m>
                <a:endParaRPr lang="en-US" sz="2400" dirty="0" smtClean="0">
                  <a:solidFill>
                    <a:schemeClr val="accent2">
                      <a:lumMod val="75000"/>
                    </a:schemeClr>
                  </a:solidFill>
                  <a:latin typeface="Roboto Condensed" pitchFamily="2" charset="0"/>
                  <a:ea typeface="Roboto Condensed" pitchFamily="2" charset="0"/>
                </a:endParaRPr>
              </a:p>
            </p:txBody>
          </p:sp>
        </mc:Choice>
        <mc:Fallback xmlns="">
          <p:sp>
            <p:nvSpPr>
              <p:cNvPr id="197" name="TextBox 19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1675" y="3351015"/>
                <a:ext cx="3073405" cy="461665"/>
              </a:xfrm>
              <a:prstGeom prst="rect">
                <a:avLst/>
              </a:prstGeom>
              <a:blipFill rotWithShape="0">
                <a:blip r:embed="rId6"/>
                <a:stretch>
                  <a:fillRect r="-397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8" name="TextBox 197"/>
              <p:cNvSpPr txBox="1"/>
              <p:nvPr/>
            </p:nvSpPr>
            <p:spPr>
              <a:xfrm rot="5400000">
                <a:off x="2140742" y="3843937"/>
                <a:ext cx="651140" cy="6155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⋯</m:t>
                      </m:r>
                    </m:oMath>
                  </m:oMathPara>
                </a14:m>
                <a:endParaRPr lang="en-US" sz="3400" dirty="0" smtClean="0">
                  <a:solidFill>
                    <a:schemeClr val="accent2">
                      <a:lumMod val="75000"/>
                    </a:schemeClr>
                  </a:solidFill>
                  <a:latin typeface="Roboto Condensed" pitchFamily="2" charset="0"/>
                  <a:ea typeface="Roboto Condensed" pitchFamily="2" charset="0"/>
                </a:endParaRPr>
              </a:p>
            </p:txBody>
          </p:sp>
        </mc:Choice>
        <mc:Fallback xmlns="">
          <p:sp>
            <p:nvSpPr>
              <p:cNvPr id="198" name="TextBox 19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5400000">
                <a:off x="2140742" y="3843937"/>
                <a:ext cx="651140" cy="615553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9" name="TextBox 198"/>
          <p:cNvSpPr txBox="1"/>
          <p:nvPr/>
        </p:nvSpPr>
        <p:spPr>
          <a:xfrm>
            <a:off x="723947" y="4894141"/>
            <a:ext cx="806783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smtClean="0">
                <a:latin typeface="Roboto Condensed" pitchFamily="2" charset="0"/>
                <a:ea typeface="Roboto Condensed" pitchFamily="2" charset="0"/>
              </a:rPr>
              <a:t>If 99% of the equations are </a:t>
            </a:r>
            <a:r>
              <a:rPr lang="en-US" sz="2100" dirty="0" err="1" smtClean="0">
                <a:latin typeface="Roboto Condensed" pitchFamily="2" charset="0"/>
                <a:ea typeface="Roboto Condensed" pitchFamily="2" charset="0"/>
              </a:rPr>
              <a:t>satisfiable</a:t>
            </a:r>
            <a:r>
              <a:rPr lang="en-US" sz="2100" dirty="0" smtClean="0">
                <a:latin typeface="Roboto Condensed" pitchFamily="2" charset="0"/>
                <a:ea typeface="Roboto Condensed" pitchFamily="2" charset="0"/>
              </a:rPr>
              <a:t>, can you </a:t>
            </a:r>
            <a:r>
              <a:rPr lang="en-US" sz="2100" b="1" dirty="0" smtClean="0">
                <a:latin typeface="Roboto Condensed" pitchFamily="2" charset="0"/>
                <a:ea typeface="Roboto Condensed" pitchFamily="2" charset="0"/>
              </a:rPr>
              <a:t>find</a:t>
            </a:r>
            <a:r>
              <a:rPr lang="en-US" sz="2100" dirty="0" smtClean="0">
                <a:latin typeface="Roboto Condensed" pitchFamily="2" charset="0"/>
                <a:ea typeface="Roboto Condensed" pitchFamily="2" charset="0"/>
              </a:rPr>
              <a:t> a </a:t>
            </a:r>
            <a:r>
              <a:rPr lang="en-US" sz="2100" dirty="0" err="1" smtClean="0">
                <a:latin typeface="Roboto Condensed" pitchFamily="2" charset="0"/>
                <a:ea typeface="Roboto Condensed" pitchFamily="2" charset="0"/>
              </a:rPr>
              <a:t>sol’n</a:t>
            </a:r>
            <a:r>
              <a:rPr lang="en-US" sz="2100" dirty="0" smtClean="0">
                <a:latin typeface="Roboto Condensed" pitchFamily="2" charset="0"/>
                <a:ea typeface="Roboto Condensed" pitchFamily="2" charset="0"/>
              </a:rPr>
              <a:t> that satisfies 1%?</a:t>
            </a:r>
            <a:endParaRPr lang="en-US" sz="2100" dirty="0" smtClean="0">
              <a:solidFill>
                <a:schemeClr val="tx1"/>
              </a:solidFill>
              <a:latin typeface="Roboto Condensed" pitchFamily="2" charset="0"/>
              <a:ea typeface="Roboto Condensed" pitchFamily="2" charset="0"/>
            </a:endParaRPr>
          </a:p>
        </p:txBody>
      </p:sp>
      <p:sp>
        <p:nvSpPr>
          <p:cNvPr id="200" name="TextBox 199"/>
          <p:cNvSpPr txBox="1"/>
          <p:nvPr/>
        </p:nvSpPr>
        <p:spPr>
          <a:xfrm>
            <a:off x="737395" y="5579679"/>
            <a:ext cx="75527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accent1">
                    <a:lumMod val="50000"/>
                  </a:schemeClr>
                </a:solidFill>
                <a:latin typeface="Roboto Condensed" pitchFamily="2" charset="0"/>
                <a:ea typeface="Roboto Condensed" pitchFamily="2" charset="0"/>
              </a:rPr>
              <a:t>Unique Games Conjecture [</a:t>
            </a:r>
            <a:r>
              <a:rPr lang="en-US" sz="2200" dirty="0" err="1" smtClean="0">
                <a:solidFill>
                  <a:schemeClr val="accent1">
                    <a:lumMod val="50000"/>
                  </a:schemeClr>
                </a:solidFill>
                <a:latin typeface="Roboto Condensed" pitchFamily="2" charset="0"/>
                <a:ea typeface="Roboto Condensed" pitchFamily="2" charset="0"/>
              </a:rPr>
              <a:t>Khot</a:t>
            </a:r>
            <a:r>
              <a:rPr lang="en-US" sz="2200" dirty="0" smtClean="0">
                <a:solidFill>
                  <a:schemeClr val="accent1">
                    <a:lumMod val="50000"/>
                  </a:schemeClr>
                </a:solidFill>
                <a:latin typeface="Roboto Condensed" pitchFamily="2" charset="0"/>
                <a:ea typeface="Roboto Condensed" pitchFamily="2" charset="0"/>
              </a:rPr>
              <a:t> 2002]:</a:t>
            </a:r>
          </a:p>
          <a:p>
            <a:r>
              <a:rPr lang="en-US" sz="2200" dirty="0" smtClean="0">
                <a:solidFill>
                  <a:schemeClr val="accent1">
                    <a:lumMod val="50000"/>
                  </a:schemeClr>
                </a:solidFill>
                <a:latin typeface="Roboto Condensed" pitchFamily="2" charset="0"/>
                <a:ea typeface="Roboto Condensed" pitchFamily="2" charset="0"/>
              </a:rPr>
              <a:t>                      This problem is computationally intractable.</a:t>
            </a:r>
          </a:p>
        </p:txBody>
      </p:sp>
      <p:cxnSp>
        <p:nvCxnSpPr>
          <p:cNvPr id="713" name="Straight Connector 712"/>
          <p:cNvCxnSpPr/>
          <p:nvPr/>
        </p:nvCxnSpPr>
        <p:spPr>
          <a:xfrm flipV="1">
            <a:off x="5921901" y="3803890"/>
            <a:ext cx="1406612" cy="17082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4" name="Straight Connector 713"/>
          <p:cNvCxnSpPr/>
          <p:nvPr/>
        </p:nvCxnSpPr>
        <p:spPr>
          <a:xfrm flipV="1">
            <a:off x="5922163" y="3926064"/>
            <a:ext cx="1418581" cy="15462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5" name="Straight Connector 714"/>
          <p:cNvCxnSpPr/>
          <p:nvPr/>
        </p:nvCxnSpPr>
        <p:spPr>
          <a:xfrm>
            <a:off x="5935236" y="3848084"/>
            <a:ext cx="1420631" cy="18999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4395105" y="1566583"/>
            <a:ext cx="4281444" cy="3822458"/>
            <a:chOff x="4395105" y="2090718"/>
            <a:chExt cx="4281444" cy="3177825"/>
          </a:xfrm>
        </p:grpSpPr>
        <p:grpSp>
          <p:nvGrpSpPr>
            <p:cNvPr id="472" name="Group 93"/>
            <p:cNvGrpSpPr/>
            <p:nvPr/>
          </p:nvGrpSpPr>
          <p:grpSpPr>
            <a:xfrm>
              <a:off x="4399886" y="2278374"/>
              <a:ext cx="4276663" cy="2990169"/>
              <a:chOff x="1292490" y="1297540"/>
              <a:chExt cx="6379639" cy="4550953"/>
            </a:xfrm>
            <a:solidFill>
              <a:srgbClr val="00B050"/>
            </a:solidFill>
            <a:scene3d>
              <a:camera prst="isometricOffAxis2Top"/>
              <a:lightRig rig="threePt" dir="t"/>
            </a:scene3d>
          </p:grpSpPr>
          <p:sp>
            <p:nvSpPr>
              <p:cNvPr id="473" name="Oval 472"/>
              <p:cNvSpPr/>
              <p:nvPr/>
            </p:nvSpPr>
            <p:spPr bwMode="auto">
              <a:xfrm>
                <a:off x="4158446" y="3289554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474" name="Oval 473"/>
              <p:cNvSpPr/>
              <p:nvPr/>
            </p:nvSpPr>
            <p:spPr bwMode="auto">
              <a:xfrm>
                <a:off x="1292490" y="1867323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475" name="Oval 474"/>
              <p:cNvSpPr/>
              <p:nvPr/>
            </p:nvSpPr>
            <p:spPr bwMode="auto">
              <a:xfrm>
                <a:off x="1616065" y="3030967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476" name="Oval 475"/>
              <p:cNvSpPr/>
              <p:nvPr/>
            </p:nvSpPr>
            <p:spPr bwMode="auto">
              <a:xfrm>
                <a:off x="2355668" y="2255205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477" name="Oval 476"/>
              <p:cNvSpPr/>
              <p:nvPr/>
            </p:nvSpPr>
            <p:spPr bwMode="auto">
              <a:xfrm>
                <a:off x="3141494" y="1565638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478" name="Oval 477"/>
              <p:cNvSpPr/>
              <p:nvPr/>
            </p:nvSpPr>
            <p:spPr bwMode="auto">
              <a:xfrm>
                <a:off x="3372620" y="2470694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479" name="Oval 478"/>
              <p:cNvSpPr/>
              <p:nvPr/>
            </p:nvSpPr>
            <p:spPr bwMode="auto">
              <a:xfrm>
                <a:off x="2817918" y="3289554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480" name="Oval 479"/>
              <p:cNvSpPr/>
              <p:nvPr/>
            </p:nvSpPr>
            <p:spPr bwMode="auto">
              <a:xfrm>
                <a:off x="4158446" y="1824225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481" name="Oval 480"/>
              <p:cNvSpPr/>
              <p:nvPr/>
            </p:nvSpPr>
            <p:spPr bwMode="auto">
              <a:xfrm>
                <a:off x="3583934" y="3909087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482" name="Oval 481"/>
              <p:cNvSpPr/>
              <p:nvPr/>
            </p:nvSpPr>
            <p:spPr bwMode="auto">
              <a:xfrm>
                <a:off x="4600886" y="4167674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483" name="Oval 482"/>
              <p:cNvSpPr/>
              <p:nvPr/>
            </p:nvSpPr>
            <p:spPr bwMode="auto">
              <a:xfrm>
                <a:off x="1734930" y="4210772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484" name="Oval 483"/>
              <p:cNvSpPr/>
              <p:nvPr/>
            </p:nvSpPr>
            <p:spPr bwMode="auto">
              <a:xfrm>
                <a:off x="2058505" y="5374416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485" name="Oval 484"/>
              <p:cNvSpPr/>
              <p:nvPr/>
            </p:nvSpPr>
            <p:spPr bwMode="auto">
              <a:xfrm>
                <a:off x="2798108" y="4598653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486" name="Oval 485"/>
              <p:cNvSpPr/>
              <p:nvPr/>
            </p:nvSpPr>
            <p:spPr bwMode="auto">
              <a:xfrm>
                <a:off x="3815060" y="4814143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487" name="Oval 486"/>
              <p:cNvSpPr/>
              <p:nvPr/>
            </p:nvSpPr>
            <p:spPr bwMode="auto">
              <a:xfrm>
                <a:off x="3260358" y="5633003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488" name="Oval 487"/>
              <p:cNvSpPr/>
              <p:nvPr/>
            </p:nvSpPr>
            <p:spPr bwMode="auto">
              <a:xfrm>
                <a:off x="4600886" y="5633003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489" name="Oval 488"/>
              <p:cNvSpPr/>
              <p:nvPr/>
            </p:nvSpPr>
            <p:spPr bwMode="auto">
              <a:xfrm rot="2652439">
                <a:off x="5408780" y="3630698"/>
                <a:ext cx="237582" cy="239912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490" name="Oval 489"/>
              <p:cNvSpPr/>
              <p:nvPr/>
            </p:nvSpPr>
            <p:spPr bwMode="auto">
              <a:xfrm rot="2652439">
                <a:off x="5292252" y="1297540"/>
                <a:ext cx="237582" cy="239912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491" name="Oval 490"/>
              <p:cNvSpPr/>
              <p:nvPr/>
            </p:nvSpPr>
            <p:spPr bwMode="auto">
              <a:xfrm rot="2652439">
                <a:off x="4706379" y="2480349"/>
                <a:ext cx="237582" cy="239912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492" name="Oval 491"/>
              <p:cNvSpPr/>
              <p:nvPr/>
            </p:nvSpPr>
            <p:spPr bwMode="auto">
              <a:xfrm rot="2652439">
                <a:off x="5800884" y="2442153"/>
                <a:ext cx="237582" cy="239912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493" name="Oval 492"/>
              <p:cNvSpPr/>
              <p:nvPr/>
            </p:nvSpPr>
            <p:spPr bwMode="auto">
              <a:xfrm rot="2652439">
                <a:off x="6868388" y="2509054"/>
                <a:ext cx="237582" cy="239912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494" name="Oval 493"/>
              <p:cNvSpPr/>
              <p:nvPr/>
            </p:nvSpPr>
            <p:spPr bwMode="auto">
              <a:xfrm rot="2652439">
                <a:off x="6397571" y="3412880"/>
                <a:ext cx="237582" cy="239912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495" name="Oval 494"/>
              <p:cNvSpPr/>
              <p:nvPr/>
            </p:nvSpPr>
            <p:spPr bwMode="auto">
              <a:xfrm rot="2652439">
                <a:off x="7434547" y="3514176"/>
                <a:ext cx="237582" cy="239912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496" name="Oval 495"/>
              <p:cNvSpPr/>
              <p:nvPr/>
            </p:nvSpPr>
            <p:spPr bwMode="auto">
              <a:xfrm rot="2652439">
                <a:off x="6396542" y="4683600"/>
                <a:ext cx="237582" cy="239912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</p:grpSp>
        <p:grpSp>
          <p:nvGrpSpPr>
            <p:cNvPr id="636" name="Group 93"/>
            <p:cNvGrpSpPr/>
            <p:nvPr/>
          </p:nvGrpSpPr>
          <p:grpSpPr>
            <a:xfrm>
              <a:off x="4399886" y="2190374"/>
              <a:ext cx="4276663" cy="2990169"/>
              <a:chOff x="1292490" y="1297540"/>
              <a:chExt cx="6379639" cy="4550953"/>
            </a:xfrm>
            <a:solidFill>
              <a:srgbClr val="00B0F0"/>
            </a:solidFill>
            <a:scene3d>
              <a:camera prst="isometricOffAxis2Top"/>
              <a:lightRig rig="threePt" dir="t"/>
            </a:scene3d>
          </p:grpSpPr>
          <p:sp>
            <p:nvSpPr>
              <p:cNvPr id="637" name="Oval 636"/>
              <p:cNvSpPr/>
              <p:nvPr/>
            </p:nvSpPr>
            <p:spPr bwMode="auto">
              <a:xfrm>
                <a:off x="4158446" y="3289554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638" name="Oval 637"/>
              <p:cNvSpPr/>
              <p:nvPr/>
            </p:nvSpPr>
            <p:spPr bwMode="auto">
              <a:xfrm>
                <a:off x="1292490" y="1867323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639" name="Oval 638"/>
              <p:cNvSpPr/>
              <p:nvPr/>
            </p:nvSpPr>
            <p:spPr bwMode="auto">
              <a:xfrm>
                <a:off x="1616065" y="3030967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640" name="Oval 639"/>
              <p:cNvSpPr/>
              <p:nvPr/>
            </p:nvSpPr>
            <p:spPr bwMode="auto">
              <a:xfrm>
                <a:off x="2355668" y="2255205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641" name="Oval 640"/>
              <p:cNvSpPr/>
              <p:nvPr/>
            </p:nvSpPr>
            <p:spPr bwMode="auto">
              <a:xfrm>
                <a:off x="3141494" y="1565638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642" name="Oval 641"/>
              <p:cNvSpPr/>
              <p:nvPr/>
            </p:nvSpPr>
            <p:spPr bwMode="auto">
              <a:xfrm>
                <a:off x="3372620" y="2470694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643" name="Oval 642"/>
              <p:cNvSpPr/>
              <p:nvPr/>
            </p:nvSpPr>
            <p:spPr bwMode="auto">
              <a:xfrm>
                <a:off x="2817918" y="3289554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644" name="Oval 643"/>
              <p:cNvSpPr/>
              <p:nvPr/>
            </p:nvSpPr>
            <p:spPr bwMode="auto">
              <a:xfrm>
                <a:off x="4158446" y="1824225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645" name="Oval 644"/>
              <p:cNvSpPr/>
              <p:nvPr/>
            </p:nvSpPr>
            <p:spPr bwMode="auto">
              <a:xfrm>
                <a:off x="3583934" y="3909087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646" name="Oval 645"/>
              <p:cNvSpPr/>
              <p:nvPr/>
            </p:nvSpPr>
            <p:spPr bwMode="auto">
              <a:xfrm>
                <a:off x="4600886" y="4167674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647" name="Oval 646"/>
              <p:cNvSpPr/>
              <p:nvPr/>
            </p:nvSpPr>
            <p:spPr bwMode="auto">
              <a:xfrm>
                <a:off x="1734930" y="4210772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648" name="Oval 647"/>
              <p:cNvSpPr/>
              <p:nvPr/>
            </p:nvSpPr>
            <p:spPr bwMode="auto">
              <a:xfrm>
                <a:off x="2058505" y="5374416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649" name="Oval 648"/>
              <p:cNvSpPr/>
              <p:nvPr/>
            </p:nvSpPr>
            <p:spPr bwMode="auto">
              <a:xfrm>
                <a:off x="2798108" y="4598653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650" name="Oval 649"/>
              <p:cNvSpPr/>
              <p:nvPr/>
            </p:nvSpPr>
            <p:spPr bwMode="auto">
              <a:xfrm>
                <a:off x="3815060" y="4814143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651" name="Oval 650"/>
              <p:cNvSpPr/>
              <p:nvPr/>
            </p:nvSpPr>
            <p:spPr bwMode="auto">
              <a:xfrm>
                <a:off x="3260358" y="5633003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652" name="Oval 651"/>
              <p:cNvSpPr/>
              <p:nvPr/>
            </p:nvSpPr>
            <p:spPr bwMode="auto">
              <a:xfrm>
                <a:off x="4600886" y="5633003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653" name="Oval 652"/>
              <p:cNvSpPr/>
              <p:nvPr/>
            </p:nvSpPr>
            <p:spPr bwMode="auto">
              <a:xfrm rot="2652439">
                <a:off x="5408780" y="3630698"/>
                <a:ext cx="237582" cy="239912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654" name="Oval 653"/>
              <p:cNvSpPr/>
              <p:nvPr/>
            </p:nvSpPr>
            <p:spPr bwMode="auto">
              <a:xfrm rot="2652439">
                <a:off x="5292252" y="1297540"/>
                <a:ext cx="237582" cy="239912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655" name="Oval 654"/>
              <p:cNvSpPr/>
              <p:nvPr/>
            </p:nvSpPr>
            <p:spPr bwMode="auto">
              <a:xfrm rot="2652439">
                <a:off x="4706379" y="2480349"/>
                <a:ext cx="237582" cy="239912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656" name="Oval 655"/>
              <p:cNvSpPr/>
              <p:nvPr/>
            </p:nvSpPr>
            <p:spPr bwMode="auto">
              <a:xfrm rot="2652439">
                <a:off x="5800884" y="2442153"/>
                <a:ext cx="237582" cy="239912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657" name="Oval 656"/>
              <p:cNvSpPr/>
              <p:nvPr/>
            </p:nvSpPr>
            <p:spPr bwMode="auto">
              <a:xfrm rot="2652439">
                <a:off x="6868388" y="2509054"/>
                <a:ext cx="237582" cy="239912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658" name="Oval 657"/>
              <p:cNvSpPr/>
              <p:nvPr/>
            </p:nvSpPr>
            <p:spPr bwMode="auto">
              <a:xfrm rot="2652439">
                <a:off x="6397571" y="3412880"/>
                <a:ext cx="237582" cy="239912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659" name="Oval 658"/>
              <p:cNvSpPr/>
              <p:nvPr/>
            </p:nvSpPr>
            <p:spPr bwMode="auto">
              <a:xfrm rot="2652439">
                <a:off x="7434547" y="3514176"/>
                <a:ext cx="237582" cy="239912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660" name="Oval 659"/>
              <p:cNvSpPr/>
              <p:nvPr/>
            </p:nvSpPr>
            <p:spPr bwMode="auto">
              <a:xfrm rot="2652439">
                <a:off x="6396542" y="4683600"/>
                <a:ext cx="237582" cy="239912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</p:grpSp>
        <p:grpSp>
          <p:nvGrpSpPr>
            <p:cNvPr id="686" name="Group 93"/>
            <p:cNvGrpSpPr/>
            <p:nvPr/>
          </p:nvGrpSpPr>
          <p:grpSpPr>
            <a:xfrm>
              <a:off x="4395105" y="2090718"/>
              <a:ext cx="4276663" cy="2990169"/>
              <a:chOff x="1292490" y="1297540"/>
              <a:chExt cx="6379639" cy="4550953"/>
            </a:xfrm>
            <a:solidFill>
              <a:srgbClr val="C00000"/>
            </a:solidFill>
            <a:scene3d>
              <a:camera prst="isometricOffAxis2Top"/>
              <a:lightRig rig="threePt" dir="t"/>
            </a:scene3d>
          </p:grpSpPr>
          <p:sp>
            <p:nvSpPr>
              <p:cNvPr id="687" name="Oval 686"/>
              <p:cNvSpPr/>
              <p:nvPr/>
            </p:nvSpPr>
            <p:spPr bwMode="auto">
              <a:xfrm>
                <a:off x="4158446" y="3289554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688" name="Oval 687"/>
              <p:cNvSpPr/>
              <p:nvPr/>
            </p:nvSpPr>
            <p:spPr bwMode="auto">
              <a:xfrm>
                <a:off x="1292490" y="1867323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689" name="Oval 688"/>
              <p:cNvSpPr/>
              <p:nvPr/>
            </p:nvSpPr>
            <p:spPr bwMode="auto">
              <a:xfrm>
                <a:off x="1616065" y="3030967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690" name="Oval 689"/>
              <p:cNvSpPr/>
              <p:nvPr/>
            </p:nvSpPr>
            <p:spPr bwMode="auto">
              <a:xfrm>
                <a:off x="2355668" y="2255205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691" name="Oval 690"/>
              <p:cNvSpPr/>
              <p:nvPr/>
            </p:nvSpPr>
            <p:spPr bwMode="auto">
              <a:xfrm>
                <a:off x="3141494" y="1565638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692" name="Oval 691"/>
              <p:cNvSpPr/>
              <p:nvPr/>
            </p:nvSpPr>
            <p:spPr bwMode="auto">
              <a:xfrm>
                <a:off x="3372620" y="2470694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693" name="Oval 692"/>
              <p:cNvSpPr/>
              <p:nvPr/>
            </p:nvSpPr>
            <p:spPr bwMode="auto">
              <a:xfrm>
                <a:off x="2817918" y="3289554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694" name="Oval 693"/>
              <p:cNvSpPr/>
              <p:nvPr/>
            </p:nvSpPr>
            <p:spPr bwMode="auto">
              <a:xfrm>
                <a:off x="4158446" y="1824225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695" name="Oval 694"/>
              <p:cNvSpPr/>
              <p:nvPr/>
            </p:nvSpPr>
            <p:spPr bwMode="auto">
              <a:xfrm>
                <a:off x="3583934" y="3909087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696" name="Oval 695"/>
              <p:cNvSpPr/>
              <p:nvPr/>
            </p:nvSpPr>
            <p:spPr bwMode="auto">
              <a:xfrm>
                <a:off x="4600886" y="4167674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697" name="Oval 696"/>
              <p:cNvSpPr/>
              <p:nvPr/>
            </p:nvSpPr>
            <p:spPr bwMode="auto">
              <a:xfrm>
                <a:off x="1734930" y="4210772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698" name="Oval 697"/>
              <p:cNvSpPr/>
              <p:nvPr/>
            </p:nvSpPr>
            <p:spPr bwMode="auto">
              <a:xfrm>
                <a:off x="2058505" y="5374416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699" name="Oval 698"/>
              <p:cNvSpPr/>
              <p:nvPr/>
            </p:nvSpPr>
            <p:spPr bwMode="auto">
              <a:xfrm>
                <a:off x="2798108" y="4598653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700" name="Oval 699"/>
              <p:cNvSpPr/>
              <p:nvPr/>
            </p:nvSpPr>
            <p:spPr bwMode="auto">
              <a:xfrm>
                <a:off x="3815060" y="4814143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701" name="Oval 700"/>
              <p:cNvSpPr/>
              <p:nvPr/>
            </p:nvSpPr>
            <p:spPr bwMode="auto">
              <a:xfrm>
                <a:off x="3260358" y="5633003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702" name="Oval 701"/>
              <p:cNvSpPr/>
              <p:nvPr/>
            </p:nvSpPr>
            <p:spPr bwMode="auto">
              <a:xfrm>
                <a:off x="4600886" y="5633003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703" name="Oval 702"/>
              <p:cNvSpPr/>
              <p:nvPr/>
            </p:nvSpPr>
            <p:spPr bwMode="auto">
              <a:xfrm rot="2652439">
                <a:off x="5408780" y="3630698"/>
                <a:ext cx="237582" cy="239912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704" name="Oval 703"/>
              <p:cNvSpPr/>
              <p:nvPr/>
            </p:nvSpPr>
            <p:spPr bwMode="auto">
              <a:xfrm rot="2652439">
                <a:off x="5292252" y="1297540"/>
                <a:ext cx="237582" cy="239912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705" name="Oval 704"/>
              <p:cNvSpPr/>
              <p:nvPr/>
            </p:nvSpPr>
            <p:spPr bwMode="auto">
              <a:xfrm rot="2652439">
                <a:off x="4706379" y="2480349"/>
                <a:ext cx="237582" cy="239912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706" name="Oval 705"/>
              <p:cNvSpPr/>
              <p:nvPr/>
            </p:nvSpPr>
            <p:spPr bwMode="auto">
              <a:xfrm rot="2652439">
                <a:off x="5800884" y="2442153"/>
                <a:ext cx="237582" cy="239912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707" name="Oval 706"/>
              <p:cNvSpPr/>
              <p:nvPr/>
            </p:nvSpPr>
            <p:spPr bwMode="auto">
              <a:xfrm rot="2652439">
                <a:off x="6868388" y="2509054"/>
                <a:ext cx="237582" cy="239912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708" name="Oval 707"/>
              <p:cNvSpPr/>
              <p:nvPr/>
            </p:nvSpPr>
            <p:spPr bwMode="auto">
              <a:xfrm rot="2652439">
                <a:off x="6397571" y="3412880"/>
                <a:ext cx="237582" cy="239912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709" name="Oval 708"/>
              <p:cNvSpPr/>
              <p:nvPr/>
            </p:nvSpPr>
            <p:spPr bwMode="auto">
              <a:xfrm rot="2652439">
                <a:off x="7434547" y="3514176"/>
                <a:ext cx="237582" cy="239912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710" name="Oval 709"/>
              <p:cNvSpPr/>
              <p:nvPr/>
            </p:nvSpPr>
            <p:spPr bwMode="auto">
              <a:xfrm rot="2652439">
                <a:off x="6396542" y="4683600"/>
                <a:ext cx="237582" cy="239912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</p:grpSp>
      </p:grpSp>
      <p:grpSp>
        <p:nvGrpSpPr>
          <p:cNvPr id="280" name="Group 279"/>
          <p:cNvGrpSpPr/>
          <p:nvPr/>
        </p:nvGrpSpPr>
        <p:grpSpPr>
          <a:xfrm>
            <a:off x="6589777" y="1530964"/>
            <a:ext cx="1865003" cy="1203340"/>
            <a:chOff x="406186" y="922797"/>
            <a:chExt cx="5464115" cy="3814587"/>
          </a:xfrm>
        </p:grpSpPr>
        <p:cxnSp>
          <p:nvCxnSpPr>
            <p:cNvPr id="281" name="Straight Connector 280"/>
            <p:cNvCxnSpPr/>
            <p:nvPr/>
          </p:nvCxnSpPr>
          <p:spPr bwMode="auto">
            <a:xfrm flipV="1">
              <a:off x="2675734" y="2795106"/>
              <a:ext cx="452659" cy="474749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2" name="Straight Connector 281"/>
            <p:cNvCxnSpPr/>
            <p:nvPr/>
          </p:nvCxnSpPr>
          <p:spPr bwMode="auto">
            <a:xfrm flipV="1">
              <a:off x="2669594" y="3072279"/>
              <a:ext cx="1447764" cy="210651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3" name="Straight Connector 282"/>
            <p:cNvCxnSpPr/>
            <p:nvPr/>
          </p:nvCxnSpPr>
          <p:spPr bwMode="auto">
            <a:xfrm rot="5400000" flipH="1" flipV="1">
              <a:off x="3041817" y="2282103"/>
              <a:ext cx="631951" cy="438408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4" name="Straight Connector 283"/>
            <p:cNvCxnSpPr/>
            <p:nvPr/>
          </p:nvCxnSpPr>
          <p:spPr bwMode="auto">
            <a:xfrm>
              <a:off x="3138589" y="2795106"/>
              <a:ext cx="988965" cy="266084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5" name="Straight Connector 284"/>
            <p:cNvCxnSpPr/>
            <p:nvPr/>
          </p:nvCxnSpPr>
          <p:spPr bwMode="auto">
            <a:xfrm flipV="1">
              <a:off x="3485236" y="3072279"/>
              <a:ext cx="672904" cy="388039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6" name="Straight Connector 285"/>
            <p:cNvCxnSpPr/>
            <p:nvPr/>
          </p:nvCxnSpPr>
          <p:spPr bwMode="auto">
            <a:xfrm rot="16200000" flipV="1">
              <a:off x="2557377" y="2211447"/>
              <a:ext cx="535587" cy="492224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7" name="Straight Connector 286"/>
            <p:cNvCxnSpPr/>
            <p:nvPr/>
          </p:nvCxnSpPr>
          <p:spPr bwMode="auto">
            <a:xfrm flipV="1">
              <a:off x="925928" y="1430779"/>
              <a:ext cx="1306406" cy="194759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8" name="Straight Connector 287"/>
            <p:cNvCxnSpPr/>
            <p:nvPr/>
          </p:nvCxnSpPr>
          <p:spPr bwMode="auto">
            <a:xfrm>
              <a:off x="907353" y="1705732"/>
              <a:ext cx="693447" cy="237721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9" name="Straight Connector 288"/>
            <p:cNvCxnSpPr/>
            <p:nvPr/>
          </p:nvCxnSpPr>
          <p:spPr bwMode="auto">
            <a:xfrm rot="16200000" flipH="1">
              <a:off x="585247" y="2013371"/>
              <a:ext cx="761851" cy="198128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0" name="Straight Connector 289"/>
            <p:cNvCxnSpPr/>
            <p:nvPr/>
          </p:nvCxnSpPr>
          <p:spPr bwMode="auto">
            <a:xfrm rot="5400000">
              <a:off x="1151833" y="2033252"/>
              <a:ext cx="495489" cy="470557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1" name="Straight Connector 290"/>
            <p:cNvCxnSpPr/>
            <p:nvPr/>
          </p:nvCxnSpPr>
          <p:spPr bwMode="auto">
            <a:xfrm rot="10800000" flipV="1">
              <a:off x="1758684" y="1479468"/>
              <a:ext cx="504607" cy="421022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2" name="Straight Connector 291"/>
            <p:cNvCxnSpPr/>
            <p:nvPr/>
          </p:nvCxnSpPr>
          <p:spPr bwMode="auto">
            <a:xfrm rot="16200000" flipV="1">
              <a:off x="1542887" y="2232326"/>
              <a:ext cx="673064" cy="278619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3" name="Straight Connector 292"/>
            <p:cNvCxnSpPr/>
            <p:nvPr/>
          </p:nvCxnSpPr>
          <p:spPr bwMode="auto">
            <a:xfrm rot="5400000" flipH="1" flipV="1">
              <a:off x="2030056" y="2285861"/>
              <a:ext cx="509810" cy="340532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4" name="Straight Connector 293"/>
            <p:cNvCxnSpPr/>
            <p:nvPr/>
          </p:nvCxnSpPr>
          <p:spPr bwMode="auto">
            <a:xfrm rot="16200000" flipV="1">
              <a:off x="2141928" y="1711354"/>
              <a:ext cx="558501" cy="117641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5" name="Straight Connector 294"/>
            <p:cNvCxnSpPr/>
            <p:nvPr/>
          </p:nvCxnSpPr>
          <p:spPr bwMode="auto">
            <a:xfrm rot="10800000">
              <a:off x="1786546" y="1963501"/>
              <a:ext cx="631531" cy="143205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6" name="Straight Connector 295"/>
            <p:cNvCxnSpPr/>
            <p:nvPr/>
          </p:nvCxnSpPr>
          <p:spPr bwMode="auto">
            <a:xfrm rot="10800000" flipV="1">
              <a:off x="2582153" y="1677089"/>
              <a:ext cx="489129" cy="403840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7" name="Straight Connector 296"/>
            <p:cNvCxnSpPr/>
            <p:nvPr/>
          </p:nvCxnSpPr>
          <p:spPr bwMode="auto">
            <a:xfrm rot="10800000">
              <a:off x="2411887" y="1433644"/>
              <a:ext cx="640819" cy="151796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8" name="Straight Connector 297"/>
            <p:cNvCxnSpPr/>
            <p:nvPr/>
          </p:nvCxnSpPr>
          <p:spPr bwMode="auto">
            <a:xfrm rot="10800000">
              <a:off x="1189066" y="2593604"/>
              <a:ext cx="783224" cy="183303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9" name="Straight Connector 298"/>
            <p:cNvCxnSpPr/>
            <p:nvPr/>
          </p:nvCxnSpPr>
          <p:spPr bwMode="auto">
            <a:xfrm rot="16200000" flipH="1">
              <a:off x="2655082" y="2196926"/>
              <a:ext cx="999571" cy="1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0" name="Straight Connector 299"/>
            <p:cNvCxnSpPr/>
            <p:nvPr/>
          </p:nvCxnSpPr>
          <p:spPr bwMode="auto">
            <a:xfrm rot="10800000" flipV="1">
              <a:off x="2154941" y="2788362"/>
              <a:ext cx="891575" cy="2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1" name="Straight Connector 300"/>
            <p:cNvCxnSpPr/>
            <p:nvPr/>
          </p:nvCxnSpPr>
          <p:spPr bwMode="auto">
            <a:xfrm flipV="1">
              <a:off x="1281496" y="3299605"/>
              <a:ext cx="1306406" cy="194759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2" name="Straight Connector 301"/>
            <p:cNvCxnSpPr/>
            <p:nvPr/>
          </p:nvCxnSpPr>
          <p:spPr bwMode="auto">
            <a:xfrm rot="10800000" flipV="1">
              <a:off x="2114252" y="3348294"/>
              <a:ext cx="504607" cy="421022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3" name="Straight Connector 302"/>
            <p:cNvCxnSpPr/>
            <p:nvPr/>
          </p:nvCxnSpPr>
          <p:spPr bwMode="auto">
            <a:xfrm rot="16200000" flipV="1">
              <a:off x="2497496" y="3580181"/>
              <a:ext cx="558501" cy="117641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4" name="Straight Connector 303"/>
            <p:cNvCxnSpPr/>
            <p:nvPr/>
          </p:nvCxnSpPr>
          <p:spPr bwMode="auto">
            <a:xfrm rot="10800000" flipV="1">
              <a:off x="2937722" y="3545915"/>
              <a:ext cx="489129" cy="403840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5" name="Straight Connector 304"/>
            <p:cNvCxnSpPr/>
            <p:nvPr/>
          </p:nvCxnSpPr>
          <p:spPr bwMode="auto">
            <a:xfrm rot="10800000">
              <a:off x="2767456" y="3302470"/>
              <a:ext cx="640819" cy="151796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6" name="Straight Connector 305"/>
            <p:cNvCxnSpPr/>
            <p:nvPr/>
          </p:nvCxnSpPr>
          <p:spPr bwMode="auto">
            <a:xfrm rot="16200000" flipH="1">
              <a:off x="3010651" y="4065752"/>
              <a:ext cx="999571" cy="1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7" name="Straight Connector 306"/>
            <p:cNvCxnSpPr/>
            <p:nvPr/>
          </p:nvCxnSpPr>
          <p:spPr bwMode="auto">
            <a:xfrm>
              <a:off x="1262921" y="3574558"/>
              <a:ext cx="693447" cy="237721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8" name="Straight Connector 307"/>
            <p:cNvCxnSpPr/>
            <p:nvPr/>
          </p:nvCxnSpPr>
          <p:spPr bwMode="auto">
            <a:xfrm rot="16200000" flipH="1">
              <a:off x="940816" y="3882197"/>
              <a:ext cx="761851" cy="198128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9" name="Straight Connector 308"/>
            <p:cNvCxnSpPr/>
            <p:nvPr/>
          </p:nvCxnSpPr>
          <p:spPr bwMode="auto">
            <a:xfrm rot="5400000">
              <a:off x="1507402" y="3902079"/>
              <a:ext cx="495489" cy="470557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0" name="Straight Connector 309"/>
            <p:cNvCxnSpPr/>
            <p:nvPr/>
          </p:nvCxnSpPr>
          <p:spPr bwMode="auto">
            <a:xfrm rot="16200000" flipV="1">
              <a:off x="1898455" y="4101153"/>
              <a:ext cx="673064" cy="278619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1" name="Straight Connector 310"/>
            <p:cNvCxnSpPr/>
            <p:nvPr/>
          </p:nvCxnSpPr>
          <p:spPr bwMode="auto">
            <a:xfrm rot="5400000" flipH="1" flipV="1">
              <a:off x="2385625" y="4154688"/>
              <a:ext cx="509810" cy="340532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2" name="Straight Connector 311"/>
            <p:cNvCxnSpPr/>
            <p:nvPr/>
          </p:nvCxnSpPr>
          <p:spPr bwMode="auto">
            <a:xfrm rot="10800000">
              <a:off x="2142115" y="3832327"/>
              <a:ext cx="631531" cy="143205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3" name="Straight Connector 312"/>
            <p:cNvCxnSpPr/>
            <p:nvPr/>
          </p:nvCxnSpPr>
          <p:spPr bwMode="auto">
            <a:xfrm rot="16200000" flipV="1">
              <a:off x="2912946" y="4080273"/>
              <a:ext cx="535587" cy="492224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4" name="Straight Connector 313"/>
            <p:cNvCxnSpPr/>
            <p:nvPr/>
          </p:nvCxnSpPr>
          <p:spPr bwMode="auto">
            <a:xfrm rot="10800000">
              <a:off x="1544635" y="4462430"/>
              <a:ext cx="783224" cy="183303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5" name="Straight Connector 314"/>
            <p:cNvCxnSpPr/>
            <p:nvPr/>
          </p:nvCxnSpPr>
          <p:spPr bwMode="auto">
            <a:xfrm rot="10800000" flipV="1">
              <a:off x="2510509" y="4657189"/>
              <a:ext cx="891575" cy="2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6" name="Straight Connector 315"/>
            <p:cNvCxnSpPr/>
            <p:nvPr/>
          </p:nvCxnSpPr>
          <p:spPr bwMode="auto">
            <a:xfrm rot="18852439" flipV="1">
              <a:off x="3930962" y="2450866"/>
              <a:ext cx="749346" cy="286401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7" name="Straight Connector 316"/>
            <p:cNvCxnSpPr/>
            <p:nvPr/>
          </p:nvCxnSpPr>
          <p:spPr bwMode="auto">
            <a:xfrm rot="8052439" flipH="1" flipV="1">
              <a:off x="4260346" y="2802551"/>
              <a:ext cx="567589" cy="350044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8" name="Straight Connector 317"/>
            <p:cNvCxnSpPr/>
            <p:nvPr/>
          </p:nvCxnSpPr>
          <p:spPr bwMode="auto">
            <a:xfrm rot="16200000" flipV="1">
              <a:off x="3403530" y="2330045"/>
              <a:ext cx="913601" cy="574373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9" name="Straight Connector 318"/>
            <p:cNvCxnSpPr/>
            <p:nvPr/>
          </p:nvCxnSpPr>
          <p:spPr bwMode="auto">
            <a:xfrm>
              <a:off x="4046157" y="1196539"/>
              <a:ext cx="1267002" cy="997418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0" name="Straight Connector 319"/>
            <p:cNvCxnSpPr/>
            <p:nvPr/>
          </p:nvCxnSpPr>
          <p:spPr bwMode="auto">
            <a:xfrm rot="16200000" flipH="1">
              <a:off x="3787755" y="1480085"/>
              <a:ext cx="888458" cy="371654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1" name="Straight Connector 320"/>
            <p:cNvCxnSpPr/>
            <p:nvPr/>
          </p:nvCxnSpPr>
          <p:spPr bwMode="auto">
            <a:xfrm rot="18852439" flipH="1">
              <a:off x="3393653" y="1573600"/>
              <a:ext cx="848196" cy="203663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2" name="Straight Connector 321"/>
            <p:cNvCxnSpPr/>
            <p:nvPr/>
          </p:nvCxnSpPr>
          <p:spPr bwMode="auto">
            <a:xfrm rot="10800000">
              <a:off x="3590038" y="2118522"/>
              <a:ext cx="861563" cy="16763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3" name="Straight Connector 322"/>
            <p:cNvCxnSpPr/>
            <p:nvPr/>
          </p:nvCxnSpPr>
          <p:spPr bwMode="auto">
            <a:xfrm rot="13452439" flipV="1">
              <a:off x="4629844" y="1918237"/>
              <a:ext cx="518702" cy="468738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4" name="Straight Connector 323"/>
            <p:cNvCxnSpPr/>
            <p:nvPr/>
          </p:nvCxnSpPr>
          <p:spPr bwMode="auto">
            <a:xfrm rot="18852439" flipV="1">
              <a:off x="4823294" y="2475843"/>
              <a:ext cx="621798" cy="120927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5" name="Straight Connector 324"/>
            <p:cNvCxnSpPr/>
            <p:nvPr/>
          </p:nvCxnSpPr>
          <p:spPr bwMode="auto">
            <a:xfrm rot="16200000" flipV="1">
              <a:off x="4306772" y="2280242"/>
              <a:ext cx="771114" cy="447674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6" name="Straight Connector 325"/>
            <p:cNvCxnSpPr/>
            <p:nvPr/>
          </p:nvCxnSpPr>
          <p:spPr bwMode="auto">
            <a:xfrm rot="13452439" flipV="1">
              <a:off x="5103923" y="2714433"/>
              <a:ext cx="502792" cy="449609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7" name="Straight Connector 326"/>
            <p:cNvCxnSpPr/>
            <p:nvPr/>
          </p:nvCxnSpPr>
          <p:spPr bwMode="auto">
            <a:xfrm rot="16200000" flipV="1">
              <a:off x="5138933" y="2326277"/>
              <a:ext cx="813021" cy="464567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8" name="Straight Connector 327"/>
            <p:cNvCxnSpPr/>
            <p:nvPr/>
          </p:nvCxnSpPr>
          <p:spPr bwMode="auto">
            <a:xfrm rot="16200000" flipV="1">
              <a:off x="4396698" y="3400853"/>
              <a:ext cx="1089618" cy="16892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9" name="Straight Connector 328"/>
            <p:cNvCxnSpPr/>
            <p:nvPr/>
          </p:nvCxnSpPr>
          <p:spPr bwMode="auto">
            <a:xfrm rot="18852439" flipH="1">
              <a:off x="4813735" y="3448712"/>
              <a:ext cx="1112856" cy="1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0" name="Straight Connector 329"/>
            <p:cNvCxnSpPr/>
            <p:nvPr/>
          </p:nvCxnSpPr>
          <p:spPr bwMode="auto">
            <a:xfrm rot="16200000" flipV="1">
              <a:off x="4112760" y="3066690"/>
              <a:ext cx="838166" cy="819327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1" name="Straight Connector 330"/>
            <p:cNvCxnSpPr/>
            <p:nvPr/>
          </p:nvCxnSpPr>
          <p:spPr bwMode="auto">
            <a:xfrm>
              <a:off x="2036283" y="2781099"/>
              <a:ext cx="666854" cy="494096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2" name="Straight Connector 331"/>
            <p:cNvCxnSpPr/>
            <p:nvPr/>
          </p:nvCxnSpPr>
          <p:spPr bwMode="auto">
            <a:xfrm rot="16200000" flipH="1">
              <a:off x="692591" y="3002975"/>
              <a:ext cx="917368" cy="62914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3" name="Straight Connector 332"/>
            <p:cNvCxnSpPr/>
            <p:nvPr/>
          </p:nvCxnSpPr>
          <p:spPr bwMode="auto">
            <a:xfrm flipV="1">
              <a:off x="3150813" y="1188160"/>
              <a:ext cx="886898" cy="427463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4" name="Straight Connector 333"/>
            <p:cNvCxnSpPr/>
            <p:nvPr/>
          </p:nvCxnSpPr>
          <p:spPr bwMode="auto">
            <a:xfrm rot="10800000" flipV="1">
              <a:off x="3480230" y="3912201"/>
              <a:ext cx="1419045" cy="737585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5" name="Straight Connector 334"/>
            <p:cNvCxnSpPr/>
            <p:nvPr/>
          </p:nvCxnSpPr>
          <p:spPr bwMode="auto">
            <a:xfrm rot="10800000">
              <a:off x="3505570" y="3476353"/>
              <a:ext cx="1427489" cy="435847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336" name="Group 77"/>
            <p:cNvGrpSpPr/>
            <p:nvPr/>
          </p:nvGrpSpPr>
          <p:grpSpPr>
            <a:xfrm>
              <a:off x="743278" y="1108143"/>
              <a:ext cx="5127023" cy="3629241"/>
              <a:chOff x="1292490" y="1297540"/>
              <a:chExt cx="6379639" cy="4550953"/>
            </a:xfrm>
            <a:solidFill>
              <a:schemeClr val="tx1"/>
            </a:solidFill>
          </p:grpSpPr>
          <p:sp>
            <p:nvSpPr>
              <p:cNvPr id="421" name="Oval 420"/>
              <p:cNvSpPr/>
              <p:nvPr/>
            </p:nvSpPr>
            <p:spPr bwMode="auto">
              <a:xfrm>
                <a:off x="4158446" y="3289554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422" name="Oval 421"/>
              <p:cNvSpPr/>
              <p:nvPr/>
            </p:nvSpPr>
            <p:spPr bwMode="auto">
              <a:xfrm>
                <a:off x="1292490" y="1867323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423" name="Oval 422"/>
              <p:cNvSpPr/>
              <p:nvPr/>
            </p:nvSpPr>
            <p:spPr bwMode="auto">
              <a:xfrm>
                <a:off x="1616065" y="3030967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424" name="Oval 423"/>
              <p:cNvSpPr/>
              <p:nvPr/>
            </p:nvSpPr>
            <p:spPr bwMode="auto">
              <a:xfrm>
                <a:off x="2355668" y="2255205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425" name="Oval 424"/>
              <p:cNvSpPr/>
              <p:nvPr/>
            </p:nvSpPr>
            <p:spPr bwMode="auto">
              <a:xfrm>
                <a:off x="3141494" y="1565638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426" name="Oval 425"/>
              <p:cNvSpPr/>
              <p:nvPr/>
            </p:nvSpPr>
            <p:spPr bwMode="auto">
              <a:xfrm>
                <a:off x="3372620" y="2470694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427" name="Oval 426"/>
              <p:cNvSpPr/>
              <p:nvPr/>
            </p:nvSpPr>
            <p:spPr bwMode="auto">
              <a:xfrm>
                <a:off x="2817918" y="3289554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428" name="Oval 427"/>
              <p:cNvSpPr/>
              <p:nvPr/>
            </p:nvSpPr>
            <p:spPr bwMode="auto">
              <a:xfrm>
                <a:off x="4158446" y="1824225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429" name="Oval 428"/>
              <p:cNvSpPr/>
              <p:nvPr/>
            </p:nvSpPr>
            <p:spPr bwMode="auto">
              <a:xfrm>
                <a:off x="3583934" y="3909087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430" name="Oval 429"/>
              <p:cNvSpPr/>
              <p:nvPr/>
            </p:nvSpPr>
            <p:spPr bwMode="auto">
              <a:xfrm>
                <a:off x="4600886" y="4167674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431" name="Oval 430"/>
              <p:cNvSpPr/>
              <p:nvPr/>
            </p:nvSpPr>
            <p:spPr bwMode="auto">
              <a:xfrm>
                <a:off x="1734930" y="4210772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432" name="Oval 431"/>
              <p:cNvSpPr/>
              <p:nvPr/>
            </p:nvSpPr>
            <p:spPr bwMode="auto">
              <a:xfrm>
                <a:off x="2058505" y="5374416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433" name="Oval 432"/>
              <p:cNvSpPr/>
              <p:nvPr/>
            </p:nvSpPr>
            <p:spPr bwMode="auto">
              <a:xfrm>
                <a:off x="2798108" y="4598653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434" name="Oval 433"/>
              <p:cNvSpPr/>
              <p:nvPr/>
            </p:nvSpPr>
            <p:spPr bwMode="auto">
              <a:xfrm>
                <a:off x="3815060" y="4814143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435" name="Oval 434"/>
              <p:cNvSpPr/>
              <p:nvPr/>
            </p:nvSpPr>
            <p:spPr bwMode="auto">
              <a:xfrm>
                <a:off x="3260358" y="5633003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436" name="Oval 435"/>
              <p:cNvSpPr/>
              <p:nvPr/>
            </p:nvSpPr>
            <p:spPr bwMode="auto">
              <a:xfrm>
                <a:off x="4600886" y="5633003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437" name="Oval 436"/>
              <p:cNvSpPr/>
              <p:nvPr/>
            </p:nvSpPr>
            <p:spPr bwMode="auto">
              <a:xfrm rot="2652439">
                <a:off x="5408780" y="3630698"/>
                <a:ext cx="237582" cy="239912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438" name="Oval 437"/>
              <p:cNvSpPr/>
              <p:nvPr/>
            </p:nvSpPr>
            <p:spPr bwMode="auto">
              <a:xfrm rot="2652439">
                <a:off x="5292252" y="1297540"/>
                <a:ext cx="237582" cy="239912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439" name="Oval 438"/>
              <p:cNvSpPr/>
              <p:nvPr/>
            </p:nvSpPr>
            <p:spPr bwMode="auto">
              <a:xfrm rot="2652439">
                <a:off x="4706379" y="2480349"/>
                <a:ext cx="237582" cy="239912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440" name="Oval 439"/>
              <p:cNvSpPr/>
              <p:nvPr/>
            </p:nvSpPr>
            <p:spPr bwMode="auto">
              <a:xfrm rot="2652439">
                <a:off x="5800884" y="2442153"/>
                <a:ext cx="237582" cy="239912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441" name="Oval 440"/>
              <p:cNvSpPr/>
              <p:nvPr/>
            </p:nvSpPr>
            <p:spPr bwMode="auto">
              <a:xfrm rot="2652439">
                <a:off x="6868388" y="2509054"/>
                <a:ext cx="237582" cy="239912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442" name="Oval 441"/>
              <p:cNvSpPr/>
              <p:nvPr/>
            </p:nvSpPr>
            <p:spPr bwMode="auto">
              <a:xfrm rot="2652439">
                <a:off x="6397571" y="3412880"/>
                <a:ext cx="237582" cy="239912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443" name="Oval 442"/>
              <p:cNvSpPr/>
              <p:nvPr/>
            </p:nvSpPr>
            <p:spPr bwMode="auto">
              <a:xfrm rot="2652439">
                <a:off x="7434547" y="3514176"/>
                <a:ext cx="237582" cy="239912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444" name="Oval 443"/>
              <p:cNvSpPr/>
              <p:nvPr/>
            </p:nvSpPr>
            <p:spPr bwMode="auto">
              <a:xfrm rot="2652439">
                <a:off x="6396542" y="4683600"/>
                <a:ext cx="237582" cy="239912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</p:grpSp>
        <p:sp>
          <p:nvSpPr>
            <p:cNvPr id="420" name="Freeform 419"/>
            <p:cNvSpPr/>
            <p:nvPr/>
          </p:nvSpPr>
          <p:spPr bwMode="auto">
            <a:xfrm>
              <a:off x="406186" y="922797"/>
              <a:ext cx="3657601" cy="2387600"/>
            </a:xfrm>
            <a:custGeom>
              <a:avLst/>
              <a:gdLst>
                <a:gd name="connsiteX0" fmla="*/ 268749 w 3657601"/>
                <a:gd name="connsiteY0" fmla="*/ 275303 h 2387600"/>
                <a:gd name="connsiteX1" fmla="*/ 42607 w 3657601"/>
                <a:gd name="connsiteY1" fmla="*/ 747251 h 2387600"/>
                <a:gd name="connsiteX2" fmla="*/ 199923 w 3657601"/>
                <a:gd name="connsiteY2" fmla="*/ 2143432 h 2387600"/>
                <a:gd name="connsiteX3" fmla="*/ 1242143 w 3657601"/>
                <a:gd name="connsiteY3" fmla="*/ 2212257 h 2387600"/>
                <a:gd name="connsiteX4" fmla="*/ 2107381 w 3657601"/>
                <a:gd name="connsiteY4" fmla="*/ 2005780 h 2387600"/>
                <a:gd name="connsiteX5" fmla="*/ 2825136 w 3657601"/>
                <a:gd name="connsiteY5" fmla="*/ 2153264 h 2387600"/>
                <a:gd name="connsiteX6" fmla="*/ 3542891 w 3657601"/>
                <a:gd name="connsiteY6" fmla="*/ 1543664 h 2387600"/>
                <a:gd name="connsiteX7" fmla="*/ 3513394 w 3657601"/>
                <a:gd name="connsiteY7" fmla="*/ 796412 h 2387600"/>
                <a:gd name="connsiteX8" fmla="*/ 2854633 w 3657601"/>
                <a:gd name="connsiteY8" fmla="*/ 216309 h 2387600"/>
                <a:gd name="connsiteX9" fmla="*/ 809523 w 3657601"/>
                <a:gd name="connsiteY9" fmla="*/ 9832 h 2387600"/>
                <a:gd name="connsiteX10" fmla="*/ 268749 w 3657601"/>
                <a:gd name="connsiteY10" fmla="*/ 275303 h 238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57601" h="2387600">
                  <a:moveTo>
                    <a:pt x="268749" y="275303"/>
                  </a:moveTo>
                  <a:cubicBezTo>
                    <a:pt x="140930" y="398206"/>
                    <a:pt x="54078" y="435896"/>
                    <a:pt x="42607" y="747251"/>
                  </a:cubicBezTo>
                  <a:cubicBezTo>
                    <a:pt x="31136" y="1058606"/>
                    <a:pt x="0" y="1899264"/>
                    <a:pt x="199923" y="2143432"/>
                  </a:cubicBezTo>
                  <a:cubicBezTo>
                    <a:pt x="399846" y="2387600"/>
                    <a:pt x="924233" y="2235199"/>
                    <a:pt x="1242143" y="2212257"/>
                  </a:cubicBezTo>
                  <a:cubicBezTo>
                    <a:pt x="1560053" y="2189315"/>
                    <a:pt x="1843549" y="2015612"/>
                    <a:pt x="2107381" y="2005780"/>
                  </a:cubicBezTo>
                  <a:cubicBezTo>
                    <a:pt x="2371213" y="1995948"/>
                    <a:pt x="2585884" y="2230283"/>
                    <a:pt x="2825136" y="2153264"/>
                  </a:cubicBezTo>
                  <a:cubicBezTo>
                    <a:pt x="3064388" y="2076245"/>
                    <a:pt x="3428181" y="1769806"/>
                    <a:pt x="3542891" y="1543664"/>
                  </a:cubicBezTo>
                  <a:cubicBezTo>
                    <a:pt x="3657601" y="1317522"/>
                    <a:pt x="3628104" y="1017638"/>
                    <a:pt x="3513394" y="796412"/>
                  </a:cubicBezTo>
                  <a:cubicBezTo>
                    <a:pt x="3398684" y="575186"/>
                    <a:pt x="3305278" y="347406"/>
                    <a:pt x="2854633" y="216309"/>
                  </a:cubicBezTo>
                  <a:cubicBezTo>
                    <a:pt x="2403988" y="85212"/>
                    <a:pt x="1237226" y="0"/>
                    <a:pt x="809523" y="9832"/>
                  </a:cubicBezTo>
                  <a:cubicBezTo>
                    <a:pt x="381820" y="19664"/>
                    <a:pt x="396568" y="152400"/>
                    <a:pt x="268749" y="275303"/>
                  </a:cubicBezTo>
                  <a:close/>
                </a:path>
              </a:pathLst>
            </a:custGeom>
            <a:solidFill>
              <a:srgbClr val="92D050">
                <a:alpha val="71000"/>
              </a:srgbClr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000" b="0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Gill Sans MT Condensed" pitchFamily="34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3279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" grpId="0"/>
      <p:bldP spid="194" grpId="0"/>
      <p:bldP spid="195" grpId="0"/>
      <p:bldP spid="196" grpId="0"/>
      <p:bldP spid="197" grpId="0"/>
      <p:bldP spid="198" grpId="0"/>
      <p:bldP spid="199" grpId="0"/>
      <p:bldP spid="20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roup 336"/>
          <p:cNvGrpSpPr/>
          <p:nvPr/>
        </p:nvGrpSpPr>
        <p:grpSpPr>
          <a:xfrm>
            <a:off x="4369788" y="2735618"/>
            <a:ext cx="4276663" cy="2990169"/>
            <a:chOff x="815907" y="1427232"/>
            <a:chExt cx="5197428" cy="4059510"/>
          </a:xfrm>
          <a:scene3d>
            <a:camera prst="isometricOffAxis2Top"/>
            <a:lightRig rig="threePt" dir="t"/>
          </a:scene3d>
        </p:grpSpPr>
        <p:grpSp>
          <p:nvGrpSpPr>
            <p:cNvPr id="338" name="Group 36"/>
            <p:cNvGrpSpPr/>
            <p:nvPr/>
          </p:nvGrpSpPr>
          <p:grpSpPr>
            <a:xfrm>
              <a:off x="941440" y="1516737"/>
              <a:ext cx="4978064" cy="3880317"/>
              <a:chOff x="1446575" y="1397879"/>
              <a:chExt cx="6110363" cy="4350055"/>
            </a:xfrm>
          </p:grpSpPr>
          <p:grpSp>
            <p:nvGrpSpPr>
              <p:cNvPr id="364" name="Group 357"/>
              <p:cNvGrpSpPr/>
              <p:nvPr/>
            </p:nvGrpSpPr>
            <p:grpSpPr>
              <a:xfrm>
                <a:off x="1446575" y="1408386"/>
                <a:ext cx="6110363" cy="4339548"/>
                <a:chOff x="1446575" y="1408386"/>
                <a:chExt cx="6110363" cy="4339548"/>
              </a:xfrm>
            </p:grpSpPr>
            <p:cxnSp>
              <p:nvCxnSpPr>
                <p:cNvPr id="370" name="Straight Connector 369"/>
                <p:cNvCxnSpPr/>
                <p:nvPr/>
              </p:nvCxnSpPr>
              <p:spPr bwMode="auto">
                <a:xfrm flipV="1">
                  <a:off x="3697077" y="3412939"/>
                  <a:ext cx="563251" cy="595320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71" name="Straight Connector 370"/>
                <p:cNvCxnSpPr/>
                <p:nvPr/>
              </p:nvCxnSpPr>
              <p:spPr bwMode="auto">
                <a:xfrm flipV="1">
                  <a:off x="3689437" y="3760504"/>
                  <a:ext cx="1801477" cy="264150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72" name="Straight Connector 371"/>
                <p:cNvCxnSpPr/>
                <p:nvPr/>
              </p:nvCxnSpPr>
              <p:spPr bwMode="auto">
                <a:xfrm rot="5400000" flipH="1" flipV="1">
                  <a:off x="4149550" y="2771765"/>
                  <a:ext cx="792446" cy="545518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73" name="Straight Connector 372"/>
                <p:cNvCxnSpPr/>
                <p:nvPr/>
              </p:nvCxnSpPr>
              <p:spPr bwMode="auto">
                <a:xfrm>
                  <a:off x="4273015" y="3412939"/>
                  <a:ext cx="1230586" cy="333661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74" name="Straight Connector 373"/>
                <p:cNvCxnSpPr/>
                <p:nvPr/>
              </p:nvCxnSpPr>
              <p:spPr bwMode="auto">
                <a:xfrm flipV="1">
                  <a:off x="4704354" y="3760504"/>
                  <a:ext cx="837306" cy="486589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75" name="Straight Connector 374"/>
                <p:cNvCxnSpPr/>
                <p:nvPr/>
              </p:nvCxnSpPr>
              <p:spPr bwMode="auto">
                <a:xfrm rot="16200000" flipV="1">
                  <a:off x="3547219" y="2683424"/>
                  <a:ext cx="671609" cy="612482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76" name="Straight Connector 375"/>
                <p:cNvCxnSpPr/>
                <p:nvPr/>
              </p:nvCxnSpPr>
              <p:spPr bwMode="auto">
                <a:xfrm flipV="1">
                  <a:off x="1519764" y="1702115"/>
                  <a:ext cx="1625583" cy="244221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77" name="Straight Connector 376"/>
                <p:cNvCxnSpPr/>
                <p:nvPr/>
              </p:nvCxnSpPr>
              <p:spPr bwMode="auto">
                <a:xfrm>
                  <a:off x="1496651" y="2046898"/>
                  <a:ext cx="862868" cy="298094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78" name="Straight Connector 377"/>
                <p:cNvCxnSpPr/>
                <p:nvPr/>
              </p:nvCxnSpPr>
              <p:spPr bwMode="auto">
                <a:xfrm rot="16200000" flipH="1">
                  <a:off x="1092173" y="2433623"/>
                  <a:ext cx="955337" cy="246534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79" name="Straight Connector 378"/>
                <p:cNvCxnSpPr/>
                <p:nvPr/>
              </p:nvCxnSpPr>
              <p:spPr bwMode="auto">
                <a:xfrm rot="5400000">
                  <a:off x="1798471" y="2459869"/>
                  <a:ext cx="621328" cy="585522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80" name="Straight Connector 379"/>
                <p:cNvCxnSpPr/>
                <p:nvPr/>
              </p:nvCxnSpPr>
              <p:spPr bwMode="auto">
                <a:xfrm rot="10800000" flipV="1">
                  <a:off x="2555976" y="1763170"/>
                  <a:ext cx="627891" cy="527948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81" name="Straight Connector 380"/>
                <p:cNvCxnSpPr/>
                <p:nvPr/>
              </p:nvCxnSpPr>
              <p:spPr bwMode="auto">
                <a:xfrm rot="16200000" flipV="1">
                  <a:off x="2284208" y="2708575"/>
                  <a:ext cx="844001" cy="346690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82" name="Straight Connector 381"/>
                <p:cNvCxnSpPr/>
                <p:nvPr/>
              </p:nvCxnSpPr>
              <p:spPr bwMode="auto">
                <a:xfrm rot="5400000" flipH="1" flipV="1">
                  <a:off x="2891189" y="2776005"/>
                  <a:ext cx="639286" cy="423730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83" name="Straight Connector 382"/>
                <p:cNvCxnSpPr/>
                <p:nvPr/>
              </p:nvCxnSpPr>
              <p:spPr bwMode="auto">
                <a:xfrm rot="16200000" flipV="1">
                  <a:off x="3030158" y="2054516"/>
                  <a:ext cx="700342" cy="146383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84" name="Straight Connector 383"/>
                <p:cNvCxnSpPr/>
                <p:nvPr/>
              </p:nvCxnSpPr>
              <p:spPr bwMode="auto">
                <a:xfrm rot="10800000">
                  <a:off x="2590646" y="2370132"/>
                  <a:ext cx="785825" cy="179575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85" name="Straight Connector 384"/>
                <p:cNvCxnSpPr/>
                <p:nvPr/>
              </p:nvCxnSpPr>
              <p:spPr bwMode="auto">
                <a:xfrm rot="10800000" flipV="1">
                  <a:off x="3580633" y="2010980"/>
                  <a:ext cx="608631" cy="506402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86" name="Straight Connector 385"/>
                <p:cNvCxnSpPr/>
                <p:nvPr/>
              </p:nvCxnSpPr>
              <p:spPr bwMode="auto">
                <a:xfrm rot="10800000">
                  <a:off x="3368768" y="1705708"/>
                  <a:ext cx="797382" cy="190348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87" name="Straight Connector 386"/>
                <p:cNvCxnSpPr/>
                <p:nvPr/>
              </p:nvCxnSpPr>
              <p:spPr bwMode="auto">
                <a:xfrm rot="10800000">
                  <a:off x="1847192" y="3160261"/>
                  <a:ext cx="974579" cy="229856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88" name="Straight Connector 387"/>
                <p:cNvCxnSpPr/>
                <p:nvPr/>
              </p:nvCxnSpPr>
              <p:spPr bwMode="auto">
                <a:xfrm rot="16200000" flipH="1">
                  <a:off x="3666555" y="2662839"/>
                  <a:ext cx="1253430" cy="1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89" name="Straight Connector 388"/>
                <p:cNvCxnSpPr/>
                <p:nvPr/>
              </p:nvCxnSpPr>
              <p:spPr bwMode="auto">
                <a:xfrm rot="10800000" flipV="1">
                  <a:off x="3049045" y="3404482"/>
                  <a:ext cx="1109401" cy="3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90" name="Straight Connector 389"/>
                <p:cNvCxnSpPr/>
                <p:nvPr/>
              </p:nvCxnSpPr>
              <p:spPr bwMode="auto">
                <a:xfrm flipV="1">
                  <a:off x="1962204" y="4045564"/>
                  <a:ext cx="1625583" cy="244222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91" name="Straight Connector 390"/>
                <p:cNvCxnSpPr/>
                <p:nvPr/>
              </p:nvCxnSpPr>
              <p:spPr bwMode="auto">
                <a:xfrm rot="10800000" flipV="1">
                  <a:off x="2998416" y="4106619"/>
                  <a:ext cx="627891" cy="527948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92" name="Straight Connector 391"/>
                <p:cNvCxnSpPr/>
                <p:nvPr/>
              </p:nvCxnSpPr>
              <p:spPr bwMode="auto">
                <a:xfrm rot="16200000" flipV="1">
                  <a:off x="3472597" y="4397965"/>
                  <a:ext cx="700343" cy="146383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93" name="Straight Connector 392"/>
                <p:cNvCxnSpPr/>
                <p:nvPr/>
              </p:nvCxnSpPr>
              <p:spPr bwMode="auto">
                <a:xfrm rot="10800000" flipV="1">
                  <a:off x="4023073" y="4354429"/>
                  <a:ext cx="608631" cy="506402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94" name="Straight Connector 393"/>
                <p:cNvCxnSpPr/>
                <p:nvPr/>
              </p:nvCxnSpPr>
              <p:spPr bwMode="auto">
                <a:xfrm rot="10800000">
                  <a:off x="3811208" y="4049157"/>
                  <a:ext cx="797382" cy="190348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95" name="Straight Connector 394"/>
                <p:cNvCxnSpPr/>
                <p:nvPr/>
              </p:nvCxnSpPr>
              <p:spPr bwMode="auto">
                <a:xfrm rot="16200000" flipH="1">
                  <a:off x="4108996" y="5006288"/>
                  <a:ext cx="1253430" cy="1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96" name="Straight Connector 395"/>
                <p:cNvCxnSpPr/>
                <p:nvPr/>
              </p:nvCxnSpPr>
              <p:spPr bwMode="auto">
                <a:xfrm>
                  <a:off x="1939091" y="4390347"/>
                  <a:ext cx="862868" cy="298094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97" name="Straight Connector 396"/>
                <p:cNvCxnSpPr/>
                <p:nvPr/>
              </p:nvCxnSpPr>
              <p:spPr bwMode="auto">
                <a:xfrm rot="16200000" flipH="1">
                  <a:off x="1534613" y="4777072"/>
                  <a:ext cx="955337" cy="246534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98" name="Straight Connector 397"/>
                <p:cNvCxnSpPr/>
                <p:nvPr/>
              </p:nvCxnSpPr>
              <p:spPr bwMode="auto">
                <a:xfrm rot="5400000">
                  <a:off x="2240911" y="4803318"/>
                  <a:ext cx="621328" cy="585522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99" name="Straight Connector 398"/>
                <p:cNvCxnSpPr/>
                <p:nvPr/>
              </p:nvCxnSpPr>
              <p:spPr bwMode="auto">
                <a:xfrm rot="16200000" flipV="1">
                  <a:off x="2726648" y="5052024"/>
                  <a:ext cx="844001" cy="346690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00" name="Straight Connector 399"/>
                <p:cNvCxnSpPr/>
                <p:nvPr/>
              </p:nvCxnSpPr>
              <p:spPr bwMode="auto">
                <a:xfrm rot="5400000" flipH="1" flipV="1">
                  <a:off x="3333629" y="5119454"/>
                  <a:ext cx="639286" cy="423730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01" name="Straight Connector 400"/>
                <p:cNvCxnSpPr/>
                <p:nvPr/>
              </p:nvCxnSpPr>
              <p:spPr bwMode="auto">
                <a:xfrm rot="10800000">
                  <a:off x="3033086" y="4713581"/>
                  <a:ext cx="785825" cy="179575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02" name="Straight Connector 401"/>
                <p:cNvCxnSpPr/>
                <p:nvPr/>
              </p:nvCxnSpPr>
              <p:spPr bwMode="auto">
                <a:xfrm rot="16200000" flipV="1">
                  <a:off x="3989659" y="5026873"/>
                  <a:ext cx="671609" cy="612482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03" name="Straight Connector 402"/>
                <p:cNvCxnSpPr/>
                <p:nvPr/>
              </p:nvCxnSpPr>
              <p:spPr bwMode="auto">
                <a:xfrm rot="10800000">
                  <a:off x="2289632" y="5503710"/>
                  <a:ext cx="974579" cy="229856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04" name="Straight Connector 403"/>
                <p:cNvCxnSpPr/>
                <p:nvPr/>
              </p:nvCxnSpPr>
              <p:spPr bwMode="auto">
                <a:xfrm rot="10800000" flipV="1">
                  <a:off x="3491485" y="5747931"/>
                  <a:ext cx="1109401" cy="3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05" name="Straight Connector 404"/>
                <p:cNvCxnSpPr/>
                <p:nvPr/>
              </p:nvCxnSpPr>
              <p:spPr bwMode="auto">
                <a:xfrm rot="18852439" flipV="1">
                  <a:off x="5255361" y="2982654"/>
                  <a:ext cx="939656" cy="356374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06" name="Straight Connector 405"/>
                <p:cNvCxnSpPr/>
                <p:nvPr/>
              </p:nvCxnSpPr>
              <p:spPr bwMode="auto">
                <a:xfrm rot="8052439" flipH="1" flipV="1">
                  <a:off x="5666097" y="3423963"/>
                  <a:ext cx="711739" cy="435566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07" name="Straight Connector 406"/>
                <p:cNvCxnSpPr/>
                <p:nvPr/>
              </p:nvCxnSpPr>
              <p:spPr bwMode="auto">
                <a:xfrm rot="16200000" flipV="1">
                  <a:off x="4598277" y="2832539"/>
                  <a:ext cx="1145627" cy="714702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08" name="Straight Connector 407"/>
                <p:cNvCxnSpPr/>
                <p:nvPr/>
              </p:nvCxnSpPr>
              <p:spPr bwMode="auto">
                <a:xfrm>
                  <a:off x="5402317" y="1408386"/>
                  <a:ext cx="1576552" cy="1250731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09" name="Straight Connector 408"/>
                <p:cNvCxnSpPr/>
                <p:nvPr/>
              </p:nvCxnSpPr>
              <p:spPr bwMode="auto">
                <a:xfrm rot="16200000" flipH="1">
                  <a:off x="5076495" y="1765737"/>
                  <a:ext cx="1114098" cy="462455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10" name="Straight Connector 409"/>
                <p:cNvCxnSpPr/>
                <p:nvPr/>
              </p:nvCxnSpPr>
              <p:spPr bwMode="auto">
                <a:xfrm rot="18852439" flipH="1">
                  <a:off x="4586302" y="1882191"/>
                  <a:ext cx="1063611" cy="253421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11" name="Straight Connector 410"/>
                <p:cNvCxnSpPr/>
                <p:nvPr/>
              </p:nvCxnSpPr>
              <p:spPr bwMode="auto">
                <a:xfrm rot="10800000">
                  <a:off x="4834760" y="2564524"/>
                  <a:ext cx="1072057" cy="21020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12" name="Straight Connector 411"/>
                <p:cNvCxnSpPr/>
                <p:nvPr/>
              </p:nvCxnSpPr>
              <p:spPr bwMode="auto">
                <a:xfrm rot="13452439" flipV="1">
                  <a:off x="6128609" y="2329610"/>
                  <a:ext cx="645430" cy="587783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13" name="Straight Connector 412"/>
                <p:cNvCxnSpPr/>
                <p:nvPr/>
              </p:nvCxnSpPr>
              <p:spPr bwMode="auto">
                <a:xfrm rot="18852439" flipV="1">
                  <a:off x="6366321" y="3013176"/>
                  <a:ext cx="779715" cy="150472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14" name="Straight Connector 413"/>
                <p:cNvCxnSpPr/>
                <p:nvPr/>
              </p:nvCxnSpPr>
              <p:spPr bwMode="auto">
                <a:xfrm rot="16200000" flipV="1">
                  <a:off x="5722883" y="2769476"/>
                  <a:ext cx="966952" cy="557048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15" name="Straight Connector 414"/>
                <p:cNvCxnSpPr/>
                <p:nvPr/>
              </p:nvCxnSpPr>
              <p:spPr bwMode="auto">
                <a:xfrm rot="13452439" flipV="1">
                  <a:off x="6718513" y="3311777"/>
                  <a:ext cx="625632" cy="563795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16" name="Straight Connector 415"/>
                <p:cNvCxnSpPr/>
                <p:nvPr/>
              </p:nvCxnSpPr>
              <p:spPr bwMode="auto">
                <a:xfrm rot="16200000" flipV="1">
                  <a:off x="6758153" y="2827284"/>
                  <a:ext cx="1019502" cy="578068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17" name="Straight Connector 416"/>
                <p:cNvCxnSpPr/>
                <p:nvPr/>
              </p:nvCxnSpPr>
              <p:spPr bwMode="auto">
                <a:xfrm rot="16200000" flipV="1">
                  <a:off x="5833243" y="4172608"/>
                  <a:ext cx="1366346" cy="21019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18" name="Straight Connector 417"/>
                <p:cNvCxnSpPr/>
                <p:nvPr/>
              </p:nvCxnSpPr>
              <p:spPr bwMode="auto">
                <a:xfrm rot="18852439" flipH="1">
                  <a:off x="6352056" y="4232539"/>
                  <a:ext cx="1395486" cy="1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19" name="Straight Connector 418"/>
                <p:cNvCxnSpPr/>
                <p:nvPr/>
              </p:nvCxnSpPr>
              <p:spPr bwMode="auto">
                <a:xfrm rot="16200000" flipV="1">
                  <a:off x="5481147" y="3757450"/>
                  <a:ext cx="1051033" cy="1019502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cxnSp>
            <p:nvCxnSpPr>
              <p:cNvPr id="365" name="Straight Connector 364"/>
              <p:cNvCxnSpPr/>
              <p:nvPr/>
            </p:nvCxnSpPr>
            <p:spPr bwMode="auto">
              <a:xfrm>
                <a:off x="2901398" y="3395374"/>
                <a:ext cx="829777" cy="619581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66" name="Straight Connector 365"/>
              <p:cNvCxnSpPr/>
              <p:nvPr/>
            </p:nvCxnSpPr>
            <p:spPr bwMode="auto">
              <a:xfrm rot="16200000" flipH="1">
                <a:off x="1224992" y="3673903"/>
                <a:ext cx="1150350" cy="78285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67" name="Straight Connector 366"/>
              <p:cNvCxnSpPr/>
              <p:nvPr/>
            </p:nvCxnSpPr>
            <p:spPr bwMode="auto">
              <a:xfrm flipV="1">
                <a:off x="4288225" y="1397879"/>
                <a:ext cx="1103582" cy="536025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68" name="Straight Connector 367"/>
              <p:cNvCxnSpPr/>
              <p:nvPr/>
            </p:nvCxnSpPr>
            <p:spPr bwMode="auto">
              <a:xfrm rot="10800000" flipV="1">
                <a:off x="4698125" y="4813740"/>
                <a:ext cx="1765741" cy="924908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69" name="Straight Connector 368"/>
              <p:cNvCxnSpPr/>
              <p:nvPr/>
            </p:nvCxnSpPr>
            <p:spPr bwMode="auto">
              <a:xfrm rot="10800000">
                <a:off x="4729655" y="4267200"/>
                <a:ext cx="1776248" cy="546538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339" name="Group 93"/>
            <p:cNvGrpSpPr/>
            <p:nvPr/>
          </p:nvGrpSpPr>
          <p:grpSpPr>
            <a:xfrm>
              <a:off x="815907" y="1427232"/>
              <a:ext cx="5197428" cy="4059510"/>
              <a:chOff x="1292490" y="1297540"/>
              <a:chExt cx="6379639" cy="4550953"/>
            </a:xfrm>
            <a:solidFill>
              <a:schemeClr val="tx1"/>
            </a:solidFill>
          </p:grpSpPr>
          <p:sp>
            <p:nvSpPr>
              <p:cNvPr id="340" name="Oval 339"/>
              <p:cNvSpPr/>
              <p:nvPr/>
            </p:nvSpPr>
            <p:spPr bwMode="auto">
              <a:xfrm>
                <a:off x="4158446" y="3289554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341" name="Oval 340"/>
              <p:cNvSpPr/>
              <p:nvPr/>
            </p:nvSpPr>
            <p:spPr bwMode="auto">
              <a:xfrm>
                <a:off x="1292490" y="1867323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342" name="Oval 341"/>
              <p:cNvSpPr/>
              <p:nvPr/>
            </p:nvSpPr>
            <p:spPr bwMode="auto">
              <a:xfrm>
                <a:off x="1616065" y="3030967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343" name="Oval 342"/>
              <p:cNvSpPr/>
              <p:nvPr/>
            </p:nvSpPr>
            <p:spPr bwMode="auto">
              <a:xfrm>
                <a:off x="2355668" y="2255205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344" name="Oval 343"/>
              <p:cNvSpPr/>
              <p:nvPr/>
            </p:nvSpPr>
            <p:spPr bwMode="auto">
              <a:xfrm>
                <a:off x="3141494" y="1565638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345" name="Oval 344"/>
              <p:cNvSpPr/>
              <p:nvPr/>
            </p:nvSpPr>
            <p:spPr bwMode="auto">
              <a:xfrm>
                <a:off x="3372620" y="2470694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346" name="Oval 345"/>
              <p:cNvSpPr/>
              <p:nvPr/>
            </p:nvSpPr>
            <p:spPr bwMode="auto">
              <a:xfrm>
                <a:off x="2817918" y="3289554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347" name="Oval 346"/>
              <p:cNvSpPr/>
              <p:nvPr/>
            </p:nvSpPr>
            <p:spPr bwMode="auto">
              <a:xfrm>
                <a:off x="4158446" y="1824225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348" name="Oval 347"/>
              <p:cNvSpPr/>
              <p:nvPr/>
            </p:nvSpPr>
            <p:spPr bwMode="auto">
              <a:xfrm>
                <a:off x="3583934" y="3909087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349" name="Oval 348"/>
              <p:cNvSpPr/>
              <p:nvPr/>
            </p:nvSpPr>
            <p:spPr bwMode="auto">
              <a:xfrm>
                <a:off x="4600886" y="4167674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350" name="Oval 349"/>
              <p:cNvSpPr/>
              <p:nvPr/>
            </p:nvSpPr>
            <p:spPr bwMode="auto">
              <a:xfrm>
                <a:off x="1734930" y="4210772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351" name="Oval 350"/>
              <p:cNvSpPr/>
              <p:nvPr/>
            </p:nvSpPr>
            <p:spPr bwMode="auto">
              <a:xfrm>
                <a:off x="2058505" y="5374416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352" name="Oval 351"/>
              <p:cNvSpPr/>
              <p:nvPr/>
            </p:nvSpPr>
            <p:spPr bwMode="auto">
              <a:xfrm>
                <a:off x="2798108" y="4598653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353" name="Oval 352"/>
              <p:cNvSpPr/>
              <p:nvPr/>
            </p:nvSpPr>
            <p:spPr bwMode="auto">
              <a:xfrm>
                <a:off x="3815060" y="4814143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354" name="Oval 353"/>
              <p:cNvSpPr/>
              <p:nvPr/>
            </p:nvSpPr>
            <p:spPr bwMode="auto">
              <a:xfrm>
                <a:off x="3260358" y="5633003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355" name="Oval 354"/>
              <p:cNvSpPr/>
              <p:nvPr/>
            </p:nvSpPr>
            <p:spPr bwMode="auto">
              <a:xfrm>
                <a:off x="4600886" y="5633003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356" name="Oval 355"/>
              <p:cNvSpPr/>
              <p:nvPr/>
            </p:nvSpPr>
            <p:spPr bwMode="auto">
              <a:xfrm rot="2652439">
                <a:off x="5408780" y="3630698"/>
                <a:ext cx="237582" cy="239912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357" name="Oval 356"/>
              <p:cNvSpPr/>
              <p:nvPr/>
            </p:nvSpPr>
            <p:spPr bwMode="auto">
              <a:xfrm rot="2652439">
                <a:off x="5292252" y="1297540"/>
                <a:ext cx="237582" cy="239912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358" name="Oval 357"/>
              <p:cNvSpPr/>
              <p:nvPr/>
            </p:nvSpPr>
            <p:spPr bwMode="auto">
              <a:xfrm rot="2652439">
                <a:off x="4706379" y="2480349"/>
                <a:ext cx="237582" cy="239912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359" name="Oval 358"/>
              <p:cNvSpPr/>
              <p:nvPr/>
            </p:nvSpPr>
            <p:spPr bwMode="auto">
              <a:xfrm rot="2652439">
                <a:off x="5800884" y="2442153"/>
                <a:ext cx="237582" cy="239912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360" name="Oval 359"/>
              <p:cNvSpPr/>
              <p:nvPr/>
            </p:nvSpPr>
            <p:spPr bwMode="auto">
              <a:xfrm rot="2652439">
                <a:off x="6868388" y="2509054"/>
                <a:ext cx="237582" cy="239912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361" name="Oval 360"/>
              <p:cNvSpPr/>
              <p:nvPr/>
            </p:nvSpPr>
            <p:spPr bwMode="auto">
              <a:xfrm rot="2652439">
                <a:off x="6397571" y="3412880"/>
                <a:ext cx="237582" cy="239912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362" name="Oval 361"/>
              <p:cNvSpPr/>
              <p:nvPr/>
            </p:nvSpPr>
            <p:spPr bwMode="auto">
              <a:xfrm rot="2652439">
                <a:off x="7434547" y="3514176"/>
                <a:ext cx="237582" cy="239912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363" name="Oval 362"/>
              <p:cNvSpPr/>
              <p:nvPr/>
            </p:nvSpPr>
            <p:spPr bwMode="auto">
              <a:xfrm rot="2652439">
                <a:off x="6396542" y="4683600"/>
                <a:ext cx="237582" cy="239912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</p:grpSp>
      </p:grpSp>
      <p:cxnSp>
        <p:nvCxnSpPr>
          <p:cNvPr id="8" name="Straight Connector 7"/>
          <p:cNvCxnSpPr/>
          <p:nvPr/>
        </p:nvCxnSpPr>
        <p:spPr>
          <a:xfrm>
            <a:off x="5069976" y="3845919"/>
            <a:ext cx="830208" cy="21967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1" name="Straight Connector 710"/>
          <p:cNvCxnSpPr/>
          <p:nvPr/>
        </p:nvCxnSpPr>
        <p:spPr>
          <a:xfrm flipV="1">
            <a:off x="5097107" y="3850953"/>
            <a:ext cx="822058" cy="9475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2" name="Straight Connector 711"/>
          <p:cNvCxnSpPr/>
          <p:nvPr/>
        </p:nvCxnSpPr>
        <p:spPr>
          <a:xfrm>
            <a:off x="5107486" y="3730807"/>
            <a:ext cx="800986" cy="23556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4298713" y="155942"/>
            <a:ext cx="454323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600" dirty="0" smtClean="0">
                <a:solidFill>
                  <a:schemeClr val="accent1">
                    <a:lumMod val="50000"/>
                  </a:schemeClr>
                </a:solidFill>
                <a:latin typeface="Roboto Slab" pitchFamily="2" charset="0"/>
                <a:ea typeface="Roboto Slab" pitchFamily="2" charset="0"/>
              </a:rPr>
              <a:t>the borders of intractability</a:t>
            </a:r>
            <a:endParaRPr lang="en-US" sz="2600" dirty="0">
              <a:solidFill>
                <a:schemeClr val="accent1">
                  <a:lumMod val="50000"/>
                </a:schemeClr>
              </a:solidFill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 flipV="1">
            <a:off x="602484" y="709067"/>
            <a:ext cx="8189299" cy="2390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3" name="TextBox 192"/>
              <p:cNvSpPr txBox="1"/>
              <p:nvPr/>
            </p:nvSpPr>
            <p:spPr>
              <a:xfrm>
                <a:off x="723947" y="999398"/>
                <a:ext cx="7552718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 smtClean="0">
                    <a:latin typeface="Roboto Condensed" pitchFamily="2" charset="0"/>
                    <a:ea typeface="Roboto Condensed" pitchFamily="2" charset="0"/>
                  </a:rPr>
                  <a:t>Suppose you are given a prime number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ea typeface="Roboto Condensed" pitchFamily="2" charset="0"/>
                      </a:rPr>
                      <m:t>𝑝</m:t>
                    </m:r>
                  </m:oMath>
                </a14:m>
                <a:r>
                  <a:rPr lang="en-US" sz="2200" dirty="0" smtClean="0">
                    <a:solidFill>
                      <a:schemeClr val="tx1"/>
                    </a:solidFill>
                    <a:latin typeface="Roboto Condensed" pitchFamily="2" charset="0"/>
                    <a:ea typeface="Roboto Condensed" pitchFamily="2" charset="0"/>
                  </a:rPr>
                  <a:t> and a family of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Roboto Condensed" pitchFamily="2" charset="0"/>
                      </a:rPr>
                      <m:t>2</m:t>
                    </m:r>
                  </m:oMath>
                </a14:m>
                <a:r>
                  <a:rPr lang="en-US" sz="2200" dirty="0" smtClean="0">
                    <a:solidFill>
                      <a:schemeClr val="tx1"/>
                    </a:solidFill>
                    <a:latin typeface="Roboto Condensed" pitchFamily="2" charset="0"/>
                    <a:ea typeface="Roboto Condensed" pitchFamily="2" charset="0"/>
                  </a:rPr>
                  <a:t>-variate linear equations </a:t>
                </a:r>
                <a:r>
                  <a:rPr lang="en-US" sz="2200" dirty="0" smtClean="0">
                    <a:latin typeface="Roboto Condensed" pitchFamily="2" charset="0"/>
                    <a:ea typeface="Roboto Condensed" pitchFamily="2" charset="0"/>
                  </a:rPr>
                  <a:t>over the variables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  <a:ea typeface="Roboto Condensed" pitchFamily="2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𝑥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1</m:t>
                        </m:r>
                      </m:sub>
                    </m:sSub>
                    <m:r>
                      <a:rPr lang="en-US" sz="2200" b="0" i="1" smtClean="0">
                        <a:latin typeface="Cambria Math" panose="02040503050406030204" pitchFamily="18" charset="0"/>
                        <a:ea typeface="Roboto Condensed" pitchFamily="2" charset="0"/>
                      </a:rPr>
                      <m:t>,</m:t>
                    </m:r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  <a:ea typeface="Roboto Condensed" pitchFamily="2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𝑥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2</m:t>
                        </m:r>
                      </m:sub>
                    </m:sSub>
                    <m:r>
                      <a:rPr lang="en-US" sz="2200" b="0" i="1" smtClean="0">
                        <a:latin typeface="Cambria Math" panose="02040503050406030204" pitchFamily="18" charset="0"/>
                        <a:ea typeface="Roboto Condensed" pitchFamily="2" charset="0"/>
                      </a:rPr>
                      <m:t>,…, </m:t>
                    </m:r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  <a:ea typeface="Roboto Condensed" pitchFamily="2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𝑥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2200" dirty="0" smtClean="0">
                    <a:solidFill>
                      <a:schemeClr val="tx1"/>
                    </a:solidFill>
                    <a:latin typeface="Roboto Condensed" pitchFamily="2" charset="0"/>
                    <a:ea typeface="Roboto Condensed" pitchFamily="2" charset="0"/>
                  </a:rPr>
                  <a:t>:</a:t>
                </a:r>
              </a:p>
            </p:txBody>
          </p:sp>
        </mc:Choice>
        <mc:Fallback xmlns="">
          <p:sp>
            <p:nvSpPr>
              <p:cNvPr id="193" name="TextBox 19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947" y="999398"/>
                <a:ext cx="7552718" cy="769441"/>
              </a:xfrm>
              <a:prstGeom prst="rect">
                <a:avLst/>
              </a:prstGeom>
              <a:blipFill rotWithShape="0">
                <a:blip r:embed="rId2"/>
                <a:stretch>
                  <a:fillRect l="-1049" t="-4762" b="-158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4" name="TextBox 193"/>
              <p:cNvSpPr txBox="1"/>
              <p:nvPr/>
            </p:nvSpPr>
            <p:spPr>
              <a:xfrm>
                <a:off x="998733" y="2010863"/>
                <a:ext cx="306962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13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−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7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=4</m:t>
                      </m:r>
                      <m:r>
                        <a:rPr lang="en-US" sz="2400" b="0" i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 (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mod</m:t>
                      </m:r>
                      <m:r>
                        <a:rPr lang="en-US" sz="2400" b="0" i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𝑝</m:t>
                      </m:r>
                      <m:r>
                        <a:rPr lang="en-US" sz="2400" b="0" i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)</m:t>
                      </m:r>
                    </m:oMath>
                  </m:oMathPara>
                </a14:m>
                <a:endParaRPr lang="en-US" sz="2400" dirty="0" smtClean="0">
                  <a:solidFill>
                    <a:schemeClr val="accent2">
                      <a:lumMod val="75000"/>
                    </a:schemeClr>
                  </a:solidFill>
                  <a:latin typeface="Roboto Condensed" pitchFamily="2" charset="0"/>
                  <a:ea typeface="Roboto Condensed" pitchFamily="2" charset="0"/>
                </a:endParaRPr>
              </a:p>
            </p:txBody>
          </p:sp>
        </mc:Choice>
        <mc:Fallback xmlns="">
          <p:sp>
            <p:nvSpPr>
              <p:cNvPr id="194" name="TextBox 19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733" y="2010863"/>
                <a:ext cx="3069623" cy="461665"/>
              </a:xfrm>
              <a:prstGeom prst="rect">
                <a:avLst/>
              </a:prstGeom>
              <a:blipFill rotWithShape="0">
                <a:blip r:embed="rId3"/>
                <a:stretch>
                  <a:fillRect r="-398"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5" name="TextBox 194"/>
              <p:cNvSpPr txBox="1"/>
              <p:nvPr/>
            </p:nvSpPr>
            <p:spPr>
              <a:xfrm>
                <a:off x="1079421" y="2443375"/>
                <a:ext cx="303063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4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−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2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=9</m:t>
                      </m:r>
                      <m:r>
                        <a:rPr lang="en-US" sz="2400" b="0" i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 (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mod</m:t>
                      </m:r>
                      <m:r>
                        <a:rPr lang="en-US" sz="2400" b="0" i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𝑝</m:t>
                      </m:r>
                      <m:r>
                        <a:rPr lang="en-US" sz="2400" b="0" i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)</m:t>
                      </m:r>
                    </m:oMath>
                  </m:oMathPara>
                </a14:m>
                <a:endParaRPr lang="en-US" sz="2400" dirty="0" smtClean="0">
                  <a:solidFill>
                    <a:schemeClr val="accent2">
                      <a:lumMod val="75000"/>
                    </a:schemeClr>
                  </a:solidFill>
                  <a:latin typeface="Roboto Condensed" pitchFamily="2" charset="0"/>
                  <a:ea typeface="Roboto Condensed" pitchFamily="2" charset="0"/>
                </a:endParaRPr>
              </a:p>
            </p:txBody>
          </p:sp>
        </mc:Choice>
        <mc:Fallback xmlns="">
          <p:sp>
            <p:nvSpPr>
              <p:cNvPr id="195" name="TextBox 19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9421" y="2443375"/>
                <a:ext cx="3030637" cy="461665"/>
              </a:xfrm>
              <a:prstGeom prst="rect">
                <a:avLst/>
              </a:prstGeom>
              <a:blipFill rotWithShape="0">
                <a:blip r:embed="rId4"/>
                <a:stretch>
                  <a:fillRect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6" name="TextBox 195"/>
              <p:cNvSpPr txBox="1"/>
              <p:nvPr/>
            </p:nvSpPr>
            <p:spPr>
              <a:xfrm>
                <a:off x="1005457" y="2875887"/>
                <a:ext cx="307340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7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−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12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=</m:t>
                      </m:r>
                      <m:r>
                        <a:rPr lang="en-US" sz="2400" b="0" i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1 (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mod</m:t>
                      </m:r>
                      <m:r>
                        <a:rPr lang="en-US" sz="2400" b="0" i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𝑝</m:t>
                      </m:r>
                      <m:r>
                        <a:rPr lang="en-US" sz="2400" b="0" i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)</m:t>
                      </m:r>
                    </m:oMath>
                  </m:oMathPara>
                </a14:m>
                <a:endParaRPr lang="en-US" sz="2400" dirty="0" smtClean="0">
                  <a:solidFill>
                    <a:schemeClr val="accent2">
                      <a:lumMod val="75000"/>
                    </a:schemeClr>
                  </a:solidFill>
                  <a:latin typeface="Roboto Condensed" pitchFamily="2" charset="0"/>
                  <a:ea typeface="Roboto Condensed" pitchFamily="2" charset="0"/>
                </a:endParaRPr>
              </a:p>
            </p:txBody>
          </p:sp>
        </mc:Choice>
        <mc:Fallback xmlns="">
          <p:sp>
            <p:nvSpPr>
              <p:cNvPr id="196" name="TextBox 19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457" y="2875887"/>
                <a:ext cx="3073405" cy="461665"/>
              </a:xfrm>
              <a:prstGeom prst="rect">
                <a:avLst/>
              </a:prstGeom>
              <a:blipFill rotWithShape="0">
                <a:blip r:embed="rId5"/>
                <a:stretch>
                  <a:fillRect r="-198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7" name="TextBox 196"/>
              <p:cNvSpPr txBox="1"/>
              <p:nvPr/>
            </p:nvSpPr>
            <p:spPr>
              <a:xfrm>
                <a:off x="1001675" y="3351015"/>
                <a:ext cx="307340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11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−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4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=</m:t>
                      </m:r>
                      <m:r>
                        <a:rPr lang="en-US" sz="2400" b="0" i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0 (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mod</m:t>
                      </m:r>
                      <m:r>
                        <a:rPr lang="en-US" sz="2400" b="0" i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𝑝</m:t>
                      </m:r>
                      <m:r>
                        <a:rPr lang="en-US" sz="2400" b="0" i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)</m:t>
                      </m:r>
                    </m:oMath>
                  </m:oMathPara>
                </a14:m>
                <a:endParaRPr lang="en-US" sz="2400" dirty="0" smtClean="0">
                  <a:solidFill>
                    <a:schemeClr val="accent2">
                      <a:lumMod val="75000"/>
                    </a:schemeClr>
                  </a:solidFill>
                  <a:latin typeface="Roboto Condensed" pitchFamily="2" charset="0"/>
                  <a:ea typeface="Roboto Condensed" pitchFamily="2" charset="0"/>
                </a:endParaRPr>
              </a:p>
            </p:txBody>
          </p:sp>
        </mc:Choice>
        <mc:Fallback xmlns="">
          <p:sp>
            <p:nvSpPr>
              <p:cNvPr id="197" name="TextBox 19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1675" y="3351015"/>
                <a:ext cx="3073405" cy="461665"/>
              </a:xfrm>
              <a:prstGeom prst="rect">
                <a:avLst/>
              </a:prstGeom>
              <a:blipFill rotWithShape="0">
                <a:blip r:embed="rId6"/>
                <a:stretch>
                  <a:fillRect r="-397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8" name="TextBox 197"/>
              <p:cNvSpPr txBox="1"/>
              <p:nvPr/>
            </p:nvSpPr>
            <p:spPr>
              <a:xfrm rot="5400000">
                <a:off x="2140742" y="3843937"/>
                <a:ext cx="651140" cy="6155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⋯</m:t>
                      </m:r>
                    </m:oMath>
                  </m:oMathPara>
                </a14:m>
                <a:endParaRPr lang="en-US" sz="3400" dirty="0" smtClean="0">
                  <a:solidFill>
                    <a:schemeClr val="accent2">
                      <a:lumMod val="75000"/>
                    </a:schemeClr>
                  </a:solidFill>
                  <a:latin typeface="Roboto Condensed" pitchFamily="2" charset="0"/>
                  <a:ea typeface="Roboto Condensed" pitchFamily="2" charset="0"/>
                </a:endParaRPr>
              </a:p>
            </p:txBody>
          </p:sp>
        </mc:Choice>
        <mc:Fallback xmlns="">
          <p:sp>
            <p:nvSpPr>
              <p:cNvPr id="198" name="TextBox 19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5400000">
                <a:off x="2140742" y="3843937"/>
                <a:ext cx="651140" cy="615553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9" name="TextBox 198"/>
          <p:cNvSpPr txBox="1"/>
          <p:nvPr/>
        </p:nvSpPr>
        <p:spPr>
          <a:xfrm>
            <a:off x="723947" y="4894141"/>
            <a:ext cx="806783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smtClean="0">
                <a:latin typeface="Roboto Condensed" pitchFamily="2" charset="0"/>
                <a:ea typeface="Roboto Condensed" pitchFamily="2" charset="0"/>
              </a:rPr>
              <a:t>If 99% of the equations are </a:t>
            </a:r>
            <a:r>
              <a:rPr lang="en-US" sz="2100" dirty="0" err="1" smtClean="0">
                <a:latin typeface="Roboto Condensed" pitchFamily="2" charset="0"/>
                <a:ea typeface="Roboto Condensed" pitchFamily="2" charset="0"/>
              </a:rPr>
              <a:t>satisfiable</a:t>
            </a:r>
            <a:r>
              <a:rPr lang="en-US" sz="2100" dirty="0" smtClean="0">
                <a:latin typeface="Roboto Condensed" pitchFamily="2" charset="0"/>
                <a:ea typeface="Roboto Condensed" pitchFamily="2" charset="0"/>
              </a:rPr>
              <a:t>, can you </a:t>
            </a:r>
            <a:r>
              <a:rPr lang="en-US" sz="2100" b="1" dirty="0" smtClean="0">
                <a:latin typeface="Roboto Condensed" pitchFamily="2" charset="0"/>
                <a:ea typeface="Roboto Condensed" pitchFamily="2" charset="0"/>
              </a:rPr>
              <a:t>find</a:t>
            </a:r>
            <a:r>
              <a:rPr lang="en-US" sz="2100" dirty="0" smtClean="0">
                <a:latin typeface="Roboto Condensed" pitchFamily="2" charset="0"/>
                <a:ea typeface="Roboto Condensed" pitchFamily="2" charset="0"/>
              </a:rPr>
              <a:t> a </a:t>
            </a:r>
            <a:r>
              <a:rPr lang="en-US" sz="2100" dirty="0" err="1" smtClean="0">
                <a:latin typeface="Roboto Condensed" pitchFamily="2" charset="0"/>
                <a:ea typeface="Roboto Condensed" pitchFamily="2" charset="0"/>
              </a:rPr>
              <a:t>sol’n</a:t>
            </a:r>
            <a:r>
              <a:rPr lang="en-US" sz="2100" dirty="0" smtClean="0">
                <a:latin typeface="Roboto Condensed" pitchFamily="2" charset="0"/>
                <a:ea typeface="Roboto Condensed" pitchFamily="2" charset="0"/>
              </a:rPr>
              <a:t> that satisfies 1%?</a:t>
            </a:r>
            <a:endParaRPr lang="en-US" sz="2100" dirty="0" smtClean="0">
              <a:solidFill>
                <a:schemeClr val="tx1"/>
              </a:solidFill>
              <a:latin typeface="Roboto Condensed" pitchFamily="2" charset="0"/>
              <a:ea typeface="Roboto Condensed" pitchFamily="2" charset="0"/>
            </a:endParaRPr>
          </a:p>
        </p:txBody>
      </p:sp>
      <p:sp>
        <p:nvSpPr>
          <p:cNvPr id="200" name="TextBox 199"/>
          <p:cNvSpPr txBox="1"/>
          <p:nvPr/>
        </p:nvSpPr>
        <p:spPr>
          <a:xfrm>
            <a:off x="737395" y="5579679"/>
            <a:ext cx="75527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accent1">
                    <a:lumMod val="50000"/>
                  </a:schemeClr>
                </a:solidFill>
                <a:latin typeface="Roboto Condensed" pitchFamily="2" charset="0"/>
                <a:ea typeface="Roboto Condensed" pitchFamily="2" charset="0"/>
              </a:rPr>
              <a:t>Unique Games Conjecture [</a:t>
            </a:r>
            <a:r>
              <a:rPr lang="en-US" sz="2200" dirty="0" err="1" smtClean="0">
                <a:solidFill>
                  <a:schemeClr val="accent1">
                    <a:lumMod val="50000"/>
                  </a:schemeClr>
                </a:solidFill>
                <a:latin typeface="Roboto Condensed" pitchFamily="2" charset="0"/>
                <a:ea typeface="Roboto Condensed" pitchFamily="2" charset="0"/>
              </a:rPr>
              <a:t>Khot</a:t>
            </a:r>
            <a:r>
              <a:rPr lang="en-US" sz="2200" dirty="0" smtClean="0">
                <a:solidFill>
                  <a:schemeClr val="accent1">
                    <a:lumMod val="50000"/>
                  </a:schemeClr>
                </a:solidFill>
                <a:latin typeface="Roboto Condensed" pitchFamily="2" charset="0"/>
                <a:ea typeface="Roboto Condensed" pitchFamily="2" charset="0"/>
              </a:rPr>
              <a:t> 2002]:</a:t>
            </a:r>
          </a:p>
          <a:p>
            <a:r>
              <a:rPr lang="en-US" sz="2200" dirty="0" smtClean="0">
                <a:solidFill>
                  <a:schemeClr val="accent1">
                    <a:lumMod val="50000"/>
                  </a:schemeClr>
                </a:solidFill>
                <a:latin typeface="Roboto Condensed" pitchFamily="2" charset="0"/>
                <a:ea typeface="Roboto Condensed" pitchFamily="2" charset="0"/>
              </a:rPr>
              <a:t>                      This problem is computationally intractable.</a:t>
            </a:r>
          </a:p>
        </p:txBody>
      </p:sp>
      <p:cxnSp>
        <p:nvCxnSpPr>
          <p:cNvPr id="713" name="Straight Connector 712"/>
          <p:cNvCxnSpPr/>
          <p:nvPr/>
        </p:nvCxnSpPr>
        <p:spPr>
          <a:xfrm flipV="1">
            <a:off x="5921901" y="3803890"/>
            <a:ext cx="1406612" cy="17082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4" name="Straight Connector 713"/>
          <p:cNvCxnSpPr/>
          <p:nvPr/>
        </p:nvCxnSpPr>
        <p:spPr>
          <a:xfrm flipV="1">
            <a:off x="5922163" y="3926064"/>
            <a:ext cx="1418581" cy="15462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5" name="Straight Connector 714"/>
          <p:cNvCxnSpPr/>
          <p:nvPr/>
        </p:nvCxnSpPr>
        <p:spPr>
          <a:xfrm>
            <a:off x="5935236" y="3848084"/>
            <a:ext cx="1420631" cy="18999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4395105" y="1566583"/>
            <a:ext cx="4281444" cy="3822458"/>
            <a:chOff x="4395105" y="2090718"/>
            <a:chExt cx="4281444" cy="3177825"/>
          </a:xfrm>
        </p:grpSpPr>
        <p:grpSp>
          <p:nvGrpSpPr>
            <p:cNvPr id="472" name="Group 93"/>
            <p:cNvGrpSpPr/>
            <p:nvPr/>
          </p:nvGrpSpPr>
          <p:grpSpPr>
            <a:xfrm>
              <a:off x="4399886" y="2278374"/>
              <a:ext cx="4276663" cy="2990169"/>
              <a:chOff x="1292490" y="1297540"/>
              <a:chExt cx="6379639" cy="4550953"/>
            </a:xfrm>
            <a:solidFill>
              <a:srgbClr val="00B050"/>
            </a:solidFill>
            <a:scene3d>
              <a:camera prst="isometricOffAxis2Top"/>
              <a:lightRig rig="threePt" dir="t"/>
            </a:scene3d>
          </p:grpSpPr>
          <p:sp>
            <p:nvSpPr>
              <p:cNvPr id="473" name="Oval 472"/>
              <p:cNvSpPr/>
              <p:nvPr/>
            </p:nvSpPr>
            <p:spPr bwMode="auto">
              <a:xfrm>
                <a:off x="4158446" y="3289554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474" name="Oval 473"/>
              <p:cNvSpPr/>
              <p:nvPr/>
            </p:nvSpPr>
            <p:spPr bwMode="auto">
              <a:xfrm>
                <a:off x="1292490" y="1867323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475" name="Oval 474"/>
              <p:cNvSpPr/>
              <p:nvPr/>
            </p:nvSpPr>
            <p:spPr bwMode="auto">
              <a:xfrm>
                <a:off x="1616065" y="3030967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476" name="Oval 475"/>
              <p:cNvSpPr/>
              <p:nvPr/>
            </p:nvSpPr>
            <p:spPr bwMode="auto">
              <a:xfrm>
                <a:off x="2355668" y="2255205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477" name="Oval 476"/>
              <p:cNvSpPr/>
              <p:nvPr/>
            </p:nvSpPr>
            <p:spPr bwMode="auto">
              <a:xfrm>
                <a:off x="3141494" y="1565638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478" name="Oval 477"/>
              <p:cNvSpPr/>
              <p:nvPr/>
            </p:nvSpPr>
            <p:spPr bwMode="auto">
              <a:xfrm>
                <a:off x="3372620" y="2470694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479" name="Oval 478"/>
              <p:cNvSpPr/>
              <p:nvPr/>
            </p:nvSpPr>
            <p:spPr bwMode="auto">
              <a:xfrm>
                <a:off x="2817918" y="3289554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480" name="Oval 479"/>
              <p:cNvSpPr/>
              <p:nvPr/>
            </p:nvSpPr>
            <p:spPr bwMode="auto">
              <a:xfrm>
                <a:off x="4158446" y="1824225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481" name="Oval 480"/>
              <p:cNvSpPr/>
              <p:nvPr/>
            </p:nvSpPr>
            <p:spPr bwMode="auto">
              <a:xfrm>
                <a:off x="3583934" y="3909087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482" name="Oval 481"/>
              <p:cNvSpPr/>
              <p:nvPr/>
            </p:nvSpPr>
            <p:spPr bwMode="auto">
              <a:xfrm>
                <a:off x="4600886" y="4167674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483" name="Oval 482"/>
              <p:cNvSpPr/>
              <p:nvPr/>
            </p:nvSpPr>
            <p:spPr bwMode="auto">
              <a:xfrm>
                <a:off x="1734930" y="4210772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484" name="Oval 483"/>
              <p:cNvSpPr/>
              <p:nvPr/>
            </p:nvSpPr>
            <p:spPr bwMode="auto">
              <a:xfrm>
                <a:off x="2058505" y="5374416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485" name="Oval 484"/>
              <p:cNvSpPr/>
              <p:nvPr/>
            </p:nvSpPr>
            <p:spPr bwMode="auto">
              <a:xfrm>
                <a:off x="2798108" y="4598653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486" name="Oval 485"/>
              <p:cNvSpPr/>
              <p:nvPr/>
            </p:nvSpPr>
            <p:spPr bwMode="auto">
              <a:xfrm>
                <a:off x="3815060" y="4814143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487" name="Oval 486"/>
              <p:cNvSpPr/>
              <p:nvPr/>
            </p:nvSpPr>
            <p:spPr bwMode="auto">
              <a:xfrm>
                <a:off x="3260358" y="5633003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488" name="Oval 487"/>
              <p:cNvSpPr/>
              <p:nvPr/>
            </p:nvSpPr>
            <p:spPr bwMode="auto">
              <a:xfrm>
                <a:off x="4600886" y="5633003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489" name="Oval 488"/>
              <p:cNvSpPr/>
              <p:nvPr/>
            </p:nvSpPr>
            <p:spPr bwMode="auto">
              <a:xfrm rot="2652439">
                <a:off x="5408780" y="3630698"/>
                <a:ext cx="237582" cy="239912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490" name="Oval 489"/>
              <p:cNvSpPr/>
              <p:nvPr/>
            </p:nvSpPr>
            <p:spPr bwMode="auto">
              <a:xfrm rot="2652439">
                <a:off x="5292252" y="1297540"/>
                <a:ext cx="237582" cy="239912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491" name="Oval 490"/>
              <p:cNvSpPr/>
              <p:nvPr/>
            </p:nvSpPr>
            <p:spPr bwMode="auto">
              <a:xfrm rot="2652439">
                <a:off x="4706379" y="2480349"/>
                <a:ext cx="237582" cy="239912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492" name="Oval 491"/>
              <p:cNvSpPr/>
              <p:nvPr/>
            </p:nvSpPr>
            <p:spPr bwMode="auto">
              <a:xfrm rot="2652439">
                <a:off x="5800884" y="2442153"/>
                <a:ext cx="237582" cy="239912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493" name="Oval 492"/>
              <p:cNvSpPr/>
              <p:nvPr/>
            </p:nvSpPr>
            <p:spPr bwMode="auto">
              <a:xfrm rot="2652439">
                <a:off x="6868388" y="2509054"/>
                <a:ext cx="237582" cy="239912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494" name="Oval 493"/>
              <p:cNvSpPr/>
              <p:nvPr/>
            </p:nvSpPr>
            <p:spPr bwMode="auto">
              <a:xfrm rot="2652439">
                <a:off x="6397571" y="3412880"/>
                <a:ext cx="237582" cy="239912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495" name="Oval 494"/>
              <p:cNvSpPr/>
              <p:nvPr/>
            </p:nvSpPr>
            <p:spPr bwMode="auto">
              <a:xfrm rot="2652439">
                <a:off x="7434547" y="3514176"/>
                <a:ext cx="237582" cy="239912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496" name="Oval 495"/>
              <p:cNvSpPr/>
              <p:nvPr/>
            </p:nvSpPr>
            <p:spPr bwMode="auto">
              <a:xfrm rot="2652439">
                <a:off x="6396542" y="4683600"/>
                <a:ext cx="237582" cy="239912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</p:grpSp>
        <p:grpSp>
          <p:nvGrpSpPr>
            <p:cNvPr id="636" name="Group 93"/>
            <p:cNvGrpSpPr/>
            <p:nvPr/>
          </p:nvGrpSpPr>
          <p:grpSpPr>
            <a:xfrm>
              <a:off x="4399886" y="2190374"/>
              <a:ext cx="4276663" cy="2990169"/>
              <a:chOff x="1292490" y="1297540"/>
              <a:chExt cx="6379639" cy="4550953"/>
            </a:xfrm>
            <a:solidFill>
              <a:srgbClr val="00B0F0"/>
            </a:solidFill>
            <a:scene3d>
              <a:camera prst="isometricOffAxis2Top"/>
              <a:lightRig rig="threePt" dir="t"/>
            </a:scene3d>
          </p:grpSpPr>
          <p:sp>
            <p:nvSpPr>
              <p:cNvPr id="637" name="Oval 636"/>
              <p:cNvSpPr/>
              <p:nvPr/>
            </p:nvSpPr>
            <p:spPr bwMode="auto">
              <a:xfrm>
                <a:off x="4158446" y="3289554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638" name="Oval 637"/>
              <p:cNvSpPr/>
              <p:nvPr/>
            </p:nvSpPr>
            <p:spPr bwMode="auto">
              <a:xfrm>
                <a:off x="1292490" y="1867323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639" name="Oval 638"/>
              <p:cNvSpPr/>
              <p:nvPr/>
            </p:nvSpPr>
            <p:spPr bwMode="auto">
              <a:xfrm>
                <a:off x="1616065" y="3030967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640" name="Oval 639"/>
              <p:cNvSpPr/>
              <p:nvPr/>
            </p:nvSpPr>
            <p:spPr bwMode="auto">
              <a:xfrm>
                <a:off x="2355668" y="2255205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641" name="Oval 640"/>
              <p:cNvSpPr/>
              <p:nvPr/>
            </p:nvSpPr>
            <p:spPr bwMode="auto">
              <a:xfrm>
                <a:off x="3141494" y="1565638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642" name="Oval 641"/>
              <p:cNvSpPr/>
              <p:nvPr/>
            </p:nvSpPr>
            <p:spPr bwMode="auto">
              <a:xfrm>
                <a:off x="3372620" y="2470694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643" name="Oval 642"/>
              <p:cNvSpPr/>
              <p:nvPr/>
            </p:nvSpPr>
            <p:spPr bwMode="auto">
              <a:xfrm>
                <a:off x="2817918" y="3289554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644" name="Oval 643"/>
              <p:cNvSpPr/>
              <p:nvPr/>
            </p:nvSpPr>
            <p:spPr bwMode="auto">
              <a:xfrm>
                <a:off x="4158446" y="1824225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645" name="Oval 644"/>
              <p:cNvSpPr/>
              <p:nvPr/>
            </p:nvSpPr>
            <p:spPr bwMode="auto">
              <a:xfrm>
                <a:off x="3583934" y="3909087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646" name="Oval 645"/>
              <p:cNvSpPr/>
              <p:nvPr/>
            </p:nvSpPr>
            <p:spPr bwMode="auto">
              <a:xfrm>
                <a:off x="4600886" y="4167674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647" name="Oval 646"/>
              <p:cNvSpPr/>
              <p:nvPr/>
            </p:nvSpPr>
            <p:spPr bwMode="auto">
              <a:xfrm>
                <a:off x="1734930" y="4210772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648" name="Oval 647"/>
              <p:cNvSpPr/>
              <p:nvPr/>
            </p:nvSpPr>
            <p:spPr bwMode="auto">
              <a:xfrm>
                <a:off x="2058505" y="5374416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649" name="Oval 648"/>
              <p:cNvSpPr/>
              <p:nvPr/>
            </p:nvSpPr>
            <p:spPr bwMode="auto">
              <a:xfrm>
                <a:off x="2798108" y="4598653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650" name="Oval 649"/>
              <p:cNvSpPr/>
              <p:nvPr/>
            </p:nvSpPr>
            <p:spPr bwMode="auto">
              <a:xfrm>
                <a:off x="3815060" y="4814143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651" name="Oval 650"/>
              <p:cNvSpPr/>
              <p:nvPr/>
            </p:nvSpPr>
            <p:spPr bwMode="auto">
              <a:xfrm>
                <a:off x="3260358" y="5633003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652" name="Oval 651"/>
              <p:cNvSpPr/>
              <p:nvPr/>
            </p:nvSpPr>
            <p:spPr bwMode="auto">
              <a:xfrm>
                <a:off x="4600886" y="5633003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653" name="Oval 652"/>
              <p:cNvSpPr/>
              <p:nvPr/>
            </p:nvSpPr>
            <p:spPr bwMode="auto">
              <a:xfrm rot="2652439">
                <a:off x="5408780" y="3630698"/>
                <a:ext cx="237582" cy="239912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654" name="Oval 653"/>
              <p:cNvSpPr/>
              <p:nvPr/>
            </p:nvSpPr>
            <p:spPr bwMode="auto">
              <a:xfrm rot="2652439">
                <a:off x="5292252" y="1297540"/>
                <a:ext cx="237582" cy="239912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655" name="Oval 654"/>
              <p:cNvSpPr/>
              <p:nvPr/>
            </p:nvSpPr>
            <p:spPr bwMode="auto">
              <a:xfrm rot="2652439">
                <a:off x="4706379" y="2480349"/>
                <a:ext cx="237582" cy="239912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656" name="Oval 655"/>
              <p:cNvSpPr/>
              <p:nvPr/>
            </p:nvSpPr>
            <p:spPr bwMode="auto">
              <a:xfrm rot="2652439">
                <a:off x="5800884" y="2442153"/>
                <a:ext cx="237582" cy="239912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657" name="Oval 656"/>
              <p:cNvSpPr/>
              <p:nvPr/>
            </p:nvSpPr>
            <p:spPr bwMode="auto">
              <a:xfrm rot="2652439">
                <a:off x="6868388" y="2509054"/>
                <a:ext cx="237582" cy="239912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658" name="Oval 657"/>
              <p:cNvSpPr/>
              <p:nvPr/>
            </p:nvSpPr>
            <p:spPr bwMode="auto">
              <a:xfrm rot="2652439">
                <a:off x="6397571" y="3412880"/>
                <a:ext cx="237582" cy="239912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659" name="Oval 658"/>
              <p:cNvSpPr/>
              <p:nvPr/>
            </p:nvSpPr>
            <p:spPr bwMode="auto">
              <a:xfrm rot="2652439">
                <a:off x="7434547" y="3514176"/>
                <a:ext cx="237582" cy="239912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660" name="Oval 659"/>
              <p:cNvSpPr/>
              <p:nvPr/>
            </p:nvSpPr>
            <p:spPr bwMode="auto">
              <a:xfrm rot="2652439">
                <a:off x="6396542" y="4683600"/>
                <a:ext cx="237582" cy="239912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</p:grpSp>
        <p:grpSp>
          <p:nvGrpSpPr>
            <p:cNvPr id="686" name="Group 93"/>
            <p:cNvGrpSpPr/>
            <p:nvPr/>
          </p:nvGrpSpPr>
          <p:grpSpPr>
            <a:xfrm>
              <a:off x="4395105" y="2090718"/>
              <a:ext cx="4276663" cy="2990169"/>
              <a:chOff x="1292490" y="1297540"/>
              <a:chExt cx="6379639" cy="4550953"/>
            </a:xfrm>
            <a:solidFill>
              <a:srgbClr val="C00000"/>
            </a:solidFill>
            <a:scene3d>
              <a:camera prst="isometricOffAxis2Top"/>
              <a:lightRig rig="threePt" dir="t"/>
            </a:scene3d>
          </p:grpSpPr>
          <p:sp>
            <p:nvSpPr>
              <p:cNvPr id="687" name="Oval 686"/>
              <p:cNvSpPr/>
              <p:nvPr/>
            </p:nvSpPr>
            <p:spPr bwMode="auto">
              <a:xfrm>
                <a:off x="4158446" y="3289554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688" name="Oval 687"/>
              <p:cNvSpPr/>
              <p:nvPr/>
            </p:nvSpPr>
            <p:spPr bwMode="auto">
              <a:xfrm>
                <a:off x="1292490" y="1867323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689" name="Oval 688"/>
              <p:cNvSpPr/>
              <p:nvPr/>
            </p:nvSpPr>
            <p:spPr bwMode="auto">
              <a:xfrm>
                <a:off x="1616065" y="3030967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690" name="Oval 689"/>
              <p:cNvSpPr/>
              <p:nvPr/>
            </p:nvSpPr>
            <p:spPr bwMode="auto">
              <a:xfrm>
                <a:off x="2355668" y="2255205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691" name="Oval 690"/>
              <p:cNvSpPr/>
              <p:nvPr/>
            </p:nvSpPr>
            <p:spPr bwMode="auto">
              <a:xfrm>
                <a:off x="3141494" y="1565638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692" name="Oval 691"/>
              <p:cNvSpPr/>
              <p:nvPr/>
            </p:nvSpPr>
            <p:spPr bwMode="auto">
              <a:xfrm>
                <a:off x="3372620" y="2470694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693" name="Oval 692"/>
              <p:cNvSpPr/>
              <p:nvPr/>
            </p:nvSpPr>
            <p:spPr bwMode="auto">
              <a:xfrm>
                <a:off x="2817918" y="3289554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694" name="Oval 693"/>
              <p:cNvSpPr/>
              <p:nvPr/>
            </p:nvSpPr>
            <p:spPr bwMode="auto">
              <a:xfrm>
                <a:off x="4158446" y="1824225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695" name="Oval 694"/>
              <p:cNvSpPr/>
              <p:nvPr/>
            </p:nvSpPr>
            <p:spPr bwMode="auto">
              <a:xfrm>
                <a:off x="3583934" y="3909087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696" name="Oval 695"/>
              <p:cNvSpPr/>
              <p:nvPr/>
            </p:nvSpPr>
            <p:spPr bwMode="auto">
              <a:xfrm>
                <a:off x="4600886" y="4167674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697" name="Oval 696"/>
              <p:cNvSpPr/>
              <p:nvPr/>
            </p:nvSpPr>
            <p:spPr bwMode="auto">
              <a:xfrm>
                <a:off x="1734930" y="4210772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698" name="Oval 697"/>
              <p:cNvSpPr/>
              <p:nvPr/>
            </p:nvSpPr>
            <p:spPr bwMode="auto">
              <a:xfrm>
                <a:off x="2058505" y="5374416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699" name="Oval 698"/>
              <p:cNvSpPr/>
              <p:nvPr/>
            </p:nvSpPr>
            <p:spPr bwMode="auto">
              <a:xfrm>
                <a:off x="2798108" y="4598653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700" name="Oval 699"/>
              <p:cNvSpPr/>
              <p:nvPr/>
            </p:nvSpPr>
            <p:spPr bwMode="auto">
              <a:xfrm>
                <a:off x="3815060" y="4814143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701" name="Oval 700"/>
              <p:cNvSpPr/>
              <p:nvPr/>
            </p:nvSpPr>
            <p:spPr bwMode="auto">
              <a:xfrm>
                <a:off x="3260358" y="5633003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702" name="Oval 701"/>
              <p:cNvSpPr/>
              <p:nvPr/>
            </p:nvSpPr>
            <p:spPr bwMode="auto">
              <a:xfrm>
                <a:off x="4600886" y="5633003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703" name="Oval 702"/>
              <p:cNvSpPr/>
              <p:nvPr/>
            </p:nvSpPr>
            <p:spPr bwMode="auto">
              <a:xfrm rot="2652439">
                <a:off x="5408780" y="3630698"/>
                <a:ext cx="237582" cy="239912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704" name="Oval 703"/>
              <p:cNvSpPr/>
              <p:nvPr/>
            </p:nvSpPr>
            <p:spPr bwMode="auto">
              <a:xfrm rot="2652439">
                <a:off x="5292252" y="1297540"/>
                <a:ext cx="237582" cy="239912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705" name="Oval 704"/>
              <p:cNvSpPr/>
              <p:nvPr/>
            </p:nvSpPr>
            <p:spPr bwMode="auto">
              <a:xfrm rot="2652439">
                <a:off x="4706379" y="2480349"/>
                <a:ext cx="237582" cy="239912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706" name="Oval 705"/>
              <p:cNvSpPr/>
              <p:nvPr/>
            </p:nvSpPr>
            <p:spPr bwMode="auto">
              <a:xfrm rot="2652439">
                <a:off x="5800884" y="2442153"/>
                <a:ext cx="237582" cy="239912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707" name="Oval 706"/>
              <p:cNvSpPr/>
              <p:nvPr/>
            </p:nvSpPr>
            <p:spPr bwMode="auto">
              <a:xfrm rot="2652439">
                <a:off x="6868388" y="2509054"/>
                <a:ext cx="237582" cy="239912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708" name="Oval 707"/>
              <p:cNvSpPr/>
              <p:nvPr/>
            </p:nvSpPr>
            <p:spPr bwMode="auto">
              <a:xfrm rot="2652439">
                <a:off x="6397571" y="3412880"/>
                <a:ext cx="237582" cy="239912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709" name="Oval 708"/>
              <p:cNvSpPr/>
              <p:nvPr/>
            </p:nvSpPr>
            <p:spPr bwMode="auto">
              <a:xfrm rot="2652439">
                <a:off x="7434547" y="3514176"/>
                <a:ext cx="237582" cy="239912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710" name="Oval 709"/>
              <p:cNvSpPr/>
              <p:nvPr/>
            </p:nvSpPr>
            <p:spPr bwMode="auto">
              <a:xfrm rot="2652439">
                <a:off x="6396542" y="4683600"/>
                <a:ext cx="237582" cy="239912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</p:grpSp>
      </p:grpSp>
      <p:grpSp>
        <p:nvGrpSpPr>
          <p:cNvPr id="183" name="Group 182"/>
          <p:cNvGrpSpPr/>
          <p:nvPr/>
        </p:nvGrpSpPr>
        <p:grpSpPr>
          <a:xfrm>
            <a:off x="6426884" y="1543755"/>
            <a:ext cx="1849781" cy="1131451"/>
            <a:chOff x="603027" y="1255055"/>
            <a:chExt cx="5725421" cy="4457361"/>
          </a:xfrm>
        </p:grpSpPr>
        <p:grpSp>
          <p:nvGrpSpPr>
            <p:cNvPr id="184" name="Group 183"/>
            <p:cNvGrpSpPr/>
            <p:nvPr/>
          </p:nvGrpSpPr>
          <p:grpSpPr>
            <a:xfrm>
              <a:off x="815907" y="1427232"/>
              <a:ext cx="5197428" cy="4059510"/>
              <a:chOff x="815907" y="1427232"/>
              <a:chExt cx="5197428" cy="4059510"/>
            </a:xfrm>
          </p:grpSpPr>
          <p:grpSp>
            <p:nvGrpSpPr>
              <p:cNvPr id="190" name="Group 36"/>
              <p:cNvGrpSpPr/>
              <p:nvPr/>
            </p:nvGrpSpPr>
            <p:grpSpPr>
              <a:xfrm>
                <a:off x="941440" y="1516737"/>
                <a:ext cx="4978064" cy="3880317"/>
                <a:chOff x="1446575" y="1397879"/>
                <a:chExt cx="6110363" cy="4350055"/>
              </a:xfrm>
            </p:grpSpPr>
            <p:grpSp>
              <p:nvGrpSpPr>
                <p:cNvPr id="224" name="Group 357"/>
                <p:cNvGrpSpPr/>
                <p:nvPr/>
              </p:nvGrpSpPr>
              <p:grpSpPr>
                <a:xfrm>
                  <a:off x="1446575" y="1408386"/>
                  <a:ext cx="6110363" cy="4339548"/>
                  <a:chOff x="1446575" y="1408386"/>
                  <a:chExt cx="6110363" cy="4339548"/>
                </a:xfrm>
              </p:grpSpPr>
              <p:cxnSp>
                <p:nvCxnSpPr>
                  <p:cNvPr id="230" name="Straight Connector 229"/>
                  <p:cNvCxnSpPr/>
                  <p:nvPr/>
                </p:nvCxnSpPr>
                <p:spPr bwMode="auto">
                  <a:xfrm flipV="1">
                    <a:off x="3697077" y="3412939"/>
                    <a:ext cx="563251" cy="595320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31" name="Straight Connector 230"/>
                  <p:cNvCxnSpPr/>
                  <p:nvPr/>
                </p:nvCxnSpPr>
                <p:spPr bwMode="auto">
                  <a:xfrm flipV="1">
                    <a:off x="3689437" y="3760504"/>
                    <a:ext cx="1801477" cy="264150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32" name="Straight Connector 231"/>
                  <p:cNvCxnSpPr/>
                  <p:nvPr/>
                </p:nvCxnSpPr>
                <p:spPr bwMode="auto">
                  <a:xfrm rot="5400000" flipH="1" flipV="1">
                    <a:off x="4149550" y="2771765"/>
                    <a:ext cx="792446" cy="545518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33" name="Straight Connector 232"/>
                  <p:cNvCxnSpPr/>
                  <p:nvPr/>
                </p:nvCxnSpPr>
                <p:spPr bwMode="auto">
                  <a:xfrm>
                    <a:off x="4273015" y="3412939"/>
                    <a:ext cx="1230586" cy="333661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34" name="Straight Connector 233"/>
                  <p:cNvCxnSpPr/>
                  <p:nvPr/>
                </p:nvCxnSpPr>
                <p:spPr bwMode="auto">
                  <a:xfrm flipV="1">
                    <a:off x="4704354" y="3760504"/>
                    <a:ext cx="837306" cy="486589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35" name="Straight Connector 234"/>
                  <p:cNvCxnSpPr/>
                  <p:nvPr/>
                </p:nvCxnSpPr>
                <p:spPr bwMode="auto">
                  <a:xfrm rot="16200000" flipV="1">
                    <a:off x="3547219" y="2683424"/>
                    <a:ext cx="671609" cy="612482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36" name="Straight Connector 235"/>
                  <p:cNvCxnSpPr/>
                  <p:nvPr/>
                </p:nvCxnSpPr>
                <p:spPr bwMode="auto">
                  <a:xfrm flipV="1">
                    <a:off x="1519764" y="1702115"/>
                    <a:ext cx="1625583" cy="244221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37" name="Straight Connector 236"/>
                  <p:cNvCxnSpPr/>
                  <p:nvPr/>
                </p:nvCxnSpPr>
                <p:spPr bwMode="auto">
                  <a:xfrm>
                    <a:off x="1496651" y="2046898"/>
                    <a:ext cx="862868" cy="298094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38" name="Straight Connector 237"/>
                  <p:cNvCxnSpPr/>
                  <p:nvPr/>
                </p:nvCxnSpPr>
                <p:spPr bwMode="auto">
                  <a:xfrm rot="16200000" flipH="1">
                    <a:off x="1092173" y="2433623"/>
                    <a:ext cx="955337" cy="246534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39" name="Straight Connector 238"/>
                  <p:cNvCxnSpPr/>
                  <p:nvPr/>
                </p:nvCxnSpPr>
                <p:spPr bwMode="auto">
                  <a:xfrm rot="5400000">
                    <a:off x="1798471" y="2459869"/>
                    <a:ext cx="621328" cy="585522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40" name="Straight Connector 239"/>
                  <p:cNvCxnSpPr/>
                  <p:nvPr/>
                </p:nvCxnSpPr>
                <p:spPr bwMode="auto">
                  <a:xfrm rot="10800000" flipV="1">
                    <a:off x="2555976" y="1763170"/>
                    <a:ext cx="627891" cy="527948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41" name="Straight Connector 240"/>
                  <p:cNvCxnSpPr/>
                  <p:nvPr/>
                </p:nvCxnSpPr>
                <p:spPr bwMode="auto">
                  <a:xfrm rot="16200000" flipV="1">
                    <a:off x="2284208" y="2708575"/>
                    <a:ext cx="844001" cy="346690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42" name="Straight Connector 241"/>
                  <p:cNvCxnSpPr/>
                  <p:nvPr/>
                </p:nvCxnSpPr>
                <p:spPr bwMode="auto">
                  <a:xfrm rot="5400000" flipH="1" flipV="1">
                    <a:off x="2891189" y="2776005"/>
                    <a:ext cx="639286" cy="423730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43" name="Straight Connector 242"/>
                  <p:cNvCxnSpPr/>
                  <p:nvPr/>
                </p:nvCxnSpPr>
                <p:spPr bwMode="auto">
                  <a:xfrm rot="16200000" flipV="1">
                    <a:off x="3030158" y="2054516"/>
                    <a:ext cx="700342" cy="146383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44" name="Straight Connector 243"/>
                  <p:cNvCxnSpPr/>
                  <p:nvPr/>
                </p:nvCxnSpPr>
                <p:spPr bwMode="auto">
                  <a:xfrm rot="10800000">
                    <a:off x="2590646" y="2370132"/>
                    <a:ext cx="785825" cy="179575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45" name="Straight Connector 244"/>
                  <p:cNvCxnSpPr/>
                  <p:nvPr/>
                </p:nvCxnSpPr>
                <p:spPr bwMode="auto">
                  <a:xfrm rot="10800000" flipV="1">
                    <a:off x="3580633" y="2010980"/>
                    <a:ext cx="608631" cy="506402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46" name="Straight Connector 245"/>
                  <p:cNvCxnSpPr/>
                  <p:nvPr/>
                </p:nvCxnSpPr>
                <p:spPr bwMode="auto">
                  <a:xfrm rot="10800000">
                    <a:off x="3368768" y="1705708"/>
                    <a:ext cx="797382" cy="190348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47" name="Straight Connector 246"/>
                  <p:cNvCxnSpPr/>
                  <p:nvPr/>
                </p:nvCxnSpPr>
                <p:spPr bwMode="auto">
                  <a:xfrm rot="10800000">
                    <a:off x="1847192" y="3160261"/>
                    <a:ext cx="974579" cy="229856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48" name="Straight Connector 247"/>
                  <p:cNvCxnSpPr/>
                  <p:nvPr/>
                </p:nvCxnSpPr>
                <p:spPr bwMode="auto">
                  <a:xfrm rot="16200000" flipH="1">
                    <a:off x="3666555" y="2662839"/>
                    <a:ext cx="1253430" cy="1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49" name="Straight Connector 248"/>
                  <p:cNvCxnSpPr/>
                  <p:nvPr/>
                </p:nvCxnSpPr>
                <p:spPr bwMode="auto">
                  <a:xfrm rot="10800000" flipV="1">
                    <a:off x="3049045" y="3404482"/>
                    <a:ext cx="1109401" cy="3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50" name="Straight Connector 249"/>
                  <p:cNvCxnSpPr/>
                  <p:nvPr/>
                </p:nvCxnSpPr>
                <p:spPr bwMode="auto">
                  <a:xfrm flipV="1">
                    <a:off x="1962204" y="4045564"/>
                    <a:ext cx="1625583" cy="244222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51" name="Straight Connector 250"/>
                  <p:cNvCxnSpPr/>
                  <p:nvPr/>
                </p:nvCxnSpPr>
                <p:spPr bwMode="auto">
                  <a:xfrm rot="10800000" flipV="1">
                    <a:off x="2998416" y="4106619"/>
                    <a:ext cx="627891" cy="527948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52" name="Straight Connector 251"/>
                  <p:cNvCxnSpPr/>
                  <p:nvPr/>
                </p:nvCxnSpPr>
                <p:spPr bwMode="auto">
                  <a:xfrm rot="16200000" flipV="1">
                    <a:off x="3472597" y="4397965"/>
                    <a:ext cx="700343" cy="146383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53" name="Straight Connector 252"/>
                  <p:cNvCxnSpPr/>
                  <p:nvPr/>
                </p:nvCxnSpPr>
                <p:spPr bwMode="auto">
                  <a:xfrm rot="10800000" flipV="1">
                    <a:off x="4023073" y="4354429"/>
                    <a:ext cx="608631" cy="506402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54" name="Straight Connector 253"/>
                  <p:cNvCxnSpPr/>
                  <p:nvPr/>
                </p:nvCxnSpPr>
                <p:spPr bwMode="auto">
                  <a:xfrm rot="10800000">
                    <a:off x="3811208" y="4049157"/>
                    <a:ext cx="797382" cy="190348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55" name="Straight Connector 254"/>
                  <p:cNvCxnSpPr/>
                  <p:nvPr/>
                </p:nvCxnSpPr>
                <p:spPr bwMode="auto">
                  <a:xfrm rot="16200000" flipH="1">
                    <a:off x="4108996" y="5006288"/>
                    <a:ext cx="1253430" cy="1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56" name="Straight Connector 255"/>
                  <p:cNvCxnSpPr/>
                  <p:nvPr/>
                </p:nvCxnSpPr>
                <p:spPr bwMode="auto">
                  <a:xfrm>
                    <a:off x="1939091" y="4390347"/>
                    <a:ext cx="862868" cy="298094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57" name="Straight Connector 256"/>
                  <p:cNvCxnSpPr/>
                  <p:nvPr/>
                </p:nvCxnSpPr>
                <p:spPr bwMode="auto">
                  <a:xfrm rot="16200000" flipH="1">
                    <a:off x="1534613" y="4777072"/>
                    <a:ext cx="955337" cy="246534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58" name="Straight Connector 257"/>
                  <p:cNvCxnSpPr/>
                  <p:nvPr/>
                </p:nvCxnSpPr>
                <p:spPr bwMode="auto">
                  <a:xfrm rot="5400000">
                    <a:off x="2240911" y="4803318"/>
                    <a:ext cx="621328" cy="585522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59" name="Straight Connector 258"/>
                  <p:cNvCxnSpPr/>
                  <p:nvPr/>
                </p:nvCxnSpPr>
                <p:spPr bwMode="auto">
                  <a:xfrm rot="16200000" flipV="1">
                    <a:off x="2726648" y="5052024"/>
                    <a:ext cx="844001" cy="346690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60" name="Straight Connector 259"/>
                  <p:cNvCxnSpPr/>
                  <p:nvPr/>
                </p:nvCxnSpPr>
                <p:spPr bwMode="auto">
                  <a:xfrm rot="5400000" flipH="1" flipV="1">
                    <a:off x="3333629" y="5119454"/>
                    <a:ext cx="639286" cy="423730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61" name="Straight Connector 260"/>
                  <p:cNvCxnSpPr/>
                  <p:nvPr/>
                </p:nvCxnSpPr>
                <p:spPr bwMode="auto">
                  <a:xfrm rot="10800000">
                    <a:off x="3033086" y="4713581"/>
                    <a:ext cx="785825" cy="179575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62" name="Straight Connector 261"/>
                  <p:cNvCxnSpPr/>
                  <p:nvPr/>
                </p:nvCxnSpPr>
                <p:spPr bwMode="auto">
                  <a:xfrm rot="16200000" flipV="1">
                    <a:off x="3989659" y="5026873"/>
                    <a:ext cx="671609" cy="612482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63" name="Straight Connector 262"/>
                  <p:cNvCxnSpPr/>
                  <p:nvPr/>
                </p:nvCxnSpPr>
                <p:spPr bwMode="auto">
                  <a:xfrm rot="10800000">
                    <a:off x="2289632" y="5503710"/>
                    <a:ext cx="974579" cy="229856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64" name="Straight Connector 263"/>
                  <p:cNvCxnSpPr/>
                  <p:nvPr/>
                </p:nvCxnSpPr>
                <p:spPr bwMode="auto">
                  <a:xfrm rot="10800000" flipV="1">
                    <a:off x="3491485" y="5747931"/>
                    <a:ext cx="1109401" cy="3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65" name="Straight Connector 264"/>
                  <p:cNvCxnSpPr/>
                  <p:nvPr/>
                </p:nvCxnSpPr>
                <p:spPr bwMode="auto">
                  <a:xfrm rot="18852439" flipV="1">
                    <a:off x="5255361" y="2982654"/>
                    <a:ext cx="939656" cy="356374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66" name="Straight Connector 265"/>
                  <p:cNvCxnSpPr/>
                  <p:nvPr/>
                </p:nvCxnSpPr>
                <p:spPr bwMode="auto">
                  <a:xfrm rot="8052439" flipH="1" flipV="1">
                    <a:off x="5666097" y="3423963"/>
                    <a:ext cx="711739" cy="435566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67" name="Straight Connector 266"/>
                  <p:cNvCxnSpPr/>
                  <p:nvPr/>
                </p:nvCxnSpPr>
                <p:spPr bwMode="auto">
                  <a:xfrm rot="16200000" flipV="1">
                    <a:off x="4598277" y="2832539"/>
                    <a:ext cx="1145627" cy="714702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68" name="Straight Connector 267"/>
                  <p:cNvCxnSpPr/>
                  <p:nvPr/>
                </p:nvCxnSpPr>
                <p:spPr bwMode="auto">
                  <a:xfrm>
                    <a:off x="5402317" y="1408386"/>
                    <a:ext cx="1576552" cy="1250731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69" name="Straight Connector 268"/>
                  <p:cNvCxnSpPr/>
                  <p:nvPr/>
                </p:nvCxnSpPr>
                <p:spPr bwMode="auto">
                  <a:xfrm rot="16200000" flipH="1">
                    <a:off x="5076495" y="1765737"/>
                    <a:ext cx="1114098" cy="462455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70" name="Straight Connector 269"/>
                  <p:cNvCxnSpPr/>
                  <p:nvPr/>
                </p:nvCxnSpPr>
                <p:spPr bwMode="auto">
                  <a:xfrm rot="18852439" flipH="1">
                    <a:off x="4586302" y="1882191"/>
                    <a:ext cx="1063611" cy="253421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71" name="Straight Connector 270"/>
                  <p:cNvCxnSpPr/>
                  <p:nvPr/>
                </p:nvCxnSpPr>
                <p:spPr bwMode="auto">
                  <a:xfrm rot="10800000">
                    <a:off x="4834760" y="2564524"/>
                    <a:ext cx="1072057" cy="21020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72" name="Straight Connector 271"/>
                  <p:cNvCxnSpPr/>
                  <p:nvPr/>
                </p:nvCxnSpPr>
                <p:spPr bwMode="auto">
                  <a:xfrm rot="13452439" flipV="1">
                    <a:off x="6128608" y="2313373"/>
                    <a:ext cx="645430" cy="587783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73" name="Straight Connector 272"/>
                  <p:cNvCxnSpPr/>
                  <p:nvPr/>
                </p:nvCxnSpPr>
                <p:spPr bwMode="auto">
                  <a:xfrm rot="18852439" flipV="1">
                    <a:off x="6366321" y="3013176"/>
                    <a:ext cx="779715" cy="150472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74" name="Straight Connector 273"/>
                  <p:cNvCxnSpPr/>
                  <p:nvPr/>
                </p:nvCxnSpPr>
                <p:spPr bwMode="auto">
                  <a:xfrm rot="16200000" flipV="1">
                    <a:off x="5722883" y="2769476"/>
                    <a:ext cx="966952" cy="557048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75" name="Straight Connector 274"/>
                  <p:cNvCxnSpPr/>
                  <p:nvPr/>
                </p:nvCxnSpPr>
                <p:spPr bwMode="auto">
                  <a:xfrm rot="13452439" flipV="1">
                    <a:off x="6718513" y="3311777"/>
                    <a:ext cx="625632" cy="563795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76" name="Straight Connector 275"/>
                  <p:cNvCxnSpPr/>
                  <p:nvPr/>
                </p:nvCxnSpPr>
                <p:spPr bwMode="auto">
                  <a:xfrm rot="16200000" flipV="1">
                    <a:off x="6758153" y="2827284"/>
                    <a:ext cx="1019502" cy="578068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77" name="Straight Connector 276"/>
                  <p:cNvCxnSpPr/>
                  <p:nvPr/>
                </p:nvCxnSpPr>
                <p:spPr bwMode="auto">
                  <a:xfrm rot="16200000" flipV="1">
                    <a:off x="5833243" y="4172608"/>
                    <a:ext cx="1366346" cy="21019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78" name="Straight Connector 277"/>
                  <p:cNvCxnSpPr/>
                  <p:nvPr/>
                </p:nvCxnSpPr>
                <p:spPr bwMode="auto">
                  <a:xfrm rot="18852439" flipH="1">
                    <a:off x="6352056" y="4232539"/>
                    <a:ext cx="1395486" cy="1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79" name="Straight Connector 278"/>
                  <p:cNvCxnSpPr/>
                  <p:nvPr/>
                </p:nvCxnSpPr>
                <p:spPr bwMode="auto">
                  <a:xfrm rot="16200000" flipV="1">
                    <a:off x="5481147" y="3757450"/>
                    <a:ext cx="1051033" cy="1019502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  <p:cxnSp>
              <p:nvCxnSpPr>
                <p:cNvPr id="225" name="Straight Connector 224"/>
                <p:cNvCxnSpPr/>
                <p:nvPr/>
              </p:nvCxnSpPr>
              <p:spPr bwMode="auto">
                <a:xfrm>
                  <a:off x="2901398" y="3395374"/>
                  <a:ext cx="829777" cy="619581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26" name="Straight Connector 225"/>
                <p:cNvCxnSpPr/>
                <p:nvPr/>
              </p:nvCxnSpPr>
              <p:spPr bwMode="auto">
                <a:xfrm rot="16200000" flipH="1">
                  <a:off x="1224992" y="3673903"/>
                  <a:ext cx="1150350" cy="78285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27" name="Straight Connector 226"/>
                <p:cNvCxnSpPr/>
                <p:nvPr/>
              </p:nvCxnSpPr>
              <p:spPr bwMode="auto">
                <a:xfrm flipV="1">
                  <a:off x="4288225" y="1397879"/>
                  <a:ext cx="1103582" cy="536025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28" name="Straight Connector 227"/>
                <p:cNvCxnSpPr/>
                <p:nvPr/>
              </p:nvCxnSpPr>
              <p:spPr bwMode="auto">
                <a:xfrm rot="10800000" flipV="1">
                  <a:off x="4698125" y="4813740"/>
                  <a:ext cx="1765741" cy="924908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29" name="Straight Connector 228"/>
                <p:cNvCxnSpPr/>
                <p:nvPr/>
              </p:nvCxnSpPr>
              <p:spPr bwMode="auto">
                <a:xfrm rot="10800000">
                  <a:off x="4729655" y="4267200"/>
                  <a:ext cx="1776248" cy="546538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191" name="Group 93"/>
              <p:cNvGrpSpPr/>
              <p:nvPr/>
            </p:nvGrpSpPr>
            <p:grpSpPr>
              <a:xfrm>
                <a:off x="815907" y="1427232"/>
                <a:ext cx="5197428" cy="4059510"/>
                <a:chOff x="1292490" y="1297540"/>
                <a:chExt cx="6379639" cy="4550953"/>
              </a:xfrm>
              <a:solidFill>
                <a:schemeClr val="tx1"/>
              </a:solidFill>
            </p:grpSpPr>
            <p:sp>
              <p:nvSpPr>
                <p:cNvPr id="192" name="Oval 191"/>
                <p:cNvSpPr/>
                <p:nvPr/>
              </p:nvSpPr>
              <p:spPr bwMode="auto">
                <a:xfrm>
                  <a:off x="4158446" y="3289554"/>
                  <a:ext cx="231126" cy="215490"/>
                </a:xfrm>
                <a:prstGeom prst="ellipse">
                  <a:avLst/>
                </a:prstGeom>
                <a:grp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000" b="0" i="0" u="sng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ill Sans MT Condensed" pitchFamily="34" charset="0"/>
                    <a:cs typeface="Arial" charset="0"/>
                  </a:endParaRPr>
                </a:p>
              </p:txBody>
            </p:sp>
            <p:sp>
              <p:nvSpPr>
                <p:cNvPr id="201" name="Oval 200"/>
                <p:cNvSpPr/>
                <p:nvPr/>
              </p:nvSpPr>
              <p:spPr bwMode="auto">
                <a:xfrm>
                  <a:off x="1292490" y="1867323"/>
                  <a:ext cx="231126" cy="215490"/>
                </a:xfrm>
                <a:prstGeom prst="ellipse">
                  <a:avLst/>
                </a:prstGeom>
                <a:grp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000" b="0" i="0" u="sng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ill Sans MT Condensed" pitchFamily="34" charset="0"/>
                    <a:cs typeface="Arial" charset="0"/>
                  </a:endParaRPr>
                </a:p>
              </p:txBody>
            </p:sp>
            <p:sp>
              <p:nvSpPr>
                <p:cNvPr id="202" name="Oval 201"/>
                <p:cNvSpPr/>
                <p:nvPr/>
              </p:nvSpPr>
              <p:spPr bwMode="auto">
                <a:xfrm>
                  <a:off x="1616065" y="3030967"/>
                  <a:ext cx="231126" cy="215490"/>
                </a:xfrm>
                <a:prstGeom prst="ellipse">
                  <a:avLst/>
                </a:prstGeom>
                <a:grp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000" b="0" i="0" u="sng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ill Sans MT Condensed" pitchFamily="34" charset="0"/>
                    <a:cs typeface="Arial" charset="0"/>
                  </a:endParaRPr>
                </a:p>
              </p:txBody>
            </p:sp>
            <p:sp>
              <p:nvSpPr>
                <p:cNvPr id="203" name="Oval 202"/>
                <p:cNvSpPr/>
                <p:nvPr/>
              </p:nvSpPr>
              <p:spPr bwMode="auto">
                <a:xfrm>
                  <a:off x="2355668" y="2255205"/>
                  <a:ext cx="231126" cy="215490"/>
                </a:xfrm>
                <a:prstGeom prst="ellipse">
                  <a:avLst/>
                </a:prstGeom>
                <a:grp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000" b="0" i="0" u="sng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ill Sans MT Condensed" pitchFamily="34" charset="0"/>
                    <a:cs typeface="Arial" charset="0"/>
                  </a:endParaRPr>
                </a:p>
              </p:txBody>
            </p:sp>
            <p:sp>
              <p:nvSpPr>
                <p:cNvPr id="204" name="Oval 203"/>
                <p:cNvSpPr/>
                <p:nvPr/>
              </p:nvSpPr>
              <p:spPr bwMode="auto">
                <a:xfrm>
                  <a:off x="3141494" y="1565638"/>
                  <a:ext cx="231126" cy="215490"/>
                </a:xfrm>
                <a:prstGeom prst="ellipse">
                  <a:avLst/>
                </a:prstGeom>
                <a:grp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000" b="0" i="0" u="sng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ill Sans MT Condensed" pitchFamily="34" charset="0"/>
                    <a:cs typeface="Arial" charset="0"/>
                  </a:endParaRPr>
                </a:p>
              </p:txBody>
            </p:sp>
            <p:sp>
              <p:nvSpPr>
                <p:cNvPr id="205" name="Oval 204"/>
                <p:cNvSpPr/>
                <p:nvPr/>
              </p:nvSpPr>
              <p:spPr bwMode="auto">
                <a:xfrm>
                  <a:off x="3372620" y="2470694"/>
                  <a:ext cx="231126" cy="215490"/>
                </a:xfrm>
                <a:prstGeom prst="ellipse">
                  <a:avLst/>
                </a:prstGeom>
                <a:grp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000" b="0" i="0" u="sng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ill Sans MT Condensed" pitchFamily="34" charset="0"/>
                    <a:cs typeface="Arial" charset="0"/>
                  </a:endParaRPr>
                </a:p>
              </p:txBody>
            </p:sp>
            <p:sp>
              <p:nvSpPr>
                <p:cNvPr id="206" name="Oval 205"/>
                <p:cNvSpPr/>
                <p:nvPr/>
              </p:nvSpPr>
              <p:spPr bwMode="auto">
                <a:xfrm>
                  <a:off x="2817918" y="3289554"/>
                  <a:ext cx="231126" cy="215490"/>
                </a:xfrm>
                <a:prstGeom prst="ellipse">
                  <a:avLst/>
                </a:prstGeom>
                <a:grp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000" b="0" i="0" u="sng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ill Sans MT Condensed" pitchFamily="34" charset="0"/>
                    <a:cs typeface="Arial" charset="0"/>
                  </a:endParaRPr>
                </a:p>
              </p:txBody>
            </p:sp>
            <p:sp>
              <p:nvSpPr>
                <p:cNvPr id="207" name="Oval 206"/>
                <p:cNvSpPr/>
                <p:nvPr/>
              </p:nvSpPr>
              <p:spPr bwMode="auto">
                <a:xfrm>
                  <a:off x="4158446" y="1824225"/>
                  <a:ext cx="231126" cy="215490"/>
                </a:xfrm>
                <a:prstGeom prst="ellipse">
                  <a:avLst/>
                </a:prstGeom>
                <a:grp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000" b="0" i="0" u="sng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ill Sans MT Condensed" pitchFamily="34" charset="0"/>
                    <a:cs typeface="Arial" charset="0"/>
                  </a:endParaRPr>
                </a:p>
              </p:txBody>
            </p:sp>
            <p:sp>
              <p:nvSpPr>
                <p:cNvPr id="208" name="Oval 207"/>
                <p:cNvSpPr/>
                <p:nvPr/>
              </p:nvSpPr>
              <p:spPr bwMode="auto">
                <a:xfrm>
                  <a:off x="3583934" y="3909087"/>
                  <a:ext cx="231126" cy="215490"/>
                </a:xfrm>
                <a:prstGeom prst="ellipse">
                  <a:avLst/>
                </a:prstGeom>
                <a:grp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000" b="0" i="0" u="sng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ill Sans MT Condensed" pitchFamily="34" charset="0"/>
                    <a:cs typeface="Arial" charset="0"/>
                  </a:endParaRPr>
                </a:p>
              </p:txBody>
            </p:sp>
            <p:sp>
              <p:nvSpPr>
                <p:cNvPr id="209" name="Oval 208"/>
                <p:cNvSpPr/>
                <p:nvPr/>
              </p:nvSpPr>
              <p:spPr bwMode="auto">
                <a:xfrm>
                  <a:off x="4600886" y="4167674"/>
                  <a:ext cx="231126" cy="215490"/>
                </a:xfrm>
                <a:prstGeom prst="ellipse">
                  <a:avLst/>
                </a:prstGeom>
                <a:grp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000" b="0" i="0" u="sng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ill Sans MT Condensed" pitchFamily="34" charset="0"/>
                    <a:cs typeface="Arial" charset="0"/>
                  </a:endParaRPr>
                </a:p>
              </p:txBody>
            </p:sp>
            <p:sp>
              <p:nvSpPr>
                <p:cNvPr id="210" name="Oval 209"/>
                <p:cNvSpPr/>
                <p:nvPr/>
              </p:nvSpPr>
              <p:spPr bwMode="auto">
                <a:xfrm>
                  <a:off x="1734930" y="4210772"/>
                  <a:ext cx="231126" cy="215490"/>
                </a:xfrm>
                <a:prstGeom prst="ellipse">
                  <a:avLst/>
                </a:prstGeom>
                <a:grp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000" b="0" i="0" u="sng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ill Sans MT Condensed" pitchFamily="34" charset="0"/>
                    <a:cs typeface="Arial" charset="0"/>
                  </a:endParaRPr>
                </a:p>
              </p:txBody>
            </p:sp>
            <p:sp>
              <p:nvSpPr>
                <p:cNvPr id="211" name="Oval 210"/>
                <p:cNvSpPr/>
                <p:nvPr/>
              </p:nvSpPr>
              <p:spPr bwMode="auto">
                <a:xfrm>
                  <a:off x="2058505" y="5374416"/>
                  <a:ext cx="231126" cy="215490"/>
                </a:xfrm>
                <a:prstGeom prst="ellipse">
                  <a:avLst/>
                </a:prstGeom>
                <a:grp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000" b="0" i="0" u="sng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ill Sans MT Condensed" pitchFamily="34" charset="0"/>
                    <a:cs typeface="Arial" charset="0"/>
                  </a:endParaRPr>
                </a:p>
              </p:txBody>
            </p:sp>
            <p:sp>
              <p:nvSpPr>
                <p:cNvPr id="212" name="Oval 211"/>
                <p:cNvSpPr/>
                <p:nvPr/>
              </p:nvSpPr>
              <p:spPr bwMode="auto">
                <a:xfrm>
                  <a:off x="2798108" y="4598653"/>
                  <a:ext cx="231126" cy="215490"/>
                </a:xfrm>
                <a:prstGeom prst="ellipse">
                  <a:avLst/>
                </a:prstGeom>
                <a:grp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000" b="0" i="0" u="sng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ill Sans MT Condensed" pitchFamily="34" charset="0"/>
                    <a:cs typeface="Arial" charset="0"/>
                  </a:endParaRPr>
                </a:p>
              </p:txBody>
            </p:sp>
            <p:sp>
              <p:nvSpPr>
                <p:cNvPr id="213" name="Oval 212"/>
                <p:cNvSpPr/>
                <p:nvPr/>
              </p:nvSpPr>
              <p:spPr bwMode="auto">
                <a:xfrm>
                  <a:off x="3815060" y="4814143"/>
                  <a:ext cx="231126" cy="215490"/>
                </a:xfrm>
                <a:prstGeom prst="ellipse">
                  <a:avLst/>
                </a:prstGeom>
                <a:grp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000" b="0" i="0" u="sng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ill Sans MT Condensed" pitchFamily="34" charset="0"/>
                    <a:cs typeface="Arial" charset="0"/>
                  </a:endParaRPr>
                </a:p>
              </p:txBody>
            </p:sp>
            <p:sp>
              <p:nvSpPr>
                <p:cNvPr id="214" name="Oval 213"/>
                <p:cNvSpPr/>
                <p:nvPr/>
              </p:nvSpPr>
              <p:spPr bwMode="auto">
                <a:xfrm>
                  <a:off x="3260358" y="5633003"/>
                  <a:ext cx="231126" cy="215490"/>
                </a:xfrm>
                <a:prstGeom prst="ellipse">
                  <a:avLst/>
                </a:prstGeom>
                <a:grp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000" b="0" i="0" u="sng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ill Sans MT Condensed" pitchFamily="34" charset="0"/>
                    <a:cs typeface="Arial" charset="0"/>
                  </a:endParaRPr>
                </a:p>
              </p:txBody>
            </p:sp>
            <p:sp>
              <p:nvSpPr>
                <p:cNvPr id="215" name="Oval 214"/>
                <p:cNvSpPr/>
                <p:nvPr/>
              </p:nvSpPr>
              <p:spPr bwMode="auto">
                <a:xfrm>
                  <a:off x="4600886" y="5633003"/>
                  <a:ext cx="231126" cy="215490"/>
                </a:xfrm>
                <a:prstGeom prst="ellipse">
                  <a:avLst/>
                </a:prstGeom>
                <a:grp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000" b="0" i="0" u="sng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ill Sans MT Condensed" pitchFamily="34" charset="0"/>
                    <a:cs typeface="Arial" charset="0"/>
                  </a:endParaRPr>
                </a:p>
              </p:txBody>
            </p:sp>
            <p:sp>
              <p:nvSpPr>
                <p:cNvPr id="216" name="Oval 215"/>
                <p:cNvSpPr/>
                <p:nvPr/>
              </p:nvSpPr>
              <p:spPr bwMode="auto">
                <a:xfrm rot="2652439">
                  <a:off x="5408780" y="3630698"/>
                  <a:ext cx="237582" cy="239912"/>
                </a:xfrm>
                <a:prstGeom prst="ellipse">
                  <a:avLst/>
                </a:prstGeom>
                <a:grp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000" b="0" i="0" u="sng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ill Sans MT Condensed" pitchFamily="34" charset="0"/>
                    <a:cs typeface="Arial" charset="0"/>
                  </a:endParaRPr>
                </a:p>
              </p:txBody>
            </p:sp>
            <p:sp>
              <p:nvSpPr>
                <p:cNvPr id="217" name="Oval 216"/>
                <p:cNvSpPr/>
                <p:nvPr/>
              </p:nvSpPr>
              <p:spPr bwMode="auto">
                <a:xfrm rot="2652439">
                  <a:off x="5292252" y="1297540"/>
                  <a:ext cx="237582" cy="239912"/>
                </a:xfrm>
                <a:prstGeom prst="ellipse">
                  <a:avLst/>
                </a:prstGeom>
                <a:grp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000" b="0" i="0" u="sng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ill Sans MT Condensed" pitchFamily="34" charset="0"/>
                    <a:cs typeface="Arial" charset="0"/>
                  </a:endParaRPr>
                </a:p>
              </p:txBody>
            </p:sp>
            <p:sp>
              <p:nvSpPr>
                <p:cNvPr id="218" name="Oval 217"/>
                <p:cNvSpPr/>
                <p:nvPr/>
              </p:nvSpPr>
              <p:spPr bwMode="auto">
                <a:xfrm rot="2652439">
                  <a:off x="4706379" y="2480349"/>
                  <a:ext cx="237582" cy="239912"/>
                </a:xfrm>
                <a:prstGeom prst="ellipse">
                  <a:avLst/>
                </a:prstGeom>
                <a:grp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000" b="0" i="0" u="sng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ill Sans MT Condensed" pitchFamily="34" charset="0"/>
                    <a:cs typeface="Arial" charset="0"/>
                  </a:endParaRPr>
                </a:p>
              </p:txBody>
            </p:sp>
            <p:sp>
              <p:nvSpPr>
                <p:cNvPr id="219" name="Oval 218"/>
                <p:cNvSpPr/>
                <p:nvPr/>
              </p:nvSpPr>
              <p:spPr bwMode="auto">
                <a:xfrm rot="2652439">
                  <a:off x="5800884" y="2442153"/>
                  <a:ext cx="237582" cy="239912"/>
                </a:xfrm>
                <a:prstGeom prst="ellipse">
                  <a:avLst/>
                </a:prstGeom>
                <a:grp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000" b="0" i="0" u="sng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ill Sans MT Condensed" pitchFamily="34" charset="0"/>
                    <a:cs typeface="Arial" charset="0"/>
                  </a:endParaRPr>
                </a:p>
              </p:txBody>
            </p:sp>
            <p:sp>
              <p:nvSpPr>
                <p:cNvPr id="220" name="Oval 219"/>
                <p:cNvSpPr/>
                <p:nvPr/>
              </p:nvSpPr>
              <p:spPr bwMode="auto">
                <a:xfrm rot="2652439">
                  <a:off x="6868388" y="2509054"/>
                  <a:ext cx="237582" cy="239912"/>
                </a:xfrm>
                <a:prstGeom prst="ellipse">
                  <a:avLst/>
                </a:prstGeom>
                <a:grp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000" b="0" i="0" u="sng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ill Sans MT Condensed" pitchFamily="34" charset="0"/>
                    <a:cs typeface="Arial" charset="0"/>
                  </a:endParaRPr>
                </a:p>
              </p:txBody>
            </p:sp>
            <p:sp>
              <p:nvSpPr>
                <p:cNvPr id="221" name="Oval 220"/>
                <p:cNvSpPr/>
                <p:nvPr/>
              </p:nvSpPr>
              <p:spPr bwMode="auto">
                <a:xfrm rot="2652439">
                  <a:off x="6397571" y="3412880"/>
                  <a:ext cx="237582" cy="239912"/>
                </a:xfrm>
                <a:prstGeom prst="ellipse">
                  <a:avLst/>
                </a:prstGeom>
                <a:grp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000" b="0" i="0" u="sng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ill Sans MT Condensed" pitchFamily="34" charset="0"/>
                    <a:cs typeface="Arial" charset="0"/>
                  </a:endParaRPr>
                </a:p>
              </p:txBody>
            </p:sp>
            <p:sp>
              <p:nvSpPr>
                <p:cNvPr id="222" name="Oval 221"/>
                <p:cNvSpPr/>
                <p:nvPr/>
              </p:nvSpPr>
              <p:spPr bwMode="auto">
                <a:xfrm rot="2652439">
                  <a:off x="7434547" y="3514176"/>
                  <a:ext cx="237582" cy="239912"/>
                </a:xfrm>
                <a:prstGeom prst="ellipse">
                  <a:avLst/>
                </a:prstGeom>
                <a:grp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000" b="0" i="0" u="sng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ill Sans MT Condensed" pitchFamily="34" charset="0"/>
                    <a:cs typeface="Arial" charset="0"/>
                  </a:endParaRPr>
                </a:p>
              </p:txBody>
            </p:sp>
            <p:sp>
              <p:nvSpPr>
                <p:cNvPr id="223" name="Oval 222"/>
                <p:cNvSpPr/>
                <p:nvPr/>
              </p:nvSpPr>
              <p:spPr bwMode="auto">
                <a:xfrm rot="2652439">
                  <a:off x="6396542" y="4683600"/>
                  <a:ext cx="237582" cy="239912"/>
                </a:xfrm>
                <a:prstGeom prst="ellipse">
                  <a:avLst/>
                </a:prstGeom>
                <a:grp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000" b="0" i="0" u="sng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ill Sans MT Condensed" pitchFamily="34" charset="0"/>
                    <a:cs typeface="Arial" charset="0"/>
                  </a:endParaRPr>
                </a:p>
              </p:txBody>
            </p:sp>
          </p:grpSp>
        </p:grpSp>
        <p:sp>
          <p:nvSpPr>
            <p:cNvPr id="185" name="Freeform 184"/>
            <p:cNvSpPr/>
            <p:nvPr/>
          </p:nvSpPr>
          <p:spPr>
            <a:xfrm>
              <a:off x="603027" y="1490822"/>
              <a:ext cx="2436257" cy="1939523"/>
            </a:xfrm>
            <a:custGeom>
              <a:avLst/>
              <a:gdLst>
                <a:gd name="connsiteX0" fmla="*/ 321101 w 2436257"/>
                <a:gd name="connsiteY0" fmla="*/ 211519 h 1939523"/>
                <a:gd name="connsiteX1" fmla="*/ 29271 w 2436257"/>
                <a:gd name="connsiteY1" fmla="*/ 240702 h 1939523"/>
                <a:gd name="connsiteX2" fmla="*/ 48726 w 2436257"/>
                <a:gd name="connsiteY2" fmla="*/ 649264 h 1939523"/>
                <a:gd name="connsiteX3" fmla="*/ 369739 w 2436257"/>
                <a:gd name="connsiteY3" fmla="*/ 1913860 h 1939523"/>
                <a:gd name="connsiteX4" fmla="*/ 1206318 w 2436257"/>
                <a:gd name="connsiteY4" fmla="*/ 1437204 h 1939523"/>
                <a:gd name="connsiteX5" fmla="*/ 1838616 w 2436257"/>
                <a:gd name="connsiteY5" fmla="*/ 697902 h 1939523"/>
                <a:gd name="connsiteX6" fmla="*/ 2402820 w 2436257"/>
                <a:gd name="connsiteY6" fmla="*/ 104515 h 1939523"/>
                <a:gd name="connsiteX7" fmla="*/ 807484 w 2436257"/>
                <a:gd name="connsiteY7" fmla="*/ 7238 h 1939523"/>
                <a:gd name="connsiteX8" fmla="*/ 126547 w 2436257"/>
                <a:gd name="connsiteY8" fmla="*/ 192064 h 1939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36257" h="1939523">
                  <a:moveTo>
                    <a:pt x="321101" y="211519"/>
                  </a:moveTo>
                  <a:cubicBezTo>
                    <a:pt x="197884" y="189632"/>
                    <a:pt x="74667" y="167745"/>
                    <a:pt x="29271" y="240702"/>
                  </a:cubicBezTo>
                  <a:cubicBezTo>
                    <a:pt x="-16125" y="313659"/>
                    <a:pt x="-8019" y="370404"/>
                    <a:pt x="48726" y="649264"/>
                  </a:cubicBezTo>
                  <a:cubicBezTo>
                    <a:pt x="105471" y="928124"/>
                    <a:pt x="176807" y="1782537"/>
                    <a:pt x="369739" y="1913860"/>
                  </a:cubicBezTo>
                  <a:cubicBezTo>
                    <a:pt x="562671" y="2045183"/>
                    <a:pt x="961505" y="1639864"/>
                    <a:pt x="1206318" y="1437204"/>
                  </a:cubicBezTo>
                  <a:cubicBezTo>
                    <a:pt x="1451131" y="1234544"/>
                    <a:pt x="1639199" y="920017"/>
                    <a:pt x="1838616" y="697902"/>
                  </a:cubicBezTo>
                  <a:cubicBezTo>
                    <a:pt x="2038033" y="475787"/>
                    <a:pt x="2574675" y="219626"/>
                    <a:pt x="2402820" y="104515"/>
                  </a:cubicBezTo>
                  <a:cubicBezTo>
                    <a:pt x="2230965" y="-10596"/>
                    <a:pt x="1186863" y="-7353"/>
                    <a:pt x="807484" y="7238"/>
                  </a:cubicBezTo>
                  <a:cubicBezTo>
                    <a:pt x="428105" y="21829"/>
                    <a:pt x="277326" y="106946"/>
                    <a:pt x="126547" y="192064"/>
                  </a:cubicBezTo>
                </a:path>
              </a:pathLst>
            </a:custGeom>
            <a:solidFill>
              <a:schemeClr val="tx2">
                <a:lumMod val="40000"/>
                <a:lumOff val="60000"/>
                <a:alpha val="5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Freeform 185"/>
            <p:cNvSpPr/>
            <p:nvPr/>
          </p:nvSpPr>
          <p:spPr>
            <a:xfrm>
              <a:off x="3398177" y="1255055"/>
              <a:ext cx="2550589" cy="1693172"/>
            </a:xfrm>
            <a:custGeom>
              <a:avLst/>
              <a:gdLst>
                <a:gd name="connsiteX0" fmla="*/ 590163 w 2550589"/>
                <a:gd name="connsiteY0" fmla="*/ 28996 h 1693172"/>
                <a:gd name="connsiteX1" fmla="*/ 308061 w 2550589"/>
                <a:gd name="connsiteY1" fmla="*/ 807209 h 1693172"/>
                <a:gd name="connsiteX2" fmla="*/ 64870 w 2550589"/>
                <a:gd name="connsiteY2" fmla="*/ 1118494 h 1693172"/>
                <a:gd name="connsiteX3" fmla="*/ 123236 w 2550589"/>
                <a:gd name="connsiteY3" fmla="*/ 1643788 h 1693172"/>
                <a:gd name="connsiteX4" fmla="*/ 1358649 w 2550589"/>
                <a:gd name="connsiteY4" fmla="*/ 1663243 h 1693172"/>
                <a:gd name="connsiteX5" fmla="*/ 2428691 w 2550589"/>
                <a:gd name="connsiteY5" fmla="*/ 1575694 h 1693172"/>
                <a:gd name="connsiteX6" fmla="*/ 2428691 w 2550589"/>
                <a:gd name="connsiteY6" fmla="*/ 1274136 h 1693172"/>
                <a:gd name="connsiteX7" fmla="*/ 1553202 w 2550589"/>
                <a:gd name="connsiteY7" fmla="*/ 272188 h 1693172"/>
                <a:gd name="connsiteX8" fmla="*/ 590163 w 2550589"/>
                <a:gd name="connsiteY8" fmla="*/ 28996 h 1693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50589" h="1693172">
                  <a:moveTo>
                    <a:pt x="590163" y="28996"/>
                  </a:moveTo>
                  <a:cubicBezTo>
                    <a:pt x="382639" y="118166"/>
                    <a:pt x="395610" y="625626"/>
                    <a:pt x="308061" y="807209"/>
                  </a:cubicBezTo>
                  <a:cubicBezTo>
                    <a:pt x="220512" y="988792"/>
                    <a:pt x="95674" y="979064"/>
                    <a:pt x="64870" y="1118494"/>
                  </a:cubicBezTo>
                  <a:cubicBezTo>
                    <a:pt x="34066" y="1257924"/>
                    <a:pt x="-92394" y="1552996"/>
                    <a:pt x="123236" y="1643788"/>
                  </a:cubicBezTo>
                  <a:cubicBezTo>
                    <a:pt x="338866" y="1734580"/>
                    <a:pt x="974407" y="1674592"/>
                    <a:pt x="1358649" y="1663243"/>
                  </a:cubicBezTo>
                  <a:cubicBezTo>
                    <a:pt x="1742891" y="1651894"/>
                    <a:pt x="2250351" y="1640545"/>
                    <a:pt x="2428691" y="1575694"/>
                  </a:cubicBezTo>
                  <a:cubicBezTo>
                    <a:pt x="2607031" y="1510843"/>
                    <a:pt x="2574606" y="1491387"/>
                    <a:pt x="2428691" y="1274136"/>
                  </a:cubicBezTo>
                  <a:cubicBezTo>
                    <a:pt x="2282776" y="1056885"/>
                    <a:pt x="1856381" y="478090"/>
                    <a:pt x="1553202" y="272188"/>
                  </a:cubicBezTo>
                  <a:cubicBezTo>
                    <a:pt x="1250023" y="66286"/>
                    <a:pt x="797687" y="-60174"/>
                    <a:pt x="590163" y="28996"/>
                  </a:cubicBezTo>
                  <a:close/>
                </a:path>
              </a:pathLst>
            </a:custGeom>
            <a:solidFill>
              <a:srgbClr val="913533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Freeform 186"/>
            <p:cNvSpPr/>
            <p:nvPr/>
          </p:nvSpPr>
          <p:spPr>
            <a:xfrm>
              <a:off x="952830" y="3762143"/>
              <a:ext cx="1665957" cy="1803834"/>
            </a:xfrm>
            <a:custGeom>
              <a:avLst/>
              <a:gdLst>
                <a:gd name="connsiteX0" fmla="*/ 311766 w 1665957"/>
                <a:gd name="connsiteY0" fmla="*/ 12189 h 1803834"/>
                <a:gd name="connsiteX1" fmla="*/ 10208 w 1665957"/>
                <a:gd name="connsiteY1" fmla="*/ 206742 h 1803834"/>
                <a:gd name="connsiteX2" fmla="*/ 126940 w 1665957"/>
                <a:gd name="connsiteY2" fmla="*/ 1023866 h 1803834"/>
                <a:gd name="connsiteX3" fmla="*/ 661961 w 1665957"/>
                <a:gd name="connsiteY3" fmla="*/ 1802078 h 1803834"/>
                <a:gd name="connsiteX4" fmla="*/ 1372081 w 1665957"/>
                <a:gd name="connsiteY4" fmla="*/ 1218419 h 1803834"/>
                <a:gd name="connsiteX5" fmla="*/ 1634727 w 1665957"/>
                <a:gd name="connsiteY5" fmla="*/ 654214 h 1803834"/>
                <a:gd name="connsiteX6" fmla="*/ 700872 w 1665957"/>
                <a:gd name="connsiteY6" fmla="*/ 70555 h 1803834"/>
                <a:gd name="connsiteX7" fmla="*/ 253400 w 1665957"/>
                <a:gd name="connsiteY7" fmla="*/ 31644 h 1803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65957" h="1803834">
                  <a:moveTo>
                    <a:pt x="311766" y="12189"/>
                  </a:moveTo>
                  <a:cubicBezTo>
                    <a:pt x="176389" y="25159"/>
                    <a:pt x="41012" y="38129"/>
                    <a:pt x="10208" y="206742"/>
                  </a:cubicBezTo>
                  <a:cubicBezTo>
                    <a:pt x="-20596" y="375355"/>
                    <a:pt x="18314" y="757977"/>
                    <a:pt x="126940" y="1023866"/>
                  </a:cubicBezTo>
                  <a:cubicBezTo>
                    <a:pt x="235565" y="1289755"/>
                    <a:pt x="454438" y="1769653"/>
                    <a:pt x="661961" y="1802078"/>
                  </a:cubicBezTo>
                  <a:cubicBezTo>
                    <a:pt x="869484" y="1834503"/>
                    <a:pt x="1209953" y="1409729"/>
                    <a:pt x="1372081" y="1218419"/>
                  </a:cubicBezTo>
                  <a:cubicBezTo>
                    <a:pt x="1534209" y="1027109"/>
                    <a:pt x="1746595" y="845525"/>
                    <a:pt x="1634727" y="654214"/>
                  </a:cubicBezTo>
                  <a:cubicBezTo>
                    <a:pt x="1522859" y="462903"/>
                    <a:pt x="931093" y="174317"/>
                    <a:pt x="700872" y="70555"/>
                  </a:cubicBezTo>
                  <a:cubicBezTo>
                    <a:pt x="470651" y="-33207"/>
                    <a:pt x="362025" y="-782"/>
                    <a:pt x="253400" y="31644"/>
                  </a:cubicBezTo>
                </a:path>
              </a:pathLst>
            </a:custGeom>
            <a:solidFill>
              <a:srgbClr val="00B0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Freeform 187"/>
            <p:cNvSpPr/>
            <p:nvPr/>
          </p:nvSpPr>
          <p:spPr>
            <a:xfrm>
              <a:off x="4680251" y="3159508"/>
              <a:ext cx="1648197" cy="1782897"/>
            </a:xfrm>
            <a:custGeom>
              <a:avLst/>
              <a:gdLst>
                <a:gd name="connsiteX0" fmla="*/ 446226 w 1648197"/>
                <a:gd name="connsiteY0" fmla="*/ 21437 h 1782897"/>
                <a:gd name="connsiteX1" fmla="*/ 164123 w 1648197"/>
                <a:gd name="connsiteY1" fmla="*/ 70075 h 1782897"/>
                <a:gd name="connsiteX2" fmla="*/ 57119 w 1648197"/>
                <a:gd name="connsiteY2" fmla="*/ 721828 h 1782897"/>
                <a:gd name="connsiteX3" fmla="*/ 134940 w 1648197"/>
                <a:gd name="connsiteY3" fmla="*/ 1782143 h 1782897"/>
                <a:gd name="connsiteX4" fmla="*/ 1525996 w 1648197"/>
                <a:gd name="connsiteY4" fmla="*/ 877471 h 1782897"/>
                <a:gd name="connsiteX5" fmla="*/ 1457902 w 1648197"/>
                <a:gd name="connsiteY5" fmla="*/ 99258 h 1782897"/>
                <a:gd name="connsiteX6" fmla="*/ 446226 w 1648197"/>
                <a:gd name="connsiteY6" fmla="*/ 21437 h 1782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48197" h="1782897">
                  <a:moveTo>
                    <a:pt x="446226" y="21437"/>
                  </a:moveTo>
                  <a:cubicBezTo>
                    <a:pt x="230596" y="16573"/>
                    <a:pt x="228974" y="-46657"/>
                    <a:pt x="164123" y="70075"/>
                  </a:cubicBezTo>
                  <a:cubicBezTo>
                    <a:pt x="99272" y="186807"/>
                    <a:pt x="61983" y="436483"/>
                    <a:pt x="57119" y="721828"/>
                  </a:cubicBezTo>
                  <a:cubicBezTo>
                    <a:pt x="52255" y="1007173"/>
                    <a:pt x="-109873" y="1756203"/>
                    <a:pt x="134940" y="1782143"/>
                  </a:cubicBezTo>
                  <a:cubicBezTo>
                    <a:pt x="379753" y="1808084"/>
                    <a:pt x="1305502" y="1157952"/>
                    <a:pt x="1525996" y="877471"/>
                  </a:cubicBezTo>
                  <a:cubicBezTo>
                    <a:pt x="1746490" y="596990"/>
                    <a:pt x="1634621" y="241930"/>
                    <a:pt x="1457902" y="99258"/>
                  </a:cubicBezTo>
                  <a:cubicBezTo>
                    <a:pt x="1281183" y="-43414"/>
                    <a:pt x="661856" y="26301"/>
                    <a:pt x="446226" y="21437"/>
                  </a:cubicBezTo>
                  <a:close/>
                </a:path>
              </a:pathLst>
            </a:custGeom>
            <a:solidFill>
              <a:srgbClr val="A9DA7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Freeform 188"/>
            <p:cNvSpPr/>
            <p:nvPr/>
          </p:nvSpPr>
          <p:spPr>
            <a:xfrm>
              <a:off x="2540910" y="2982540"/>
              <a:ext cx="1578718" cy="2729876"/>
            </a:xfrm>
            <a:custGeom>
              <a:avLst/>
              <a:gdLst>
                <a:gd name="connsiteX0" fmla="*/ 656915 w 1578718"/>
                <a:gd name="connsiteY0" fmla="*/ 52271 h 2729876"/>
                <a:gd name="connsiteX1" fmla="*/ 34344 w 1578718"/>
                <a:gd name="connsiteY1" fmla="*/ 597020 h 2729876"/>
                <a:gd name="connsiteX2" fmla="*/ 160804 w 1578718"/>
                <a:gd name="connsiteY2" fmla="*/ 1287684 h 2729876"/>
                <a:gd name="connsiteX3" fmla="*/ 832012 w 1578718"/>
                <a:gd name="connsiteY3" fmla="*/ 1744884 h 2729876"/>
                <a:gd name="connsiteX4" fmla="*/ 666642 w 1578718"/>
                <a:gd name="connsiteY4" fmla="*/ 2610646 h 2729876"/>
                <a:gd name="connsiteX5" fmla="*/ 1347578 w 1578718"/>
                <a:gd name="connsiteY5" fmla="*/ 2571735 h 2729876"/>
                <a:gd name="connsiteX6" fmla="*/ 1561587 w 1578718"/>
                <a:gd name="connsiteY6" fmla="*/ 1219590 h 2729876"/>
                <a:gd name="connsiteX7" fmla="*/ 958472 w 1578718"/>
                <a:gd name="connsiteY7" fmla="*/ 149548 h 2729876"/>
                <a:gd name="connsiteX8" fmla="*/ 656915 w 1578718"/>
                <a:gd name="connsiteY8" fmla="*/ 52271 h 2729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78718" h="2729876">
                  <a:moveTo>
                    <a:pt x="656915" y="52271"/>
                  </a:moveTo>
                  <a:cubicBezTo>
                    <a:pt x="502894" y="126850"/>
                    <a:pt x="117029" y="391118"/>
                    <a:pt x="34344" y="597020"/>
                  </a:cubicBezTo>
                  <a:cubicBezTo>
                    <a:pt x="-48341" y="802922"/>
                    <a:pt x="27859" y="1096373"/>
                    <a:pt x="160804" y="1287684"/>
                  </a:cubicBezTo>
                  <a:cubicBezTo>
                    <a:pt x="293749" y="1478995"/>
                    <a:pt x="747706" y="1524390"/>
                    <a:pt x="832012" y="1744884"/>
                  </a:cubicBezTo>
                  <a:cubicBezTo>
                    <a:pt x="916318" y="1965378"/>
                    <a:pt x="580714" y="2472838"/>
                    <a:pt x="666642" y="2610646"/>
                  </a:cubicBezTo>
                  <a:cubicBezTo>
                    <a:pt x="752570" y="2748454"/>
                    <a:pt x="1198421" y="2803578"/>
                    <a:pt x="1347578" y="2571735"/>
                  </a:cubicBezTo>
                  <a:cubicBezTo>
                    <a:pt x="1496735" y="2339892"/>
                    <a:pt x="1626438" y="1623288"/>
                    <a:pt x="1561587" y="1219590"/>
                  </a:cubicBezTo>
                  <a:cubicBezTo>
                    <a:pt x="1496736" y="815892"/>
                    <a:pt x="1109251" y="337616"/>
                    <a:pt x="958472" y="149548"/>
                  </a:cubicBezTo>
                  <a:cubicBezTo>
                    <a:pt x="807693" y="-38520"/>
                    <a:pt x="810936" y="-22308"/>
                    <a:pt x="656915" y="52271"/>
                  </a:cubicBezTo>
                  <a:close/>
                </a:path>
              </a:pathLst>
            </a:custGeom>
            <a:solidFill>
              <a:srgbClr val="00B0F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00008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66891" y="155942"/>
            <a:ext cx="487505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600" dirty="0" smtClean="0">
                <a:solidFill>
                  <a:schemeClr val="accent1">
                    <a:lumMod val="50000"/>
                  </a:schemeClr>
                </a:solidFill>
                <a:latin typeface="Roboto Slab" pitchFamily="2" charset="0"/>
                <a:ea typeface="Roboto Slab" pitchFamily="2" charset="0"/>
              </a:rPr>
              <a:t>multi-way spectral clustering</a:t>
            </a:r>
            <a:endParaRPr lang="en-US" sz="2600" dirty="0">
              <a:solidFill>
                <a:schemeClr val="accent1">
                  <a:lumMod val="50000"/>
                </a:schemeClr>
              </a:solidFill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 flipV="1">
            <a:off x="602484" y="709067"/>
            <a:ext cx="8189299" cy="2390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510" y="1208338"/>
            <a:ext cx="3999037" cy="2498275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4841636" y="986976"/>
            <a:ext cx="3310940" cy="2719637"/>
            <a:chOff x="4222376" y="1142476"/>
            <a:chExt cx="4393946" cy="3694393"/>
          </a:xfrm>
        </p:grpSpPr>
        <p:grpSp>
          <p:nvGrpSpPr>
            <p:cNvPr id="14" name="Group 13"/>
            <p:cNvGrpSpPr/>
            <p:nvPr/>
          </p:nvGrpSpPr>
          <p:grpSpPr>
            <a:xfrm>
              <a:off x="4222376" y="1142476"/>
              <a:ext cx="4013948" cy="3694393"/>
              <a:chOff x="4558552" y="2471083"/>
              <a:chExt cx="3476625" cy="3116170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58552" y="2471083"/>
                <a:ext cx="3476625" cy="2706874"/>
              </a:xfrm>
              <a:prstGeom prst="rect">
                <a:avLst/>
              </a:prstGeom>
            </p:spPr>
          </p:pic>
          <p:sp>
            <p:nvSpPr>
              <p:cNvPr id="3" name="Rectangle 2"/>
              <p:cNvSpPr/>
              <p:nvPr/>
            </p:nvSpPr>
            <p:spPr>
              <a:xfrm>
                <a:off x="6219520" y="5103159"/>
                <a:ext cx="369794" cy="48409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5005793" y="4351626"/>
              <a:ext cx="3610529" cy="418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tx1"/>
                  </a:solidFill>
                  <a:latin typeface="Roboto Condensed" pitchFamily="2" charset="0"/>
                  <a:ea typeface="Roboto Condensed" pitchFamily="2" charset="0"/>
                </a:rPr>
                <a:t>[photo credit:  Ma-Wu-Luo-Feng 2011]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001605" y="3854490"/>
            <a:ext cx="2832809" cy="1917912"/>
            <a:chOff x="406186" y="922797"/>
            <a:chExt cx="5464115" cy="3814587"/>
          </a:xfrm>
        </p:grpSpPr>
        <p:cxnSp>
          <p:nvCxnSpPr>
            <p:cNvPr id="18" name="Straight Connector 17"/>
            <p:cNvCxnSpPr/>
            <p:nvPr/>
          </p:nvCxnSpPr>
          <p:spPr bwMode="auto">
            <a:xfrm flipV="1">
              <a:off x="2675734" y="2795106"/>
              <a:ext cx="452659" cy="474749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Straight Connector 18"/>
            <p:cNvCxnSpPr/>
            <p:nvPr/>
          </p:nvCxnSpPr>
          <p:spPr bwMode="auto">
            <a:xfrm flipV="1">
              <a:off x="2669594" y="3072279"/>
              <a:ext cx="1447764" cy="210651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Connector 19"/>
            <p:cNvCxnSpPr/>
            <p:nvPr/>
          </p:nvCxnSpPr>
          <p:spPr bwMode="auto">
            <a:xfrm rot="5400000" flipH="1" flipV="1">
              <a:off x="3041817" y="2282103"/>
              <a:ext cx="631951" cy="438408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Straight Connector 20"/>
            <p:cNvCxnSpPr/>
            <p:nvPr/>
          </p:nvCxnSpPr>
          <p:spPr bwMode="auto">
            <a:xfrm>
              <a:off x="3138589" y="2795106"/>
              <a:ext cx="988965" cy="266084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Straight Connector 21"/>
            <p:cNvCxnSpPr/>
            <p:nvPr/>
          </p:nvCxnSpPr>
          <p:spPr bwMode="auto">
            <a:xfrm flipV="1">
              <a:off x="3485236" y="3072279"/>
              <a:ext cx="672904" cy="388039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Straight Connector 22"/>
            <p:cNvCxnSpPr/>
            <p:nvPr/>
          </p:nvCxnSpPr>
          <p:spPr bwMode="auto">
            <a:xfrm rot="16200000" flipV="1">
              <a:off x="2557377" y="2211447"/>
              <a:ext cx="535587" cy="492224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" name="Straight Connector 23"/>
            <p:cNvCxnSpPr/>
            <p:nvPr/>
          </p:nvCxnSpPr>
          <p:spPr bwMode="auto">
            <a:xfrm flipV="1">
              <a:off x="925928" y="1430779"/>
              <a:ext cx="1306406" cy="194759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" name="Straight Connector 24"/>
            <p:cNvCxnSpPr/>
            <p:nvPr/>
          </p:nvCxnSpPr>
          <p:spPr bwMode="auto">
            <a:xfrm>
              <a:off x="907353" y="1705732"/>
              <a:ext cx="693447" cy="237721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Straight Connector 25"/>
            <p:cNvCxnSpPr/>
            <p:nvPr/>
          </p:nvCxnSpPr>
          <p:spPr bwMode="auto">
            <a:xfrm rot="16200000" flipH="1">
              <a:off x="585247" y="2013371"/>
              <a:ext cx="761851" cy="198128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" name="Straight Connector 26"/>
            <p:cNvCxnSpPr/>
            <p:nvPr/>
          </p:nvCxnSpPr>
          <p:spPr bwMode="auto">
            <a:xfrm rot="5400000">
              <a:off x="1151833" y="2033252"/>
              <a:ext cx="495489" cy="470557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Straight Connector 27"/>
            <p:cNvCxnSpPr/>
            <p:nvPr/>
          </p:nvCxnSpPr>
          <p:spPr bwMode="auto">
            <a:xfrm rot="10800000" flipV="1">
              <a:off x="1758684" y="1479468"/>
              <a:ext cx="504607" cy="421022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" name="Straight Connector 28"/>
            <p:cNvCxnSpPr/>
            <p:nvPr/>
          </p:nvCxnSpPr>
          <p:spPr bwMode="auto">
            <a:xfrm rot="16200000" flipV="1">
              <a:off x="1542887" y="2232326"/>
              <a:ext cx="673064" cy="278619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" name="Straight Connector 29"/>
            <p:cNvCxnSpPr/>
            <p:nvPr/>
          </p:nvCxnSpPr>
          <p:spPr bwMode="auto">
            <a:xfrm rot="5400000" flipH="1" flipV="1">
              <a:off x="2030056" y="2285861"/>
              <a:ext cx="509810" cy="340532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Straight Connector 30"/>
            <p:cNvCxnSpPr/>
            <p:nvPr/>
          </p:nvCxnSpPr>
          <p:spPr bwMode="auto">
            <a:xfrm rot="16200000" flipV="1">
              <a:off x="2141928" y="1711354"/>
              <a:ext cx="558501" cy="117641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/>
            <p:cNvCxnSpPr/>
            <p:nvPr/>
          </p:nvCxnSpPr>
          <p:spPr bwMode="auto">
            <a:xfrm rot="10800000">
              <a:off x="1786546" y="1963501"/>
              <a:ext cx="631531" cy="143205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" name="Straight Connector 32"/>
            <p:cNvCxnSpPr/>
            <p:nvPr/>
          </p:nvCxnSpPr>
          <p:spPr bwMode="auto">
            <a:xfrm rot="10800000" flipV="1">
              <a:off x="2582153" y="1677089"/>
              <a:ext cx="489129" cy="403840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Straight Connector 33"/>
            <p:cNvCxnSpPr/>
            <p:nvPr/>
          </p:nvCxnSpPr>
          <p:spPr bwMode="auto">
            <a:xfrm rot="10800000">
              <a:off x="2411887" y="1433644"/>
              <a:ext cx="640819" cy="151796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" name="Straight Connector 34"/>
            <p:cNvCxnSpPr/>
            <p:nvPr/>
          </p:nvCxnSpPr>
          <p:spPr bwMode="auto">
            <a:xfrm rot="10800000">
              <a:off x="1189066" y="2593604"/>
              <a:ext cx="783224" cy="183303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" name="Straight Connector 35"/>
            <p:cNvCxnSpPr/>
            <p:nvPr/>
          </p:nvCxnSpPr>
          <p:spPr bwMode="auto">
            <a:xfrm rot="16200000" flipH="1">
              <a:off x="2655082" y="2196926"/>
              <a:ext cx="999571" cy="1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" name="Straight Connector 36"/>
            <p:cNvCxnSpPr/>
            <p:nvPr/>
          </p:nvCxnSpPr>
          <p:spPr bwMode="auto">
            <a:xfrm rot="10800000" flipV="1">
              <a:off x="2154941" y="2788362"/>
              <a:ext cx="891575" cy="2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" name="Straight Connector 37"/>
            <p:cNvCxnSpPr/>
            <p:nvPr/>
          </p:nvCxnSpPr>
          <p:spPr bwMode="auto">
            <a:xfrm flipV="1">
              <a:off x="1281496" y="3299605"/>
              <a:ext cx="1306406" cy="194759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" name="Straight Connector 38"/>
            <p:cNvCxnSpPr/>
            <p:nvPr/>
          </p:nvCxnSpPr>
          <p:spPr bwMode="auto">
            <a:xfrm rot="10800000" flipV="1">
              <a:off x="2114252" y="3348294"/>
              <a:ext cx="504607" cy="421022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0" name="Straight Connector 39"/>
            <p:cNvCxnSpPr/>
            <p:nvPr/>
          </p:nvCxnSpPr>
          <p:spPr bwMode="auto">
            <a:xfrm rot="16200000" flipV="1">
              <a:off x="2497496" y="3580181"/>
              <a:ext cx="558501" cy="117641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" name="Straight Connector 40"/>
            <p:cNvCxnSpPr/>
            <p:nvPr/>
          </p:nvCxnSpPr>
          <p:spPr bwMode="auto">
            <a:xfrm rot="10800000" flipV="1">
              <a:off x="2937722" y="3545915"/>
              <a:ext cx="489129" cy="403840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" name="Straight Connector 41"/>
            <p:cNvCxnSpPr/>
            <p:nvPr/>
          </p:nvCxnSpPr>
          <p:spPr bwMode="auto">
            <a:xfrm rot="10800000">
              <a:off x="2767456" y="3302470"/>
              <a:ext cx="640819" cy="151796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3" name="Straight Connector 42"/>
            <p:cNvCxnSpPr/>
            <p:nvPr/>
          </p:nvCxnSpPr>
          <p:spPr bwMode="auto">
            <a:xfrm rot="16200000" flipH="1">
              <a:off x="3010651" y="4065752"/>
              <a:ext cx="999571" cy="1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4" name="Straight Connector 43"/>
            <p:cNvCxnSpPr/>
            <p:nvPr/>
          </p:nvCxnSpPr>
          <p:spPr bwMode="auto">
            <a:xfrm>
              <a:off x="1262921" y="3574558"/>
              <a:ext cx="693447" cy="237721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5" name="Straight Connector 44"/>
            <p:cNvCxnSpPr/>
            <p:nvPr/>
          </p:nvCxnSpPr>
          <p:spPr bwMode="auto">
            <a:xfrm rot="16200000" flipH="1">
              <a:off x="940816" y="3882197"/>
              <a:ext cx="761851" cy="198128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" name="Straight Connector 45"/>
            <p:cNvCxnSpPr/>
            <p:nvPr/>
          </p:nvCxnSpPr>
          <p:spPr bwMode="auto">
            <a:xfrm rot="5400000">
              <a:off x="1507402" y="3902079"/>
              <a:ext cx="495489" cy="470557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7" name="Straight Connector 46"/>
            <p:cNvCxnSpPr/>
            <p:nvPr/>
          </p:nvCxnSpPr>
          <p:spPr bwMode="auto">
            <a:xfrm rot="16200000" flipV="1">
              <a:off x="1898455" y="4101153"/>
              <a:ext cx="673064" cy="278619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8" name="Straight Connector 47"/>
            <p:cNvCxnSpPr/>
            <p:nvPr/>
          </p:nvCxnSpPr>
          <p:spPr bwMode="auto">
            <a:xfrm rot="5400000" flipH="1" flipV="1">
              <a:off x="2385625" y="4154688"/>
              <a:ext cx="509810" cy="340532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9" name="Straight Connector 48"/>
            <p:cNvCxnSpPr/>
            <p:nvPr/>
          </p:nvCxnSpPr>
          <p:spPr bwMode="auto">
            <a:xfrm rot="10800000">
              <a:off x="2142115" y="3832327"/>
              <a:ext cx="631531" cy="143205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0" name="Straight Connector 49"/>
            <p:cNvCxnSpPr/>
            <p:nvPr/>
          </p:nvCxnSpPr>
          <p:spPr bwMode="auto">
            <a:xfrm rot="16200000" flipV="1">
              <a:off x="2912946" y="4080273"/>
              <a:ext cx="535587" cy="492224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1" name="Straight Connector 50"/>
            <p:cNvCxnSpPr/>
            <p:nvPr/>
          </p:nvCxnSpPr>
          <p:spPr bwMode="auto">
            <a:xfrm rot="10800000">
              <a:off x="1544635" y="4462430"/>
              <a:ext cx="783224" cy="183303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2" name="Straight Connector 51"/>
            <p:cNvCxnSpPr/>
            <p:nvPr/>
          </p:nvCxnSpPr>
          <p:spPr bwMode="auto">
            <a:xfrm rot="10800000" flipV="1">
              <a:off x="2510509" y="4657189"/>
              <a:ext cx="891575" cy="2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3" name="Straight Connector 52"/>
            <p:cNvCxnSpPr/>
            <p:nvPr/>
          </p:nvCxnSpPr>
          <p:spPr bwMode="auto">
            <a:xfrm rot="18852439" flipV="1">
              <a:off x="3930962" y="2450866"/>
              <a:ext cx="749346" cy="286401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4" name="Straight Connector 53"/>
            <p:cNvCxnSpPr/>
            <p:nvPr/>
          </p:nvCxnSpPr>
          <p:spPr bwMode="auto">
            <a:xfrm rot="8052439" flipH="1" flipV="1">
              <a:off x="4260346" y="2802551"/>
              <a:ext cx="567589" cy="350044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5" name="Straight Connector 54"/>
            <p:cNvCxnSpPr/>
            <p:nvPr/>
          </p:nvCxnSpPr>
          <p:spPr bwMode="auto">
            <a:xfrm rot="16200000" flipV="1">
              <a:off x="3403530" y="2330045"/>
              <a:ext cx="913601" cy="574373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6" name="Straight Connector 55"/>
            <p:cNvCxnSpPr/>
            <p:nvPr/>
          </p:nvCxnSpPr>
          <p:spPr bwMode="auto">
            <a:xfrm>
              <a:off x="4046157" y="1196539"/>
              <a:ext cx="1267002" cy="997418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7" name="Straight Connector 56"/>
            <p:cNvCxnSpPr/>
            <p:nvPr/>
          </p:nvCxnSpPr>
          <p:spPr bwMode="auto">
            <a:xfrm rot="16200000" flipH="1">
              <a:off x="3787755" y="1480085"/>
              <a:ext cx="888458" cy="371654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8" name="Straight Connector 57"/>
            <p:cNvCxnSpPr/>
            <p:nvPr/>
          </p:nvCxnSpPr>
          <p:spPr bwMode="auto">
            <a:xfrm rot="18852439" flipH="1">
              <a:off x="3393653" y="1573600"/>
              <a:ext cx="848196" cy="203663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9" name="Straight Connector 58"/>
            <p:cNvCxnSpPr/>
            <p:nvPr/>
          </p:nvCxnSpPr>
          <p:spPr bwMode="auto">
            <a:xfrm rot="10800000">
              <a:off x="3590038" y="2118522"/>
              <a:ext cx="861563" cy="16763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0" name="Straight Connector 59"/>
            <p:cNvCxnSpPr/>
            <p:nvPr/>
          </p:nvCxnSpPr>
          <p:spPr bwMode="auto">
            <a:xfrm rot="13452439" flipV="1">
              <a:off x="4629844" y="1918237"/>
              <a:ext cx="518702" cy="468738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1" name="Straight Connector 60"/>
            <p:cNvCxnSpPr/>
            <p:nvPr/>
          </p:nvCxnSpPr>
          <p:spPr bwMode="auto">
            <a:xfrm rot="18852439" flipV="1">
              <a:off x="4823294" y="2475843"/>
              <a:ext cx="621798" cy="120927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2" name="Straight Connector 61"/>
            <p:cNvCxnSpPr/>
            <p:nvPr/>
          </p:nvCxnSpPr>
          <p:spPr bwMode="auto">
            <a:xfrm rot="16200000" flipV="1">
              <a:off x="4306772" y="2280242"/>
              <a:ext cx="771114" cy="447674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3" name="Straight Connector 62"/>
            <p:cNvCxnSpPr/>
            <p:nvPr/>
          </p:nvCxnSpPr>
          <p:spPr bwMode="auto">
            <a:xfrm rot="13452439" flipV="1">
              <a:off x="5103923" y="2714433"/>
              <a:ext cx="502792" cy="449609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4" name="Straight Connector 63"/>
            <p:cNvCxnSpPr/>
            <p:nvPr/>
          </p:nvCxnSpPr>
          <p:spPr bwMode="auto">
            <a:xfrm rot="16200000" flipV="1">
              <a:off x="5138933" y="2326277"/>
              <a:ext cx="813021" cy="464567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5" name="Straight Connector 64"/>
            <p:cNvCxnSpPr/>
            <p:nvPr/>
          </p:nvCxnSpPr>
          <p:spPr bwMode="auto">
            <a:xfrm rot="16200000" flipV="1">
              <a:off x="4396698" y="3400853"/>
              <a:ext cx="1089618" cy="16892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6" name="Straight Connector 65"/>
            <p:cNvCxnSpPr/>
            <p:nvPr/>
          </p:nvCxnSpPr>
          <p:spPr bwMode="auto">
            <a:xfrm rot="18852439" flipH="1">
              <a:off x="4813735" y="3448712"/>
              <a:ext cx="1112856" cy="1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7" name="Straight Connector 66"/>
            <p:cNvCxnSpPr/>
            <p:nvPr/>
          </p:nvCxnSpPr>
          <p:spPr bwMode="auto">
            <a:xfrm rot="16200000" flipV="1">
              <a:off x="4112760" y="3066690"/>
              <a:ext cx="838166" cy="819327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8" name="Straight Connector 67"/>
            <p:cNvCxnSpPr/>
            <p:nvPr/>
          </p:nvCxnSpPr>
          <p:spPr bwMode="auto">
            <a:xfrm>
              <a:off x="2036283" y="2781099"/>
              <a:ext cx="666854" cy="494096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9" name="Straight Connector 68"/>
            <p:cNvCxnSpPr/>
            <p:nvPr/>
          </p:nvCxnSpPr>
          <p:spPr bwMode="auto">
            <a:xfrm rot="16200000" flipH="1">
              <a:off x="692591" y="3002975"/>
              <a:ext cx="917368" cy="62914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0" name="Straight Connector 69"/>
            <p:cNvCxnSpPr/>
            <p:nvPr/>
          </p:nvCxnSpPr>
          <p:spPr bwMode="auto">
            <a:xfrm flipV="1">
              <a:off x="3150813" y="1188160"/>
              <a:ext cx="886898" cy="427463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1" name="Straight Connector 70"/>
            <p:cNvCxnSpPr/>
            <p:nvPr/>
          </p:nvCxnSpPr>
          <p:spPr bwMode="auto">
            <a:xfrm rot="10800000" flipV="1">
              <a:off x="3480230" y="3912201"/>
              <a:ext cx="1419045" cy="737585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2" name="Straight Connector 71"/>
            <p:cNvCxnSpPr/>
            <p:nvPr/>
          </p:nvCxnSpPr>
          <p:spPr bwMode="auto">
            <a:xfrm rot="10800000">
              <a:off x="3505570" y="3476353"/>
              <a:ext cx="1427489" cy="435847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73" name="Group 77"/>
            <p:cNvGrpSpPr/>
            <p:nvPr/>
          </p:nvGrpSpPr>
          <p:grpSpPr>
            <a:xfrm>
              <a:off x="743278" y="1108143"/>
              <a:ext cx="5127023" cy="3629241"/>
              <a:chOff x="1292490" y="1297540"/>
              <a:chExt cx="6379639" cy="4550953"/>
            </a:xfrm>
            <a:solidFill>
              <a:schemeClr val="tx1"/>
            </a:solidFill>
          </p:grpSpPr>
          <p:sp>
            <p:nvSpPr>
              <p:cNvPr id="76" name="Oval 75"/>
              <p:cNvSpPr/>
              <p:nvPr/>
            </p:nvSpPr>
            <p:spPr bwMode="auto">
              <a:xfrm>
                <a:off x="4158446" y="3289554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77" name="Oval 76"/>
              <p:cNvSpPr/>
              <p:nvPr/>
            </p:nvSpPr>
            <p:spPr bwMode="auto">
              <a:xfrm>
                <a:off x="1292490" y="1867323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78" name="Oval 77"/>
              <p:cNvSpPr/>
              <p:nvPr/>
            </p:nvSpPr>
            <p:spPr bwMode="auto">
              <a:xfrm>
                <a:off x="1616065" y="3030967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79" name="Oval 78"/>
              <p:cNvSpPr/>
              <p:nvPr/>
            </p:nvSpPr>
            <p:spPr bwMode="auto">
              <a:xfrm>
                <a:off x="2355668" y="2255205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80" name="Oval 79"/>
              <p:cNvSpPr/>
              <p:nvPr/>
            </p:nvSpPr>
            <p:spPr bwMode="auto">
              <a:xfrm>
                <a:off x="3141494" y="1565638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81" name="Oval 80"/>
              <p:cNvSpPr/>
              <p:nvPr/>
            </p:nvSpPr>
            <p:spPr bwMode="auto">
              <a:xfrm>
                <a:off x="3372620" y="2470694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82" name="Oval 81"/>
              <p:cNvSpPr/>
              <p:nvPr/>
            </p:nvSpPr>
            <p:spPr bwMode="auto">
              <a:xfrm>
                <a:off x="2817918" y="3289554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83" name="Oval 82"/>
              <p:cNvSpPr/>
              <p:nvPr/>
            </p:nvSpPr>
            <p:spPr bwMode="auto">
              <a:xfrm>
                <a:off x="4158446" y="1824225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84" name="Oval 83"/>
              <p:cNvSpPr/>
              <p:nvPr/>
            </p:nvSpPr>
            <p:spPr bwMode="auto">
              <a:xfrm>
                <a:off x="3583934" y="3909087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85" name="Oval 84"/>
              <p:cNvSpPr/>
              <p:nvPr/>
            </p:nvSpPr>
            <p:spPr bwMode="auto">
              <a:xfrm>
                <a:off x="4600886" y="4167674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86" name="Oval 85"/>
              <p:cNvSpPr/>
              <p:nvPr/>
            </p:nvSpPr>
            <p:spPr bwMode="auto">
              <a:xfrm>
                <a:off x="1734930" y="4210772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87" name="Oval 86"/>
              <p:cNvSpPr/>
              <p:nvPr/>
            </p:nvSpPr>
            <p:spPr bwMode="auto">
              <a:xfrm>
                <a:off x="2058505" y="5374416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88" name="Oval 87"/>
              <p:cNvSpPr/>
              <p:nvPr/>
            </p:nvSpPr>
            <p:spPr bwMode="auto">
              <a:xfrm>
                <a:off x="2798108" y="4598653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89" name="Oval 88"/>
              <p:cNvSpPr/>
              <p:nvPr/>
            </p:nvSpPr>
            <p:spPr bwMode="auto">
              <a:xfrm>
                <a:off x="3815060" y="4814143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90" name="Oval 89"/>
              <p:cNvSpPr/>
              <p:nvPr/>
            </p:nvSpPr>
            <p:spPr bwMode="auto">
              <a:xfrm>
                <a:off x="3260358" y="5633003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91" name="Oval 90"/>
              <p:cNvSpPr/>
              <p:nvPr/>
            </p:nvSpPr>
            <p:spPr bwMode="auto">
              <a:xfrm>
                <a:off x="4600886" y="5633003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92" name="Oval 91"/>
              <p:cNvSpPr/>
              <p:nvPr/>
            </p:nvSpPr>
            <p:spPr bwMode="auto">
              <a:xfrm rot="2652439">
                <a:off x="5408780" y="3630698"/>
                <a:ext cx="237582" cy="239912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93" name="Oval 92"/>
              <p:cNvSpPr/>
              <p:nvPr/>
            </p:nvSpPr>
            <p:spPr bwMode="auto">
              <a:xfrm rot="2652439">
                <a:off x="5292252" y="1297540"/>
                <a:ext cx="237582" cy="239912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94" name="Oval 93"/>
              <p:cNvSpPr/>
              <p:nvPr/>
            </p:nvSpPr>
            <p:spPr bwMode="auto">
              <a:xfrm rot="2652439">
                <a:off x="4706379" y="2480349"/>
                <a:ext cx="237582" cy="239912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95" name="Oval 94"/>
              <p:cNvSpPr/>
              <p:nvPr/>
            </p:nvSpPr>
            <p:spPr bwMode="auto">
              <a:xfrm rot="2652439">
                <a:off x="5800884" y="2442153"/>
                <a:ext cx="237582" cy="239912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96" name="Oval 95"/>
              <p:cNvSpPr/>
              <p:nvPr/>
            </p:nvSpPr>
            <p:spPr bwMode="auto">
              <a:xfrm rot="2652439">
                <a:off x="6868388" y="2509054"/>
                <a:ext cx="237582" cy="239912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97" name="Oval 96"/>
              <p:cNvSpPr/>
              <p:nvPr/>
            </p:nvSpPr>
            <p:spPr bwMode="auto">
              <a:xfrm rot="2652439">
                <a:off x="6397571" y="3412880"/>
                <a:ext cx="237582" cy="239912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98" name="Oval 97"/>
              <p:cNvSpPr/>
              <p:nvPr/>
            </p:nvSpPr>
            <p:spPr bwMode="auto">
              <a:xfrm rot="2652439">
                <a:off x="7434547" y="3514176"/>
                <a:ext cx="237582" cy="239912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99" name="Oval 98"/>
              <p:cNvSpPr/>
              <p:nvPr/>
            </p:nvSpPr>
            <p:spPr bwMode="auto">
              <a:xfrm rot="2652439">
                <a:off x="6396542" y="4683600"/>
                <a:ext cx="237582" cy="239912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</p:grpSp>
        <p:sp>
          <p:nvSpPr>
            <p:cNvPr id="74" name="Freeform 73"/>
            <p:cNvSpPr/>
            <p:nvPr/>
          </p:nvSpPr>
          <p:spPr bwMode="auto">
            <a:xfrm>
              <a:off x="406186" y="922797"/>
              <a:ext cx="3657601" cy="2387600"/>
            </a:xfrm>
            <a:custGeom>
              <a:avLst/>
              <a:gdLst>
                <a:gd name="connsiteX0" fmla="*/ 268749 w 3657601"/>
                <a:gd name="connsiteY0" fmla="*/ 275303 h 2387600"/>
                <a:gd name="connsiteX1" fmla="*/ 42607 w 3657601"/>
                <a:gd name="connsiteY1" fmla="*/ 747251 h 2387600"/>
                <a:gd name="connsiteX2" fmla="*/ 199923 w 3657601"/>
                <a:gd name="connsiteY2" fmla="*/ 2143432 h 2387600"/>
                <a:gd name="connsiteX3" fmla="*/ 1242143 w 3657601"/>
                <a:gd name="connsiteY3" fmla="*/ 2212257 h 2387600"/>
                <a:gd name="connsiteX4" fmla="*/ 2107381 w 3657601"/>
                <a:gd name="connsiteY4" fmla="*/ 2005780 h 2387600"/>
                <a:gd name="connsiteX5" fmla="*/ 2825136 w 3657601"/>
                <a:gd name="connsiteY5" fmla="*/ 2153264 h 2387600"/>
                <a:gd name="connsiteX6" fmla="*/ 3542891 w 3657601"/>
                <a:gd name="connsiteY6" fmla="*/ 1543664 h 2387600"/>
                <a:gd name="connsiteX7" fmla="*/ 3513394 w 3657601"/>
                <a:gd name="connsiteY7" fmla="*/ 796412 h 2387600"/>
                <a:gd name="connsiteX8" fmla="*/ 2854633 w 3657601"/>
                <a:gd name="connsiteY8" fmla="*/ 216309 h 2387600"/>
                <a:gd name="connsiteX9" fmla="*/ 809523 w 3657601"/>
                <a:gd name="connsiteY9" fmla="*/ 9832 h 2387600"/>
                <a:gd name="connsiteX10" fmla="*/ 268749 w 3657601"/>
                <a:gd name="connsiteY10" fmla="*/ 275303 h 238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57601" h="2387600">
                  <a:moveTo>
                    <a:pt x="268749" y="275303"/>
                  </a:moveTo>
                  <a:cubicBezTo>
                    <a:pt x="140930" y="398206"/>
                    <a:pt x="54078" y="435896"/>
                    <a:pt x="42607" y="747251"/>
                  </a:cubicBezTo>
                  <a:cubicBezTo>
                    <a:pt x="31136" y="1058606"/>
                    <a:pt x="0" y="1899264"/>
                    <a:pt x="199923" y="2143432"/>
                  </a:cubicBezTo>
                  <a:cubicBezTo>
                    <a:pt x="399846" y="2387600"/>
                    <a:pt x="924233" y="2235199"/>
                    <a:pt x="1242143" y="2212257"/>
                  </a:cubicBezTo>
                  <a:cubicBezTo>
                    <a:pt x="1560053" y="2189315"/>
                    <a:pt x="1843549" y="2015612"/>
                    <a:pt x="2107381" y="2005780"/>
                  </a:cubicBezTo>
                  <a:cubicBezTo>
                    <a:pt x="2371213" y="1995948"/>
                    <a:pt x="2585884" y="2230283"/>
                    <a:pt x="2825136" y="2153264"/>
                  </a:cubicBezTo>
                  <a:cubicBezTo>
                    <a:pt x="3064388" y="2076245"/>
                    <a:pt x="3428181" y="1769806"/>
                    <a:pt x="3542891" y="1543664"/>
                  </a:cubicBezTo>
                  <a:cubicBezTo>
                    <a:pt x="3657601" y="1317522"/>
                    <a:pt x="3628104" y="1017638"/>
                    <a:pt x="3513394" y="796412"/>
                  </a:cubicBezTo>
                  <a:cubicBezTo>
                    <a:pt x="3398684" y="575186"/>
                    <a:pt x="3305278" y="347406"/>
                    <a:pt x="2854633" y="216309"/>
                  </a:cubicBezTo>
                  <a:cubicBezTo>
                    <a:pt x="2403988" y="85212"/>
                    <a:pt x="1237226" y="0"/>
                    <a:pt x="809523" y="9832"/>
                  </a:cubicBezTo>
                  <a:cubicBezTo>
                    <a:pt x="381820" y="19664"/>
                    <a:pt x="396568" y="152400"/>
                    <a:pt x="268749" y="275303"/>
                  </a:cubicBezTo>
                  <a:close/>
                </a:path>
              </a:pathLst>
            </a:custGeom>
            <a:solidFill>
              <a:srgbClr val="92D050">
                <a:alpha val="71000"/>
              </a:srgbClr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000" b="0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Gill Sans MT Condensed" pitchFamily="34" charset="0"/>
                <a:cs typeface="Arial" charset="0"/>
              </a:endParaRPr>
            </a:p>
          </p:txBody>
        </p:sp>
      </p:grpSp>
      <p:grpSp>
        <p:nvGrpSpPr>
          <p:cNvPr id="192" name="Group 191"/>
          <p:cNvGrpSpPr/>
          <p:nvPr/>
        </p:nvGrpSpPr>
        <p:grpSpPr>
          <a:xfrm>
            <a:off x="1155162" y="812764"/>
            <a:ext cx="1521561" cy="803218"/>
            <a:chOff x="1155162" y="812764"/>
            <a:chExt cx="1521561" cy="803218"/>
          </a:xfrm>
        </p:grpSpPr>
        <p:cxnSp>
          <p:nvCxnSpPr>
            <p:cNvPr id="190" name="Straight Arrow Connector 189"/>
            <p:cNvCxnSpPr/>
            <p:nvPr/>
          </p:nvCxnSpPr>
          <p:spPr>
            <a:xfrm flipV="1">
              <a:off x="1155162" y="1067342"/>
              <a:ext cx="1521561" cy="548640"/>
            </a:xfrm>
            <a:prstGeom prst="straightConnector1">
              <a:avLst/>
            </a:prstGeom>
            <a:ln w="1905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1" name="TextBox 190"/>
                <p:cNvSpPr txBox="1"/>
                <p:nvPr/>
              </p:nvSpPr>
              <p:spPr>
                <a:xfrm>
                  <a:off x="1516662" y="812764"/>
                  <a:ext cx="556691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Roboto Condensed" pitchFamily="2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Roboto Condensed" pitchFamily="2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Roboto Condensed" pitchFamily="2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srgbClr val="00B050"/>
                    </a:solidFill>
                    <a:latin typeface="Roboto Condensed" pitchFamily="2" charset="0"/>
                    <a:ea typeface="Roboto Condensed" pitchFamily="2" charset="0"/>
                  </a:endParaRPr>
                </a:p>
              </p:txBody>
            </p:sp>
          </mc:Choice>
          <mc:Fallback xmlns="">
            <p:sp>
              <p:nvSpPr>
                <p:cNvPr id="191" name="TextBox 19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16662" y="812764"/>
                  <a:ext cx="556691" cy="461665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b="-26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3" name="Group 192"/>
          <p:cNvGrpSpPr/>
          <p:nvPr/>
        </p:nvGrpSpPr>
        <p:grpSpPr>
          <a:xfrm>
            <a:off x="5298141" y="3838745"/>
            <a:ext cx="2754406" cy="2017893"/>
            <a:chOff x="603027" y="1255055"/>
            <a:chExt cx="5725421" cy="4457361"/>
          </a:xfrm>
        </p:grpSpPr>
        <p:grpSp>
          <p:nvGrpSpPr>
            <p:cNvPr id="194" name="Group 193"/>
            <p:cNvGrpSpPr/>
            <p:nvPr/>
          </p:nvGrpSpPr>
          <p:grpSpPr>
            <a:xfrm>
              <a:off x="815907" y="1427232"/>
              <a:ext cx="5197428" cy="4059510"/>
              <a:chOff x="815907" y="1427232"/>
              <a:chExt cx="5197428" cy="4059510"/>
            </a:xfrm>
          </p:grpSpPr>
          <p:grpSp>
            <p:nvGrpSpPr>
              <p:cNvPr id="200" name="Group 36"/>
              <p:cNvGrpSpPr/>
              <p:nvPr/>
            </p:nvGrpSpPr>
            <p:grpSpPr>
              <a:xfrm>
                <a:off x="941440" y="1516737"/>
                <a:ext cx="4978064" cy="3880317"/>
                <a:chOff x="1446575" y="1397879"/>
                <a:chExt cx="6110363" cy="4350055"/>
              </a:xfrm>
            </p:grpSpPr>
            <p:grpSp>
              <p:nvGrpSpPr>
                <p:cNvPr id="226" name="Group 357"/>
                <p:cNvGrpSpPr/>
                <p:nvPr/>
              </p:nvGrpSpPr>
              <p:grpSpPr>
                <a:xfrm>
                  <a:off x="1446575" y="1408386"/>
                  <a:ext cx="6110363" cy="4339548"/>
                  <a:chOff x="1446575" y="1408386"/>
                  <a:chExt cx="6110363" cy="4339548"/>
                </a:xfrm>
              </p:grpSpPr>
              <p:cxnSp>
                <p:nvCxnSpPr>
                  <p:cNvPr id="232" name="Straight Connector 231"/>
                  <p:cNvCxnSpPr/>
                  <p:nvPr/>
                </p:nvCxnSpPr>
                <p:spPr bwMode="auto">
                  <a:xfrm flipV="1">
                    <a:off x="3697077" y="3412939"/>
                    <a:ext cx="563251" cy="595320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33" name="Straight Connector 232"/>
                  <p:cNvCxnSpPr/>
                  <p:nvPr/>
                </p:nvCxnSpPr>
                <p:spPr bwMode="auto">
                  <a:xfrm flipV="1">
                    <a:off x="3689437" y="3760504"/>
                    <a:ext cx="1801477" cy="264150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34" name="Straight Connector 233"/>
                  <p:cNvCxnSpPr/>
                  <p:nvPr/>
                </p:nvCxnSpPr>
                <p:spPr bwMode="auto">
                  <a:xfrm rot="5400000" flipH="1" flipV="1">
                    <a:off x="4149550" y="2771765"/>
                    <a:ext cx="792446" cy="545518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35" name="Straight Connector 234"/>
                  <p:cNvCxnSpPr/>
                  <p:nvPr/>
                </p:nvCxnSpPr>
                <p:spPr bwMode="auto">
                  <a:xfrm>
                    <a:off x="4273015" y="3412939"/>
                    <a:ext cx="1230586" cy="333661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36" name="Straight Connector 235"/>
                  <p:cNvCxnSpPr/>
                  <p:nvPr/>
                </p:nvCxnSpPr>
                <p:spPr bwMode="auto">
                  <a:xfrm flipV="1">
                    <a:off x="4704354" y="3760504"/>
                    <a:ext cx="837306" cy="486589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37" name="Straight Connector 236"/>
                  <p:cNvCxnSpPr/>
                  <p:nvPr/>
                </p:nvCxnSpPr>
                <p:spPr bwMode="auto">
                  <a:xfrm rot="16200000" flipV="1">
                    <a:off x="3547219" y="2683424"/>
                    <a:ext cx="671609" cy="612482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38" name="Straight Connector 237"/>
                  <p:cNvCxnSpPr/>
                  <p:nvPr/>
                </p:nvCxnSpPr>
                <p:spPr bwMode="auto">
                  <a:xfrm flipV="1">
                    <a:off x="1519764" y="1702115"/>
                    <a:ext cx="1625583" cy="244221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39" name="Straight Connector 238"/>
                  <p:cNvCxnSpPr/>
                  <p:nvPr/>
                </p:nvCxnSpPr>
                <p:spPr bwMode="auto">
                  <a:xfrm>
                    <a:off x="1496651" y="2046898"/>
                    <a:ext cx="862868" cy="298094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40" name="Straight Connector 239"/>
                  <p:cNvCxnSpPr/>
                  <p:nvPr/>
                </p:nvCxnSpPr>
                <p:spPr bwMode="auto">
                  <a:xfrm rot="16200000" flipH="1">
                    <a:off x="1092173" y="2433623"/>
                    <a:ext cx="955337" cy="246534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41" name="Straight Connector 240"/>
                  <p:cNvCxnSpPr/>
                  <p:nvPr/>
                </p:nvCxnSpPr>
                <p:spPr bwMode="auto">
                  <a:xfrm rot="5400000">
                    <a:off x="1798471" y="2459869"/>
                    <a:ext cx="621328" cy="585522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42" name="Straight Connector 241"/>
                  <p:cNvCxnSpPr/>
                  <p:nvPr/>
                </p:nvCxnSpPr>
                <p:spPr bwMode="auto">
                  <a:xfrm rot="10800000" flipV="1">
                    <a:off x="2555976" y="1763170"/>
                    <a:ext cx="627891" cy="527948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43" name="Straight Connector 242"/>
                  <p:cNvCxnSpPr/>
                  <p:nvPr/>
                </p:nvCxnSpPr>
                <p:spPr bwMode="auto">
                  <a:xfrm rot="16200000" flipV="1">
                    <a:off x="2284208" y="2708575"/>
                    <a:ext cx="844001" cy="346690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44" name="Straight Connector 243"/>
                  <p:cNvCxnSpPr/>
                  <p:nvPr/>
                </p:nvCxnSpPr>
                <p:spPr bwMode="auto">
                  <a:xfrm rot="5400000" flipH="1" flipV="1">
                    <a:off x="2891189" y="2776005"/>
                    <a:ext cx="639286" cy="423730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45" name="Straight Connector 244"/>
                  <p:cNvCxnSpPr/>
                  <p:nvPr/>
                </p:nvCxnSpPr>
                <p:spPr bwMode="auto">
                  <a:xfrm rot="16200000" flipV="1">
                    <a:off x="3030158" y="2054516"/>
                    <a:ext cx="700342" cy="146383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46" name="Straight Connector 245"/>
                  <p:cNvCxnSpPr/>
                  <p:nvPr/>
                </p:nvCxnSpPr>
                <p:spPr bwMode="auto">
                  <a:xfrm rot="10800000">
                    <a:off x="2590646" y="2370132"/>
                    <a:ext cx="785825" cy="179575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47" name="Straight Connector 246"/>
                  <p:cNvCxnSpPr/>
                  <p:nvPr/>
                </p:nvCxnSpPr>
                <p:spPr bwMode="auto">
                  <a:xfrm rot="10800000" flipV="1">
                    <a:off x="3580633" y="2010980"/>
                    <a:ext cx="608631" cy="506402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48" name="Straight Connector 247"/>
                  <p:cNvCxnSpPr/>
                  <p:nvPr/>
                </p:nvCxnSpPr>
                <p:spPr bwMode="auto">
                  <a:xfrm rot="10800000">
                    <a:off x="3368768" y="1705708"/>
                    <a:ext cx="797382" cy="190348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49" name="Straight Connector 248"/>
                  <p:cNvCxnSpPr/>
                  <p:nvPr/>
                </p:nvCxnSpPr>
                <p:spPr bwMode="auto">
                  <a:xfrm rot="10800000">
                    <a:off x="1847192" y="3160261"/>
                    <a:ext cx="974579" cy="229856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50" name="Straight Connector 249"/>
                  <p:cNvCxnSpPr/>
                  <p:nvPr/>
                </p:nvCxnSpPr>
                <p:spPr bwMode="auto">
                  <a:xfrm rot="16200000" flipH="1">
                    <a:off x="3666555" y="2662839"/>
                    <a:ext cx="1253430" cy="1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51" name="Straight Connector 250"/>
                  <p:cNvCxnSpPr/>
                  <p:nvPr/>
                </p:nvCxnSpPr>
                <p:spPr bwMode="auto">
                  <a:xfrm rot="10800000" flipV="1">
                    <a:off x="3049045" y="3404482"/>
                    <a:ext cx="1109401" cy="3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52" name="Straight Connector 251"/>
                  <p:cNvCxnSpPr/>
                  <p:nvPr/>
                </p:nvCxnSpPr>
                <p:spPr bwMode="auto">
                  <a:xfrm flipV="1">
                    <a:off x="1962204" y="4045564"/>
                    <a:ext cx="1625583" cy="244222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53" name="Straight Connector 252"/>
                  <p:cNvCxnSpPr/>
                  <p:nvPr/>
                </p:nvCxnSpPr>
                <p:spPr bwMode="auto">
                  <a:xfrm rot="10800000" flipV="1">
                    <a:off x="2998416" y="4106619"/>
                    <a:ext cx="627891" cy="527948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54" name="Straight Connector 253"/>
                  <p:cNvCxnSpPr/>
                  <p:nvPr/>
                </p:nvCxnSpPr>
                <p:spPr bwMode="auto">
                  <a:xfrm rot="16200000" flipV="1">
                    <a:off x="3472597" y="4397965"/>
                    <a:ext cx="700343" cy="146383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55" name="Straight Connector 254"/>
                  <p:cNvCxnSpPr/>
                  <p:nvPr/>
                </p:nvCxnSpPr>
                <p:spPr bwMode="auto">
                  <a:xfrm rot="10800000" flipV="1">
                    <a:off x="4023073" y="4354429"/>
                    <a:ext cx="608631" cy="506402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56" name="Straight Connector 255"/>
                  <p:cNvCxnSpPr/>
                  <p:nvPr/>
                </p:nvCxnSpPr>
                <p:spPr bwMode="auto">
                  <a:xfrm rot="10800000">
                    <a:off x="3811208" y="4049157"/>
                    <a:ext cx="797382" cy="190348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57" name="Straight Connector 256"/>
                  <p:cNvCxnSpPr/>
                  <p:nvPr/>
                </p:nvCxnSpPr>
                <p:spPr bwMode="auto">
                  <a:xfrm rot="16200000" flipH="1">
                    <a:off x="4108996" y="5006288"/>
                    <a:ext cx="1253430" cy="1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58" name="Straight Connector 257"/>
                  <p:cNvCxnSpPr/>
                  <p:nvPr/>
                </p:nvCxnSpPr>
                <p:spPr bwMode="auto">
                  <a:xfrm>
                    <a:off x="1939091" y="4390347"/>
                    <a:ext cx="862868" cy="298094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59" name="Straight Connector 258"/>
                  <p:cNvCxnSpPr/>
                  <p:nvPr/>
                </p:nvCxnSpPr>
                <p:spPr bwMode="auto">
                  <a:xfrm rot="16200000" flipH="1">
                    <a:off x="1534613" y="4777072"/>
                    <a:ext cx="955337" cy="246534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60" name="Straight Connector 259"/>
                  <p:cNvCxnSpPr/>
                  <p:nvPr/>
                </p:nvCxnSpPr>
                <p:spPr bwMode="auto">
                  <a:xfrm rot="5400000">
                    <a:off x="2240911" y="4803318"/>
                    <a:ext cx="621328" cy="585522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61" name="Straight Connector 260"/>
                  <p:cNvCxnSpPr/>
                  <p:nvPr/>
                </p:nvCxnSpPr>
                <p:spPr bwMode="auto">
                  <a:xfrm rot="16200000" flipV="1">
                    <a:off x="2726648" y="5052024"/>
                    <a:ext cx="844001" cy="346690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62" name="Straight Connector 261"/>
                  <p:cNvCxnSpPr/>
                  <p:nvPr/>
                </p:nvCxnSpPr>
                <p:spPr bwMode="auto">
                  <a:xfrm rot="5400000" flipH="1" flipV="1">
                    <a:off x="3333629" y="5119454"/>
                    <a:ext cx="639286" cy="423730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63" name="Straight Connector 262"/>
                  <p:cNvCxnSpPr/>
                  <p:nvPr/>
                </p:nvCxnSpPr>
                <p:spPr bwMode="auto">
                  <a:xfrm rot="10800000">
                    <a:off x="3033086" y="4713581"/>
                    <a:ext cx="785825" cy="179575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64" name="Straight Connector 263"/>
                  <p:cNvCxnSpPr/>
                  <p:nvPr/>
                </p:nvCxnSpPr>
                <p:spPr bwMode="auto">
                  <a:xfrm rot="16200000" flipV="1">
                    <a:off x="3989659" y="5026873"/>
                    <a:ext cx="671609" cy="612482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65" name="Straight Connector 264"/>
                  <p:cNvCxnSpPr/>
                  <p:nvPr/>
                </p:nvCxnSpPr>
                <p:spPr bwMode="auto">
                  <a:xfrm rot="10800000">
                    <a:off x="2289632" y="5503710"/>
                    <a:ext cx="974579" cy="229856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66" name="Straight Connector 265"/>
                  <p:cNvCxnSpPr/>
                  <p:nvPr/>
                </p:nvCxnSpPr>
                <p:spPr bwMode="auto">
                  <a:xfrm rot="10800000" flipV="1">
                    <a:off x="3491485" y="5747931"/>
                    <a:ext cx="1109401" cy="3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67" name="Straight Connector 266"/>
                  <p:cNvCxnSpPr/>
                  <p:nvPr/>
                </p:nvCxnSpPr>
                <p:spPr bwMode="auto">
                  <a:xfrm rot="18852439" flipV="1">
                    <a:off x="5255361" y="2982654"/>
                    <a:ext cx="939656" cy="356374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68" name="Straight Connector 267"/>
                  <p:cNvCxnSpPr/>
                  <p:nvPr/>
                </p:nvCxnSpPr>
                <p:spPr bwMode="auto">
                  <a:xfrm rot="8052439" flipH="1" flipV="1">
                    <a:off x="5666097" y="3423963"/>
                    <a:ext cx="711739" cy="435566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69" name="Straight Connector 268"/>
                  <p:cNvCxnSpPr/>
                  <p:nvPr/>
                </p:nvCxnSpPr>
                <p:spPr bwMode="auto">
                  <a:xfrm rot="16200000" flipV="1">
                    <a:off x="4598277" y="2832539"/>
                    <a:ext cx="1145627" cy="714702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70" name="Straight Connector 269"/>
                  <p:cNvCxnSpPr/>
                  <p:nvPr/>
                </p:nvCxnSpPr>
                <p:spPr bwMode="auto">
                  <a:xfrm>
                    <a:off x="5402317" y="1408386"/>
                    <a:ext cx="1576552" cy="1250731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71" name="Straight Connector 270"/>
                  <p:cNvCxnSpPr/>
                  <p:nvPr/>
                </p:nvCxnSpPr>
                <p:spPr bwMode="auto">
                  <a:xfrm rot="16200000" flipH="1">
                    <a:off x="5076495" y="1765737"/>
                    <a:ext cx="1114098" cy="462455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72" name="Straight Connector 271"/>
                  <p:cNvCxnSpPr/>
                  <p:nvPr/>
                </p:nvCxnSpPr>
                <p:spPr bwMode="auto">
                  <a:xfrm rot="18852439" flipH="1">
                    <a:off x="4586302" y="1882191"/>
                    <a:ext cx="1063611" cy="253421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73" name="Straight Connector 272"/>
                  <p:cNvCxnSpPr/>
                  <p:nvPr/>
                </p:nvCxnSpPr>
                <p:spPr bwMode="auto">
                  <a:xfrm rot="10800000">
                    <a:off x="4834760" y="2564524"/>
                    <a:ext cx="1072057" cy="21020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74" name="Straight Connector 273"/>
                  <p:cNvCxnSpPr/>
                  <p:nvPr/>
                </p:nvCxnSpPr>
                <p:spPr bwMode="auto">
                  <a:xfrm rot="13452439" flipV="1">
                    <a:off x="6128608" y="2313373"/>
                    <a:ext cx="645430" cy="587783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75" name="Straight Connector 274"/>
                  <p:cNvCxnSpPr/>
                  <p:nvPr/>
                </p:nvCxnSpPr>
                <p:spPr bwMode="auto">
                  <a:xfrm rot="18852439" flipV="1">
                    <a:off x="6366321" y="3013176"/>
                    <a:ext cx="779715" cy="150472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76" name="Straight Connector 275"/>
                  <p:cNvCxnSpPr/>
                  <p:nvPr/>
                </p:nvCxnSpPr>
                <p:spPr bwMode="auto">
                  <a:xfrm rot="16200000" flipV="1">
                    <a:off x="5722883" y="2769476"/>
                    <a:ext cx="966952" cy="557048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77" name="Straight Connector 276"/>
                  <p:cNvCxnSpPr/>
                  <p:nvPr/>
                </p:nvCxnSpPr>
                <p:spPr bwMode="auto">
                  <a:xfrm rot="13452439" flipV="1">
                    <a:off x="6718513" y="3311777"/>
                    <a:ext cx="625632" cy="563795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78" name="Straight Connector 277"/>
                  <p:cNvCxnSpPr/>
                  <p:nvPr/>
                </p:nvCxnSpPr>
                <p:spPr bwMode="auto">
                  <a:xfrm rot="16200000" flipV="1">
                    <a:off x="6758153" y="2827284"/>
                    <a:ext cx="1019502" cy="578068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79" name="Straight Connector 278"/>
                  <p:cNvCxnSpPr/>
                  <p:nvPr/>
                </p:nvCxnSpPr>
                <p:spPr bwMode="auto">
                  <a:xfrm rot="16200000" flipV="1">
                    <a:off x="5833243" y="4172608"/>
                    <a:ext cx="1366346" cy="21019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80" name="Straight Connector 279"/>
                  <p:cNvCxnSpPr/>
                  <p:nvPr/>
                </p:nvCxnSpPr>
                <p:spPr bwMode="auto">
                  <a:xfrm rot="18852439" flipH="1">
                    <a:off x="6352056" y="4232539"/>
                    <a:ext cx="1395486" cy="1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81" name="Straight Connector 280"/>
                  <p:cNvCxnSpPr/>
                  <p:nvPr/>
                </p:nvCxnSpPr>
                <p:spPr bwMode="auto">
                  <a:xfrm rot="16200000" flipV="1">
                    <a:off x="5481147" y="3757450"/>
                    <a:ext cx="1051033" cy="1019502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  <p:cxnSp>
              <p:nvCxnSpPr>
                <p:cNvPr id="227" name="Straight Connector 226"/>
                <p:cNvCxnSpPr/>
                <p:nvPr/>
              </p:nvCxnSpPr>
              <p:spPr bwMode="auto">
                <a:xfrm>
                  <a:off x="2901398" y="3395374"/>
                  <a:ext cx="829777" cy="619581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28" name="Straight Connector 227"/>
                <p:cNvCxnSpPr/>
                <p:nvPr/>
              </p:nvCxnSpPr>
              <p:spPr bwMode="auto">
                <a:xfrm rot="16200000" flipH="1">
                  <a:off x="1224992" y="3673903"/>
                  <a:ext cx="1150350" cy="78285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29" name="Straight Connector 228"/>
                <p:cNvCxnSpPr/>
                <p:nvPr/>
              </p:nvCxnSpPr>
              <p:spPr bwMode="auto">
                <a:xfrm flipV="1">
                  <a:off x="4288225" y="1397879"/>
                  <a:ext cx="1103582" cy="536025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30" name="Straight Connector 229"/>
                <p:cNvCxnSpPr/>
                <p:nvPr/>
              </p:nvCxnSpPr>
              <p:spPr bwMode="auto">
                <a:xfrm rot="10800000" flipV="1">
                  <a:off x="4698125" y="4813740"/>
                  <a:ext cx="1765741" cy="924908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31" name="Straight Connector 230"/>
                <p:cNvCxnSpPr/>
                <p:nvPr/>
              </p:nvCxnSpPr>
              <p:spPr bwMode="auto">
                <a:xfrm rot="10800000">
                  <a:off x="4729655" y="4267200"/>
                  <a:ext cx="1776248" cy="546538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201" name="Group 93"/>
              <p:cNvGrpSpPr/>
              <p:nvPr/>
            </p:nvGrpSpPr>
            <p:grpSpPr>
              <a:xfrm>
                <a:off x="815907" y="1427232"/>
                <a:ext cx="5197428" cy="4059510"/>
                <a:chOff x="1292490" y="1297540"/>
                <a:chExt cx="6379639" cy="4550953"/>
              </a:xfrm>
              <a:solidFill>
                <a:schemeClr val="tx1"/>
              </a:solidFill>
            </p:grpSpPr>
            <p:sp>
              <p:nvSpPr>
                <p:cNvPr id="202" name="Oval 201"/>
                <p:cNvSpPr/>
                <p:nvPr/>
              </p:nvSpPr>
              <p:spPr bwMode="auto">
                <a:xfrm>
                  <a:off x="4158446" y="3289554"/>
                  <a:ext cx="231126" cy="215490"/>
                </a:xfrm>
                <a:prstGeom prst="ellipse">
                  <a:avLst/>
                </a:prstGeom>
                <a:grp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000" b="0" i="0" u="sng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ill Sans MT Condensed" pitchFamily="34" charset="0"/>
                    <a:cs typeface="Arial" charset="0"/>
                  </a:endParaRPr>
                </a:p>
              </p:txBody>
            </p:sp>
            <p:sp>
              <p:nvSpPr>
                <p:cNvPr id="203" name="Oval 202"/>
                <p:cNvSpPr/>
                <p:nvPr/>
              </p:nvSpPr>
              <p:spPr bwMode="auto">
                <a:xfrm>
                  <a:off x="1292490" y="1867323"/>
                  <a:ext cx="231126" cy="215490"/>
                </a:xfrm>
                <a:prstGeom prst="ellipse">
                  <a:avLst/>
                </a:prstGeom>
                <a:grp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000" b="0" i="0" u="sng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ill Sans MT Condensed" pitchFamily="34" charset="0"/>
                    <a:cs typeface="Arial" charset="0"/>
                  </a:endParaRPr>
                </a:p>
              </p:txBody>
            </p:sp>
            <p:sp>
              <p:nvSpPr>
                <p:cNvPr id="204" name="Oval 203"/>
                <p:cNvSpPr/>
                <p:nvPr/>
              </p:nvSpPr>
              <p:spPr bwMode="auto">
                <a:xfrm>
                  <a:off x="1616065" y="3030967"/>
                  <a:ext cx="231126" cy="215490"/>
                </a:xfrm>
                <a:prstGeom prst="ellipse">
                  <a:avLst/>
                </a:prstGeom>
                <a:grp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000" b="0" i="0" u="sng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ill Sans MT Condensed" pitchFamily="34" charset="0"/>
                    <a:cs typeface="Arial" charset="0"/>
                  </a:endParaRPr>
                </a:p>
              </p:txBody>
            </p:sp>
            <p:sp>
              <p:nvSpPr>
                <p:cNvPr id="205" name="Oval 204"/>
                <p:cNvSpPr/>
                <p:nvPr/>
              </p:nvSpPr>
              <p:spPr bwMode="auto">
                <a:xfrm>
                  <a:off x="2355668" y="2255205"/>
                  <a:ext cx="231126" cy="215490"/>
                </a:xfrm>
                <a:prstGeom prst="ellipse">
                  <a:avLst/>
                </a:prstGeom>
                <a:grp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000" b="0" i="0" u="sng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ill Sans MT Condensed" pitchFamily="34" charset="0"/>
                    <a:cs typeface="Arial" charset="0"/>
                  </a:endParaRPr>
                </a:p>
              </p:txBody>
            </p:sp>
            <p:sp>
              <p:nvSpPr>
                <p:cNvPr id="206" name="Oval 205"/>
                <p:cNvSpPr/>
                <p:nvPr/>
              </p:nvSpPr>
              <p:spPr bwMode="auto">
                <a:xfrm>
                  <a:off x="3141494" y="1565638"/>
                  <a:ext cx="231126" cy="215490"/>
                </a:xfrm>
                <a:prstGeom prst="ellipse">
                  <a:avLst/>
                </a:prstGeom>
                <a:grp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000" b="0" i="0" u="sng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ill Sans MT Condensed" pitchFamily="34" charset="0"/>
                    <a:cs typeface="Arial" charset="0"/>
                  </a:endParaRPr>
                </a:p>
              </p:txBody>
            </p:sp>
            <p:sp>
              <p:nvSpPr>
                <p:cNvPr id="207" name="Oval 206"/>
                <p:cNvSpPr/>
                <p:nvPr/>
              </p:nvSpPr>
              <p:spPr bwMode="auto">
                <a:xfrm>
                  <a:off x="3372620" y="2470694"/>
                  <a:ext cx="231126" cy="215490"/>
                </a:xfrm>
                <a:prstGeom prst="ellipse">
                  <a:avLst/>
                </a:prstGeom>
                <a:grp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000" b="0" i="0" u="sng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ill Sans MT Condensed" pitchFamily="34" charset="0"/>
                    <a:cs typeface="Arial" charset="0"/>
                  </a:endParaRPr>
                </a:p>
              </p:txBody>
            </p:sp>
            <p:sp>
              <p:nvSpPr>
                <p:cNvPr id="208" name="Oval 207"/>
                <p:cNvSpPr/>
                <p:nvPr/>
              </p:nvSpPr>
              <p:spPr bwMode="auto">
                <a:xfrm>
                  <a:off x="2817918" y="3289554"/>
                  <a:ext cx="231126" cy="215490"/>
                </a:xfrm>
                <a:prstGeom prst="ellipse">
                  <a:avLst/>
                </a:prstGeom>
                <a:grp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000" b="0" i="0" u="sng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ill Sans MT Condensed" pitchFamily="34" charset="0"/>
                    <a:cs typeface="Arial" charset="0"/>
                  </a:endParaRPr>
                </a:p>
              </p:txBody>
            </p:sp>
            <p:sp>
              <p:nvSpPr>
                <p:cNvPr id="209" name="Oval 208"/>
                <p:cNvSpPr/>
                <p:nvPr/>
              </p:nvSpPr>
              <p:spPr bwMode="auto">
                <a:xfrm>
                  <a:off x="4158446" y="1824225"/>
                  <a:ext cx="231126" cy="215490"/>
                </a:xfrm>
                <a:prstGeom prst="ellipse">
                  <a:avLst/>
                </a:prstGeom>
                <a:grp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000" b="0" i="0" u="sng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ill Sans MT Condensed" pitchFamily="34" charset="0"/>
                    <a:cs typeface="Arial" charset="0"/>
                  </a:endParaRPr>
                </a:p>
              </p:txBody>
            </p:sp>
            <p:sp>
              <p:nvSpPr>
                <p:cNvPr id="210" name="Oval 209"/>
                <p:cNvSpPr/>
                <p:nvPr/>
              </p:nvSpPr>
              <p:spPr bwMode="auto">
                <a:xfrm>
                  <a:off x="3583934" y="3909087"/>
                  <a:ext cx="231126" cy="215490"/>
                </a:xfrm>
                <a:prstGeom prst="ellipse">
                  <a:avLst/>
                </a:prstGeom>
                <a:grp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000" b="0" i="0" u="sng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ill Sans MT Condensed" pitchFamily="34" charset="0"/>
                    <a:cs typeface="Arial" charset="0"/>
                  </a:endParaRPr>
                </a:p>
              </p:txBody>
            </p:sp>
            <p:sp>
              <p:nvSpPr>
                <p:cNvPr id="211" name="Oval 210"/>
                <p:cNvSpPr/>
                <p:nvPr/>
              </p:nvSpPr>
              <p:spPr bwMode="auto">
                <a:xfrm>
                  <a:off x="4600886" y="4167674"/>
                  <a:ext cx="231126" cy="215490"/>
                </a:xfrm>
                <a:prstGeom prst="ellipse">
                  <a:avLst/>
                </a:prstGeom>
                <a:grp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000" b="0" i="0" u="sng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ill Sans MT Condensed" pitchFamily="34" charset="0"/>
                    <a:cs typeface="Arial" charset="0"/>
                  </a:endParaRPr>
                </a:p>
              </p:txBody>
            </p:sp>
            <p:sp>
              <p:nvSpPr>
                <p:cNvPr id="212" name="Oval 211"/>
                <p:cNvSpPr/>
                <p:nvPr/>
              </p:nvSpPr>
              <p:spPr bwMode="auto">
                <a:xfrm>
                  <a:off x="1734930" y="4210772"/>
                  <a:ext cx="231126" cy="215490"/>
                </a:xfrm>
                <a:prstGeom prst="ellipse">
                  <a:avLst/>
                </a:prstGeom>
                <a:grp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000" b="0" i="0" u="sng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ill Sans MT Condensed" pitchFamily="34" charset="0"/>
                    <a:cs typeface="Arial" charset="0"/>
                  </a:endParaRPr>
                </a:p>
              </p:txBody>
            </p:sp>
            <p:sp>
              <p:nvSpPr>
                <p:cNvPr id="213" name="Oval 212"/>
                <p:cNvSpPr/>
                <p:nvPr/>
              </p:nvSpPr>
              <p:spPr bwMode="auto">
                <a:xfrm>
                  <a:off x="2058505" y="5374416"/>
                  <a:ext cx="231126" cy="215490"/>
                </a:xfrm>
                <a:prstGeom prst="ellipse">
                  <a:avLst/>
                </a:prstGeom>
                <a:grp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000" b="0" i="0" u="sng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ill Sans MT Condensed" pitchFamily="34" charset="0"/>
                    <a:cs typeface="Arial" charset="0"/>
                  </a:endParaRPr>
                </a:p>
              </p:txBody>
            </p:sp>
            <p:sp>
              <p:nvSpPr>
                <p:cNvPr id="214" name="Oval 213"/>
                <p:cNvSpPr/>
                <p:nvPr/>
              </p:nvSpPr>
              <p:spPr bwMode="auto">
                <a:xfrm>
                  <a:off x="2798108" y="4598653"/>
                  <a:ext cx="231126" cy="215490"/>
                </a:xfrm>
                <a:prstGeom prst="ellipse">
                  <a:avLst/>
                </a:prstGeom>
                <a:grp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000" b="0" i="0" u="sng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ill Sans MT Condensed" pitchFamily="34" charset="0"/>
                    <a:cs typeface="Arial" charset="0"/>
                  </a:endParaRPr>
                </a:p>
              </p:txBody>
            </p:sp>
            <p:sp>
              <p:nvSpPr>
                <p:cNvPr id="215" name="Oval 214"/>
                <p:cNvSpPr/>
                <p:nvPr/>
              </p:nvSpPr>
              <p:spPr bwMode="auto">
                <a:xfrm>
                  <a:off x="3815060" y="4814143"/>
                  <a:ext cx="231126" cy="215490"/>
                </a:xfrm>
                <a:prstGeom prst="ellipse">
                  <a:avLst/>
                </a:prstGeom>
                <a:grp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000" b="0" i="0" u="sng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ill Sans MT Condensed" pitchFamily="34" charset="0"/>
                    <a:cs typeface="Arial" charset="0"/>
                  </a:endParaRPr>
                </a:p>
              </p:txBody>
            </p:sp>
            <p:sp>
              <p:nvSpPr>
                <p:cNvPr id="216" name="Oval 215"/>
                <p:cNvSpPr/>
                <p:nvPr/>
              </p:nvSpPr>
              <p:spPr bwMode="auto">
                <a:xfrm>
                  <a:off x="3260358" y="5633003"/>
                  <a:ext cx="231126" cy="215490"/>
                </a:xfrm>
                <a:prstGeom prst="ellipse">
                  <a:avLst/>
                </a:prstGeom>
                <a:grp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000" b="0" i="0" u="sng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ill Sans MT Condensed" pitchFamily="34" charset="0"/>
                    <a:cs typeface="Arial" charset="0"/>
                  </a:endParaRPr>
                </a:p>
              </p:txBody>
            </p:sp>
            <p:sp>
              <p:nvSpPr>
                <p:cNvPr id="217" name="Oval 216"/>
                <p:cNvSpPr/>
                <p:nvPr/>
              </p:nvSpPr>
              <p:spPr bwMode="auto">
                <a:xfrm>
                  <a:off x="4600886" y="5633003"/>
                  <a:ext cx="231126" cy="215490"/>
                </a:xfrm>
                <a:prstGeom prst="ellipse">
                  <a:avLst/>
                </a:prstGeom>
                <a:grp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000" b="0" i="0" u="sng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ill Sans MT Condensed" pitchFamily="34" charset="0"/>
                    <a:cs typeface="Arial" charset="0"/>
                  </a:endParaRPr>
                </a:p>
              </p:txBody>
            </p:sp>
            <p:sp>
              <p:nvSpPr>
                <p:cNvPr id="218" name="Oval 217"/>
                <p:cNvSpPr/>
                <p:nvPr/>
              </p:nvSpPr>
              <p:spPr bwMode="auto">
                <a:xfrm rot="2652439">
                  <a:off x="5408780" y="3630698"/>
                  <a:ext cx="237582" cy="239912"/>
                </a:xfrm>
                <a:prstGeom prst="ellipse">
                  <a:avLst/>
                </a:prstGeom>
                <a:grp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000" b="0" i="0" u="sng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ill Sans MT Condensed" pitchFamily="34" charset="0"/>
                    <a:cs typeface="Arial" charset="0"/>
                  </a:endParaRPr>
                </a:p>
              </p:txBody>
            </p:sp>
            <p:sp>
              <p:nvSpPr>
                <p:cNvPr id="219" name="Oval 218"/>
                <p:cNvSpPr/>
                <p:nvPr/>
              </p:nvSpPr>
              <p:spPr bwMode="auto">
                <a:xfrm rot="2652439">
                  <a:off x="5292252" y="1297540"/>
                  <a:ext cx="237582" cy="239912"/>
                </a:xfrm>
                <a:prstGeom prst="ellipse">
                  <a:avLst/>
                </a:prstGeom>
                <a:grp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000" b="0" i="0" u="sng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ill Sans MT Condensed" pitchFamily="34" charset="0"/>
                    <a:cs typeface="Arial" charset="0"/>
                  </a:endParaRPr>
                </a:p>
              </p:txBody>
            </p:sp>
            <p:sp>
              <p:nvSpPr>
                <p:cNvPr id="220" name="Oval 219"/>
                <p:cNvSpPr/>
                <p:nvPr/>
              </p:nvSpPr>
              <p:spPr bwMode="auto">
                <a:xfrm rot="2652439">
                  <a:off x="4706379" y="2480349"/>
                  <a:ext cx="237582" cy="239912"/>
                </a:xfrm>
                <a:prstGeom prst="ellipse">
                  <a:avLst/>
                </a:prstGeom>
                <a:grp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000" b="0" i="0" u="sng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ill Sans MT Condensed" pitchFamily="34" charset="0"/>
                    <a:cs typeface="Arial" charset="0"/>
                  </a:endParaRPr>
                </a:p>
              </p:txBody>
            </p:sp>
            <p:sp>
              <p:nvSpPr>
                <p:cNvPr id="221" name="Oval 220"/>
                <p:cNvSpPr/>
                <p:nvPr/>
              </p:nvSpPr>
              <p:spPr bwMode="auto">
                <a:xfrm rot="2652439">
                  <a:off x="5800884" y="2442153"/>
                  <a:ext cx="237582" cy="239912"/>
                </a:xfrm>
                <a:prstGeom prst="ellipse">
                  <a:avLst/>
                </a:prstGeom>
                <a:grp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000" b="0" i="0" u="sng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ill Sans MT Condensed" pitchFamily="34" charset="0"/>
                    <a:cs typeface="Arial" charset="0"/>
                  </a:endParaRPr>
                </a:p>
              </p:txBody>
            </p:sp>
            <p:sp>
              <p:nvSpPr>
                <p:cNvPr id="222" name="Oval 221"/>
                <p:cNvSpPr/>
                <p:nvPr/>
              </p:nvSpPr>
              <p:spPr bwMode="auto">
                <a:xfrm rot="2652439">
                  <a:off x="6868388" y="2509054"/>
                  <a:ext cx="237582" cy="239912"/>
                </a:xfrm>
                <a:prstGeom prst="ellipse">
                  <a:avLst/>
                </a:prstGeom>
                <a:grp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000" b="0" i="0" u="sng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ill Sans MT Condensed" pitchFamily="34" charset="0"/>
                    <a:cs typeface="Arial" charset="0"/>
                  </a:endParaRPr>
                </a:p>
              </p:txBody>
            </p:sp>
            <p:sp>
              <p:nvSpPr>
                <p:cNvPr id="223" name="Oval 222"/>
                <p:cNvSpPr/>
                <p:nvPr/>
              </p:nvSpPr>
              <p:spPr bwMode="auto">
                <a:xfrm rot="2652439">
                  <a:off x="6397571" y="3412880"/>
                  <a:ext cx="237582" cy="239912"/>
                </a:xfrm>
                <a:prstGeom prst="ellipse">
                  <a:avLst/>
                </a:prstGeom>
                <a:grp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000" b="0" i="0" u="sng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ill Sans MT Condensed" pitchFamily="34" charset="0"/>
                    <a:cs typeface="Arial" charset="0"/>
                  </a:endParaRPr>
                </a:p>
              </p:txBody>
            </p:sp>
            <p:sp>
              <p:nvSpPr>
                <p:cNvPr id="224" name="Oval 223"/>
                <p:cNvSpPr/>
                <p:nvPr/>
              </p:nvSpPr>
              <p:spPr bwMode="auto">
                <a:xfrm rot="2652439">
                  <a:off x="7434547" y="3514176"/>
                  <a:ext cx="237582" cy="239912"/>
                </a:xfrm>
                <a:prstGeom prst="ellipse">
                  <a:avLst/>
                </a:prstGeom>
                <a:grp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000" b="0" i="0" u="sng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ill Sans MT Condensed" pitchFamily="34" charset="0"/>
                    <a:cs typeface="Arial" charset="0"/>
                  </a:endParaRPr>
                </a:p>
              </p:txBody>
            </p:sp>
            <p:sp>
              <p:nvSpPr>
                <p:cNvPr id="225" name="Oval 224"/>
                <p:cNvSpPr/>
                <p:nvPr/>
              </p:nvSpPr>
              <p:spPr bwMode="auto">
                <a:xfrm rot="2652439">
                  <a:off x="6396542" y="4683600"/>
                  <a:ext cx="237582" cy="239912"/>
                </a:xfrm>
                <a:prstGeom prst="ellipse">
                  <a:avLst/>
                </a:prstGeom>
                <a:grp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000" b="0" i="0" u="sng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ill Sans MT Condensed" pitchFamily="34" charset="0"/>
                    <a:cs typeface="Arial" charset="0"/>
                  </a:endParaRPr>
                </a:p>
              </p:txBody>
            </p:sp>
          </p:grpSp>
        </p:grpSp>
        <p:sp>
          <p:nvSpPr>
            <p:cNvPr id="195" name="Freeform 194"/>
            <p:cNvSpPr/>
            <p:nvPr/>
          </p:nvSpPr>
          <p:spPr>
            <a:xfrm>
              <a:off x="603027" y="1490822"/>
              <a:ext cx="2436257" cy="1939523"/>
            </a:xfrm>
            <a:custGeom>
              <a:avLst/>
              <a:gdLst>
                <a:gd name="connsiteX0" fmla="*/ 321101 w 2436257"/>
                <a:gd name="connsiteY0" fmla="*/ 211519 h 1939523"/>
                <a:gd name="connsiteX1" fmla="*/ 29271 w 2436257"/>
                <a:gd name="connsiteY1" fmla="*/ 240702 h 1939523"/>
                <a:gd name="connsiteX2" fmla="*/ 48726 w 2436257"/>
                <a:gd name="connsiteY2" fmla="*/ 649264 h 1939523"/>
                <a:gd name="connsiteX3" fmla="*/ 369739 w 2436257"/>
                <a:gd name="connsiteY3" fmla="*/ 1913860 h 1939523"/>
                <a:gd name="connsiteX4" fmla="*/ 1206318 w 2436257"/>
                <a:gd name="connsiteY4" fmla="*/ 1437204 h 1939523"/>
                <a:gd name="connsiteX5" fmla="*/ 1838616 w 2436257"/>
                <a:gd name="connsiteY5" fmla="*/ 697902 h 1939523"/>
                <a:gd name="connsiteX6" fmla="*/ 2402820 w 2436257"/>
                <a:gd name="connsiteY6" fmla="*/ 104515 h 1939523"/>
                <a:gd name="connsiteX7" fmla="*/ 807484 w 2436257"/>
                <a:gd name="connsiteY7" fmla="*/ 7238 h 1939523"/>
                <a:gd name="connsiteX8" fmla="*/ 126547 w 2436257"/>
                <a:gd name="connsiteY8" fmla="*/ 192064 h 1939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36257" h="1939523">
                  <a:moveTo>
                    <a:pt x="321101" y="211519"/>
                  </a:moveTo>
                  <a:cubicBezTo>
                    <a:pt x="197884" y="189632"/>
                    <a:pt x="74667" y="167745"/>
                    <a:pt x="29271" y="240702"/>
                  </a:cubicBezTo>
                  <a:cubicBezTo>
                    <a:pt x="-16125" y="313659"/>
                    <a:pt x="-8019" y="370404"/>
                    <a:pt x="48726" y="649264"/>
                  </a:cubicBezTo>
                  <a:cubicBezTo>
                    <a:pt x="105471" y="928124"/>
                    <a:pt x="176807" y="1782537"/>
                    <a:pt x="369739" y="1913860"/>
                  </a:cubicBezTo>
                  <a:cubicBezTo>
                    <a:pt x="562671" y="2045183"/>
                    <a:pt x="961505" y="1639864"/>
                    <a:pt x="1206318" y="1437204"/>
                  </a:cubicBezTo>
                  <a:cubicBezTo>
                    <a:pt x="1451131" y="1234544"/>
                    <a:pt x="1639199" y="920017"/>
                    <a:pt x="1838616" y="697902"/>
                  </a:cubicBezTo>
                  <a:cubicBezTo>
                    <a:pt x="2038033" y="475787"/>
                    <a:pt x="2574675" y="219626"/>
                    <a:pt x="2402820" y="104515"/>
                  </a:cubicBezTo>
                  <a:cubicBezTo>
                    <a:pt x="2230965" y="-10596"/>
                    <a:pt x="1186863" y="-7353"/>
                    <a:pt x="807484" y="7238"/>
                  </a:cubicBezTo>
                  <a:cubicBezTo>
                    <a:pt x="428105" y="21829"/>
                    <a:pt x="277326" y="106946"/>
                    <a:pt x="126547" y="192064"/>
                  </a:cubicBezTo>
                </a:path>
              </a:pathLst>
            </a:custGeom>
            <a:solidFill>
              <a:schemeClr val="tx2">
                <a:lumMod val="40000"/>
                <a:lumOff val="60000"/>
                <a:alpha val="5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Freeform 195"/>
            <p:cNvSpPr/>
            <p:nvPr/>
          </p:nvSpPr>
          <p:spPr>
            <a:xfrm>
              <a:off x="3398177" y="1255055"/>
              <a:ext cx="2550589" cy="1693172"/>
            </a:xfrm>
            <a:custGeom>
              <a:avLst/>
              <a:gdLst>
                <a:gd name="connsiteX0" fmla="*/ 590163 w 2550589"/>
                <a:gd name="connsiteY0" fmla="*/ 28996 h 1693172"/>
                <a:gd name="connsiteX1" fmla="*/ 308061 w 2550589"/>
                <a:gd name="connsiteY1" fmla="*/ 807209 h 1693172"/>
                <a:gd name="connsiteX2" fmla="*/ 64870 w 2550589"/>
                <a:gd name="connsiteY2" fmla="*/ 1118494 h 1693172"/>
                <a:gd name="connsiteX3" fmla="*/ 123236 w 2550589"/>
                <a:gd name="connsiteY3" fmla="*/ 1643788 h 1693172"/>
                <a:gd name="connsiteX4" fmla="*/ 1358649 w 2550589"/>
                <a:gd name="connsiteY4" fmla="*/ 1663243 h 1693172"/>
                <a:gd name="connsiteX5" fmla="*/ 2428691 w 2550589"/>
                <a:gd name="connsiteY5" fmla="*/ 1575694 h 1693172"/>
                <a:gd name="connsiteX6" fmla="*/ 2428691 w 2550589"/>
                <a:gd name="connsiteY6" fmla="*/ 1274136 h 1693172"/>
                <a:gd name="connsiteX7" fmla="*/ 1553202 w 2550589"/>
                <a:gd name="connsiteY7" fmla="*/ 272188 h 1693172"/>
                <a:gd name="connsiteX8" fmla="*/ 590163 w 2550589"/>
                <a:gd name="connsiteY8" fmla="*/ 28996 h 1693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50589" h="1693172">
                  <a:moveTo>
                    <a:pt x="590163" y="28996"/>
                  </a:moveTo>
                  <a:cubicBezTo>
                    <a:pt x="382639" y="118166"/>
                    <a:pt x="395610" y="625626"/>
                    <a:pt x="308061" y="807209"/>
                  </a:cubicBezTo>
                  <a:cubicBezTo>
                    <a:pt x="220512" y="988792"/>
                    <a:pt x="95674" y="979064"/>
                    <a:pt x="64870" y="1118494"/>
                  </a:cubicBezTo>
                  <a:cubicBezTo>
                    <a:pt x="34066" y="1257924"/>
                    <a:pt x="-92394" y="1552996"/>
                    <a:pt x="123236" y="1643788"/>
                  </a:cubicBezTo>
                  <a:cubicBezTo>
                    <a:pt x="338866" y="1734580"/>
                    <a:pt x="974407" y="1674592"/>
                    <a:pt x="1358649" y="1663243"/>
                  </a:cubicBezTo>
                  <a:cubicBezTo>
                    <a:pt x="1742891" y="1651894"/>
                    <a:pt x="2250351" y="1640545"/>
                    <a:pt x="2428691" y="1575694"/>
                  </a:cubicBezTo>
                  <a:cubicBezTo>
                    <a:pt x="2607031" y="1510843"/>
                    <a:pt x="2574606" y="1491387"/>
                    <a:pt x="2428691" y="1274136"/>
                  </a:cubicBezTo>
                  <a:cubicBezTo>
                    <a:pt x="2282776" y="1056885"/>
                    <a:pt x="1856381" y="478090"/>
                    <a:pt x="1553202" y="272188"/>
                  </a:cubicBezTo>
                  <a:cubicBezTo>
                    <a:pt x="1250023" y="66286"/>
                    <a:pt x="797687" y="-60174"/>
                    <a:pt x="590163" y="28996"/>
                  </a:cubicBezTo>
                  <a:close/>
                </a:path>
              </a:pathLst>
            </a:custGeom>
            <a:solidFill>
              <a:srgbClr val="913533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Freeform 196"/>
            <p:cNvSpPr/>
            <p:nvPr/>
          </p:nvSpPr>
          <p:spPr>
            <a:xfrm>
              <a:off x="952830" y="3762143"/>
              <a:ext cx="1665957" cy="1803834"/>
            </a:xfrm>
            <a:custGeom>
              <a:avLst/>
              <a:gdLst>
                <a:gd name="connsiteX0" fmla="*/ 311766 w 1665957"/>
                <a:gd name="connsiteY0" fmla="*/ 12189 h 1803834"/>
                <a:gd name="connsiteX1" fmla="*/ 10208 w 1665957"/>
                <a:gd name="connsiteY1" fmla="*/ 206742 h 1803834"/>
                <a:gd name="connsiteX2" fmla="*/ 126940 w 1665957"/>
                <a:gd name="connsiteY2" fmla="*/ 1023866 h 1803834"/>
                <a:gd name="connsiteX3" fmla="*/ 661961 w 1665957"/>
                <a:gd name="connsiteY3" fmla="*/ 1802078 h 1803834"/>
                <a:gd name="connsiteX4" fmla="*/ 1372081 w 1665957"/>
                <a:gd name="connsiteY4" fmla="*/ 1218419 h 1803834"/>
                <a:gd name="connsiteX5" fmla="*/ 1634727 w 1665957"/>
                <a:gd name="connsiteY5" fmla="*/ 654214 h 1803834"/>
                <a:gd name="connsiteX6" fmla="*/ 700872 w 1665957"/>
                <a:gd name="connsiteY6" fmla="*/ 70555 h 1803834"/>
                <a:gd name="connsiteX7" fmla="*/ 253400 w 1665957"/>
                <a:gd name="connsiteY7" fmla="*/ 31644 h 1803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65957" h="1803834">
                  <a:moveTo>
                    <a:pt x="311766" y="12189"/>
                  </a:moveTo>
                  <a:cubicBezTo>
                    <a:pt x="176389" y="25159"/>
                    <a:pt x="41012" y="38129"/>
                    <a:pt x="10208" y="206742"/>
                  </a:cubicBezTo>
                  <a:cubicBezTo>
                    <a:pt x="-20596" y="375355"/>
                    <a:pt x="18314" y="757977"/>
                    <a:pt x="126940" y="1023866"/>
                  </a:cubicBezTo>
                  <a:cubicBezTo>
                    <a:pt x="235565" y="1289755"/>
                    <a:pt x="454438" y="1769653"/>
                    <a:pt x="661961" y="1802078"/>
                  </a:cubicBezTo>
                  <a:cubicBezTo>
                    <a:pt x="869484" y="1834503"/>
                    <a:pt x="1209953" y="1409729"/>
                    <a:pt x="1372081" y="1218419"/>
                  </a:cubicBezTo>
                  <a:cubicBezTo>
                    <a:pt x="1534209" y="1027109"/>
                    <a:pt x="1746595" y="845525"/>
                    <a:pt x="1634727" y="654214"/>
                  </a:cubicBezTo>
                  <a:cubicBezTo>
                    <a:pt x="1522859" y="462903"/>
                    <a:pt x="931093" y="174317"/>
                    <a:pt x="700872" y="70555"/>
                  </a:cubicBezTo>
                  <a:cubicBezTo>
                    <a:pt x="470651" y="-33207"/>
                    <a:pt x="362025" y="-782"/>
                    <a:pt x="253400" y="31644"/>
                  </a:cubicBezTo>
                </a:path>
              </a:pathLst>
            </a:custGeom>
            <a:solidFill>
              <a:srgbClr val="00B0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Freeform 197"/>
            <p:cNvSpPr/>
            <p:nvPr/>
          </p:nvSpPr>
          <p:spPr>
            <a:xfrm>
              <a:off x="4680251" y="3159508"/>
              <a:ext cx="1648197" cy="1782897"/>
            </a:xfrm>
            <a:custGeom>
              <a:avLst/>
              <a:gdLst>
                <a:gd name="connsiteX0" fmla="*/ 446226 w 1648197"/>
                <a:gd name="connsiteY0" fmla="*/ 21437 h 1782897"/>
                <a:gd name="connsiteX1" fmla="*/ 164123 w 1648197"/>
                <a:gd name="connsiteY1" fmla="*/ 70075 h 1782897"/>
                <a:gd name="connsiteX2" fmla="*/ 57119 w 1648197"/>
                <a:gd name="connsiteY2" fmla="*/ 721828 h 1782897"/>
                <a:gd name="connsiteX3" fmla="*/ 134940 w 1648197"/>
                <a:gd name="connsiteY3" fmla="*/ 1782143 h 1782897"/>
                <a:gd name="connsiteX4" fmla="*/ 1525996 w 1648197"/>
                <a:gd name="connsiteY4" fmla="*/ 877471 h 1782897"/>
                <a:gd name="connsiteX5" fmla="*/ 1457902 w 1648197"/>
                <a:gd name="connsiteY5" fmla="*/ 99258 h 1782897"/>
                <a:gd name="connsiteX6" fmla="*/ 446226 w 1648197"/>
                <a:gd name="connsiteY6" fmla="*/ 21437 h 1782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48197" h="1782897">
                  <a:moveTo>
                    <a:pt x="446226" y="21437"/>
                  </a:moveTo>
                  <a:cubicBezTo>
                    <a:pt x="230596" y="16573"/>
                    <a:pt x="228974" y="-46657"/>
                    <a:pt x="164123" y="70075"/>
                  </a:cubicBezTo>
                  <a:cubicBezTo>
                    <a:pt x="99272" y="186807"/>
                    <a:pt x="61983" y="436483"/>
                    <a:pt x="57119" y="721828"/>
                  </a:cubicBezTo>
                  <a:cubicBezTo>
                    <a:pt x="52255" y="1007173"/>
                    <a:pt x="-109873" y="1756203"/>
                    <a:pt x="134940" y="1782143"/>
                  </a:cubicBezTo>
                  <a:cubicBezTo>
                    <a:pt x="379753" y="1808084"/>
                    <a:pt x="1305502" y="1157952"/>
                    <a:pt x="1525996" y="877471"/>
                  </a:cubicBezTo>
                  <a:cubicBezTo>
                    <a:pt x="1746490" y="596990"/>
                    <a:pt x="1634621" y="241930"/>
                    <a:pt x="1457902" y="99258"/>
                  </a:cubicBezTo>
                  <a:cubicBezTo>
                    <a:pt x="1281183" y="-43414"/>
                    <a:pt x="661856" y="26301"/>
                    <a:pt x="446226" y="21437"/>
                  </a:cubicBezTo>
                  <a:close/>
                </a:path>
              </a:pathLst>
            </a:custGeom>
            <a:solidFill>
              <a:srgbClr val="A9DA7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Freeform 198"/>
            <p:cNvSpPr/>
            <p:nvPr/>
          </p:nvSpPr>
          <p:spPr>
            <a:xfrm>
              <a:off x="2540910" y="2982540"/>
              <a:ext cx="1578718" cy="2729876"/>
            </a:xfrm>
            <a:custGeom>
              <a:avLst/>
              <a:gdLst>
                <a:gd name="connsiteX0" fmla="*/ 656915 w 1578718"/>
                <a:gd name="connsiteY0" fmla="*/ 52271 h 2729876"/>
                <a:gd name="connsiteX1" fmla="*/ 34344 w 1578718"/>
                <a:gd name="connsiteY1" fmla="*/ 597020 h 2729876"/>
                <a:gd name="connsiteX2" fmla="*/ 160804 w 1578718"/>
                <a:gd name="connsiteY2" fmla="*/ 1287684 h 2729876"/>
                <a:gd name="connsiteX3" fmla="*/ 832012 w 1578718"/>
                <a:gd name="connsiteY3" fmla="*/ 1744884 h 2729876"/>
                <a:gd name="connsiteX4" fmla="*/ 666642 w 1578718"/>
                <a:gd name="connsiteY4" fmla="*/ 2610646 h 2729876"/>
                <a:gd name="connsiteX5" fmla="*/ 1347578 w 1578718"/>
                <a:gd name="connsiteY5" fmla="*/ 2571735 h 2729876"/>
                <a:gd name="connsiteX6" fmla="*/ 1561587 w 1578718"/>
                <a:gd name="connsiteY6" fmla="*/ 1219590 h 2729876"/>
                <a:gd name="connsiteX7" fmla="*/ 958472 w 1578718"/>
                <a:gd name="connsiteY7" fmla="*/ 149548 h 2729876"/>
                <a:gd name="connsiteX8" fmla="*/ 656915 w 1578718"/>
                <a:gd name="connsiteY8" fmla="*/ 52271 h 2729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78718" h="2729876">
                  <a:moveTo>
                    <a:pt x="656915" y="52271"/>
                  </a:moveTo>
                  <a:cubicBezTo>
                    <a:pt x="502894" y="126850"/>
                    <a:pt x="117029" y="391118"/>
                    <a:pt x="34344" y="597020"/>
                  </a:cubicBezTo>
                  <a:cubicBezTo>
                    <a:pt x="-48341" y="802922"/>
                    <a:pt x="27859" y="1096373"/>
                    <a:pt x="160804" y="1287684"/>
                  </a:cubicBezTo>
                  <a:cubicBezTo>
                    <a:pt x="293749" y="1478995"/>
                    <a:pt x="747706" y="1524390"/>
                    <a:pt x="832012" y="1744884"/>
                  </a:cubicBezTo>
                  <a:cubicBezTo>
                    <a:pt x="916318" y="1965378"/>
                    <a:pt x="580714" y="2472838"/>
                    <a:pt x="666642" y="2610646"/>
                  </a:cubicBezTo>
                  <a:cubicBezTo>
                    <a:pt x="752570" y="2748454"/>
                    <a:pt x="1198421" y="2803578"/>
                    <a:pt x="1347578" y="2571735"/>
                  </a:cubicBezTo>
                  <a:cubicBezTo>
                    <a:pt x="1496735" y="2339892"/>
                    <a:pt x="1626438" y="1623288"/>
                    <a:pt x="1561587" y="1219590"/>
                  </a:cubicBezTo>
                  <a:cubicBezTo>
                    <a:pt x="1496736" y="815892"/>
                    <a:pt x="1109251" y="337616"/>
                    <a:pt x="958472" y="149548"/>
                  </a:cubicBezTo>
                  <a:cubicBezTo>
                    <a:pt x="807693" y="-38520"/>
                    <a:pt x="810936" y="-22308"/>
                    <a:pt x="656915" y="52271"/>
                  </a:cubicBezTo>
                  <a:close/>
                </a:path>
              </a:pathLst>
            </a:custGeom>
            <a:solidFill>
              <a:srgbClr val="00B0F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4" name="TextBox 283"/>
              <p:cNvSpPr txBox="1"/>
              <p:nvPr/>
            </p:nvSpPr>
            <p:spPr>
              <a:xfrm>
                <a:off x="1833596" y="5997045"/>
                <a:ext cx="108318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Φ</m:t>
                          </m:r>
                        </m:e>
                        <m:sup>
                          <m:r>
                            <a:rPr lang="en-US" sz="2400" b="0" i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𝐺</m:t>
                          </m:r>
                        </m:e>
                      </m:d>
                    </m:oMath>
                  </m:oMathPara>
                </a14:m>
                <a:endParaRPr lang="en-US" sz="2400" dirty="0">
                  <a:solidFill>
                    <a:schemeClr val="accent2">
                      <a:lumMod val="75000"/>
                    </a:schemeClr>
                  </a:solidFill>
                  <a:latin typeface="Roboto Condensed" pitchFamily="2" charset="0"/>
                  <a:ea typeface="Roboto Condensed" pitchFamily="2" charset="0"/>
                </a:endParaRPr>
              </a:p>
            </p:txBody>
          </p:sp>
        </mc:Choice>
        <mc:Fallback xmlns="">
          <p:sp>
            <p:nvSpPr>
              <p:cNvPr id="284" name="TextBox 28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3596" y="5997045"/>
                <a:ext cx="1083182" cy="46166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5" name="TextBox 284"/>
              <p:cNvSpPr txBox="1"/>
              <p:nvPr/>
            </p:nvSpPr>
            <p:spPr>
              <a:xfrm>
                <a:off x="6045321" y="5999345"/>
                <a:ext cx="111101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Φ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𝑘</m:t>
                          </m:r>
                        </m:sub>
                        <m:sup>
                          <m:r>
                            <a:rPr lang="en-US" sz="2400" b="0" i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𝐺</m:t>
                          </m:r>
                        </m:e>
                      </m:d>
                    </m:oMath>
                  </m:oMathPara>
                </a14:m>
                <a:endParaRPr lang="en-US" sz="2400" dirty="0">
                  <a:solidFill>
                    <a:schemeClr val="accent2">
                      <a:lumMod val="75000"/>
                    </a:schemeClr>
                  </a:solidFill>
                  <a:latin typeface="Roboto Condensed" pitchFamily="2" charset="0"/>
                  <a:ea typeface="Roboto Condensed" pitchFamily="2" charset="0"/>
                </a:endParaRPr>
              </a:p>
            </p:txBody>
          </p:sp>
        </mc:Choice>
        <mc:Fallback xmlns="">
          <p:sp>
            <p:nvSpPr>
              <p:cNvPr id="285" name="TextBox 2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5321" y="5999345"/>
                <a:ext cx="1111010" cy="461665"/>
              </a:xfrm>
              <a:prstGeom prst="rect">
                <a:avLst/>
              </a:prstGeom>
              <a:blipFill rotWithShape="0">
                <a:blip r:embed="rId6"/>
                <a:stretch>
                  <a:fillRect b="-6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08686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4" grpId="0"/>
      <p:bldP spid="28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67028" y="155942"/>
            <a:ext cx="437491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600" dirty="0" smtClean="0">
                <a:solidFill>
                  <a:schemeClr val="accent1">
                    <a:lumMod val="50000"/>
                  </a:schemeClr>
                </a:solidFill>
                <a:latin typeface="Roboto Slab" pitchFamily="2" charset="0"/>
                <a:ea typeface="Roboto Slab" pitchFamily="2" charset="0"/>
              </a:rPr>
              <a:t>mathematical background</a:t>
            </a:r>
            <a:endParaRPr lang="en-US" sz="2600" dirty="0">
              <a:solidFill>
                <a:schemeClr val="accent1">
                  <a:lumMod val="50000"/>
                </a:schemeClr>
              </a:solidFill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64601" y="302527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118979" y="997120"/>
            <a:ext cx="704872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200" dirty="0" smtClean="0">
                <a:solidFill>
                  <a:schemeClr val="accent2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</a:rPr>
              <a:t>Real symmetric matrices have real eigenvalues and eigenvectors.</a:t>
            </a:r>
            <a:endParaRPr lang="en-US" sz="2200" dirty="0">
              <a:solidFill>
                <a:schemeClr val="accent2">
                  <a:lumMod val="75000"/>
                </a:schemeClr>
              </a:solidFill>
              <a:latin typeface="Roboto Condensed" pitchFamily="2" charset="0"/>
              <a:ea typeface="Roboto Condensed" pitchFamily="2" charset="0"/>
            </a:endParaRPr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 flipV="1">
            <a:off x="602484" y="709067"/>
            <a:ext cx="8189299" cy="2390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703369" y="2201511"/>
                <a:ext cx="3239220" cy="10689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ea typeface="Roboto Condensed" pitchFamily="2" charset="0"/>
                        </a:rPr>
                        <m:t>𝐴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Roboto Condensed" pitchFamily="2" charset="0"/>
                        </a:rPr>
                        <m:t>=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Roboto Condensed" pitchFamily="2" charset="0"/>
                                  </a:rPr>
                                  <m:t>2 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Roboto Condensed" pitchFamily="2" charset="0"/>
                                  </a:rPr>
                                  <m:t>−1 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Roboto Condensed" pitchFamily="2" charset="0"/>
                                  </a:rPr>
                                  <m:t>3 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Roboto Condensed" pitchFamily="2" charset="0"/>
                                  </a:rPr>
                                  <m:t>−1 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Roboto Condensed" pitchFamily="2" charset="0"/>
                                  </a:rPr>
                                  <m:t>−2 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Roboto Condensed" pitchFamily="2" charset="0"/>
                                  </a:rPr>
                                  <m:t>−1 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Roboto Condensed" pitchFamily="2" charset="0"/>
                                  </a:rPr>
                                  <m:t>3 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Roboto Condensed" pitchFamily="2" charset="0"/>
                                  </a:rPr>
                                  <m:t>−1 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Roboto Condensed" pitchFamily="2" charset="0"/>
                                  </a:rPr>
                                  <m:t>2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>
                  <a:latin typeface="Roboto Condensed" pitchFamily="2" charset="0"/>
                  <a:ea typeface="Roboto Condensed" pitchFamily="2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369" y="2201511"/>
                <a:ext cx="3239220" cy="1068947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1013788" y="3949945"/>
            <a:ext cx="15023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200" dirty="0" smtClean="0">
                <a:solidFill>
                  <a:schemeClr val="accent2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</a:rPr>
              <a:t>eigenvalues:</a:t>
            </a:r>
            <a:endParaRPr lang="en-US" sz="2200" dirty="0">
              <a:solidFill>
                <a:schemeClr val="accent2">
                  <a:lumMod val="75000"/>
                </a:schemeClr>
              </a:solidFill>
              <a:latin typeface="Roboto Condensed" pitchFamily="2" charset="0"/>
              <a:ea typeface="Roboto Condensed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67630" y="5472633"/>
            <a:ext cx="159851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200" dirty="0" smtClean="0">
                <a:solidFill>
                  <a:schemeClr val="accent2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</a:rPr>
              <a:t>eigenvectors:</a:t>
            </a:r>
            <a:endParaRPr lang="en-US" sz="2200" dirty="0">
              <a:solidFill>
                <a:schemeClr val="accent2">
                  <a:lumMod val="75000"/>
                </a:schemeClr>
              </a:solidFill>
              <a:latin typeface="Roboto Condensed" pitchFamily="2" charset="0"/>
              <a:ea typeface="Roboto Condensed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274179" y="5195313"/>
                <a:ext cx="1422954" cy="9855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  <a:ea typeface="Roboto Condensed" pitchFamily="2" charset="0"/>
                                  </a:rPr>
                                  <m:t>1 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  <a:ea typeface="Roboto Condensed" pitchFamily="2" charset="0"/>
                                  </a:rPr>
                                  <m:t>7.2749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  <a:ea typeface="Roboto Condensed" pitchFamily="2" charset="0"/>
                                  </a:rPr>
                                  <m:t>1 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200" dirty="0">
                  <a:latin typeface="Roboto Condensed" pitchFamily="2" charset="0"/>
                  <a:ea typeface="Roboto Condensed" pitchFamily="2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4179" y="5195313"/>
                <a:ext cx="1422954" cy="985526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617745" y="1353599"/>
                <a:ext cx="1423916" cy="4914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𝐴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𝑖𝑗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𝐴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𝑗𝑖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bg2">
                      <a:lumMod val="50000"/>
                    </a:schemeClr>
                  </a:solidFill>
                  <a:latin typeface="Roboto Condensed" pitchFamily="2" charset="0"/>
                  <a:ea typeface="Roboto Condensed" pitchFamily="2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7745" y="1353599"/>
                <a:ext cx="1423916" cy="491417"/>
              </a:xfrm>
              <a:prstGeom prst="rect">
                <a:avLst/>
              </a:prstGeom>
              <a:blipFill rotWithShape="0">
                <a:blip r:embed="rId4"/>
                <a:stretch>
                  <a:fillRect b="-98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3199573" y="3949944"/>
                <a:ext cx="1289135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  <a:ea typeface="Roboto Condensed" pitchFamily="2" charset="0"/>
                        </a:rPr>
                        <m:t>−2.2749</m:t>
                      </m:r>
                    </m:oMath>
                  </m:oMathPara>
                </a14:m>
                <a:endParaRPr lang="en-US" sz="2200" dirty="0">
                  <a:latin typeface="Roboto Condensed" pitchFamily="2" charset="0"/>
                  <a:ea typeface="Roboto Condensed" pitchFamily="2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9573" y="3949944"/>
                <a:ext cx="1289135" cy="430887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5273609" y="3946453"/>
                <a:ext cx="609462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  <a:ea typeface="Roboto Condensed" pitchFamily="2" charset="0"/>
                        </a:rPr>
                        <m:t>−1</m:t>
                      </m:r>
                    </m:oMath>
                  </m:oMathPara>
                </a14:m>
                <a:endParaRPr lang="en-US" sz="2200" dirty="0">
                  <a:latin typeface="Roboto Condensed" pitchFamily="2" charset="0"/>
                  <a:ea typeface="Roboto Condensed" pitchFamily="2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3609" y="3946453"/>
                <a:ext cx="609462" cy="430887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5086300" y="5195313"/>
                <a:ext cx="1015791" cy="9855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  <a:ea typeface="Roboto Condensed" pitchFamily="2" charset="0"/>
                                  </a:rPr>
                                  <m:t>−1 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  <a:ea typeface="Roboto Condensed" pitchFamily="2" charset="0"/>
                                  </a:rPr>
                                  <m:t>  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  <a:ea typeface="Roboto Condensed" pitchFamily="2" charset="0"/>
                                  </a:rPr>
                                  <m:t>   1 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200" dirty="0">
                  <a:latin typeface="Roboto Condensed" pitchFamily="2" charset="0"/>
                  <a:ea typeface="Roboto Condensed" pitchFamily="2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6300" y="5195313"/>
                <a:ext cx="1015791" cy="985526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6821542" y="3946452"/>
                <a:ext cx="1079142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  <a:ea typeface="Roboto Condensed" pitchFamily="2" charset="0"/>
                        </a:rPr>
                        <m:t>5.2749</m:t>
                      </m:r>
                    </m:oMath>
                  </m:oMathPara>
                </a14:m>
                <a:endParaRPr lang="en-US" sz="2200" dirty="0">
                  <a:latin typeface="Roboto Condensed" pitchFamily="2" charset="0"/>
                  <a:ea typeface="Roboto Condensed" pitchFamily="2" charset="0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1542" y="3946452"/>
                <a:ext cx="1079142" cy="430887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6511732" y="5195313"/>
                <a:ext cx="1632948" cy="9855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  <a:ea typeface="Roboto Condensed" pitchFamily="2" charset="0"/>
                                  </a:rPr>
                                  <m:t>1 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  <a:ea typeface="Roboto Condensed" pitchFamily="2" charset="0"/>
                                  </a:rPr>
                                  <m:t>−0.2749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  <a:ea typeface="Roboto Condensed" pitchFamily="2" charset="0"/>
                                  </a:rPr>
                                  <m:t>1 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200" dirty="0">
                  <a:latin typeface="Roboto Condensed" pitchFamily="2" charset="0"/>
                  <a:ea typeface="Roboto Condensed" pitchFamily="2" charset="0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1732" y="5195313"/>
                <a:ext cx="1632948" cy="985526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3719180" y="2269385"/>
                <a:ext cx="1015791" cy="9855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2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2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200" b="0" i="1" smtClean="0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Roboto Condensed" pitchFamily="2" charset="0"/>
                                  </a:rPr>
                                  <m:t>−1 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200" b="0" i="1" smtClean="0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Roboto Condensed" pitchFamily="2" charset="0"/>
                                  </a:rPr>
                                  <m:t>  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200" b="0" i="1" smtClean="0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Roboto Condensed" pitchFamily="2" charset="0"/>
                                  </a:rPr>
                                  <m:t>   1 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200" dirty="0">
                  <a:solidFill>
                    <a:srgbClr val="0070C0"/>
                  </a:solidFill>
                  <a:latin typeface="Roboto Condensed" pitchFamily="2" charset="0"/>
                  <a:ea typeface="Roboto Condensed" pitchFamily="2" charset="0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9180" y="2269385"/>
                <a:ext cx="1015791" cy="985526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4640997" y="2266054"/>
                <a:ext cx="1491690" cy="9855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 =  </m:t>
                      </m:r>
                      <m:d>
                        <m:dPr>
                          <m:ctrlPr>
                            <a:rPr lang="en-US" sz="22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2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200" b="0" i="1" smtClean="0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Roboto Condensed" pitchFamily="2" charset="0"/>
                                  </a:rPr>
                                  <m:t>   1 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200" b="0" i="1" smtClean="0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Roboto Condensed" pitchFamily="2" charset="0"/>
                                  </a:rPr>
                                  <m:t>  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200" b="0" i="1" smtClean="0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Roboto Condensed" pitchFamily="2" charset="0"/>
                                  </a:rPr>
                                  <m:t>−1 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200" dirty="0">
                  <a:latin typeface="Roboto Condensed" pitchFamily="2" charset="0"/>
                  <a:ea typeface="Roboto Condensed" pitchFamily="2" charset="0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0997" y="2266054"/>
                <a:ext cx="1491690" cy="985526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6139054" y="2277251"/>
                <a:ext cx="2075696" cy="9855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=  (−1)</m:t>
                      </m:r>
                      <m:d>
                        <m:dPr>
                          <m:ctrlPr>
                            <a:rPr lang="en-US" sz="22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2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200" b="0" i="1" smtClean="0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Roboto Condensed" pitchFamily="2" charset="0"/>
                                  </a:rPr>
                                  <m:t>−1 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200" b="0" i="1" smtClean="0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Roboto Condensed" pitchFamily="2" charset="0"/>
                                  </a:rPr>
                                  <m:t>  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200" b="0" i="1" smtClean="0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Roboto Condensed" pitchFamily="2" charset="0"/>
                                  </a:rPr>
                                  <m:t>   1 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200" dirty="0">
                  <a:latin typeface="Roboto Condensed" pitchFamily="2" charset="0"/>
                  <a:ea typeface="Roboto Condensed" pitchFamily="2" charset="0"/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9054" y="2277251"/>
                <a:ext cx="2075696" cy="985526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04222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66891" y="155942"/>
            <a:ext cx="487505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600" dirty="0" smtClean="0">
                <a:solidFill>
                  <a:schemeClr val="accent1">
                    <a:lumMod val="50000"/>
                  </a:schemeClr>
                </a:solidFill>
                <a:latin typeface="Roboto Slab" pitchFamily="2" charset="0"/>
                <a:ea typeface="Roboto Slab" pitchFamily="2" charset="0"/>
              </a:rPr>
              <a:t>multi-way spectral clustering</a:t>
            </a:r>
            <a:endParaRPr lang="en-US" sz="2600" dirty="0">
              <a:solidFill>
                <a:schemeClr val="accent1">
                  <a:lumMod val="50000"/>
                </a:schemeClr>
              </a:solidFill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 flipV="1">
            <a:off x="602484" y="709067"/>
            <a:ext cx="8189299" cy="2390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510" y="1208338"/>
            <a:ext cx="3999037" cy="2498275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1001605" y="3854490"/>
            <a:ext cx="2832809" cy="1917912"/>
            <a:chOff x="406186" y="922797"/>
            <a:chExt cx="5464115" cy="3814587"/>
          </a:xfrm>
        </p:grpSpPr>
        <p:cxnSp>
          <p:nvCxnSpPr>
            <p:cNvPr id="18" name="Straight Connector 17"/>
            <p:cNvCxnSpPr/>
            <p:nvPr/>
          </p:nvCxnSpPr>
          <p:spPr bwMode="auto">
            <a:xfrm flipV="1">
              <a:off x="2675734" y="2795106"/>
              <a:ext cx="452659" cy="474749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Straight Connector 18"/>
            <p:cNvCxnSpPr/>
            <p:nvPr/>
          </p:nvCxnSpPr>
          <p:spPr bwMode="auto">
            <a:xfrm flipV="1">
              <a:off x="2669594" y="3072279"/>
              <a:ext cx="1447764" cy="210651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Connector 19"/>
            <p:cNvCxnSpPr/>
            <p:nvPr/>
          </p:nvCxnSpPr>
          <p:spPr bwMode="auto">
            <a:xfrm rot="5400000" flipH="1" flipV="1">
              <a:off x="3041817" y="2282103"/>
              <a:ext cx="631951" cy="438408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Straight Connector 20"/>
            <p:cNvCxnSpPr/>
            <p:nvPr/>
          </p:nvCxnSpPr>
          <p:spPr bwMode="auto">
            <a:xfrm>
              <a:off x="3138589" y="2795106"/>
              <a:ext cx="988965" cy="266084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Straight Connector 21"/>
            <p:cNvCxnSpPr/>
            <p:nvPr/>
          </p:nvCxnSpPr>
          <p:spPr bwMode="auto">
            <a:xfrm flipV="1">
              <a:off x="3485236" y="3072279"/>
              <a:ext cx="672904" cy="388039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Straight Connector 22"/>
            <p:cNvCxnSpPr/>
            <p:nvPr/>
          </p:nvCxnSpPr>
          <p:spPr bwMode="auto">
            <a:xfrm rot="16200000" flipV="1">
              <a:off x="2557377" y="2211447"/>
              <a:ext cx="535587" cy="492224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" name="Straight Connector 23"/>
            <p:cNvCxnSpPr/>
            <p:nvPr/>
          </p:nvCxnSpPr>
          <p:spPr bwMode="auto">
            <a:xfrm flipV="1">
              <a:off x="925928" y="1430779"/>
              <a:ext cx="1306406" cy="194759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" name="Straight Connector 24"/>
            <p:cNvCxnSpPr/>
            <p:nvPr/>
          </p:nvCxnSpPr>
          <p:spPr bwMode="auto">
            <a:xfrm>
              <a:off x="907353" y="1705732"/>
              <a:ext cx="693447" cy="237721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Straight Connector 25"/>
            <p:cNvCxnSpPr/>
            <p:nvPr/>
          </p:nvCxnSpPr>
          <p:spPr bwMode="auto">
            <a:xfrm rot="16200000" flipH="1">
              <a:off x="585247" y="2013371"/>
              <a:ext cx="761851" cy="198128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" name="Straight Connector 26"/>
            <p:cNvCxnSpPr/>
            <p:nvPr/>
          </p:nvCxnSpPr>
          <p:spPr bwMode="auto">
            <a:xfrm rot="5400000">
              <a:off x="1151833" y="2033252"/>
              <a:ext cx="495489" cy="470557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Straight Connector 27"/>
            <p:cNvCxnSpPr/>
            <p:nvPr/>
          </p:nvCxnSpPr>
          <p:spPr bwMode="auto">
            <a:xfrm rot="10800000" flipV="1">
              <a:off x="1758684" y="1479468"/>
              <a:ext cx="504607" cy="421022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" name="Straight Connector 28"/>
            <p:cNvCxnSpPr/>
            <p:nvPr/>
          </p:nvCxnSpPr>
          <p:spPr bwMode="auto">
            <a:xfrm rot="16200000" flipV="1">
              <a:off x="1542887" y="2232326"/>
              <a:ext cx="673064" cy="278619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" name="Straight Connector 29"/>
            <p:cNvCxnSpPr/>
            <p:nvPr/>
          </p:nvCxnSpPr>
          <p:spPr bwMode="auto">
            <a:xfrm rot="5400000" flipH="1" flipV="1">
              <a:off x="2030056" y="2285861"/>
              <a:ext cx="509810" cy="340532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Straight Connector 30"/>
            <p:cNvCxnSpPr/>
            <p:nvPr/>
          </p:nvCxnSpPr>
          <p:spPr bwMode="auto">
            <a:xfrm rot="16200000" flipV="1">
              <a:off x="2141928" y="1711354"/>
              <a:ext cx="558501" cy="117641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/>
            <p:cNvCxnSpPr/>
            <p:nvPr/>
          </p:nvCxnSpPr>
          <p:spPr bwMode="auto">
            <a:xfrm rot="10800000">
              <a:off x="1786546" y="1963501"/>
              <a:ext cx="631531" cy="143205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" name="Straight Connector 32"/>
            <p:cNvCxnSpPr/>
            <p:nvPr/>
          </p:nvCxnSpPr>
          <p:spPr bwMode="auto">
            <a:xfrm rot="10800000" flipV="1">
              <a:off x="2582153" y="1677089"/>
              <a:ext cx="489129" cy="403840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Straight Connector 33"/>
            <p:cNvCxnSpPr/>
            <p:nvPr/>
          </p:nvCxnSpPr>
          <p:spPr bwMode="auto">
            <a:xfrm rot="10800000">
              <a:off x="2411887" y="1433644"/>
              <a:ext cx="640819" cy="151796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" name="Straight Connector 34"/>
            <p:cNvCxnSpPr/>
            <p:nvPr/>
          </p:nvCxnSpPr>
          <p:spPr bwMode="auto">
            <a:xfrm rot="10800000">
              <a:off x="1189066" y="2593604"/>
              <a:ext cx="783224" cy="183303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" name="Straight Connector 35"/>
            <p:cNvCxnSpPr/>
            <p:nvPr/>
          </p:nvCxnSpPr>
          <p:spPr bwMode="auto">
            <a:xfrm rot="16200000" flipH="1">
              <a:off x="2655082" y="2196926"/>
              <a:ext cx="999571" cy="1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" name="Straight Connector 36"/>
            <p:cNvCxnSpPr/>
            <p:nvPr/>
          </p:nvCxnSpPr>
          <p:spPr bwMode="auto">
            <a:xfrm rot="10800000" flipV="1">
              <a:off x="2154941" y="2788362"/>
              <a:ext cx="891575" cy="2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" name="Straight Connector 37"/>
            <p:cNvCxnSpPr/>
            <p:nvPr/>
          </p:nvCxnSpPr>
          <p:spPr bwMode="auto">
            <a:xfrm flipV="1">
              <a:off x="1281496" y="3299605"/>
              <a:ext cx="1306406" cy="194759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" name="Straight Connector 38"/>
            <p:cNvCxnSpPr/>
            <p:nvPr/>
          </p:nvCxnSpPr>
          <p:spPr bwMode="auto">
            <a:xfrm rot="10800000" flipV="1">
              <a:off x="2114252" y="3348294"/>
              <a:ext cx="504607" cy="421022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0" name="Straight Connector 39"/>
            <p:cNvCxnSpPr/>
            <p:nvPr/>
          </p:nvCxnSpPr>
          <p:spPr bwMode="auto">
            <a:xfrm rot="16200000" flipV="1">
              <a:off x="2497496" y="3580181"/>
              <a:ext cx="558501" cy="117641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" name="Straight Connector 40"/>
            <p:cNvCxnSpPr/>
            <p:nvPr/>
          </p:nvCxnSpPr>
          <p:spPr bwMode="auto">
            <a:xfrm rot="10800000" flipV="1">
              <a:off x="2937722" y="3545915"/>
              <a:ext cx="489129" cy="403840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" name="Straight Connector 41"/>
            <p:cNvCxnSpPr/>
            <p:nvPr/>
          </p:nvCxnSpPr>
          <p:spPr bwMode="auto">
            <a:xfrm rot="10800000">
              <a:off x="2767456" y="3302470"/>
              <a:ext cx="640819" cy="151796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3" name="Straight Connector 42"/>
            <p:cNvCxnSpPr/>
            <p:nvPr/>
          </p:nvCxnSpPr>
          <p:spPr bwMode="auto">
            <a:xfrm rot="16200000" flipH="1">
              <a:off x="3010651" y="4065752"/>
              <a:ext cx="999571" cy="1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4" name="Straight Connector 43"/>
            <p:cNvCxnSpPr/>
            <p:nvPr/>
          </p:nvCxnSpPr>
          <p:spPr bwMode="auto">
            <a:xfrm>
              <a:off x="1262921" y="3574558"/>
              <a:ext cx="693447" cy="237721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5" name="Straight Connector 44"/>
            <p:cNvCxnSpPr/>
            <p:nvPr/>
          </p:nvCxnSpPr>
          <p:spPr bwMode="auto">
            <a:xfrm rot="16200000" flipH="1">
              <a:off x="940816" y="3882197"/>
              <a:ext cx="761851" cy="198128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" name="Straight Connector 45"/>
            <p:cNvCxnSpPr/>
            <p:nvPr/>
          </p:nvCxnSpPr>
          <p:spPr bwMode="auto">
            <a:xfrm rot="5400000">
              <a:off x="1507402" y="3902079"/>
              <a:ext cx="495489" cy="470557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7" name="Straight Connector 46"/>
            <p:cNvCxnSpPr/>
            <p:nvPr/>
          </p:nvCxnSpPr>
          <p:spPr bwMode="auto">
            <a:xfrm rot="16200000" flipV="1">
              <a:off x="1898455" y="4101153"/>
              <a:ext cx="673064" cy="278619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8" name="Straight Connector 47"/>
            <p:cNvCxnSpPr/>
            <p:nvPr/>
          </p:nvCxnSpPr>
          <p:spPr bwMode="auto">
            <a:xfrm rot="5400000" flipH="1" flipV="1">
              <a:off x="2385625" y="4154688"/>
              <a:ext cx="509810" cy="340532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9" name="Straight Connector 48"/>
            <p:cNvCxnSpPr/>
            <p:nvPr/>
          </p:nvCxnSpPr>
          <p:spPr bwMode="auto">
            <a:xfrm rot="10800000">
              <a:off x="2142115" y="3832327"/>
              <a:ext cx="631531" cy="143205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0" name="Straight Connector 49"/>
            <p:cNvCxnSpPr/>
            <p:nvPr/>
          </p:nvCxnSpPr>
          <p:spPr bwMode="auto">
            <a:xfrm rot="16200000" flipV="1">
              <a:off x="2912946" y="4080273"/>
              <a:ext cx="535587" cy="492224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1" name="Straight Connector 50"/>
            <p:cNvCxnSpPr/>
            <p:nvPr/>
          </p:nvCxnSpPr>
          <p:spPr bwMode="auto">
            <a:xfrm rot="10800000">
              <a:off x="1544635" y="4462430"/>
              <a:ext cx="783224" cy="183303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2" name="Straight Connector 51"/>
            <p:cNvCxnSpPr/>
            <p:nvPr/>
          </p:nvCxnSpPr>
          <p:spPr bwMode="auto">
            <a:xfrm rot="10800000" flipV="1">
              <a:off x="2510509" y="4657189"/>
              <a:ext cx="891575" cy="2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3" name="Straight Connector 52"/>
            <p:cNvCxnSpPr/>
            <p:nvPr/>
          </p:nvCxnSpPr>
          <p:spPr bwMode="auto">
            <a:xfrm rot="18852439" flipV="1">
              <a:off x="3930962" y="2450866"/>
              <a:ext cx="749346" cy="286401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4" name="Straight Connector 53"/>
            <p:cNvCxnSpPr/>
            <p:nvPr/>
          </p:nvCxnSpPr>
          <p:spPr bwMode="auto">
            <a:xfrm rot="8052439" flipH="1" flipV="1">
              <a:off x="4260346" y="2802551"/>
              <a:ext cx="567589" cy="350044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5" name="Straight Connector 54"/>
            <p:cNvCxnSpPr/>
            <p:nvPr/>
          </p:nvCxnSpPr>
          <p:spPr bwMode="auto">
            <a:xfrm rot="16200000" flipV="1">
              <a:off x="3403530" y="2330045"/>
              <a:ext cx="913601" cy="574373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6" name="Straight Connector 55"/>
            <p:cNvCxnSpPr/>
            <p:nvPr/>
          </p:nvCxnSpPr>
          <p:spPr bwMode="auto">
            <a:xfrm>
              <a:off x="4046157" y="1196539"/>
              <a:ext cx="1267002" cy="997418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7" name="Straight Connector 56"/>
            <p:cNvCxnSpPr/>
            <p:nvPr/>
          </p:nvCxnSpPr>
          <p:spPr bwMode="auto">
            <a:xfrm rot="16200000" flipH="1">
              <a:off x="3787755" y="1480085"/>
              <a:ext cx="888458" cy="371654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8" name="Straight Connector 57"/>
            <p:cNvCxnSpPr/>
            <p:nvPr/>
          </p:nvCxnSpPr>
          <p:spPr bwMode="auto">
            <a:xfrm rot="18852439" flipH="1">
              <a:off x="3393653" y="1573600"/>
              <a:ext cx="848196" cy="203663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9" name="Straight Connector 58"/>
            <p:cNvCxnSpPr/>
            <p:nvPr/>
          </p:nvCxnSpPr>
          <p:spPr bwMode="auto">
            <a:xfrm rot="10800000">
              <a:off x="3590038" y="2118522"/>
              <a:ext cx="861563" cy="16763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0" name="Straight Connector 59"/>
            <p:cNvCxnSpPr/>
            <p:nvPr/>
          </p:nvCxnSpPr>
          <p:spPr bwMode="auto">
            <a:xfrm rot="13452439" flipV="1">
              <a:off x="4629844" y="1918237"/>
              <a:ext cx="518702" cy="468738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1" name="Straight Connector 60"/>
            <p:cNvCxnSpPr/>
            <p:nvPr/>
          </p:nvCxnSpPr>
          <p:spPr bwMode="auto">
            <a:xfrm rot="18852439" flipV="1">
              <a:off x="4823294" y="2475843"/>
              <a:ext cx="621798" cy="120927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2" name="Straight Connector 61"/>
            <p:cNvCxnSpPr/>
            <p:nvPr/>
          </p:nvCxnSpPr>
          <p:spPr bwMode="auto">
            <a:xfrm rot="16200000" flipV="1">
              <a:off x="4306772" y="2280242"/>
              <a:ext cx="771114" cy="447674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3" name="Straight Connector 62"/>
            <p:cNvCxnSpPr/>
            <p:nvPr/>
          </p:nvCxnSpPr>
          <p:spPr bwMode="auto">
            <a:xfrm rot="13452439" flipV="1">
              <a:off x="5103923" y="2714433"/>
              <a:ext cx="502792" cy="449609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4" name="Straight Connector 63"/>
            <p:cNvCxnSpPr/>
            <p:nvPr/>
          </p:nvCxnSpPr>
          <p:spPr bwMode="auto">
            <a:xfrm rot="16200000" flipV="1">
              <a:off x="5138933" y="2326277"/>
              <a:ext cx="813021" cy="464567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5" name="Straight Connector 64"/>
            <p:cNvCxnSpPr/>
            <p:nvPr/>
          </p:nvCxnSpPr>
          <p:spPr bwMode="auto">
            <a:xfrm rot="16200000" flipV="1">
              <a:off x="4396698" y="3400853"/>
              <a:ext cx="1089618" cy="16892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6" name="Straight Connector 65"/>
            <p:cNvCxnSpPr/>
            <p:nvPr/>
          </p:nvCxnSpPr>
          <p:spPr bwMode="auto">
            <a:xfrm rot="18852439" flipH="1">
              <a:off x="4813735" y="3448712"/>
              <a:ext cx="1112856" cy="1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7" name="Straight Connector 66"/>
            <p:cNvCxnSpPr/>
            <p:nvPr/>
          </p:nvCxnSpPr>
          <p:spPr bwMode="auto">
            <a:xfrm rot="16200000" flipV="1">
              <a:off x="4112760" y="3066690"/>
              <a:ext cx="838166" cy="819327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8" name="Straight Connector 67"/>
            <p:cNvCxnSpPr/>
            <p:nvPr/>
          </p:nvCxnSpPr>
          <p:spPr bwMode="auto">
            <a:xfrm>
              <a:off x="2036283" y="2781099"/>
              <a:ext cx="666854" cy="494096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9" name="Straight Connector 68"/>
            <p:cNvCxnSpPr/>
            <p:nvPr/>
          </p:nvCxnSpPr>
          <p:spPr bwMode="auto">
            <a:xfrm rot="16200000" flipH="1">
              <a:off x="692591" y="3002975"/>
              <a:ext cx="917368" cy="62914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0" name="Straight Connector 69"/>
            <p:cNvCxnSpPr/>
            <p:nvPr/>
          </p:nvCxnSpPr>
          <p:spPr bwMode="auto">
            <a:xfrm flipV="1">
              <a:off x="3150813" y="1188160"/>
              <a:ext cx="886898" cy="427463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1" name="Straight Connector 70"/>
            <p:cNvCxnSpPr/>
            <p:nvPr/>
          </p:nvCxnSpPr>
          <p:spPr bwMode="auto">
            <a:xfrm rot="10800000" flipV="1">
              <a:off x="3480230" y="3912201"/>
              <a:ext cx="1419045" cy="737585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2" name="Straight Connector 71"/>
            <p:cNvCxnSpPr/>
            <p:nvPr/>
          </p:nvCxnSpPr>
          <p:spPr bwMode="auto">
            <a:xfrm rot="10800000">
              <a:off x="3505570" y="3476353"/>
              <a:ext cx="1427489" cy="435847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73" name="Group 77"/>
            <p:cNvGrpSpPr/>
            <p:nvPr/>
          </p:nvGrpSpPr>
          <p:grpSpPr>
            <a:xfrm>
              <a:off x="743278" y="1108143"/>
              <a:ext cx="5127023" cy="3629241"/>
              <a:chOff x="1292490" y="1297540"/>
              <a:chExt cx="6379639" cy="4550953"/>
            </a:xfrm>
            <a:solidFill>
              <a:schemeClr val="tx1"/>
            </a:solidFill>
          </p:grpSpPr>
          <p:sp>
            <p:nvSpPr>
              <p:cNvPr id="76" name="Oval 75"/>
              <p:cNvSpPr/>
              <p:nvPr/>
            </p:nvSpPr>
            <p:spPr bwMode="auto">
              <a:xfrm>
                <a:off x="4158446" y="3289554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77" name="Oval 76"/>
              <p:cNvSpPr/>
              <p:nvPr/>
            </p:nvSpPr>
            <p:spPr bwMode="auto">
              <a:xfrm>
                <a:off x="1292490" y="1867323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78" name="Oval 77"/>
              <p:cNvSpPr/>
              <p:nvPr/>
            </p:nvSpPr>
            <p:spPr bwMode="auto">
              <a:xfrm>
                <a:off x="1616065" y="3030967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79" name="Oval 78"/>
              <p:cNvSpPr/>
              <p:nvPr/>
            </p:nvSpPr>
            <p:spPr bwMode="auto">
              <a:xfrm>
                <a:off x="2355668" y="2255205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80" name="Oval 79"/>
              <p:cNvSpPr/>
              <p:nvPr/>
            </p:nvSpPr>
            <p:spPr bwMode="auto">
              <a:xfrm>
                <a:off x="3141494" y="1565638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81" name="Oval 80"/>
              <p:cNvSpPr/>
              <p:nvPr/>
            </p:nvSpPr>
            <p:spPr bwMode="auto">
              <a:xfrm>
                <a:off x="3372620" y="2470694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82" name="Oval 81"/>
              <p:cNvSpPr/>
              <p:nvPr/>
            </p:nvSpPr>
            <p:spPr bwMode="auto">
              <a:xfrm>
                <a:off x="2817918" y="3289554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83" name="Oval 82"/>
              <p:cNvSpPr/>
              <p:nvPr/>
            </p:nvSpPr>
            <p:spPr bwMode="auto">
              <a:xfrm>
                <a:off x="4158446" y="1824225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84" name="Oval 83"/>
              <p:cNvSpPr/>
              <p:nvPr/>
            </p:nvSpPr>
            <p:spPr bwMode="auto">
              <a:xfrm>
                <a:off x="3583934" y="3909087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85" name="Oval 84"/>
              <p:cNvSpPr/>
              <p:nvPr/>
            </p:nvSpPr>
            <p:spPr bwMode="auto">
              <a:xfrm>
                <a:off x="4600886" y="4167674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86" name="Oval 85"/>
              <p:cNvSpPr/>
              <p:nvPr/>
            </p:nvSpPr>
            <p:spPr bwMode="auto">
              <a:xfrm>
                <a:off x="1734930" y="4210772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87" name="Oval 86"/>
              <p:cNvSpPr/>
              <p:nvPr/>
            </p:nvSpPr>
            <p:spPr bwMode="auto">
              <a:xfrm>
                <a:off x="2058505" y="5374416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88" name="Oval 87"/>
              <p:cNvSpPr/>
              <p:nvPr/>
            </p:nvSpPr>
            <p:spPr bwMode="auto">
              <a:xfrm>
                <a:off x="2798108" y="4598653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89" name="Oval 88"/>
              <p:cNvSpPr/>
              <p:nvPr/>
            </p:nvSpPr>
            <p:spPr bwMode="auto">
              <a:xfrm>
                <a:off x="3815060" y="4814143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90" name="Oval 89"/>
              <p:cNvSpPr/>
              <p:nvPr/>
            </p:nvSpPr>
            <p:spPr bwMode="auto">
              <a:xfrm>
                <a:off x="3260358" y="5633003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91" name="Oval 90"/>
              <p:cNvSpPr/>
              <p:nvPr/>
            </p:nvSpPr>
            <p:spPr bwMode="auto">
              <a:xfrm>
                <a:off x="4600886" y="5633003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92" name="Oval 91"/>
              <p:cNvSpPr/>
              <p:nvPr/>
            </p:nvSpPr>
            <p:spPr bwMode="auto">
              <a:xfrm rot="2652439">
                <a:off x="5408780" y="3630698"/>
                <a:ext cx="237582" cy="239912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93" name="Oval 92"/>
              <p:cNvSpPr/>
              <p:nvPr/>
            </p:nvSpPr>
            <p:spPr bwMode="auto">
              <a:xfrm rot="2652439">
                <a:off x="5292252" y="1297540"/>
                <a:ext cx="237582" cy="239912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94" name="Oval 93"/>
              <p:cNvSpPr/>
              <p:nvPr/>
            </p:nvSpPr>
            <p:spPr bwMode="auto">
              <a:xfrm rot="2652439">
                <a:off x="4706379" y="2480349"/>
                <a:ext cx="237582" cy="239912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95" name="Oval 94"/>
              <p:cNvSpPr/>
              <p:nvPr/>
            </p:nvSpPr>
            <p:spPr bwMode="auto">
              <a:xfrm rot="2652439">
                <a:off x="5800884" y="2442153"/>
                <a:ext cx="237582" cy="239912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96" name="Oval 95"/>
              <p:cNvSpPr/>
              <p:nvPr/>
            </p:nvSpPr>
            <p:spPr bwMode="auto">
              <a:xfrm rot="2652439">
                <a:off x="6868388" y="2509054"/>
                <a:ext cx="237582" cy="239912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97" name="Oval 96"/>
              <p:cNvSpPr/>
              <p:nvPr/>
            </p:nvSpPr>
            <p:spPr bwMode="auto">
              <a:xfrm rot="2652439">
                <a:off x="6397571" y="3412880"/>
                <a:ext cx="237582" cy="239912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98" name="Oval 97"/>
              <p:cNvSpPr/>
              <p:nvPr/>
            </p:nvSpPr>
            <p:spPr bwMode="auto">
              <a:xfrm rot="2652439">
                <a:off x="7434547" y="3514176"/>
                <a:ext cx="237582" cy="239912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99" name="Oval 98"/>
              <p:cNvSpPr/>
              <p:nvPr/>
            </p:nvSpPr>
            <p:spPr bwMode="auto">
              <a:xfrm rot="2652439">
                <a:off x="6396542" y="4683600"/>
                <a:ext cx="237582" cy="239912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</p:grpSp>
        <p:sp>
          <p:nvSpPr>
            <p:cNvPr id="74" name="Freeform 73"/>
            <p:cNvSpPr/>
            <p:nvPr/>
          </p:nvSpPr>
          <p:spPr bwMode="auto">
            <a:xfrm>
              <a:off x="406186" y="922797"/>
              <a:ext cx="3657601" cy="2387600"/>
            </a:xfrm>
            <a:custGeom>
              <a:avLst/>
              <a:gdLst>
                <a:gd name="connsiteX0" fmla="*/ 268749 w 3657601"/>
                <a:gd name="connsiteY0" fmla="*/ 275303 h 2387600"/>
                <a:gd name="connsiteX1" fmla="*/ 42607 w 3657601"/>
                <a:gd name="connsiteY1" fmla="*/ 747251 h 2387600"/>
                <a:gd name="connsiteX2" fmla="*/ 199923 w 3657601"/>
                <a:gd name="connsiteY2" fmla="*/ 2143432 h 2387600"/>
                <a:gd name="connsiteX3" fmla="*/ 1242143 w 3657601"/>
                <a:gd name="connsiteY3" fmla="*/ 2212257 h 2387600"/>
                <a:gd name="connsiteX4" fmla="*/ 2107381 w 3657601"/>
                <a:gd name="connsiteY4" fmla="*/ 2005780 h 2387600"/>
                <a:gd name="connsiteX5" fmla="*/ 2825136 w 3657601"/>
                <a:gd name="connsiteY5" fmla="*/ 2153264 h 2387600"/>
                <a:gd name="connsiteX6" fmla="*/ 3542891 w 3657601"/>
                <a:gd name="connsiteY6" fmla="*/ 1543664 h 2387600"/>
                <a:gd name="connsiteX7" fmla="*/ 3513394 w 3657601"/>
                <a:gd name="connsiteY7" fmla="*/ 796412 h 2387600"/>
                <a:gd name="connsiteX8" fmla="*/ 2854633 w 3657601"/>
                <a:gd name="connsiteY8" fmla="*/ 216309 h 2387600"/>
                <a:gd name="connsiteX9" fmla="*/ 809523 w 3657601"/>
                <a:gd name="connsiteY9" fmla="*/ 9832 h 2387600"/>
                <a:gd name="connsiteX10" fmla="*/ 268749 w 3657601"/>
                <a:gd name="connsiteY10" fmla="*/ 275303 h 238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57601" h="2387600">
                  <a:moveTo>
                    <a:pt x="268749" y="275303"/>
                  </a:moveTo>
                  <a:cubicBezTo>
                    <a:pt x="140930" y="398206"/>
                    <a:pt x="54078" y="435896"/>
                    <a:pt x="42607" y="747251"/>
                  </a:cubicBezTo>
                  <a:cubicBezTo>
                    <a:pt x="31136" y="1058606"/>
                    <a:pt x="0" y="1899264"/>
                    <a:pt x="199923" y="2143432"/>
                  </a:cubicBezTo>
                  <a:cubicBezTo>
                    <a:pt x="399846" y="2387600"/>
                    <a:pt x="924233" y="2235199"/>
                    <a:pt x="1242143" y="2212257"/>
                  </a:cubicBezTo>
                  <a:cubicBezTo>
                    <a:pt x="1560053" y="2189315"/>
                    <a:pt x="1843549" y="2015612"/>
                    <a:pt x="2107381" y="2005780"/>
                  </a:cubicBezTo>
                  <a:cubicBezTo>
                    <a:pt x="2371213" y="1995948"/>
                    <a:pt x="2585884" y="2230283"/>
                    <a:pt x="2825136" y="2153264"/>
                  </a:cubicBezTo>
                  <a:cubicBezTo>
                    <a:pt x="3064388" y="2076245"/>
                    <a:pt x="3428181" y="1769806"/>
                    <a:pt x="3542891" y="1543664"/>
                  </a:cubicBezTo>
                  <a:cubicBezTo>
                    <a:pt x="3657601" y="1317522"/>
                    <a:pt x="3628104" y="1017638"/>
                    <a:pt x="3513394" y="796412"/>
                  </a:cubicBezTo>
                  <a:cubicBezTo>
                    <a:pt x="3398684" y="575186"/>
                    <a:pt x="3305278" y="347406"/>
                    <a:pt x="2854633" y="216309"/>
                  </a:cubicBezTo>
                  <a:cubicBezTo>
                    <a:pt x="2403988" y="85212"/>
                    <a:pt x="1237226" y="0"/>
                    <a:pt x="809523" y="9832"/>
                  </a:cubicBezTo>
                  <a:cubicBezTo>
                    <a:pt x="381820" y="19664"/>
                    <a:pt x="396568" y="152400"/>
                    <a:pt x="268749" y="275303"/>
                  </a:cubicBezTo>
                  <a:close/>
                </a:path>
              </a:pathLst>
            </a:custGeom>
            <a:solidFill>
              <a:srgbClr val="92D050">
                <a:alpha val="71000"/>
              </a:srgbClr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000" b="0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Gill Sans MT Condensed" pitchFamily="34" charset="0"/>
                <a:cs typeface="Arial" charset="0"/>
              </a:endParaRPr>
            </a:p>
          </p:txBody>
        </p:sp>
      </p:grpSp>
      <p:grpSp>
        <p:nvGrpSpPr>
          <p:cNvPr id="192" name="Group 191"/>
          <p:cNvGrpSpPr/>
          <p:nvPr/>
        </p:nvGrpSpPr>
        <p:grpSpPr>
          <a:xfrm>
            <a:off x="1155162" y="812764"/>
            <a:ext cx="1521561" cy="803218"/>
            <a:chOff x="1155162" y="812764"/>
            <a:chExt cx="1521561" cy="803218"/>
          </a:xfrm>
        </p:grpSpPr>
        <p:cxnSp>
          <p:nvCxnSpPr>
            <p:cNvPr id="190" name="Straight Arrow Connector 189"/>
            <p:cNvCxnSpPr/>
            <p:nvPr/>
          </p:nvCxnSpPr>
          <p:spPr>
            <a:xfrm flipV="1">
              <a:off x="1155162" y="1067342"/>
              <a:ext cx="1521561" cy="548640"/>
            </a:xfrm>
            <a:prstGeom prst="straightConnector1">
              <a:avLst/>
            </a:prstGeom>
            <a:ln w="1905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1" name="TextBox 190"/>
                <p:cNvSpPr txBox="1"/>
                <p:nvPr/>
              </p:nvSpPr>
              <p:spPr>
                <a:xfrm>
                  <a:off x="1516662" y="812764"/>
                  <a:ext cx="556691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Roboto Condensed" pitchFamily="2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Roboto Condensed" pitchFamily="2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Roboto Condensed" pitchFamily="2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srgbClr val="00B050"/>
                    </a:solidFill>
                    <a:latin typeface="Roboto Condensed" pitchFamily="2" charset="0"/>
                    <a:ea typeface="Roboto Condensed" pitchFamily="2" charset="0"/>
                  </a:endParaRPr>
                </a:p>
              </p:txBody>
            </p:sp>
          </mc:Choice>
          <mc:Fallback xmlns="">
            <p:sp>
              <p:nvSpPr>
                <p:cNvPr id="191" name="TextBox 19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16662" y="812764"/>
                  <a:ext cx="556691" cy="461665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b="-26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3" name="Group 192"/>
          <p:cNvGrpSpPr/>
          <p:nvPr/>
        </p:nvGrpSpPr>
        <p:grpSpPr>
          <a:xfrm>
            <a:off x="5298141" y="3838745"/>
            <a:ext cx="2754406" cy="2017893"/>
            <a:chOff x="603027" y="1255055"/>
            <a:chExt cx="5725421" cy="4457361"/>
          </a:xfrm>
        </p:grpSpPr>
        <p:grpSp>
          <p:nvGrpSpPr>
            <p:cNvPr id="194" name="Group 193"/>
            <p:cNvGrpSpPr/>
            <p:nvPr/>
          </p:nvGrpSpPr>
          <p:grpSpPr>
            <a:xfrm>
              <a:off x="815907" y="1427232"/>
              <a:ext cx="5197428" cy="4059510"/>
              <a:chOff x="815907" y="1427232"/>
              <a:chExt cx="5197428" cy="4059510"/>
            </a:xfrm>
          </p:grpSpPr>
          <p:grpSp>
            <p:nvGrpSpPr>
              <p:cNvPr id="200" name="Group 36"/>
              <p:cNvGrpSpPr/>
              <p:nvPr/>
            </p:nvGrpSpPr>
            <p:grpSpPr>
              <a:xfrm>
                <a:off x="941440" y="1516737"/>
                <a:ext cx="4978064" cy="3880317"/>
                <a:chOff x="1446575" y="1397879"/>
                <a:chExt cx="6110363" cy="4350055"/>
              </a:xfrm>
            </p:grpSpPr>
            <p:grpSp>
              <p:nvGrpSpPr>
                <p:cNvPr id="226" name="Group 357"/>
                <p:cNvGrpSpPr/>
                <p:nvPr/>
              </p:nvGrpSpPr>
              <p:grpSpPr>
                <a:xfrm>
                  <a:off x="1446575" y="1408386"/>
                  <a:ext cx="6110363" cy="4339548"/>
                  <a:chOff x="1446575" y="1408386"/>
                  <a:chExt cx="6110363" cy="4339548"/>
                </a:xfrm>
              </p:grpSpPr>
              <p:cxnSp>
                <p:nvCxnSpPr>
                  <p:cNvPr id="232" name="Straight Connector 231"/>
                  <p:cNvCxnSpPr/>
                  <p:nvPr/>
                </p:nvCxnSpPr>
                <p:spPr bwMode="auto">
                  <a:xfrm flipV="1">
                    <a:off x="3697077" y="3412939"/>
                    <a:ext cx="563251" cy="595320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33" name="Straight Connector 232"/>
                  <p:cNvCxnSpPr/>
                  <p:nvPr/>
                </p:nvCxnSpPr>
                <p:spPr bwMode="auto">
                  <a:xfrm flipV="1">
                    <a:off x="3689437" y="3760504"/>
                    <a:ext cx="1801477" cy="264150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34" name="Straight Connector 233"/>
                  <p:cNvCxnSpPr/>
                  <p:nvPr/>
                </p:nvCxnSpPr>
                <p:spPr bwMode="auto">
                  <a:xfrm rot="5400000" flipH="1" flipV="1">
                    <a:off x="4149550" y="2771765"/>
                    <a:ext cx="792446" cy="545518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35" name="Straight Connector 234"/>
                  <p:cNvCxnSpPr/>
                  <p:nvPr/>
                </p:nvCxnSpPr>
                <p:spPr bwMode="auto">
                  <a:xfrm>
                    <a:off x="4273015" y="3412939"/>
                    <a:ext cx="1230586" cy="333661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36" name="Straight Connector 235"/>
                  <p:cNvCxnSpPr/>
                  <p:nvPr/>
                </p:nvCxnSpPr>
                <p:spPr bwMode="auto">
                  <a:xfrm flipV="1">
                    <a:off x="4704354" y="3760504"/>
                    <a:ext cx="837306" cy="486589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37" name="Straight Connector 236"/>
                  <p:cNvCxnSpPr/>
                  <p:nvPr/>
                </p:nvCxnSpPr>
                <p:spPr bwMode="auto">
                  <a:xfrm rot="16200000" flipV="1">
                    <a:off x="3547219" y="2683424"/>
                    <a:ext cx="671609" cy="612482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38" name="Straight Connector 237"/>
                  <p:cNvCxnSpPr/>
                  <p:nvPr/>
                </p:nvCxnSpPr>
                <p:spPr bwMode="auto">
                  <a:xfrm flipV="1">
                    <a:off x="1519764" y="1702115"/>
                    <a:ext cx="1625583" cy="244221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39" name="Straight Connector 238"/>
                  <p:cNvCxnSpPr/>
                  <p:nvPr/>
                </p:nvCxnSpPr>
                <p:spPr bwMode="auto">
                  <a:xfrm>
                    <a:off x="1496651" y="2046898"/>
                    <a:ext cx="862868" cy="298094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40" name="Straight Connector 239"/>
                  <p:cNvCxnSpPr/>
                  <p:nvPr/>
                </p:nvCxnSpPr>
                <p:spPr bwMode="auto">
                  <a:xfrm rot="16200000" flipH="1">
                    <a:off x="1092173" y="2433623"/>
                    <a:ext cx="955337" cy="246534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41" name="Straight Connector 240"/>
                  <p:cNvCxnSpPr/>
                  <p:nvPr/>
                </p:nvCxnSpPr>
                <p:spPr bwMode="auto">
                  <a:xfrm rot="5400000">
                    <a:off x="1798471" y="2459869"/>
                    <a:ext cx="621328" cy="585522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42" name="Straight Connector 241"/>
                  <p:cNvCxnSpPr/>
                  <p:nvPr/>
                </p:nvCxnSpPr>
                <p:spPr bwMode="auto">
                  <a:xfrm rot="10800000" flipV="1">
                    <a:off x="2555976" y="1763170"/>
                    <a:ext cx="627891" cy="527948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43" name="Straight Connector 242"/>
                  <p:cNvCxnSpPr/>
                  <p:nvPr/>
                </p:nvCxnSpPr>
                <p:spPr bwMode="auto">
                  <a:xfrm rot="16200000" flipV="1">
                    <a:off x="2284208" y="2708575"/>
                    <a:ext cx="844001" cy="346690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44" name="Straight Connector 243"/>
                  <p:cNvCxnSpPr/>
                  <p:nvPr/>
                </p:nvCxnSpPr>
                <p:spPr bwMode="auto">
                  <a:xfrm rot="5400000" flipH="1" flipV="1">
                    <a:off x="2891189" y="2776005"/>
                    <a:ext cx="639286" cy="423730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45" name="Straight Connector 244"/>
                  <p:cNvCxnSpPr/>
                  <p:nvPr/>
                </p:nvCxnSpPr>
                <p:spPr bwMode="auto">
                  <a:xfrm rot="16200000" flipV="1">
                    <a:off x="3030158" y="2054516"/>
                    <a:ext cx="700342" cy="146383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46" name="Straight Connector 245"/>
                  <p:cNvCxnSpPr/>
                  <p:nvPr/>
                </p:nvCxnSpPr>
                <p:spPr bwMode="auto">
                  <a:xfrm rot="10800000">
                    <a:off x="2590646" y="2370132"/>
                    <a:ext cx="785825" cy="179575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47" name="Straight Connector 246"/>
                  <p:cNvCxnSpPr/>
                  <p:nvPr/>
                </p:nvCxnSpPr>
                <p:spPr bwMode="auto">
                  <a:xfrm rot="10800000" flipV="1">
                    <a:off x="3580633" y="2010980"/>
                    <a:ext cx="608631" cy="506402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48" name="Straight Connector 247"/>
                  <p:cNvCxnSpPr/>
                  <p:nvPr/>
                </p:nvCxnSpPr>
                <p:spPr bwMode="auto">
                  <a:xfrm rot="10800000">
                    <a:off x="3368768" y="1705708"/>
                    <a:ext cx="797382" cy="190348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49" name="Straight Connector 248"/>
                  <p:cNvCxnSpPr/>
                  <p:nvPr/>
                </p:nvCxnSpPr>
                <p:spPr bwMode="auto">
                  <a:xfrm rot="10800000">
                    <a:off x="1847192" y="3160261"/>
                    <a:ext cx="974579" cy="229856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50" name="Straight Connector 249"/>
                  <p:cNvCxnSpPr/>
                  <p:nvPr/>
                </p:nvCxnSpPr>
                <p:spPr bwMode="auto">
                  <a:xfrm rot="16200000" flipH="1">
                    <a:off x="3666555" y="2662839"/>
                    <a:ext cx="1253430" cy="1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51" name="Straight Connector 250"/>
                  <p:cNvCxnSpPr/>
                  <p:nvPr/>
                </p:nvCxnSpPr>
                <p:spPr bwMode="auto">
                  <a:xfrm rot="10800000" flipV="1">
                    <a:off x="3049045" y="3404482"/>
                    <a:ext cx="1109401" cy="3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52" name="Straight Connector 251"/>
                  <p:cNvCxnSpPr/>
                  <p:nvPr/>
                </p:nvCxnSpPr>
                <p:spPr bwMode="auto">
                  <a:xfrm flipV="1">
                    <a:off x="1962204" y="4045564"/>
                    <a:ext cx="1625583" cy="244222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53" name="Straight Connector 252"/>
                  <p:cNvCxnSpPr/>
                  <p:nvPr/>
                </p:nvCxnSpPr>
                <p:spPr bwMode="auto">
                  <a:xfrm rot="10800000" flipV="1">
                    <a:off x="2998416" y="4106619"/>
                    <a:ext cx="627891" cy="527948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54" name="Straight Connector 253"/>
                  <p:cNvCxnSpPr/>
                  <p:nvPr/>
                </p:nvCxnSpPr>
                <p:spPr bwMode="auto">
                  <a:xfrm rot="16200000" flipV="1">
                    <a:off x="3472597" y="4397965"/>
                    <a:ext cx="700343" cy="146383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55" name="Straight Connector 254"/>
                  <p:cNvCxnSpPr/>
                  <p:nvPr/>
                </p:nvCxnSpPr>
                <p:spPr bwMode="auto">
                  <a:xfrm rot="10800000" flipV="1">
                    <a:off x="4023073" y="4354429"/>
                    <a:ext cx="608631" cy="506402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56" name="Straight Connector 255"/>
                  <p:cNvCxnSpPr/>
                  <p:nvPr/>
                </p:nvCxnSpPr>
                <p:spPr bwMode="auto">
                  <a:xfrm rot="10800000">
                    <a:off x="3811208" y="4049157"/>
                    <a:ext cx="797382" cy="190348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57" name="Straight Connector 256"/>
                  <p:cNvCxnSpPr/>
                  <p:nvPr/>
                </p:nvCxnSpPr>
                <p:spPr bwMode="auto">
                  <a:xfrm rot="16200000" flipH="1">
                    <a:off x="4108996" y="5006288"/>
                    <a:ext cx="1253430" cy="1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58" name="Straight Connector 257"/>
                  <p:cNvCxnSpPr/>
                  <p:nvPr/>
                </p:nvCxnSpPr>
                <p:spPr bwMode="auto">
                  <a:xfrm>
                    <a:off x="1939091" y="4390347"/>
                    <a:ext cx="862868" cy="298094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59" name="Straight Connector 258"/>
                  <p:cNvCxnSpPr/>
                  <p:nvPr/>
                </p:nvCxnSpPr>
                <p:spPr bwMode="auto">
                  <a:xfrm rot="16200000" flipH="1">
                    <a:off x="1534613" y="4777072"/>
                    <a:ext cx="955337" cy="246534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60" name="Straight Connector 259"/>
                  <p:cNvCxnSpPr/>
                  <p:nvPr/>
                </p:nvCxnSpPr>
                <p:spPr bwMode="auto">
                  <a:xfrm rot="5400000">
                    <a:off x="2240911" y="4803318"/>
                    <a:ext cx="621328" cy="585522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61" name="Straight Connector 260"/>
                  <p:cNvCxnSpPr/>
                  <p:nvPr/>
                </p:nvCxnSpPr>
                <p:spPr bwMode="auto">
                  <a:xfrm rot="16200000" flipV="1">
                    <a:off x="2726648" y="5052024"/>
                    <a:ext cx="844001" cy="346690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62" name="Straight Connector 261"/>
                  <p:cNvCxnSpPr/>
                  <p:nvPr/>
                </p:nvCxnSpPr>
                <p:spPr bwMode="auto">
                  <a:xfrm rot="5400000" flipH="1" flipV="1">
                    <a:off x="3333629" y="5119454"/>
                    <a:ext cx="639286" cy="423730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63" name="Straight Connector 262"/>
                  <p:cNvCxnSpPr/>
                  <p:nvPr/>
                </p:nvCxnSpPr>
                <p:spPr bwMode="auto">
                  <a:xfrm rot="10800000">
                    <a:off x="3033086" y="4713581"/>
                    <a:ext cx="785825" cy="179575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64" name="Straight Connector 263"/>
                  <p:cNvCxnSpPr/>
                  <p:nvPr/>
                </p:nvCxnSpPr>
                <p:spPr bwMode="auto">
                  <a:xfrm rot="16200000" flipV="1">
                    <a:off x="3989659" y="5026873"/>
                    <a:ext cx="671609" cy="612482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65" name="Straight Connector 264"/>
                  <p:cNvCxnSpPr/>
                  <p:nvPr/>
                </p:nvCxnSpPr>
                <p:spPr bwMode="auto">
                  <a:xfrm rot="10800000">
                    <a:off x="2289632" y="5503710"/>
                    <a:ext cx="974579" cy="229856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66" name="Straight Connector 265"/>
                  <p:cNvCxnSpPr/>
                  <p:nvPr/>
                </p:nvCxnSpPr>
                <p:spPr bwMode="auto">
                  <a:xfrm rot="10800000" flipV="1">
                    <a:off x="3491485" y="5747931"/>
                    <a:ext cx="1109401" cy="3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67" name="Straight Connector 266"/>
                  <p:cNvCxnSpPr/>
                  <p:nvPr/>
                </p:nvCxnSpPr>
                <p:spPr bwMode="auto">
                  <a:xfrm rot="18852439" flipV="1">
                    <a:off x="5255361" y="2982654"/>
                    <a:ext cx="939656" cy="356374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68" name="Straight Connector 267"/>
                  <p:cNvCxnSpPr/>
                  <p:nvPr/>
                </p:nvCxnSpPr>
                <p:spPr bwMode="auto">
                  <a:xfrm rot="8052439" flipH="1" flipV="1">
                    <a:off x="5666097" y="3423963"/>
                    <a:ext cx="711739" cy="435566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69" name="Straight Connector 268"/>
                  <p:cNvCxnSpPr/>
                  <p:nvPr/>
                </p:nvCxnSpPr>
                <p:spPr bwMode="auto">
                  <a:xfrm rot="16200000" flipV="1">
                    <a:off x="4598277" y="2832539"/>
                    <a:ext cx="1145627" cy="714702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70" name="Straight Connector 269"/>
                  <p:cNvCxnSpPr/>
                  <p:nvPr/>
                </p:nvCxnSpPr>
                <p:spPr bwMode="auto">
                  <a:xfrm>
                    <a:off x="5402317" y="1408386"/>
                    <a:ext cx="1576552" cy="1250731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71" name="Straight Connector 270"/>
                  <p:cNvCxnSpPr/>
                  <p:nvPr/>
                </p:nvCxnSpPr>
                <p:spPr bwMode="auto">
                  <a:xfrm rot="16200000" flipH="1">
                    <a:off x="5076495" y="1765737"/>
                    <a:ext cx="1114098" cy="462455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72" name="Straight Connector 271"/>
                  <p:cNvCxnSpPr/>
                  <p:nvPr/>
                </p:nvCxnSpPr>
                <p:spPr bwMode="auto">
                  <a:xfrm rot="18852439" flipH="1">
                    <a:off x="4586302" y="1882191"/>
                    <a:ext cx="1063611" cy="253421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73" name="Straight Connector 272"/>
                  <p:cNvCxnSpPr/>
                  <p:nvPr/>
                </p:nvCxnSpPr>
                <p:spPr bwMode="auto">
                  <a:xfrm rot="10800000">
                    <a:off x="4834760" y="2564524"/>
                    <a:ext cx="1072057" cy="21020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74" name="Straight Connector 273"/>
                  <p:cNvCxnSpPr/>
                  <p:nvPr/>
                </p:nvCxnSpPr>
                <p:spPr bwMode="auto">
                  <a:xfrm rot="13452439" flipV="1">
                    <a:off x="6128608" y="2313373"/>
                    <a:ext cx="645430" cy="587783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75" name="Straight Connector 274"/>
                  <p:cNvCxnSpPr/>
                  <p:nvPr/>
                </p:nvCxnSpPr>
                <p:spPr bwMode="auto">
                  <a:xfrm rot="18852439" flipV="1">
                    <a:off x="6366321" y="3013176"/>
                    <a:ext cx="779715" cy="150472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76" name="Straight Connector 275"/>
                  <p:cNvCxnSpPr/>
                  <p:nvPr/>
                </p:nvCxnSpPr>
                <p:spPr bwMode="auto">
                  <a:xfrm rot="16200000" flipV="1">
                    <a:off x="5722883" y="2769476"/>
                    <a:ext cx="966952" cy="557048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77" name="Straight Connector 276"/>
                  <p:cNvCxnSpPr/>
                  <p:nvPr/>
                </p:nvCxnSpPr>
                <p:spPr bwMode="auto">
                  <a:xfrm rot="13452439" flipV="1">
                    <a:off x="6718513" y="3311777"/>
                    <a:ext cx="625632" cy="563795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78" name="Straight Connector 277"/>
                  <p:cNvCxnSpPr/>
                  <p:nvPr/>
                </p:nvCxnSpPr>
                <p:spPr bwMode="auto">
                  <a:xfrm rot="16200000" flipV="1">
                    <a:off x="6758153" y="2827284"/>
                    <a:ext cx="1019502" cy="578068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79" name="Straight Connector 278"/>
                  <p:cNvCxnSpPr/>
                  <p:nvPr/>
                </p:nvCxnSpPr>
                <p:spPr bwMode="auto">
                  <a:xfrm rot="16200000" flipV="1">
                    <a:off x="5833243" y="4172608"/>
                    <a:ext cx="1366346" cy="21019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80" name="Straight Connector 279"/>
                  <p:cNvCxnSpPr/>
                  <p:nvPr/>
                </p:nvCxnSpPr>
                <p:spPr bwMode="auto">
                  <a:xfrm rot="18852439" flipH="1">
                    <a:off x="6352056" y="4232539"/>
                    <a:ext cx="1395486" cy="1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81" name="Straight Connector 280"/>
                  <p:cNvCxnSpPr/>
                  <p:nvPr/>
                </p:nvCxnSpPr>
                <p:spPr bwMode="auto">
                  <a:xfrm rot="16200000" flipV="1">
                    <a:off x="5481147" y="3757450"/>
                    <a:ext cx="1051033" cy="1019502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  <p:cxnSp>
              <p:nvCxnSpPr>
                <p:cNvPr id="227" name="Straight Connector 226"/>
                <p:cNvCxnSpPr/>
                <p:nvPr/>
              </p:nvCxnSpPr>
              <p:spPr bwMode="auto">
                <a:xfrm>
                  <a:off x="2901398" y="3395374"/>
                  <a:ext cx="829777" cy="619581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28" name="Straight Connector 227"/>
                <p:cNvCxnSpPr/>
                <p:nvPr/>
              </p:nvCxnSpPr>
              <p:spPr bwMode="auto">
                <a:xfrm rot="16200000" flipH="1">
                  <a:off x="1224992" y="3673903"/>
                  <a:ext cx="1150350" cy="78285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29" name="Straight Connector 228"/>
                <p:cNvCxnSpPr/>
                <p:nvPr/>
              </p:nvCxnSpPr>
              <p:spPr bwMode="auto">
                <a:xfrm flipV="1">
                  <a:off x="4288225" y="1397879"/>
                  <a:ext cx="1103582" cy="536025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30" name="Straight Connector 229"/>
                <p:cNvCxnSpPr/>
                <p:nvPr/>
              </p:nvCxnSpPr>
              <p:spPr bwMode="auto">
                <a:xfrm rot="10800000" flipV="1">
                  <a:off x="4698125" y="4813740"/>
                  <a:ext cx="1765741" cy="924908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31" name="Straight Connector 230"/>
                <p:cNvCxnSpPr/>
                <p:nvPr/>
              </p:nvCxnSpPr>
              <p:spPr bwMode="auto">
                <a:xfrm rot="10800000">
                  <a:off x="4729655" y="4267200"/>
                  <a:ext cx="1776248" cy="546538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201" name="Group 93"/>
              <p:cNvGrpSpPr/>
              <p:nvPr/>
            </p:nvGrpSpPr>
            <p:grpSpPr>
              <a:xfrm>
                <a:off x="815907" y="1427232"/>
                <a:ext cx="5197428" cy="4059510"/>
                <a:chOff x="1292490" y="1297540"/>
                <a:chExt cx="6379639" cy="4550953"/>
              </a:xfrm>
              <a:solidFill>
                <a:schemeClr val="tx1"/>
              </a:solidFill>
            </p:grpSpPr>
            <p:sp>
              <p:nvSpPr>
                <p:cNvPr id="202" name="Oval 201"/>
                <p:cNvSpPr/>
                <p:nvPr/>
              </p:nvSpPr>
              <p:spPr bwMode="auto">
                <a:xfrm>
                  <a:off x="4158446" y="3289554"/>
                  <a:ext cx="231126" cy="215490"/>
                </a:xfrm>
                <a:prstGeom prst="ellipse">
                  <a:avLst/>
                </a:prstGeom>
                <a:grp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000" b="0" i="0" u="sng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ill Sans MT Condensed" pitchFamily="34" charset="0"/>
                    <a:cs typeface="Arial" charset="0"/>
                  </a:endParaRPr>
                </a:p>
              </p:txBody>
            </p:sp>
            <p:sp>
              <p:nvSpPr>
                <p:cNvPr id="203" name="Oval 202"/>
                <p:cNvSpPr/>
                <p:nvPr/>
              </p:nvSpPr>
              <p:spPr bwMode="auto">
                <a:xfrm>
                  <a:off x="1292490" y="1867323"/>
                  <a:ext cx="231126" cy="215490"/>
                </a:xfrm>
                <a:prstGeom prst="ellipse">
                  <a:avLst/>
                </a:prstGeom>
                <a:grp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000" b="0" i="0" u="sng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ill Sans MT Condensed" pitchFamily="34" charset="0"/>
                    <a:cs typeface="Arial" charset="0"/>
                  </a:endParaRPr>
                </a:p>
              </p:txBody>
            </p:sp>
            <p:sp>
              <p:nvSpPr>
                <p:cNvPr id="204" name="Oval 203"/>
                <p:cNvSpPr/>
                <p:nvPr/>
              </p:nvSpPr>
              <p:spPr bwMode="auto">
                <a:xfrm>
                  <a:off x="1616065" y="3030967"/>
                  <a:ext cx="231126" cy="215490"/>
                </a:xfrm>
                <a:prstGeom prst="ellipse">
                  <a:avLst/>
                </a:prstGeom>
                <a:grp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000" b="0" i="0" u="sng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ill Sans MT Condensed" pitchFamily="34" charset="0"/>
                    <a:cs typeface="Arial" charset="0"/>
                  </a:endParaRPr>
                </a:p>
              </p:txBody>
            </p:sp>
            <p:sp>
              <p:nvSpPr>
                <p:cNvPr id="205" name="Oval 204"/>
                <p:cNvSpPr/>
                <p:nvPr/>
              </p:nvSpPr>
              <p:spPr bwMode="auto">
                <a:xfrm>
                  <a:off x="2355668" y="2255205"/>
                  <a:ext cx="231126" cy="215490"/>
                </a:xfrm>
                <a:prstGeom prst="ellipse">
                  <a:avLst/>
                </a:prstGeom>
                <a:grp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000" b="0" i="0" u="sng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ill Sans MT Condensed" pitchFamily="34" charset="0"/>
                    <a:cs typeface="Arial" charset="0"/>
                  </a:endParaRPr>
                </a:p>
              </p:txBody>
            </p:sp>
            <p:sp>
              <p:nvSpPr>
                <p:cNvPr id="206" name="Oval 205"/>
                <p:cNvSpPr/>
                <p:nvPr/>
              </p:nvSpPr>
              <p:spPr bwMode="auto">
                <a:xfrm>
                  <a:off x="3141494" y="1565638"/>
                  <a:ext cx="231126" cy="215490"/>
                </a:xfrm>
                <a:prstGeom prst="ellipse">
                  <a:avLst/>
                </a:prstGeom>
                <a:grp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000" b="0" i="0" u="sng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ill Sans MT Condensed" pitchFamily="34" charset="0"/>
                    <a:cs typeface="Arial" charset="0"/>
                  </a:endParaRPr>
                </a:p>
              </p:txBody>
            </p:sp>
            <p:sp>
              <p:nvSpPr>
                <p:cNvPr id="207" name="Oval 206"/>
                <p:cNvSpPr/>
                <p:nvPr/>
              </p:nvSpPr>
              <p:spPr bwMode="auto">
                <a:xfrm>
                  <a:off x="3372620" y="2470694"/>
                  <a:ext cx="231126" cy="215490"/>
                </a:xfrm>
                <a:prstGeom prst="ellipse">
                  <a:avLst/>
                </a:prstGeom>
                <a:grp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000" b="0" i="0" u="sng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ill Sans MT Condensed" pitchFamily="34" charset="0"/>
                    <a:cs typeface="Arial" charset="0"/>
                  </a:endParaRPr>
                </a:p>
              </p:txBody>
            </p:sp>
            <p:sp>
              <p:nvSpPr>
                <p:cNvPr id="208" name="Oval 207"/>
                <p:cNvSpPr/>
                <p:nvPr/>
              </p:nvSpPr>
              <p:spPr bwMode="auto">
                <a:xfrm>
                  <a:off x="2817918" y="3289554"/>
                  <a:ext cx="231126" cy="215490"/>
                </a:xfrm>
                <a:prstGeom prst="ellipse">
                  <a:avLst/>
                </a:prstGeom>
                <a:grp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000" b="0" i="0" u="sng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ill Sans MT Condensed" pitchFamily="34" charset="0"/>
                    <a:cs typeface="Arial" charset="0"/>
                  </a:endParaRPr>
                </a:p>
              </p:txBody>
            </p:sp>
            <p:sp>
              <p:nvSpPr>
                <p:cNvPr id="209" name="Oval 208"/>
                <p:cNvSpPr/>
                <p:nvPr/>
              </p:nvSpPr>
              <p:spPr bwMode="auto">
                <a:xfrm>
                  <a:off x="4158446" y="1824225"/>
                  <a:ext cx="231126" cy="215490"/>
                </a:xfrm>
                <a:prstGeom prst="ellipse">
                  <a:avLst/>
                </a:prstGeom>
                <a:grp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000" b="0" i="0" u="sng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ill Sans MT Condensed" pitchFamily="34" charset="0"/>
                    <a:cs typeface="Arial" charset="0"/>
                  </a:endParaRPr>
                </a:p>
              </p:txBody>
            </p:sp>
            <p:sp>
              <p:nvSpPr>
                <p:cNvPr id="210" name="Oval 209"/>
                <p:cNvSpPr/>
                <p:nvPr/>
              </p:nvSpPr>
              <p:spPr bwMode="auto">
                <a:xfrm>
                  <a:off x="3583934" y="3909087"/>
                  <a:ext cx="231126" cy="215490"/>
                </a:xfrm>
                <a:prstGeom prst="ellipse">
                  <a:avLst/>
                </a:prstGeom>
                <a:grp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000" b="0" i="0" u="sng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ill Sans MT Condensed" pitchFamily="34" charset="0"/>
                    <a:cs typeface="Arial" charset="0"/>
                  </a:endParaRPr>
                </a:p>
              </p:txBody>
            </p:sp>
            <p:sp>
              <p:nvSpPr>
                <p:cNvPr id="211" name="Oval 210"/>
                <p:cNvSpPr/>
                <p:nvPr/>
              </p:nvSpPr>
              <p:spPr bwMode="auto">
                <a:xfrm>
                  <a:off x="4600886" y="4167674"/>
                  <a:ext cx="231126" cy="215490"/>
                </a:xfrm>
                <a:prstGeom prst="ellipse">
                  <a:avLst/>
                </a:prstGeom>
                <a:grp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000" b="0" i="0" u="sng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ill Sans MT Condensed" pitchFamily="34" charset="0"/>
                    <a:cs typeface="Arial" charset="0"/>
                  </a:endParaRPr>
                </a:p>
              </p:txBody>
            </p:sp>
            <p:sp>
              <p:nvSpPr>
                <p:cNvPr id="212" name="Oval 211"/>
                <p:cNvSpPr/>
                <p:nvPr/>
              </p:nvSpPr>
              <p:spPr bwMode="auto">
                <a:xfrm>
                  <a:off x="1734930" y="4210772"/>
                  <a:ext cx="231126" cy="215490"/>
                </a:xfrm>
                <a:prstGeom prst="ellipse">
                  <a:avLst/>
                </a:prstGeom>
                <a:grp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000" b="0" i="0" u="sng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ill Sans MT Condensed" pitchFamily="34" charset="0"/>
                    <a:cs typeface="Arial" charset="0"/>
                  </a:endParaRPr>
                </a:p>
              </p:txBody>
            </p:sp>
            <p:sp>
              <p:nvSpPr>
                <p:cNvPr id="213" name="Oval 212"/>
                <p:cNvSpPr/>
                <p:nvPr/>
              </p:nvSpPr>
              <p:spPr bwMode="auto">
                <a:xfrm>
                  <a:off x="2058505" y="5374416"/>
                  <a:ext cx="231126" cy="215490"/>
                </a:xfrm>
                <a:prstGeom prst="ellipse">
                  <a:avLst/>
                </a:prstGeom>
                <a:grp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000" b="0" i="0" u="sng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ill Sans MT Condensed" pitchFamily="34" charset="0"/>
                    <a:cs typeface="Arial" charset="0"/>
                  </a:endParaRPr>
                </a:p>
              </p:txBody>
            </p:sp>
            <p:sp>
              <p:nvSpPr>
                <p:cNvPr id="214" name="Oval 213"/>
                <p:cNvSpPr/>
                <p:nvPr/>
              </p:nvSpPr>
              <p:spPr bwMode="auto">
                <a:xfrm>
                  <a:off x="2798108" y="4598653"/>
                  <a:ext cx="231126" cy="215490"/>
                </a:xfrm>
                <a:prstGeom prst="ellipse">
                  <a:avLst/>
                </a:prstGeom>
                <a:grp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000" b="0" i="0" u="sng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ill Sans MT Condensed" pitchFamily="34" charset="0"/>
                    <a:cs typeface="Arial" charset="0"/>
                  </a:endParaRPr>
                </a:p>
              </p:txBody>
            </p:sp>
            <p:sp>
              <p:nvSpPr>
                <p:cNvPr id="215" name="Oval 214"/>
                <p:cNvSpPr/>
                <p:nvPr/>
              </p:nvSpPr>
              <p:spPr bwMode="auto">
                <a:xfrm>
                  <a:off x="3815060" y="4814143"/>
                  <a:ext cx="231126" cy="215490"/>
                </a:xfrm>
                <a:prstGeom prst="ellipse">
                  <a:avLst/>
                </a:prstGeom>
                <a:grp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000" b="0" i="0" u="sng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ill Sans MT Condensed" pitchFamily="34" charset="0"/>
                    <a:cs typeface="Arial" charset="0"/>
                  </a:endParaRPr>
                </a:p>
              </p:txBody>
            </p:sp>
            <p:sp>
              <p:nvSpPr>
                <p:cNvPr id="216" name="Oval 215"/>
                <p:cNvSpPr/>
                <p:nvPr/>
              </p:nvSpPr>
              <p:spPr bwMode="auto">
                <a:xfrm>
                  <a:off x="3260358" y="5633003"/>
                  <a:ext cx="231126" cy="215490"/>
                </a:xfrm>
                <a:prstGeom prst="ellipse">
                  <a:avLst/>
                </a:prstGeom>
                <a:grp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000" b="0" i="0" u="sng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ill Sans MT Condensed" pitchFamily="34" charset="0"/>
                    <a:cs typeface="Arial" charset="0"/>
                  </a:endParaRPr>
                </a:p>
              </p:txBody>
            </p:sp>
            <p:sp>
              <p:nvSpPr>
                <p:cNvPr id="217" name="Oval 216"/>
                <p:cNvSpPr/>
                <p:nvPr/>
              </p:nvSpPr>
              <p:spPr bwMode="auto">
                <a:xfrm>
                  <a:off x="4600886" y="5633003"/>
                  <a:ext cx="231126" cy="215490"/>
                </a:xfrm>
                <a:prstGeom prst="ellipse">
                  <a:avLst/>
                </a:prstGeom>
                <a:grp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000" b="0" i="0" u="sng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ill Sans MT Condensed" pitchFamily="34" charset="0"/>
                    <a:cs typeface="Arial" charset="0"/>
                  </a:endParaRPr>
                </a:p>
              </p:txBody>
            </p:sp>
            <p:sp>
              <p:nvSpPr>
                <p:cNvPr id="218" name="Oval 217"/>
                <p:cNvSpPr/>
                <p:nvPr/>
              </p:nvSpPr>
              <p:spPr bwMode="auto">
                <a:xfrm rot="2652439">
                  <a:off x="5408780" y="3630698"/>
                  <a:ext cx="237582" cy="239912"/>
                </a:xfrm>
                <a:prstGeom prst="ellipse">
                  <a:avLst/>
                </a:prstGeom>
                <a:grp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000" b="0" i="0" u="sng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ill Sans MT Condensed" pitchFamily="34" charset="0"/>
                    <a:cs typeface="Arial" charset="0"/>
                  </a:endParaRPr>
                </a:p>
              </p:txBody>
            </p:sp>
            <p:sp>
              <p:nvSpPr>
                <p:cNvPr id="219" name="Oval 218"/>
                <p:cNvSpPr/>
                <p:nvPr/>
              </p:nvSpPr>
              <p:spPr bwMode="auto">
                <a:xfrm rot="2652439">
                  <a:off x="5292252" y="1297540"/>
                  <a:ext cx="237582" cy="239912"/>
                </a:xfrm>
                <a:prstGeom prst="ellipse">
                  <a:avLst/>
                </a:prstGeom>
                <a:grp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000" b="0" i="0" u="sng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ill Sans MT Condensed" pitchFamily="34" charset="0"/>
                    <a:cs typeface="Arial" charset="0"/>
                  </a:endParaRPr>
                </a:p>
              </p:txBody>
            </p:sp>
            <p:sp>
              <p:nvSpPr>
                <p:cNvPr id="220" name="Oval 219"/>
                <p:cNvSpPr/>
                <p:nvPr/>
              </p:nvSpPr>
              <p:spPr bwMode="auto">
                <a:xfrm rot="2652439">
                  <a:off x="4706379" y="2480349"/>
                  <a:ext cx="237582" cy="239912"/>
                </a:xfrm>
                <a:prstGeom prst="ellipse">
                  <a:avLst/>
                </a:prstGeom>
                <a:grp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000" b="0" i="0" u="sng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ill Sans MT Condensed" pitchFamily="34" charset="0"/>
                    <a:cs typeface="Arial" charset="0"/>
                  </a:endParaRPr>
                </a:p>
              </p:txBody>
            </p:sp>
            <p:sp>
              <p:nvSpPr>
                <p:cNvPr id="221" name="Oval 220"/>
                <p:cNvSpPr/>
                <p:nvPr/>
              </p:nvSpPr>
              <p:spPr bwMode="auto">
                <a:xfrm rot="2652439">
                  <a:off x="5800884" y="2442153"/>
                  <a:ext cx="237582" cy="239912"/>
                </a:xfrm>
                <a:prstGeom prst="ellipse">
                  <a:avLst/>
                </a:prstGeom>
                <a:grp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000" b="0" i="0" u="sng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ill Sans MT Condensed" pitchFamily="34" charset="0"/>
                    <a:cs typeface="Arial" charset="0"/>
                  </a:endParaRPr>
                </a:p>
              </p:txBody>
            </p:sp>
            <p:sp>
              <p:nvSpPr>
                <p:cNvPr id="222" name="Oval 221"/>
                <p:cNvSpPr/>
                <p:nvPr/>
              </p:nvSpPr>
              <p:spPr bwMode="auto">
                <a:xfrm rot="2652439">
                  <a:off x="6868388" y="2509054"/>
                  <a:ext cx="237582" cy="239912"/>
                </a:xfrm>
                <a:prstGeom prst="ellipse">
                  <a:avLst/>
                </a:prstGeom>
                <a:grp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000" b="0" i="0" u="sng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ill Sans MT Condensed" pitchFamily="34" charset="0"/>
                    <a:cs typeface="Arial" charset="0"/>
                  </a:endParaRPr>
                </a:p>
              </p:txBody>
            </p:sp>
            <p:sp>
              <p:nvSpPr>
                <p:cNvPr id="223" name="Oval 222"/>
                <p:cNvSpPr/>
                <p:nvPr/>
              </p:nvSpPr>
              <p:spPr bwMode="auto">
                <a:xfrm rot="2652439">
                  <a:off x="6397571" y="3412880"/>
                  <a:ext cx="237582" cy="239912"/>
                </a:xfrm>
                <a:prstGeom prst="ellipse">
                  <a:avLst/>
                </a:prstGeom>
                <a:grp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000" b="0" i="0" u="sng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ill Sans MT Condensed" pitchFamily="34" charset="0"/>
                    <a:cs typeface="Arial" charset="0"/>
                  </a:endParaRPr>
                </a:p>
              </p:txBody>
            </p:sp>
            <p:sp>
              <p:nvSpPr>
                <p:cNvPr id="224" name="Oval 223"/>
                <p:cNvSpPr/>
                <p:nvPr/>
              </p:nvSpPr>
              <p:spPr bwMode="auto">
                <a:xfrm rot="2652439">
                  <a:off x="7434547" y="3514176"/>
                  <a:ext cx="237582" cy="239912"/>
                </a:xfrm>
                <a:prstGeom prst="ellipse">
                  <a:avLst/>
                </a:prstGeom>
                <a:grp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000" b="0" i="0" u="sng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ill Sans MT Condensed" pitchFamily="34" charset="0"/>
                    <a:cs typeface="Arial" charset="0"/>
                  </a:endParaRPr>
                </a:p>
              </p:txBody>
            </p:sp>
            <p:sp>
              <p:nvSpPr>
                <p:cNvPr id="225" name="Oval 224"/>
                <p:cNvSpPr/>
                <p:nvPr/>
              </p:nvSpPr>
              <p:spPr bwMode="auto">
                <a:xfrm rot="2652439">
                  <a:off x="6396542" y="4683600"/>
                  <a:ext cx="237582" cy="239912"/>
                </a:xfrm>
                <a:prstGeom prst="ellipse">
                  <a:avLst/>
                </a:prstGeom>
                <a:grp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000" b="0" i="0" u="sng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ill Sans MT Condensed" pitchFamily="34" charset="0"/>
                    <a:cs typeface="Arial" charset="0"/>
                  </a:endParaRPr>
                </a:p>
              </p:txBody>
            </p:sp>
          </p:grpSp>
        </p:grpSp>
        <p:sp>
          <p:nvSpPr>
            <p:cNvPr id="195" name="Freeform 194"/>
            <p:cNvSpPr/>
            <p:nvPr/>
          </p:nvSpPr>
          <p:spPr>
            <a:xfrm>
              <a:off x="603027" y="1490822"/>
              <a:ext cx="2436257" cy="1939523"/>
            </a:xfrm>
            <a:custGeom>
              <a:avLst/>
              <a:gdLst>
                <a:gd name="connsiteX0" fmla="*/ 321101 w 2436257"/>
                <a:gd name="connsiteY0" fmla="*/ 211519 h 1939523"/>
                <a:gd name="connsiteX1" fmla="*/ 29271 w 2436257"/>
                <a:gd name="connsiteY1" fmla="*/ 240702 h 1939523"/>
                <a:gd name="connsiteX2" fmla="*/ 48726 w 2436257"/>
                <a:gd name="connsiteY2" fmla="*/ 649264 h 1939523"/>
                <a:gd name="connsiteX3" fmla="*/ 369739 w 2436257"/>
                <a:gd name="connsiteY3" fmla="*/ 1913860 h 1939523"/>
                <a:gd name="connsiteX4" fmla="*/ 1206318 w 2436257"/>
                <a:gd name="connsiteY4" fmla="*/ 1437204 h 1939523"/>
                <a:gd name="connsiteX5" fmla="*/ 1838616 w 2436257"/>
                <a:gd name="connsiteY5" fmla="*/ 697902 h 1939523"/>
                <a:gd name="connsiteX6" fmla="*/ 2402820 w 2436257"/>
                <a:gd name="connsiteY6" fmla="*/ 104515 h 1939523"/>
                <a:gd name="connsiteX7" fmla="*/ 807484 w 2436257"/>
                <a:gd name="connsiteY7" fmla="*/ 7238 h 1939523"/>
                <a:gd name="connsiteX8" fmla="*/ 126547 w 2436257"/>
                <a:gd name="connsiteY8" fmla="*/ 192064 h 1939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36257" h="1939523">
                  <a:moveTo>
                    <a:pt x="321101" y="211519"/>
                  </a:moveTo>
                  <a:cubicBezTo>
                    <a:pt x="197884" y="189632"/>
                    <a:pt x="74667" y="167745"/>
                    <a:pt x="29271" y="240702"/>
                  </a:cubicBezTo>
                  <a:cubicBezTo>
                    <a:pt x="-16125" y="313659"/>
                    <a:pt x="-8019" y="370404"/>
                    <a:pt x="48726" y="649264"/>
                  </a:cubicBezTo>
                  <a:cubicBezTo>
                    <a:pt x="105471" y="928124"/>
                    <a:pt x="176807" y="1782537"/>
                    <a:pt x="369739" y="1913860"/>
                  </a:cubicBezTo>
                  <a:cubicBezTo>
                    <a:pt x="562671" y="2045183"/>
                    <a:pt x="961505" y="1639864"/>
                    <a:pt x="1206318" y="1437204"/>
                  </a:cubicBezTo>
                  <a:cubicBezTo>
                    <a:pt x="1451131" y="1234544"/>
                    <a:pt x="1639199" y="920017"/>
                    <a:pt x="1838616" y="697902"/>
                  </a:cubicBezTo>
                  <a:cubicBezTo>
                    <a:pt x="2038033" y="475787"/>
                    <a:pt x="2574675" y="219626"/>
                    <a:pt x="2402820" y="104515"/>
                  </a:cubicBezTo>
                  <a:cubicBezTo>
                    <a:pt x="2230965" y="-10596"/>
                    <a:pt x="1186863" y="-7353"/>
                    <a:pt x="807484" y="7238"/>
                  </a:cubicBezTo>
                  <a:cubicBezTo>
                    <a:pt x="428105" y="21829"/>
                    <a:pt x="277326" y="106946"/>
                    <a:pt x="126547" y="192064"/>
                  </a:cubicBezTo>
                </a:path>
              </a:pathLst>
            </a:custGeom>
            <a:solidFill>
              <a:schemeClr val="tx2">
                <a:lumMod val="40000"/>
                <a:lumOff val="60000"/>
                <a:alpha val="5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Freeform 195"/>
            <p:cNvSpPr/>
            <p:nvPr/>
          </p:nvSpPr>
          <p:spPr>
            <a:xfrm>
              <a:off x="3398177" y="1255055"/>
              <a:ext cx="2550589" cy="1693172"/>
            </a:xfrm>
            <a:custGeom>
              <a:avLst/>
              <a:gdLst>
                <a:gd name="connsiteX0" fmla="*/ 590163 w 2550589"/>
                <a:gd name="connsiteY0" fmla="*/ 28996 h 1693172"/>
                <a:gd name="connsiteX1" fmla="*/ 308061 w 2550589"/>
                <a:gd name="connsiteY1" fmla="*/ 807209 h 1693172"/>
                <a:gd name="connsiteX2" fmla="*/ 64870 w 2550589"/>
                <a:gd name="connsiteY2" fmla="*/ 1118494 h 1693172"/>
                <a:gd name="connsiteX3" fmla="*/ 123236 w 2550589"/>
                <a:gd name="connsiteY3" fmla="*/ 1643788 h 1693172"/>
                <a:gd name="connsiteX4" fmla="*/ 1358649 w 2550589"/>
                <a:gd name="connsiteY4" fmla="*/ 1663243 h 1693172"/>
                <a:gd name="connsiteX5" fmla="*/ 2428691 w 2550589"/>
                <a:gd name="connsiteY5" fmla="*/ 1575694 h 1693172"/>
                <a:gd name="connsiteX6" fmla="*/ 2428691 w 2550589"/>
                <a:gd name="connsiteY6" fmla="*/ 1274136 h 1693172"/>
                <a:gd name="connsiteX7" fmla="*/ 1553202 w 2550589"/>
                <a:gd name="connsiteY7" fmla="*/ 272188 h 1693172"/>
                <a:gd name="connsiteX8" fmla="*/ 590163 w 2550589"/>
                <a:gd name="connsiteY8" fmla="*/ 28996 h 1693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50589" h="1693172">
                  <a:moveTo>
                    <a:pt x="590163" y="28996"/>
                  </a:moveTo>
                  <a:cubicBezTo>
                    <a:pt x="382639" y="118166"/>
                    <a:pt x="395610" y="625626"/>
                    <a:pt x="308061" y="807209"/>
                  </a:cubicBezTo>
                  <a:cubicBezTo>
                    <a:pt x="220512" y="988792"/>
                    <a:pt x="95674" y="979064"/>
                    <a:pt x="64870" y="1118494"/>
                  </a:cubicBezTo>
                  <a:cubicBezTo>
                    <a:pt x="34066" y="1257924"/>
                    <a:pt x="-92394" y="1552996"/>
                    <a:pt x="123236" y="1643788"/>
                  </a:cubicBezTo>
                  <a:cubicBezTo>
                    <a:pt x="338866" y="1734580"/>
                    <a:pt x="974407" y="1674592"/>
                    <a:pt x="1358649" y="1663243"/>
                  </a:cubicBezTo>
                  <a:cubicBezTo>
                    <a:pt x="1742891" y="1651894"/>
                    <a:pt x="2250351" y="1640545"/>
                    <a:pt x="2428691" y="1575694"/>
                  </a:cubicBezTo>
                  <a:cubicBezTo>
                    <a:pt x="2607031" y="1510843"/>
                    <a:pt x="2574606" y="1491387"/>
                    <a:pt x="2428691" y="1274136"/>
                  </a:cubicBezTo>
                  <a:cubicBezTo>
                    <a:pt x="2282776" y="1056885"/>
                    <a:pt x="1856381" y="478090"/>
                    <a:pt x="1553202" y="272188"/>
                  </a:cubicBezTo>
                  <a:cubicBezTo>
                    <a:pt x="1250023" y="66286"/>
                    <a:pt x="797687" y="-60174"/>
                    <a:pt x="590163" y="28996"/>
                  </a:cubicBezTo>
                  <a:close/>
                </a:path>
              </a:pathLst>
            </a:custGeom>
            <a:solidFill>
              <a:srgbClr val="913533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Freeform 196"/>
            <p:cNvSpPr/>
            <p:nvPr/>
          </p:nvSpPr>
          <p:spPr>
            <a:xfrm>
              <a:off x="952830" y="3762143"/>
              <a:ext cx="1665957" cy="1803834"/>
            </a:xfrm>
            <a:custGeom>
              <a:avLst/>
              <a:gdLst>
                <a:gd name="connsiteX0" fmla="*/ 311766 w 1665957"/>
                <a:gd name="connsiteY0" fmla="*/ 12189 h 1803834"/>
                <a:gd name="connsiteX1" fmla="*/ 10208 w 1665957"/>
                <a:gd name="connsiteY1" fmla="*/ 206742 h 1803834"/>
                <a:gd name="connsiteX2" fmla="*/ 126940 w 1665957"/>
                <a:gd name="connsiteY2" fmla="*/ 1023866 h 1803834"/>
                <a:gd name="connsiteX3" fmla="*/ 661961 w 1665957"/>
                <a:gd name="connsiteY3" fmla="*/ 1802078 h 1803834"/>
                <a:gd name="connsiteX4" fmla="*/ 1372081 w 1665957"/>
                <a:gd name="connsiteY4" fmla="*/ 1218419 h 1803834"/>
                <a:gd name="connsiteX5" fmla="*/ 1634727 w 1665957"/>
                <a:gd name="connsiteY5" fmla="*/ 654214 h 1803834"/>
                <a:gd name="connsiteX6" fmla="*/ 700872 w 1665957"/>
                <a:gd name="connsiteY6" fmla="*/ 70555 h 1803834"/>
                <a:gd name="connsiteX7" fmla="*/ 253400 w 1665957"/>
                <a:gd name="connsiteY7" fmla="*/ 31644 h 1803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65957" h="1803834">
                  <a:moveTo>
                    <a:pt x="311766" y="12189"/>
                  </a:moveTo>
                  <a:cubicBezTo>
                    <a:pt x="176389" y="25159"/>
                    <a:pt x="41012" y="38129"/>
                    <a:pt x="10208" y="206742"/>
                  </a:cubicBezTo>
                  <a:cubicBezTo>
                    <a:pt x="-20596" y="375355"/>
                    <a:pt x="18314" y="757977"/>
                    <a:pt x="126940" y="1023866"/>
                  </a:cubicBezTo>
                  <a:cubicBezTo>
                    <a:pt x="235565" y="1289755"/>
                    <a:pt x="454438" y="1769653"/>
                    <a:pt x="661961" y="1802078"/>
                  </a:cubicBezTo>
                  <a:cubicBezTo>
                    <a:pt x="869484" y="1834503"/>
                    <a:pt x="1209953" y="1409729"/>
                    <a:pt x="1372081" y="1218419"/>
                  </a:cubicBezTo>
                  <a:cubicBezTo>
                    <a:pt x="1534209" y="1027109"/>
                    <a:pt x="1746595" y="845525"/>
                    <a:pt x="1634727" y="654214"/>
                  </a:cubicBezTo>
                  <a:cubicBezTo>
                    <a:pt x="1522859" y="462903"/>
                    <a:pt x="931093" y="174317"/>
                    <a:pt x="700872" y="70555"/>
                  </a:cubicBezTo>
                  <a:cubicBezTo>
                    <a:pt x="470651" y="-33207"/>
                    <a:pt x="362025" y="-782"/>
                    <a:pt x="253400" y="31644"/>
                  </a:cubicBezTo>
                </a:path>
              </a:pathLst>
            </a:custGeom>
            <a:solidFill>
              <a:srgbClr val="00B0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Freeform 197"/>
            <p:cNvSpPr/>
            <p:nvPr/>
          </p:nvSpPr>
          <p:spPr>
            <a:xfrm>
              <a:off x="4680251" y="3159508"/>
              <a:ext cx="1648197" cy="1782897"/>
            </a:xfrm>
            <a:custGeom>
              <a:avLst/>
              <a:gdLst>
                <a:gd name="connsiteX0" fmla="*/ 446226 w 1648197"/>
                <a:gd name="connsiteY0" fmla="*/ 21437 h 1782897"/>
                <a:gd name="connsiteX1" fmla="*/ 164123 w 1648197"/>
                <a:gd name="connsiteY1" fmla="*/ 70075 h 1782897"/>
                <a:gd name="connsiteX2" fmla="*/ 57119 w 1648197"/>
                <a:gd name="connsiteY2" fmla="*/ 721828 h 1782897"/>
                <a:gd name="connsiteX3" fmla="*/ 134940 w 1648197"/>
                <a:gd name="connsiteY3" fmla="*/ 1782143 h 1782897"/>
                <a:gd name="connsiteX4" fmla="*/ 1525996 w 1648197"/>
                <a:gd name="connsiteY4" fmla="*/ 877471 h 1782897"/>
                <a:gd name="connsiteX5" fmla="*/ 1457902 w 1648197"/>
                <a:gd name="connsiteY5" fmla="*/ 99258 h 1782897"/>
                <a:gd name="connsiteX6" fmla="*/ 446226 w 1648197"/>
                <a:gd name="connsiteY6" fmla="*/ 21437 h 1782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48197" h="1782897">
                  <a:moveTo>
                    <a:pt x="446226" y="21437"/>
                  </a:moveTo>
                  <a:cubicBezTo>
                    <a:pt x="230596" y="16573"/>
                    <a:pt x="228974" y="-46657"/>
                    <a:pt x="164123" y="70075"/>
                  </a:cubicBezTo>
                  <a:cubicBezTo>
                    <a:pt x="99272" y="186807"/>
                    <a:pt x="61983" y="436483"/>
                    <a:pt x="57119" y="721828"/>
                  </a:cubicBezTo>
                  <a:cubicBezTo>
                    <a:pt x="52255" y="1007173"/>
                    <a:pt x="-109873" y="1756203"/>
                    <a:pt x="134940" y="1782143"/>
                  </a:cubicBezTo>
                  <a:cubicBezTo>
                    <a:pt x="379753" y="1808084"/>
                    <a:pt x="1305502" y="1157952"/>
                    <a:pt x="1525996" y="877471"/>
                  </a:cubicBezTo>
                  <a:cubicBezTo>
                    <a:pt x="1746490" y="596990"/>
                    <a:pt x="1634621" y="241930"/>
                    <a:pt x="1457902" y="99258"/>
                  </a:cubicBezTo>
                  <a:cubicBezTo>
                    <a:pt x="1281183" y="-43414"/>
                    <a:pt x="661856" y="26301"/>
                    <a:pt x="446226" y="21437"/>
                  </a:cubicBezTo>
                  <a:close/>
                </a:path>
              </a:pathLst>
            </a:custGeom>
            <a:solidFill>
              <a:srgbClr val="A9DA7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Freeform 198"/>
            <p:cNvSpPr/>
            <p:nvPr/>
          </p:nvSpPr>
          <p:spPr>
            <a:xfrm>
              <a:off x="2540910" y="2982540"/>
              <a:ext cx="1578718" cy="2729876"/>
            </a:xfrm>
            <a:custGeom>
              <a:avLst/>
              <a:gdLst>
                <a:gd name="connsiteX0" fmla="*/ 656915 w 1578718"/>
                <a:gd name="connsiteY0" fmla="*/ 52271 h 2729876"/>
                <a:gd name="connsiteX1" fmla="*/ 34344 w 1578718"/>
                <a:gd name="connsiteY1" fmla="*/ 597020 h 2729876"/>
                <a:gd name="connsiteX2" fmla="*/ 160804 w 1578718"/>
                <a:gd name="connsiteY2" fmla="*/ 1287684 h 2729876"/>
                <a:gd name="connsiteX3" fmla="*/ 832012 w 1578718"/>
                <a:gd name="connsiteY3" fmla="*/ 1744884 h 2729876"/>
                <a:gd name="connsiteX4" fmla="*/ 666642 w 1578718"/>
                <a:gd name="connsiteY4" fmla="*/ 2610646 h 2729876"/>
                <a:gd name="connsiteX5" fmla="*/ 1347578 w 1578718"/>
                <a:gd name="connsiteY5" fmla="*/ 2571735 h 2729876"/>
                <a:gd name="connsiteX6" fmla="*/ 1561587 w 1578718"/>
                <a:gd name="connsiteY6" fmla="*/ 1219590 h 2729876"/>
                <a:gd name="connsiteX7" fmla="*/ 958472 w 1578718"/>
                <a:gd name="connsiteY7" fmla="*/ 149548 h 2729876"/>
                <a:gd name="connsiteX8" fmla="*/ 656915 w 1578718"/>
                <a:gd name="connsiteY8" fmla="*/ 52271 h 2729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78718" h="2729876">
                  <a:moveTo>
                    <a:pt x="656915" y="52271"/>
                  </a:moveTo>
                  <a:cubicBezTo>
                    <a:pt x="502894" y="126850"/>
                    <a:pt x="117029" y="391118"/>
                    <a:pt x="34344" y="597020"/>
                  </a:cubicBezTo>
                  <a:cubicBezTo>
                    <a:pt x="-48341" y="802922"/>
                    <a:pt x="27859" y="1096373"/>
                    <a:pt x="160804" y="1287684"/>
                  </a:cubicBezTo>
                  <a:cubicBezTo>
                    <a:pt x="293749" y="1478995"/>
                    <a:pt x="747706" y="1524390"/>
                    <a:pt x="832012" y="1744884"/>
                  </a:cubicBezTo>
                  <a:cubicBezTo>
                    <a:pt x="916318" y="1965378"/>
                    <a:pt x="580714" y="2472838"/>
                    <a:pt x="666642" y="2610646"/>
                  </a:cubicBezTo>
                  <a:cubicBezTo>
                    <a:pt x="752570" y="2748454"/>
                    <a:pt x="1198421" y="2803578"/>
                    <a:pt x="1347578" y="2571735"/>
                  </a:cubicBezTo>
                  <a:cubicBezTo>
                    <a:pt x="1496735" y="2339892"/>
                    <a:pt x="1626438" y="1623288"/>
                    <a:pt x="1561587" y="1219590"/>
                  </a:cubicBezTo>
                  <a:cubicBezTo>
                    <a:pt x="1496736" y="815892"/>
                    <a:pt x="1109251" y="337616"/>
                    <a:pt x="958472" y="149548"/>
                  </a:cubicBezTo>
                  <a:cubicBezTo>
                    <a:pt x="807693" y="-38520"/>
                    <a:pt x="810936" y="-22308"/>
                    <a:pt x="656915" y="52271"/>
                  </a:cubicBezTo>
                  <a:close/>
                </a:path>
              </a:pathLst>
            </a:custGeom>
            <a:solidFill>
              <a:srgbClr val="00B0F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2" name="TextBox 281"/>
              <p:cNvSpPr txBox="1"/>
              <p:nvPr/>
            </p:nvSpPr>
            <p:spPr>
              <a:xfrm>
                <a:off x="1833596" y="5997045"/>
                <a:ext cx="108318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Φ</m:t>
                          </m:r>
                        </m:e>
                        <m:sup>
                          <m:r>
                            <a:rPr lang="en-US" sz="2400" b="0" i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𝐺</m:t>
                          </m:r>
                        </m:e>
                      </m:d>
                    </m:oMath>
                  </m:oMathPara>
                </a14:m>
                <a:endParaRPr lang="en-US" sz="2400" dirty="0">
                  <a:solidFill>
                    <a:schemeClr val="accent2">
                      <a:lumMod val="75000"/>
                    </a:schemeClr>
                  </a:solidFill>
                  <a:latin typeface="Roboto Condensed" pitchFamily="2" charset="0"/>
                  <a:ea typeface="Roboto Condensed" pitchFamily="2" charset="0"/>
                </a:endParaRPr>
              </a:p>
            </p:txBody>
          </p:sp>
        </mc:Choice>
        <mc:Fallback xmlns="">
          <p:sp>
            <p:nvSpPr>
              <p:cNvPr id="282" name="TextBox 28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3596" y="5997045"/>
                <a:ext cx="1083182" cy="46166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3" name="TextBox 282"/>
              <p:cNvSpPr txBox="1"/>
              <p:nvPr/>
            </p:nvSpPr>
            <p:spPr>
              <a:xfrm>
                <a:off x="6045321" y="5999345"/>
                <a:ext cx="111101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Φ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𝑘</m:t>
                          </m:r>
                        </m:sub>
                        <m:sup>
                          <m:r>
                            <a:rPr lang="en-US" sz="2400" b="0" i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𝐺</m:t>
                          </m:r>
                        </m:e>
                      </m:d>
                    </m:oMath>
                  </m:oMathPara>
                </a14:m>
                <a:endParaRPr lang="en-US" sz="2400" dirty="0">
                  <a:solidFill>
                    <a:schemeClr val="accent2">
                      <a:lumMod val="75000"/>
                    </a:schemeClr>
                  </a:solidFill>
                  <a:latin typeface="Roboto Condensed" pitchFamily="2" charset="0"/>
                  <a:ea typeface="Roboto Condensed" pitchFamily="2" charset="0"/>
                </a:endParaRPr>
              </a:p>
            </p:txBody>
          </p:sp>
        </mc:Choice>
        <mc:Fallback xmlns="">
          <p:sp>
            <p:nvSpPr>
              <p:cNvPr id="283" name="TextBox 28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5321" y="5999345"/>
                <a:ext cx="1111010" cy="461665"/>
              </a:xfrm>
              <a:prstGeom prst="rect">
                <a:avLst/>
              </a:prstGeom>
              <a:blipFill rotWithShape="0">
                <a:blip r:embed="rId6"/>
                <a:stretch>
                  <a:fillRect b="-6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6" name="Group 185"/>
          <p:cNvGrpSpPr/>
          <p:nvPr/>
        </p:nvGrpSpPr>
        <p:grpSpPr>
          <a:xfrm>
            <a:off x="442324" y="3655287"/>
            <a:ext cx="8243823" cy="2305157"/>
            <a:chOff x="442324" y="3608219"/>
            <a:chExt cx="8243823" cy="3446395"/>
          </a:xfrm>
        </p:grpSpPr>
        <p:sp>
          <p:nvSpPr>
            <p:cNvPr id="187" name="Rounded Rectangle 186"/>
            <p:cNvSpPr/>
            <p:nvPr/>
          </p:nvSpPr>
          <p:spPr>
            <a:xfrm>
              <a:off x="442324" y="3608219"/>
              <a:ext cx="4457700" cy="3321424"/>
            </a:xfrm>
            <a:prstGeom prst="roundRect">
              <a:avLst/>
            </a:prstGeom>
            <a:solidFill>
              <a:schemeClr val="bg1">
                <a:alpha val="9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Rounded Rectangle 187"/>
            <p:cNvSpPr/>
            <p:nvPr/>
          </p:nvSpPr>
          <p:spPr>
            <a:xfrm>
              <a:off x="4228447" y="3733190"/>
              <a:ext cx="4457700" cy="3321424"/>
            </a:xfrm>
            <a:prstGeom prst="roundRect">
              <a:avLst/>
            </a:prstGeom>
            <a:solidFill>
              <a:schemeClr val="bg1">
                <a:alpha val="9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9" name="TextBox 188"/>
              <p:cNvSpPr txBox="1"/>
              <p:nvPr/>
            </p:nvSpPr>
            <p:spPr>
              <a:xfrm>
                <a:off x="789486" y="4341984"/>
                <a:ext cx="3499035" cy="7682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dirty="0" smtClean="0">
                    <a:solidFill>
                      <a:schemeClr val="accent1">
                        <a:lumMod val="50000"/>
                      </a:schemeClr>
                    </a:solidFill>
                    <a:latin typeface="Roboto Condensed" pitchFamily="2" charset="0"/>
                    <a:ea typeface="Roboto Condensed" pitchFamily="2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00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Roboto Condensed" pitchFamily="2" charset="0"/>
                              </a:rPr>
                            </m:ctrlPr>
                          </m:sSubPr>
                          <m:e>
                            <m:r>
                              <a:rPr lang="en-US" sz="300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Roboto Condensed" pitchFamily="2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sz="3000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Roboto Condensed" pitchFamily="2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r>
                          <a:rPr lang="en-US" sz="30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2</m:t>
                        </m:r>
                      </m:den>
                    </m:f>
                    <m:r>
                      <a:rPr lang="en-US" sz="30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Roboto Condensed" pitchFamily="2" charset="0"/>
                      </a:rPr>
                      <m:t>≤</m:t>
                    </m:r>
                    <m:sSup>
                      <m:sSupPr>
                        <m:ctrlPr>
                          <a:rPr lang="en-US" sz="30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000" b="0" i="0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Φ</m:t>
                        </m:r>
                      </m:e>
                      <m:sup>
                        <m:r>
                          <a:rPr lang="en-US" sz="30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lang="en-US" sz="30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</m:ctrlPr>
                      </m:dPr>
                      <m:e>
                        <m:r>
                          <a:rPr lang="en-US" sz="30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𝐺</m:t>
                        </m:r>
                      </m:e>
                    </m:d>
                    <m:r>
                      <a:rPr lang="en-US" sz="30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Roboto Condensed" pitchFamily="2" charset="0"/>
                      </a:rPr>
                      <m:t>≤</m:t>
                    </m:r>
                    <m:rad>
                      <m:radPr>
                        <m:degHide m:val="on"/>
                        <m:ctrlPr>
                          <a:rPr lang="en-US" sz="30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</m:ctrlPr>
                      </m:radPr>
                      <m:deg/>
                      <m:e>
                        <m:r>
                          <a:rPr lang="en-US" sz="30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2</m:t>
                        </m:r>
                        <m:sSub>
                          <m:sSubPr>
                            <m:ctrlPr>
                              <a:rPr lang="en-US" sz="3000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Roboto Condensed" pitchFamily="2" charset="0"/>
                              </a:rPr>
                            </m:ctrlPr>
                          </m:sSubPr>
                          <m:e>
                            <m:r>
                              <a:rPr lang="en-US" sz="3000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Roboto Condensed" pitchFamily="2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sz="3000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Roboto Condensed" pitchFamily="2" charset="0"/>
                              </a:rPr>
                              <m:t>2</m:t>
                            </m:r>
                          </m:sub>
                        </m:sSub>
                      </m:e>
                    </m:rad>
                  </m:oMath>
                </a14:m>
                <a:endParaRPr lang="en-US" sz="3000" dirty="0" smtClean="0">
                  <a:solidFill>
                    <a:schemeClr val="accent1">
                      <a:lumMod val="50000"/>
                    </a:schemeClr>
                  </a:solidFill>
                  <a:latin typeface="Roboto Condensed" pitchFamily="2" charset="0"/>
                  <a:ea typeface="Roboto Condensed" pitchFamily="2" charset="0"/>
                </a:endParaRPr>
              </a:p>
            </p:txBody>
          </p:sp>
        </mc:Choice>
        <mc:Fallback xmlns="">
          <p:sp>
            <p:nvSpPr>
              <p:cNvPr id="189" name="TextBox 18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486" y="4341984"/>
                <a:ext cx="3499035" cy="768287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4" name="TextBox 283"/>
              <p:cNvSpPr txBox="1"/>
              <p:nvPr/>
            </p:nvSpPr>
            <p:spPr>
              <a:xfrm>
                <a:off x="4825170" y="4341123"/>
                <a:ext cx="3533403" cy="7682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dirty="0" smtClean="0">
                    <a:solidFill>
                      <a:schemeClr val="accent1">
                        <a:lumMod val="50000"/>
                      </a:schemeClr>
                    </a:solidFill>
                    <a:latin typeface="Roboto Condensed" pitchFamily="2" charset="0"/>
                    <a:ea typeface="Roboto Condensed" pitchFamily="2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00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Roboto Condensed" pitchFamily="2" charset="0"/>
                              </a:rPr>
                            </m:ctrlPr>
                          </m:sSubPr>
                          <m:e>
                            <m:r>
                              <a:rPr lang="en-US" sz="300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Roboto Condensed" pitchFamily="2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sz="3000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Roboto Condensed" pitchFamily="2" charset="0"/>
                              </a:rPr>
                              <m:t>𝑘</m:t>
                            </m:r>
                          </m:sub>
                        </m:sSub>
                      </m:num>
                      <m:den>
                        <m:r>
                          <a:rPr lang="en-US" sz="30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2</m:t>
                        </m:r>
                      </m:den>
                    </m:f>
                    <m:r>
                      <a:rPr lang="en-US" sz="30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Roboto Condensed" pitchFamily="2" charset="0"/>
                      </a:rPr>
                      <m:t>≤</m:t>
                    </m:r>
                    <m:sSubSup>
                      <m:sSubSupPr>
                        <m:ctrlPr>
                          <a:rPr lang="en-US" sz="30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3000" b="0" i="0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Φ</m:t>
                        </m:r>
                      </m:e>
                      <m:sub>
                        <m:r>
                          <a:rPr lang="en-US" sz="30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𝑘</m:t>
                        </m:r>
                      </m:sub>
                      <m:sup>
                        <m:r>
                          <a:rPr lang="en-US" sz="30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∗</m:t>
                        </m:r>
                      </m:sup>
                    </m:sSubSup>
                    <m:d>
                      <m:dPr>
                        <m:ctrlPr>
                          <a:rPr lang="en-US" sz="30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</m:ctrlPr>
                      </m:dPr>
                      <m:e>
                        <m:r>
                          <a:rPr lang="en-US" sz="30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𝐺</m:t>
                        </m:r>
                      </m:e>
                    </m:d>
                    <m:r>
                      <a:rPr lang="en-US" sz="30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Roboto Condensed" pitchFamily="2" charset="0"/>
                      </a:rPr>
                      <m:t>≤</m:t>
                    </m:r>
                    <m:rad>
                      <m:radPr>
                        <m:degHide m:val="on"/>
                        <m:ctrlPr>
                          <a:rPr lang="en-US" sz="30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</m:ctrlPr>
                      </m:radPr>
                      <m:deg/>
                      <m:e>
                        <m:r>
                          <a:rPr lang="en-US" sz="30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2</m:t>
                        </m:r>
                        <m:sSub>
                          <m:sSubPr>
                            <m:ctrlPr>
                              <a:rPr lang="en-US" sz="3000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Roboto Condensed" pitchFamily="2" charset="0"/>
                              </a:rPr>
                            </m:ctrlPr>
                          </m:sSubPr>
                          <m:e>
                            <m:r>
                              <a:rPr lang="en-US" sz="3000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Roboto Condensed" pitchFamily="2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sz="3000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Roboto Condensed" pitchFamily="2" charset="0"/>
                              </a:rPr>
                              <m:t>𝑘</m:t>
                            </m:r>
                          </m:sub>
                        </m:sSub>
                      </m:e>
                    </m:rad>
                  </m:oMath>
                </a14:m>
                <a:endParaRPr lang="en-US" sz="3000" dirty="0" smtClean="0">
                  <a:solidFill>
                    <a:schemeClr val="accent1">
                      <a:lumMod val="50000"/>
                    </a:schemeClr>
                  </a:solidFill>
                  <a:latin typeface="Roboto Condensed" pitchFamily="2" charset="0"/>
                  <a:ea typeface="Roboto Condensed" pitchFamily="2" charset="0"/>
                </a:endParaRPr>
              </a:p>
            </p:txBody>
          </p:sp>
        </mc:Choice>
        <mc:Fallback xmlns="">
          <p:sp>
            <p:nvSpPr>
              <p:cNvPr id="284" name="TextBox 28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5170" y="4341123"/>
                <a:ext cx="3533403" cy="768287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5" name="TextBox 284"/>
          <p:cNvSpPr txBox="1"/>
          <p:nvPr/>
        </p:nvSpPr>
        <p:spPr>
          <a:xfrm>
            <a:off x="6349523" y="5056787"/>
            <a:ext cx="34015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solidFill>
                  <a:schemeClr val="accent1">
                    <a:lumMod val="50000"/>
                  </a:schemeClr>
                </a:solidFill>
                <a:latin typeface="Roboto Condensed" pitchFamily="2" charset="0"/>
                <a:ea typeface="Roboto Condensed" pitchFamily="2" charset="0"/>
              </a:rPr>
              <a:t>?</a:t>
            </a:r>
          </a:p>
        </p:txBody>
      </p:sp>
      <p:grpSp>
        <p:nvGrpSpPr>
          <p:cNvPr id="286" name="Group 285"/>
          <p:cNvGrpSpPr/>
          <p:nvPr/>
        </p:nvGrpSpPr>
        <p:grpSpPr>
          <a:xfrm>
            <a:off x="4841636" y="986976"/>
            <a:ext cx="3310940" cy="2719637"/>
            <a:chOff x="4222376" y="1142476"/>
            <a:chExt cx="4393946" cy="3694393"/>
          </a:xfrm>
        </p:grpSpPr>
        <p:grpSp>
          <p:nvGrpSpPr>
            <p:cNvPr id="287" name="Group 286"/>
            <p:cNvGrpSpPr/>
            <p:nvPr/>
          </p:nvGrpSpPr>
          <p:grpSpPr>
            <a:xfrm>
              <a:off x="4222376" y="1142476"/>
              <a:ext cx="4013948" cy="3694393"/>
              <a:chOff x="4558552" y="2471083"/>
              <a:chExt cx="3476625" cy="3116170"/>
            </a:xfrm>
          </p:grpSpPr>
          <p:pic>
            <p:nvPicPr>
              <p:cNvPr id="289" name="Picture 288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558552" y="2471083"/>
                <a:ext cx="3476625" cy="2706874"/>
              </a:xfrm>
              <a:prstGeom prst="rect">
                <a:avLst/>
              </a:prstGeom>
            </p:spPr>
          </p:pic>
          <p:sp>
            <p:nvSpPr>
              <p:cNvPr id="290" name="Rectangle 289"/>
              <p:cNvSpPr/>
              <p:nvPr/>
            </p:nvSpPr>
            <p:spPr>
              <a:xfrm>
                <a:off x="6219520" y="5103159"/>
                <a:ext cx="369794" cy="48409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88" name="TextBox 287"/>
            <p:cNvSpPr txBox="1"/>
            <p:nvPr/>
          </p:nvSpPr>
          <p:spPr>
            <a:xfrm>
              <a:off x="5005793" y="4351626"/>
              <a:ext cx="3610529" cy="418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tx1"/>
                  </a:solidFill>
                  <a:latin typeface="Roboto Condensed" pitchFamily="2" charset="0"/>
                  <a:ea typeface="Roboto Condensed" pitchFamily="2" charset="0"/>
                </a:rPr>
                <a:t>[photo credit:  Ma-Wu-Luo-Feng 2011]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8476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" grpId="0"/>
      <p:bldP spid="284" grpId="0"/>
      <p:bldP spid="28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66891" y="155942"/>
            <a:ext cx="487505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600" dirty="0" smtClean="0">
                <a:solidFill>
                  <a:schemeClr val="accent1">
                    <a:lumMod val="50000"/>
                  </a:schemeClr>
                </a:solidFill>
                <a:latin typeface="Roboto Slab" pitchFamily="2" charset="0"/>
                <a:ea typeface="Roboto Slab" pitchFamily="2" charset="0"/>
              </a:rPr>
              <a:t>multi-way spectral clustering</a:t>
            </a:r>
            <a:endParaRPr lang="en-US" sz="2600" dirty="0">
              <a:solidFill>
                <a:schemeClr val="accent1">
                  <a:lumMod val="50000"/>
                </a:schemeClr>
              </a:solidFill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 flipV="1">
            <a:off x="602484" y="709067"/>
            <a:ext cx="8189299" cy="2390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194" name="Group 193"/>
          <p:cNvGrpSpPr/>
          <p:nvPr/>
        </p:nvGrpSpPr>
        <p:grpSpPr>
          <a:xfrm>
            <a:off x="1113192" y="2008645"/>
            <a:ext cx="2500397" cy="1837782"/>
            <a:chOff x="815907" y="1427232"/>
            <a:chExt cx="5197428" cy="4059510"/>
          </a:xfrm>
        </p:grpSpPr>
        <p:grpSp>
          <p:nvGrpSpPr>
            <p:cNvPr id="200" name="Group 36"/>
            <p:cNvGrpSpPr/>
            <p:nvPr/>
          </p:nvGrpSpPr>
          <p:grpSpPr>
            <a:xfrm>
              <a:off x="941440" y="1516737"/>
              <a:ext cx="4978064" cy="3880317"/>
              <a:chOff x="1446575" y="1397879"/>
              <a:chExt cx="6110363" cy="4350055"/>
            </a:xfrm>
          </p:grpSpPr>
          <p:grpSp>
            <p:nvGrpSpPr>
              <p:cNvPr id="226" name="Group 357"/>
              <p:cNvGrpSpPr/>
              <p:nvPr/>
            </p:nvGrpSpPr>
            <p:grpSpPr>
              <a:xfrm>
                <a:off x="1446575" y="1408386"/>
                <a:ext cx="6110363" cy="4339548"/>
                <a:chOff x="1446575" y="1408386"/>
                <a:chExt cx="6110363" cy="4339548"/>
              </a:xfrm>
            </p:grpSpPr>
            <p:cxnSp>
              <p:nvCxnSpPr>
                <p:cNvPr id="232" name="Straight Connector 231"/>
                <p:cNvCxnSpPr/>
                <p:nvPr/>
              </p:nvCxnSpPr>
              <p:spPr bwMode="auto">
                <a:xfrm flipV="1">
                  <a:off x="3697077" y="3412939"/>
                  <a:ext cx="563251" cy="595320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33" name="Straight Connector 232"/>
                <p:cNvCxnSpPr/>
                <p:nvPr/>
              </p:nvCxnSpPr>
              <p:spPr bwMode="auto">
                <a:xfrm flipV="1">
                  <a:off x="3689437" y="3760504"/>
                  <a:ext cx="1801477" cy="264150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34" name="Straight Connector 233"/>
                <p:cNvCxnSpPr/>
                <p:nvPr/>
              </p:nvCxnSpPr>
              <p:spPr bwMode="auto">
                <a:xfrm rot="5400000" flipH="1" flipV="1">
                  <a:off x="4149550" y="2771765"/>
                  <a:ext cx="792446" cy="545518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35" name="Straight Connector 234"/>
                <p:cNvCxnSpPr/>
                <p:nvPr/>
              </p:nvCxnSpPr>
              <p:spPr bwMode="auto">
                <a:xfrm>
                  <a:off x="4273015" y="3412939"/>
                  <a:ext cx="1230586" cy="333661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36" name="Straight Connector 235"/>
                <p:cNvCxnSpPr/>
                <p:nvPr/>
              </p:nvCxnSpPr>
              <p:spPr bwMode="auto">
                <a:xfrm flipV="1">
                  <a:off x="4704354" y="3760504"/>
                  <a:ext cx="837306" cy="486589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37" name="Straight Connector 236"/>
                <p:cNvCxnSpPr/>
                <p:nvPr/>
              </p:nvCxnSpPr>
              <p:spPr bwMode="auto">
                <a:xfrm rot="16200000" flipV="1">
                  <a:off x="3547219" y="2683424"/>
                  <a:ext cx="671609" cy="612482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38" name="Straight Connector 237"/>
                <p:cNvCxnSpPr/>
                <p:nvPr/>
              </p:nvCxnSpPr>
              <p:spPr bwMode="auto">
                <a:xfrm flipV="1">
                  <a:off x="1519764" y="1702115"/>
                  <a:ext cx="1625583" cy="244221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39" name="Straight Connector 238"/>
                <p:cNvCxnSpPr/>
                <p:nvPr/>
              </p:nvCxnSpPr>
              <p:spPr bwMode="auto">
                <a:xfrm>
                  <a:off x="1496651" y="2046898"/>
                  <a:ext cx="862868" cy="298094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40" name="Straight Connector 239"/>
                <p:cNvCxnSpPr/>
                <p:nvPr/>
              </p:nvCxnSpPr>
              <p:spPr bwMode="auto">
                <a:xfrm rot="16200000" flipH="1">
                  <a:off x="1092173" y="2433623"/>
                  <a:ext cx="955337" cy="246534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41" name="Straight Connector 240"/>
                <p:cNvCxnSpPr/>
                <p:nvPr/>
              </p:nvCxnSpPr>
              <p:spPr bwMode="auto">
                <a:xfrm rot="5400000">
                  <a:off x="1798471" y="2459869"/>
                  <a:ext cx="621328" cy="585522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42" name="Straight Connector 241"/>
                <p:cNvCxnSpPr/>
                <p:nvPr/>
              </p:nvCxnSpPr>
              <p:spPr bwMode="auto">
                <a:xfrm rot="10800000" flipV="1">
                  <a:off x="2555976" y="1763170"/>
                  <a:ext cx="627891" cy="527948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43" name="Straight Connector 242"/>
                <p:cNvCxnSpPr/>
                <p:nvPr/>
              </p:nvCxnSpPr>
              <p:spPr bwMode="auto">
                <a:xfrm rot="16200000" flipV="1">
                  <a:off x="2284208" y="2708575"/>
                  <a:ext cx="844001" cy="346690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44" name="Straight Connector 243"/>
                <p:cNvCxnSpPr/>
                <p:nvPr/>
              </p:nvCxnSpPr>
              <p:spPr bwMode="auto">
                <a:xfrm rot="5400000" flipH="1" flipV="1">
                  <a:off x="2891189" y="2776005"/>
                  <a:ext cx="639286" cy="423730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45" name="Straight Connector 244"/>
                <p:cNvCxnSpPr/>
                <p:nvPr/>
              </p:nvCxnSpPr>
              <p:spPr bwMode="auto">
                <a:xfrm rot="16200000" flipV="1">
                  <a:off x="3030158" y="2054516"/>
                  <a:ext cx="700342" cy="146383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46" name="Straight Connector 245"/>
                <p:cNvCxnSpPr/>
                <p:nvPr/>
              </p:nvCxnSpPr>
              <p:spPr bwMode="auto">
                <a:xfrm rot="10800000">
                  <a:off x="2590646" y="2370132"/>
                  <a:ext cx="785825" cy="179575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47" name="Straight Connector 246"/>
                <p:cNvCxnSpPr/>
                <p:nvPr/>
              </p:nvCxnSpPr>
              <p:spPr bwMode="auto">
                <a:xfrm rot="10800000" flipV="1">
                  <a:off x="3580633" y="2010980"/>
                  <a:ext cx="608631" cy="506402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48" name="Straight Connector 247"/>
                <p:cNvCxnSpPr/>
                <p:nvPr/>
              </p:nvCxnSpPr>
              <p:spPr bwMode="auto">
                <a:xfrm rot="10800000">
                  <a:off x="3368768" y="1705708"/>
                  <a:ext cx="797382" cy="190348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49" name="Straight Connector 248"/>
                <p:cNvCxnSpPr/>
                <p:nvPr/>
              </p:nvCxnSpPr>
              <p:spPr bwMode="auto">
                <a:xfrm rot="10800000">
                  <a:off x="1847192" y="3160261"/>
                  <a:ext cx="974579" cy="229856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50" name="Straight Connector 249"/>
                <p:cNvCxnSpPr/>
                <p:nvPr/>
              </p:nvCxnSpPr>
              <p:spPr bwMode="auto">
                <a:xfrm rot="16200000" flipH="1">
                  <a:off x="3666555" y="2662839"/>
                  <a:ext cx="1253430" cy="1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51" name="Straight Connector 250"/>
                <p:cNvCxnSpPr/>
                <p:nvPr/>
              </p:nvCxnSpPr>
              <p:spPr bwMode="auto">
                <a:xfrm rot="10800000" flipV="1">
                  <a:off x="3049045" y="3404482"/>
                  <a:ext cx="1109401" cy="3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52" name="Straight Connector 251"/>
                <p:cNvCxnSpPr/>
                <p:nvPr/>
              </p:nvCxnSpPr>
              <p:spPr bwMode="auto">
                <a:xfrm flipV="1">
                  <a:off x="1962204" y="4045564"/>
                  <a:ext cx="1625583" cy="244222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53" name="Straight Connector 252"/>
                <p:cNvCxnSpPr/>
                <p:nvPr/>
              </p:nvCxnSpPr>
              <p:spPr bwMode="auto">
                <a:xfrm rot="10800000" flipV="1">
                  <a:off x="2998416" y="4106619"/>
                  <a:ext cx="627891" cy="527948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54" name="Straight Connector 253"/>
                <p:cNvCxnSpPr/>
                <p:nvPr/>
              </p:nvCxnSpPr>
              <p:spPr bwMode="auto">
                <a:xfrm rot="16200000" flipV="1">
                  <a:off x="3472597" y="4397965"/>
                  <a:ext cx="700343" cy="146383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55" name="Straight Connector 254"/>
                <p:cNvCxnSpPr/>
                <p:nvPr/>
              </p:nvCxnSpPr>
              <p:spPr bwMode="auto">
                <a:xfrm rot="10800000" flipV="1">
                  <a:off x="4023073" y="4354429"/>
                  <a:ext cx="608631" cy="506402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56" name="Straight Connector 255"/>
                <p:cNvCxnSpPr/>
                <p:nvPr/>
              </p:nvCxnSpPr>
              <p:spPr bwMode="auto">
                <a:xfrm rot="10800000">
                  <a:off x="3811208" y="4049157"/>
                  <a:ext cx="797382" cy="190348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57" name="Straight Connector 256"/>
                <p:cNvCxnSpPr/>
                <p:nvPr/>
              </p:nvCxnSpPr>
              <p:spPr bwMode="auto">
                <a:xfrm rot="16200000" flipH="1">
                  <a:off x="4108996" y="5006288"/>
                  <a:ext cx="1253430" cy="1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58" name="Straight Connector 257"/>
                <p:cNvCxnSpPr/>
                <p:nvPr/>
              </p:nvCxnSpPr>
              <p:spPr bwMode="auto">
                <a:xfrm>
                  <a:off x="1939091" y="4390347"/>
                  <a:ext cx="862868" cy="298094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59" name="Straight Connector 258"/>
                <p:cNvCxnSpPr/>
                <p:nvPr/>
              </p:nvCxnSpPr>
              <p:spPr bwMode="auto">
                <a:xfrm rot="16200000" flipH="1">
                  <a:off x="1534613" y="4777072"/>
                  <a:ext cx="955337" cy="246534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60" name="Straight Connector 259"/>
                <p:cNvCxnSpPr/>
                <p:nvPr/>
              </p:nvCxnSpPr>
              <p:spPr bwMode="auto">
                <a:xfrm rot="5400000">
                  <a:off x="2240911" y="4803318"/>
                  <a:ext cx="621328" cy="585522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61" name="Straight Connector 260"/>
                <p:cNvCxnSpPr/>
                <p:nvPr/>
              </p:nvCxnSpPr>
              <p:spPr bwMode="auto">
                <a:xfrm rot="16200000" flipV="1">
                  <a:off x="2726648" y="5052024"/>
                  <a:ext cx="844001" cy="346690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62" name="Straight Connector 261"/>
                <p:cNvCxnSpPr/>
                <p:nvPr/>
              </p:nvCxnSpPr>
              <p:spPr bwMode="auto">
                <a:xfrm rot="5400000" flipH="1" flipV="1">
                  <a:off x="3333629" y="5119454"/>
                  <a:ext cx="639286" cy="423730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63" name="Straight Connector 262"/>
                <p:cNvCxnSpPr/>
                <p:nvPr/>
              </p:nvCxnSpPr>
              <p:spPr bwMode="auto">
                <a:xfrm rot="10800000">
                  <a:off x="3033086" y="4713581"/>
                  <a:ext cx="785825" cy="179575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64" name="Straight Connector 263"/>
                <p:cNvCxnSpPr/>
                <p:nvPr/>
              </p:nvCxnSpPr>
              <p:spPr bwMode="auto">
                <a:xfrm rot="16200000" flipV="1">
                  <a:off x="3989659" y="5026873"/>
                  <a:ext cx="671609" cy="612482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65" name="Straight Connector 264"/>
                <p:cNvCxnSpPr/>
                <p:nvPr/>
              </p:nvCxnSpPr>
              <p:spPr bwMode="auto">
                <a:xfrm rot="10800000">
                  <a:off x="2289632" y="5503710"/>
                  <a:ext cx="974579" cy="229856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66" name="Straight Connector 265"/>
                <p:cNvCxnSpPr/>
                <p:nvPr/>
              </p:nvCxnSpPr>
              <p:spPr bwMode="auto">
                <a:xfrm rot="10800000" flipV="1">
                  <a:off x="3491485" y="5747931"/>
                  <a:ext cx="1109401" cy="3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67" name="Straight Connector 266"/>
                <p:cNvCxnSpPr/>
                <p:nvPr/>
              </p:nvCxnSpPr>
              <p:spPr bwMode="auto">
                <a:xfrm rot="18852439" flipV="1">
                  <a:off x="5255361" y="2982654"/>
                  <a:ext cx="939656" cy="356374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68" name="Straight Connector 267"/>
                <p:cNvCxnSpPr/>
                <p:nvPr/>
              </p:nvCxnSpPr>
              <p:spPr bwMode="auto">
                <a:xfrm rot="8052439" flipH="1" flipV="1">
                  <a:off x="5666097" y="3423963"/>
                  <a:ext cx="711739" cy="435566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69" name="Straight Connector 268"/>
                <p:cNvCxnSpPr/>
                <p:nvPr/>
              </p:nvCxnSpPr>
              <p:spPr bwMode="auto">
                <a:xfrm rot="16200000" flipV="1">
                  <a:off x="4598277" y="2832539"/>
                  <a:ext cx="1145627" cy="714702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70" name="Straight Connector 269"/>
                <p:cNvCxnSpPr/>
                <p:nvPr/>
              </p:nvCxnSpPr>
              <p:spPr bwMode="auto">
                <a:xfrm>
                  <a:off x="5402317" y="1408386"/>
                  <a:ext cx="1576552" cy="1250731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71" name="Straight Connector 270"/>
                <p:cNvCxnSpPr/>
                <p:nvPr/>
              </p:nvCxnSpPr>
              <p:spPr bwMode="auto">
                <a:xfrm rot="16200000" flipH="1">
                  <a:off x="5076495" y="1765737"/>
                  <a:ext cx="1114098" cy="462455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72" name="Straight Connector 271"/>
                <p:cNvCxnSpPr/>
                <p:nvPr/>
              </p:nvCxnSpPr>
              <p:spPr bwMode="auto">
                <a:xfrm rot="18852439" flipH="1">
                  <a:off x="4586302" y="1882191"/>
                  <a:ext cx="1063611" cy="253421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73" name="Straight Connector 272"/>
                <p:cNvCxnSpPr/>
                <p:nvPr/>
              </p:nvCxnSpPr>
              <p:spPr bwMode="auto">
                <a:xfrm rot="10800000">
                  <a:off x="4834760" y="2564524"/>
                  <a:ext cx="1072057" cy="21020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74" name="Straight Connector 273"/>
                <p:cNvCxnSpPr/>
                <p:nvPr/>
              </p:nvCxnSpPr>
              <p:spPr bwMode="auto">
                <a:xfrm rot="13452439" flipV="1">
                  <a:off x="6128608" y="2313373"/>
                  <a:ext cx="645430" cy="587783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75" name="Straight Connector 274"/>
                <p:cNvCxnSpPr/>
                <p:nvPr/>
              </p:nvCxnSpPr>
              <p:spPr bwMode="auto">
                <a:xfrm rot="18852439" flipV="1">
                  <a:off x="6366321" y="3013176"/>
                  <a:ext cx="779715" cy="150472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76" name="Straight Connector 275"/>
                <p:cNvCxnSpPr/>
                <p:nvPr/>
              </p:nvCxnSpPr>
              <p:spPr bwMode="auto">
                <a:xfrm rot="16200000" flipV="1">
                  <a:off x="5722883" y="2769476"/>
                  <a:ext cx="966952" cy="557048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77" name="Straight Connector 276"/>
                <p:cNvCxnSpPr/>
                <p:nvPr/>
              </p:nvCxnSpPr>
              <p:spPr bwMode="auto">
                <a:xfrm rot="13452439" flipV="1">
                  <a:off x="6718513" y="3311777"/>
                  <a:ext cx="625632" cy="563795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78" name="Straight Connector 277"/>
                <p:cNvCxnSpPr/>
                <p:nvPr/>
              </p:nvCxnSpPr>
              <p:spPr bwMode="auto">
                <a:xfrm rot="16200000" flipV="1">
                  <a:off x="6758153" y="2827284"/>
                  <a:ext cx="1019502" cy="578068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79" name="Straight Connector 278"/>
                <p:cNvCxnSpPr/>
                <p:nvPr/>
              </p:nvCxnSpPr>
              <p:spPr bwMode="auto">
                <a:xfrm rot="16200000" flipV="1">
                  <a:off x="5833243" y="4172608"/>
                  <a:ext cx="1366346" cy="21019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80" name="Straight Connector 279"/>
                <p:cNvCxnSpPr/>
                <p:nvPr/>
              </p:nvCxnSpPr>
              <p:spPr bwMode="auto">
                <a:xfrm rot="18852439" flipH="1">
                  <a:off x="6352056" y="4232539"/>
                  <a:ext cx="1395486" cy="1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81" name="Straight Connector 280"/>
                <p:cNvCxnSpPr/>
                <p:nvPr/>
              </p:nvCxnSpPr>
              <p:spPr bwMode="auto">
                <a:xfrm rot="16200000" flipV="1">
                  <a:off x="5481147" y="3757450"/>
                  <a:ext cx="1051033" cy="1019502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cxnSp>
            <p:nvCxnSpPr>
              <p:cNvPr id="227" name="Straight Connector 226"/>
              <p:cNvCxnSpPr/>
              <p:nvPr/>
            </p:nvCxnSpPr>
            <p:spPr bwMode="auto">
              <a:xfrm>
                <a:off x="2901398" y="3395374"/>
                <a:ext cx="829777" cy="619581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28" name="Straight Connector 227"/>
              <p:cNvCxnSpPr/>
              <p:nvPr/>
            </p:nvCxnSpPr>
            <p:spPr bwMode="auto">
              <a:xfrm rot="16200000" flipH="1">
                <a:off x="1224992" y="3673903"/>
                <a:ext cx="1150350" cy="78285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29" name="Straight Connector 228"/>
              <p:cNvCxnSpPr/>
              <p:nvPr/>
            </p:nvCxnSpPr>
            <p:spPr bwMode="auto">
              <a:xfrm flipV="1">
                <a:off x="4288225" y="1397879"/>
                <a:ext cx="1103582" cy="536025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0" name="Straight Connector 229"/>
              <p:cNvCxnSpPr/>
              <p:nvPr/>
            </p:nvCxnSpPr>
            <p:spPr bwMode="auto">
              <a:xfrm rot="10800000" flipV="1">
                <a:off x="4698125" y="4813740"/>
                <a:ext cx="1765741" cy="924908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1" name="Straight Connector 230"/>
              <p:cNvCxnSpPr/>
              <p:nvPr/>
            </p:nvCxnSpPr>
            <p:spPr bwMode="auto">
              <a:xfrm rot="10800000">
                <a:off x="4729655" y="4267200"/>
                <a:ext cx="1776248" cy="546538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201" name="Group 93"/>
            <p:cNvGrpSpPr/>
            <p:nvPr/>
          </p:nvGrpSpPr>
          <p:grpSpPr>
            <a:xfrm>
              <a:off x="815907" y="1427232"/>
              <a:ext cx="5197428" cy="4059510"/>
              <a:chOff x="1292490" y="1297540"/>
              <a:chExt cx="6379639" cy="4550953"/>
            </a:xfrm>
            <a:solidFill>
              <a:schemeClr val="tx1"/>
            </a:solidFill>
          </p:grpSpPr>
          <p:sp>
            <p:nvSpPr>
              <p:cNvPr id="202" name="Oval 201"/>
              <p:cNvSpPr/>
              <p:nvPr/>
            </p:nvSpPr>
            <p:spPr bwMode="auto">
              <a:xfrm>
                <a:off x="4158446" y="3289554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203" name="Oval 202"/>
              <p:cNvSpPr/>
              <p:nvPr/>
            </p:nvSpPr>
            <p:spPr bwMode="auto">
              <a:xfrm>
                <a:off x="1292490" y="1867323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204" name="Oval 203"/>
              <p:cNvSpPr/>
              <p:nvPr/>
            </p:nvSpPr>
            <p:spPr bwMode="auto">
              <a:xfrm>
                <a:off x="1616065" y="3030967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205" name="Oval 204"/>
              <p:cNvSpPr/>
              <p:nvPr/>
            </p:nvSpPr>
            <p:spPr bwMode="auto">
              <a:xfrm>
                <a:off x="2355668" y="2255205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206" name="Oval 205"/>
              <p:cNvSpPr/>
              <p:nvPr/>
            </p:nvSpPr>
            <p:spPr bwMode="auto">
              <a:xfrm>
                <a:off x="3141494" y="1565638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207" name="Oval 206"/>
              <p:cNvSpPr/>
              <p:nvPr/>
            </p:nvSpPr>
            <p:spPr bwMode="auto">
              <a:xfrm>
                <a:off x="3372620" y="2470694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208" name="Oval 207"/>
              <p:cNvSpPr/>
              <p:nvPr/>
            </p:nvSpPr>
            <p:spPr bwMode="auto">
              <a:xfrm>
                <a:off x="2817918" y="3289554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209" name="Oval 208"/>
              <p:cNvSpPr/>
              <p:nvPr/>
            </p:nvSpPr>
            <p:spPr bwMode="auto">
              <a:xfrm>
                <a:off x="4158446" y="1824225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210" name="Oval 209"/>
              <p:cNvSpPr/>
              <p:nvPr/>
            </p:nvSpPr>
            <p:spPr bwMode="auto">
              <a:xfrm>
                <a:off x="3583934" y="3909087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211" name="Oval 210"/>
              <p:cNvSpPr/>
              <p:nvPr/>
            </p:nvSpPr>
            <p:spPr bwMode="auto">
              <a:xfrm>
                <a:off x="4600886" y="4167674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212" name="Oval 211"/>
              <p:cNvSpPr/>
              <p:nvPr/>
            </p:nvSpPr>
            <p:spPr bwMode="auto">
              <a:xfrm>
                <a:off x="1734930" y="4210772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213" name="Oval 212"/>
              <p:cNvSpPr/>
              <p:nvPr/>
            </p:nvSpPr>
            <p:spPr bwMode="auto">
              <a:xfrm>
                <a:off x="2058505" y="5374416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214" name="Oval 213"/>
              <p:cNvSpPr/>
              <p:nvPr/>
            </p:nvSpPr>
            <p:spPr bwMode="auto">
              <a:xfrm>
                <a:off x="2798108" y="4598653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215" name="Oval 214"/>
              <p:cNvSpPr/>
              <p:nvPr/>
            </p:nvSpPr>
            <p:spPr bwMode="auto">
              <a:xfrm>
                <a:off x="3815060" y="4814143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216" name="Oval 215"/>
              <p:cNvSpPr/>
              <p:nvPr/>
            </p:nvSpPr>
            <p:spPr bwMode="auto">
              <a:xfrm>
                <a:off x="3260358" y="5633003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217" name="Oval 216"/>
              <p:cNvSpPr/>
              <p:nvPr/>
            </p:nvSpPr>
            <p:spPr bwMode="auto">
              <a:xfrm>
                <a:off x="4600886" y="5633003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218" name="Oval 217"/>
              <p:cNvSpPr/>
              <p:nvPr/>
            </p:nvSpPr>
            <p:spPr bwMode="auto">
              <a:xfrm rot="2652439">
                <a:off x="5408780" y="3630698"/>
                <a:ext cx="237582" cy="239912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219" name="Oval 218"/>
              <p:cNvSpPr/>
              <p:nvPr/>
            </p:nvSpPr>
            <p:spPr bwMode="auto">
              <a:xfrm rot="2652439">
                <a:off x="5292252" y="1297540"/>
                <a:ext cx="237582" cy="239912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220" name="Oval 219"/>
              <p:cNvSpPr/>
              <p:nvPr/>
            </p:nvSpPr>
            <p:spPr bwMode="auto">
              <a:xfrm rot="2652439">
                <a:off x="4706379" y="2480349"/>
                <a:ext cx="237582" cy="239912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221" name="Oval 220"/>
              <p:cNvSpPr/>
              <p:nvPr/>
            </p:nvSpPr>
            <p:spPr bwMode="auto">
              <a:xfrm rot="2652439">
                <a:off x="5800884" y="2442153"/>
                <a:ext cx="237582" cy="239912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222" name="Oval 221"/>
              <p:cNvSpPr/>
              <p:nvPr/>
            </p:nvSpPr>
            <p:spPr bwMode="auto">
              <a:xfrm rot="2652439">
                <a:off x="6868388" y="2509054"/>
                <a:ext cx="237582" cy="239912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223" name="Oval 222"/>
              <p:cNvSpPr/>
              <p:nvPr/>
            </p:nvSpPr>
            <p:spPr bwMode="auto">
              <a:xfrm rot="2652439">
                <a:off x="6397571" y="3412880"/>
                <a:ext cx="237582" cy="239912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224" name="Oval 223"/>
              <p:cNvSpPr/>
              <p:nvPr/>
            </p:nvSpPr>
            <p:spPr bwMode="auto">
              <a:xfrm rot="2652439">
                <a:off x="7434547" y="3514176"/>
                <a:ext cx="237582" cy="239912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225" name="Oval 224"/>
              <p:cNvSpPr/>
              <p:nvPr/>
            </p:nvSpPr>
            <p:spPr bwMode="auto">
              <a:xfrm rot="2652439">
                <a:off x="6396542" y="4683600"/>
                <a:ext cx="237582" cy="239912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</p:grpSp>
      </p:grpSp>
      <p:sp>
        <p:nvSpPr>
          <p:cNvPr id="195" name="Freeform 194"/>
          <p:cNvSpPr/>
          <p:nvPr/>
        </p:nvSpPr>
        <p:spPr>
          <a:xfrm>
            <a:off x="1010779" y="2037433"/>
            <a:ext cx="1172043" cy="878042"/>
          </a:xfrm>
          <a:custGeom>
            <a:avLst/>
            <a:gdLst>
              <a:gd name="connsiteX0" fmla="*/ 321101 w 2436257"/>
              <a:gd name="connsiteY0" fmla="*/ 211519 h 1939523"/>
              <a:gd name="connsiteX1" fmla="*/ 29271 w 2436257"/>
              <a:gd name="connsiteY1" fmla="*/ 240702 h 1939523"/>
              <a:gd name="connsiteX2" fmla="*/ 48726 w 2436257"/>
              <a:gd name="connsiteY2" fmla="*/ 649264 h 1939523"/>
              <a:gd name="connsiteX3" fmla="*/ 369739 w 2436257"/>
              <a:gd name="connsiteY3" fmla="*/ 1913860 h 1939523"/>
              <a:gd name="connsiteX4" fmla="*/ 1206318 w 2436257"/>
              <a:gd name="connsiteY4" fmla="*/ 1437204 h 1939523"/>
              <a:gd name="connsiteX5" fmla="*/ 1838616 w 2436257"/>
              <a:gd name="connsiteY5" fmla="*/ 697902 h 1939523"/>
              <a:gd name="connsiteX6" fmla="*/ 2402820 w 2436257"/>
              <a:gd name="connsiteY6" fmla="*/ 104515 h 1939523"/>
              <a:gd name="connsiteX7" fmla="*/ 807484 w 2436257"/>
              <a:gd name="connsiteY7" fmla="*/ 7238 h 1939523"/>
              <a:gd name="connsiteX8" fmla="*/ 126547 w 2436257"/>
              <a:gd name="connsiteY8" fmla="*/ 192064 h 1939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6257" h="1939523">
                <a:moveTo>
                  <a:pt x="321101" y="211519"/>
                </a:moveTo>
                <a:cubicBezTo>
                  <a:pt x="197884" y="189632"/>
                  <a:pt x="74667" y="167745"/>
                  <a:pt x="29271" y="240702"/>
                </a:cubicBezTo>
                <a:cubicBezTo>
                  <a:pt x="-16125" y="313659"/>
                  <a:pt x="-8019" y="370404"/>
                  <a:pt x="48726" y="649264"/>
                </a:cubicBezTo>
                <a:cubicBezTo>
                  <a:pt x="105471" y="928124"/>
                  <a:pt x="176807" y="1782537"/>
                  <a:pt x="369739" y="1913860"/>
                </a:cubicBezTo>
                <a:cubicBezTo>
                  <a:pt x="562671" y="2045183"/>
                  <a:pt x="961505" y="1639864"/>
                  <a:pt x="1206318" y="1437204"/>
                </a:cubicBezTo>
                <a:cubicBezTo>
                  <a:pt x="1451131" y="1234544"/>
                  <a:pt x="1639199" y="920017"/>
                  <a:pt x="1838616" y="697902"/>
                </a:cubicBezTo>
                <a:cubicBezTo>
                  <a:pt x="2038033" y="475787"/>
                  <a:pt x="2574675" y="219626"/>
                  <a:pt x="2402820" y="104515"/>
                </a:cubicBezTo>
                <a:cubicBezTo>
                  <a:pt x="2230965" y="-10596"/>
                  <a:pt x="1186863" y="-7353"/>
                  <a:pt x="807484" y="7238"/>
                </a:cubicBezTo>
                <a:cubicBezTo>
                  <a:pt x="428105" y="21829"/>
                  <a:pt x="277326" y="106946"/>
                  <a:pt x="126547" y="192064"/>
                </a:cubicBezTo>
              </a:path>
            </a:pathLst>
          </a:custGeom>
          <a:solidFill>
            <a:schemeClr val="tx2">
              <a:lumMod val="40000"/>
              <a:lumOff val="60000"/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Freeform 195"/>
          <p:cNvSpPr/>
          <p:nvPr/>
        </p:nvSpPr>
        <p:spPr>
          <a:xfrm>
            <a:off x="2355480" y="1930699"/>
            <a:ext cx="1227046" cy="766516"/>
          </a:xfrm>
          <a:custGeom>
            <a:avLst/>
            <a:gdLst>
              <a:gd name="connsiteX0" fmla="*/ 590163 w 2550589"/>
              <a:gd name="connsiteY0" fmla="*/ 28996 h 1693172"/>
              <a:gd name="connsiteX1" fmla="*/ 308061 w 2550589"/>
              <a:gd name="connsiteY1" fmla="*/ 807209 h 1693172"/>
              <a:gd name="connsiteX2" fmla="*/ 64870 w 2550589"/>
              <a:gd name="connsiteY2" fmla="*/ 1118494 h 1693172"/>
              <a:gd name="connsiteX3" fmla="*/ 123236 w 2550589"/>
              <a:gd name="connsiteY3" fmla="*/ 1643788 h 1693172"/>
              <a:gd name="connsiteX4" fmla="*/ 1358649 w 2550589"/>
              <a:gd name="connsiteY4" fmla="*/ 1663243 h 1693172"/>
              <a:gd name="connsiteX5" fmla="*/ 2428691 w 2550589"/>
              <a:gd name="connsiteY5" fmla="*/ 1575694 h 1693172"/>
              <a:gd name="connsiteX6" fmla="*/ 2428691 w 2550589"/>
              <a:gd name="connsiteY6" fmla="*/ 1274136 h 1693172"/>
              <a:gd name="connsiteX7" fmla="*/ 1553202 w 2550589"/>
              <a:gd name="connsiteY7" fmla="*/ 272188 h 1693172"/>
              <a:gd name="connsiteX8" fmla="*/ 590163 w 2550589"/>
              <a:gd name="connsiteY8" fmla="*/ 28996 h 1693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50589" h="1693172">
                <a:moveTo>
                  <a:pt x="590163" y="28996"/>
                </a:moveTo>
                <a:cubicBezTo>
                  <a:pt x="382639" y="118166"/>
                  <a:pt x="395610" y="625626"/>
                  <a:pt x="308061" y="807209"/>
                </a:cubicBezTo>
                <a:cubicBezTo>
                  <a:pt x="220512" y="988792"/>
                  <a:pt x="95674" y="979064"/>
                  <a:pt x="64870" y="1118494"/>
                </a:cubicBezTo>
                <a:cubicBezTo>
                  <a:pt x="34066" y="1257924"/>
                  <a:pt x="-92394" y="1552996"/>
                  <a:pt x="123236" y="1643788"/>
                </a:cubicBezTo>
                <a:cubicBezTo>
                  <a:pt x="338866" y="1734580"/>
                  <a:pt x="974407" y="1674592"/>
                  <a:pt x="1358649" y="1663243"/>
                </a:cubicBezTo>
                <a:cubicBezTo>
                  <a:pt x="1742891" y="1651894"/>
                  <a:pt x="2250351" y="1640545"/>
                  <a:pt x="2428691" y="1575694"/>
                </a:cubicBezTo>
                <a:cubicBezTo>
                  <a:pt x="2607031" y="1510843"/>
                  <a:pt x="2574606" y="1491387"/>
                  <a:pt x="2428691" y="1274136"/>
                </a:cubicBezTo>
                <a:cubicBezTo>
                  <a:pt x="2282776" y="1056885"/>
                  <a:pt x="1856381" y="478090"/>
                  <a:pt x="1553202" y="272188"/>
                </a:cubicBezTo>
                <a:cubicBezTo>
                  <a:pt x="1250023" y="66286"/>
                  <a:pt x="797687" y="-60174"/>
                  <a:pt x="590163" y="28996"/>
                </a:cubicBezTo>
                <a:close/>
              </a:path>
            </a:pathLst>
          </a:custGeom>
          <a:solidFill>
            <a:srgbClr val="913533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Freeform 196"/>
          <p:cNvSpPr/>
          <p:nvPr/>
        </p:nvSpPr>
        <p:spPr>
          <a:xfrm>
            <a:off x="1179063" y="3065683"/>
            <a:ext cx="801465" cy="816614"/>
          </a:xfrm>
          <a:custGeom>
            <a:avLst/>
            <a:gdLst>
              <a:gd name="connsiteX0" fmla="*/ 311766 w 1665957"/>
              <a:gd name="connsiteY0" fmla="*/ 12189 h 1803834"/>
              <a:gd name="connsiteX1" fmla="*/ 10208 w 1665957"/>
              <a:gd name="connsiteY1" fmla="*/ 206742 h 1803834"/>
              <a:gd name="connsiteX2" fmla="*/ 126940 w 1665957"/>
              <a:gd name="connsiteY2" fmla="*/ 1023866 h 1803834"/>
              <a:gd name="connsiteX3" fmla="*/ 661961 w 1665957"/>
              <a:gd name="connsiteY3" fmla="*/ 1802078 h 1803834"/>
              <a:gd name="connsiteX4" fmla="*/ 1372081 w 1665957"/>
              <a:gd name="connsiteY4" fmla="*/ 1218419 h 1803834"/>
              <a:gd name="connsiteX5" fmla="*/ 1634727 w 1665957"/>
              <a:gd name="connsiteY5" fmla="*/ 654214 h 1803834"/>
              <a:gd name="connsiteX6" fmla="*/ 700872 w 1665957"/>
              <a:gd name="connsiteY6" fmla="*/ 70555 h 1803834"/>
              <a:gd name="connsiteX7" fmla="*/ 253400 w 1665957"/>
              <a:gd name="connsiteY7" fmla="*/ 31644 h 1803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65957" h="1803834">
                <a:moveTo>
                  <a:pt x="311766" y="12189"/>
                </a:moveTo>
                <a:cubicBezTo>
                  <a:pt x="176389" y="25159"/>
                  <a:pt x="41012" y="38129"/>
                  <a:pt x="10208" y="206742"/>
                </a:cubicBezTo>
                <a:cubicBezTo>
                  <a:pt x="-20596" y="375355"/>
                  <a:pt x="18314" y="757977"/>
                  <a:pt x="126940" y="1023866"/>
                </a:cubicBezTo>
                <a:cubicBezTo>
                  <a:pt x="235565" y="1289755"/>
                  <a:pt x="454438" y="1769653"/>
                  <a:pt x="661961" y="1802078"/>
                </a:cubicBezTo>
                <a:cubicBezTo>
                  <a:pt x="869484" y="1834503"/>
                  <a:pt x="1209953" y="1409729"/>
                  <a:pt x="1372081" y="1218419"/>
                </a:cubicBezTo>
                <a:cubicBezTo>
                  <a:pt x="1534209" y="1027109"/>
                  <a:pt x="1746595" y="845525"/>
                  <a:pt x="1634727" y="654214"/>
                </a:cubicBezTo>
                <a:cubicBezTo>
                  <a:pt x="1522859" y="462903"/>
                  <a:pt x="931093" y="174317"/>
                  <a:pt x="700872" y="70555"/>
                </a:cubicBezTo>
                <a:cubicBezTo>
                  <a:pt x="470651" y="-33207"/>
                  <a:pt x="362025" y="-782"/>
                  <a:pt x="253400" y="31644"/>
                </a:cubicBezTo>
              </a:path>
            </a:pathLst>
          </a:custGeom>
          <a:solidFill>
            <a:srgbClr val="00B05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Freeform 197"/>
          <p:cNvSpPr/>
          <p:nvPr/>
        </p:nvSpPr>
        <p:spPr>
          <a:xfrm>
            <a:off x="2972264" y="2792864"/>
            <a:ext cx="792921" cy="807136"/>
          </a:xfrm>
          <a:custGeom>
            <a:avLst/>
            <a:gdLst>
              <a:gd name="connsiteX0" fmla="*/ 446226 w 1648197"/>
              <a:gd name="connsiteY0" fmla="*/ 21437 h 1782897"/>
              <a:gd name="connsiteX1" fmla="*/ 164123 w 1648197"/>
              <a:gd name="connsiteY1" fmla="*/ 70075 h 1782897"/>
              <a:gd name="connsiteX2" fmla="*/ 57119 w 1648197"/>
              <a:gd name="connsiteY2" fmla="*/ 721828 h 1782897"/>
              <a:gd name="connsiteX3" fmla="*/ 134940 w 1648197"/>
              <a:gd name="connsiteY3" fmla="*/ 1782143 h 1782897"/>
              <a:gd name="connsiteX4" fmla="*/ 1525996 w 1648197"/>
              <a:gd name="connsiteY4" fmla="*/ 877471 h 1782897"/>
              <a:gd name="connsiteX5" fmla="*/ 1457902 w 1648197"/>
              <a:gd name="connsiteY5" fmla="*/ 99258 h 1782897"/>
              <a:gd name="connsiteX6" fmla="*/ 446226 w 1648197"/>
              <a:gd name="connsiteY6" fmla="*/ 21437 h 1782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48197" h="1782897">
                <a:moveTo>
                  <a:pt x="446226" y="21437"/>
                </a:moveTo>
                <a:cubicBezTo>
                  <a:pt x="230596" y="16573"/>
                  <a:pt x="228974" y="-46657"/>
                  <a:pt x="164123" y="70075"/>
                </a:cubicBezTo>
                <a:cubicBezTo>
                  <a:pt x="99272" y="186807"/>
                  <a:pt x="61983" y="436483"/>
                  <a:pt x="57119" y="721828"/>
                </a:cubicBezTo>
                <a:cubicBezTo>
                  <a:pt x="52255" y="1007173"/>
                  <a:pt x="-109873" y="1756203"/>
                  <a:pt x="134940" y="1782143"/>
                </a:cubicBezTo>
                <a:cubicBezTo>
                  <a:pt x="379753" y="1808084"/>
                  <a:pt x="1305502" y="1157952"/>
                  <a:pt x="1525996" y="877471"/>
                </a:cubicBezTo>
                <a:cubicBezTo>
                  <a:pt x="1746490" y="596990"/>
                  <a:pt x="1634621" y="241930"/>
                  <a:pt x="1457902" y="99258"/>
                </a:cubicBezTo>
                <a:cubicBezTo>
                  <a:pt x="1281183" y="-43414"/>
                  <a:pt x="661856" y="26301"/>
                  <a:pt x="446226" y="21437"/>
                </a:cubicBezTo>
                <a:close/>
              </a:path>
            </a:pathLst>
          </a:custGeom>
          <a:solidFill>
            <a:srgbClr val="A9DA7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Freeform 198"/>
          <p:cNvSpPr/>
          <p:nvPr/>
        </p:nvSpPr>
        <p:spPr>
          <a:xfrm>
            <a:off x="1943063" y="2712749"/>
            <a:ext cx="759495" cy="1235843"/>
          </a:xfrm>
          <a:custGeom>
            <a:avLst/>
            <a:gdLst>
              <a:gd name="connsiteX0" fmla="*/ 656915 w 1578718"/>
              <a:gd name="connsiteY0" fmla="*/ 52271 h 2729876"/>
              <a:gd name="connsiteX1" fmla="*/ 34344 w 1578718"/>
              <a:gd name="connsiteY1" fmla="*/ 597020 h 2729876"/>
              <a:gd name="connsiteX2" fmla="*/ 160804 w 1578718"/>
              <a:gd name="connsiteY2" fmla="*/ 1287684 h 2729876"/>
              <a:gd name="connsiteX3" fmla="*/ 832012 w 1578718"/>
              <a:gd name="connsiteY3" fmla="*/ 1744884 h 2729876"/>
              <a:gd name="connsiteX4" fmla="*/ 666642 w 1578718"/>
              <a:gd name="connsiteY4" fmla="*/ 2610646 h 2729876"/>
              <a:gd name="connsiteX5" fmla="*/ 1347578 w 1578718"/>
              <a:gd name="connsiteY5" fmla="*/ 2571735 h 2729876"/>
              <a:gd name="connsiteX6" fmla="*/ 1561587 w 1578718"/>
              <a:gd name="connsiteY6" fmla="*/ 1219590 h 2729876"/>
              <a:gd name="connsiteX7" fmla="*/ 958472 w 1578718"/>
              <a:gd name="connsiteY7" fmla="*/ 149548 h 2729876"/>
              <a:gd name="connsiteX8" fmla="*/ 656915 w 1578718"/>
              <a:gd name="connsiteY8" fmla="*/ 52271 h 2729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78718" h="2729876">
                <a:moveTo>
                  <a:pt x="656915" y="52271"/>
                </a:moveTo>
                <a:cubicBezTo>
                  <a:pt x="502894" y="126850"/>
                  <a:pt x="117029" y="391118"/>
                  <a:pt x="34344" y="597020"/>
                </a:cubicBezTo>
                <a:cubicBezTo>
                  <a:pt x="-48341" y="802922"/>
                  <a:pt x="27859" y="1096373"/>
                  <a:pt x="160804" y="1287684"/>
                </a:cubicBezTo>
                <a:cubicBezTo>
                  <a:pt x="293749" y="1478995"/>
                  <a:pt x="747706" y="1524390"/>
                  <a:pt x="832012" y="1744884"/>
                </a:cubicBezTo>
                <a:cubicBezTo>
                  <a:pt x="916318" y="1965378"/>
                  <a:pt x="580714" y="2472838"/>
                  <a:pt x="666642" y="2610646"/>
                </a:cubicBezTo>
                <a:cubicBezTo>
                  <a:pt x="752570" y="2748454"/>
                  <a:pt x="1198421" y="2803578"/>
                  <a:pt x="1347578" y="2571735"/>
                </a:cubicBezTo>
                <a:cubicBezTo>
                  <a:pt x="1496735" y="2339892"/>
                  <a:pt x="1626438" y="1623288"/>
                  <a:pt x="1561587" y="1219590"/>
                </a:cubicBezTo>
                <a:cubicBezTo>
                  <a:pt x="1496736" y="815892"/>
                  <a:pt x="1109251" y="337616"/>
                  <a:pt x="958472" y="149548"/>
                </a:cubicBezTo>
                <a:cubicBezTo>
                  <a:pt x="807693" y="-38520"/>
                  <a:pt x="810936" y="-22308"/>
                  <a:pt x="656915" y="52271"/>
                </a:cubicBezTo>
                <a:close/>
              </a:path>
            </a:pathLst>
          </a:custGeom>
          <a:solidFill>
            <a:srgbClr val="00B0F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4" name="TextBox 283"/>
              <p:cNvSpPr txBox="1"/>
              <p:nvPr/>
            </p:nvSpPr>
            <p:spPr>
              <a:xfrm>
                <a:off x="562113" y="1018273"/>
                <a:ext cx="3695435" cy="7682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dirty="0" smtClean="0">
                    <a:solidFill>
                      <a:schemeClr val="accent1">
                        <a:lumMod val="50000"/>
                      </a:schemeClr>
                    </a:solidFill>
                    <a:latin typeface="Roboto Condensed" pitchFamily="2" charset="0"/>
                    <a:ea typeface="Roboto Condensed" pitchFamily="2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00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Roboto Condensed" pitchFamily="2" charset="0"/>
                              </a:rPr>
                            </m:ctrlPr>
                          </m:sSubPr>
                          <m:e>
                            <m:r>
                              <a:rPr lang="en-US" sz="300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Roboto Condensed" pitchFamily="2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sz="3000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Roboto Condensed" pitchFamily="2" charset="0"/>
                              </a:rPr>
                              <m:t>𝑘</m:t>
                            </m:r>
                          </m:sub>
                        </m:sSub>
                      </m:num>
                      <m:den>
                        <m:r>
                          <a:rPr lang="en-US" sz="30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2</m:t>
                        </m:r>
                      </m:den>
                    </m:f>
                    <m:r>
                      <a:rPr lang="en-US" sz="30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Roboto Condensed" pitchFamily="2" charset="0"/>
                      </a:rPr>
                      <m:t>≤</m:t>
                    </m:r>
                    <m:sSubSup>
                      <m:sSubSupPr>
                        <m:ctrlPr>
                          <a:rPr lang="en-US" sz="30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3000" b="0" i="0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Φ</m:t>
                        </m:r>
                      </m:e>
                      <m:sub>
                        <m:r>
                          <a:rPr lang="en-US" sz="30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𝑘</m:t>
                        </m:r>
                      </m:sub>
                      <m:sup>
                        <m:r>
                          <a:rPr lang="en-US" sz="30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∗</m:t>
                        </m:r>
                      </m:sup>
                    </m:sSubSup>
                    <m:d>
                      <m:dPr>
                        <m:ctrlPr>
                          <a:rPr lang="en-US" sz="30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</m:ctrlPr>
                      </m:dPr>
                      <m:e>
                        <m:r>
                          <a:rPr lang="en-US" sz="30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𝐺</m:t>
                        </m:r>
                      </m:e>
                    </m:d>
                    <m:sSup>
                      <m:sSupPr>
                        <m:ctrlPr>
                          <a:rPr lang="en-US" sz="30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</m:ctrlPr>
                      </m:sSupPr>
                      <m:e>
                        <m:r>
                          <a:rPr lang="en-US" sz="30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≤</m:t>
                        </m:r>
                      </m:e>
                      <m:sup>
                        <m:r>
                          <a:rPr lang="en-US" sz="30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?</m:t>
                        </m:r>
                      </m:sup>
                    </m:sSup>
                    <m:rad>
                      <m:radPr>
                        <m:degHide m:val="on"/>
                        <m:ctrlPr>
                          <a:rPr lang="en-US" sz="30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</m:ctrlPr>
                      </m:radPr>
                      <m:deg/>
                      <m:e>
                        <m:r>
                          <a:rPr lang="en-US" sz="30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2</m:t>
                        </m:r>
                        <m:sSub>
                          <m:sSubPr>
                            <m:ctrlPr>
                              <a:rPr lang="en-US" sz="3000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Roboto Condensed" pitchFamily="2" charset="0"/>
                              </a:rPr>
                            </m:ctrlPr>
                          </m:sSubPr>
                          <m:e>
                            <m:r>
                              <a:rPr lang="en-US" sz="3000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Roboto Condensed" pitchFamily="2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sz="3000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Roboto Condensed" pitchFamily="2" charset="0"/>
                              </a:rPr>
                              <m:t>𝑘</m:t>
                            </m:r>
                          </m:sub>
                        </m:sSub>
                      </m:e>
                    </m:rad>
                  </m:oMath>
                </a14:m>
                <a:endParaRPr lang="en-US" sz="3000" dirty="0" smtClean="0">
                  <a:solidFill>
                    <a:schemeClr val="accent1">
                      <a:lumMod val="50000"/>
                    </a:schemeClr>
                  </a:solidFill>
                  <a:latin typeface="Roboto Condensed" pitchFamily="2" charset="0"/>
                  <a:ea typeface="Roboto Condensed" pitchFamily="2" charset="0"/>
                </a:endParaRPr>
              </a:p>
            </p:txBody>
          </p:sp>
        </mc:Choice>
        <mc:Fallback xmlns="">
          <p:sp>
            <p:nvSpPr>
              <p:cNvPr id="284" name="TextBox 28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113" y="1018273"/>
                <a:ext cx="3695435" cy="768287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8" name="Freeform 287"/>
          <p:cNvSpPr/>
          <p:nvPr/>
        </p:nvSpPr>
        <p:spPr>
          <a:xfrm>
            <a:off x="2969010" y="2804299"/>
            <a:ext cx="792921" cy="807136"/>
          </a:xfrm>
          <a:custGeom>
            <a:avLst/>
            <a:gdLst>
              <a:gd name="connsiteX0" fmla="*/ 446226 w 1648197"/>
              <a:gd name="connsiteY0" fmla="*/ 21437 h 1782897"/>
              <a:gd name="connsiteX1" fmla="*/ 164123 w 1648197"/>
              <a:gd name="connsiteY1" fmla="*/ 70075 h 1782897"/>
              <a:gd name="connsiteX2" fmla="*/ 57119 w 1648197"/>
              <a:gd name="connsiteY2" fmla="*/ 721828 h 1782897"/>
              <a:gd name="connsiteX3" fmla="*/ 134940 w 1648197"/>
              <a:gd name="connsiteY3" fmla="*/ 1782143 h 1782897"/>
              <a:gd name="connsiteX4" fmla="*/ 1525996 w 1648197"/>
              <a:gd name="connsiteY4" fmla="*/ 877471 h 1782897"/>
              <a:gd name="connsiteX5" fmla="*/ 1457902 w 1648197"/>
              <a:gd name="connsiteY5" fmla="*/ 99258 h 1782897"/>
              <a:gd name="connsiteX6" fmla="*/ 446226 w 1648197"/>
              <a:gd name="connsiteY6" fmla="*/ 21437 h 1782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48197" h="1782897">
                <a:moveTo>
                  <a:pt x="446226" y="21437"/>
                </a:moveTo>
                <a:cubicBezTo>
                  <a:pt x="230596" y="16573"/>
                  <a:pt x="228974" y="-46657"/>
                  <a:pt x="164123" y="70075"/>
                </a:cubicBezTo>
                <a:cubicBezTo>
                  <a:pt x="99272" y="186807"/>
                  <a:pt x="61983" y="436483"/>
                  <a:pt x="57119" y="721828"/>
                </a:cubicBezTo>
                <a:cubicBezTo>
                  <a:pt x="52255" y="1007173"/>
                  <a:pt x="-109873" y="1756203"/>
                  <a:pt x="134940" y="1782143"/>
                </a:cubicBezTo>
                <a:cubicBezTo>
                  <a:pt x="379753" y="1808084"/>
                  <a:pt x="1305502" y="1157952"/>
                  <a:pt x="1525996" y="877471"/>
                </a:cubicBezTo>
                <a:cubicBezTo>
                  <a:pt x="1746490" y="596990"/>
                  <a:pt x="1634621" y="241930"/>
                  <a:pt x="1457902" y="99258"/>
                </a:cubicBezTo>
                <a:cubicBezTo>
                  <a:pt x="1281183" y="-43414"/>
                  <a:pt x="661856" y="26301"/>
                  <a:pt x="446226" y="21437"/>
                </a:cubicBezTo>
                <a:close/>
              </a:path>
            </a:pathLst>
          </a:custGeom>
          <a:solidFill>
            <a:srgbClr val="A9DA74">
              <a:alpha val="40000"/>
            </a:srgbClr>
          </a:solidFill>
          <a:ln w="28575">
            <a:solidFill>
              <a:schemeClr val="tx1"/>
            </a:solidFill>
            <a:prstDash val="dash"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1" name="TextBox 290"/>
          <p:cNvSpPr txBox="1"/>
          <p:nvPr/>
        </p:nvSpPr>
        <p:spPr>
          <a:xfrm>
            <a:off x="4693052" y="992670"/>
            <a:ext cx="395973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Roboto Condensed" pitchFamily="2" charset="0"/>
                <a:ea typeface="Roboto Condensed" pitchFamily="2" charset="0"/>
              </a:rPr>
              <a:t>“</a:t>
            </a:r>
            <a:r>
              <a:rPr lang="en-US" sz="2200" dirty="0" err="1" smtClean="0">
                <a:latin typeface="Roboto Condensed" pitchFamily="2" charset="0"/>
                <a:ea typeface="Roboto Condensed" pitchFamily="2" charset="0"/>
              </a:rPr>
              <a:t>Hypercontractive</a:t>
            </a:r>
            <a:r>
              <a:rPr lang="en-US" sz="2200" dirty="0" smtClean="0">
                <a:latin typeface="Roboto Condensed" pitchFamily="2" charset="0"/>
                <a:ea typeface="Roboto Condensed" pitchFamily="2" charset="0"/>
              </a:rPr>
              <a:t> semigroups and</a:t>
            </a:r>
          </a:p>
          <a:p>
            <a:r>
              <a:rPr lang="en-US" sz="2200" dirty="0">
                <a:latin typeface="Roboto Condensed" pitchFamily="2" charset="0"/>
                <a:ea typeface="Roboto Condensed" pitchFamily="2" charset="0"/>
              </a:rPr>
              <a:t> </a:t>
            </a:r>
            <a:r>
              <a:rPr lang="en-US" sz="2200" dirty="0" smtClean="0">
                <a:latin typeface="Roboto Condensed" pitchFamily="2" charset="0"/>
                <a:ea typeface="Roboto Condensed" pitchFamily="2" charset="0"/>
              </a:rPr>
              <a:t>the two-dimensional Bose field”</a:t>
            </a:r>
          </a:p>
          <a:p>
            <a:r>
              <a:rPr lang="en-US" sz="2000" dirty="0" smtClean="0">
                <a:solidFill>
                  <a:schemeClr val="tx1"/>
                </a:solidFill>
                <a:latin typeface="Roboto Condensed" pitchFamily="2" charset="0"/>
                <a:ea typeface="Roboto Condensed" pitchFamily="2" charset="0"/>
              </a:rPr>
              <a:t> [B. Simon and R. </a:t>
            </a:r>
            <a:r>
              <a:rPr lang="en-US" sz="2000" dirty="0" err="1" smtClean="0">
                <a:solidFill>
                  <a:schemeClr val="tx1"/>
                </a:solidFill>
                <a:latin typeface="Roboto Condensed" pitchFamily="2" charset="0"/>
                <a:ea typeface="Roboto Condensed" pitchFamily="2" charset="0"/>
              </a:rPr>
              <a:t>Høegh-Krohn</a:t>
            </a:r>
            <a:r>
              <a:rPr lang="en-US" sz="2000" dirty="0" smtClean="0">
                <a:solidFill>
                  <a:schemeClr val="tx1"/>
                </a:solidFill>
                <a:latin typeface="Roboto Condensed" pitchFamily="2" charset="0"/>
                <a:ea typeface="Roboto Condensed" pitchFamily="2" charset="0"/>
              </a:rPr>
              <a:t> 1972]</a:t>
            </a:r>
          </a:p>
        </p:txBody>
      </p:sp>
      <p:pic>
        <p:nvPicPr>
          <p:cNvPr id="292" name="Picture 2" descr="http://upload.wikimedia.org/wikipedia/commons/thumb/a/af/Bose_Einstein_condensate.png/1920px-Bose_Einstein_condensat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113" y="2589757"/>
            <a:ext cx="2070303" cy="13607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3" name="TextBox 292"/>
          <p:cNvSpPr txBox="1"/>
          <p:nvPr/>
        </p:nvSpPr>
        <p:spPr>
          <a:xfrm>
            <a:off x="4750925" y="2021850"/>
            <a:ext cx="30732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Roboto Condensed" pitchFamily="2" charset="0"/>
                <a:ea typeface="Roboto Condensed" pitchFamily="2" charset="0"/>
              </a:rPr>
              <a:t>(connection made by L. </a:t>
            </a:r>
            <a:r>
              <a:rPr lang="en-US" sz="2000" dirty="0" err="1" smtClean="0">
                <a:latin typeface="Roboto Condensed" pitchFamily="2" charset="0"/>
                <a:ea typeface="Roboto Condensed" pitchFamily="2" charset="0"/>
              </a:rPr>
              <a:t>Miclo</a:t>
            </a:r>
            <a:r>
              <a:rPr lang="en-US" sz="2000" dirty="0" smtClean="0">
                <a:latin typeface="Roboto Condensed" pitchFamily="2" charset="0"/>
                <a:ea typeface="Roboto Condensed" pitchFamily="2" charset="0"/>
              </a:rPr>
              <a:t>)</a:t>
            </a:r>
            <a:endParaRPr lang="en-US" sz="2000" dirty="0" smtClean="0">
              <a:solidFill>
                <a:schemeClr val="tx1"/>
              </a:solidFill>
              <a:latin typeface="Roboto Condensed" pitchFamily="2" charset="0"/>
              <a:ea typeface="Roboto Condensed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4" name="TextBox 293"/>
              <p:cNvSpPr txBox="1"/>
              <p:nvPr/>
            </p:nvSpPr>
            <p:spPr>
              <a:xfrm>
                <a:off x="613135" y="4309673"/>
                <a:ext cx="3586366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dirty="0" smtClean="0">
                    <a:solidFill>
                      <a:schemeClr val="accent2">
                        <a:lumMod val="75000"/>
                      </a:schemeClr>
                    </a:solidFill>
                    <a:latin typeface="Roboto Condensed" pitchFamily="2" charset="0"/>
                    <a:ea typeface="Roboto Condensed" pitchFamily="2" charset="0"/>
                  </a:rPr>
                  <a:t>“If we know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𝜆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2200" dirty="0" smtClean="0">
                    <a:solidFill>
                      <a:schemeClr val="accent2">
                        <a:lumMod val="75000"/>
                      </a:schemeClr>
                    </a:solidFill>
                    <a:latin typeface="Roboto Condensed" pitchFamily="2" charset="0"/>
                    <a:ea typeface="Roboto Condensed" pitchFamily="2" charset="0"/>
                  </a:rPr>
                  <a:t> is small, can</a:t>
                </a:r>
              </a:p>
              <a:p>
                <a:r>
                  <a:rPr lang="en-US" sz="2200" dirty="0">
                    <a:solidFill>
                      <a:schemeClr val="accent2">
                        <a:lumMod val="75000"/>
                      </a:schemeClr>
                    </a:solidFill>
                    <a:latin typeface="Roboto Condensed" pitchFamily="2" charset="0"/>
                    <a:ea typeface="Roboto Condensed" pitchFamily="2" charset="0"/>
                  </a:rPr>
                  <a:t> </a:t>
                </a:r>
                <a:r>
                  <a:rPr lang="en-US" sz="2200" dirty="0" smtClean="0">
                    <a:solidFill>
                      <a:schemeClr val="accent2">
                        <a:lumMod val="75000"/>
                      </a:schemeClr>
                    </a:solidFill>
                    <a:latin typeface="Roboto Condensed" pitchFamily="2" charset="0"/>
                    <a:ea typeface="Roboto Condensed" pitchFamily="2" charset="0"/>
                  </a:rPr>
                  <a:t> we find </a:t>
                </a:r>
                <a:r>
                  <a:rPr lang="en-US" sz="2200" b="1" dirty="0" smtClean="0">
                    <a:solidFill>
                      <a:schemeClr val="accent2">
                        <a:lumMod val="75000"/>
                      </a:schemeClr>
                    </a:solidFill>
                    <a:latin typeface="Roboto Condensed" pitchFamily="2" charset="0"/>
                    <a:ea typeface="Roboto Condensed" pitchFamily="2" charset="0"/>
                  </a:rPr>
                  <a:t>small</a:t>
                </a:r>
                <a:r>
                  <a:rPr lang="en-US" sz="2200" dirty="0" smtClean="0">
                    <a:solidFill>
                      <a:schemeClr val="accent2">
                        <a:lumMod val="75000"/>
                      </a:schemeClr>
                    </a:solidFill>
                    <a:latin typeface="Roboto Condensed" pitchFamily="2" charset="0"/>
                    <a:ea typeface="Roboto Condensed" pitchFamily="2" charset="0"/>
                  </a:rPr>
                  <a:t> bottlenecks?”</a:t>
                </a:r>
              </a:p>
            </p:txBody>
          </p:sp>
        </mc:Choice>
        <mc:Fallback xmlns="">
          <p:sp>
            <p:nvSpPr>
              <p:cNvPr id="294" name="TextBox 29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135" y="4309673"/>
                <a:ext cx="3586366" cy="769441"/>
              </a:xfrm>
              <a:prstGeom prst="rect">
                <a:avLst/>
              </a:prstGeom>
              <a:blipFill rotWithShape="0">
                <a:blip r:embed="rId4"/>
                <a:stretch>
                  <a:fillRect l="-2211" t="-4762" r="-1361" b="-158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5" name="TextBox 294"/>
          <p:cNvSpPr txBox="1"/>
          <p:nvPr/>
        </p:nvSpPr>
        <p:spPr>
          <a:xfrm>
            <a:off x="582320" y="5288661"/>
            <a:ext cx="33921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latin typeface="Roboto Condensed" pitchFamily="2" charset="0"/>
                <a:ea typeface="Roboto Condensed" pitchFamily="2" charset="0"/>
              </a:rPr>
              <a:t>Finding small bottlenecks =</a:t>
            </a:r>
          </a:p>
          <a:p>
            <a:pPr algn="ctr"/>
            <a:r>
              <a:rPr lang="en-US" sz="2200" b="1" dirty="0" smtClean="0">
                <a:latin typeface="Roboto Condensed" pitchFamily="2" charset="0"/>
                <a:ea typeface="Roboto Condensed" pitchFamily="2" charset="0"/>
              </a:rPr>
              <a:t>small set expansion </a:t>
            </a:r>
            <a:r>
              <a:rPr lang="en-US" sz="2200" dirty="0" smtClean="0">
                <a:latin typeface="Roboto Condensed" pitchFamily="2" charset="0"/>
                <a:ea typeface="Roboto Condensed" pitchFamily="2" charset="0"/>
              </a:rPr>
              <a:t>problem</a:t>
            </a:r>
          </a:p>
        </p:txBody>
      </p:sp>
    </p:spTree>
    <p:extLst>
      <p:ext uri="{BB962C8B-B14F-4D97-AF65-F5344CB8AC3E}">
        <p14:creationId xmlns:p14="http://schemas.microsoft.com/office/powerpoint/2010/main" val="2990073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8" grpId="0" animBg="1"/>
      <p:bldP spid="291" grpId="0"/>
      <p:bldP spid="293" grpId="0"/>
      <p:bldP spid="294" grpId="0"/>
      <p:bldP spid="29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66891" y="155942"/>
            <a:ext cx="487505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600" dirty="0" smtClean="0">
                <a:solidFill>
                  <a:schemeClr val="accent1">
                    <a:lumMod val="50000"/>
                  </a:schemeClr>
                </a:solidFill>
                <a:latin typeface="Roboto Slab" pitchFamily="2" charset="0"/>
                <a:ea typeface="Roboto Slab" pitchFamily="2" charset="0"/>
              </a:rPr>
              <a:t>multi-way spectral clustering</a:t>
            </a:r>
            <a:endParaRPr lang="en-US" sz="2600" dirty="0">
              <a:solidFill>
                <a:schemeClr val="accent1">
                  <a:lumMod val="50000"/>
                </a:schemeClr>
              </a:solidFill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 flipV="1">
            <a:off x="602484" y="709067"/>
            <a:ext cx="8189299" cy="2390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4" name="TextBox 283"/>
              <p:cNvSpPr txBox="1"/>
              <p:nvPr/>
            </p:nvSpPr>
            <p:spPr>
              <a:xfrm>
                <a:off x="555389" y="992670"/>
                <a:ext cx="4005712" cy="7230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dirty="0" smtClean="0">
                    <a:solidFill>
                      <a:schemeClr val="accent1">
                        <a:lumMod val="50000"/>
                      </a:schemeClr>
                    </a:solidFill>
                    <a:latin typeface="Roboto Condensed" pitchFamily="2" charset="0"/>
                    <a:ea typeface="Roboto Condensed" pitchFamily="2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80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Roboto Condensed" pitchFamily="2" charset="0"/>
                              </a:rPr>
                            </m:ctrlPr>
                          </m:sSubPr>
                          <m:e>
                            <m:r>
                              <a:rPr lang="en-US" sz="280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Roboto Condensed" pitchFamily="2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Roboto Condensed" pitchFamily="2" charset="0"/>
                              </a:rPr>
                              <m:t>𝑘</m:t>
                            </m:r>
                          </m:sub>
                        </m:sSub>
                      </m:num>
                      <m:den>
                        <m:r>
                          <a:rPr lang="en-US" sz="28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2</m:t>
                        </m:r>
                      </m:den>
                    </m:f>
                    <m:r>
                      <a:rPr lang="en-US" sz="28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Roboto Condensed" pitchFamily="2" charset="0"/>
                      </a:rPr>
                      <m:t>≤</m:t>
                    </m:r>
                    <m:sSubSup>
                      <m:sSubSupPr>
                        <m:ctrlPr>
                          <a:rPr lang="en-US" sz="28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Φ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𝑘</m:t>
                        </m:r>
                      </m:sub>
                      <m:sup>
                        <m:r>
                          <a:rPr lang="en-US" sz="28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∗</m:t>
                        </m:r>
                      </m:sup>
                    </m:sSubSup>
                    <m:d>
                      <m:dPr>
                        <m:ctrlPr>
                          <a:rPr lang="en-US" sz="28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𝐺</m:t>
                        </m:r>
                      </m:e>
                    </m:d>
                    <m:sSup>
                      <m:sSupPr>
                        <m:ctrlPr>
                          <a:rPr lang="en-US" sz="28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≤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?</m:t>
                        </m:r>
                      </m:sup>
                    </m:sSup>
                    <m:r>
                      <a:rPr lang="en-US" sz="28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Roboto Condensed" pitchFamily="2" charset="0"/>
                      </a:rPr>
                      <m:t>𝐶</m:t>
                    </m:r>
                    <m:r>
                      <a:rPr lang="en-US" sz="28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Roboto Condensed" pitchFamily="2" charset="0"/>
                      </a:rPr>
                      <m:t>(</m:t>
                    </m:r>
                    <m:r>
                      <a:rPr lang="en-US" sz="28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Roboto Condensed" pitchFamily="2" charset="0"/>
                      </a:rPr>
                      <m:t>𝑘</m:t>
                    </m:r>
                    <m:r>
                      <a:rPr lang="en-US" sz="28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Roboto Condensed" pitchFamily="2" charset="0"/>
                      </a:rPr>
                      <m:t>)</m:t>
                    </m:r>
                    <m:rad>
                      <m:radPr>
                        <m:degHide m:val="on"/>
                        <m:ctrlPr>
                          <a:rPr lang="en-US" sz="28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Roboto Condensed" pitchFamily="2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Roboto Condensed" pitchFamily="2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Roboto Condensed" pitchFamily="2" charset="0"/>
                              </a:rPr>
                              <m:t>𝑘</m:t>
                            </m:r>
                          </m:sub>
                        </m:sSub>
                      </m:e>
                    </m:rad>
                  </m:oMath>
                </a14:m>
                <a:endParaRPr lang="en-US" sz="2800" dirty="0" smtClean="0">
                  <a:solidFill>
                    <a:schemeClr val="accent1">
                      <a:lumMod val="50000"/>
                    </a:schemeClr>
                  </a:solidFill>
                  <a:latin typeface="Roboto Condensed" pitchFamily="2" charset="0"/>
                  <a:ea typeface="Roboto Condensed" pitchFamily="2" charset="0"/>
                </a:endParaRPr>
              </a:p>
            </p:txBody>
          </p:sp>
        </mc:Choice>
        <mc:Fallback xmlns="">
          <p:sp>
            <p:nvSpPr>
              <p:cNvPr id="284" name="TextBox 28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389" y="992670"/>
                <a:ext cx="4005712" cy="723083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6" name="TextBox 285"/>
          <p:cNvSpPr txBox="1"/>
          <p:nvPr/>
        </p:nvSpPr>
        <p:spPr>
          <a:xfrm>
            <a:off x="4693052" y="992670"/>
            <a:ext cx="395973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Roboto Condensed" pitchFamily="2" charset="0"/>
                <a:ea typeface="Roboto Condensed" pitchFamily="2" charset="0"/>
              </a:rPr>
              <a:t>“</a:t>
            </a:r>
            <a:r>
              <a:rPr lang="en-US" sz="2200" dirty="0" err="1" smtClean="0">
                <a:latin typeface="Roboto Condensed" pitchFamily="2" charset="0"/>
                <a:ea typeface="Roboto Condensed" pitchFamily="2" charset="0"/>
              </a:rPr>
              <a:t>Hypercontractive</a:t>
            </a:r>
            <a:r>
              <a:rPr lang="en-US" sz="2200" dirty="0" smtClean="0">
                <a:latin typeface="Roboto Condensed" pitchFamily="2" charset="0"/>
                <a:ea typeface="Roboto Condensed" pitchFamily="2" charset="0"/>
              </a:rPr>
              <a:t> semigroups and</a:t>
            </a:r>
          </a:p>
          <a:p>
            <a:r>
              <a:rPr lang="en-US" sz="2200" dirty="0">
                <a:latin typeface="Roboto Condensed" pitchFamily="2" charset="0"/>
                <a:ea typeface="Roboto Condensed" pitchFamily="2" charset="0"/>
              </a:rPr>
              <a:t> </a:t>
            </a:r>
            <a:r>
              <a:rPr lang="en-US" sz="2200" dirty="0" smtClean="0">
                <a:latin typeface="Roboto Condensed" pitchFamily="2" charset="0"/>
                <a:ea typeface="Roboto Condensed" pitchFamily="2" charset="0"/>
              </a:rPr>
              <a:t>the two-dimensional Bose field”</a:t>
            </a:r>
          </a:p>
          <a:p>
            <a:r>
              <a:rPr lang="en-US" sz="2000" dirty="0" smtClean="0">
                <a:solidFill>
                  <a:schemeClr val="tx1"/>
                </a:solidFill>
                <a:latin typeface="Roboto Condensed" pitchFamily="2" charset="0"/>
                <a:ea typeface="Roboto Condensed" pitchFamily="2" charset="0"/>
              </a:rPr>
              <a:t> [B. Simon and R. </a:t>
            </a:r>
            <a:r>
              <a:rPr lang="en-US" sz="2000" dirty="0" err="1" smtClean="0">
                <a:solidFill>
                  <a:schemeClr val="tx1"/>
                </a:solidFill>
                <a:latin typeface="Roboto Condensed" pitchFamily="2" charset="0"/>
                <a:ea typeface="Roboto Condensed" pitchFamily="2" charset="0"/>
              </a:rPr>
              <a:t>Høegh-Krohn</a:t>
            </a:r>
            <a:r>
              <a:rPr lang="en-US" sz="2000" dirty="0" smtClean="0">
                <a:solidFill>
                  <a:schemeClr val="tx1"/>
                </a:solidFill>
                <a:latin typeface="Roboto Condensed" pitchFamily="2" charset="0"/>
                <a:ea typeface="Roboto Condensed" pitchFamily="2" charset="0"/>
              </a:rPr>
              <a:t> 1972]</a:t>
            </a:r>
          </a:p>
        </p:txBody>
      </p:sp>
      <p:pic>
        <p:nvPicPr>
          <p:cNvPr id="2050" name="Picture 2" descr="http://upload.wikimedia.org/wikipedia/commons/thumb/a/af/Bose_Einstein_condensate.png/1920px-Bose_Einstein_condensat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113" y="2589757"/>
            <a:ext cx="2070303" cy="13607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7" name="TextBox 286"/>
          <p:cNvSpPr txBox="1"/>
          <p:nvPr/>
        </p:nvSpPr>
        <p:spPr>
          <a:xfrm>
            <a:off x="4750925" y="2021850"/>
            <a:ext cx="30732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Roboto Condensed" pitchFamily="2" charset="0"/>
                <a:ea typeface="Roboto Condensed" pitchFamily="2" charset="0"/>
              </a:rPr>
              <a:t>(connection made by L. </a:t>
            </a:r>
            <a:r>
              <a:rPr lang="en-US" sz="2000" dirty="0" err="1" smtClean="0">
                <a:latin typeface="Roboto Condensed" pitchFamily="2" charset="0"/>
                <a:ea typeface="Roboto Condensed" pitchFamily="2" charset="0"/>
              </a:rPr>
              <a:t>Miclo</a:t>
            </a:r>
            <a:r>
              <a:rPr lang="en-US" sz="2000" dirty="0" smtClean="0">
                <a:latin typeface="Roboto Condensed" pitchFamily="2" charset="0"/>
                <a:ea typeface="Roboto Condensed" pitchFamily="2" charset="0"/>
              </a:rPr>
              <a:t>)</a:t>
            </a:r>
            <a:endParaRPr lang="en-US" sz="2000" dirty="0" smtClean="0">
              <a:solidFill>
                <a:schemeClr val="tx1"/>
              </a:solidFill>
              <a:latin typeface="Roboto Condensed" pitchFamily="2" charset="0"/>
              <a:ea typeface="Roboto Condensed" pitchFamily="2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4300358" y="4294216"/>
            <a:ext cx="43918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latin typeface="Roboto Condensed" pitchFamily="2" charset="0"/>
                <a:ea typeface="Roboto Condensed" pitchFamily="2" charset="0"/>
              </a:rPr>
              <a:t>Theorem </a:t>
            </a:r>
            <a:r>
              <a:rPr lang="en-US" sz="2000" dirty="0" smtClean="0">
                <a:latin typeface="Roboto Condensed" pitchFamily="2" charset="0"/>
                <a:ea typeface="Roboto Condensed" pitchFamily="2" charset="0"/>
              </a:rPr>
              <a:t>[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</a:rPr>
              <a:t>L</a:t>
            </a:r>
            <a:r>
              <a:rPr lang="en-US" sz="2000" dirty="0" smtClean="0">
                <a:latin typeface="Roboto Condensed" pitchFamily="2" charset="0"/>
                <a:ea typeface="Roboto Condensed" pitchFamily="2" charset="0"/>
              </a:rPr>
              <a:t>-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</a:rPr>
              <a:t>Oveis Gharan</a:t>
            </a:r>
            <a:r>
              <a:rPr lang="en-US" sz="2000" dirty="0" smtClean="0">
                <a:latin typeface="Roboto Condensed" pitchFamily="2" charset="0"/>
                <a:ea typeface="Roboto Condensed" pitchFamily="2" charset="0"/>
              </a:rPr>
              <a:t>-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</a:rPr>
              <a:t>Trevisan</a:t>
            </a:r>
            <a:r>
              <a:rPr lang="en-US" sz="2000" dirty="0" smtClean="0">
                <a:latin typeface="Roboto Condensed" pitchFamily="2" charset="0"/>
                <a:ea typeface="Roboto Condensed" pitchFamily="2" charset="0"/>
              </a:rPr>
              <a:t>’12]: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TextBox 99"/>
              <p:cNvSpPr txBox="1"/>
              <p:nvPr/>
            </p:nvSpPr>
            <p:spPr>
              <a:xfrm>
                <a:off x="4594772" y="4800033"/>
                <a:ext cx="4074642" cy="7230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dirty="0" smtClean="0">
                    <a:solidFill>
                      <a:schemeClr val="accent1">
                        <a:lumMod val="50000"/>
                      </a:schemeClr>
                    </a:solidFill>
                    <a:latin typeface="Roboto Condensed" pitchFamily="2" charset="0"/>
                    <a:ea typeface="Roboto Condensed" pitchFamily="2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80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Roboto Condensed" pitchFamily="2" charset="0"/>
                              </a:rPr>
                            </m:ctrlPr>
                          </m:sSubPr>
                          <m:e>
                            <m:r>
                              <a:rPr lang="en-US" sz="280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Roboto Condensed" pitchFamily="2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Roboto Condensed" pitchFamily="2" charset="0"/>
                              </a:rPr>
                              <m:t>𝑘</m:t>
                            </m:r>
                          </m:sub>
                        </m:sSub>
                      </m:num>
                      <m:den>
                        <m:r>
                          <a:rPr lang="en-US" sz="28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2</m:t>
                        </m:r>
                      </m:den>
                    </m:f>
                    <m:r>
                      <a:rPr lang="en-US" sz="28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Roboto Condensed" pitchFamily="2" charset="0"/>
                      </a:rPr>
                      <m:t>≤</m:t>
                    </m:r>
                    <m:sSubSup>
                      <m:sSubSupPr>
                        <m:ctrlPr>
                          <a:rPr lang="en-US" sz="28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Φ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𝑘</m:t>
                        </m:r>
                      </m:sub>
                      <m:sup>
                        <m:r>
                          <a:rPr lang="en-US" sz="28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∗</m:t>
                        </m:r>
                      </m:sup>
                    </m:sSubSup>
                    <m:d>
                      <m:dPr>
                        <m:ctrlPr>
                          <a:rPr lang="en-US" sz="28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𝐺</m:t>
                        </m:r>
                      </m:e>
                    </m:d>
                    <m:r>
                      <a:rPr lang="en-US" sz="28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Roboto Condensed" pitchFamily="2" charset="0"/>
                      </a:rPr>
                      <m:t>≤</m:t>
                    </m:r>
                    <m:r>
                      <a:rPr lang="en-US" sz="28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Roboto Condensed" pitchFamily="2" charset="0"/>
                      </a:rPr>
                      <m:t>𝑂</m:t>
                    </m:r>
                    <m:r>
                      <a:rPr lang="en-US" sz="28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Roboto Condensed" pitchFamily="2" charset="0"/>
                      </a:rPr>
                      <m:t>(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𝑘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2</m:t>
                        </m:r>
                      </m:sup>
                    </m:sSup>
                    <m:r>
                      <a:rPr lang="en-US" sz="28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Roboto Condensed" pitchFamily="2" charset="0"/>
                      </a:rPr>
                      <m:t>)</m:t>
                    </m:r>
                    <m:rad>
                      <m:radPr>
                        <m:degHide m:val="on"/>
                        <m:ctrlPr>
                          <a:rPr lang="en-US" sz="28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Roboto Condensed" pitchFamily="2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Roboto Condensed" pitchFamily="2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Roboto Condensed" pitchFamily="2" charset="0"/>
                              </a:rPr>
                              <m:t>𝑘</m:t>
                            </m:r>
                          </m:sub>
                        </m:sSub>
                      </m:e>
                    </m:rad>
                  </m:oMath>
                </a14:m>
                <a:endParaRPr lang="en-US" sz="2800" dirty="0" smtClean="0">
                  <a:solidFill>
                    <a:schemeClr val="accent1">
                      <a:lumMod val="50000"/>
                    </a:schemeClr>
                  </a:solidFill>
                  <a:latin typeface="Roboto Condensed" pitchFamily="2" charset="0"/>
                  <a:ea typeface="Roboto Condensed" pitchFamily="2" charset="0"/>
                </a:endParaRPr>
              </a:p>
            </p:txBody>
          </p:sp>
        </mc:Choice>
        <mc:Fallback xmlns="">
          <p:sp>
            <p:nvSpPr>
              <p:cNvPr id="100" name="TextBox 9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4772" y="4800033"/>
                <a:ext cx="4074642" cy="72308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TextBox 100"/>
              <p:cNvSpPr txBox="1"/>
              <p:nvPr/>
            </p:nvSpPr>
            <p:spPr>
              <a:xfrm>
                <a:off x="613135" y="4309673"/>
                <a:ext cx="3586366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dirty="0" smtClean="0">
                    <a:solidFill>
                      <a:schemeClr val="accent2">
                        <a:lumMod val="75000"/>
                      </a:schemeClr>
                    </a:solidFill>
                    <a:latin typeface="Roboto Condensed" pitchFamily="2" charset="0"/>
                    <a:ea typeface="Roboto Condensed" pitchFamily="2" charset="0"/>
                  </a:rPr>
                  <a:t>“If we know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𝜆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2200" dirty="0" smtClean="0">
                    <a:solidFill>
                      <a:schemeClr val="accent2">
                        <a:lumMod val="75000"/>
                      </a:schemeClr>
                    </a:solidFill>
                    <a:latin typeface="Roboto Condensed" pitchFamily="2" charset="0"/>
                    <a:ea typeface="Roboto Condensed" pitchFamily="2" charset="0"/>
                  </a:rPr>
                  <a:t> is small, can</a:t>
                </a:r>
              </a:p>
              <a:p>
                <a:r>
                  <a:rPr lang="en-US" sz="2200" dirty="0">
                    <a:solidFill>
                      <a:schemeClr val="accent2">
                        <a:lumMod val="75000"/>
                      </a:schemeClr>
                    </a:solidFill>
                    <a:latin typeface="Roboto Condensed" pitchFamily="2" charset="0"/>
                    <a:ea typeface="Roboto Condensed" pitchFamily="2" charset="0"/>
                  </a:rPr>
                  <a:t> </a:t>
                </a:r>
                <a:r>
                  <a:rPr lang="en-US" sz="2200" dirty="0" smtClean="0">
                    <a:solidFill>
                      <a:schemeClr val="accent2">
                        <a:lumMod val="75000"/>
                      </a:schemeClr>
                    </a:solidFill>
                    <a:latin typeface="Roboto Condensed" pitchFamily="2" charset="0"/>
                    <a:ea typeface="Roboto Condensed" pitchFamily="2" charset="0"/>
                  </a:rPr>
                  <a:t> we find </a:t>
                </a:r>
                <a:r>
                  <a:rPr lang="en-US" sz="2200" b="1" dirty="0" smtClean="0">
                    <a:solidFill>
                      <a:schemeClr val="accent2">
                        <a:lumMod val="75000"/>
                      </a:schemeClr>
                    </a:solidFill>
                    <a:latin typeface="Roboto Condensed" pitchFamily="2" charset="0"/>
                    <a:ea typeface="Roboto Condensed" pitchFamily="2" charset="0"/>
                  </a:rPr>
                  <a:t>small</a:t>
                </a:r>
                <a:r>
                  <a:rPr lang="en-US" sz="2200" dirty="0" smtClean="0">
                    <a:solidFill>
                      <a:schemeClr val="accent2">
                        <a:lumMod val="75000"/>
                      </a:schemeClr>
                    </a:solidFill>
                    <a:latin typeface="Roboto Condensed" pitchFamily="2" charset="0"/>
                    <a:ea typeface="Roboto Condensed" pitchFamily="2" charset="0"/>
                  </a:rPr>
                  <a:t> bottlenecks?”</a:t>
                </a:r>
              </a:p>
            </p:txBody>
          </p:sp>
        </mc:Choice>
        <mc:Fallback xmlns="">
          <p:sp>
            <p:nvSpPr>
              <p:cNvPr id="101" name="TextBox 10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135" y="4309673"/>
                <a:ext cx="3586366" cy="769441"/>
              </a:xfrm>
              <a:prstGeom prst="rect">
                <a:avLst/>
              </a:prstGeom>
              <a:blipFill rotWithShape="0">
                <a:blip r:embed="rId5"/>
                <a:stretch>
                  <a:fillRect l="-2211" t="-4762" r="-1361" b="-158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2" name="TextBox 101"/>
          <p:cNvSpPr txBox="1"/>
          <p:nvPr/>
        </p:nvSpPr>
        <p:spPr>
          <a:xfrm>
            <a:off x="582320" y="5288661"/>
            <a:ext cx="33921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latin typeface="Roboto Condensed" pitchFamily="2" charset="0"/>
                <a:ea typeface="Roboto Condensed" pitchFamily="2" charset="0"/>
              </a:rPr>
              <a:t>Finding small bottlenecks =</a:t>
            </a:r>
          </a:p>
          <a:p>
            <a:pPr algn="ctr"/>
            <a:r>
              <a:rPr lang="en-US" sz="2200" b="1" dirty="0" smtClean="0">
                <a:latin typeface="Roboto Condensed" pitchFamily="2" charset="0"/>
                <a:ea typeface="Roboto Condensed" pitchFamily="2" charset="0"/>
              </a:rPr>
              <a:t>small set expansion </a:t>
            </a:r>
            <a:r>
              <a:rPr lang="en-US" sz="2200" dirty="0" smtClean="0">
                <a:latin typeface="Roboto Condensed" pitchFamily="2" charset="0"/>
                <a:ea typeface="Roboto Condensed" pitchFamily="2" charset="0"/>
              </a:rPr>
              <a:t>problem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4534205" y="5611494"/>
            <a:ext cx="4336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Roboto Condensed" pitchFamily="2" charset="0"/>
                <a:ea typeface="Roboto Condensed" pitchFamily="2" charset="0"/>
              </a:rPr>
              <a:t>See also:</a:t>
            </a:r>
          </a:p>
          <a:p>
            <a:r>
              <a:rPr lang="en-US" sz="2000" dirty="0" smtClean="0">
                <a:latin typeface="Roboto Condensed" pitchFamily="2" charset="0"/>
                <a:ea typeface="Roboto Condensed" pitchFamily="2" charset="0"/>
              </a:rPr>
              <a:t> [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</a:rPr>
              <a:t>Louis</a:t>
            </a:r>
            <a:r>
              <a:rPr lang="en-US" sz="2000" dirty="0" smtClean="0">
                <a:latin typeface="Roboto Condensed" pitchFamily="2" charset="0"/>
                <a:ea typeface="Roboto Condensed" pitchFamily="2" charset="0"/>
              </a:rPr>
              <a:t>-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</a:rPr>
              <a:t>Raghavendra</a:t>
            </a:r>
            <a:r>
              <a:rPr lang="en-US" sz="2000" dirty="0" smtClean="0">
                <a:latin typeface="Roboto Condensed" pitchFamily="2" charset="0"/>
                <a:ea typeface="Roboto Condensed" pitchFamily="2" charset="0"/>
              </a:rPr>
              <a:t>-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</a:rPr>
              <a:t>Tetali</a:t>
            </a:r>
            <a:r>
              <a:rPr lang="en-US" sz="2000" dirty="0" smtClean="0">
                <a:latin typeface="Roboto Condensed" pitchFamily="2" charset="0"/>
                <a:ea typeface="Roboto Condensed" pitchFamily="2" charset="0"/>
              </a:rPr>
              <a:t>-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</a:rPr>
              <a:t>Vempala</a:t>
            </a:r>
            <a:r>
              <a:rPr lang="en-US" sz="2000" dirty="0" smtClean="0">
                <a:latin typeface="Roboto Condensed" pitchFamily="2" charset="0"/>
                <a:ea typeface="Roboto Condensed" pitchFamily="2" charset="0"/>
              </a:rPr>
              <a:t>’12]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010779" y="1930699"/>
            <a:ext cx="2754406" cy="2017893"/>
            <a:chOff x="1010779" y="1930699"/>
            <a:chExt cx="2754406" cy="2017893"/>
          </a:xfrm>
        </p:grpSpPr>
        <p:grpSp>
          <p:nvGrpSpPr>
            <p:cNvPr id="104" name="Group 103"/>
            <p:cNvGrpSpPr/>
            <p:nvPr/>
          </p:nvGrpSpPr>
          <p:grpSpPr>
            <a:xfrm>
              <a:off x="1113192" y="2008645"/>
              <a:ext cx="2500397" cy="1837782"/>
              <a:chOff x="815907" y="1427232"/>
              <a:chExt cx="5197428" cy="4059510"/>
            </a:xfrm>
          </p:grpSpPr>
          <p:grpSp>
            <p:nvGrpSpPr>
              <p:cNvPr id="105" name="Group 36"/>
              <p:cNvGrpSpPr/>
              <p:nvPr/>
            </p:nvGrpSpPr>
            <p:grpSpPr>
              <a:xfrm>
                <a:off x="941440" y="1516737"/>
                <a:ext cx="4978064" cy="3880317"/>
                <a:chOff x="1446575" y="1397879"/>
                <a:chExt cx="6110363" cy="4350055"/>
              </a:xfrm>
            </p:grpSpPr>
            <p:grpSp>
              <p:nvGrpSpPr>
                <p:cNvPr id="131" name="Group 357"/>
                <p:cNvGrpSpPr/>
                <p:nvPr/>
              </p:nvGrpSpPr>
              <p:grpSpPr>
                <a:xfrm>
                  <a:off x="1446575" y="1408386"/>
                  <a:ext cx="6110363" cy="4339548"/>
                  <a:chOff x="1446575" y="1408386"/>
                  <a:chExt cx="6110363" cy="4339548"/>
                </a:xfrm>
              </p:grpSpPr>
              <p:cxnSp>
                <p:nvCxnSpPr>
                  <p:cNvPr id="137" name="Straight Connector 136"/>
                  <p:cNvCxnSpPr/>
                  <p:nvPr/>
                </p:nvCxnSpPr>
                <p:spPr bwMode="auto">
                  <a:xfrm flipV="1">
                    <a:off x="3697077" y="3412939"/>
                    <a:ext cx="563251" cy="595320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38" name="Straight Connector 137"/>
                  <p:cNvCxnSpPr/>
                  <p:nvPr/>
                </p:nvCxnSpPr>
                <p:spPr bwMode="auto">
                  <a:xfrm flipV="1">
                    <a:off x="3689437" y="3760504"/>
                    <a:ext cx="1801477" cy="264150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39" name="Straight Connector 138"/>
                  <p:cNvCxnSpPr/>
                  <p:nvPr/>
                </p:nvCxnSpPr>
                <p:spPr bwMode="auto">
                  <a:xfrm rot="5400000" flipH="1" flipV="1">
                    <a:off x="4149550" y="2771765"/>
                    <a:ext cx="792446" cy="545518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40" name="Straight Connector 139"/>
                  <p:cNvCxnSpPr/>
                  <p:nvPr/>
                </p:nvCxnSpPr>
                <p:spPr bwMode="auto">
                  <a:xfrm>
                    <a:off x="4273015" y="3412939"/>
                    <a:ext cx="1230586" cy="333661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41" name="Straight Connector 140"/>
                  <p:cNvCxnSpPr/>
                  <p:nvPr/>
                </p:nvCxnSpPr>
                <p:spPr bwMode="auto">
                  <a:xfrm flipV="1">
                    <a:off x="4704354" y="3760504"/>
                    <a:ext cx="837306" cy="486589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42" name="Straight Connector 141"/>
                  <p:cNvCxnSpPr/>
                  <p:nvPr/>
                </p:nvCxnSpPr>
                <p:spPr bwMode="auto">
                  <a:xfrm rot="16200000" flipV="1">
                    <a:off x="3547219" y="2683424"/>
                    <a:ext cx="671609" cy="612482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43" name="Straight Connector 142"/>
                  <p:cNvCxnSpPr/>
                  <p:nvPr/>
                </p:nvCxnSpPr>
                <p:spPr bwMode="auto">
                  <a:xfrm flipV="1">
                    <a:off x="1519764" y="1702115"/>
                    <a:ext cx="1625583" cy="244221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44" name="Straight Connector 143"/>
                  <p:cNvCxnSpPr/>
                  <p:nvPr/>
                </p:nvCxnSpPr>
                <p:spPr bwMode="auto">
                  <a:xfrm>
                    <a:off x="1496651" y="2046898"/>
                    <a:ext cx="862868" cy="298094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45" name="Straight Connector 144"/>
                  <p:cNvCxnSpPr/>
                  <p:nvPr/>
                </p:nvCxnSpPr>
                <p:spPr bwMode="auto">
                  <a:xfrm rot="16200000" flipH="1">
                    <a:off x="1092173" y="2433623"/>
                    <a:ext cx="955337" cy="246534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46" name="Straight Connector 145"/>
                  <p:cNvCxnSpPr/>
                  <p:nvPr/>
                </p:nvCxnSpPr>
                <p:spPr bwMode="auto">
                  <a:xfrm rot="5400000">
                    <a:off x="1798471" y="2459869"/>
                    <a:ext cx="621328" cy="585522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47" name="Straight Connector 146"/>
                  <p:cNvCxnSpPr/>
                  <p:nvPr/>
                </p:nvCxnSpPr>
                <p:spPr bwMode="auto">
                  <a:xfrm rot="10800000" flipV="1">
                    <a:off x="2555976" y="1763170"/>
                    <a:ext cx="627891" cy="527948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48" name="Straight Connector 147"/>
                  <p:cNvCxnSpPr/>
                  <p:nvPr/>
                </p:nvCxnSpPr>
                <p:spPr bwMode="auto">
                  <a:xfrm rot="16200000" flipV="1">
                    <a:off x="2284208" y="2708575"/>
                    <a:ext cx="844001" cy="346690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49" name="Straight Connector 148"/>
                  <p:cNvCxnSpPr/>
                  <p:nvPr/>
                </p:nvCxnSpPr>
                <p:spPr bwMode="auto">
                  <a:xfrm rot="5400000" flipH="1" flipV="1">
                    <a:off x="2891189" y="2776005"/>
                    <a:ext cx="639286" cy="423730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50" name="Straight Connector 149"/>
                  <p:cNvCxnSpPr/>
                  <p:nvPr/>
                </p:nvCxnSpPr>
                <p:spPr bwMode="auto">
                  <a:xfrm rot="16200000" flipV="1">
                    <a:off x="3030158" y="2054516"/>
                    <a:ext cx="700342" cy="146383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51" name="Straight Connector 150"/>
                  <p:cNvCxnSpPr/>
                  <p:nvPr/>
                </p:nvCxnSpPr>
                <p:spPr bwMode="auto">
                  <a:xfrm rot="10800000">
                    <a:off x="2590646" y="2370132"/>
                    <a:ext cx="785825" cy="179575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52" name="Straight Connector 151"/>
                  <p:cNvCxnSpPr/>
                  <p:nvPr/>
                </p:nvCxnSpPr>
                <p:spPr bwMode="auto">
                  <a:xfrm rot="10800000" flipV="1">
                    <a:off x="3580633" y="2010980"/>
                    <a:ext cx="608631" cy="506402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53" name="Straight Connector 152"/>
                  <p:cNvCxnSpPr/>
                  <p:nvPr/>
                </p:nvCxnSpPr>
                <p:spPr bwMode="auto">
                  <a:xfrm rot="10800000">
                    <a:off x="3368768" y="1705708"/>
                    <a:ext cx="797382" cy="190348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54" name="Straight Connector 153"/>
                  <p:cNvCxnSpPr/>
                  <p:nvPr/>
                </p:nvCxnSpPr>
                <p:spPr bwMode="auto">
                  <a:xfrm rot="10800000">
                    <a:off x="1847192" y="3160261"/>
                    <a:ext cx="974579" cy="229856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55" name="Straight Connector 154"/>
                  <p:cNvCxnSpPr/>
                  <p:nvPr/>
                </p:nvCxnSpPr>
                <p:spPr bwMode="auto">
                  <a:xfrm rot="16200000" flipH="1">
                    <a:off x="3666555" y="2662839"/>
                    <a:ext cx="1253430" cy="1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56" name="Straight Connector 155"/>
                  <p:cNvCxnSpPr/>
                  <p:nvPr/>
                </p:nvCxnSpPr>
                <p:spPr bwMode="auto">
                  <a:xfrm rot="10800000" flipV="1">
                    <a:off x="3049045" y="3404482"/>
                    <a:ext cx="1109401" cy="3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57" name="Straight Connector 156"/>
                  <p:cNvCxnSpPr/>
                  <p:nvPr/>
                </p:nvCxnSpPr>
                <p:spPr bwMode="auto">
                  <a:xfrm flipV="1">
                    <a:off x="1962204" y="4045564"/>
                    <a:ext cx="1625583" cy="244222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58" name="Straight Connector 157"/>
                  <p:cNvCxnSpPr/>
                  <p:nvPr/>
                </p:nvCxnSpPr>
                <p:spPr bwMode="auto">
                  <a:xfrm rot="10800000" flipV="1">
                    <a:off x="2998416" y="4106619"/>
                    <a:ext cx="627891" cy="527948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59" name="Straight Connector 158"/>
                  <p:cNvCxnSpPr/>
                  <p:nvPr/>
                </p:nvCxnSpPr>
                <p:spPr bwMode="auto">
                  <a:xfrm rot="16200000" flipV="1">
                    <a:off x="3472597" y="4397965"/>
                    <a:ext cx="700343" cy="146383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60" name="Straight Connector 159"/>
                  <p:cNvCxnSpPr/>
                  <p:nvPr/>
                </p:nvCxnSpPr>
                <p:spPr bwMode="auto">
                  <a:xfrm rot="10800000" flipV="1">
                    <a:off x="4023073" y="4354429"/>
                    <a:ext cx="608631" cy="506402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61" name="Straight Connector 160"/>
                  <p:cNvCxnSpPr/>
                  <p:nvPr/>
                </p:nvCxnSpPr>
                <p:spPr bwMode="auto">
                  <a:xfrm rot="10800000">
                    <a:off x="3811208" y="4049157"/>
                    <a:ext cx="797382" cy="190348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62" name="Straight Connector 161"/>
                  <p:cNvCxnSpPr/>
                  <p:nvPr/>
                </p:nvCxnSpPr>
                <p:spPr bwMode="auto">
                  <a:xfrm rot="16200000" flipH="1">
                    <a:off x="4108996" y="5006288"/>
                    <a:ext cx="1253430" cy="1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63" name="Straight Connector 162"/>
                  <p:cNvCxnSpPr/>
                  <p:nvPr/>
                </p:nvCxnSpPr>
                <p:spPr bwMode="auto">
                  <a:xfrm>
                    <a:off x="1939091" y="4390347"/>
                    <a:ext cx="862868" cy="298094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64" name="Straight Connector 163"/>
                  <p:cNvCxnSpPr/>
                  <p:nvPr/>
                </p:nvCxnSpPr>
                <p:spPr bwMode="auto">
                  <a:xfrm rot="16200000" flipH="1">
                    <a:off x="1534613" y="4777072"/>
                    <a:ext cx="955337" cy="246534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65" name="Straight Connector 164"/>
                  <p:cNvCxnSpPr/>
                  <p:nvPr/>
                </p:nvCxnSpPr>
                <p:spPr bwMode="auto">
                  <a:xfrm rot="5400000">
                    <a:off x="2240911" y="4803318"/>
                    <a:ext cx="621328" cy="585522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66" name="Straight Connector 165"/>
                  <p:cNvCxnSpPr/>
                  <p:nvPr/>
                </p:nvCxnSpPr>
                <p:spPr bwMode="auto">
                  <a:xfrm rot="16200000" flipV="1">
                    <a:off x="2726648" y="5052024"/>
                    <a:ext cx="844001" cy="346690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67" name="Straight Connector 166"/>
                  <p:cNvCxnSpPr/>
                  <p:nvPr/>
                </p:nvCxnSpPr>
                <p:spPr bwMode="auto">
                  <a:xfrm rot="5400000" flipH="1" flipV="1">
                    <a:off x="3333629" y="5119454"/>
                    <a:ext cx="639286" cy="423730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68" name="Straight Connector 167"/>
                  <p:cNvCxnSpPr/>
                  <p:nvPr/>
                </p:nvCxnSpPr>
                <p:spPr bwMode="auto">
                  <a:xfrm rot="10800000">
                    <a:off x="3033086" y="4713581"/>
                    <a:ext cx="785825" cy="179575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69" name="Straight Connector 168"/>
                  <p:cNvCxnSpPr/>
                  <p:nvPr/>
                </p:nvCxnSpPr>
                <p:spPr bwMode="auto">
                  <a:xfrm rot="16200000" flipV="1">
                    <a:off x="3989659" y="5026873"/>
                    <a:ext cx="671609" cy="612482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70" name="Straight Connector 169"/>
                  <p:cNvCxnSpPr/>
                  <p:nvPr/>
                </p:nvCxnSpPr>
                <p:spPr bwMode="auto">
                  <a:xfrm rot="10800000">
                    <a:off x="2289632" y="5503710"/>
                    <a:ext cx="974579" cy="229856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71" name="Straight Connector 170"/>
                  <p:cNvCxnSpPr/>
                  <p:nvPr/>
                </p:nvCxnSpPr>
                <p:spPr bwMode="auto">
                  <a:xfrm rot="10800000" flipV="1">
                    <a:off x="3491485" y="5747931"/>
                    <a:ext cx="1109401" cy="3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72" name="Straight Connector 171"/>
                  <p:cNvCxnSpPr/>
                  <p:nvPr/>
                </p:nvCxnSpPr>
                <p:spPr bwMode="auto">
                  <a:xfrm rot="18852439" flipV="1">
                    <a:off x="5255361" y="2982654"/>
                    <a:ext cx="939656" cy="356374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73" name="Straight Connector 172"/>
                  <p:cNvCxnSpPr/>
                  <p:nvPr/>
                </p:nvCxnSpPr>
                <p:spPr bwMode="auto">
                  <a:xfrm rot="8052439" flipH="1" flipV="1">
                    <a:off x="5666097" y="3423963"/>
                    <a:ext cx="711739" cy="435566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74" name="Straight Connector 173"/>
                  <p:cNvCxnSpPr/>
                  <p:nvPr/>
                </p:nvCxnSpPr>
                <p:spPr bwMode="auto">
                  <a:xfrm rot="16200000" flipV="1">
                    <a:off x="4598277" y="2832539"/>
                    <a:ext cx="1145627" cy="714702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75" name="Straight Connector 174"/>
                  <p:cNvCxnSpPr/>
                  <p:nvPr/>
                </p:nvCxnSpPr>
                <p:spPr bwMode="auto">
                  <a:xfrm>
                    <a:off x="5402317" y="1408386"/>
                    <a:ext cx="1576552" cy="1250731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76" name="Straight Connector 175"/>
                  <p:cNvCxnSpPr/>
                  <p:nvPr/>
                </p:nvCxnSpPr>
                <p:spPr bwMode="auto">
                  <a:xfrm rot="16200000" flipH="1">
                    <a:off x="5076495" y="1765737"/>
                    <a:ext cx="1114098" cy="462455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77" name="Straight Connector 176"/>
                  <p:cNvCxnSpPr/>
                  <p:nvPr/>
                </p:nvCxnSpPr>
                <p:spPr bwMode="auto">
                  <a:xfrm rot="18852439" flipH="1">
                    <a:off x="4586302" y="1882191"/>
                    <a:ext cx="1063611" cy="253421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78" name="Straight Connector 177"/>
                  <p:cNvCxnSpPr/>
                  <p:nvPr/>
                </p:nvCxnSpPr>
                <p:spPr bwMode="auto">
                  <a:xfrm rot="10800000">
                    <a:off x="4834760" y="2564524"/>
                    <a:ext cx="1072057" cy="21020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79" name="Straight Connector 178"/>
                  <p:cNvCxnSpPr/>
                  <p:nvPr/>
                </p:nvCxnSpPr>
                <p:spPr bwMode="auto">
                  <a:xfrm rot="13452439" flipV="1">
                    <a:off x="6128608" y="2313373"/>
                    <a:ext cx="645430" cy="587783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80" name="Straight Connector 179"/>
                  <p:cNvCxnSpPr/>
                  <p:nvPr/>
                </p:nvCxnSpPr>
                <p:spPr bwMode="auto">
                  <a:xfrm rot="18852439" flipV="1">
                    <a:off x="6366321" y="3013176"/>
                    <a:ext cx="779715" cy="150472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81" name="Straight Connector 180"/>
                  <p:cNvCxnSpPr/>
                  <p:nvPr/>
                </p:nvCxnSpPr>
                <p:spPr bwMode="auto">
                  <a:xfrm rot="16200000" flipV="1">
                    <a:off x="5722883" y="2769476"/>
                    <a:ext cx="966952" cy="557048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82" name="Straight Connector 181"/>
                  <p:cNvCxnSpPr/>
                  <p:nvPr/>
                </p:nvCxnSpPr>
                <p:spPr bwMode="auto">
                  <a:xfrm rot="13452439" flipV="1">
                    <a:off x="6718513" y="3311777"/>
                    <a:ext cx="625632" cy="563795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83" name="Straight Connector 182"/>
                  <p:cNvCxnSpPr/>
                  <p:nvPr/>
                </p:nvCxnSpPr>
                <p:spPr bwMode="auto">
                  <a:xfrm rot="16200000" flipV="1">
                    <a:off x="6758153" y="2827284"/>
                    <a:ext cx="1019502" cy="578068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84" name="Straight Connector 183"/>
                  <p:cNvCxnSpPr/>
                  <p:nvPr/>
                </p:nvCxnSpPr>
                <p:spPr bwMode="auto">
                  <a:xfrm rot="16200000" flipV="1">
                    <a:off x="5833243" y="4172608"/>
                    <a:ext cx="1366346" cy="21019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85" name="Straight Connector 184"/>
                  <p:cNvCxnSpPr/>
                  <p:nvPr/>
                </p:nvCxnSpPr>
                <p:spPr bwMode="auto">
                  <a:xfrm rot="18852439" flipH="1">
                    <a:off x="6352056" y="4232539"/>
                    <a:ext cx="1395486" cy="1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86" name="Straight Connector 185"/>
                  <p:cNvCxnSpPr/>
                  <p:nvPr/>
                </p:nvCxnSpPr>
                <p:spPr bwMode="auto">
                  <a:xfrm rot="16200000" flipV="1">
                    <a:off x="5481147" y="3757450"/>
                    <a:ext cx="1051033" cy="1019502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  <p:cxnSp>
              <p:nvCxnSpPr>
                <p:cNvPr id="132" name="Straight Connector 131"/>
                <p:cNvCxnSpPr/>
                <p:nvPr/>
              </p:nvCxnSpPr>
              <p:spPr bwMode="auto">
                <a:xfrm>
                  <a:off x="2901398" y="3395374"/>
                  <a:ext cx="829777" cy="619581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33" name="Straight Connector 132"/>
                <p:cNvCxnSpPr/>
                <p:nvPr/>
              </p:nvCxnSpPr>
              <p:spPr bwMode="auto">
                <a:xfrm rot="16200000" flipH="1">
                  <a:off x="1224992" y="3673903"/>
                  <a:ext cx="1150350" cy="78285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34" name="Straight Connector 133"/>
                <p:cNvCxnSpPr/>
                <p:nvPr/>
              </p:nvCxnSpPr>
              <p:spPr bwMode="auto">
                <a:xfrm flipV="1">
                  <a:off x="4288225" y="1397879"/>
                  <a:ext cx="1103582" cy="536025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35" name="Straight Connector 134"/>
                <p:cNvCxnSpPr/>
                <p:nvPr/>
              </p:nvCxnSpPr>
              <p:spPr bwMode="auto">
                <a:xfrm rot="10800000" flipV="1">
                  <a:off x="4698125" y="4813740"/>
                  <a:ext cx="1765741" cy="924908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36" name="Straight Connector 135"/>
                <p:cNvCxnSpPr/>
                <p:nvPr/>
              </p:nvCxnSpPr>
              <p:spPr bwMode="auto">
                <a:xfrm rot="10800000">
                  <a:off x="4729655" y="4267200"/>
                  <a:ext cx="1776248" cy="546538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106" name="Group 93"/>
              <p:cNvGrpSpPr/>
              <p:nvPr/>
            </p:nvGrpSpPr>
            <p:grpSpPr>
              <a:xfrm>
                <a:off x="815907" y="1427232"/>
                <a:ext cx="5197428" cy="4059510"/>
                <a:chOff x="1292490" y="1297540"/>
                <a:chExt cx="6379639" cy="4550953"/>
              </a:xfrm>
              <a:solidFill>
                <a:schemeClr val="tx1"/>
              </a:solidFill>
            </p:grpSpPr>
            <p:sp>
              <p:nvSpPr>
                <p:cNvPr id="107" name="Oval 106"/>
                <p:cNvSpPr/>
                <p:nvPr/>
              </p:nvSpPr>
              <p:spPr bwMode="auto">
                <a:xfrm>
                  <a:off x="4158446" y="3289554"/>
                  <a:ext cx="231126" cy="215490"/>
                </a:xfrm>
                <a:prstGeom prst="ellipse">
                  <a:avLst/>
                </a:prstGeom>
                <a:grp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000" b="0" i="0" u="sng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ill Sans MT Condensed" pitchFamily="34" charset="0"/>
                    <a:cs typeface="Arial" charset="0"/>
                  </a:endParaRPr>
                </a:p>
              </p:txBody>
            </p:sp>
            <p:sp>
              <p:nvSpPr>
                <p:cNvPr id="108" name="Oval 107"/>
                <p:cNvSpPr/>
                <p:nvPr/>
              </p:nvSpPr>
              <p:spPr bwMode="auto">
                <a:xfrm>
                  <a:off x="1292490" y="1867323"/>
                  <a:ext cx="231126" cy="215490"/>
                </a:xfrm>
                <a:prstGeom prst="ellipse">
                  <a:avLst/>
                </a:prstGeom>
                <a:grp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000" b="0" i="0" u="sng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ill Sans MT Condensed" pitchFamily="34" charset="0"/>
                    <a:cs typeface="Arial" charset="0"/>
                  </a:endParaRPr>
                </a:p>
              </p:txBody>
            </p:sp>
            <p:sp>
              <p:nvSpPr>
                <p:cNvPr id="109" name="Oval 108"/>
                <p:cNvSpPr/>
                <p:nvPr/>
              </p:nvSpPr>
              <p:spPr bwMode="auto">
                <a:xfrm>
                  <a:off x="1616065" y="3030967"/>
                  <a:ext cx="231126" cy="215490"/>
                </a:xfrm>
                <a:prstGeom prst="ellipse">
                  <a:avLst/>
                </a:prstGeom>
                <a:grp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000" b="0" i="0" u="sng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ill Sans MT Condensed" pitchFamily="34" charset="0"/>
                    <a:cs typeface="Arial" charset="0"/>
                  </a:endParaRPr>
                </a:p>
              </p:txBody>
            </p:sp>
            <p:sp>
              <p:nvSpPr>
                <p:cNvPr id="110" name="Oval 109"/>
                <p:cNvSpPr/>
                <p:nvPr/>
              </p:nvSpPr>
              <p:spPr bwMode="auto">
                <a:xfrm>
                  <a:off x="2355668" y="2255205"/>
                  <a:ext cx="231126" cy="215490"/>
                </a:xfrm>
                <a:prstGeom prst="ellipse">
                  <a:avLst/>
                </a:prstGeom>
                <a:grp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000" b="0" i="0" u="sng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ill Sans MT Condensed" pitchFamily="34" charset="0"/>
                    <a:cs typeface="Arial" charset="0"/>
                  </a:endParaRPr>
                </a:p>
              </p:txBody>
            </p:sp>
            <p:sp>
              <p:nvSpPr>
                <p:cNvPr id="111" name="Oval 110"/>
                <p:cNvSpPr/>
                <p:nvPr/>
              </p:nvSpPr>
              <p:spPr bwMode="auto">
                <a:xfrm>
                  <a:off x="3141494" y="1565638"/>
                  <a:ext cx="231126" cy="215490"/>
                </a:xfrm>
                <a:prstGeom prst="ellipse">
                  <a:avLst/>
                </a:prstGeom>
                <a:grp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000" b="0" i="0" u="sng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ill Sans MT Condensed" pitchFamily="34" charset="0"/>
                    <a:cs typeface="Arial" charset="0"/>
                  </a:endParaRPr>
                </a:p>
              </p:txBody>
            </p:sp>
            <p:sp>
              <p:nvSpPr>
                <p:cNvPr id="112" name="Oval 111"/>
                <p:cNvSpPr/>
                <p:nvPr/>
              </p:nvSpPr>
              <p:spPr bwMode="auto">
                <a:xfrm>
                  <a:off x="3372620" y="2470694"/>
                  <a:ext cx="231126" cy="215490"/>
                </a:xfrm>
                <a:prstGeom prst="ellipse">
                  <a:avLst/>
                </a:prstGeom>
                <a:grp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000" b="0" i="0" u="sng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ill Sans MT Condensed" pitchFamily="34" charset="0"/>
                    <a:cs typeface="Arial" charset="0"/>
                  </a:endParaRPr>
                </a:p>
              </p:txBody>
            </p:sp>
            <p:sp>
              <p:nvSpPr>
                <p:cNvPr id="113" name="Oval 112"/>
                <p:cNvSpPr/>
                <p:nvPr/>
              </p:nvSpPr>
              <p:spPr bwMode="auto">
                <a:xfrm>
                  <a:off x="2817918" y="3289554"/>
                  <a:ext cx="231126" cy="215490"/>
                </a:xfrm>
                <a:prstGeom prst="ellipse">
                  <a:avLst/>
                </a:prstGeom>
                <a:grp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000" b="0" i="0" u="sng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ill Sans MT Condensed" pitchFamily="34" charset="0"/>
                    <a:cs typeface="Arial" charset="0"/>
                  </a:endParaRPr>
                </a:p>
              </p:txBody>
            </p:sp>
            <p:sp>
              <p:nvSpPr>
                <p:cNvPr id="114" name="Oval 113"/>
                <p:cNvSpPr/>
                <p:nvPr/>
              </p:nvSpPr>
              <p:spPr bwMode="auto">
                <a:xfrm>
                  <a:off x="4158446" y="1824225"/>
                  <a:ext cx="231126" cy="215490"/>
                </a:xfrm>
                <a:prstGeom prst="ellipse">
                  <a:avLst/>
                </a:prstGeom>
                <a:grp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000" b="0" i="0" u="sng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ill Sans MT Condensed" pitchFamily="34" charset="0"/>
                    <a:cs typeface="Arial" charset="0"/>
                  </a:endParaRPr>
                </a:p>
              </p:txBody>
            </p:sp>
            <p:sp>
              <p:nvSpPr>
                <p:cNvPr id="115" name="Oval 114"/>
                <p:cNvSpPr/>
                <p:nvPr/>
              </p:nvSpPr>
              <p:spPr bwMode="auto">
                <a:xfrm>
                  <a:off x="3583934" y="3909087"/>
                  <a:ext cx="231126" cy="215490"/>
                </a:xfrm>
                <a:prstGeom prst="ellipse">
                  <a:avLst/>
                </a:prstGeom>
                <a:grp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000" b="0" i="0" u="sng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ill Sans MT Condensed" pitchFamily="34" charset="0"/>
                    <a:cs typeface="Arial" charset="0"/>
                  </a:endParaRPr>
                </a:p>
              </p:txBody>
            </p:sp>
            <p:sp>
              <p:nvSpPr>
                <p:cNvPr id="116" name="Oval 115"/>
                <p:cNvSpPr/>
                <p:nvPr/>
              </p:nvSpPr>
              <p:spPr bwMode="auto">
                <a:xfrm>
                  <a:off x="4600886" y="4167674"/>
                  <a:ext cx="231126" cy="215490"/>
                </a:xfrm>
                <a:prstGeom prst="ellipse">
                  <a:avLst/>
                </a:prstGeom>
                <a:grp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000" b="0" i="0" u="sng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ill Sans MT Condensed" pitchFamily="34" charset="0"/>
                    <a:cs typeface="Arial" charset="0"/>
                  </a:endParaRPr>
                </a:p>
              </p:txBody>
            </p:sp>
            <p:sp>
              <p:nvSpPr>
                <p:cNvPr id="117" name="Oval 116"/>
                <p:cNvSpPr/>
                <p:nvPr/>
              </p:nvSpPr>
              <p:spPr bwMode="auto">
                <a:xfrm>
                  <a:off x="1734930" y="4210772"/>
                  <a:ext cx="231126" cy="215490"/>
                </a:xfrm>
                <a:prstGeom prst="ellipse">
                  <a:avLst/>
                </a:prstGeom>
                <a:grp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000" b="0" i="0" u="sng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ill Sans MT Condensed" pitchFamily="34" charset="0"/>
                    <a:cs typeface="Arial" charset="0"/>
                  </a:endParaRPr>
                </a:p>
              </p:txBody>
            </p:sp>
            <p:sp>
              <p:nvSpPr>
                <p:cNvPr id="118" name="Oval 117"/>
                <p:cNvSpPr/>
                <p:nvPr/>
              </p:nvSpPr>
              <p:spPr bwMode="auto">
                <a:xfrm>
                  <a:off x="2058505" y="5374416"/>
                  <a:ext cx="231126" cy="215490"/>
                </a:xfrm>
                <a:prstGeom prst="ellipse">
                  <a:avLst/>
                </a:prstGeom>
                <a:grp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000" b="0" i="0" u="sng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ill Sans MT Condensed" pitchFamily="34" charset="0"/>
                    <a:cs typeface="Arial" charset="0"/>
                  </a:endParaRPr>
                </a:p>
              </p:txBody>
            </p:sp>
            <p:sp>
              <p:nvSpPr>
                <p:cNvPr id="119" name="Oval 118"/>
                <p:cNvSpPr/>
                <p:nvPr/>
              </p:nvSpPr>
              <p:spPr bwMode="auto">
                <a:xfrm>
                  <a:off x="2798108" y="4598653"/>
                  <a:ext cx="231126" cy="215490"/>
                </a:xfrm>
                <a:prstGeom prst="ellipse">
                  <a:avLst/>
                </a:prstGeom>
                <a:grp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000" b="0" i="0" u="sng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ill Sans MT Condensed" pitchFamily="34" charset="0"/>
                    <a:cs typeface="Arial" charset="0"/>
                  </a:endParaRPr>
                </a:p>
              </p:txBody>
            </p:sp>
            <p:sp>
              <p:nvSpPr>
                <p:cNvPr id="120" name="Oval 119"/>
                <p:cNvSpPr/>
                <p:nvPr/>
              </p:nvSpPr>
              <p:spPr bwMode="auto">
                <a:xfrm>
                  <a:off x="3815060" y="4814143"/>
                  <a:ext cx="231126" cy="215490"/>
                </a:xfrm>
                <a:prstGeom prst="ellipse">
                  <a:avLst/>
                </a:prstGeom>
                <a:grp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000" b="0" i="0" u="sng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ill Sans MT Condensed" pitchFamily="34" charset="0"/>
                    <a:cs typeface="Arial" charset="0"/>
                  </a:endParaRPr>
                </a:p>
              </p:txBody>
            </p:sp>
            <p:sp>
              <p:nvSpPr>
                <p:cNvPr id="121" name="Oval 120"/>
                <p:cNvSpPr/>
                <p:nvPr/>
              </p:nvSpPr>
              <p:spPr bwMode="auto">
                <a:xfrm>
                  <a:off x="3260358" y="5633003"/>
                  <a:ext cx="231126" cy="215490"/>
                </a:xfrm>
                <a:prstGeom prst="ellipse">
                  <a:avLst/>
                </a:prstGeom>
                <a:grp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000" b="0" i="0" u="sng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ill Sans MT Condensed" pitchFamily="34" charset="0"/>
                    <a:cs typeface="Arial" charset="0"/>
                  </a:endParaRPr>
                </a:p>
              </p:txBody>
            </p:sp>
            <p:sp>
              <p:nvSpPr>
                <p:cNvPr id="122" name="Oval 121"/>
                <p:cNvSpPr/>
                <p:nvPr/>
              </p:nvSpPr>
              <p:spPr bwMode="auto">
                <a:xfrm>
                  <a:off x="4600886" y="5633003"/>
                  <a:ext cx="231126" cy="215490"/>
                </a:xfrm>
                <a:prstGeom prst="ellipse">
                  <a:avLst/>
                </a:prstGeom>
                <a:grp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000" b="0" i="0" u="sng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ill Sans MT Condensed" pitchFamily="34" charset="0"/>
                    <a:cs typeface="Arial" charset="0"/>
                  </a:endParaRPr>
                </a:p>
              </p:txBody>
            </p:sp>
            <p:sp>
              <p:nvSpPr>
                <p:cNvPr id="123" name="Oval 122"/>
                <p:cNvSpPr/>
                <p:nvPr/>
              </p:nvSpPr>
              <p:spPr bwMode="auto">
                <a:xfrm rot="2652439">
                  <a:off x="5408780" y="3630698"/>
                  <a:ext cx="237582" cy="239912"/>
                </a:xfrm>
                <a:prstGeom prst="ellipse">
                  <a:avLst/>
                </a:prstGeom>
                <a:grp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000" b="0" i="0" u="sng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ill Sans MT Condensed" pitchFamily="34" charset="0"/>
                    <a:cs typeface="Arial" charset="0"/>
                  </a:endParaRPr>
                </a:p>
              </p:txBody>
            </p:sp>
            <p:sp>
              <p:nvSpPr>
                <p:cNvPr id="124" name="Oval 123"/>
                <p:cNvSpPr/>
                <p:nvPr/>
              </p:nvSpPr>
              <p:spPr bwMode="auto">
                <a:xfrm rot="2652439">
                  <a:off x="5292252" y="1297540"/>
                  <a:ext cx="237582" cy="239912"/>
                </a:xfrm>
                <a:prstGeom prst="ellipse">
                  <a:avLst/>
                </a:prstGeom>
                <a:grp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000" b="0" i="0" u="sng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ill Sans MT Condensed" pitchFamily="34" charset="0"/>
                    <a:cs typeface="Arial" charset="0"/>
                  </a:endParaRPr>
                </a:p>
              </p:txBody>
            </p:sp>
            <p:sp>
              <p:nvSpPr>
                <p:cNvPr id="125" name="Oval 124"/>
                <p:cNvSpPr/>
                <p:nvPr/>
              </p:nvSpPr>
              <p:spPr bwMode="auto">
                <a:xfrm rot="2652439">
                  <a:off x="4706379" y="2480349"/>
                  <a:ext cx="237582" cy="239912"/>
                </a:xfrm>
                <a:prstGeom prst="ellipse">
                  <a:avLst/>
                </a:prstGeom>
                <a:grp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000" b="0" i="0" u="sng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ill Sans MT Condensed" pitchFamily="34" charset="0"/>
                    <a:cs typeface="Arial" charset="0"/>
                  </a:endParaRPr>
                </a:p>
              </p:txBody>
            </p:sp>
            <p:sp>
              <p:nvSpPr>
                <p:cNvPr id="126" name="Oval 125"/>
                <p:cNvSpPr/>
                <p:nvPr/>
              </p:nvSpPr>
              <p:spPr bwMode="auto">
                <a:xfrm rot="2652439">
                  <a:off x="5800884" y="2442153"/>
                  <a:ext cx="237582" cy="239912"/>
                </a:xfrm>
                <a:prstGeom prst="ellipse">
                  <a:avLst/>
                </a:prstGeom>
                <a:grp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000" b="0" i="0" u="sng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ill Sans MT Condensed" pitchFamily="34" charset="0"/>
                    <a:cs typeface="Arial" charset="0"/>
                  </a:endParaRPr>
                </a:p>
              </p:txBody>
            </p:sp>
            <p:sp>
              <p:nvSpPr>
                <p:cNvPr id="127" name="Oval 126"/>
                <p:cNvSpPr/>
                <p:nvPr/>
              </p:nvSpPr>
              <p:spPr bwMode="auto">
                <a:xfrm rot="2652439">
                  <a:off x="6868388" y="2509054"/>
                  <a:ext cx="237582" cy="239912"/>
                </a:xfrm>
                <a:prstGeom prst="ellipse">
                  <a:avLst/>
                </a:prstGeom>
                <a:grp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000" b="0" i="0" u="sng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ill Sans MT Condensed" pitchFamily="34" charset="0"/>
                    <a:cs typeface="Arial" charset="0"/>
                  </a:endParaRPr>
                </a:p>
              </p:txBody>
            </p:sp>
            <p:sp>
              <p:nvSpPr>
                <p:cNvPr id="128" name="Oval 127"/>
                <p:cNvSpPr/>
                <p:nvPr/>
              </p:nvSpPr>
              <p:spPr bwMode="auto">
                <a:xfrm rot="2652439">
                  <a:off x="6397571" y="3412880"/>
                  <a:ext cx="237582" cy="239912"/>
                </a:xfrm>
                <a:prstGeom prst="ellipse">
                  <a:avLst/>
                </a:prstGeom>
                <a:grp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000" b="0" i="0" u="sng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ill Sans MT Condensed" pitchFamily="34" charset="0"/>
                    <a:cs typeface="Arial" charset="0"/>
                  </a:endParaRPr>
                </a:p>
              </p:txBody>
            </p:sp>
            <p:sp>
              <p:nvSpPr>
                <p:cNvPr id="129" name="Oval 128"/>
                <p:cNvSpPr/>
                <p:nvPr/>
              </p:nvSpPr>
              <p:spPr bwMode="auto">
                <a:xfrm rot="2652439">
                  <a:off x="7434547" y="3514176"/>
                  <a:ext cx="237582" cy="239912"/>
                </a:xfrm>
                <a:prstGeom prst="ellipse">
                  <a:avLst/>
                </a:prstGeom>
                <a:grp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000" b="0" i="0" u="sng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ill Sans MT Condensed" pitchFamily="34" charset="0"/>
                    <a:cs typeface="Arial" charset="0"/>
                  </a:endParaRPr>
                </a:p>
              </p:txBody>
            </p:sp>
            <p:sp>
              <p:nvSpPr>
                <p:cNvPr id="130" name="Oval 129"/>
                <p:cNvSpPr/>
                <p:nvPr/>
              </p:nvSpPr>
              <p:spPr bwMode="auto">
                <a:xfrm rot="2652439">
                  <a:off x="6396542" y="4683600"/>
                  <a:ext cx="237582" cy="239912"/>
                </a:xfrm>
                <a:prstGeom prst="ellipse">
                  <a:avLst/>
                </a:prstGeom>
                <a:grp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000" b="0" i="0" u="sng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ill Sans MT Condensed" pitchFamily="34" charset="0"/>
                    <a:cs typeface="Arial" charset="0"/>
                  </a:endParaRPr>
                </a:p>
              </p:txBody>
            </p:sp>
          </p:grpSp>
        </p:grpSp>
        <p:sp>
          <p:nvSpPr>
            <p:cNvPr id="187" name="Freeform 186"/>
            <p:cNvSpPr/>
            <p:nvPr/>
          </p:nvSpPr>
          <p:spPr>
            <a:xfrm>
              <a:off x="1010779" y="2037433"/>
              <a:ext cx="1172043" cy="878042"/>
            </a:xfrm>
            <a:custGeom>
              <a:avLst/>
              <a:gdLst>
                <a:gd name="connsiteX0" fmla="*/ 321101 w 2436257"/>
                <a:gd name="connsiteY0" fmla="*/ 211519 h 1939523"/>
                <a:gd name="connsiteX1" fmla="*/ 29271 w 2436257"/>
                <a:gd name="connsiteY1" fmla="*/ 240702 h 1939523"/>
                <a:gd name="connsiteX2" fmla="*/ 48726 w 2436257"/>
                <a:gd name="connsiteY2" fmla="*/ 649264 h 1939523"/>
                <a:gd name="connsiteX3" fmla="*/ 369739 w 2436257"/>
                <a:gd name="connsiteY3" fmla="*/ 1913860 h 1939523"/>
                <a:gd name="connsiteX4" fmla="*/ 1206318 w 2436257"/>
                <a:gd name="connsiteY4" fmla="*/ 1437204 h 1939523"/>
                <a:gd name="connsiteX5" fmla="*/ 1838616 w 2436257"/>
                <a:gd name="connsiteY5" fmla="*/ 697902 h 1939523"/>
                <a:gd name="connsiteX6" fmla="*/ 2402820 w 2436257"/>
                <a:gd name="connsiteY6" fmla="*/ 104515 h 1939523"/>
                <a:gd name="connsiteX7" fmla="*/ 807484 w 2436257"/>
                <a:gd name="connsiteY7" fmla="*/ 7238 h 1939523"/>
                <a:gd name="connsiteX8" fmla="*/ 126547 w 2436257"/>
                <a:gd name="connsiteY8" fmla="*/ 192064 h 1939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36257" h="1939523">
                  <a:moveTo>
                    <a:pt x="321101" y="211519"/>
                  </a:moveTo>
                  <a:cubicBezTo>
                    <a:pt x="197884" y="189632"/>
                    <a:pt x="74667" y="167745"/>
                    <a:pt x="29271" y="240702"/>
                  </a:cubicBezTo>
                  <a:cubicBezTo>
                    <a:pt x="-16125" y="313659"/>
                    <a:pt x="-8019" y="370404"/>
                    <a:pt x="48726" y="649264"/>
                  </a:cubicBezTo>
                  <a:cubicBezTo>
                    <a:pt x="105471" y="928124"/>
                    <a:pt x="176807" y="1782537"/>
                    <a:pt x="369739" y="1913860"/>
                  </a:cubicBezTo>
                  <a:cubicBezTo>
                    <a:pt x="562671" y="2045183"/>
                    <a:pt x="961505" y="1639864"/>
                    <a:pt x="1206318" y="1437204"/>
                  </a:cubicBezTo>
                  <a:cubicBezTo>
                    <a:pt x="1451131" y="1234544"/>
                    <a:pt x="1639199" y="920017"/>
                    <a:pt x="1838616" y="697902"/>
                  </a:cubicBezTo>
                  <a:cubicBezTo>
                    <a:pt x="2038033" y="475787"/>
                    <a:pt x="2574675" y="219626"/>
                    <a:pt x="2402820" y="104515"/>
                  </a:cubicBezTo>
                  <a:cubicBezTo>
                    <a:pt x="2230965" y="-10596"/>
                    <a:pt x="1186863" y="-7353"/>
                    <a:pt x="807484" y="7238"/>
                  </a:cubicBezTo>
                  <a:cubicBezTo>
                    <a:pt x="428105" y="21829"/>
                    <a:pt x="277326" y="106946"/>
                    <a:pt x="126547" y="192064"/>
                  </a:cubicBezTo>
                </a:path>
              </a:pathLst>
            </a:custGeom>
            <a:solidFill>
              <a:schemeClr val="tx2">
                <a:lumMod val="40000"/>
                <a:lumOff val="60000"/>
                <a:alpha val="5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Freeform 187"/>
            <p:cNvSpPr/>
            <p:nvPr/>
          </p:nvSpPr>
          <p:spPr>
            <a:xfrm>
              <a:off x="2355480" y="1930699"/>
              <a:ext cx="1227046" cy="766516"/>
            </a:xfrm>
            <a:custGeom>
              <a:avLst/>
              <a:gdLst>
                <a:gd name="connsiteX0" fmla="*/ 590163 w 2550589"/>
                <a:gd name="connsiteY0" fmla="*/ 28996 h 1693172"/>
                <a:gd name="connsiteX1" fmla="*/ 308061 w 2550589"/>
                <a:gd name="connsiteY1" fmla="*/ 807209 h 1693172"/>
                <a:gd name="connsiteX2" fmla="*/ 64870 w 2550589"/>
                <a:gd name="connsiteY2" fmla="*/ 1118494 h 1693172"/>
                <a:gd name="connsiteX3" fmla="*/ 123236 w 2550589"/>
                <a:gd name="connsiteY3" fmla="*/ 1643788 h 1693172"/>
                <a:gd name="connsiteX4" fmla="*/ 1358649 w 2550589"/>
                <a:gd name="connsiteY4" fmla="*/ 1663243 h 1693172"/>
                <a:gd name="connsiteX5" fmla="*/ 2428691 w 2550589"/>
                <a:gd name="connsiteY5" fmla="*/ 1575694 h 1693172"/>
                <a:gd name="connsiteX6" fmla="*/ 2428691 w 2550589"/>
                <a:gd name="connsiteY6" fmla="*/ 1274136 h 1693172"/>
                <a:gd name="connsiteX7" fmla="*/ 1553202 w 2550589"/>
                <a:gd name="connsiteY7" fmla="*/ 272188 h 1693172"/>
                <a:gd name="connsiteX8" fmla="*/ 590163 w 2550589"/>
                <a:gd name="connsiteY8" fmla="*/ 28996 h 1693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50589" h="1693172">
                  <a:moveTo>
                    <a:pt x="590163" y="28996"/>
                  </a:moveTo>
                  <a:cubicBezTo>
                    <a:pt x="382639" y="118166"/>
                    <a:pt x="395610" y="625626"/>
                    <a:pt x="308061" y="807209"/>
                  </a:cubicBezTo>
                  <a:cubicBezTo>
                    <a:pt x="220512" y="988792"/>
                    <a:pt x="95674" y="979064"/>
                    <a:pt x="64870" y="1118494"/>
                  </a:cubicBezTo>
                  <a:cubicBezTo>
                    <a:pt x="34066" y="1257924"/>
                    <a:pt x="-92394" y="1552996"/>
                    <a:pt x="123236" y="1643788"/>
                  </a:cubicBezTo>
                  <a:cubicBezTo>
                    <a:pt x="338866" y="1734580"/>
                    <a:pt x="974407" y="1674592"/>
                    <a:pt x="1358649" y="1663243"/>
                  </a:cubicBezTo>
                  <a:cubicBezTo>
                    <a:pt x="1742891" y="1651894"/>
                    <a:pt x="2250351" y="1640545"/>
                    <a:pt x="2428691" y="1575694"/>
                  </a:cubicBezTo>
                  <a:cubicBezTo>
                    <a:pt x="2607031" y="1510843"/>
                    <a:pt x="2574606" y="1491387"/>
                    <a:pt x="2428691" y="1274136"/>
                  </a:cubicBezTo>
                  <a:cubicBezTo>
                    <a:pt x="2282776" y="1056885"/>
                    <a:pt x="1856381" y="478090"/>
                    <a:pt x="1553202" y="272188"/>
                  </a:cubicBezTo>
                  <a:cubicBezTo>
                    <a:pt x="1250023" y="66286"/>
                    <a:pt x="797687" y="-60174"/>
                    <a:pt x="590163" y="28996"/>
                  </a:cubicBezTo>
                  <a:close/>
                </a:path>
              </a:pathLst>
            </a:custGeom>
            <a:solidFill>
              <a:srgbClr val="913533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Freeform 188"/>
            <p:cNvSpPr/>
            <p:nvPr/>
          </p:nvSpPr>
          <p:spPr>
            <a:xfrm>
              <a:off x="1179063" y="3065683"/>
              <a:ext cx="801465" cy="816614"/>
            </a:xfrm>
            <a:custGeom>
              <a:avLst/>
              <a:gdLst>
                <a:gd name="connsiteX0" fmla="*/ 311766 w 1665957"/>
                <a:gd name="connsiteY0" fmla="*/ 12189 h 1803834"/>
                <a:gd name="connsiteX1" fmla="*/ 10208 w 1665957"/>
                <a:gd name="connsiteY1" fmla="*/ 206742 h 1803834"/>
                <a:gd name="connsiteX2" fmla="*/ 126940 w 1665957"/>
                <a:gd name="connsiteY2" fmla="*/ 1023866 h 1803834"/>
                <a:gd name="connsiteX3" fmla="*/ 661961 w 1665957"/>
                <a:gd name="connsiteY3" fmla="*/ 1802078 h 1803834"/>
                <a:gd name="connsiteX4" fmla="*/ 1372081 w 1665957"/>
                <a:gd name="connsiteY4" fmla="*/ 1218419 h 1803834"/>
                <a:gd name="connsiteX5" fmla="*/ 1634727 w 1665957"/>
                <a:gd name="connsiteY5" fmla="*/ 654214 h 1803834"/>
                <a:gd name="connsiteX6" fmla="*/ 700872 w 1665957"/>
                <a:gd name="connsiteY6" fmla="*/ 70555 h 1803834"/>
                <a:gd name="connsiteX7" fmla="*/ 253400 w 1665957"/>
                <a:gd name="connsiteY7" fmla="*/ 31644 h 1803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65957" h="1803834">
                  <a:moveTo>
                    <a:pt x="311766" y="12189"/>
                  </a:moveTo>
                  <a:cubicBezTo>
                    <a:pt x="176389" y="25159"/>
                    <a:pt x="41012" y="38129"/>
                    <a:pt x="10208" y="206742"/>
                  </a:cubicBezTo>
                  <a:cubicBezTo>
                    <a:pt x="-20596" y="375355"/>
                    <a:pt x="18314" y="757977"/>
                    <a:pt x="126940" y="1023866"/>
                  </a:cubicBezTo>
                  <a:cubicBezTo>
                    <a:pt x="235565" y="1289755"/>
                    <a:pt x="454438" y="1769653"/>
                    <a:pt x="661961" y="1802078"/>
                  </a:cubicBezTo>
                  <a:cubicBezTo>
                    <a:pt x="869484" y="1834503"/>
                    <a:pt x="1209953" y="1409729"/>
                    <a:pt x="1372081" y="1218419"/>
                  </a:cubicBezTo>
                  <a:cubicBezTo>
                    <a:pt x="1534209" y="1027109"/>
                    <a:pt x="1746595" y="845525"/>
                    <a:pt x="1634727" y="654214"/>
                  </a:cubicBezTo>
                  <a:cubicBezTo>
                    <a:pt x="1522859" y="462903"/>
                    <a:pt x="931093" y="174317"/>
                    <a:pt x="700872" y="70555"/>
                  </a:cubicBezTo>
                  <a:cubicBezTo>
                    <a:pt x="470651" y="-33207"/>
                    <a:pt x="362025" y="-782"/>
                    <a:pt x="253400" y="31644"/>
                  </a:cubicBezTo>
                </a:path>
              </a:pathLst>
            </a:custGeom>
            <a:solidFill>
              <a:srgbClr val="00B0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Freeform 189"/>
            <p:cNvSpPr/>
            <p:nvPr/>
          </p:nvSpPr>
          <p:spPr>
            <a:xfrm>
              <a:off x="2972264" y="2792864"/>
              <a:ext cx="792921" cy="807136"/>
            </a:xfrm>
            <a:custGeom>
              <a:avLst/>
              <a:gdLst>
                <a:gd name="connsiteX0" fmla="*/ 446226 w 1648197"/>
                <a:gd name="connsiteY0" fmla="*/ 21437 h 1782897"/>
                <a:gd name="connsiteX1" fmla="*/ 164123 w 1648197"/>
                <a:gd name="connsiteY1" fmla="*/ 70075 h 1782897"/>
                <a:gd name="connsiteX2" fmla="*/ 57119 w 1648197"/>
                <a:gd name="connsiteY2" fmla="*/ 721828 h 1782897"/>
                <a:gd name="connsiteX3" fmla="*/ 134940 w 1648197"/>
                <a:gd name="connsiteY3" fmla="*/ 1782143 h 1782897"/>
                <a:gd name="connsiteX4" fmla="*/ 1525996 w 1648197"/>
                <a:gd name="connsiteY4" fmla="*/ 877471 h 1782897"/>
                <a:gd name="connsiteX5" fmla="*/ 1457902 w 1648197"/>
                <a:gd name="connsiteY5" fmla="*/ 99258 h 1782897"/>
                <a:gd name="connsiteX6" fmla="*/ 446226 w 1648197"/>
                <a:gd name="connsiteY6" fmla="*/ 21437 h 1782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48197" h="1782897">
                  <a:moveTo>
                    <a:pt x="446226" y="21437"/>
                  </a:moveTo>
                  <a:cubicBezTo>
                    <a:pt x="230596" y="16573"/>
                    <a:pt x="228974" y="-46657"/>
                    <a:pt x="164123" y="70075"/>
                  </a:cubicBezTo>
                  <a:cubicBezTo>
                    <a:pt x="99272" y="186807"/>
                    <a:pt x="61983" y="436483"/>
                    <a:pt x="57119" y="721828"/>
                  </a:cubicBezTo>
                  <a:cubicBezTo>
                    <a:pt x="52255" y="1007173"/>
                    <a:pt x="-109873" y="1756203"/>
                    <a:pt x="134940" y="1782143"/>
                  </a:cubicBezTo>
                  <a:cubicBezTo>
                    <a:pt x="379753" y="1808084"/>
                    <a:pt x="1305502" y="1157952"/>
                    <a:pt x="1525996" y="877471"/>
                  </a:cubicBezTo>
                  <a:cubicBezTo>
                    <a:pt x="1746490" y="596990"/>
                    <a:pt x="1634621" y="241930"/>
                    <a:pt x="1457902" y="99258"/>
                  </a:cubicBezTo>
                  <a:cubicBezTo>
                    <a:pt x="1281183" y="-43414"/>
                    <a:pt x="661856" y="26301"/>
                    <a:pt x="446226" y="21437"/>
                  </a:cubicBezTo>
                  <a:close/>
                </a:path>
              </a:pathLst>
            </a:custGeom>
            <a:solidFill>
              <a:srgbClr val="A9DA7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Freeform 190"/>
            <p:cNvSpPr/>
            <p:nvPr/>
          </p:nvSpPr>
          <p:spPr>
            <a:xfrm>
              <a:off x="1943063" y="2712749"/>
              <a:ext cx="759495" cy="1235843"/>
            </a:xfrm>
            <a:custGeom>
              <a:avLst/>
              <a:gdLst>
                <a:gd name="connsiteX0" fmla="*/ 656915 w 1578718"/>
                <a:gd name="connsiteY0" fmla="*/ 52271 h 2729876"/>
                <a:gd name="connsiteX1" fmla="*/ 34344 w 1578718"/>
                <a:gd name="connsiteY1" fmla="*/ 597020 h 2729876"/>
                <a:gd name="connsiteX2" fmla="*/ 160804 w 1578718"/>
                <a:gd name="connsiteY2" fmla="*/ 1287684 h 2729876"/>
                <a:gd name="connsiteX3" fmla="*/ 832012 w 1578718"/>
                <a:gd name="connsiteY3" fmla="*/ 1744884 h 2729876"/>
                <a:gd name="connsiteX4" fmla="*/ 666642 w 1578718"/>
                <a:gd name="connsiteY4" fmla="*/ 2610646 h 2729876"/>
                <a:gd name="connsiteX5" fmla="*/ 1347578 w 1578718"/>
                <a:gd name="connsiteY5" fmla="*/ 2571735 h 2729876"/>
                <a:gd name="connsiteX6" fmla="*/ 1561587 w 1578718"/>
                <a:gd name="connsiteY6" fmla="*/ 1219590 h 2729876"/>
                <a:gd name="connsiteX7" fmla="*/ 958472 w 1578718"/>
                <a:gd name="connsiteY7" fmla="*/ 149548 h 2729876"/>
                <a:gd name="connsiteX8" fmla="*/ 656915 w 1578718"/>
                <a:gd name="connsiteY8" fmla="*/ 52271 h 2729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78718" h="2729876">
                  <a:moveTo>
                    <a:pt x="656915" y="52271"/>
                  </a:moveTo>
                  <a:cubicBezTo>
                    <a:pt x="502894" y="126850"/>
                    <a:pt x="117029" y="391118"/>
                    <a:pt x="34344" y="597020"/>
                  </a:cubicBezTo>
                  <a:cubicBezTo>
                    <a:pt x="-48341" y="802922"/>
                    <a:pt x="27859" y="1096373"/>
                    <a:pt x="160804" y="1287684"/>
                  </a:cubicBezTo>
                  <a:cubicBezTo>
                    <a:pt x="293749" y="1478995"/>
                    <a:pt x="747706" y="1524390"/>
                    <a:pt x="832012" y="1744884"/>
                  </a:cubicBezTo>
                  <a:cubicBezTo>
                    <a:pt x="916318" y="1965378"/>
                    <a:pt x="580714" y="2472838"/>
                    <a:pt x="666642" y="2610646"/>
                  </a:cubicBezTo>
                  <a:cubicBezTo>
                    <a:pt x="752570" y="2748454"/>
                    <a:pt x="1198421" y="2803578"/>
                    <a:pt x="1347578" y="2571735"/>
                  </a:cubicBezTo>
                  <a:cubicBezTo>
                    <a:pt x="1496735" y="2339892"/>
                    <a:pt x="1626438" y="1623288"/>
                    <a:pt x="1561587" y="1219590"/>
                  </a:cubicBezTo>
                  <a:cubicBezTo>
                    <a:pt x="1496736" y="815892"/>
                    <a:pt x="1109251" y="337616"/>
                    <a:pt x="958472" y="149548"/>
                  </a:cubicBezTo>
                  <a:cubicBezTo>
                    <a:pt x="807693" y="-38520"/>
                    <a:pt x="810936" y="-22308"/>
                    <a:pt x="656915" y="52271"/>
                  </a:cubicBezTo>
                  <a:close/>
                </a:path>
              </a:pathLst>
            </a:custGeom>
            <a:solidFill>
              <a:srgbClr val="00B0F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Freeform 191"/>
            <p:cNvSpPr/>
            <p:nvPr/>
          </p:nvSpPr>
          <p:spPr>
            <a:xfrm>
              <a:off x="2969010" y="2804299"/>
              <a:ext cx="792921" cy="807136"/>
            </a:xfrm>
            <a:custGeom>
              <a:avLst/>
              <a:gdLst>
                <a:gd name="connsiteX0" fmla="*/ 446226 w 1648197"/>
                <a:gd name="connsiteY0" fmla="*/ 21437 h 1782897"/>
                <a:gd name="connsiteX1" fmla="*/ 164123 w 1648197"/>
                <a:gd name="connsiteY1" fmla="*/ 70075 h 1782897"/>
                <a:gd name="connsiteX2" fmla="*/ 57119 w 1648197"/>
                <a:gd name="connsiteY2" fmla="*/ 721828 h 1782897"/>
                <a:gd name="connsiteX3" fmla="*/ 134940 w 1648197"/>
                <a:gd name="connsiteY3" fmla="*/ 1782143 h 1782897"/>
                <a:gd name="connsiteX4" fmla="*/ 1525996 w 1648197"/>
                <a:gd name="connsiteY4" fmla="*/ 877471 h 1782897"/>
                <a:gd name="connsiteX5" fmla="*/ 1457902 w 1648197"/>
                <a:gd name="connsiteY5" fmla="*/ 99258 h 1782897"/>
                <a:gd name="connsiteX6" fmla="*/ 446226 w 1648197"/>
                <a:gd name="connsiteY6" fmla="*/ 21437 h 1782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48197" h="1782897">
                  <a:moveTo>
                    <a:pt x="446226" y="21437"/>
                  </a:moveTo>
                  <a:cubicBezTo>
                    <a:pt x="230596" y="16573"/>
                    <a:pt x="228974" y="-46657"/>
                    <a:pt x="164123" y="70075"/>
                  </a:cubicBezTo>
                  <a:cubicBezTo>
                    <a:pt x="99272" y="186807"/>
                    <a:pt x="61983" y="436483"/>
                    <a:pt x="57119" y="721828"/>
                  </a:cubicBezTo>
                  <a:cubicBezTo>
                    <a:pt x="52255" y="1007173"/>
                    <a:pt x="-109873" y="1756203"/>
                    <a:pt x="134940" y="1782143"/>
                  </a:cubicBezTo>
                  <a:cubicBezTo>
                    <a:pt x="379753" y="1808084"/>
                    <a:pt x="1305502" y="1157952"/>
                    <a:pt x="1525996" y="877471"/>
                  </a:cubicBezTo>
                  <a:cubicBezTo>
                    <a:pt x="1746490" y="596990"/>
                    <a:pt x="1634621" y="241930"/>
                    <a:pt x="1457902" y="99258"/>
                  </a:cubicBezTo>
                  <a:cubicBezTo>
                    <a:pt x="1281183" y="-43414"/>
                    <a:pt x="661856" y="26301"/>
                    <a:pt x="446226" y="21437"/>
                  </a:cubicBezTo>
                  <a:close/>
                </a:path>
              </a:pathLst>
            </a:custGeom>
            <a:solidFill>
              <a:srgbClr val="A9DA74">
                <a:alpha val="40000"/>
              </a:srgbClr>
            </a:solidFill>
            <a:ln w="28575">
              <a:solidFill>
                <a:schemeClr val="tx1"/>
              </a:solidFill>
              <a:prstDash val="dash"/>
            </a:ln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4353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/>
      <p:bldP spid="100" grpId="0"/>
      <p:bldP spid="10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66891" y="155942"/>
            <a:ext cx="487505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600" dirty="0" smtClean="0">
                <a:solidFill>
                  <a:schemeClr val="accent1">
                    <a:lumMod val="50000"/>
                  </a:schemeClr>
                </a:solidFill>
                <a:latin typeface="Roboto Slab" pitchFamily="2" charset="0"/>
                <a:ea typeface="Roboto Slab" pitchFamily="2" charset="0"/>
              </a:rPr>
              <a:t>multi-way spectral clustering</a:t>
            </a:r>
            <a:endParaRPr lang="en-US" sz="2600" dirty="0">
              <a:solidFill>
                <a:schemeClr val="accent1">
                  <a:lumMod val="50000"/>
                </a:schemeClr>
              </a:solidFill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 flipV="1">
            <a:off x="602484" y="709067"/>
            <a:ext cx="8189299" cy="2390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4" name="TextBox 283"/>
              <p:cNvSpPr txBox="1"/>
              <p:nvPr/>
            </p:nvSpPr>
            <p:spPr>
              <a:xfrm>
                <a:off x="555389" y="992670"/>
                <a:ext cx="4005712" cy="7230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dirty="0" smtClean="0">
                    <a:solidFill>
                      <a:schemeClr val="accent1">
                        <a:lumMod val="50000"/>
                      </a:schemeClr>
                    </a:solidFill>
                    <a:latin typeface="Roboto Condensed" pitchFamily="2" charset="0"/>
                    <a:ea typeface="Roboto Condensed" pitchFamily="2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80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Roboto Condensed" pitchFamily="2" charset="0"/>
                              </a:rPr>
                            </m:ctrlPr>
                          </m:sSubPr>
                          <m:e>
                            <m:r>
                              <a:rPr lang="en-US" sz="280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Roboto Condensed" pitchFamily="2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Roboto Condensed" pitchFamily="2" charset="0"/>
                              </a:rPr>
                              <m:t>𝑘</m:t>
                            </m:r>
                          </m:sub>
                        </m:sSub>
                      </m:num>
                      <m:den>
                        <m:r>
                          <a:rPr lang="en-US" sz="28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2</m:t>
                        </m:r>
                      </m:den>
                    </m:f>
                    <m:r>
                      <a:rPr lang="en-US" sz="28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Roboto Condensed" pitchFamily="2" charset="0"/>
                      </a:rPr>
                      <m:t>≤</m:t>
                    </m:r>
                    <m:sSubSup>
                      <m:sSubSupPr>
                        <m:ctrlPr>
                          <a:rPr lang="en-US" sz="28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Φ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𝑘</m:t>
                        </m:r>
                      </m:sub>
                      <m:sup>
                        <m:r>
                          <a:rPr lang="en-US" sz="28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∗</m:t>
                        </m:r>
                      </m:sup>
                    </m:sSubSup>
                    <m:d>
                      <m:dPr>
                        <m:ctrlPr>
                          <a:rPr lang="en-US" sz="28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𝐺</m:t>
                        </m:r>
                      </m:e>
                    </m:d>
                    <m:sSup>
                      <m:sSupPr>
                        <m:ctrlPr>
                          <a:rPr lang="en-US" sz="28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≤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?</m:t>
                        </m:r>
                      </m:sup>
                    </m:sSup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Roboto Condensed" pitchFamily="2" charset="0"/>
                      </a:rPr>
                      <m:t>𝐶</m:t>
                    </m:r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Roboto Condensed" pitchFamily="2" charset="0"/>
                      </a:rPr>
                      <m:t>(</m:t>
                    </m:r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Roboto Condensed" pitchFamily="2" charset="0"/>
                      </a:rPr>
                      <m:t>𝑘</m:t>
                    </m:r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Roboto Condensed" pitchFamily="2" charset="0"/>
                      </a:rPr>
                      <m:t>)</m:t>
                    </m:r>
                    <m:rad>
                      <m:radPr>
                        <m:degHide m:val="on"/>
                        <m:ctrlPr>
                          <a:rPr lang="en-US" sz="28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Roboto Condensed" pitchFamily="2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Roboto Condensed" pitchFamily="2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Roboto Condensed" pitchFamily="2" charset="0"/>
                              </a:rPr>
                              <m:t>𝑘</m:t>
                            </m:r>
                          </m:sub>
                        </m:sSub>
                      </m:e>
                    </m:rad>
                  </m:oMath>
                </a14:m>
                <a:endParaRPr lang="en-US" sz="2800" dirty="0" smtClean="0">
                  <a:solidFill>
                    <a:schemeClr val="accent1">
                      <a:lumMod val="50000"/>
                    </a:schemeClr>
                  </a:solidFill>
                  <a:latin typeface="Roboto Condensed" pitchFamily="2" charset="0"/>
                  <a:ea typeface="Roboto Condensed" pitchFamily="2" charset="0"/>
                </a:endParaRPr>
              </a:p>
            </p:txBody>
          </p:sp>
        </mc:Choice>
        <mc:Fallback xmlns="">
          <p:sp>
            <p:nvSpPr>
              <p:cNvPr id="284" name="TextBox 28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389" y="992670"/>
                <a:ext cx="4005712" cy="723083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6" name="TextBox 285"/>
          <p:cNvSpPr txBox="1"/>
          <p:nvPr/>
        </p:nvSpPr>
        <p:spPr>
          <a:xfrm>
            <a:off x="4693052" y="992670"/>
            <a:ext cx="395973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Roboto Condensed" pitchFamily="2" charset="0"/>
                <a:ea typeface="Roboto Condensed" pitchFamily="2" charset="0"/>
              </a:rPr>
              <a:t>“</a:t>
            </a:r>
            <a:r>
              <a:rPr lang="en-US" sz="2200" dirty="0" err="1" smtClean="0">
                <a:latin typeface="Roboto Condensed" pitchFamily="2" charset="0"/>
                <a:ea typeface="Roboto Condensed" pitchFamily="2" charset="0"/>
              </a:rPr>
              <a:t>Hypercontractive</a:t>
            </a:r>
            <a:r>
              <a:rPr lang="en-US" sz="2200" dirty="0" smtClean="0">
                <a:latin typeface="Roboto Condensed" pitchFamily="2" charset="0"/>
                <a:ea typeface="Roboto Condensed" pitchFamily="2" charset="0"/>
              </a:rPr>
              <a:t> semigroups and</a:t>
            </a:r>
          </a:p>
          <a:p>
            <a:r>
              <a:rPr lang="en-US" sz="2200" dirty="0">
                <a:latin typeface="Roboto Condensed" pitchFamily="2" charset="0"/>
                <a:ea typeface="Roboto Condensed" pitchFamily="2" charset="0"/>
              </a:rPr>
              <a:t> </a:t>
            </a:r>
            <a:r>
              <a:rPr lang="en-US" sz="2200" dirty="0" smtClean="0">
                <a:latin typeface="Roboto Condensed" pitchFamily="2" charset="0"/>
                <a:ea typeface="Roboto Condensed" pitchFamily="2" charset="0"/>
              </a:rPr>
              <a:t>the two-dimensional Bose field”</a:t>
            </a:r>
          </a:p>
          <a:p>
            <a:r>
              <a:rPr lang="en-US" sz="2000" dirty="0" smtClean="0">
                <a:solidFill>
                  <a:schemeClr val="tx1"/>
                </a:solidFill>
                <a:latin typeface="Roboto Condensed" pitchFamily="2" charset="0"/>
                <a:ea typeface="Roboto Condensed" pitchFamily="2" charset="0"/>
              </a:rPr>
              <a:t> [B. Simon and R. </a:t>
            </a:r>
            <a:r>
              <a:rPr lang="en-US" sz="2000" dirty="0" err="1" smtClean="0">
                <a:solidFill>
                  <a:schemeClr val="tx1"/>
                </a:solidFill>
                <a:latin typeface="Roboto Condensed" pitchFamily="2" charset="0"/>
                <a:ea typeface="Roboto Condensed" pitchFamily="2" charset="0"/>
              </a:rPr>
              <a:t>Høegh-Krohn</a:t>
            </a:r>
            <a:r>
              <a:rPr lang="en-US" sz="2000" dirty="0" smtClean="0">
                <a:solidFill>
                  <a:schemeClr val="tx1"/>
                </a:solidFill>
                <a:latin typeface="Roboto Condensed" pitchFamily="2" charset="0"/>
                <a:ea typeface="Roboto Condensed" pitchFamily="2" charset="0"/>
              </a:rPr>
              <a:t> 1972]</a:t>
            </a:r>
          </a:p>
        </p:txBody>
      </p:sp>
      <p:pic>
        <p:nvPicPr>
          <p:cNvPr id="2050" name="Picture 2" descr="http://upload.wikimedia.org/wikipedia/commons/thumb/a/af/Bose_Einstein_condensate.png/1920px-Bose_Einstein_condensat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113" y="2589757"/>
            <a:ext cx="2070303" cy="13607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7" name="TextBox 286"/>
          <p:cNvSpPr txBox="1"/>
          <p:nvPr/>
        </p:nvSpPr>
        <p:spPr>
          <a:xfrm>
            <a:off x="4750925" y="2021850"/>
            <a:ext cx="30732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Roboto Condensed" pitchFamily="2" charset="0"/>
                <a:ea typeface="Roboto Condensed" pitchFamily="2" charset="0"/>
              </a:rPr>
              <a:t>(connection made by L. </a:t>
            </a:r>
            <a:r>
              <a:rPr lang="en-US" sz="2000" dirty="0" err="1" smtClean="0">
                <a:latin typeface="Roboto Condensed" pitchFamily="2" charset="0"/>
                <a:ea typeface="Roboto Condensed" pitchFamily="2" charset="0"/>
              </a:rPr>
              <a:t>Miclo</a:t>
            </a:r>
            <a:r>
              <a:rPr lang="en-US" sz="2000" dirty="0" smtClean="0">
                <a:latin typeface="Roboto Condensed" pitchFamily="2" charset="0"/>
                <a:ea typeface="Roboto Condensed" pitchFamily="2" charset="0"/>
              </a:rPr>
              <a:t>)</a:t>
            </a:r>
            <a:endParaRPr lang="en-US" sz="2000" dirty="0" smtClean="0">
              <a:solidFill>
                <a:schemeClr val="tx1"/>
              </a:solidFill>
              <a:latin typeface="Roboto Condensed" pitchFamily="2" charset="0"/>
              <a:ea typeface="Roboto Condensed" pitchFamily="2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4300358" y="4294216"/>
            <a:ext cx="43918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latin typeface="Roboto Condensed" pitchFamily="2" charset="0"/>
                <a:ea typeface="Roboto Condensed" pitchFamily="2" charset="0"/>
              </a:rPr>
              <a:t>Theorem </a:t>
            </a:r>
            <a:r>
              <a:rPr lang="en-US" sz="2000" dirty="0" smtClean="0">
                <a:latin typeface="Roboto Condensed" pitchFamily="2" charset="0"/>
                <a:ea typeface="Roboto Condensed" pitchFamily="2" charset="0"/>
              </a:rPr>
              <a:t>[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</a:rPr>
              <a:t>L</a:t>
            </a:r>
            <a:r>
              <a:rPr lang="en-US" sz="2000" dirty="0" smtClean="0">
                <a:latin typeface="Roboto Condensed" pitchFamily="2" charset="0"/>
                <a:ea typeface="Roboto Condensed" pitchFamily="2" charset="0"/>
              </a:rPr>
              <a:t>-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</a:rPr>
              <a:t>Oveis Gharan</a:t>
            </a:r>
            <a:r>
              <a:rPr lang="en-US" sz="2000" dirty="0" smtClean="0">
                <a:latin typeface="Roboto Condensed" pitchFamily="2" charset="0"/>
                <a:ea typeface="Roboto Condensed" pitchFamily="2" charset="0"/>
              </a:rPr>
              <a:t>-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</a:rPr>
              <a:t>Trevisan</a:t>
            </a:r>
            <a:r>
              <a:rPr lang="en-US" sz="2000" dirty="0" smtClean="0">
                <a:latin typeface="Roboto Condensed" pitchFamily="2" charset="0"/>
                <a:ea typeface="Roboto Condensed" pitchFamily="2" charset="0"/>
              </a:rPr>
              <a:t>’12]: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TextBox 99"/>
              <p:cNvSpPr txBox="1"/>
              <p:nvPr/>
            </p:nvSpPr>
            <p:spPr>
              <a:xfrm>
                <a:off x="4594772" y="4800033"/>
                <a:ext cx="4074642" cy="7230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dirty="0" smtClean="0">
                    <a:solidFill>
                      <a:schemeClr val="accent1">
                        <a:lumMod val="50000"/>
                      </a:schemeClr>
                    </a:solidFill>
                    <a:latin typeface="Roboto Condensed" pitchFamily="2" charset="0"/>
                    <a:ea typeface="Roboto Condensed" pitchFamily="2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80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Roboto Condensed" pitchFamily="2" charset="0"/>
                              </a:rPr>
                            </m:ctrlPr>
                          </m:sSubPr>
                          <m:e>
                            <m:r>
                              <a:rPr lang="en-US" sz="280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Roboto Condensed" pitchFamily="2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Roboto Condensed" pitchFamily="2" charset="0"/>
                              </a:rPr>
                              <m:t>𝑘</m:t>
                            </m:r>
                          </m:sub>
                        </m:sSub>
                      </m:num>
                      <m:den>
                        <m:r>
                          <a:rPr lang="en-US" sz="28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2</m:t>
                        </m:r>
                      </m:den>
                    </m:f>
                    <m:r>
                      <a:rPr lang="en-US" sz="28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Roboto Condensed" pitchFamily="2" charset="0"/>
                      </a:rPr>
                      <m:t>≤</m:t>
                    </m:r>
                    <m:sSubSup>
                      <m:sSubSupPr>
                        <m:ctrlPr>
                          <a:rPr lang="en-US" sz="28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Φ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𝑘</m:t>
                        </m:r>
                      </m:sub>
                      <m:sup>
                        <m:r>
                          <a:rPr lang="en-US" sz="28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∗</m:t>
                        </m:r>
                      </m:sup>
                    </m:sSubSup>
                    <m:d>
                      <m:dPr>
                        <m:ctrlPr>
                          <a:rPr lang="en-US" sz="28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𝐺</m:t>
                        </m:r>
                      </m:e>
                    </m:d>
                    <m:r>
                      <a:rPr lang="en-US" sz="28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Roboto Condensed" pitchFamily="2" charset="0"/>
                      </a:rPr>
                      <m:t>≤</m:t>
                    </m:r>
                    <m:r>
                      <a:rPr lang="en-US" sz="28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Roboto Condensed" pitchFamily="2" charset="0"/>
                      </a:rPr>
                      <m:t>𝑂</m:t>
                    </m:r>
                    <m:r>
                      <a:rPr lang="en-US" sz="28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Roboto Condensed" pitchFamily="2" charset="0"/>
                      </a:rPr>
                      <m:t>(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𝑘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2</m:t>
                        </m:r>
                      </m:sup>
                    </m:sSup>
                    <m:r>
                      <a:rPr lang="en-US" sz="28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Roboto Condensed" pitchFamily="2" charset="0"/>
                      </a:rPr>
                      <m:t>)</m:t>
                    </m:r>
                    <m:rad>
                      <m:radPr>
                        <m:degHide m:val="on"/>
                        <m:ctrlPr>
                          <a:rPr lang="en-US" sz="28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Roboto Condensed" pitchFamily="2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Roboto Condensed" pitchFamily="2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Roboto Condensed" pitchFamily="2" charset="0"/>
                              </a:rPr>
                              <m:t>𝑘</m:t>
                            </m:r>
                          </m:sub>
                        </m:sSub>
                      </m:e>
                    </m:rad>
                  </m:oMath>
                </a14:m>
                <a:endParaRPr lang="en-US" sz="2800" dirty="0" smtClean="0">
                  <a:solidFill>
                    <a:schemeClr val="accent1">
                      <a:lumMod val="50000"/>
                    </a:schemeClr>
                  </a:solidFill>
                  <a:latin typeface="Roboto Condensed" pitchFamily="2" charset="0"/>
                  <a:ea typeface="Roboto Condensed" pitchFamily="2" charset="0"/>
                </a:endParaRPr>
              </a:p>
            </p:txBody>
          </p:sp>
        </mc:Choice>
        <mc:Fallback xmlns="">
          <p:sp>
            <p:nvSpPr>
              <p:cNvPr id="100" name="TextBox 9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4772" y="4800033"/>
                <a:ext cx="4074642" cy="72308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TextBox 100"/>
              <p:cNvSpPr txBox="1"/>
              <p:nvPr/>
            </p:nvSpPr>
            <p:spPr>
              <a:xfrm>
                <a:off x="613135" y="4309673"/>
                <a:ext cx="3586366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dirty="0" smtClean="0">
                    <a:solidFill>
                      <a:schemeClr val="accent2">
                        <a:lumMod val="75000"/>
                      </a:schemeClr>
                    </a:solidFill>
                    <a:latin typeface="Roboto Condensed" pitchFamily="2" charset="0"/>
                    <a:ea typeface="Roboto Condensed" pitchFamily="2" charset="0"/>
                  </a:rPr>
                  <a:t>“If we know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𝜆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2200" dirty="0" smtClean="0">
                    <a:solidFill>
                      <a:schemeClr val="accent2">
                        <a:lumMod val="75000"/>
                      </a:schemeClr>
                    </a:solidFill>
                    <a:latin typeface="Roboto Condensed" pitchFamily="2" charset="0"/>
                    <a:ea typeface="Roboto Condensed" pitchFamily="2" charset="0"/>
                  </a:rPr>
                  <a:t> is small, can</a:t>
                </a:r>
              </a:p>
              <a:p>
                <a:r>
                  <a:rPr lang="en-US" sz="2200" dirty="0">
                    <a:solidFill>
                      <a:schemeClr val="accent2">
                        <a:lumMod val="75000"/>
                      </a:schemeClr>
                    </a:solidFill>
                    <a:latin typeface="Roboto Condensed" pitchFamily="2" charset="0"/>
                    <a:ea typeface="Roboto Condensed" pitchFamily="2" charset="0"/>
                  </a:rPr>
                  <a:t> </a:t>
                </a:r>
                <a:r>
                  <a:rPr lang="en-US" sz="2200" dirty="0" smtClean="0">
                    <a:solidFill>
                      <a:schemeClr val="accent2">
                        <a:lumMod val="75000"/>
                      </a:schemeClr>
                    </a:solidFill>
                    <a:latin typeface="Roboto Condensed" pitchFamily="2" charset="0"/>
                    <a:ea typeface="Roboto Condensed" pitchFamily="2" charset="0"/>
                  </a:rPr>
                  <a:t> we find </a:t>
                </a:r>
                <a:r>
                  <a:rPr lang="en-US" sz="2200" b="1" dirty="0" smtClean="0">
                    <a:solidFill>
                      <a:schemeClr val="accent2">
                        <a:lumMod val="75000"/>
                      </a:schemeClr>
                    </a:solidFill>
                    <a:latin typeface="Roboto Condensed" pitchFamily="2" charset="0"/>
                    <a:ea typeface="Roboto Condensed" pitchFamily="2" charset="0"/>
                  </a:rPr>
                  <a:t>small</a:t>
                </a:r>
                <a:r>
                  <a:rPr lang="en-US" sz="2200" dirty="0" smtClean="0">
                    <a:solidFill>
                      <a:schemeClr val="accent2">
                        <a:lumMod val="75000"/>
                      </a:schemeClr>
                    </a:solidFill>
                    <a:latin typeface="Roboto Condensed" pitchFamily="2" charset="0"/>
                    <a:ea typeface="Roboto Condensed" pitchFamily="2" charset="0"/>
                  </a:rPr>
                  <a:t> bottlenecks?”</a:t>
                </a:r>
              </a:p>
            </p:txBody>
          </p:sp>
        </mc:Choice>
        <mc:Fallback xmlns="">
          <p:sp>
            <p:nvSpPr>
              <p:cNvPr id="101" name="TextBox 10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135" y="4309673"/>
                <a:ext cx="3586366" cy="769441"/>
              </a:xfrm>
              <a:prstGeom prst="rect">
                <a:avLst/>
              </a:prstGeom>
              <a:blipFill rotWithShape="0">
                <a:blip r:embed="rId5"/>
                <a:stretch>
                  <a:fillRect l="-2211" t="-4762" r="-1361" b="-158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2" name="TextBox 101"/>
          <p:cNvSpPr txBox="1"/>
          <p:nvPr/>
        </p:nvSpPr>
        <p:spPr>
          <a:xfrm>
            <a:off x="582320" y="5288661"/>
            <a:ext cx="33921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latin typeface="Roboto Condensed" pitchFamily="2" charset="0"/>
                <a:ea typeface="Roboto Condensed" pitchFamily="2" charset="0"/>
              </a:rPr>
              <a:t>Finding small bottlenecks =</a:t>
            </a:r>
          </a:p>
          <a:p>
            <a:pPr algn="ctr"/>
            <a:r>
              <a:rPr lang="en-US" sz="2200" b="1" dirty="0" smtClean="0">
                <a:latin typeface="Roboto Condensed" pitchFamily="2" charset="0"/>
                <a:ea typeface="Roboto Condensed" pitchFamily="2" charset="0"/>
              </a:rPr>
              <a:t>small set expansion </a:t>
            </a:r>
            <a:r>
              <a:rPr lang="en-US" sz="2200" dirty="0" smtClean="0">
                <a:latin typeface="Roboto Condensed" pitchFamily="2" charset="0"/>
                <a:ea typeface="Roboto Condensed" pitchFamily="2" charset="0"/>
              </a:rPr>
              <a:t>problem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4534205" y="5611494"/>
            <a:ext cx="4336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Roboto Condensed" pitchFamily="2" charset="0"/>
                <a:ea typeface="Roboto Condensed" pitchFamily="2" charset="0"/>
              </a:rPr>
              <a:t>See also:</a:t>
            </a:r>
          </a:p>
          <a:p>
            <a:r>
              <a:rPr lang="en-US" sz="2000" dirty="0" smtClean="0">
                <a:latin typeface="Roboto Condensed" pitchFamily="2" charset="0"/>
                <a:ea typeface="Roboto Condensed" pitchFamily="2" charset="0"/>
              </a:rPr>
              <a:t> [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</a:rPr>
              <a:t>Louis</a:t>
            </a:r>
            <a:r>
              <a:rPr lang="en-US" sz="2000" dirty="0" smtClean="0">
                <a:latin typeface="Roboto Condensed" pitchFamily="2" charset="0"/>
                <a:ea typeface="Roboto Condensed" pitchFamily="2" charset="0"/>
              </a:rPr>
              <a:t>-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</a:rPr>
              <a:t>Raghavendra</a:t>
            </a:r>
            <a:r>
              <a:rPr lang="en-US" sz="2000" dirty="0" smtClean="0">
                <a:latin typeface="Roboto Condensed" pitchFamily="2" charset="0"/>
                <a:ea typeface="Roboto Condensed" pitchFamily="2" charset="0"/>
              </a:rPr>
              <a:t>-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</a:rPr>
              <a:t>Tetali</a:t>
            </a:r>
            <a:r>
              <a:rPr lang="en-US" sz="2000" dirty="0" smtClean="0">
                <a:latin typeface="Roboto Condensed" pitchFamily="2" charset="0"/>
                <a:ea typeface="Roboto Condensed" pitchFamily="2" charset="0"/>
              </a:rPr>
              <a:t>-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</a:rPr>
              <a:t>Vempala</a:t>
            </a:r>
            <a:r>
              <a:rPr lang="en-US" sz="2000" dirty="0" smtClean="0">
                <a:latin typeface="Roboto Condensed" pitchFamily="2" charset="0"/>
                <a:ea typeface="Roboto Condensed" pitchFamily="2" charset="0"/>
              </a:rPr>
              <a:t>’12]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010779" y="1930699"/>
            <a:ext cx="2754406" cy="2017893"/>
            <a:chOff x="1010779" y="1930699"/>
            <a:chExt cx="2754406" cy="2017893"/>
          </a:xfrm>
        </p:grpSpPr>
        <p:grpSp>
          <p:nvGrpSpPr>
            <p:cNvPr id="104" name="Group 103"/>
            <p:cNvGrpSpPr/>
            <p:nvPr/>
          </p:nvGrpSpPr>
          <p:grpSpPr>
            <a:xfrm>
              <a:off x="1113192" y="2008645"/>
              <a:ext cx="2500397" cy="1837782"/>
              <a:chOff x="815907" y="1427232"/>
              <a:chExt cx="5197428" cy="4059510"/>
            </a:xfrm>
          </p:grpSpPr>
          <p:grpSp>
            <p:nvGrpSpPr>
              <p:cNvPr id="105" name="Group 36"/>
              <p:cNvGrpSpPr/>
              <p:nvPr/>
            </p:nvGrpSpPr>
            <p:grpSpPr>
              <a:xfrm>
                <a:off x="941440" y="1516737"/>
                <a:ext cx="4978064" cy="3880317"/>
                <a:chOff x="1446575" y="1397879"/>
                <a:chExt cx="6110363" cy="4350055"/>
              </a:xfrm>
            </p:grpSpPr>
            <p:grpSp>
              <p:nvGrpSpPr>
                <p:cNvPr id="131" name="Group 357"/>
                <p:cNvGrpSpPr/>
                <p:nvPr/>
              </p:nvGrpSpPr>
              <p:grpSpPr>
                <a:xfrm>
                  <a:off x="1446575" y="1408386"/>
                  <a:ext cx="6110363" cy="4339548"/>
                  <a:chOff x="1446575" y="1408386"/>
                  <a:chExt cx="6110363" cy="4339548"/>
                </a:xfrm>
              </p:grpSpPr>
              <p:cxnSp>
                <p:nvCxnSpPr>
                  <p:cNvPr id="137" name="Straight Connector 136"/>
                  <p:cNvCxnSpPr/>
                  <p:nvPr/>
                </p:nvCxnSpPr>
                <p:spPr bwMode="auto">
                  <a:xfrm flipV="1">
                    <a:off x="3697077" y="3412939"/>
                    <a:ext cx="563251" cy="595320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38" name="Straight Connector 137"/>
                  <p:cNvCxnSpPr/>
                  <p:nvPr/>
                </p:nvCxnSpPr>
                <p:spPr bwMode="auto">
                  <a:xfrm flipV="1">
                    <a:off x="3689437" y="3760504"/>
                    <a:ext cx="1801477" cy="264150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39" name="Straight Connector 138"/>
                  <p:cNvCxnSpPr/>
                  <p:nvPr/>
                </p:nvCxnSpPr>
                <p:spPr bwMode="auto">
                  <a:xfrm rot="5400000" flipH="1" flipV="1">
                    <a:off x="4149550" y="2771765"/>
                    <a:ext cx="792446" cy="545518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40" name="Straight Connector 139"/>
                  <p:cNvCxnSpPr/>
                  <p:nvPr/>
                </p:nvCxnSpPr>
                <p:spPr bwMode="auto">
                  <a:xfrm>
                    <a:off x="4273015" y="3412939"/>
                    <a:ext cx="1230586" cy="333661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41" name="Straight Connector 140"/>
                  <p:cNvCxnSpPr/>
                  <p:nvPr/>
                </p:nvCxnSpPr>
                <p:spPr bwMode="auto">
                  <a:xfrm flipV="1">
                    <a:off x="4704354" y="3760504"/>
                    <a:ext cx="837306" cy="486589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42" name="Straight Connector 141"/>
                  <p:cNvCxnSpPr/>
                  <p:nvPr/>
                </p:nvCxnSpPr>
                <p:spPr bwMode="auto">
                  <a:xfrm rot="16200000" flipV="1">
                    <a:off x="3547219" y="2683424"/>
                    <a:ext cx="671609" cy="612482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43" name="Straight Connector 142"/>
                  <p:cNvCxnSpPr/>
                  <p:nvPr/>
                </p:nvCxnSpPr>
                <p:spPr bwMode="auto">
                  <a:xfrm flipV="1">
                    <a:off x="1519764" y="1702115"/>
                    <a:ext cx="1625583" cy="244221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44" name="Straight Connector 143"/>
                  <p:cNvCxnSpPr/>
                  <p:nvPr/>
                </p:nvCxnSpPr>
                <p:spPr bwMode="auto">
                  <a:xfrm>
                    <a:off x="1496651" y="2046898"/>
                    <a:ext cx="862868" cy="298094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45" name="Straight Connector 144"/>
                  <p:cNvCxnSpPr/>
                  <p:nvPr/>
                </p:nvCxnSpPr>
                <p:spPr bwMode="auto">
                  <a:xfrm rot="16200000" flipH="1">
                    <a:off x="1092173" y="2433623"/>
                    <a:ext cx="955337" cy="246534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46" name="Straight Connector 145"/>
                  <p:cNvCxnSpPr/>
                  <p:nvPr/>
                </p:nvCxnSpPr>
                <p:spPr bwMode="auto">
                  <a:xfrm rot="5400000">
                    <a:off x="1798471" y="2459869"/>
                    <a:ext cx="621328" cy="585522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47" name="Straight Connector 146"/>
                  <p:cNvCxnSpPr/>
                  <p:nvPr/>
                </p:nvCxnSpPr>
                <p:spPr bwMode="auto">
                  <a:xfrm rot="10800000" flipV="1">
                    <a:off x="2555976" y="1763170"/>
                    <a:ext cx="627891" cy="527948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48" name="Straight Connector 147"/>
                  <p:cNvCxnSpPr/>
                  <p:nvPr/>
                </p:nvCxnSpPr>
                <p:spPr bwMode="auto">
                  <a:xfrm rot="16200000" flipV="1">
                    <a:off x="2284208" y="2708575"/>
                    <a:ext cx="844001" cy="346690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49" name="Straight Connector 148"/>
                  <p:cNvCxnSpPr/>
                  <p:nvPr/>
                </p:nvCxnSpPr>
                <p:spPr bwMode="auto">
                  <a:xfrm rot="5400000" flipH="1" flipV="1">
                    <a:off x="2891189" y="2776005"/>
                    <a:ext cx="639286" cy="423730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50" name="Straight Connector 149"/>
                  <p:cNvCxnSpPr/>
                  <p:nvPr/>
                </p:nvCxnSpPr>
                <p:spPr bwMode="auto">
                  <a:xfrm rot="16200000" flipV="1">
                    <a:off x="3030158" y="2054516"/>
                    <a:ext cx="700342" cy="146383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51" name="Straight Connector 150"/>
                  <p:cNvCxnSpPr/>
                  <p:nvPr/>
                </p:nvCxnSpPr>
                <p:spPr bwMode="auto">
                  <a:xfrm rot="10800000">
                    <a:off x="2590646" y="2370132"/>
                    <a:ext cx="785825" cy="179575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52" name="Straight Connector 151"/>
                  <p:cNvCxnSpPr/>
                  <p:nvPr/>
                </p:nvCxnSpPr>
                <p:spPr bwMode="auto">
                  <a:xfrm rot="10800000" flipV="1">
                    <a:off x="3580633" y="2010980"/>
                    <a:ext cx="608631" cy="506402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53" name="Straight Connector 152"/>
                  <p:cNvCxnSpPr/>
                  <p:nvPr/>
                </p:nvCxnSpPr>
                <p:spPr bwMode="auto">
                  <a:xfrm rot="10800000">
                    <a:off x="3368768" y="1705708"/>
                    <a:ext cx="797382" cy="190348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54" name="Straight Connector 153"/>
                  <p:cNvCxnSpPr/>
                  <p:nvPr/>
                </p:nvCxnSpPr>
                <p:spPr bwMode="auto">
                  <a:xfrm rot="10800000">
                    <a:off x="1847192" y="3160261"/>
                    <a:ext cx="974579" cy="229856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55" name="Straight Connector 154"/>
                  <p:cNvCxnSpPr/>
                  <p:nvPr/>
                </p:nvCxnSpPr>
                <p:spPr bwMode="auto">
                  <a:xfrm rot="16200000" flipH="1">
                    <a:off x="3666555" y="2662839"/>
                    <a:ext cx="1253430" cy="1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56" name="Straight Connector 155"/>
                  <p:cNvCxnSpPr/>
                  <p:nvPr/>
                </p:nvCxnSpPr>
                <p:spPr bwMode="auto">
                  <a:xfrm rot="10800000" flipV="1">
                    <a:off x="3049045" y="3404482"/>
                    <a:ext cx="1109401" cy="3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57" name="Straight Connector 156"/>
                  <p:cNvCxnSpPr/>
                  <p:nvPr/>
                </p:nvCxnSpPr>
                <p:spPr bwMode="auto">
                  <a:xfrm flipV="1">
                    <a:off x="1962204" y="4045564"/>
                    <a:ext cx="1625583" cy="244222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58" name="Straight Connector 157"/>
                  <p:cNvCxnSpPr/>
                  <p:nvPr/>
                </p:nvCxnSpPr>
                <p:spPr bwMode="auto">
                  <a:xfrm rot="10800000" flipV="1">
                    <a:off x="2998416" y="4106619"/>
                    <a:ext cx="627891" cy="527948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59" name="Straight Connector 158"/>
                  <p:cNvCxnSpPr/>
                  <p:nvPr/>
                </p:nvCxnSpPr>
                <p:spPr bwMode="auto">
                  <a:xfrm rot="16200000" flipV="1">
                    <a:off x="3472597" y="4397965"/>
                    <a:ext cx="700343" cy="146383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60" name="Straight Connector 159"/>
                  <p:cNvCxnSpPr/>
                  <p:nvPr/>
                </p:nvCxnSpPr>
                <p:spPr bwMode="auto">
                  <a:xfrm rot="10800000" flipV="1">
                    <a:off x="4023073" y="4354429"/>
                    <a:ext cx="608631" cy="506402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61" name="Straight Connector 160"/>
                  <p:cNvCxnSpPr/>
                  <p:nvPr/>
                </p:nvCxnSpPr>
                <p:spPr bwMode="auto">
                  <a:xfrm rot="10800000">
                    <a:off x="3811208" y="4049157"/>
                    <a:ext cx="797382" cy="190348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62" name="Straight Connector 161"/>
                  <p:cNvCxnSpPr/>
                  <p:nvPr/>
                </p:nvCxnSpPr>
                <p:spPr bwMode="auto">
                  <a:xfrm rot="16200000" flipH="1">
                    <a:off x="4108996" y="5006288"/>
                    <a:ext cx="1253430" cy="1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63" name="Straight Connector 162"/>
                  <p:cNvCxnSpPr/>
                  <p:nvPr/>
                </p:nvCxnSpPr>
                <p:spPr bwMode="auto">
                  <a:xfrm>
                    <a:off x="1939091" y="4390347"/>
                    <a:ext cx="862868" cy="298094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64" name="Straight Connector 163"/>
                  <p:cNvCxnSpPr/>
                  <p:nvPr/>
                </p:nvCxnSpPr>
                <p:spPr bwMode="auto">
                  <a:xfrm rot="16200000" flipH="1">
                    <a:off x="1534613" y="4777072"/>
                    <a:ext cx="955337" cy="246534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65" name="Straight Connector 164"/>
                  <p:cNvCxnSpPr/>
                  <p:nvPr/>
                </p:nvCxnSpPr>
                <p:spPr bwMode="auto">
                  <a:xfrm rot="5400000">
                    <a:off x="2240911" y="4803318"/>
                    <a:ext cx="621328" cy="585522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66" name="Straight Connector 165"/>
                  <p:cNvCxnSpPr/>
                  <p:nvPr/>
                </p:nvCxnSpPr>
                <p:spPr bwMode="auto">
                  <a:xfrm rot="16200000" flipV="1">
                    <a:off x="2726648" y="5052024"/>
                    <a:ext cx="844001" cy="346690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67" name="Straight Connector 166"/>
                  <p:cNvCxnSpPr/>
                  <p:nvPr/>
                </p:nvCxnSpPr>
                <p:spPr bwMode="auto">
                  <a:xfrm rot="5400000" flipH="1" flipV="1">
                    <a:off x="3333629" y="5119454"/>
                    <a:ext cx="639286" cy="423730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68" name="Straight Connector 167"/>
                  <p:cNvCxnSpPr/>
                  <p:nvPr/>
                </p:nvCxnSpPr>
                <p:spPr bwMode="auto">
                  <a:xfrm rot="10800000">
                    <a:off x="3033086" y="4713581"/>
                    <a:ext cx="785825" cy="179575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69" name="Straight Connector 168"/>
                  <p:cNvCxnSpPr/>
                  <p:nvPr/>
                </p:nvCxnSpPr>
                <p:spPr bwMode="auto">
                  <a:xfrm rot="16200000" flipV="1">
                    <a:off x="3989659" y="5026873"/>
                    <a:ext cx="671609" cy="612482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70" name="Straight Connector 169"/>
                  <p:cNvCxnSpPr/>
                  <p:nvPr/>
                </p:nvCxnSpPr>
                <p:spPr bwMode="auto">
                  <a:xfrm rot="10800000">
                    <a:off x="2289632" y="5503710"/>
                    <a:ext cx="974579" cy="229856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71" name="Straight Connector 170"/>
                  <p:cNvCxnSpPr/>
                  <p:nvPr/>
                </p:nvCxnSpPr>
                <p:spPr bwMode="auto">
                  <a:xfrm rot="10800000" flipV="1">
                    <a:off x="3491485" y="5747931"/>
                    <a:ext cx="1109401" cy="3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72" name="Straight Connector 171"/>
                  <p:cNvCxnSpPr/>
                  <p:nvPr/>
                </p:nvCxnSpPr>
                <p:spPr bwMode="auto">
                  <a:xfrm rot="18852439" flipV="1">
                    <a:off x="5255361" y="2982654"/>
                    <a:ext cx="939656" cy="356374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73" name="Straight Connector 172"/>
                  <p:cNvCxnSpPr/>
                  <p:nvPr/>
                </p:nvCxnSpPr>
                <p:spPr bwMode="auto">
                  <a:xfrm rot="8052439" flipH="1" flipV="1">
                    <a:off x="5666097" y="3423963"/>
                    <a:ext cx="711739" cy="435566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74" name="Straight Connector 173"/>
                  <p:cNvCxnSpPr/>
                  <p:nvPr/>
                </p:nvCxnSpPr>
                <p:spPr bwMode="auto">
                  <a:xfrm rot="16200000" flipV="1">
                    <a:off x="4598277" y="2832539"/>
                    <a:ext cx="1145627" cy="714702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75" name="Straight Connector 174"/>
                  <p:cNvCxnSpPr/>
                  <p:nvPr/>
                </p:nvCxnSpPr>
                <p:spPr bwMode="auto">
                  <a:xfrm>
                    <a:off x="5402317" y="1408386"/>
                    <a:ext cx="1576552" cy="1250731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76" name="Straight Connector 175"/>
                  <p:cNvCxnSpPr/>
                  <p:nvPr/>
                </p:nvCxnSpPr>
                <p:spPr bwMode="auto">
                  <a:xfrm rot="16200000" flipH="1">
                    <a:off x="5076495" y="1765737"/>
                    <a:ext cx="1114098" cy="462455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77" name="Straight Connector 176"/>
                  <p:cNvCxnSpPr/>
                  <p:nvPr/>
                </p:nvCxnSpPr>
                <p:spPr bwMode="auto">
                  <a:xfrm rot="18852439" flipH="1">
                    <a:off x="4586302" y="1882191"/>
                    <a:ext cx="1063611" cy="253421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78" name="Straight Connector 177"/>
                  <p:cNvCxnSpPr/>
                  <p:nvPr/>
                </p:nvCxnSpPr>
                <p:spPr bwMode="auto">
                  <a:xfrm rot="10800000">
                    <a:off x="4834760" y="2564524"/>
                    <a:ext cx="1072057" cy="21020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79" name="Straight Connector 178"/>
                  <p:cNvCxnSpPr/>
                  <p:nvPr/>
                </p:nvCxnSpPr>
                <p:spPr bwMode="auto">
                  <a:xfrm rot="13452439" flipV="1">
                    <a:off x="6128608" y="2313373"/>
                    <a:ext cx="645430" cy="587783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80" name="Straight Connector 179"/>
                  <p:cNvCxnSpPr/>
                  <p:nvPr/>
                </p:nvCxnSpPr>
                <p:spPr bwMode="auto">
                  <a:xfrm rot="18852439" flipV="1">
                    <a:off x="6366321" y="3013176"/>
                    <a:ext cx="779715" cy="150472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81" name="Straight Connector 180"/>
                  <p:cNvCxnSpPr/>
                  <p:nvPr/>
                </p:nvCxnSpPr>
                <p:spPr bwMode="auto">
                  <a:xfrm rot="16200000" flipV="1">
                    <a:off x="5722883" y="2769476"/>
                    <a:ext cx="966952" cy="557048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82" name="Straight Connector 181"/>
                  <p:cNvCxnSpPr/>
                  <p:nvPr/>
                </p:nvCxnSpPr>
                <p:spPr bwMode="auto">
                  <a:xfrm rot="13452439" flipV="1">
                    <a:off x="6718513" y="3311777"/>
                    <a:ext cx="625632" cy="563795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83" name="Straight Connector 182"/>
                  <p:cNvCxnSpPr/>
                  <p:nvPr/>
                </p:nvCxnSpPr>
                <p:spPr bwMode="auto">
                  <a:xfrm rot="16200000" flipV="1">
                    <a:off x="6758153" y="2827284"/>
                    <a:ext cx="1019502" cy="578068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84" name="Straight Connector 183"/>
                  <p:cNvCxnSpPr/>
                  <p:nvPr/>
                </p:nvCxnSpPr>
                <p:spPr bwMode="auto">
                  <a:xfrm rot="16200000" flipV="1">
                    <a:off x="5833243" y="4172608"/>
                    <a:ext cx="1366346" cy="21019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85" name="Straight Connector 184"/>
                  <p:cNvCxnSpPr/>
                  <p:nvPr/>
                </p:nvCxnSpPr>
                <p:spPr bwMode="auto">
                  <a:xfrm rot="18852439" flipH="1">
                    <a:off x="6352056" y="4232539"/>
                    <a:ext cx="1395486" cy="1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86" name="Straight Connector 185"/>
                  <p:cNvCxnSpPr/>
                  <p:nvPr/>
                </p:nvCxnSpPr>
                <p:spPr bwMode="auto">
                  <a:xfrm rot="16200000" flipV="1">
                    <a:off x="5481147" y="3757450"/>
                    <a:ext cx="1051033" cy="1019502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  <p:cxnSp>
              <p:nvCxnSpPr>
                <p:cNvPr id="132" name="Straight Connector 131"/>
                <p:cNvCxnSpPr/>
                <p:nvPr/>
              </p:nvCxnSpPr>
              <p:spPr bwMode="auto">
                <a:xfrm>
                  <a:off x="2901398" y="3395374"/>
                  <a:ext cx="829777" cy="619581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33" name="Straight Connector 132"/>
                <p:cNvCxnSpPr/>
                <p:nvPr/>
              </p:nvCxnSpPr>
              <p:spPr bwMode="auto">
                <a:xfrm rot="16200000" flipH="1">
                  <a:off x="1224992" y="3673903"/>
                  <a:ext cx="1150350" cy="78285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34" name="Straight Connector 133"/>
                <p:cNvCxnSpPr/>
                <p:nvPr/>
              </p:nvCxnSpPr>
              <p:spPr bwMode="auto">
                <a:xfrm flipV="1">
                  <a:off x="4288225" y="1397879"/>
                  <a:ext cx="1103582" cy="536025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35" name="Straight Connector 134"/>
                <p:cNvCxnSpPr/>
                <p:nvPr/>
              </p:nvCxnSpPr>
              <p:spPr bwMode="auto">
                <a:xfrm rot="10800000" flipV="1">
                  <a:off x="4698125" y="4813740"/>
                  <a:ext cx="1765741" cy="924908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36" name="Straight Connector 135"/>
                <p:cNvCxnSpPr/>
                <p:nvPr/>
              </p:nvCxnSpPr>
              <p:spPr bwMode="auto">
                <a:xfrm rot="10800000">
                  <a:off x="4729655" y="4267200"/>
                  <a:ext cx="1776248" cy="546538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106" name="Group 93"/>
              <p:cNvGrpSpPr/>
              <p:nvPr/>
            </p:nvGrpSpPr>
            <p:grpSpPr>
              <a:xfrm>
                <a:off x="815907" y="1427232"/>
                <a:ext cx="5197428" cy="4059510"/>
                <a:chOff x="1292490" y="1297540"/>
                <a:chExt cx="6379639" cy="4550953"/>
              </a:xfrm>
              <a:solidFill>
                <a:schemeClr val="tx1"/>
              </a:solidFill>
            </p:grpSpPr>
            <p:sp>
              <p:nvSpPr>
                <p:cNvPr id="107" name="Oval 106"/>
                <p:cNvSpPr/>
                <p:nvPr/>
              </p:nvSpPr>
              <p:spPr bwMode="auto">
                <a:xfrm>
                  <a:off x="4158446" y="3289554"/>
                  <a:ext cx="231126" cy="215490"/>
                </a:xfrm>
                <a:prstGeom prst="ellipse">
                  <a:avLst/>
                </a:prstGeom>
                <a:grp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000" b="0" i="0" u="sng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ill Sans MT Condensed" pitchFamily="34" charset="0"/>
                    <a:cs typeface="Arial" charset="0"/>
                  </a:endParaRPr>
                </a:p>
              </p:txBody>
            </p:sp>
            <p:sp>
              <p:nvSpPr>
                <p:cNvPr id="108" name="Oval 107"/>
                <p:cNvSpPr/>
                <p:nvPr/>
              </p:nvSpPr>
              <p:spPr bwMode="auto">
                <a:xfrm>
                  <a:off x="1292490" y="1867323"/>
                  <a:ext cx="231126" cy="215490"/>
                </a:xfrm>
                <a:prstGeom prst="ellipse">
                  <a:avLst/>
                </a:prstGeom>
                <a:grp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000" b="0" i="0" u="sng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ill Sans MT Condensed" pitchFamily="34" charset="0"/>
                    <a:cs typeface="Arial" charset="0"/>
                  </a:endParaRPr>
                </a:p>
              </p:txBody>
            </p:sp>
            <p:sp>
              <p:nvSpPr>
                <p:cNvPr id="109" name="Oval 108"/>
                <p:cNvSpPr/>
                <p:nvPr/>
              </p:nvSpPr>
              <p:spPr bwMode="auto">
                <a:xfrm>
                  <a:off x="1616065" y="3030967"/>
                  <a:ext cx="231126" cy="215490"/>
                </a:xfrm>
                <a:prstGeom prst="ellipse">
                  <a:avLst/>
                </a:prstGeom>
                <a:grp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000" b="0" i="0" u="sng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ill Sans MT Condensed" pitchFamily="34" charset="0"/>
                    <a:cs typeface="Arial" charset="0"/>
                  </a:endParaRPr>
                </a:p>
              </p:txBody>
            </p:sp>
            <p:sp>
              <p:nvSpPr>
                <p:cNvPr id="110" name="Oval 109"/>
                <p:cNvSpPr/>
                <p:nvPr/>
              </p:nvSpPr>
              <p:spPr bwMode="auto">
                <a:xfrm>
                  <a:off x="2355668" y="2255205"/>
                  <a:ext cx="231126" cy="215490"/>
                </a:xfrm>
                <a:prstGeom prst="ellipse">
                  <a:avLst/>
                </a:prstGeom>
                <a:grp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000" b="0" i="0" u="sng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ill Sans MT Condensed" pitchFamily="34" charset="0"/>
                    <a:cs typeface="Arial" charset="0"/>
                  </a:endParaRPr>
                </a:p>
              </p:txBody>
            </p:sp>
            <p:sp>
              <p:nvSpPr>
                <p:cNvPr id="111" name="Oval 110"/>
                <p:cNvSpPr/>
                <p:nvPr/>
              </p:nvSpPr>
              <p:spPr bwMode="auto">
                <a:xfrm>
                  <a:off x="3141494" y="1565638"/>
                  <a:ext cx="231126" cy="215490"/>
                </a:xfrm>
                <a:prstGeom prst="ellipse">
                  <a:avLst/>
                </a:prstGeom>
                <a:grp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000" b="0" i="0" u="sng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ill Sans MT Condensed" pitchFamily="34" charset="0"/>
                    <a:cs typeface="Arial" charset="0"/>
                  </a:endParaRPr>
                </a:p>
              </p:txBody>
            </p:sp>
            <p:sp>
              <p:nvSpPr>
                <p:cNvPr id="112" name="Oval 111"/>
                <p:cNvSpPr/>
                <p:nvPr/>
              </p:nvSpPr>
              <p:spPr bwMode="auto">
                <a:xfrm>
                  <a:off x="3372620" y="2470694"/>
                  <a:ext cx="231126" cy="215490"/>
                </a:xfrm>
                <a:prstGeom prst="ellipse">
                  <a:avLst/>
                </a:prstGeom>
                <a:grp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000" b="0" i="0" u="sng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ill Sans MT Condensed" pitchFamily="34" charset="0"/>
                    <a:cs typeface="Arial" charset="0"/>
                  </a:endParaRPr>
                </a:p>
              </p:txBody>
            </p:sp>
            <p:sp>
              <p:nvSpPr>
                <p:cNvPr id="113" name="Oval 112"/>
                <p:cNvSpPr/>
                <p:nvPr/>
              </p:nvSpPr>
              <p:spPr bwMode="auto">
                <a:xfrm>
                  <a:off x="2817918" y="3289554"/>
                  <a:ext cx="231126" cy="215490"/>
                </a:xfrm>
                <a:prstGeom prst="ellipse">
                  <a:avLst/>
                </a:prstGeom>
                <a:grp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000" b="0" i="0" u="sng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ill Sans MT Condensed" pitchFamily="34" charset="0"/>
                    <a:cs typeface="Arial" charset="0"/>
                  </a:endParaRPr>
                </a:p>
              </p:txBody>
            </p:sp>
            <p:sp>
              <p:nvSpPr>
                <p:cNvPr id="114" name="Oval 113"/>
                <p:cNvSpPr/>
                <p:nvPr/>
              </p:nvSpPr>
              <p:spPr bwMode="auto">
                <a:xfrm>
                  <a:off x="4158446" y="1824225"/>
                  <a:ext cx="231126" cy="215490"/>
                </a:xfrm>
                <a:prstGeom prst="ellipse">
                  <a:avLst/>
                </a:prstGeom>
                <a:grp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000" b="0" i="0" u="sng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ill Sans MT Condensed" pitchFamily="34" charset="0"/>
                    <a:cs typeface="Arial" charset="0"/>
                  </a:endParaRPr>
                </a:p>
              </p:txBody>
            </p:sp>
            <p:sp>
              <p:nvSpPr>
                <p:cNvPr id="115" name="Oval 114"/>
                <p:cNvSpPr/>
                <p:nvPr/>
              </p:nvSpPr>
              <p:spPr bwMode="auto">
                <a:xfrm>
                  <a:off x="3583934" y="3909087"/>
                  <a:ext cx="231126" cy="215490"/>
                </a:xfrm>
                <a:prstGeom prst="ellipse">
                  <a:avLst/>
                </a:prstGeom>
                <a:grp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000" b="0" i="0" u="sng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ill Sans MT Condensed" pitchFamily="34" charset="0"/>
                    <a:cs typeface="Arial" charset="0"/>
                  </a:endParaRPr>
                </a:p>
              </p:txBody>
            </p:sp>
            <p:sp>
              <p:nvSpPr>
                <p:cNvPr id="116" name="Oval 115"/>
                <p:cNvSpPr/>
                <p:nvPr/>
              </p:nvSpPr>
              <p:spPr bwMode="auto">
                <a:xfrm>
                  <a:off x="4600886" y="4167674"/>
                  <a:ext cx="231126" cy="215490"/>
                </a:xfrm>
                <a:prstGeom prst="ellipse">
                  <a:avLst/>
                </a:prstGeom>
                <a:grp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000" b="0" i="0" u="sng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ill Sans MT Condensed" pitchFamily="34" charset="0"/>
                    <a:cs typeface="Arial" charset="0"/>
                  </a:endParaRPr>
                </a:p>
              </p:txBody>
            </p:sp>
            <p:sp>
              <p:nvSpPr>
                <p:cNvPr id="117" name="Oval 116"/>
                <p:cNvSpPr/>
                <p:nvPr/>
              </p:nvSpPr>
              <p:spPr bwMode="auto">
                <a:xfrm>
                  <a:off x="1734930" y="4210772"/>
                  <a:ext cx="231126" cy="215490"/>
                </a:xfrm>
                <a:prstGeom prst="ellipse">
                  <a:avLst/>
                </a:prstGeom>
                <a:grp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000" b="0" i="0" u="sng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ill Sans MT Condensed" pitchFamily="34" charset="0"/>
                    <a:cs typeface="Arial" charset="0"/>
                  </a:endParaRPr>
                </a:p>
              </p:txBody>
            </p:sp>
            <p:sp>
              <p:nvSpPr>
                <p:cNvPr id="118" name="Oval 117"/>
                <p:cNvSpPr/>
                <p:nvPr/>
              </p:nvSpPr>
              <p:spPr bwMode="auto">
                <a:xfrm>
                  <a:off x="2058505" y="5374416"/>
                  <a:ext cx="231126" cy="215490"/>
                </a:xfrm>
                <a:prstGeom prst="ellipse">
                  <a:avLst/>
                </a:prstGeom>
                <a:grp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000" b="0" i="0" u="sng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ill Sans MT Condensed" pitchFamily="34" charset="0"/>
                    <a:cs typeface="Arial" charset="0"/>
                  </a:endParaRPr>
                </a:p>
              </p:txBody>
            </p:sp>
            <p:sp>
              <p:nvSpPr>
                <p:cNvPr id="119" name="Oval 118"/>
                <p:cNvSpPr/>
                <p:nvPr/>
              </p:nvSpPr>
              <p:spPr bwMode="auto">
                <a:xfrm>
                  <a:off x="2798108" y="4598653"/>
                  <a:ext cx="231126" cy="215490"/>
                </a:xfrm>
                <a:prstGeom prst="ellipse">
                  <a:avLst/>
                </a:prstGeom>
                <a:grp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000" b="0" i="0" u="sng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ill Sans MT Condensed" pitchFamily="34" charset="0"/>
                    <a:cs typeface="Arial" charset="0"/>
                  </a:endParaRPr>
                </a:p>
              </p:txBody>
            </p:sp>
            <p:sp>
              <p:nvSpPr>
                <p:cNvPr id="120" name="Oval 119"/>
                <p:cNvSpPr/>
                <p:nvPr/>
              </p:nvSpPr>
              <p:spPr bwMode="auto">
                <a:xfrm>
                  <a:off x="3815060" y="4814143"/>
                  <a:ext cx="231126" cy="215490"/>
                </a:xfrm>
                <a:prstGeom prst="ellipse">
                  <a:avLst/>
                </a:prstGeom>
                <a:grp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000" b="0" i="0" u="sng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ill Sans MT Condensed" pitchFamily="34" charset="0"/>
                    <a:cs typeface="Arial" charset="0"/>
                  </a:endParaRPr>
                </a:p>
              </p:txBody>
            </p:sp>
            <p:sp>
              <p:nvSpPr>
                <p:cNvPr id="121" name="Oval 120"/>
                <p:cNvSpPr/>
                <p:nvPr/>
              </p:nvSpPr>
              <p:spPr bwMode="auto">
                <a:xfrm>
                  <a:off x="3260358" y="5633003"/>
                  <a:ext cx="231126" cy="215490"/>
                </a:xfrm>
                <a:prstGeom prst="ellipse">
                  <a:avLst/>
                </a:prstGeom>
                <a:grp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000" b="0" i="0" u="sng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ill Sans MT Condensed" pitchFamily="34" charset="0"/>
                    <a:cs typeface="Arial" charset="0"/>
                  </a:endParaRPr>
                </a:p>
              </p:txBody>
            </p:sp>
            <p:sp>
              <p:nvSpPr>
                <p:cNvPr id="122" name="Oval 121"/>
                <p:cNvSpPr/>
                <p:nvPr/>
              </p:nvSpPr>
              <p:spPr bwMode="auto">
                <a:xfrm>
                  <a:off x="4600886" y="5633003"/>
                  <a:ext cx="231126" cy="215490"/>
                </a:xfrm>
                <a:prstGeom prst="ellipse">
                  <a:avLst/>
                </a:prstGeom>
                <a:grp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000" b="0" i="0" u="sng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ill Sans MT Condensed" pitchFamily="34" charset="0"/>
                    <a:cs typeface="Arial" charset="0"/>
                  </a:endParaRPr>
                </a:p>
              </p:txBody>
            </p:sp>
            <p:sp>
              <p:nvSpPr>
                <p:cNvPr id="123" name="Oval 122"/>
                <p:cNvSpPr/>
                <p:nvPr/>
              </p:nvSpPr>
              <p:spPr bwMode="auto">
                <a:xfrm rot="2652439">
                  <a:off x="5408780" y="3630698"/>
                  <a:ext cx="237582" cy="239912"/>
                </a:xfrm>
                <a:prstGeom prst="ellipse">
                  <a:avLst/>
                </a:prstGeom>
                <a:grp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000" b="0" i="0" u="sng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ill Sans MT Condensed" pitchFamily="34" charset="0"/>
                    <a:cs typeface="Arial" charset="0"/>
                  </a:endParaRPr>
                </a:p>
              </p:txBody>
            </p:sp>
            <p:sp>
              <p:nvSpPr>
                <p:cNvPr id="124" name="Oval 123"/>
                <p:cNvSpPr/>
                <p:nvPr/>
              </p:nvSpPr>
              <p:spPr bwMode="auto">
                <a:xfrm rot="2652439">
                  <a:off x="5292252" y="1297540"/>
                  <a:ext cx="237582" cy="239912"/>
                </a:xfrm>
                <a:prstGeom prst="ellipse">
                  <a:avLst/>
                </a:prstGeom>
                <a:grp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000" b="0" i="0" u="sng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ill Sans MT Condensed" pitchFamily="34" charset="0"/>
                    <a:cs typeface="Arial" charset="0"/>
                  </a:endParaRPr>
                </a:p>
              </p:txBody>
            </p:sp>
            <p:sp>
              <p:nvSpPr>
                <p:cNvPr id="125" name="Oval 124"/>
                <p:cNvSpPr/>
                <p:nvPr/>
              </p:nvSpPr>
              <p:spPr bwMode="auto">
                <a:xfrm rot="2652439">
                  <a:off x="4706379" y="2480349"/>
                  <a:ext cx="237582" cy="239912"/>
                </a:xfrm>
                <a:prstGeom prst="ellipse">
                  <a:avLst/>
                </a:prstGeom>
                <a:grp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000" b="0" i="0" u="sng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ill Sans MT Condensed" pitchFamily="34" charset="0"/>
                    <a:cs typeface="Arial" charset="0"/>
                  </a:endParaRPr>
                </a:p>
              </p:txBody>
            </p:sp>
            <p:sp>
              <p:nvSpPr>
                <p:cNvPr id="126" name="Oval 125"/>
                <p:cNvSpPr/>
                <p:nvPr/>
              </p:nvSpPr>
              <p:spPr bwMode="auto">
                <a:xfrm rot="2652439">
                  <a:off x="5800884" y="2442153"/>
                  <a:ext cx="237582" cy="239912"/>
                </a:xfrm>
                <a:prstGeom prst="ellipse">
                  <a:avLst/>
                </a:prstGeom>
                <a:grp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000" b="0" i="0" u="sng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ill Sans MT Condensed" pitchFamily="34" charset="0"/>
                    <a:cs typeface="Arial" charset="0"/>
                  </a:endParaRPr>
                </a:p>
              </p:txBody>
            </p:sp>
            <p:sp>
              <p:nvSpPr>
                <p:cNvPr id="127" name="Oval 126"/>
                <p:cNvSpPr/>
                <p:nvPr/>
              </p:nvSpPr>
              <p:spPr bwMode="auto">
                <a:xfrm rot="2652439">
                  <a:off x="6868388" y="2509054"/>
                  <a:ext cx="237582" cy="239912"/>
                </a:xfrm>
                <a:prstGeom prst="ellipse">
                  <a:avLst/>
                </a:prstGeom>
                <a:grp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000" b="0" i="0" u="sng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ill Sans MT Condensed" pitchFamily="34" charset="0"/>
                    <a:cs typeface="Arial" charset="0"/>
                  </a:endParaRPr>
                </a:p>
              </p:txBody>
            </p:sp>
            <p:sp>
              <p:nvSpPr>
                <p:cNvPr id="128" name="Oval 127"/>
                <p:cNvSpPr/>
                <p:nvPr/>
              </p:nvSpPr>
              <p:spPr bwMode="auto">
                <a:xfrm rot="2652439">
                  <a:off x="6397571" y="3412880"/>
                  <a:ext cx="237582" cy="239912"/>
                </a:xfrm>
                <a:prstGeom prst="ellipse">
                  <a:avLst/>
                </a:prstGeom>
                <a:grp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000" b="0" i="0" u="sng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ill Sans MT Condensed" pitchFamily="34" charset="0"/>
                    <a:cs typeface="Arial" charset="0"/>
                  </a:endParaRPr>
                </a:p>
              </p:txBody>
            </p:sp>
            <p:sp>
              <p:nvSpPr>
                <p:cNvPr id="129" name="Oval 128"/>
                <p:cNvSpPr/>
                <p:nvPr/>
              </p:nvSpPr>
              <p:spPr bwMode="auto">
                <a:xfrm rot="2652439">
                  <a:off x="7434547" y="3514176"/>
                  <a:ext cx="237582" cy="239912"/>
                </a:xfrm>
                <a:prstGeom prst="ellipse">
                  <a:avLst/>
                </a:prstGeom>
                <a:grp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000" b="0" i="0" u="sng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ill Sans MT Condensed" pitchFamily="34" charset="0"/>
                    <a:cs typeface="Arial" charset="0"/>
                  </a:endParaRPr>
                </a:p>
              </p:txBody>
            </p:sp>
            <p:sp>
              <p:nvSpPr>
                <p:cNvPr id="130" name="Oval 129"/>
                <p:cNvSpPr/>
                <p:nvPr/>
              </p:nvSpPr>
              <p:spPr bwMode="auto">
                <a:xfrm rot="2652439">
                  <a:off x="6396542" y="4683600"/>
                  <a:ext cx="237582" cy="239912"/>
                </a:xfrm>
                <a:prstGeom prst="ellipse">
                  <a:avLst/>
                </a:prstGeom>
                <a:grp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000" b="0" i="0" u="sng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ill Sans MT Condensed" pitchFamily="34" charset="0"/>
                    <a:cs typeface="Arial" charset="0"/>
                  </a:endParaRPr>
                </a:p>
              </p:txBody>
            </p:sp>
          </p:grpSp>
        </p:grpSp>
        <p:sp>
          <p:nvSpPr>
            <p:cNvPr id="187" name="Freeform 186"/>
            <p:cNvSpPr/>
            <p:nvPr/>
          </p:nvSpPr>
          <p:spPr>
            <a:xfrm>
              <a:off x="1010779" y="2037433"/>
              <a:ext cx="1172043" cy="878042"/>
            </a:xfrm>
            <a:custGeom>
              <a:avLst/>
              <a:gdLst>
                <a:gd name="connsiteX0" fmla="*/ 321101 w 2436257"/>
                <a:gd name="connsiteY0" fmla="*/ 211519 h 1939523"/>
                <a:gd name="connsiteX1" fmla="*/ 29271 w 2436257"/>
                <a:gd name="connsiteY1" fmla="*/ 240702 h 1939523"/>
                <a:gd name="connsiteX2" fmla="*/ 48726 w 2436257"/>
                <a:gd name="connsiteY2" fmla="*/ 649264 h 1939523"/>
                <a:gd name="connsiteX3" fmla="*/ 369739 w 2436257"/>
                <a:gd name="connsiteY3" fmla="*/ 1913860 h 1939523"/>
                <a:gd name="connsiteX4" fmla="*/ 1206318 w 2436257"/>
                <a:gd name="connsiteY4" fmla="*/ 1437204 h 1939523"/>
                <a:gd name="connsiteX5" fmla="*/ 1838616 w 2436257"/>
                <a:gd name="connsiteY5" fmla="*/ 697902 h 1939523"/>
                <a:gd name="connsiteX6" fmla="*/ 2402820 w 2436257"/>
                <a:gd name="connsiteY6" fmla="*/ 104515 h 1939523"/>
                <a:gd name="connsiteX7" fmla="*/ 807484 w 2436257"/>
                <a:gd name="connsiteY7" fmla="*/ 7238 h 1939523"/>
                <a:gd name="connsiteX8" fmla="*/ 126547 w 2436257"/>
                <a:gd name="connsiteY8" fmla="*/ 192064 h 1939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36257" h="1939523">
                  <a:moveTo>
                    <a:pt x="321101" y="211519"/>
                  </a:moveTo>
                  <a:cubicBezTo>
                    <a:pt x="197884" y="189632"/>
                    <a:pt x="74667" y="167745"/>
                    <a:pt x="29271" y="240702"/>
                  </a:cubicBezTo>
                  <a:cubicBezTo>
                    <a:pt x="-16125" y="313659"/>
                    <a:pt x="-8019" y="370404"/>
                    <a:pt x="48726" y="649264"/>
                  </a:cubicBezTo>
                  <a:cubicBezTo>
                    <a:pt x="105471" y="928124"/>
                    <a:pt x="176807" y="1782537"/>
                    <a:pt x="369739" y="1913860"/>
                  </a:cubicBezTo>
                  <a:cubicBezTo>
                    <a:pt x="562671" y="2045183"/>
                    <a:pt x="961505" y="1639864"/>
                    <a:pt x="1206318" y="1437204"/>
                  </a:cubicBezTo>
                  <a:cubicBezTo>
                    <a:pt x="1451131" y="1234544"/>
                    <a:pt x="1639199" y="920017"/>
                    <a:pt x="1838616" y="697902"/>
                  </a:cubicBezTo>
                  <a:cubicBezTo>
                    <a:pt x="2038033" y="475787"/>
                    <a:pt x="2574675" y="219626"/>
                    <a:pt x="2402820" y="104515"/>
                  </a:cubicBezTo>
                  <a:cubicBezTo>
                    <a:pt x="2230965" y="-10596"/>
                    <a:pt x="1186863" y="-7353"/>
                    <a:pt x="807484" y="7238"/>
                  </a:cubicBezTo>
                  <a:cubicBezTo>
                    <a:pt x="428105" y="21829"/>
                    <a:pt x="277326" y="106946"/>
                    <a:pt x="126547" y="192064"/>
                  </a:cubicBezTo>
                </a:path>
              </a:pathLst>
            </a:custGeom>
            <a:solidFill>
              <a:schemeClr val="tx2">
                <a:lumMod val="40000"/>
                <a:lumOff val="60000"/>
                <a:alpha val="5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Freeform 187"/>
            <p:cNvSpPr/>
            <p:nvPr/>
          </p:nvSpPr>
          <p:spPr>
            <a:xfrm>
              <a:off x="2355480" y="1930699"/>
              <a:ext cx="1227046" cy="766516"/>
            </a:xfrm>
            <a:custGeom>
              <a:avLst/>
              <a:gdLst>
                <a:gd name="connsiteX0" fmla="*/ 590163 w 2550589"/>
                <a:gd name="connsiteY0" fmla="*/ 28996 h 1693172"/>
                <a:gd name="connsiteX1" fmla="*/ 308061 w 2550589"/>
                <a:gd name="connsiteY1" fmla="*/ 807209 h 1693172"/>
                <a:gd name="connsiteX2" fmla="*/ 64870 w 2550589"/>
                <a:gd name="connsiteY2" fmla="*/ 1118494 h 1693172"/>
                <a:gd name="connsiteX3" fmla="*/ 123236 w 2550589"/>
                <a:gd name="connsiteY3" fmla="*/ 1643788 h 1693172"/>
                <a:gd name="connsiteX4" fmla="*/ 1358649 w 2550589"/>
                <a:gd name="connsiteY4" fmla="*/ 1663243 h 1693172"/>
                <a:gd name="connsiteX5" fmla="*/ 2428691 w 2550589"/>
                <a:gd name="connsiteY5" fmla="*/ 1575694 h 1693172"/>
                <a:gd name="connsiteX6" fmla="*/ 2428691 w 2550589"/>
                <a:gd name="connsiteY6" fmla="*/ 1274136 h 1693172"/>
                <a:gd name="connsiteX7" fmla="*/ 1553202 w 2550589"/>
                <a:gd name="connsiteY7" fmla="*/ 272188 h 1693172"/>
                <a:gd name="connsiteX8" fmla="*/ 590163 w 2550589"/>
                <a:gd name="connsiteY8" fmla="*/ 28996 h 1693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50589" h="1693172">
                  <a:moveTo>
                    <a:pt x="590163" y="28996"/>
                  </a:moveTo>
                  <a:cubicBezTo>
                    <a:pt x="382639" y="118166"/>
                    <a:pt x="395610" y="625626"/>
                    <a:pt x="308061" y="807209"/>
                  </a:cubicBezTo>
                  <a:cubicBezTo>
                    <a:pt x="220512" y="988792"/>
                    <a:pt x="95674" y="979064"/>
                    <a:pt x="64870" y="1118494"/>
                  </a:cubicBezTo>
                  <a:cubicBezTo>
                    <a:pt x="34066" y="1257924"/>
                    <a:pt x="-92394" y="1552996"/>
                    <a:pt x="123236" y="1643788"/>
                  </a:cubicBezTo>
                  <a:cubicBezTo>
                    <a:pt x="338866" y="1734580"/>
                    <a:pt x="974407" y="1674592"/>
                    <a:pt x="1358649" y="1663243"/>
                  </a:cubicBezTo>
                  <a:cubicBezTo>
                    <a:pt x="1742891" y="1651894"/>
                    <a:pt x="2250351" y="1640545"/>
                    <a:pt x="2428691" y="1575694"/>
                  </a:cubicBezTo>
                  <a:cubicBezTo>
                    <a:pt x="2607031" y="1510843"/>
                    <a:pt x="2574606" y="1491387"/>
                    <a:pt x="2428691" y="1274136"/>
                  </a:cubicBezTo>
                  <a:cubicBezTo>
                    <a:pt x="2282776" y="1056885"/>
                    <a:pt x="1856381" y="478090"/>
                    <a:pt x="1553202" y="272188"/>
                  </a:cubicBezTo>
                  <a:cubicBezTo>
                    <a:pt x="1250023" y="66286"/>
                    <a:pt x="797687" y="-60174"/>
                    <a:pt x="590163" y="28996"/>
                  </a:cubicBezTo>
                  <a:close/>
                </a:path>
              </a:pathLst>
            </a:custGeom>
            <a:solidFill>
              <a:srgbClr val="913533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Freeform 188"/>
            <p:cNvSpPr/>
            <p:nvPr/>
          </p:nvSpPr>
          <p:spPr>
            <a:xfrm>
              <a:off x="1179063" y="3065683"/>
              <a:ext cx="801465" cy="816614"/>
            </a:xfrm>
            <a:custGeom>
              <a:avLst/>
              <a:gdLst>
                <a:gd name="connsiteX0" fmla="*/ 311766 w 1665957"/>
                <a:gd name="connsiteY0" fmla="*/ 12189 h 1803834"/>
                <a:gd name="connsiteX1" fmla="*/ 10208 w 1665957"/>
                <a:gd name="connsiteY1" fmla="*/ 206742 h 1803834"/>
                <a:gd name="connsiteX2" fmla="*/ 126940 w 1665957"/>
                <a:gd name="connsiteY2" fmla="*/ 1023866 h 1803834"/>
                <a:gd name="connsiteX3" fmla="*/ 661961 w 1665957"/>
                <a:gd name="connsiteY3" fmla="*/ 1802078 h 1803834"/>
                <a:gd name="connsiteX4" fmla="*/ 1372081 w 1665957"/>
                <a:gd name="connsiteY4" fmla="*/ 1218419 h 1803834"/>
                <a:gd name="connsiteX5" fmla="*/ 1634727 w 1665957"/>
                <a:gd name="connsiteY5" fmla="*/ 654214 h 1803834"/>
                <a:gd name="connsiteX6" fmla="*/ 700872 w 1665957"/>
                <a:gd name="connsiteY6" fmla="*/ 70555 h 1803834"/>
                <a:gd name="connsiteX7" fmla="*/ 253400 w 1665957"/>
                <a:gd name="connsiteY7" fmla="*/ 31644 h 1803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65957" h="1803834">
                  <a:moveTo>
                    <a:pt x="311766" y="12189"/>
                  </a:moveTo>
                  <a:cubicBezTo>
                    <a:pt x="176389" y="25159"/>
                    <a:pt x="41012" y="38129"/>
                    <a:pt x="10208" y="206742"/>
                  </a:cubicBezTo>
                  <a:cubicBezTo>
                    <a:pt x="-20596" y="375355"/>
                    <a:pt x="18314" y="757977"/>
                    <a:pt x="126940" y="1023866"/>
                  </a:cubicBezTo>
                  <a:cubicBezTo>
                    <a:pt x="235565" y="1289755"/>
                    <a:pt x="454438" y="1769653"/>
                    <a:pt x="661961" y="1802078"/>
                  </a:cubicBezTo>
                  <a:cubicBezTo>
                    <a:pt x="869484" y="1834503"/>
                    <a:pt x="1209953" y="1409729"/>
                    <a:pt x="1372081" y="1218419"/>
                  </a:cubicBezTo>
                  <a:cubicBezTo>
                    <a:pt x="1534209" y="1027109"/>
                    <a:pt x="1746595" y="845525"/>
                    <a:pt x="1634727" y="654214"/>
                  </a:cubicBezTo>
                  <a:cubicBezTo>
                    <a:pt x="1522859" y="462903"/>
                    <a:pt x="931093" y="174317"/>
                    <a:pt x="700872" y="70555"/>
                  </a:cubicBezTo>
                  <a:cubicBezTo>
                    <a:pt x="470651" y="-33207"/>
                    <a:pt x="362025" y="-782"/>
                    <a:pt x="253400" y="31644"/>
                  </a:cubicBezTo>
                </a:path>
              </a:pathLst>
            </a:custGeom>
            <a:solidFill>
              <a:srgbClr val="00B0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Freeform 189"/>
            <p:cNvSpPr/>
            <p:nvPr/>
          </p:nvSpPr>
          <p:spPr>
            <a:xfrm>
              <a:off x="2972264" y="2792864"/>
              <a:ext cx="792921" cy="807136"/>
            </a:xfrm>
            <a:custGeom>
              <a:avLst/>
              <a:gdLst>
                <a:gd name="connsiteX0" fmla="*/ 446226 w 1648197"/>
                <a:gd name="connsiteY0" fmla="*/ 21437 h 1782897"/>
                <a:gd name="connsiteX1" fmla="*/ 164123 w 1648197"/>
                <a:gd name="connsiteY1" fmla="*/ 70075 h 1782897"/>
                <a:gd name="connsiteX2" fmla="*/ 57119 w 1648197"/>
                <a:gd name="connsiteY2" fmla="*/ 721828 h 1782897"/>
                <a:gd name="connsiteX3" fmla="*/ 134940 w 1648197"/>
                <a:gd name="connsiteY3" fmla="*/ 1782143 h 1782897"/>
                <a:gd name="connsiteX4" fmla="*/ 1525996 w 1648197"/>
                <a:gd name="connsiteY4" fmla="*/ 877471 h 1782897"/>
                <a:gd name="connsiteX5" fmla="*/ 1457902 w 1648197"/>
                <a:gd name="connsiteY5" fmla="*/ 99258 h 1782897"/>
                <a:gd name="connsiteX6" fmla="*/ 446226 w 1648197"/>
                <a:gd name="connsiteY6" fmla="*/ 21437 h 1782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48197" h="1782897">
                  <a:moveTo>
                    <a:pt x="446226" y="21437"/>
                  </a:moveTo>
                  <a:cubicBezTo>
                    <a:pt x="230596" y="16573"/>
                    <a:pt x="228974" y="-46657"/>
                    <a:pt x="164123" y="70075"/>
                  </a:cubicBezTo>
                  <a:cubicBezTo>
                    <a:pt x="99272" y="186807"/>
                    <a:pt x="61983" y="436483"/>
                    <a:pt x="57119" y="721828"/>
                  </a:cubicBezTo>
                  <a:cubicBezTo>
                    <a:pt x="52255" y="1007173"/>
                    <a:pt x="-109873" y="1756203"/>
                    <a:pt x="134940" y="1782143"/>
                  </a:cubicBezTo>
                  <a:cubicBezTo>
                    <a:pt x="379753" y="1808084"/>
                    <a:pt x="1305502" y="1157952"/>
                    <a:pt x="1525996" y="877471"/>
                  </a:cubicBezTo>
                  <a:cubicBezTo>
                    <a:pt x="1746490" y="596990"/>
                    <a:pt x="1634621" y="241930"/>
                    <a:pt x="1457902" y="99258"/>
                  </a:cubicBezTo>
                  <a:cubicBezTo>
                    <a:pt x="1281183" y="-43414"/>
                    <a:pt x="661856" y="26301"/>
                    <a:pt x="446226" y="21437"/>
                  </a:cubicBezTo>
                  <a:close/>
                </a:path>
              </a:pathLst>
            </a:custGeom>
            <a:solidFill>
              <a:srgbClr val="A9DA7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Freeform 190"/>
            <p:cNvSpPr/>
            <p:nvPr/>
          </p:nvSpPr>
          <p:spPr>
            <a:xfrm>
              <a:off x="1943063" y="2712749"/>
              <a:ext cx="759495" cy="1235843"/>
            </a:xfrm>
            <a:custGeom>
              <a:avLst/>
              <a:gdLst>
                <a:gd name="connsiteX0" fmla="*/ 656915 w 1578718"/>
                <a:gd name="connsiteY0" fmla="*/ 52271 h 2729876"/>
                <a:gd name="connsiteX1" fmla="*/ 34344 w 1578718"/>
                <a:gd name="connsiteY1" fmla="*/ 597020 h 2729876"/>
                <a:gd name="connsiteX2" fmla="*/ 160804 w 1578718"/>
                <a:gd name="connsiteY2" fmla="*/ 1287684 h 2729876"/>
                <a:gd name="connsiteX3" fmla="*/ 832012 w 1578718"/>
                <a:gd name="connsiteY3" fmla="*/ 1744884 h 2729876"/>
                <a:gd name="connsiteX4" fmla="*/ 666642 w 1578718"/>
                <a:gd name="connsiteY4" fmla="*/ 2610646 h 2729876"/>
                <a:gd name="connsiteX5" fmla="*/ 1347578 w 1578718"/>
                <a:gd name="connsiteY5" fmla="*/ 2571735 h 2729876"/>
                <a:gd name="connsiteX6" fmla="*/ 1561587 w 1578718"/>
                <a:gd name="connsiteY6" fmla="*/ 1219590 h 2729876"/>
                <a:gd name="connsiteX7" fmla="*/ 958472 w 1578718"/>
                <a:gd name="connsiteY7" fmla="*/ 149548 h 2729876"/>
                <a:gd name="connsiteX8" fmla="*/ 656915 w 1578718"/>
                <a:gd name="connsiteY8" fmla="*/ 52271 h 2729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78718" h="2729876">
                  <a:moveTo>
                    <a:pt x="656915" y="52271"/>
                  </a:moveTo>
                  <a:cubicBezTo>
                    <a:pt x="502894" y="126850"/>
                    <a:pt x="117029" y="391118"/>
                    <a:pt x="34344" y="597020"/>
                  </a:cubicBezTo>
                  <a:cubicBezTo>
                    <a:pt x="-48341" y="802922"/>
                    <a:pt x="27859" y="1096373"/>
                    <a:pt x="160804" y="1287684"/>
                  </a:cubicBezTo>
                  <a:cubicBezTo>
                    <a:pt x="293749" y="1478995"/>
                    <a:pt x="747706" y="1524390"/>
                    <a:pt x="832012" y="1744884"/>
                  </a:cubicBezTo>
                  <a:cubicBezTo>
                    <a:pt x="916318" y="1965378"/>
                    <a:pt x="580714" y="2472838"/>
                    <a:pt x="666642" y="2610646"/>
                  </a:cubicBezTo>
                  <a:cubicBezTo>
                    <a:pt x="752570" y="2748454"/>
                    <a:pt x="1198421" y="2803578"/>
                    <a:pt x="1347578" y="2571735"/>
                  </a:cubicBezTo>
                  <a:cubicBezTo>
                    <a:pt x="1496735" y="2339892"/>
                    <a:pt x="1626438" y="1623288"/>
                    <a:pt x="1561587" y="1219590"/>
                  </a:cubicBezTo>
                  <a:cubicBezTo>
                    <a:pt x="1496736" y="815892"/>
                    <a:pt x="1109251" y="337616"/>
                    <a:pt x="958472" y="149548"/>
                  </a:cubicBezTo>
                  <a:cubicBezTo>
                    <a:pt x="807693" y="-38520"/>
                    <a:pt x="810936" y="-22308"/>
                    <a:pt x="656915" y="52271"/>
                  </a:cubicBezTo>
                  <a:close/>
                </a:path>
              </a:pathLst>
            </a:custGeom>
            <a:solidFill>
              <a:srgbClr val="00B0F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Freeform 191"/>
            <p:cNvSpPr/>
            <p:nvPr/>
          </p:nvSpPr>
          <p:spPr>
            <a:xfrm>
              <a:off x="2969010" y="2804299"/>
              <a:ext cx="792921" cy="807136"/>
            </a:xfrm>
            <a:custGeom>
              <a:avLst/>
              <a:gdLst>
                <a:gd name="connsiteX0" fmla="*/ 446226 w 1648197"/>
                <a:gd name="connsiteY0" fmla="*/ 21437 h 1782897"/>
                <a:gd name="connsiteX1" fmla="*/ 164123 w 1648197"/>
                <a:gd name="connsiteY1" fmla="*/ 70075 h 1782897"/>
                <a:gd name="connsiteX2" fmla="*/ 57119 w 1648197"/>
                <a:gd name="connsiteY2" fmla="*/ 721828 h 1782897"/>
                <a:gd name="connsiteX3" fmla="*/ 134940 w 1648197"/>
                <a:gd name="connsiteY3" fmla="*/ 1782143 h 1782897"/>
                <a:gd name="connsiteX4" fmla="*/ 1525996 w 1648197"/>
                <a:gd name="connsiteY4" fmla="*/ 877471 h 1782897"/>
                <a:gd name="connsiteX5" fmla="*/ 1457902 w 1648197"/>
                <a:gd name="connsiteY5" fmla="*/ 99258 h 1782897"/>
                <a:gd name="connsiteX6" fmla="*/ 446226 w 1648197"/>
                <a:gd name="connsiteY6" fmla="*/ 21437 h 1782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48197" h="1782897">
                  <a:moveTo>
                    <a:pt x="446226" y="21437"/>
                  </a:moveTo>
                  <a:cubicBezTo>
                    <a:pt x="230596" y="16573"/>
                    <a:pt x="228974" y="-46657"/>
                    <a:pt x="164123" y="70075"/>
                  </a:cubicBezTo>
                  <a:cubicBezTo>
                    <a:pt x="99272" y="186807"/>
                    <a:pt x="61983" y="436483"/>
                    <a:pt x="57119" y="721828"/>
                  </a:cubicBezTo>
                  <a:cubicBezTo>
                    <a:pt x="52255" y="1007173"/>
                    <a:pt x="-109873" y="1756203"/>
                    <a:pt x="134940" y="1782143"/>
                  </a:cubicBezTo>
                  <a:cubicBezTo>
                    <a:pt x="379753" y="1808084"/>
                    <a:pt x="1305502" y="1157952"/>
                    <a:pt x="1525996" y="877471"/>
                  </a:cubicBezTo>
                  <a:cubicBezTo>
                    <a:pt x="1746490" y="596990"/>
                    <a:pt x="1634621" y="241930"/>
                    <a:pt x="1457902" y="99258"/>
                  </a:cubicBezTo>
                  <a:cubicBezTo>
                    <a:pt x="1281183" y="-43414"/>
                    <a:pt x="661856" y="26301"/>
                    <a:pt x="446226" y="21437"/>
                  </a:cubicBezTo>
                  <a:close/>
                </a:path>
              </a:pathLst>
            </a:custGeom>
            <a:solidFill>
              <a:srgbClr val="A9DA74">
                <a:alpha val="40000"/>
              </a:srgbClr>
            </a:solidFill>
            <a:ln w="28575">
              <a:solidFill>
                <a:schemeClr val="tx1"/>
              </a:solidFill>
              <a:prstDash val="dash"/>
            </a:ln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17803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roup 336"/>
          <p:cNvGrpSpPr/>
          <p:nvPr/>
        </p:nvGrpSpPr>
        <p:grpSpPr>
          <a:xfrm>
            <a:off x="4369788" y="2735618"/>
            <a:ext cx="4276663" cy="2990169"/>
            <a:chOff x="815907" y="1427232"/>
            <a:chExt cx="5197428" cy="4059510"/>
          </a:xfrm>
          <a:scene3d>
            <a:camera prst="isometricOffAxis2Top"/>
            <a:lightRig rig="threePt" dir="t"/>
          </a:scene3d>
        </p:grpSpPr>
        <p:grpSp>
          <p:nvGrpSpPr>
            <p:cNvPr id="338" name="Group 36"/>
            <p:cNvGrpSpPr/>
            <p:nvPr/>
          </p:nvGrpSpPr>
          <p:grpSpPr>
            <a:xfrm>
              <a:off x="941440" y="1516737"/>
              <a:ext cx="4978064" cy="3880317"/>
              <a:chOff x="1446575" y="1397879"/>
              <a:chExt cx="6110363" cy="4350055"/>
            </a:xfrm>
          </p:grpSpPr>
          <p:grpSp>
            <p:nvGrpSpPr>
              <p:cNvPr id="364" name="Group 357"/>
              <p:cNvGrpSpPr/>
              <p:nvPr/>
            </p:nvGrpSpPr>
            <p:grpSpPr>
              <a:xfrm>
                <a:off x="1446575" y="1408386"/>
                <a:ext cx="6110363" cy="4339548"/>
                <a:chOff x="1446575" y="1408386"/>
                <a:chExt cx="6110363" cy="4339548"/>
              </a:xfrm>
            </p:grpSpPr>
            <p:cxnSp>
              <p:nvCxnSpPr>
                <p:cNvPr id="370" name="Straight Connector 369"/>
                <p:cNvCxnSpPr/>
                <p:nvPr/>
              </p:nvCxnSpPr>
              <p:spPr bwMode="auto">
                <a:xfrm flipV="1">
                  <a:off x="3697077" y="3412939"/>
                  <a:ext cx="563251" cy="595320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71" name="Straight Connector 370"/>
                <p:cNvCxnSpPr/>
                <p:nvPr/>
              </p:nvCxnSpPr>
              <p:spPr bwMode="auto">
                <a:xfrm flipV="1">
                  <a:off x="3689437" y="3760504"/>
                  <a:ext cx="1801477" cy="264150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72" name="Straight Connector 371"/>
                <p:cNvCxnSpPr/>
                <p:nvPr/>
              </p:nvCxnSpPr>
              <p:spPr bwMode="auto">
                <a:xfrm rot="5400000" flipH="1" flipV="1">
                  <a:off x="4149550" y="2771765"/>
                  <a:ext cx="792446" cy="545518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73" name="Straight Connector 372"/>
                <p:cNvCxnSpPr/>
                <p:nvPr/>
              </p:nvCxnSpPr>
              <p:spPr bwMode="auto">
                <a:xfrm>
                  <a:off x="4273015" y="3412939"/>
                  <a:ext cx="1230586" cy="333661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74" name="Straight Connector 373"/>
                <p:cNvCxnSpPr/>
                <p:nvPr/>
              </p:nvCxnSpPr>
              <p:spPr bwMode="auto">
                <a:xfrm flipV="1">
                  <a:off x="4704354" y="3760504"/>
                  <a:ext cx="837306" cy="486589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75" name="Straight Connector 374"/>
                <p:cNvCxnSpPr/>
                <p:nvPr/>
              </p:nvCxnSpPr>
              <p:spPr bwMode="auto">
                <a:xfrm rot="16200000" flipV="1">
                  <a:off x="3547219" y="2683424"/>
                  <a:ext cx="671609" cy="612482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76" name="Straight Connector 375"/>
                <p:cNvCxnSpPr/>
                <p:nvPr/>
              </p:nvCxnSpPr>
              <p:spPr bwMode="auto">
                <a:xfrm flipV="1">
                  <a:off x="1519764" y="1702115"/>
                  <a:ext cx="1625583" cy="244221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77" name="Straight Connector 376"/>
                <p:cNvCxnSpPr/>
                <p:nvPr/>
              </p:nvCxnSpPr>
              <p:spPr bwMode="auto">
                <a:xfrm>
                  <a:off x="1496651" y="2046898"/>
                  <a:ext cx="862868" cy="298094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78" name="Straight Connector 377"/>
                <p:cNvCxnSpPr/>
                <p:nvPr/>
              </p:nvCxnSpPr>
              <p:spPr bwMode="auto">
                <a:xfrm rot="16200000" flipH="1">
                  <a:off x="1092173" y="2433623"/>
                  <a:ext cx="955337" cy="246534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79" name="Straight Connector 378"/>
                <p:cNvCxnSpPr/>
                <p:nvPr/>
              </p:nvCxnSpPr>
              <p:spPr bwMode="auto">
                <a:xfrm rot="5400000">
                  <a:off x="1798471" y="2459869"/>
                  <a:ext cx="621328" cy="585522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80" name="Straight Connector 379"/>
                <p:cNvCxnSpPr/>
                <p:nvPr/>
              </p:nvCxnSpPr>
              <p:spPr bwMode="auto">
                <a:xfrm rot="10800000" flipV="1">
                  <a:off x="2555976" y="1763170"/>
                  <a:ext cx="627891" cy="527948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81" name="Straight Connector 380"/>
                <p:cNvCxnSpPr/>
                <p:nvPr/>
              </p:nvCxnSpPr>
              <p:spPr bwMode="auto">
                <a:xfrm rot="16200000" flipV="1">
                  <a:off x="2284208" y="2708575"/>
                  <a:ext cx="844001" cy="346690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82" name="Straight Connector 381"/>
                <p:cNvCxnSpPr/>
                <p:nvPr/>
              </p:nvCxnSpPr>
              <p:spPr bwMode="auto">
                <a:xfrm rot="5400000" flipH="1" flipV="1">
                  <a:off x="2891189" y="2776005"/>
                  <a:ext cx="639286" cy="423730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83" name="Straight Connector 382"/>
                <p:cNvCxnSpPr/>
                <p:nvPr/>
              </p:nvCxnSpPr>
              <p:spPr bwMode="auto">
                <a:xfrm rot="16200000" flipV="1">
                  <a:off x="3030158" y="2054516"/>
                  <a:ext cx="700342" cy="146383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84" name="Straight Connector 383"/>
                <p:cNvCxnSpPr/>
                <p:nvPr/>
              </p:nvCxnSpPr>
              <p:spPr bwMode="auto">
                <a:xfrm rot="10800000">
                  <a:off x="2590646" y="2370132"/>
                  <a:ext cx="785825" cy="179575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85" name="Straight Connector 384"/>
                <p:cNvCxnSpPr/>
                <p:nvPr/>
              </p:nvCxnSpPr>
              <p:spPr bwMode="auto">
                <a:xfrm rot="10800000" flipV="1">
                  <a:off x="3580633" y="2010980"/>
                  <a:ext cx="608631" cy="506402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86" name="Straight Connector 385"/>
                <p:cNvCxnSpPr/>
                <p:nvPr/>
              </p:nvCxnSpPr>
              <p:spPr bwMode="auto">
                <a:xfrm rot="10800000">
                  <a:off x="3368768" y="1705708"/>
                  <a:ext cx="797382" cy="190348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87" name="Straight Connector 386"/>
                <p:cNvCxnSpPr/>
                <p:nvPr/>
              </p:nvCxnSpPr>
              <p:spPr bwMode="auto">
                <a:xfrm rot="10800000">
                  <a:off x="1847192" y="3160261"/>
                  <a:ext cx="974579" cy="229856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88" name="Straight Connector 387"/>
                <p:cNvCxnSpPr/>
                <p:nvPr/>
              </p:nvCxnSpPr>
              <p:spPr bwMode="auto">
                <a:xfrm rot="16200000" flipH="1">
                  <a:off x="3666555" y="2662839"/>
                  <a:ext cx="1253430" cy="1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89" name="Straight Connector 388"/>
                <p:cNvCxnSpPr/>
                <p:nvPr/>
              </p:nvCxnSpPr>
              <p:spPr bwMode="auto">
                <a:xfrm rot="10800000" flipV="1">
                  <a:off x="3049045" y="3404482"/>
                  <a:ext cx="1109401" cy="3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90" name="Straight Connector 389"/>
                <p:cNvCxnSpPr/>
                <p:nvPr/>
              </p:nvCxnSpPr>
              <p:spPr bwMode="auto">
                <a:xfrm flipV="1">
                  <a:off x="1962204" y="4045564"/>
                  <a:ext cx="1625583" cy="244222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91" name="Straight Connector 390"/>
                <p:cNvCxnSpPr/>
                <p:nvPr/>
              </p:nvCxnSpPr>
              <p:spPr bwMode="auto">
                <a:xfrm rot="10800000" flipV="1">
                  <a:off x="2998416" y="4106619"/>
                  <a:ext cx="627891" cy="527948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92" name="Straight Connector 391"/>
                <p:cNvCxnSpPr/>
                <p:nvPr/>
              </p:nvCxnSpPr>
              <p:spPr bwMode="auto">
                <a:xfrm rot="16200000" flipV="1">
                  <a:off x="3472597" y="4397965"/>
                  <a:ext cx="700343" cy="146383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93" name="Straight Connector 392"/>
                <p:cNvCxnSpPr/>
                <p:nvPr/>
              </p:nvCxnSpPr>
              <p:spPr bwMode="auto">
                <a:xfrm rot="10800000" flipV="1">
                  <a:off x="4023073" y="4354429"/>
                  <a:ext cx="608631" cy="506402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94" name="Straight Connector 393"/>
                <p:cNvCxnSpPr/>
                <p:nvPr/>
              </p:nvCxnSpPr>
              <p:spPr bwMode="auto">
                <a:xfrm rot="10800000">
                  <a:off x="3811208" y="4049157"/>
                  <a:ext cx="797382" cy="190348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95" name="Straight Connector 394"/>
                <p:cNvCxnSpPr/>
                <p:nvPr/>
              </p:nvCxnSpPr>
              <p:spPr bwMode="auto">
                <a:xfrm rot="16200000" flipH="1">
                  <a:off x="4108996" y="5006288"/>
                  <a:ext cx="1253430" cy="1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96" name="Straight Connector 395"/>
                <p:cNvCxnSpPr/>
                <p:nvPr/>
              </p:nvCxnSpPr>
              <p:spPr bwMode="auto">
                <a:xfrm>
                  <a:off x="1939091" y="4390347"/>
                  <a:ext cx="862868" cy="298094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97" name="Straight Connector 396"/>
                <p:cNvCxnSpPr/>
                <p:nvPr/>
              </p:nvCxnSpPr>
              <p:spPr bwMode="auto">
                <a:xfrm rot="16200000" flipH="1">
                  <a:off x="1534613" y="4777072"/>
                  <a:ext cx="955337" cy="246534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98" name="Straight Connector 397"/>
                <p:cNvCxnSpPr/>
                <p:nvPr/>
              </p:nvCxnSpPr>
              <p:spPr bwMode="auto">
                <a:xfrm rot="5400000">
                  <a:off x="2240911" y="4803318"/>
                  <a:ext cx="621328" cy="585522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99" name="Straight Connector 398"/>
                <p:cNvCxnSpPr/>
                <p:nvPr/>
              </p:nvCxnSpPr>
              <p:spPr bwMode="auto">
                <a:xfrm rot="16200000" flipV="1">
                  <a:off x="2726648" y="5052024"/>
                  <a:ext cx="844001" cy="346690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00" name="Straight Connector 399"/>
                <p:cNvCxnSpPr/>
                <p:nvPr/>
              </p:nvCxnSpPr>
              <p:spPr bwMode="auto">
                <a:xfrm rot="5400000" flipH="1" flipV="1">
                  <a:off x="3333629" y="5119454"/>
                  <a:ext cx="639286" cy="423730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01" name="Straight Connector 400"/>
                <p:cNvCxnSpPr/>
                <p:nvPr/>
              </p:nvCxnSpPr>
              <p:spPr bwMode="auto">
                <a:xfrm rot="10800000">
                  <a:off x="3033086" y="4713581"/>
                  <a:ext cx="785825" cy="179575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02" name="Straight Connector 401"/>
                <p:cNvCxnSpPr/>
                <p:nvPr/>
              </p:nvCxnSpPr>
              <p:spPr bwMode="auto">
                <a:xfrm rot="16200000" flipV="1">
                  <a:off x="3989659" y="5026873"/>
                  <a:ext cx="671609" cy="612482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03" name="Straight Connector 402"/>
                <p:cNvCxnSpPr/>
                <p:nvPr/>
              </p:nvCxnSpPr>
              <p:spPr bwMode="auto">
                <a:xfrm rot="10800000">
                  <a:off x="2289632" y="5503710"/>
                  <a:ext cx="974579" cy="229856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04" name="Straight Connector 403"/>
                <p:cNvCxnSpPr/>
                <p:nvPr/>
              </p:nvCxnSpPr>
              <p:spPr bwMode="auto">
                <a:xfrm rot="10800000" flipV="1">
                  <a:off x="3491485" y="5747931"/>
                  <a:ext cx="1109401" cy="3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05" name="Straight Connector 404"/>
                <p:cNvCxnSpPr/>
                <p:nvPr/>
              </p:nvCxnSpPr>
              <p:spPr bwMode="auto">
                <a:xfrm rot="18852439" flipV="1">
                  <a:off x="5255361" y="2982654"/>
                  <a:ext cx="939656" cy="356374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06" name="Straight Connector 405"/>
                <p:cNvCxnSpPr/>
                <p:nvPr/>
              </p:nvCxnSpPr>
              <p:spPr bwMode="auto">
                <a:xfrm rot="8052439" flipH="1" flipV="1">
                  <a:off x="5666097" y="3423963"/>
                  <a:ext cx="711739" cy="435566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07" name="Straight Connector 406"/>
                <p:cNvCxnSpPr/>
                <p:nvPr/>
              </p:nvCxnSpPr>
              <p:spPr bwMode="auto">
                <a:xfrm rot="16200000" flipV="1">
                  <a:off x="4598277" y="2832539"/>
                  <a:ext cx="1145627" cy="714702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08" name="Straight Connector 407"/>
                <p:cNvCxnSpPr/>
                <p:nvPr/>
              </p:nvCxnSpPr>
              <p:spPr bwMode="auto">
                <a:xfrm>
                  <a:off x="5402317" y="1408386"/>
                  <a:ext cx="1576552" cy="1250731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09" name="Straight Connector 408"/>
                <p:cNvCxnSpPr/>
                <p:nvPr/>
              </p:nvCxnSpPr>
              <p:spPr bwMode="auto">
                <a:xfrm rot="16200000" flipH="1">
                  <a:off x="5076495" y="1765737"/>
                  <a:ext cx="1114098" cy="462455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10" name="Straight Connector 409"/>
                <p:cNvCxnSpPr/>
                <p:nvPr/>
              </p:nvCxnSpPr>
              <p:spPr bwMode="auto">
                <a:xfrm rot="18852439" flipH="1">
                  <a:off x="4586302" y="1882191"/>
                  <a:ext cx="1063611" cy="253421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11" name="Straight Connector 410"/>
                <p:cNvCxnSpPr/>
                <p:nvPr/>
              </p:nvCxnSpPr>
              <p:spPr bwMode="auto">
                <a:xfrm rot="10800000">
                  <a:off x="4834760" y="2564524"/>
                  <a:ext cx="1072057" cy="21020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12" name="Straight Connector 411"/>
                <p:cNvCxnSpPr/>
                <p:nvPr/>
              </p:nvCxnSpPr>
              <p:spPr bwMode="auto">
                <a:xfrm rot="13452439" flipV="1">
                  <a:off x="6128609" y="2329610"/>
                  <a:ext cx="645430" cy="587783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13" name="Straight Connector 412"/>
                <p:cNvCxnSpPr/>
                <p:nvPr/>
              </p:nvCxnSpPr>
              <p:spPr bwMode="auto">
                <a:xfrm rot="18852439" flipV="1">
                  <a:off x="6366321" y="3013176"/>
                  <a:ext cx="779715" cy="150472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14" name="Straight Connector 413"/>
                <p:cNvCxnSpPr/>
                <p:nvPr/>
              </p:nvCxnSpPr>
              <p:spPr bwMode="auto">
                <a:xfrm rot="16200000" flipV="1">
                  <a:off x="5722883" y="2769476"/>
                  <a:ext cx="966952" cy="557048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15" name="Straight Connector 414"/>
                <p:cNvCxnSpPr/>
                <p:nvPr/>
              </p:nvCxnSpPr>
              <p:spPr bwMode="auto">
                <a:xfrm rot="13452439" flipV="1">
                  <a:off x="6718513" y="3311777"/>
                  <a:ext cx="625632" cy="563795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16" name="Straight Connector 415"/>
                <p:cNvCxnSpPr/>
                <p:nvPr/>
              </p:nvCxnSpPr>
              <p:spPr bwMode="auto">
                <a:xfrm rot="16200000" flipV="1">
                  <a:off x="6758153" y="2827284"/>
                  <a:ext cx="1019502" cy="578068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17" name="Straight Connector 416"/>
                <p:cNvCxnSpPr/>
                <p:nvPr/>
              </p:nvCxnSpPr>
              <p:spPr bwMode="auto">
                <a:xfrm rot="16200000" flipV="1">
                  <a:off x="5833243" y="4172608"/>
                  <a:ext cx="1366346" cy="21019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18" name="Straight Connector 417"/>
                <p:cNvCxnSpPr/>
                <p:nvPr/>
              </p:nvCxnSpPr>
              <p:spPr bwMode="auto">
                <a:xfrm rot="18852439" flipH="1">
                  <a:off x="6352056" y="4232539"/>
                  <a:ext cx="1395486" cy="1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19" name="Straight Connector 418"/>
                <p:cNvCxnSpPr/>
                <p:nvPr/>
              </p:nvCxnSpPr>
              <p:spPr bwMode="auto">
                <a:xfrm rot="16200000" flipV="1">
                  <a:off x="5481147" y="3757450"/>
                  <a:ext cx="1051033" cy="1019502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cxnSp>
            <p:nvCxnSpPr>
              <p:cNvPr id="365" name="Straight Connector 364"/>
              <p:cNvCxnSpPr/>
              <p:nvPr/>
            </p:nvCxnSpPr>
            <p:spPr bwMode="auto">
              <a:xfrm>
                <a:off x="2901398" y="3395374"/>
                <a:ext cx="829777" cy="619581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66" name="Straight Connector 365"/>
              <p:cNvCxnSpPr/>
              <p:nvPr/>
            </p:nvCxnSpPr>
            <p:spPr bwMode="auto">
              <a:xfrm rot="16200000" flipH="1">
                <a:off x="1224992" y="3673903"/>
                <a:ext cx="1150350" cy="78285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67" name="Straight Connector 366"/>
              <p:cNvCxnSpPr/>
              <p:nvPr/>
            </p:nvCxnSpPr>
            <p:spPr bwMode="auto">
              <a:xfrm flipV="1">
                <a:off x="4288225" y="1397879"/>
                <a:ext cx="1103582" cy="536025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68" name="Straight Connector 367"/>
              <p:cNvCxnSpPr/>
              <p:nvPr/>
            </p:nvCxnSpPr>
            <p:spPr bwMode="auto">
              <a:xfrm rot="10800000" flipV="1">
                <a:off x="4698125" y="4813740"/>
                <a:ext cx="1765741" cy="924908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69" name="Straight Connector 368"/>
              <p:cNvCxnSpPr/>
              <p:nvPr/>
            </p:nvCxnSpPr>
            <p:spPr bwMode="auto">
              <a:xfrm rot="10800000">
                <a:off x="4729655" y="4267200"/>
                <a:ext cx="1776248" cy="546538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339" name="Group 93"/>
            <p:cNvGrpSpPr/>
            <p:nvPr/>
          </p:nvGrpSpPr>
          <p:grpSpPr>
            <a:xfrm>
              <a:off x="815907" y="1427232"/>
              <a:ext cx="5197428" cy="4059510"/>
              <a:chOff x="1292490" y="1297540"/>
              <a:chExt cx="6379639" cy="4550953"/>
            </a:xfrm>
            <a:solidFill>
              <a:schemeClr val="tx1"/>
            </a:solidFill>
          </p:grpSpPr>
          <p:sp>
            <p:nvSpPr>
              <p:cNvPr id="340" name="Oval 339"/>
              <p:cNvSpPr/>
              <p:nvPr/>
            </p:nvSpPr>
            <p:spPr bwMode="auto">
              <a:xfrm>
                <a:off x="4158446" y="3289554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341" name="Oval 340"/>
              <p:cNvSpPr/>
              <p:nvPr/>
            </p:nvSpPr>
            <p:spPr bwMode="auto">
              <a:xfrm>
                <a:off x="1292490" y="1867323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342" name="Oval 341"/>
              <p:cNvSpPr/>
              <p:nvPr/>
            </p:nvSpPr>
            <p:spPr bwMode="auto">
              <a:xfrm>
                <a:off x="1616065" y="3030967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343" name="Oval 342"/>
              <p:cNvSpPr/>
              <p:nvPr/>
            </p:nvSpPr>
            <p:spPr bwMode="auto">
              <a:xfrm>
                <a:off x="2355668" y="2255205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344" name="Oval 343"/>
              <p:cNvSpPr/>
              <p:nvPr/>
            </p:nvSpPr>
            <p:spPr bwMode="auto">
              <a:xfrm>
                <a:off x="3141494" y="1565638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345" name="Oval 344"/>
              <p:cNvSpPr/>
              <p:nvPr/>
            </p:nvSpPr>
            <p:spPr bwMode="auto">
              <a:xfrm>
                <a:off x="3372620" y="2470694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346" name="Oval 345"/>
              <p:cNvSpPr/>
              <p:nvPr/>
            </p:nvSpPr>
            <p:spPr bwMode="auto">
              <a:xfrm>
                <a:off x="2817918" y="3289554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347" name="Oval 346"/>
              <p:cNvSpPr/>
              <p:nvPr/>
            </p:nvSpPr>
            <p:spPr bwMode="auto">
              <a:xfrm>
                <a:off x="4158446" y="1824225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348" name="Oval 347"/>
              <p:cNvSpPr/>
              <p:nvPr/>
            </p:nvSpPr>
            <p:spPr bwMode="auto">
              <a:xfrm>
                <a:off x="3583934" y="3909087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349" name="Oval 348"/>
              <p:cNvSpPr/>
              <p:nvPr/>
            </p:nvSpPr>
            <p:spPr bwMode="auto">
              <a:xfrm>
                <a:off x="4600886" y="4167674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350" name="Oval 349"/>
              <p:cNvSpPr/>
              <p:nvPr/>
            </p:nvSpPr>
            <p:spPr bwMode="auto">
              <a:xfrm>
                <a:off x="1734930" y="4210772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351" name="Oval 350"/>
              <p:cNvSpPr/>
              <p:nvPr/>
            </p:nvSpPr>
            <p:spPr bwMode="auto">
              <a:xfrm>
                <a:off x="2058505" y="5374416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352" name="Oval 351"/>
              <p:cNvSpPr/>
              <p:nvPr/>
            </p:nvSpPr>
            <p:spPr bwMode="auto">
              <a:xfrm>
                <a:off x="2798108" y="4598653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353" name="Oval 352"/>
              <p:cNvSpPr/>
              <p:nvPr/>
            </p:nvSpPr>
            <p:spPr bwMode="auto">
              <a:xfrm>
                <a:off x="3815060" y="4814143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354" name="Oval 353"/>
              <p:cNvSpPr/>
              <p:nvPr/>
            </p:nvSpPr>
            <p:spPr bwMode="auto">
              <a:xfrm>
                <a:off x="3260358" y="5633003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355" name="Oval 354"/>
              <p:cNvSpPr/>
              <p:nvPr/>
            </p:nvSpPr>
            <p:spPr bwMode="auto">
              <a:xfrm>
                <a:off x="4600886" y="5633003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356" name="Oval 355"/>
              <p:cNvSpPr/>
              <p:nvPr/>
            </p:nvSpPr>
            <p:spPr bwMode="auto">
              <a:xfrm rot="2652439">
                <a:off x="5408780" y="3630698"/>
                <a:ext cx="237582" cy="239912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357" name="Oval 356"/>
              <p:cNvSpPr/>
              <p:nvPr/>
            </p:nvSpPr>
            <p:spPr bwMode="auto">
              <a:xfrm rot="2652439">
                <a:off x="5292252" y="1297540"/>
                <a:ext cx="237582" cy="239912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358" name="Oval 357"/>
              <p:cNvSpPr/>
              <p:nvPr/>
            </p:nvSpPr>
            <p:spPr bwMode="auto">
              <a:xfrm rot="2652439">
                <a:off x="4706379" y="2480349"/>
                <a:ext cx="237582" cy="239912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359" name="Oval 358"/>
              <p:cNvSpPr/>
              <p:nvPr/>
            </p:nvSpPr>
            <p:spPr bwMode="auto">
              <a:xfrm rot="2652439">
                <a:off x="5800884" y="2442153"/>
                <a:ext cx="237582" cy="239912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360" name="Oval 359"/>
              <p:cNvSpPr/>
              <p:nvPr/>
            </p:nvSpPr>
            <p:spPr bwMode="auto">
              <a:xfrm rot="2652439">
                <a:off x="6868388" y="2509054"/>
                <a:ext cx="237582" cy="239912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361" name="Oval 360"/>
              <p:cNvSpPr/>
              <p:nvPr/>
            </p:nvSpPr>
            <p:spPr bwMode="auto">
              <a:xfrm rot="2652439">
                <a:off x="6397571" y="3412880"/>
                <a:ext cx="237582" cy="239912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362" name="Oval 361"/>
              <p:cNvSpPr/>
              <p:nvPr/>
            </p:nvSpPr>
            <p:spPr bwMode="auto">
              <a:xfrm rot="2652439">
                <a:off x="7434547" y="3514176"/>
                <a:ext cx="237582" cy="239912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363" name="Oval 362"/>
              <p:cNvSpPr/>
              <p:nvPr/>
            </p:nvSpPr>
            <p:spPr bwMode="auto">
              <a:xfrm rot="2652439">
                <a:off x="6396542" y="4683600"/>
                <a:ext cx="237582" cy="239912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</p:grpSp>
      </p:grpSp>
      <p:cxnSp>
        <p:nvCxnSpPr>
          <p:cNvPr id="8" name="Straight Connector 7"/>
          <p:cNvCxnSpPr/>
          <p:nvPr/>
        </p:nvCxnSpPr>
        <p:spPr>
          <a:xfrm>
            <a:off x="5237439" y="3997905"/>
            <a:ext cx="830208" cy="21967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1" name="Straight Connector 710"/>
          <p:cNvCxnSpPr/>
          <p:nvPr/>
        </p:nvCxnSpPr>
        <p:spPr>
          <a:xfrm flipV="1">
            <a:off x="5238307" y="4097074"/>
            <a:ext cx="815163" cy="6379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2" name="Straight Connector 711"/>
          <p:cNvCxnSpPr/>
          <p:nvPr/>
        </p:nvCxnSpPr>
        <p:spPr>
          <a:xfrm>
            <a:off x="5231219" y="4075809"/>
            <a:ext cx="800986" cy="21265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4298713" y="155942"/>
            <a:ext cx="454323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600" dirty="0" smtClean="0">
                <a:solidFill>
                  <a:schemeClr val="accent1">
                    <a:lumMod val="50000"/>
                  </a:schemeClr>
                </a:solidFill>
                <a:latin typeface="Roboto Slab" pitchFamily="2" charset="0"/>
                <a:ea typeface="Roboto Slab" pitchFamily="2" charset="0"/>
              </a:rPr>
              <a:t>the borders of intractability</a:t>
            </a:r>
            <a:endParaRPr lang="en-US" sz="2600" dirty="0">
              <a:solidFill>
                <a:schemeClr val="accent1">
                  <a:lumMod val="50000"/>
                </a:schemeClr>
              </a:solidFill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 flipV="1">
            <a:off x="602484" y="709067"/>
            <a:ext cx="8189299" cy="2390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3" name="TextBox 192"/>
              <p:cNvSpPr txBox="1"/>
              <p:nvPr/>
            </p:nvSpPr>
            <p:spPr>
              <a:xfrm>
                <a:off x="723947" y="999398"/>
                <a:ext cx="7552718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 smtClean="0">
                    <a:latin typeface="Roboto Condensed" pitchFamily="2" charset="0"/>
                    <a:ea typeface="Roboto Condensed" pitchFamily="2" charset="0"/>
                  </a:rPr>
                  <a:t>Suppose you are given a prime number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ea typeface="Roboto Condensed" pitchFamily="2" charset="0"/>
                      </a:rPr>
                      <m:t>𝑝</m:t>
                    </m:r>
                  </m:oMath>
                </a14:m>
                <a:r>
                  <a:rPr lang="en-US" sz="2200" dirty="0" smtClean="0">
                    <a:solidFill>
                      <a:schemeClr val="tx1"/>
                    </a:solidFill>
                    <a:latin typeface="Roboto Condensed" pitchFamily="2" charset="0"/>
                    <a:ea typeface="Roboto Condensed" pitchFamily="2" charset="0"/>
                  </a:rPr>
                  <a:t> and a family of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Roboto Condensed" pitchFamily="2" charset="0"/>
                      </a:rPr>
                      <m:t>2</m:t>
                    </m:r>
                  </m:oMath>
                </a14:m>
                <a:r>
                  <a:rPr lang="en-US" sz="2200" dirty="0" smtClean="0">
                    <a:solidFill>
                      <a:schemeClr val="tx1"/>
                    </a:solidFill>
                    <a:latin typeface="Roboto Condensed" pitchFamily="2" charset="0"/>
                    <a:ea typeface="Roboto Condensed" pitchFamily="2" charset="0"/>
                  </a:rPr>
                  <a:t>-variate linear equations </a:t>
                </a:r>
                <a:r>
                  <a:rPr lang="en-US" sz="2200" dirty="0" smtClean="0">
                    <a:latin typeface="Roboto Condensed" pitchFamily="2" charset="0"/>
                    <a:ea typeface="Roboto Condensed" pitchFamily="2" charset="0"/>
                  </a:rPr>
                  <a:t>over the variables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  <a:ea typeface="Roboto Condensed" pitchFamily="2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𝑥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1</m:t>
                        </m:r>
                      </m:sub>
                    </m:sSub>
                    <m:r>
                      <a:rPr lang="en-US" sz="2200" b="0" i="1" smtClean="0">
                        <a:latin typeface="Cambria Math" panose="02040503050406030204" pitchFamily="18" charset="0"/>
                        <a:ea typeface="Roboto Condensed" pitchFamily="2" charset="0"/>
                      </a:rPr>
                      <m:t>,</m:t>
                    </m:r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  <a:ea typeface="Roboto Condensed" pitchFamily="2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𝑥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2</m:t>
                        </m:r>
                      </m:sub>
                    </m:sSub>
                    <m:r>
                      <a:rPr lang="en-US" sz="2200" b="0" i="1" smtClean="0">
                        <a:latin typeface="Cambria Math" panose="02040503050406030204" pitchFamily="18" charset="0"/>
                        <a:ea typeface="Roboto Condensed" pitchFamily="2" charset="0"/>
                      </a:rPr>
                      <m:t>,…, </m:t>
                    </m:r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  <a:ea typeface="Roboto Condensed" pitchFamily="2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𝑥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2200" dirty="0" smtClean="0">
                    <a:solidFill>
                      <a:schemeClr val="tx1"/>
                    </a:solidFill>
                    <a:latin typeface="Roboto Condensed" pitchFamily="2" charset="0"/>
                    <a:ea typeface="Roboto Condensed" pitchFamily="2" charset="0"/>
                  </a:rPr>
                  <a:t>:</a:t>
                </a:r>
              </a:p>
            </p:txBody>
          </p:sp>
        </mc:Choice>
        <mc:Fallback xmlns="">
          <p:sp>
            <p:nvSpPr>
              <p:cNvPr id="193" name="TextBox 19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947" y="999398"/>
                <a:ext cx="7552718" cy="769441"/>
              </a:xfrm>
              <a:prstGeom prst="rect">
                <a:avLst/>
              </a:prstGeom>
              <a:blipFill rotWithShape="0">
                <a:blip r:embed="rId2"/>
                <a:stretch>
                  <a:fillRect l="-1049" t="-4762" b="-158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4" name="TextBox 193"/>
              <p:cNvSpPr txBox="1"/>
              <p:nvPr/>
            </p:nvSpPr>
            <p:spPr>
              <a:xfrm>
                <a:off x="998733" y="2010863"/>
                <a:ext cx="306962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13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−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7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=4</m:t>
                      </m:r>
                      <m:r>
                        <a:rPr lang="en-US" sz="2400" b="0" i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 (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mod</m:t>
                      </m:r>
                      <m:r>
                        <a:rPr lang="en-US" sz="2400" b="0" i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𝑝</m:t>
                      </m:r>
                      <m:r>
                        <a:rPr lang="en-US" sz="2400" b="0" i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)</m:t>
                      </m:r>
                    </m:oMath>
                  </m:oMathPara>
                </a14:m>
                <a:endParaRPr lang="en-US" sz="2400" dirty="0" smtClean="0">
                  <a:solidFill>
                    <a:schemeClr val="accent2">
                      <a:lumMod val="75000"/>
                    </a:schemeClr>
                  </a:solidFill>
                  <a:latin typeface="Roboto Condensed" pitchFamily="2" charset="0"/>
                  <a:ea typeface="Roboto Condensed" pitchFamily="2" charset="0"/>
                </a:endParaRPr>
              </a:p>
            </p:txBody>
          </p:sp>
        </mc:Choice>
        <mc:Fallback xmlns="">
          <p:sp>
            <p:nvSpPr>
              <p:cNvPr id="194" name="TextBox 19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733" y="2010863"/>
                <a:ext cx="3069623" cy="461665"/>
              </a:xfrm>
              <a:prstGeom prst="rect">
                <a:avLst/>
              </a:prstGeom>
              <a:blipFill rotWithShape="0">
                <a:blip r:embed="rId3"/>
                <a:stretch>
                  <a:fillRect r="-398"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5" name="TextBox 194"/>
              <p:cNvSpPr txBox="1"/>
              <p:nvPr/>
            </p:nvSpPr>
            <p:spPr>
              <a:xfrm>
                <a:off x="1079421" y="2443375"/>
                <a:ext cx="303063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4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−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2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=9</m:t>
                      </m:r>
                      <m:r>
                        <a:rPr lang="en-US" sz="2400" b="0" i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 (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mod</m:t>
                      </m:r>
                      <m:r>
                        <a:rPr lang="en-US" sz="2400" b="0" i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𝑝</m:t>
                      </m:r>
                      <m:r>
                        <a:rPr lang="en-US" sz="2400" b="0" i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)</m:t>
                      </m:r>
                    </m:oMath>
                  </m:oMathPara>
                </a14:m>
                <a:endParaRPr lang="en-US" sz="2400" dirty="0" smtClean="0">
                  <a:solidFill>
                    <a:schemeClr val="accent2">
                      <a:lumMod val="75000"/>
                    </a:schemeClr>
                  </a:solidFill>
                  <a:latin typeface="Roboto Condensed" pitchFamily="2" charset="0"/>
                  <a:ea typeface="Roboto Condensed" pitchFamily="2" charset="0"/>
                </a:endParaRPr>
              </a:p>
            </p:txBody>
          </p:sp>
        </mc:Choice>
        <mc:Fallback xmlns="">
          <p:sp>
            <p:nvSpPr>
              <p:cNvPr id="195" name="TextBox 19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9421" y="2443375"/>
                <a:ext cx="3030637" cy="461665"/>
              </a:xfrm>
              <a:prstGeom prst="rect">
                <a:avLst/>
              </a:prstGeom>
              <a:blipFill rotWithShape="0">
                <a:blip r:embed="rId4"/>
                <a:stretch>
                  <a:fillRect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6" name="TextBox 195"/>
              <p:cNvSpPr txBox="1"/>
              <p:nvPr/>
            </p:nvSpPr>
            <p:spPr>
              <a:xfrm>
                <a:off x="1005457" y="2875887"/>
                <a:ext cx="307340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7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−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12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=</m:t>
                      </m:r>
                      <m:r>
                        <a:rPr lang="en-US" sz="2400" b="0" i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1 (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mod</m:t>
                      </m:r>
                      <m:r>
                        <a:rPr lang="en-US" sz="2400" b="0" i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𝑝</m:t>
                      </m:r>
                      <m:r>
                        <a:rPr lang="en-US" sz="2400" b="0" i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)</m:t>
                      </m:r>
                    </m:oMath>
                  </m:oMathPara>
                </a14:m>
                <a:endParaRPr lang="en-US" sz="2400" dirty="0" smtClean="0">
                  <a:solidFill>
                    <a:schemeClr val="accent2">
                      <a:lumMod val="75000"/>
                    </a:schemeClr>
                  </a:solidFill>
                  <a:latin typeface="Roboto Condensed" pitchFamily="2" charset="0"/>
                  <a:ea typeface="Roboto Condensed" pitchFamily="2" charset="0"/>
                </a:endParaRPr>
              </a:p>
            </p:txBody>
          </p:sp>
        </mc:Choice>
        <mc:Fallback xmlns="">
          <p:sp>
            <p:nvSpPr>
              <p:cNvPr id="196" name="TextBox 19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457" y="2875887"/>
                <a:ext cx="3073405" cy="461665"/>
              </a:xfrm>
              <a:prstGeom prst="rect">
                <a:avLst/>
              </a:prstGeom>
              <a:blipFill rotWithShape="0">
                <a:blip r:embed="rId5"/>
                <a:stretch>
                  <a:fillRect r="-198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7" name="TextBox 196"/>
              <p:cNvSpPr txBox="1"/>
              <p:nvPr/>
            </p:nvSpPr>
            <p:spPr>
              <a:xfrm>
                <a:off x="1001675" y="3351015"/>
                <a:ext cx="307340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11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−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4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=</m:t>
                      </m:r>
                      <m:r>
                        <a:rPr lang="en-US" sz="2400" b="0" i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0 (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mod</m:t>
                      </m:r>
                      <m:r>
                        <a:rPr lang="en-US" sz="2400" b="0" i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𝑝</m:t>
                      </m:r>
                      <m:r>
                        <a:rPr lang="en-US" sz="2400" b="0" i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)</m:t>
                      </m:r>
                    </m:oMath>
                  </m:oMathPara>
                </a14:m>
                <a:endParaRPr lang="en-US" sz="2400" dirty="0" smtClean="0">
                  <a:solidFill>
                    <a:schemeClr val="accent2">
                      <a:lumMod val="75000"/>
                    </a:schemeClr>
                  </a:solidFill>
                  <a:latin typeface="Roboto Condensed" pitchFamily="2" charset="0"/>
                  <a:ea typeface="Roboto Condensed" pitchFamily="2" charset="0"/>
                </a:endParaRPr>
              </a:p>
            </p:txBody>
          </p:sp>
        </mc:Choice>
        <mc:Fallback xmlns="">
          <p:sp>
            <p:nvSpPr>
              <p:cNvPr id="197" name="TextBox 19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1675" y="3351015"/>
                <a:ext cx="3073405" cy="461665"/>
              </a:xfrm>
              <a:prstGeom prst="rect">
                <a:avLst/>
              </a:prstGeom>
              <a:blipFill rotWithShape="0">
                <a:blip r:embed="rId6"/>
                <a:stretch>
                  <a:fillRect r="-397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8" name="TextBox 197"/>
              <p:cNvSpPr txBox="1"/>
              <p:nvPr/>
            </p:nvSpPr>
            <p:spPr>
              <a:xfrm rot="5400000">
                <a:off x="2140742" y="3843937"/>
                <a:ext cx="651140" cy="6155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⋯</m:t>
                      </m:r>
                    </m:oMath>
                  </m:oMathPara>
                </a14:m>
                <a:endParaRPr lang="en-US" sz="3400" dirty="0" smtClean="0">
                  <a:solidFill>
                    <a:schemeClr val="accent2">
                      <a:lumMod val="75000"/>
                    </a:schemeClr>
                  </a:solidFill>
                  <a:latin typeface="Roboto Condensed" pitchFamily="2" charset="0"/>
                  <a:ea typeface="Roboto Condensed" pitchFamily="2" charset="0"/>
                </a:endParaRPr>
              </a:p>
            </p:txBody>
          </p:sp>
        </mc:Choice>
        <mc:Fallback xmlns="">
          <p:sp>
            <p:nvSpPr>
              <p:cNvPr id="198" name="TextBox 19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5400000">
                <a:off x="2140742" y="3843937"/>
                <a:ext cx="651140" cy="615553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9" name="TextBox 198"/>
          <p:cNvSpPr txBox="1"/>
          <p:nvPr/>
        </p:nvSpPr>
        <p:spPr>
          <a:xfrm>
            <a:off x="723947" y="4894141"/>
            <a:ext cx="806783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smtClean="0">
                <a:latin typeface="Roboto Condensed" pitchFamily="2" charset="0"/>
                <a:ea typeface="Roboto Condensed" pitchFamily="2" charset="0"/>
              </a:rPr>
              <a:t>If 99% of the equations are </a:t>
            </a:r>
            <a:r>
              <a:rPr lang="en-US" sz="2100" dirty="0" err="1" smtClean="0">
                <a:latin typeface="Roboto Condensed" pitchFamily="2" charset="0"/>
                <a:ea typeface="Roboto Condensed" pitchFamily="2" charset="0"/>
              </a:rPr>
              <a:t>satisfiable</a:t>
            </a:r>
            <a:r>
              <a:rPr lang="en-US" sz="2100" dirty="0" smtClean="0">
                <a:latin typeface="Roboto Condensed" pitchFamily="2" charset="0"/>
                <a:ea typeface="Roboto Condensed" pitchFamily="2" charset="0"/>
              </a:rPr>
              <a:t>, can you </a:t>
            </a:r>
            <a:r>
              <a:rPr lang="en-US" sz="2100" b="1" dirty="0" smtClean="0">
                <a:latin typeface="Roboto Condensed" pitchFamily="2" charset="0"/>
                <a:ea typeface="Roboto Condensed" pitchFamily="2" charset="0"/>
              </a:rPr>
              <a:t>find</a:t>
            </a:r>
            <a:r>
              <a:rPr lang="en-US" sz="2100" dirty="0" smtClean="0">
                <a:latin typeface="Roboto Condensed" pitchFamily="2" charset="0"/>
                <a:ea typeface="Roboto Condensed" pitchFamily="2" charset="0"/>
              </a:rPr>
              <a:t> a </a:t>
            </a:r>
            <a:r>
              <a:rPr lang="en-US" sz="2100" dirty="0" err="1" smtClean="0">
                <a:latin typeface="Roboto Condensed" pitchFamily="2" charset="0"/>
                <a:ea typeface="Roboto Condensed" pitchFamily="2" charset="0"/>
              </a:rPr>
              <a:t>sol’n</a:t>
            </a:r>
            <a:r>
              <a:rPr lang="en-US" sz="2100" dirty="0" smtClean="0">
                <a:latin typeface="Roboto Condensed" pitchFamily="2" charset="0"/>
                <a:ea typeface="Roboto Condensed" pitchFamily="2" charset="0"/>
              </a:rPr>
              <a:t> that satisfies 1%?</a:t>
            </a:r>
            <a:endParaRPr lang="en-US" sz="2100" dirty="0" smtClean="0">
              <a:solidFill>
                <a:schemeClr val="tx1"/>
              </a:solidFill>
              <a:latin typeface="Roboto Condensed" pitchFamily="2" charset="0"/>
              <a:ea typeface="Roboto Condensed" pitchFamily="2" charset="0"/>
            </a:endParaRPr>
          </a:p>
        </p:txBody>
      </p:sp>
      <p:sp>
        <p:nvSpPr>
          <p:cNvPr id="200" name="TextBox 199"/>
          <p:cNvSpPr txBox="1"/>
          <p:nvPr/>
        </p:nvSpPr>
        <p:spPr>
          <a:xfrm>
            <a:off x="737395" y="5579679"/>
            <a:ext cx="75527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accent1">
                    <a:lumMod val="50000"/>
                  </a:schemeClr>
                </a:solidFill>
                <a:latin typeface="Roboto Condensed" pitchFamily="2" charset="0"/>
                <a:ea typeface="Roboto Condensed" pitchFamily="2" charset="0"/>
              </a:rPr>
              <a:t>Unique Games Conjecture [</a:t>
            </a:r>
            <a:r>
              <a:rPr lang="en-US" sz="2200" dirty="0" err="1" smtClean="0">
                <a:solidFill>
                  <a:schemeClr val="accent1">
                    <a:lumMod val="50000"/>
                  </a:schemeClr>
                </a:solidFill>
                <a:latin typeface="Roboto Condensed" pitchFamily="2" charset="0"/>
                <a:ea typeface="Roboto Condensed" pitchFamily="2" charset="0"/>
              </a:rPr>
              <a:t>Khot</a:t>
            </a:r>
            <a:r>
              <a:rPr lang="en-US" sz="2200" dirty="0" smtClean="0">
                <a:solidFill>
                  <a:schemeClr val="accent1">
                    <a:lumMod val="50000"/>
                  </a:schemeClr>
                </a:solidFill>
                <a:latin typeface="Roboto Condensed" pitchFamily="2" charset="0"/>
                <a:ea typeface="Roboto Condensed" pitchFamily="2" charset="0"/>
              </a:rPr>
              <a:t> 2002]:</a:t>
            </a:r>
          </a:p>
          <a:p>
            <a:r>
              <a:rPr lang="en-US" sz="2200" dirty="0" smtClean="0">
                <a:solidFill>
                  <a:schemeClr val="accent1">
                    <a:lumMod val="50000"/>
                  </a:schemeClr>
                </a:solidFill>
                <a:latin typeface="Roboto Condensed" pitchFamily="2" charset="0"/>
                <a:ea typeface="Roboto Condensed" pitchFamily="2" charset="0"/>
              </a:rPr>
              <a:t>                      This problem is computationally intractable.</a:t>
            </a:r>
          </a:p>
        </p:txBody>
      </p:sp>
      <p:cxnSp>
        <p:nvCxnSpPr>
          <p:cNvPr id="713" name="Straight Connector 712"/>
          <p:cNvCxnSpPr/>
          <p:nvPr/>
        </p:nvCxnSpPr>
        <p:spPr>
          <a:xfrm flipV="1">
            <a:off x="6027003" y="4203399"/>
            <a:ext cx="1366169" cy="9711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4" name="Straight Connector 713"/>
          <p:cNvCxnSpPr/>
          <p:nvPr/>
        </p:nvCxnSpPr>
        <p:spPr>
          <a:xfrm flipV="1">
            <a:off x="6042048" y="4097074"/>
            <a:ext cx="1379478" cy="10413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5" name="Straight Connector 714"/>
          <p:cNvCxnSpPr/>
          <p:nvPr/>
        </p:nvCxnSpPr>
        <p:spPr>
          <a:xfrm>
            <a:off x="6049137" y="4123236"/>
            <a:ext cx="1358212" cy="15813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4395105" y="2211215"/>
            <a:ext cx="4281444" cy="3177825"/>
            <a:chOff x="4395105" y="2090718"/>
            <a:chExt cx="4281444" cy="3177825"/>
          </a:xfrm>
        </p:grpSpPr>
        <p:grpSp>
          <p:nvGrpSpPr>
            <p:cNvPr id="472" name="Group 93"/>
            <p:cNvGrpSpPr/>
            <p:nvPr/>
          </p:nvGrpSpPr>
          <p:grpSpPr>
            <a:xfrm>
              <a:off x="4399886" y="2278374"/>
              <a:ext cx="4276663" cy="2990169"/>
              <a:chOff x="1292490" y="1297540"/>
              <a:chExt cx="6379639" cy="4550953"/>
            </a:xfrm>
            <a:solidFill>
              <a:srgbClr val="00B050"/>
            </a:solidFill>
            <a:scene3d>
              <a:camera prst="isometricOffAxis2Top"/>
              <a:lightRig rig="threePt" dir="t"/>
            </a:scene3d>
          </p:grpSpPr>
          <p:sp>
            <p:nvSpPr>
              <p:cNvPr id="473" name="Oval 472"/>
              <p:cNvSpPr/>
              <p:nvPr/>
            </p:nvSpPr>
            <p:spPr bwMode="auto">
              <a:xfrm>
                <a:off x="4158446" y="3289554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474" name="Oval 473"/>
              <p:cNvSpPr/>
              <p:nvPr/>
            </p:nvSpPr>
            <p:spPr bwMode="auto">
              <a:xfrm>
                <a:off x="1292490" y="1867323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475" name="Oval 474"/>
              <p:cNvSpPr/>
              <p:nvPr/>
            </p:nvSpPr>
            <p:spPr bwMode="auto">
              <a:xfrm>
                <a:off x="1616065" y="3030967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476" name="Oval 475"/>
              <p:cNvSpPr/>
              <p:nvPr/>
            </p:nvSpPr>
            <p:spPr bwMode="auto">
              <a:xfrm>
                <a:off x="2355668" y="2255205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477" name="Oval 476"/>
              <p:cNvSpPr/>
              <p:nvPr/>
            </p:nvSpPr>
            <p:spPr bwMode="auto">
              <a:xfrm>
                <a:off x="3141494" y="1565638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478" name="Oval 477"/>
              <p:cNvSpPr/>
              <p:nvPr/>
            </p:nvSpPr>
            <p:spPr bwMode="auto">
              <a:xfrm>
                <a:off x="3372620" y="2470694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479" name="Oval 478"/>
              <p:cNvSpPr/>
              <p:nvPr/>
            </p:nvSpPr>
            <p:spPr bwMode="auto">
              <a:xfrm>
                <a:off x="2817918" y="3289554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480" name="Oval 479"/>
              <p:cNvSpPr/>
              <p:nvPr/>
            </p:nvSpPr>
            <p:spPr bwMode="auto">
              <a:xfrm>
                <a:off x="4158446" y="1824225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481" name="Oval 480"/>
              <p:cNvSpPr/>
              <p:nvPr/>
            </p:nvSpPr>
            <p:spPr bwMode="auto">
              <a:xfrm>
                <a:off x="3583934" y="3909087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482" name="Oval 481"/>
              <p:cNvSpPr/>
              <p:nvPr/>
            </p:nvSpPr>
            <p:spPr bwMode="auto">
              <a:xfrm>
                <a:off x="4600886" y="4167674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483" name="Oval 482"/>
              <p:cNvSpPr/>
              <p:nvPr/>
            </p:nvSpPr>
            <p:spPr bwMode="auto">
              <a:xfrm>
                <a:off x="1734930" y="4210772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484" name="Oval 483"/>
              <p:cNvSpPr/>
              <p:nvPr/>
            </p:nvSpPr>
            <p:spPr bwMode="auto">
              <a:xfrm>
                <a:off x="2058505" y="5374416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485" name="Oval 484"/>
              <p:cNvSpPr/>
              <p:nvPr/>
            </p:nvSpPr>
            <p:spPr bwMode="auto">
              <a:xfrm>
                <a:off x="2798108" y="4598653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486" name="Oval 485"/>
              <p:cNvSpPr/>
              <p:nvPr/>
            </p:nvSpPr>
            <p:spPr bwMode="auto">
              <a:xfrm>
                <a:off x="3815060" y="4814143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487" name="Oval 486"/>
              <p:cNvSpPr/>
              <p:nvPr/>
            </p:nvSpPr>
            <p:spPr bwMode="auto">
              <a:xfrm>
                <a:off x="3260358" y="5633003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488" name="Oval 487"/>
              <p:cNvSpPr/>
              <p:nvPr/>
            </p:nvSpPr>
            <p:spPr bwMode="auto">
              <a:xfrm>
                <a:off x="4600886" y="5633003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489" name="Oval 488"/>
              <p:cNvSpPr/>
              <p:nvPr/>
            </p:nvSpPr>
            <p:spPr bwMode="auto">
              <a:xfrm rot="2652439">
                <a:off x="5408780" y="3630698"/>
                <a:ext cx="237582" cy="239912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490" name="Oval 489"/>
              <p:cNvSpPr/>
              <p:nvPr/>
            </p:nvSpPr>
            <p:spPr bwMode="auto">
              <a:xfrm rot="2652439">
                <a:off x="5292252" y="1297540"/>
                <a:ext cx="237582" cy="239912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491" name="Oval 490"/>
              <p:cNvSpPr/>
              <p:nvPr/>
            </p:nvSpPr>
            <p:spPr bwMode="auto">
              <a:xfrm rot="2652439">
                <a:off x="4706379" y="2480349"/>
                <a:ext cx="237582" cy="239912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492" name="Oval 491"/>
              <p:cNvSpPr/>
              <p:nvPr/>
            </p:nvSpPr>
            <p:spPr bwMode="auto">
              <a:xfrm rot="2652439">
                <a:off x="5800884" y="2442153"/>
                <a:ext cx="237582" cy="239912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493" name="Oval 492"/>
              <p:cNvSpPr/>
              <p:nvPr/>
            </p:nvSpPr>
            <p:spPr bwMode="auto">
              <a:xfrm rot="2652439">
                <a:off x="6868388" y="2509054"/>
                <a:ext cx="237582" cy="239912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494" name="Oval 493"/>
              <p:cNvSpPr/>
              <p:nvPr/>
            </p:nvSpPr>
            <p:spPr bwMode="auto">
              <a:xfrm rot="2652439">
                <a:off x="6397571" y="3412880"/>
                <a:ext cx="237582" cy="239912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495" name="Oval 494"/>
              <p:cNvSpPr/>
              <p:nvPr/>
            </p:nvSpPr>
            <p:spPr bwMode="auto">
              <a:xfrm rot="2652439">
                <a:off x="7434547" y="3514176"/>
                <a:ext cx="237582" cy="239912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496" name="Oval 495"/>
              <p:cNvSpPr/>
              <p:nvPr/>
            </p:nvSpPr>
            <p:spPr bwMode="auto">
              <a:xfrm rot="2652439">
                <a:off x="6396542" y="4683600"/>
                <a:ext cx="237582" cy="239912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</p:grpSp>
        <p:grpSp>
          <p:nvGrpSpPr>
            <p:cNvPr id="636" name="Group 93"/>
            <p:cNvGrpSpPr/>
            <p:nvPr/>
          </p:nvGrpSpPr>
          <p:grpSpPr>
            <a:xfrm>
              <a:off x="4399886" y="2190374"/>
              <a:ext cx="4276663" cy="2990169"/>
              <a:chOff x="1292490" y="1297540"/>
              <a:chExt cx="6379639" cy="4550953"/>
            </a:xfrm>
            <a:solidFill>
              <a:srgbClr val="00B0F0"/>
            </a:solidFill>
            <a:scene3d>
              <a:camera prst="isometricOffAxis2Top"/>
              <a:lightRig rig="threePt" dir="t"/>
            </a:scene3d>
          </p:grpSpPr>
          <p:sp>
            <p:nvSpPr>
              <p:cNvPr id="637" name="Oval 636"/>
              <p:cNvSpPr/>
              <p:nvPr/>
            </p:nvSpPr>
            <p:spPr bwMode="auto">
              <a:xfrm>
                <a:off x="4158446" y="3289554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638" name="Oval 637"/>
              <p:cNvSpPr/>
              <p:nvPr/>
            </p:nvSpPr>
            <p:spPr bwMode="auto">
              <a:xfrm>
                <a:off x="1292490" y="1867323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639" name="Oval 638"/>
              <p:cNvSpPr/>
              <p:nvPr/>
            </p:nvSpPr>
            <p:spPr bwMode="auto">
              <a:xfrm>
                <a:off x="1616065" y="3030967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640" name="Oval 639"/>
              <p:cNvSpPr/>
              <p:nvPr/>
            </p:nvSpPr>
            <p:spPr bwMode="auto">
              <a:xfrm>
                <a:off x="2355668" y="2255205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641" name="Oval 640"/>
              <p:cNvSpPr/>
              <p:nvPr/>
            </p:nvSpPr>
            <p:spPr bwMode="auto">
              <a:xfrm>
                <a:off x="3141494" y="1565638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642" name="Oval 641"/>
              <p:cNvSpPr/>
              <p:nvPr/>
            </p:nvSpPr>
            <p:spPr bwMode="auto">
              <a:xfrm>
                <a:off x="3372620" y="2470694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643" name="Oval 642"/>
              <p:cNvSpPr/>
              <p:nvPr/>
            </p:nvSpPr>
            <p:spPr bwMode="auto">
              <a:xfrm>
                <a:off x="2817918" y="3289554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644" name="Oval 643"/>
              <p:cNvSpPr/>
              <p:nvPr/>
            </p:nvSpPr>
            <p:spPr bwMode="auto">
              <a:xfrm>
                <a:off x="4158446" y="1824225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645" name="Oval 644"/>
              <p:cNvSpPr/>
              <p:nvPr/>
            </p:nvSpPr>
            <p:spPr bwMode="auto">
              <a:xfrm>
                <a:off x="3583934" y="3909087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646" name="Oval 645"/>
              <p:cNvSpPr/>
              <p:nvPr/>
            </p:nvSpPr>
            <p:spPr bwMode="auto">
              <a:xfrm>
                <a:off x="4600886" y="4167674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647" name="Oval 646"/>
              <p:cNvSpPr/>
              <p:nvPr/>
            </p:nvSpPr>
            <p:spPr bwMode="auto">
              <a:xfrm>
                <a:off x="1734930" y="4210772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648" name="Oval 647"/>
              <p:cNvSpPr/>
              <p:nvPr/>
            </p:nvSpPr>
            <p:spPr bwMode="auto">
              <a:xfrm>
                <a:off x="2058505" y="5374416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649" name="Oval 648"/>
              <p:cNvSpPr/>
              <p:nvPr/>
            </p:nvSpPr>
            <p:spPr bwMode="auto">
              <a:xfrm>
                <a:off x="2798108" y="4598653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650" name="Oval 649"/>
              <p:cNvSpPr/>
              <p:nvPr/>
            </p:nvSpPr>
            <p:spPr bwMode="auto">
              <a:xfrm>
                <a:off x="3815060" y="4814143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651" name="Oval 650"/>
              <p:cNvSpPr/>
              <p:nvPr/>
            </p:nvSpPr>
            <p:spPr bwMode="auto">
              <a:xfrm>
                <a:off x="3260358" y="5633003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652" name="Oval 651"/>
              <p:cNvSpPr/>
              <p:nvPr/>
            </p:nvSpPr>
            <p:spPr bwMode="auto">
              <a:xfrm>
                <a:off x="4600886" y="5633003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653" name="Oval 652"/>
              <p:cNvSpPr/>
              <p:nvPr/>
            </p:nvSpPr>
            <p:spPr bwMode="auto">
              <a:xfrm rot="2652439">
                <a:off x="5408780" y="3630698"/>
                <a:ext cx="237582" cy="239912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654" name="Oval 653"/>
              <p:cNvSpPr/>
              <p:nvPr/>
            </p:nvSpPr>
            <p:spPr bwMode="auto">
              <a:xfrm rot="2652439">
                <a:off x="5292252" y="1297540"/>
                <a:ext cx="237582" cy="239912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655" name="Oval 654"/>
              <p:cNvSpPr/>
              <p:nvPr/>
            </p:nvSpPr>
            <p:spPr bwMode="auto">
              <a:xfrm rot="2652439">
                <a:off x="4706379" y="2480349"/>
                <a:ext cx="237582" cy="239912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656" name="Oval 655"/>
              <p:cNvSpPr/>
              <p:nvPr/>
            </p:nvSpPr>
            <p:spPr bwMode="auto">
              <a:xfrm rot="2652439">
                <a:off x="5800884" y="2442153"/>
                <a:ext cx="237582" cy="239912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657" name="Oval 656"/>
              <p:cNvSpPr/>
              <p:nvPr/>
            </p:nvSpPr>
            <p:spPr bwMode="auto">
              <a:xfrm rot="2652439">
                <a:off x="6868388" y="2509054"/>
                <a:ext cx="237582" cy="239912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658" name="Oval 657"/>
              <p:cNvSpPr/>
              <p:nvPr/>
            </p:nvSpPr>
            <p:spPr bwMode="auto">
              <a:xfrm rot="2652439">
                <a:off x="6397571" y="3412880"/>
                <a:ext cx="237582" cy="239912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659" name="Oval 658"/>
              <p:cNvSpPr/>
              <p:nvPr/>
            </p:nvSpPr>
            <p:spPr bwMode="auto">
              <a:xfrm rot="2652439">
                <a:off x="7434547" y="3514176"/>
                <a:ext cx="237582" cy="239912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660" name="Oval 659"/>
              <p:cNvSpPr/>
              <p:nvPr/>
            </p:nvSpPr>
            <p:spPr bwMode="auto">
              <a:xfrm rot="2652439">
                <a:off x="6396542" y="4683600"/>
                <a:ext cx="237582" cy="239912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</p:grpSp>
        <p:grpSp>
          <p:nvGrpSpPr>
            <p:cNvPr id="686" name="Group 93"/>
            <p:cNvGrpSpPr/>
            <p:nvPr/>
          </p:nvGrpSpPr>
          <p:grpSpPr>
            <a:xfrm>
              <a:off x="4395105" y="2090718"/>
              <a:ext cx="4276663" cy="2990169"/>
              <a:chOff x="1292490" y="1297540"/>
              <a:chExt cx="6379639" cy="4550953"/>
            </a:xfrm>
            <a:solidFill>
              <a:srgbClr val="C00000"/>
            </a:solidFill>
            <a:scene3d>
              <a:camera prst="isometricOffAxis2Top"/>
              <a:lightRig rig="threePt" dir="t"/>
            </a:scene3d>
          </p:grpSpPr>
          <p:sp>
            <p:nvSpPr>
              <p:cNvPr id="687" name="Oval 686"/>
              <p:cNvSpPr/>
              <p:nvPr/>
            </p:nvSpPr>
            <p:spPr bwMode="auto">
              <a:xfrm>
                <a:off x="4158446" y="3289554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688" name="Oval 687"/>
              <p:cNvSpPr/>
              <p:nvPr/>
            </p:nvSpPr>
            <p:spPr bwMode="auto">
              <a:xfrm>
                <a:off x="1292490" y="1867323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689" name="Oval 688"/>
              <p:cNvSpPr/>
              <p:nvPr/>
            </p:nvSpPr>
            <p:spPr bwMode="auto">
              <a:xfrm>
                <a:off x="1616065" y="3030967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690" name="Oval 689"/>
              <p:cNvSpPr/>
              <p:nvPr/>
            </p:nvSpPr>
            <p:spPr bwMode="auto">
              <a:xfrm>
                <a:off x="2355668" y="2255205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691" name="Oval 690"/>
              <p:cNvSpPr/>
              <p:nvPr/>
            </p:nvSpPr>
            <p:spPr bwMode="auto">
              <a:xfrm>
                <a:off x="3141494" y="1565638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692" name="Oval 691"/>
              <p:cNvSpPr/>
              <p:nvPr/>
            </p:nvSpPr>
            <p:spPr bwMode="auto">
              <a:xfrm>
                <a:off x="3372620" y="2470694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693" name="Oval 692"/>
              <p:cNvSpPr/>
              <p:nvPr/>
            </p:nvSpPr>
            <p:spPr bwMode="auto">
              <a:xfrm>
                <a:off x="2817918" y="3289554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694" name="Oval 693"/>
              <p:cNvSpPr/>
              <p:nvPr/>
            </p:nvSpPr>
            <p:spPr bwMode="auto">
              <a:xfrm>
                <a:off x="4158446" y="1824225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695" name="Oval 694"/>
              <p:cNvSpPr/>
              <p:nvPr/>
            </p:nvSpPr>
            <p:spPr bwMode="auto">
              <a:xfrm>
                <a:off x="3583934" y="3909087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696" name="Oval 695"/>
              <p:cNvSpPr/>
              <p:nvPr/>
            </p:nvSpPr>
            <p:spPr bwMode="auto">
              <a:xfrm>
                <a:off x="4600886" y="4167674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697" name="Oval 696"/>
              <p:cNvSpPr/>
              <p:nvPr/>
            </p:nvSpPr>
            <p:spPr bwMode="auto">
              <a:xfrm>
                <a:off x="1734930" y="4210772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698" name="Oval 697"/>
              <p:cNvSpPr/>
              <p:nvPr/>
            </p:nvSpPr>
            <p:spPr bwMode="auto">
              <a:xfrm>
                <a:off x="2058505" y="5374416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699" name="Oval 698"/>
              <p:cNvSpPr/>
              <p:nvPr/>
            </p:nvSpPr>
            <p:spPr bwMode="auto">
              <a:xfrm>
                <a:off x="2798108" y="4598653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700" name="Oval 699"/>
              <p:cNvSpPr/>
              <p:nvPr/>
            </p:nvSpPr>
            <p:spPr bwMode="auto">
              <a:xfrm>
                <a:off x="3815060" y="4814143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701" name="Oval 700"/>
              <p:cNvSpPr/>
              <p:nvPr/>
            </p:nvSpPr>
            <p:spPr bwMode="auto">
              <a:xfrm>
                <a:off x="3260358" y="5633003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702" name="Oval 701"/>
              <p:cNvSpPr/>
              <p:nvPr/>
            </p:nvSpPr>
            <p:spPr bwMode="auto">
              <a:xfrm>
                <a:off x="4600886" y="5633003"/>
                <a:ext cx="231126" cy="215490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703" name="Oval 702"/>
              <p:cNvSpPr/>
              <p:nvPr/>
            </p:nvSpPr>
            <p:spPr bwMode="auto">
              <a:xfrm rot="2652439">
                <a:off x="5408780" y="3630698"/>
                <a:ext cx="237582" cy="239912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704" name="Oval 703"/>
              <p:cNvSpPr/>
              <p:nvPr/>
            </p:nvSpPr>
            <p:spPr bwMode="auto">
              <a:xfrm rot="2652439">
                <a:off x="5292252" y="1297540"/>
                <a:ext cx="237582" cy="239912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705" name="Oval 704"/>
              <p:cNvSpPr/>
              <p:nvPr/>
            </p:nvSpPr>
            <p:spPr bwMode="auto">
              <a:xfrm rot="2652439">
                <a:off x="4706379" y="2480349"/>
                <a:ext cx="237582" cy="239912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706" name="Oval 705"/>
              <p:cNvSpPr/>
              <p:nvPr/>
            </p:nvSpPr>
            <p:spPr bwMode="auto">
              <a:xfrm rot="2652439">
                <a:off x="5800884" y="2442153"/>
                <a:ext cx="237582" cy="239912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707" name="Oval 706"/>
              <p:cNvSpPr/>
              <p:nvPr/>
            </p:nvSpPr>
            <p:spPr bwMode="auto">
              <a:xfrm rot="2652439">
                <a:off x="6868388" y="2509054"/>
                <a:ext cx="237582" cy="239912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708" name="Oval 707"/>
              <p:cNvSpPr/>
              <p:nvPr/>
            </p:nvSpPr>
            <p:spPr bwMode="auto">
              <a:xfrm rot="2652439">
                <a:off x="6397571" y="3412880"/>
                <a:ext cx="237582" cy="239912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709" name="Oval 708"/>
              <p:cNvSpPr/>
              <p:nvPr/>
            </p:nvSpPr>
            <p:spPr bwMode="auto">
              <a:xfrm rot="2652439">
                <a:off x="7434547" y="3514176"/>
                <a:ext cx="237582" cy="239912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710" name="Oval 709"/>
              <p:cNvSpPr/>
              <p:nvPr/>
            </p:nvSpPr>
            <p:spPr bwMode="auto">
              <a:xfrm rot="2652439">
                <a:off x="6396542" y="4683600"/>
                <a:ext cx="237582" cy="239912"/>
              </a:xfrm>
              <a:prstGeom prst="ellipse">
                <a:avLst/>
              </a:prstGeom>
              <a:grp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18" name="TextBox 717"/>
              <p:cNvSpPr txBox="1"/>
              <p:nvPr/>
            </p:nvSpPr>
            <p:spPr>
              <a:xfrm>
                <a:off x="4948349" y="2092950"/>
                <a:ext cx="3229474" cy="6141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Φ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𝑘</m:t>
                          </m:r>
                        </m:sub>
                        <m:sup>
                          <m:r>
                            <a:rPr lang="en-US" sz="28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sz="28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𝐺</m:t>
                          </m:r>
                        </m:e>
                      </m:d>
                      <m:sSup>
                        <m:sSupPr>
                          <m:ctrlPr>
                            <a:rPr lang="en-US" sz="28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≤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?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𝐶</m:t>
                      </m:r>
                      <m:r>
                        <a:rPr lang="en-US" sz="28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(</m:t>
                      </m:r>
                      <m:r>
                        <a:rPr lang="en-US" sz="28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𝑘</m:t>
                      </m:r>
                      <m:r>
                        <a:rPr lang="en-US" sz="28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)</m:t>
                      </m:r>
                      <m:rad>
                        <m:radPr>
                          <m:degHide m:val="on"/>
                          <m:ctrlPr>
                            <a:rPr lang="en-US" sz="28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𝑘</m:t>
                              </m:r>
                            </m:sub>
                          </m:sSub>
                        </m:e>
                      </m:rad>
                    </m:oMath>
                  </m:oMathPara>
                </a14:m>
                <a:endParaRPr lang="en-US" sz="2800" dirty="0" smtClean="0">
                  <a:solidFill>
                    <a:schemeClr val="accent1">
                      <a:lumMod val="50000"/>
                    </a:schemeClr>
                  </a:solidFill>
                  <a:latin typeface="Roboto Condensed" pitchFamily="2" charset="0"/>
                  <a:ea typeface="Roboto Condensed" pitchFamily="2" charset="0"/>
                </a:endParaRPr>
              </a:p>
            </p:txBody>
          </p:sp>
        </mc:Choice>
        <mc:Fallback xmlns="">
          <p:sp>
            <p:nvSpPr>
              <p:cNvPr id="718" name="TextBox 7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8349" y="2092950"/>
                <a:ext cx="3229474" cy="61414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90365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9238" y="155942"/>
            <a:ext cx="426270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600" dirty="0" smtClean="0">
                <a:solidFill>
                  <a:schemeClr val="accent1">
                    <a:lumMod val="50000"/>
                  </a:schemeClr>
                </a:solidFill>
                <a:latin typeface="Roboto Slab" pitchFamily="2" charset="0"/>
                <a:ea typeface="Roboto Slab" pitchFamily="2" charset="0"/>
              </a:rPr>
              <a:t>Arora-</a:t>
            </a:r>
            <a:r>
              <a:rPr lang="en-US" sz="2600" dirty="0" smtClean="0">
                <a:solidFill>
                  <a:schemeClr val="accent2">
                    <a:lumMod val="75000"/>
                  </a:schemeClr>
                </a:solidFill>
                <a:latin typeface="Roboto Slab" pitchFamily="2" charset="0"/>
                <a:ea typeface="Roboto Slab" pitchFamily="2" charset="0"/>
              </a:rPr>
              <a:t>Barak</a:t>
            </a:r>
            <a:r>
              <a:rPr lang="en-US" sz="2600" dirty="0" smtClean="0">
                <a:solidFill>
                  <a:schemeClr val="accent1">
                    <a:lumMod val="50000"/>
                  </a:schemeClr>
                </a:solidFill>
                <a:latin typeface="Roboto Slab" pitchFamily="2" charset="0"/>
                <a:ea typeface="Roboto Slab" pitchFamily="2" charset="0"/>
              </a:rPr>
              <a:t>-</a:t>
            </a:r>
            <a:r>
              <a:rPr lang="en-US" sz="2600" dirty="0" err="1" smtClean="0">
                <a:solidFill>
                  <a:schemeClr val="accent2">
                    <a:lumMod val="75000"/>
                  </a:schemeClr>
                </a:solidFill>
                <a:latin typeface="Roboto Slab" pitchFamily="2" charset="0"/>
                <a:ea typeface="Roboto Slab" pitchFamily="2" charset="0"/>
              </a:rPr>
              <a:t>Steurer</a:t>
            </a:r>
            <a:r>
              <a:rPr lang="en-US" sz="2600" dirty="0" smtClean="0">
                <a:solidFill>
                  <a:schemeClr val="accent1">
                    <a:lumMod val="50000"/>
                  </a:schemeClr>
                </a:solidFill>
                <a:latin typeface="Roboto Slab" pitchFamily="2" charset="0"/>
                <a:ea typeface="Roboto Slab" pitchFamily="2" charset="0"/>
              </a:rPr>
              <a:t> 2009</a:t>
            </a:r>
            <a:endParaRPr lang="en-US" sz="2600" dirty="0">
              <a:solidFill>
                <a:schemeClr val="accent1">
                  <a:lumMod val="50000"/>
                </a:schemeClr>
              </a:solidFill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 flipV="1">
            <a:off x="602484" y="709067"/>
            <a:ext cx="8189299" cy="2390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178" name="Group 177"/>
          <p:cNvGrpSpPr/>
          <p:nvPr/>
        </p:nvGrpSpPr>
        <p:grpSpPr>
          <a:xfrm>
            <a:off x="1026926" y="2567434"/>
            <a:ext cx="3813698" cy="2459415"/>
            <a:chOff x="1113192" y="2008645"/>
            <a:chExt cx="2651993" cy="1837782"/>
          </a:xfrm>
        </p:grpSpPr>
        <p:grpSp>
          <p:nvGrpSpPr>
            <p:cNvPr id="179" name="Group 178"/>
            <p:cNvGrpSpPr/>
            <p:nvPr/>
          </p:nvGrpSpPr>
          <p:grpSpPr>
            <a:xfrm>
              <a:off x="1113192" y="2008645"/>
              <a:ext cx="2500397" cy="1837782"/>
              <a:chOff x="815907" y="1427232"/>
              <a:chExt cx="5197428" cy="4059510"/>
            </a:xfrm>
          </p:grpSpPr>
          <p:grpSp>
            <p:nvGrpSpPr>
              <p:cNvPr id="186" name="Group 36"/>
              <p:cNvGrpSpPr/>
              <p:nvPr/>
            </p:nvGrpSpPr>
            <p:grpSpPr>
              <a:xfrm>
                <a:off x="941440" y="1516737"/>
                <a:ext cx="4978064" cy="3880317"/>
                <a:chOff x="1446575" y="1397879"/>
                <a:chExt cx="6110363" cy="4350055"/>
              </a:xfrm>
            </p:grpSpPr>
            <p:grpSp>
              <p:nvGrpSpPr>
                <p:cNvPr id="220" name="Group 357"/>
                <p:cNvGrpSpPr/>
                <p:nvPr/>
              </p:nvGrpSpPr>
              <p:grpSpPr>
                <a:xfrm>
                  <a:off x="1446575" y="1408386"/>
                  <a:ext cx="6110363" cy="4339548"/>
                  <a:chOff x="1446575" y="1408386"/>
                  <a:chExt cx="6110363" cy="4339548"/>
                </a:xfrm>
              </p:grpSpPr>
              <p:cxnSp>
                <p:nvCxnSpPr>
                  <p:cNvPr id="226" name="Straight Connector 225"/>
                  <p:cNvCxnSpPr/>
                  <p:nvPr/>
                </p:nvCxnSpPr>
                <p:spPr bwMode="auto">
                  <a:xfrm flipV="1">
                    <a:off x="3697077" y="3412939"/>
                    <a:ext cx="563251" cy="595320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chemeClr val="bg2">
                        <a:lumMod val="5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27" name="Straight Connector 226"/>
                  <p:cNvCxnSpPr/>
                  <p:nvPr/>
                </p:nvCxnSpPr>
                <p:spPr bwMode="auto">
                  <a:xfrm flipV="1">
                    <a:off x="3689437" y="3760504"/>
                    <a:ext cx="1801477" cy="264150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chemeClr val="bg2">
                        <a:lumMod val="5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28" name="Straight Connector 227"/>
                  <p:cNvCxnSpPr/>
                  <p:nvPr/>
                </p:nvCxnSpPr>
                <p:spPr bwMode="auto">
                  <a:xfrm rot="5400000" flipH="1" flipV="1">
                    <a:off x="4149550" y="2771765"/>
                    <a:ext cx="792446" cy="545518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chemeClr val="bg2">
                        <a:lumMod val="5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29" name="Straight Connector 228"/>
                  <p:cNvCxnSpPr/>
                  <p:nvPr/>
                </p:nvCxnSpPr>
                <p:spPr bwMode="auto">
                  <a:xfrm>
                    <a:off x="4273015" y="3412939"/>
                    <a:ext cx="1230586" cy="333661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chemeClr val="bg2">
                        <a:lumMod val="5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30" name="Straight Connector 229"/>
                  <p:cNvCxnSpPr/>
                  <p:nvPr/>
                </p:nvCxnSpPr>
                <p:spPr bwMode="auto">
                  <a:xfrm flipV="1">
                    <a:off x="4704354" y="3760504"/>
                    <a:ext cx="837306" cy="486589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chemeClr val="bg2">
                        <a:lumMod val="5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31" name="Straight Connector 230"/>
                  <p:cNvCxnSpPr/>
                  <p:nvPr/>
                </p:nvCxnSpPr>
                <p:spPr bwMode="auto">
                  <a:xfrm rot="16200000" flipV="1">
                    <a:off x="3547219" y="2683424"/>
                    <a:ext cx="671609" cy="612482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chemeClr val="bg2">
                        <a:lumMod val="5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32" name="Straight Connector 231"/>
                  <p:cNvCxnSpPr/>
                  <p:nvPr/>
                </p:nvCxnSpPr>
                <p:spPr bwMode="auto">
                  <a:xfrm flipV="1">
                    <a:off x="1519764" y="1702115"/>
                    <a:ext cx="1625583" cy="244221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chemeClr val="bg2">
                        <a:lumMod val="5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33" name="Straight Connector 232"/>
                  <p:cNvCxnSpPr/>
                  <p:nvPr/>
                </p:nvCxnSpPr>
                <p:spPr bwMode="auto">
                  <a:xfrm>
                    <a:off x="1496651" y="2046898"/>
                    <a:ext cx="862868" cy="298094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chemeClr val="bg2">
                        <a:lumMod val="5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34" name="Straight Connector 233"/>
                  <p:cNvCxnSpPr/>
                  <p:nvPr/>
                </p:nvCxnSpPr>
                <p:spPr bwMode="auto">
                  <a:xfrm rot="16200000" flipH="1">
                    <a:off x="1092173" y="2433623"/>
                    <a:ext cx="955337" cy="246534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chemeClr val="bg2">
                        <a:lumMod val="5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35" name="Straight Connector 234"/>
                  <p:cNvCxnSpPr/>
                  <p:nvPr/>
                </p:nvCxnSpPr>
                <p:spPr bwMode="auto">
                  <a:xfrm rot="5400000">
                    <a:off x="1798471" y="2459869"/>
                    <a:ext cx="621328" cy="585522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chemeClr val="bg2">
                        <a:lumMod val="5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36" name="Straight Connector 235"/>
                  <p:cNvCxnSpPr/>
                  <p:nvPr/>
                </p:nvCxnSpPr>
                <p:spPr bwMode="auto">
                  <a:xfrm rot="10800000" flipV="1">
                    <a:off x="2555976" y="1763170"/>
                    <a:ext cx="627891" cy="527948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chemeClr val="bg2">
                        <a:lumMod val="5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37" name="Straight Connector 236"/>
                  <p:cNvCxnSpPr/>
                  <p:nvPr/>
                </p:nvCxnSpPr>
                <p:spPr bwMode="auto">
                  <a:xfrm rot="16200000" flipV="1">
                    <a:off x="2284208" y="2708575"/>
                    <a:ext cx="844001" cy="346690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chemeClr val="bg2">
                        <a:lumMod val="5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38" name="Straight Connector 237"/>
                  <p:cNvCxnSpPr/>
                  <p:nvPr/>
                </p:nvCxnSpPr>
                <p:spPr bwMode="auto">
                  <a:xfrm rot="5400000" flipH="1" flipV="1">
                    <a:off x="2891189" y="2776005"/>
                    <a:ext cx="639286" cy="423730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chemeClr val="bg2">
                        <a:lumMod val="5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39" name="Straight Connector 238"/>
                  <p:cNvCxnSpPr/>
                  <p:nvPr/>
                </p:nvCxnSpPr>
                <p:spPr bwMode="auto">
                  <a:xfrm rot="16200000" flipV="1">
                    <a:off x="3030158" y="2054516"/>
                    <a:ext cx="700342" cy="146383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chemeClr val="bg2">
                        <a:lumMod val="5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40" name="Straight Connector 239"/>
                  <p:cNvCxnSpPr/>
                  <p:nvPr/>
                </p:nvCxnSpPr>
                <p:spPr bwMode="auto">
                  <a:xfrm rot="10800000">
                    <a:off x="2590646" y="2370132"/>
                    <a:ext cx="785825" cy="179575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chemeClr val="bg2">
                        <a:lumMod val="5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41" name="Straight Connector 240"/>
                  <p:cNvCxnSpPr/>
                  <p:nvPr/>
                </p:nvCxnSpPr>
                <p:spPr bwMode="auto">
                  <a:xfrm rot="10800000" flipV="1">
                    <a:off x="3580633" y="2010980"/>
                    <a:ext cx="608631" cy="506402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chemeClr val="bg2">
                        <a:lumMod val="5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42" name="Straight Connector 241"/>
                  <p:cNvCxnSpPr/>
                  <p:nvPr/>
                </p:nvCxnSpPr>
                <p:spPr bwMode="auto">
                  <a:xfrm rot="10800000">
                    <a:off x="3368768" y="1705708"/>
                    <a:ext cx="797382" cy="190348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chemeClr val="bg2">
                        <a:lumMod val="5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43" name="Straight Connector 242"/>
                  <p:cNvCxnSpPr/>
                  <p:nvPr/>
                </p:nvCxnSpPr>
                <p:spPr bwMode="auto">
                  <a:xfrm rot="10800000">
                    <a:off x="1847192" y="3160261"/>
                    <a:ext cx="974579" cy="229856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chemeClr val="bg2">
                        <a:lumMod val="5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44" name="Straight Connector 243"/>
                  <p:cNvCxnSpPr/>
                  <p:nvPr/>
                </p:nvCxnSpPr>
                <p:spPr bwMode="auto">
                  <a:xfrm rot="16200000" flipH="1">
                    <a:off x="3666555" y="2662839"/>
                    <a:ext cx="1253430" cy="1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chemeClr val="bg2">
                        <a:lumMod val="5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45" name="Straight Connector 244"/>
                  <p:cNvCxnSpPr/>
                  <p:nvPr/>
                </p:nvCxnSpPr>
                <p:spPr bwMode="auto">
                  <a:xfrm rot="10800000" flipV="1">
                    <a:off x="3049045" y="3404482"/>
                    <a:ext cx="1109401" cy="3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chemeClr val="bg2">
                        <a:lumMod val="5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46" name="Straight Connector 245"/>
                  <p:cNvCxnSpPr/>
                  <p:nvPr/>
                </p:nvCxnSpPr>
                <p:spPr bwMode="auto">
                  <a:xfrm flipV="1">
                    <a:off x="1962204" y="4045564"/>
                    <a:ext cx="1625583" cy="244222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chemeClr val="bg2">
                        <a:lumMod val="5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47" name="Straight Connector 246"/>
                  <p:cNvCxnSpPr/>
                  <p:nvPr/>
                </p:nvCxnSpPr>
                <p:spPr bwMode="auto">
                  <a:xfrm rot="10800000" flipV="1">
                    <a:off x="2998416" y="4106619"/>
                    <a:ext cx="627891" cy="527948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chemeClr val="bg2">
                        <a:lumMod val="5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48" name="Straight Connector 247"/>
                  <p:cNvCxnSpPr/>
                  <p:nvPr/>
                </p:nvCxnSpPr>
                <p:spPr bwMode="auto">
                  <a:xfrm rot="16200000" flipV="1">
                    <a:off x="3472597" y="4397965"/>
                    <a:ext cx="700343" cy="146383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chemeClr val="bg2">
                        <a:lumMod val="5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49" name="Straight Connector 248"/>
                  <p:cNvCxnSpPr/>
                  <p:nvPr/>
                </p:nvCxnSpPr>
                <p:spPr bwMode="auto">
                  <a:xfrm rot="10800000" flipV="1">
                    <a:off x="4023073" y="4354429"/>
                    <a:ext cx="608631" cy="506402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chemeClr val="bg2">
                        <a:lumMod val="5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50" name="Straight Connector 249"/>
                  <p:cNvCxnSpPr/>
                  <p:nvPr/>
                </p:nvCxnSpPr>
                <p:spPr bwMode="auto">
                  <a:xfrm rot="10800000">
                    <a:off x="3811208" y="4049157"/>
                    <a:ext cx="797382" cy="190348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chemeClr val="bg2">
                        <a:lumMod val="5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51" name="Straight Connector 250"/>
                  <p:cNvCxnSpPr/>
                  <p:nvPr/>
                </p:nvCxnSpPr>
                <p:spPr bwMode="auto">
                  <a:xfrm rot="16200000" flipH="1">
                    <a:off x="4108996" y="5006288"/>
                    <a:ext cx="1253430" cy="1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chemeClr val="bg2">
                        <a:lumMod val="5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52" name="Straight Connector 251"/>
                  <p:cNvCxnSpPr/>
                  <p:nvPr/>
                </p:nvCxnSpPr>
                <p:spPr bwMode="auto">
                  <a:xfrm>
                    <a:off x="1939091" y="4390347"/>
                    <a:ext cx="862868" cy="298094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chemeClr val="bg2">
                        <a:lumMod val="5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53" name="Straight Connector 252"/>
                  <p:cNvCxnSpPr/>
                  <p:nvPr/>
                </p:nvCxnSpPr>
                <p:spPr bwMode="auto">
                  <a:xfrm rot="16200000" flipH="1">
                    <a:off x="1534613" y="4777072"/>
                    <a:ext cx="955337" cy="246534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chemeClr val="bg2">
                        <a:lumMod val="5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54" name="Straight Connector 253"/>
                  <p:cNvCxnSpPr/>
                  <p:nvPr/>
                </p:nvCxnSpPr>
                <p:spPr bwMode="auto">
                  <a:xfrm rot="5400000">
                    <a:off x="2240911" y="4803318"/>
                    <a:ext cx="621328" cy="585522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chemeClr val="bg2">
                        <a:lumMod val="5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55" name="Straight Connector 254"/>
                  <p:cNvCxnSpPr/>
                  <p:nvPr/>
                </p:nvCxnSpPr>
                <p:spPr bwMode="auto">
                  <a:xfrm rot="16200000" flipV="1">
                    <a:off x="2726648" y="5052024"/>
                    <a:ext cx="844001" cy="346690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chemeClr val="bg2">
                        <a:lumMod val="5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56" name="Straight Connector 255"/>
                  <p:cNvCxnSpPr/>
                  <p:nvPr/>
                </p:nvCxnSpPr>
                <p:spPr bwMode="auto">
                  <a:xfrm rot="5400000" flipH="1" flipV="1">
                    <a:off x="3333629" y="5119454"/>
                    <a:ext cx="639286" cy="423730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chemeClr val="bg2">
                        <a:lumMod val="5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57" name="Straight Connector 256"/>
                  <p:cNvCxnSpPr/>
                  <p:nvPr/>
                </p:nvCxnSpPr>
                <p:spPr bwMode="auto">
                  <a:xfrm rot="10800000">
                    <a:off x="3033086" y="4713581"/>
                    <a:ext cx="785825" cy="179575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chemeClr val="bg2">
                        <a:lumMod val="5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58" name="Straight Connector 257"/>
                  <p:cNvCxnSpPr/>
                  <p:nvPr/>
                </p:nvCxnSpPr>
                <p:spPr bwMode="auto">
                  <a:xfrm rot="16200000" flipV="1">
                    <a:off x="3989659" y="5026873"/>
                    <a:ext cx="671609" cy="612482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chemeClr val="bg2">
                        <a:lumMod val="5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59" name="Straight Connector 258"/>
                  <p:cNvCxnSpPr/>
                  <p:nvPr/>
                </p:nvCxnSpPr>
                <p:spPr bwMode="auto">
                  <a:xfrm rot="10800000">
                    <a:off x="2289632" y="5503710"/>
                    <a:ext cx="974579" cy="229856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chemeClr val="bg2">
                        <a:lumMod val="5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60" name="Straight Connector 259"/>
                  <p:cNvCxnSpPr/>
                  <p:nvPr/>
                </p:nvCxnSpPr>
                <p:spPr bwMode="auto">
                  <a:xfrm rot="10800000" flipV="1">
                    <a:off x="3491485" y="5747931"/>
                    <a:ext cx="1109401" cy="3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chemeClr val="bg2">
                        <a:lumMod val="5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61" name="Straight Connector 260"/>
                  <p:cNvCxnSpPr/>
                  <p:nvPr/>
                </p:nvCxnSpPr>
                <p:spPr bwMode="auto">
                  <a:xfrm rot="18852439" flipV="1">
                    <a:off x="5255361" y="2982654"/>
                    <a:ext cx="939656" cy="356374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chemeClr val="bg2">
                        <a:lumMod val="5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62" name="Straight Connector 261"/>
                  <p:cNvCxnSpPr/>
                  <p:nvPr/>
                </p:nvCxnSpPr>
                <p:spPr bwMode="auto">
                  <a:xfrm rot="8052439" flipH="1" flipV="1">
                    <a:off x="5666097" y="3423963"/>
                    <a:ext cx="711739" cy="435566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chemeClr val="bg2">
                        <a:lumMod val="5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63" name="Straight Connector 262"/>
                  <p:cNvCxnSpPr/>
                  <p:nvPr/>
                </p:nvCxnSpPr>
                <p:spPr bwMode="auto">
                  <a:xfrm rot="16200000" flipV="1">
                    <a:off x="4598277" y="2832539"/>
                    <a:ext cx="1145627" cy="714702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chemeClr val="bg2">
                        <a:lumMod val="5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64" name="Straight Connector 263"/>
                  <p:cNvCxnSpPr/>
                  <p:nvPr/>
                </p:nvCxnSpPr>
                <p:spPr bwMode="auto">
                  <a:xfrm>
                    <a:off x="5402317" y="1408386"/>
                    <a:ext cx="1576552" cy="1250731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chemeClr val="bg2">
                        <a:lumMod val="5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65" name="Straight Connector 264"/>
                  <p:cNvCxnSpPr/>
                  <p:nvPr/>
                </p:nvCxnSpPr>
                <p:spPr bwMode="auto">
                  <a:xfrm rot="16200000" flipH="1">
                    <a:off x="5076495" y="1765737"/>
                    <a:ext cx="1114098" cy="462455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chemeClr val="bg2">
                        <a:lumMod val="5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66" name="Straight Connector 265"/>
                  <p:cNvCxnSpPr/>
                  <p:nvPr/>
                </p:nvCxnSpPr>
                <p:spPr bwMode="auto">
                  <a:xfrm rot="18852439" flipH="1">
                    <a:off x="4586302" y="1882191"/>
                    <a:ext cx="1063611" cy="253421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chemeClr val="bg2">
                        <a:lumMod val="5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67" name="Straight Connector 266"/>
                  <p:cNvCxnSpPr/>
                  <p:nvPr/>
                </p:nvCxnSpPr>
                <p:spPr bwMode="auto">
                  <a:xfrm rot="10800000">
                    <a:off x="4834760" y="2564524"/>
                    <a:ext cx="1072057" cy="21020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chemeClr val="bg2">
                        <a:lumMod val="5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68" name="Straight Connector 267"/>
                  <p:cNvCxnSpPr/>
                  <p:nvPr/>
                </p:nvCxnSpPr>
                <p:spPr bwMode="auto">
                  <a:xfrm rot="13452439" flipV="1">
                    <a:off x="6128608" y="2313373"/>
                    <a:ext cx="645430" cy="587783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chemeClr val="bg2">
                        <a:lumMod val="5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69" name="Straight Connector 268"/>
                  <p:cNvCxnSpPr/>
                  <p:nvPr/>
                </p:nvCxnSpPr>
                <p:spPr bwMode="auto">
                  <a:xfrm rot="18852439" flipV="1">
                    <a:off x="6366321" y="3013176"/>
                    <a:ext cx="779715" cy="150472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chemeClr val="bg2">
                        <a:lumMod val="5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70" name="Straight Connector 269"/>
                  <p:cNvCxnSpPr/>
                  <p:nvPr/>
                </p:nvCxnSpPr>
                <p:spPr bwMode="auto">
                  <a:xfrm rot="16200000" flipV="1">
                    <a:off x="5722883" y="2769476"/>
                    <a:ext cx="966952" cy="557048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chemeClr val="bg2">
                        <a:lumMod val="5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71" name="Straight Connector 270"/>
                  <p:cNvCxnSpPr/>
                  <p:nvPr/>
                </p:nvCxnSpPr>
                <p:spPr bwMode="auto">
                  <a:xfrm rot="13452439" flipV="1">
                    <a:off x="6718513" y="3311777"/>
                    <a:ext cx="625632" cy="563795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chemeClr val="bg2">
                        <a:lumMod val="5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72" name="Straight Connector 271"/>
                  <p:cNvCxnSpPr/>
                  <p:nvPr/>
                </p:nvCxnSpPr>
                <p:spPr bwMode="auto">
                  <a:xfrm rot="16200000" flipV="1">
                    <a:off x="6758153" y="2827284"/>
                    <a:ext cx="1019502" cy="578068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chemeClr val="bg2">
                        <a:lumMod val="5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73" name="Straight Connector 272"/>
                  <p:cNvCxnSpPr/>
                  <p:nvPr/>
                </p:nvCxnSpPr>
                <p:spPr bwMode="auto">
                  <a:xfrm rot="16200000" flipV="1">
                    <a:off x="5833243" y="4172608"/>
                    <a:ext cx="1366346" cy="21019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chemeClr val="bg2">
                        <a:lumMod val="5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74" name="Straight Connector 273"/>
                  <p:cNvCxnSpPr/>
                  <p:nvPr/>
                </p:nvCxnSpPr>
                <p:spPr bwMode="auto">
                  <a:xfrm rot="18852439" flipH="1">
                    <a:off x="6352056" y="4232539"/>
                    <a:ext cx="1395486" cy="1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chemeClr val="bg2">
                        <a:lumMod val="5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75" name="Straight Connector 274"/>
                  <p:cNvCxnSpPr/>
                  <p:nvPr/>
                </p:nvCxnSpPr>
                <p:spPr bwMode="auto">
                  <a:xfrm rot="16200000" flipV="1">
                    <a:off x="5481147" y="3757450"/>
                    <a:ext cx="1051033" cy="1019502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chemeClr val="bg2">
                        <a:lumMod val="5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  <p:cxnSp>
              <p:nvCxnSpPr>
                <p:cNvPr id="221" name="Straight Connector 220"/>
                <p:cNvCxnSpPr/>
                <p:nvPr/>
              </p:nvCxnSpPr>
              <p:spPr bwMode="auto">
                <a:xfrm>
                  <a:off x="2901398" y="3395374"/>
                  <a:ext cx="829777" cy="619581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bg2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22" name="Straight Connector 221"/>
                <p:cNvCxnSpPr/>
                <p:nvPr/>
              </p:nvCxnSpPr>
              <p:spPr bwMode="auto">
                <a:xfrm rot="16200000" flipH="1">
                  <a:off x="1224992" y="3673903"/>
                  <a:ext cx="1150350" cy="78285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bg2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23" name="Straight Connector 222"/>
                <p:cNvCxnSpPr/>
                <p:nvPr/>
              </p:nvCxnSpPr>
              <p:spPr bwMode="auto">
                <a:xfrm flipV="1">
                  <a:off x="4288225" y="1397879"/>
                  <a:ext cx="1103582" cy="536025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bg2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24" name="Straight Connector 223"/>
                <p:cNvCxnSpPr/>
                <p:nvPr/>
              </p:nvCxnSpPr>
              <p:spPr bwMode="auto">
                <a:xfrm rot="10800000" flipV="1">
                  <a:off x="4698125" y="4813740"/>
                  <a:ext cx="1765741" cy="924908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bg2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25" name="Straight Connector 224"/>
                <p:cNvCxnSpPr/>
                <p:nvPr/>
              </p:nvCxnSpPr>
              <p:spPr bwMode="auto">
                <a:xfrm rot="10800000">
                  <a:off x="4729655" y="4267200"/>
                  <a:ext cx="1776248" cy="546538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bg2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187" name="Group 93"/>
              <p:cNvGrpSpPr/>
              <p:nvPr/>
            </p:nvGrpSpPr>
            <p:grpSpPr>
              <a:xfrm>
                <a:off x="815907" y="1427232"/>
                <a:ext cx="5197428" cy="4059510"/>
                <a:chOff x="1292490" y="1297540"/>
                <a:chExt cx="6379639" cy="4550953"/>
              </a:xfrm>
              <a:solidFill>
                <a:schemeClr val="tx1"/>
              </a:solidFill>
            </p:grpSpPr>
            <p:sp>
              <p:nvSpPr>
                <p:cNvPr id="188" name="Oval 187"/>
                <p:cNvSpPr/>
                <p:nvPr/>
              </p:nvSpPr>
              <p:spPr bwMode="auto">
                <a:xfrm>
                  <a:off x="4158446" y="3289554"/>
                  <a:ext cx="231126" cy="215490"/>
                </a:xfrm>
                <a:prstGeom prst="ellipse">
                  <a:avLst/>
                </a:prstGeom>
                <a:grpFill/>
                <a:ln w="28575" cap="flat" cmpd="sng" algn="ctr">
                  <a:solidFill>
                    <a:schemeClr val="bg2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000" b="0" i="0" u="sng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ill Sans MT Condensed" pitchFamily="34" charset="0"/>
                    <a:cs typeface="Arial" charset="0"/>
                  </a:endParaRPr>
                </a:p>
              </p:txBody>
            </p:sp>
            <p:sp>
              <p:nvSpPr>
                <p:cNvPr id="189" name="Oval 188"/>
                <p:cNvSpPr/>
                <p:nvPr/>
              </p:nvSpPr>
              <p:spPr bwMode="auto">
                <a:xfrm>
                  <a:off x="1292490" y="1867323"/>
                  <a:ext cx="231126" cy="215490"/>
                </a:xfrm>
                <a:prstGeom prst="ellipse">
                  <a:avLst/>
                </a:prstGeom>
                <a:grpFill/>
                <a:ln w="28575" cap="flat" cmpd="sng" algn="ctr">
                  <a:solidFill>
                    <a:schemeClr val="bg2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000" b="0" i="0" u="sng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ill Sans MT Condensed" pitchFamily="34" charset="0"/>
                    <a:cs typeface="Arial" charset="0"/>
                  </a:endParaRPr>
                </a:p>
              </p:txBody>
            </p:sp>
            <p:sp>
              <p:nvSpPr>
                <p:cNvPr id="190" name="Oval 189"/>
                <p:cNvSpPr/>
                <p:nvPr/>
              </p:nvSpPr>
              <p:spPr bwMode="auto">
                <a:xfrm>
                  <a:off x="1616065" y="3030967"/>
                  <a:ext cx="231126" cy="215490"/>
                </a:xfrm>
                <a:prstGeom prst="ellipse">
                  <a:avLst/>
                </a:prstGeom>
                <a:grpFill/>
                <a:ln w="28575" cap="flat" cmpd="sng" algn="ctr">
                  <a:solidFill>
                    <a:schemeClr val="bg2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000" b="0" i="0" u="sng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ill Sans MT Condensed" pitchFamily="34" charset="0"/>
                    <a:cs typeface="Arial" charset="0"/>
                  </a:endParaRPr>
                </a:p>
              </p:txBody>
            </p:sp>
            <p:sp>
              <p:nvSpPr>
                <p:cNvPr id="191" name="Oval 190"/>
                <p:cNvSpPr/>
                <p:nvPr/>
              </p:nvSpPr>
              <p:spPr bwMode="auto">
                <a:xfrm>
                  <a:off x="2355668" y="2255205"/>
                  <a:ext cx="231126" cy="215490"/>
                </a:xfrm>
                <a:prstGeom prst="ellipse">
                  <a:avLst/>
                </a:prstGeom>
                <a:grpFill/>
                <a:ln w="28575" cap="flat" cmpd="sng" algn="ctr">
                  <a:solidFill>
                    <a:schemeClr val="bg2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000" b="0" i="0" u="sng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ill Sans MT Condensed" pitchFamily="34" charset="0"/>
                    <a:cs typeface="Arial" charset="0"/>
                  </a:endParaRPr>
                </a:p>
              </p:txBody>
            </p:sp>
            <p:sp>
              <p:nvSpPr>
                <p:cNvPr id="192" name="Oval 191"/>
                <p:cNvSpPr/>
                <p:nvPr/>
              </p:nvSpPr>
              <p:spPr bwMode="auto">
                <a:xfrm>
                  <a:off x="3141494" y="1565638"/>
                  <a:ext cx="231126" cy="215490"/>
                </a:xfrm>
                <a:prstGeom prst="ellipse">
                  <a:avLst/>
                </a:prstGeom>
                <a:grpFill/>
                <a:ln w="28575" cap="flat" cmpd="sng" algn="ctr">
                  <a:solidFill>
                    <a:schemeClr val="bg2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000" b="0" i="0" u="sng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ill Sans MT Condensed" pitchFamily="34" charset="0"/>
                    <a:cs typeface="Arial" charset="0"/>
                  </a:endParaRPr>
                </a:p>
              </p:txBody>
            </p:sp>
            <p:sp>
              <p:nvSpPr>
                <p:cNvPr id="201" name="Oval 200"/>
                <p:cNvSpPr/>
                <p:nvPr/>
              </p:nvSpPr>
              <p:spPr bwMode="auto">
                <a:xfrm>
                  <a:off x="3372620" y="2470694"/>
                  <a:ext cx="231126" cy="215490"/>
                </a:xfrm>
                <a:prstGeom prst="ellipse">
                  <a:avLst/>
                </a:prstGeom>
                <a:grpFill/>
                <a:ln w="28575" cap="flat" cmpd="sng" algn="ctr">
                  <a:solidFill>
                    <a:schemeClr val="bg2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000" b="0" i="0" u="sng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ill Sans MT Condensed" pitchFamily="34" charset="0"/>
                    <a:cs typeface="Arial" charset="0"/>
                  </a:endParaRPr>
                </a:p>
              </p:txBody>
            </p:sp>
            <p:sp>
              <p:nvSpPr>
                <p:cNvPr id="202" name="Oval 201"/>
                <p:cNvSpPr/>
                <p:nvPr/>
              </p:nvSpPr>
              <p:spPr bwMode="auto">
                <a:xfrm>
                  <a:off x="2817918" y="3289554"/>
                  <a:ext cx="231126" cy="215490"/>
                </a:xfrm>
                <a:prstGeom prst="ellipse">
                  <a:avLst/>
                </a:prstGeom>
                <a:grpFill/>
                <a:ln w="28575" cap="flat" cmpd="sng" algn="ctr">
                  <a:solidFill>
                    <a:schemeClr val="bg2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000" b="0" i="0" u="sng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ill Sans MT Condensed" pitchFamily="34" charset="0"/>
                    <a:cs typeface="Arial" charset="0"/>
                  </a:endParaRPr>
                </a:p>
              </p:txBody>
            </p:sp>
            <p:sp>
              <p:nvSpPr>
                <p:cNvPr id="203" name="Oval 202"/>
                <p:cNvSpPr/>
                <p:nvPr/>
              </p:nvSpPr>
              <p:spPr bwMode="auto">
                <a:xfrm>
                  <a:off x="4158446" y="1824225"/>
                  <a:ext cx="231126" cy="215490"/>
                </a:xfrm>
                <a:prstGeom prst="ellipse">
                  <a:avLst/>
                </a:prstGeom>
                <a:grpFill/>
                <a:ln w="28575" cap="flat" cmpd="sng" algn="ctr">
                  <a:solidFill>
                    <a:schemeClr val="bg2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000" b="0" i="0" u="sng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ill Sans MT Condensed" pitchFamily="34" charset="0"/>
                    <a:cs typeface="Arial" charset="0"/>
                  </a:endParaRPr>
                </a:p>
              </p:txBody>
            </p:sp>
            <p:sp>
              <p:nvSpPr>
                <p:cNvPr id="204" name="Oval 203"/>
                <p:cNvSpPr/>
                <p:nvPr/>
              </p:nvSpPr>
              <p:spPr bwMode="auto">
                <a:xfrm>
                  <a:off x="3583934" y="3909087"/>
                  <a:ext cx="231126" cy="215490"/>
                </a:xfrm>
                <a:prstGeom prst="ellipse">
                  <a:avLst/>
                </a:prstGeom>
                <a:grpFill/>
                <a:ln w="28575" cap="flat" cmpd="sng" algn="ctr">
                  <a:solidFill>
                    <a:schemeClr val="bg2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000" b="0" i="0" u="sng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ill Sans MT Condensed" pitchFamily="34" charset="0"/>
                    <a:cs typeface="Arial" charset="0"/>
                  </a:endParaRPr>
                </a:p>
              </p:txBody>
            </p:sp>
            <p:sp>
              <p:nvSpPr>
                <p:cNvPr id="205" name="Oval 204"/>
                <p:cNvSpPr/>
                <p:nvPr/>
              </p:nvSpPr>
              <p:spPr bwMode="auto">
                <a:xfrm>
                  <a:off x="4600886" y="4167674"/>
                  <a:ext cx="231126" cy="215490"/>
                </a:xfrm>
                <a:prstGeom prst="ellipse">
                  <a:avLst/>
                </a:prstGeom>
                <a:grpFill/>
                <a:ln w="28575" cap="flat" cmpd="sng" algn="ctr">
                  <a:solidFill>
                    <a:schemeClr val="bg2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000" b="0" i="0" u="sng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ill Sans MT Condensed" pitchFamily="34" charset="0"/>
                    <a:cs typeface="Arial" charset="0"/>
                  </a:endParaRPr>
                </a:p>
              </p:txBody>
            </p:sp>
            <p:sp>
              <p:nvSpPr>
                <p:cNvPr id="206" name="Oval 205"/>
                <p:cNvSpPr/>
                <p:nvPr/>
              </p:nvSpPr>
              <p:spPr bwMode="auto">
                <a:xfrm>
                  <a:off x="1734930" y="4210772"/>
                  <a:ext cx="231126" cy="215490"/>
                </a:xfrm>
                <a:prstGeom prst="ellipse">
                  <a:avLst/>
                </a:prstGeom>
                <a:grpFill/>
                <a:ln w="28575" cap="flat" cmpd="sng" algn="ctr">
                  <a:solidFill>
                    <a:schemeClr val="bg2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000" b="0" i="0" u="sng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ill Sans MT Condensed" pitchFamily="34" charset="0"/>
                    <a:cs typeface="Arial" charset="0"/>
                  </a:endParaRPr>
                </a:p>
              </p:txBody>
            </p:sp>
            <p:sp>
              <p:nvSpPr>
                <p:cNvPr id="207" name="Oval 206"/>
                <p:cNvSpPr/>
                <p:nvPr/>
              </p:nvSpPr>
              <p:spPr bwMode="auto">
                <a:xfrm>
                  <a:off x="2058505" y="5374416"/>
                  <a:ext cx="231126" cy="215490"/>
                </a:xfrm>
                <a:prstGeom prst="ellipse">
                  <a:avLst/>
                </a:prstGeom>
                <a:grpFill/>
                <a:ln w="28575" cap="flat" cmpd="sng" algn="ctr">
                  <a:solidFill>
                    <a:schemeClr val="bg2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000" b="0" i="0" u="sng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ill Sans MT Condensed" pitchFamily="34" charset="0"/>
                    <a:cs typeface="Arial" charset="0"/>
                  </a:endParaRPr>
                </a:p>
              </p:txBody>
            </p:sp>
            <p:sp>
              <p:nvSpPr>
                <p:cNvPr id="208" name="Oval 207"/>
                <p:cNvSpPr/>
                <p:nvPr/>
              </p:nvSpPr>
              <p:spPr bwMode="auto">
                <a:xfrm>
                  <a:off x="2798108" y="4598653"/>
                  <a:ext cx="231126" cy="215490"/>
                </a:xfrm>
                <a:prstGeom prst="ellipse">
                  <a:avLst/>
                </a:prstGeom>
                <a:grpFill/>
                <a:ln w="28575" cap="flat" cmpd="sng" algn="ctr">
                  <a:solidFill>
                    <a:schemeClr val="bg2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000" b="0" i="0" u="sng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ill Sans MT Condensed" pitchFamily="34" charset="0"/>
                    <a:cs typeface="Arial" charset="0"/>
                  </a:endParaRPr>
                </a:p>
              </p:txBody>
            </p:sp>
            <p:sp>
              <p:nvSpPr>
                <p:cNvPr id="209" name="Oval 208"/>
                <p:cNvSpPr/>
                <p:nvPr/>
              </p:nvSpPr>
              <p:spPr bwMode="auto">
                <a:xfrm>
                  <a:off x="3815060" y="4814143"/>
                  <a:ext cx="231126" cy="215490"/>
                </a:xfrm>
                <a:prstGeom prst="ellipse">
                  <a:avLst/>
                </a:prstGeom>
                <a:grpFill/>
                <a:ln w="28575" cap="flat" cmpd="sng" algn="ctr">
                  <a:solidFill>
                    <a:schemeClr val="bg2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000" b="0" i="0" u="sng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ill Sans MT Condensed" pitchFamily="34" charset="0"/>
                    <a:cs typeface="Arial" charset="0"/>
                  </a:endParaRPr>
                </a:p>
              </p:txBody>
            </p:sp>
            <p:sp>
              <p:nvSpPr>
                <p:cNvPr id="210" name="Oval 209"/>
                <p:cNvSpPr/>
                <p:nvPr/>
              </p:nvSpPr>
              <p:spPr bwMode="auto">
                <a:xfrm>
                  <a:off x="3260358" y="5633003"/>
                  <a:ext cx="231126" cy="215490"/>
                </a:xfrm>
                <a:prstGeom prst="ellipse">
                  <a:avLst/>
                </a:prstGeom>
                <a:grpFill/>
                <a:ln w="28575" cap="flat" cmpd="sng" algn="ctr">
                  <a:solidFill>
                    <a:schemeClr val="bg2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000" b="0" i="0" u="sng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ill Sans MT Condensed" pitchFamily="34" charset="0"/>
                    <a:cs typeface="Arial" charset="0"/>
                  </a:endParaRPr>
                </a:p>
              </p:txBody>
            </p:sp>
            <p:sp>
              <p:nvSpPr>
                <p:cNvPr id="211" name="Oval 210"/>
                <p:cNvSpPr/>
                <p:nvPr/>
              </p:nvSpPr>
              <p:spPr bwMode="auto">
                <a:xfrm>
                  <a:off x="4600886" y="5633003"/>
                  <a:ext cx="231126" cy="215490"/>
                </a:xfrm>
                <a:prstGeom prst="ellipse">
                  <a:avLst/>
                </a:prstGeom>
                <a:grpFill/>
                <a:ln w="28575" cap="flat" cmpd="sng" algn="ctr">
                  <a:solidFill>
                    <a:schemeClr val="bg2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000" b="0" i="0" u="sng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ill Sans MT Condensed" pitchFamily="34" charset="0"/>
                    <a:cs typeface="Arial" charset="0"/>
                  </a:endParaRPr>
                </a:p>
              </p:txBody>
            </p:sp>
            <p:sp>
              <p:nvSpPr>
                <p:cNvPr id="212" name="Oval 211"/>
                <p:cNvSpPr/>
                <p:nvPr/>
              </p:nvSpPr>
              <p:spPr bwMode="auto">
                <a:xfrm rot="2652439">
                  <a:off x="5408780" y="3630698"/>
                  <a:ext cx="237582" cy="239912"/>
                </a:xfrm>
                <a:prstGeom prst="ellipse">
                  <a:avLst/>
                </a:prstGeom>
                <a:grpFill/>
                <a:ln w="28575" cap="flat" cmpd="sng" algn="ctr">
                  <a:solidFill>
                    <a:schemeClr val="bg2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000" b="0" i="0" u="sng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ill Sans MT Condensed" pitchFamily="34" charset="0"/>
                    <a:cs typeface="Arial" charset="0"/>
                  </a:endParaRPr>
                </a:p>
              </p:txBody>
            </p:sp>
            <p:sp>
              <p:nvSpPr>
                <p:cNvPr id="213" name="Oval 212"/>
                <p:cNvSpPr/>
                <p:nvPr/>
              </p:nvSpPr>
              <p:spPr bwMode="auto">
                <a:xfrm rot="2652439">
                  <a:off x="5292252" y="1297540"/>
                  <a:ext cx="237582" cy="239912"/>
                </a:xfrm>
                <a:prstGeom prst="ellipse">
                  <a:avLst/>
                </a:prstGeom>
                <a:grpFill/>
                <a:ln w="28575" cap="flat" cmpd="sng" algn="ctr">
                  <a:solidFill>
                    <a:schemeClr val="bg2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000" b="0" i="0" u="sng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ill Sans MT Condensed" pitchFamily="34" charset="0"/>
                    <a:cs typeface="Arial" charset="0"/>
                  </a:endParaRPr>
                </a:p>
              </p:txBody>
            </p:sp>
            <p:sp>
              <p:nvSpPr>
                <p:cNvPr id="214" name="Oval 213"/>
                <p:cNvSpPr/>
                <p:nvPr/>
              </p:nvSpPr>
              <p:spPr bwMode="auto">
                <a:xfrm rot="2652439">
                  <a:off x="4706379" y="2480349"/>
                  <a:ext cx="237582" cy="239912"/>
                </a:xfrm>
                <a:prstGeom prst="ellipse">
                  <a:avLst/>
                </a:prstGeom>
                <a:grpFill/>
                <a:ln w="28575" cap="flat" cmpd="sng" algn="ctr">
                  <a:solidFill>
                    <a:schemeClr val="bg2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000" b="0" i="0" u="sng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ill Sans MT Condensed" pitchFamily="34" charset="0"/>
                    <a:cs typeface="Arial" charset="0"/>
                  </a:endParaRPr>
                </a:p>
              </p:txBody>
            </p:sp>
            <p:sp>
              <p:nvSpPr>
                <p:cNvPr id="215" name="Oval 214"/>
                <p:cNvSpPr/>
                <p:nvPr/>
              </p:nvSpPr>
              <p:spPr bwMode="auto">
                <a:xfrm rot="2652439">
                  <a:off x="5800884" y="2442153"/>
                  <a:ext cx="237582" cy="239912"/>
                </a:xfrm>
                <a:prstGeom prst="ellipse">
                  <a:avLst/>
                </a:prstGeom>
                <a:grpFill/>
                <a:ln w="28575" cap="flat" cmpd="sng" algn="ctr">
                  <a:solidFill>
                    <a:schemeClr val="bg2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000" b="0" i="0" u="sng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ill Sans MT Condensed" pitchFamily="34" charset="0"/>
                    <a:cs typeface="Arial" charset="0"/>
                  </a:endParaRPr>
                </a:p>
              </p:txBody>
            </p:sp>
            <p:sp>
              <p:nvSpPr>
                <p:cNvPr id="216" name="Oval 215"/>
                <p:cNvSpPr/>
                <p:nvPr/>
              </p:nvSpPr>
              <p:spPr bwMode="auto">
                <a:xfrm rot="2652439">
                  <a:off x="6868388" y="2509054"/>
                  <a:ext cx="237582" cy="239912"/>
                </a:xfrm>
                <a:prstGeom prst="ellipse">
                  <a:avLst/>
                </a:prstGeom>
                <a:grpFill/>
                <a:ln w="28575" cap="flat" cmpd="sng" algn="ctr">
                  <a:solidFill>
                    <a:schemeClr val="bg2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000" b="0" i="0" u="sng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ill Sans MT Condensed" pitchFamily="34" charset="0"/>
                    <a:cs typeface="Arial" charset="0"/>
                  </a:endParaRPr>
                </a:p>
              </p:txBody>
            </p:sp>
            <p:sp>
              <p:nvSpPr>
                <p:cNvPr id="217" name="Oval 216"/>
                <p:cNvSpPr/>
                <p:nvPr/>
              </p:nvSpPr>
              <p:spPr bwMode="auto">
                <a:xfrm rot="2652439">
                  <a:off x="6397571" y="3412880"/>
                  <a:ext cx="237582" cy="239912"/>
                </a:xfrm>
                <a:prstGeom prst="ellipse">
                  <a:avLst/>
                </a:prstGeom>
                <a:grpFill/>
                <a:ln w="28575" cap="flat" cmpd="sng" algn="ctr">
                  <a:solidFill>
                    <a:schemeClr val="bg2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000" b="0" i="0" u="sng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ill Sans MT Condensed" pitchFamily="34" charset="0"/>
                    <a:cs typeface="Arial" charset="0"/>
                  </a:endParaRPr>
                </a:p>
              </p:txBody>
            </p:sp>
            <p:sp>
              <p:nvSpPr>
                <p:cNvPr id="218" name="Oval 217"/>
                <p:cNvSpPr/>
                <p:nvPr/>
              </p:nvSpPr>
              <p:spPr bwMode="auto">
                <a:xfrm rot="2652439">
                  <a:off x="7434547" y="3514176"/>
                  <a:ext cx="237582" cy="239912"/>
                </a:xfrm>
                <a:prstGeom prst="ellipse">
                  <a:avLst/>
                </a:prstGeom>
                <a:grpFill/>
                <a:ln w="28575" cap="flat" cmpd="sng" algn="ctr">
                  <a:solidFill>
                    <a:schemeClr val="bg2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000" b="0" i="0" u="sng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ill Sans MT Condensed" pitchFamily="34" charset="0"/>
                    <a:cs typeface="Arial" charset="0"/>
                  </a:endParaRPr>
                </a:p>
              </p:txBody>
            </p:sp>
            <p:sp>
              <p:nvSpPr>
                <p:cNvPr id="219" name="Oval 218"/>
                <p:cNvSpPr/>
                <p:nvPr/>
              </p:nvSpPr>
              <p:spPr bwMode="auto">
                <a:xfrm rot="2652439">
                  <a:off x="6396542" y="4683600"/>
                  <a:ext cx="237582" cy="239912"/>
                </a:xfrm>
                <a:prstGeom prst="ellipse">
                  <a:avLst/>
                </a:prstGeom>
                <a:grpFill/>
                <a:ln w="28575" cap="flat" cmpd="sng" algn="ctr">
                  <a:solidFill>
                    <a:schemeClr val="bg2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000" b="0" i="0" u="sng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ill Sans MT Condensed" pitchFamily="34" charset="0"/>
                    <a:cs typeface="Arial" charset="0"/>
                  </a:endParaRPr>
                </a:p>
              </p:txBody>
            </p:sp>
          </p:grpSp>
        </p:grpSp>
        <p:sp>
          <p:nvSpPr>
            <p:cNvPr id="183" name="Freeform 182"/>
            <p:cNvSpPr/>
            <p:nvPr/>
          </p:nvSpPr>
          <p:spPr>
            <a:xfrm>
              <a:off x="2972264" y="2792864"/>
              <a:ext cx="792921" cy="807136"/>
            </a:xfrm>
            <a:custGeom>
              <a:avLst/>
              <a:gdLst>
                <a:gd name="connsiteX0" fmla="*/ 446226 w 1648197"/>
                <a:gd name="connsiteY0" fmla="*/ 21437 h 1782897"/>
                <a:gd name="connsiteX1" fmla="*/ 164123 w 1648197"/>
                <a:gd name="connsiteY1" fmla="*/ 70075 h 1782897"/>
                <a:gd name="connsiteX2" fmla="*/ 57119 w 1648197"/>
                <a:gd name="connsiteY2" fmla="*/ 721828 h 1782897"/>
                <a:gd name="connsiteX3" fmla="*/ 134940 w 1648197"/>
                <a:gd name="connsiteY3" fmla="*/ 1782143 h 1782897"/>
                <a:gd name="connsiteX4" fmla="*/ 1525996 w 1648197"/>
                <a:gd name="connsiteY4" fmla="*/ 877471 h 1782897"/>
                <a:gd name="connsiteX5" fmla="*/ 1457902 w 1648197"/>
                <a:gd name="connsiteY5" fmla="*/ 99258 h 1782897"/>
                <a:gd name="connsiteX6" fmla="*/ 446226 w 1648197"/>
                <a:gd name="connsiteY6" fmla="*/ 21437 h 1782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48197" h="1782897">
                  <a:moveTo>
                    <a:pt x="446226" y="21437"/>
                  </a:moveTo>
                  <a:cubicBezTo>
                    <a:pt x="230596" y="16573"/>
                    <a:pt x="228974" y="-46657"/>
                    <a:pt x="164123" y="70075"/>
                  </a:cubicBezTo>
                  <a:cubicBezTo>
                    <a:pt x="99272" y="186807"/>
                    <a:pt x="61983" y="436483"/>
                    <a:pt x="57119" y="721828"/>
                  </a:cubicBezTo>
                  <a:cubicBezTo>
                    <a:pt x="52255" y="1007173"/>
                    <a:pt x="-109873" y="1756203"/>
                    <a:pt x="134940" y="1782143"/>
                  </a:cubicBezTo>
                  <a:cubicBezTo>
                    <a:pt x="379753" y="1808084"/>
                    <a:pt x="1305502" y="1157952"/>
                    <a:pt x="1525996" y="877471"/>
                  </a:cubicBezTo>
                  <a:cubicBezTo>
                    <a:pt x="1746490" y="596990"/>
                    <a:pt x="1634621" y="241930"/>
                    <a:pt x="1457902" y="99258"/>
                  </a:cubicBezTo>
                  <a:cubicBezTo>
                    <a:pt x="1281183" y="-43414"/>
                    <a:pt x="661856" y="26301"/>
                    <a:pt x="446226" y="21437"/>
                  </a:cubicBezTo>
                  <a:close/>
                </a:path>
              </a:pathLst>
            </a:custGeom>
            <a:solidFill>
              <a:srgbClr val="A9DA74">
                <a:alpha val="40000"/>
              </a:srgb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Freeform 184"/>
            <p:cNvSpPr/>
            <p:nvPr/>
          </p:nvSpPr>
          <p:spPr>
            <a:xfrm>
              <a:off x="2969010" y="2804299"/>
              <a:ext cx="792921" cy="807136"/>
            </a:xfrm>
            <a:custGeom>
              <a:avLst/>
              <a:gdLst>
                <a:gd name="connsiteX0" fmla="*/ 446226 w 1648197"/>
                <a:gd name="connsiteY0" fmla="*/ 21437 h 1782897"/>
                <a:gd name="connsiteX1" fmla="*/ 164123 w 1648197"/>
                <a:gd name="connsiteY1" fmla="*/ 70075 h 1782897"/>
                <a:gd name="connsiteX2" fmla="*/ 57119 w 1648197"/>
                <a:gd name="connsiteY2" fmla="*/ 721828 h 1782897"/>
                <a:gd name="connsiteX3" fmla="*/ 134940 w 1648197"/>
                <a:gd name="connsiteY3" fmla="*/ 1782143 h 1782897"/>
                <a:gd name="connsiteX4" fmla="*/ 1525996 w 1648197"/>
                <a:gd name="connsiteY4" fmla="*/ 877471 h 1782897"/>
                <a:gd name="connsiteX5" fmla="*/ 1457902 w 1648197"/>
                <a:gd name="connsiteY5" fmla="*/ 99258 h 1782897"/>
                <a:gd name="connsiteX6" fmla="*/ 446226 w 1648197"/>
                <a:gd name="connsiteY6" fmla="*/ 21437 h 1782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48197" h="1782897">
                  <a:moveTo>
                    <a:pt x="446226" y="21437"/>
                  </a:moveTo>
                  <a:cubicBezTo>
                    <a:pt x="230596" y="16573"/>
                    <a:pt x="228974" y="-46657"/>
                    <a:pt x="164123" y="70075"/>
                  </a:cubicBezTo>
                  <a:cubicBezTo>
                    <a:pt x="99272" y="186807"/>
                    <a:pt x="61983" y="436483"/>
                    <a:pt x="57119" y="721828"/>
                  </a:cubicBezTo>
                  <a:cubicBezTo>
                    <a:pt x="52255" y="1007173"/>
                    <a:pt x="-109873" y="1756203"/>
                    <a:pt x="134940" y="1782143"/>
                  </a:cubicBezTo>
                  <a:cubicBezTo>
                    <a:pt x="379753" y="1808084"/>
                    <a:pt x="1305502" y="1157952"/>
                    <a:pt x="1525996" y="877471"/>
                  </a:cubicBezTo>
                  <a:cubicBezTo>
                    <a:pt x="1746490" y="596990"/>
                    <a:pt x="1634621" y="241930"/>
                    <a:pt x="1457902" y="99258"/>
                  </a:cubicBezTo>
                  <a:cubicBezTo>
                    <a:pt x="1281183" y="-43414"/>
                    <a:pt x="661856" y="26301"/>
                    <a:pt x="446226" y="21437"/>
                  </a:cubicBezTo>
                  <a:close/>
                </a:path>
              </a:pathLst>
            </a:custGeom>
            <a:solidFill>
              <a:srgbClr val="A9DA74">
                <a:alpha val="40000"/>
              </a:srgbClr>
            </a:solidFill>
            <a:ln w="28575">
              <a:solidFill>
                <a:schemeClr val="bg2">
                  <a:lumMod val="50000"/>
                </a:schemeClr>
              </a:solidFill>
              <a:prstDash val="dash"/>
            </a:ln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6" name="TextBox 275"/>
              <p:cNvSpPr txBox="1"/>
              <p:nvPr/>
            </p:nvSpPr>
            <p:spPr>
              <a:xfrm>
                <a:off x="753560" y="935678"/>
                <a:ext cx="7552718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 smtClean="0">
                    <a:latin typeface="Roboto Condensed" pitchFamily="2" charset="0"/>
                    <a:ea typeface="Roboto Condensed" pitchFamily="2" charset="0"/>
                  </a:rPr>
                  <a:t>If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ea typeface="Roboto Condensed" pitchFamily="2" charset="0"/>
                      </a:rPr>
                      <m:t>𝐺</m:t>
                    </m:r>
                  </m:oMath>
                </a14:m>
                <a:r>
                  <a:rPr lang="en-US" sz="2200" dirty="0" smtClean="0">
                    <a:solidFill>
                      <a:schemeClr val="tx1"/>
                    </a:solidFill>
                    <a:latin typeface="Roboto Condensed" pitchFamily="2" charset="0"/>
                    <a:ea typeface="Roboto Condensed" pitchFamily="2" charset="0"/>
                  </a:rPr>
                  <a:t> has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Roboto Condensed" pitchFamily="2" charset="0"/>
                      </a:rPr>
                      <m:t>𝑛</m:t>
                    </m:r>
                  </m:oMath>
                </a14:m>
                <a:r>
                  <a:rPr lang="en-US" sz="2200" dirty="0" smtClean="0">
                    <a:solidFill>
                      <a:schemeClr val="tx1"/>
                    </a:solidFill>
                    <a:latin typeface="Roboto Condensed" pitchFamily="2" charset="0"/>
                    <a:ea typeface="Roboto Condensed" pitchFamily="2" charset="0"/>
                  </a:rPr>
                  <a:t> vertices and we are given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𝑛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0.1</m:t>
                        </m:r>
                      </m:sup>
                    </m:sSup>
                  </m:oMath>
                </a14:m>
                <a:r>
                  <a:rPr lang="en-US" sz="2200" dirty="0" smtClean="0">
                    <a:solidFill>
                      <a:schemeClr val="tx1"/>
                    </a:solidFill>
                    <a:latin typeface="Roboto Condensed" pitchFamily="2" charset="0"/>
                    <a:ea typeface="Roboto Condensed" pitchFamily="2" charset="0"/>
                  </a:rPr>
                  <a:t> small eigenvalues  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𝜆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1</m:t>
                        </m:r>
                      </m:sub>
                    </m:sSub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Roboto Condensed" pitchFamily="2" charset="0"/>
                      </a:rPr>
                      <m:t>,</m:t>
                    </m:r>
                    <m:sSub>
                      <m:sSub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𝜆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2</m:t>
                        </m:r>
                      </m:sub>
                    </m:sSub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Roboto Condensed" pitchFamily="2" charset="0"/>
                      </a:rPr>
                      <m:t>,…, </m:t>
                    </m:r>
                    <m:sSub>
                      <m:sSub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𝜆</m:t>
                        </m:r>
                      </m:e>
                      <m:sub>
                        <m:sSup>
                          <m:sSupPr>
                            <m:ctrlPr>
                              <a:rPr lang="en-US" sz="2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Roboto Condensed" pitchFamily="2" charset="0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Roboto Condensed" pitchFamily="2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sz="2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Roboto Condensed" pitchFamily="2" charset="0"/>
                              </a:rPr>
                              <m:t>0.1</m:t>
                            </m:r>
                          </m:sup>
                        </m:sSup>
                      </m:sub>
                    </m:sSub>
                  </m:oMath>
                </a14:m>
                <a:r>
                  <a:rPr lang="en-US" sz="2200" dirty="0" smtClean="0">
                    <a:solidFill>
                      <a:schemeClr val="tx1"/>
                    </a:solidFill>
                    <a:latin typeface="Roboto Condensed" pitchFamily="2" charset="0"/>
                    <a:ea typeface="Roboto Condensed" pitchFamily="2" charset="0"/>
                  </a:rPr>
                  <a:t> then we can find a set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Roboto Condensed" pitchFamily="2" charset="0"/>
                      </a:rPr>
                      <m:t>𝑆</m:t>
                    </m:r>
                  </m:oMath>
                </a14:m>
                <a:r>
                  <a:rPr lang="en-US" sz="2200" dirty="0" smtClean="0">
                    <a:solidFill>
                      <a:schemeClr val="tx1"/>
                    </a:solidFill>
                    <a:latin typeface="Roboto Condensed" pitchFamily="2" charset="0"/>
                    <a:ea typeface="Roboto Condensed" pitchFamily="2" charset="0"/>
                  </a:rPr>
                  <a:t> with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2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</m:ctrlPr>
                      </m:dPr>
                      <m:e>
                        <m:r>
                          <a:rPr lang="en-US" sz="22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𝑆</m:t>
                        </m:r>
                      </m:e>
                    </m:d>
                    <m:r>
                      <a:rPr lang="en-US" sz="22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Roboto Condensed" pitchFamily="2" charset="0"/>
                      </a:rPr>
                      <m:t>≤</m:t>
                    </m:r>
                    <m:sSup>
                      <m:sSupPr>
                        <m:ctrlPr>
                          <a:rPr lang="en-US" sz="22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</m:ctrlPr>
                      </m:sSupPr>
                      <m:e>
                        <m:r>
                          <a:rPr lang="en-US" sz="22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𝑛</m:t>
                        </m:r>
                      </m:e>
                      <m:sup>
                        <m:r>
                          <a:rPr lang="en-US" sz="22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0.99</m:t>
                        </m:r>
                      </m:sup>
                    </m:sSup>
                  </m:oMath>
                </a14:m>
                <a:r>
                  <a:rPr lang="en-US" sz="2200" dirty="0" smtClean="0">
                    <a:solidFill>
                      <a:schemeClr val="tx1"/>
                    </a:solidFill>
                    <a:latin typeface="Roboto Condensed" pitchFamily="2" charset="0"/>
                    <a:ea typeface="Roboto Condensed" pitchFamily="2" charset="0"/>
                  </a:rPr>
                  <a:t> and</a:t>
                </a:r>
              </a:p>
            </p:txBody>
          </p:sp>
        </mc:Choice>
        <mc:Fallback xmlns="">
          <p:sp>
            <p:nvSpPr>
              <p:cNvPr id="276" name="TextBox 27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560" y="935678"/>
                <a:ext cx="7552718" cy="769441"/>
              </a:xfrm>
              <a:prstGeom prst="rect">
                <a:avLst/>
              </a:prstGeom>
              <a:blipFill rotWithShape="0">
                <a:blip r:embed="rId2"/>
                <a:stretch>
                  <a:fillRect l="-1049" t="-3937" b="-157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7" name="TextBox 276"/>
              <p:cNvSpPr txBox="1"/>
              <p:nvPr/>
            </p:nvSpPr>
            <p:spPr>
              <a:xfrm>
                <a:off x="233285" y="1814058"/>
                <a:ext cx="4999356" cy="5395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Φ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𝑆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≤100 </m:t>
                      </m:r>
                      <m:rad>
                        <m:radPr>
                          <m:degHide m:val="on"/>
                          <m:ctrlP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𝜆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sz="24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Roboto Condensed" pitchFamily="2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Roboto Condensed" pitchFamily="2" charset="0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Roboto Condensed" pitchFamily="2" charset="0"/>
                                    </a:rPr>
                                    <m:t>0.1</m:t>
                                  </m:r>
                                </m:sup>
                              </m:sSup>
                            </m:sub>
                          </m:sSub>
                        </m:e>
                      </m:rad>
                    </m:oMath>
                  </m:oMathPara>
                </a14:m>
                <a:endParaRPr lang="en-US" sz="2400" dirty="0" smtClean="0">
                  <a:solidFill>
                    <a:schemeClr val="accent2">
                      <a:lumMod val="75000"/>
                    </a:schemeClr>
                  </a:solidFill>
                  <a:latin typeface="Roboto Condensed" pitchFamily="2" charset="0"/>
                  <a:ea typeface="Roboto Condensed" pitchFamily="2" charset="0"/>
                </a:endParaRPr>
              </a:p>
            </p:txBody>
          </p:sp>
        </mc:Choice>
        <mc:Fallback xmlns="">
          <p:sp>
            <p:nvSpPr>
              <p:cNvPr id="277" name="TextBox 27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285" y="1814058"/>
                <a:ext cx="4999356" cy="53957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8" name="TextBox 277"/>
          <p:cNvSpPr txBox="1"/>
          <p:nvPr/>
        </p:nvSpPr>
        <p:spPr>
          <a:xfrm>
            <a:off x="819314" y="5362747"/>
            <a:ext cx="45979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accent1">
                    <a:lumMod val="50000"/>
                  </a:schemeClr>
                </a:solidFill>
                <a:latin typeface="Roboto Condensed" pitchFamily="2" charset="0"/>
                <a:ea typeface="Roboto Condensed" pitchFamily="2" charset="0"/>
              </a:rPr>
              <a:t>An improvement to their bound would</a:t>
            </a:r>
          </a:p>
          <a:p>
            <a:r>
              <a:rPr lang="en-US" sz="2200" dirty="0" smtClean="0">
                <a:solidFill>
                  <a:schemeClr val="accent1">
                    <a:lumMod val="50000"/>
                  </a:schemeClr>
                </a:solidFill>
                <a:latin typeface="Roboto Condensed" pitchFamily="2" charset="0"/>
                <a:ea typeface="Roboto Condensed" pitchFamily="2" charset="0"/>
              </a:rPr>
              <a:t>“</a:t>
            </a: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Roboto Condensed" pitchFamily="2" charset="0"/>
                <a:ea typeface="Roboto Condensed" pitchFamily="2" charset="0"/>
              </a:rPr>
              <a:t>disprove” </a:t>
            </a:r>
            <a:r>
              <a:rPr lang="en-US" sz="2200" dirty="0" smtClean="0">
                <a:solidFill>
                  <a:schemeClr val="accent1">
                    <a:lumMod val="50000"/>
                  </a:schemeClr>
                </a:solidFill>
                <a:latin typeface="Roboto Condensed" pitchFamily="2" charset="0"/>
                <a:ea typeface="Roboto Condensed" pitchFamily="2" charset="0"/>
              </a:rPr>
              <a:t>the unique games conjecture.</a:t>
            </a:r>
          </a:p>
        </p:txBody>
      </p:sp>
      <p:sp>
        <p:nvSpPr>
          <p:cNvPr id="279" name="TextBox 278"/>
          <p:cNvSpPr txBox="1"/>
          <p:nvPr/>
        </p:nvSpPr>
        <p:spPr>
          <a:xfrm>
            <a:off x="5609686" y="3287722"/>
            <a:ext cx="3194967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accent1">
                    <a:lumMod val="50000"/>
                  </a:schemeClr>
                </a:solidFill>
                <a:latin typeface="Roboto Condensed" pitchFamily="2" charset="0"/>
                <a:ea typeface="Roboto Condensed" pitchFamily="2" charset="0"/>
              </a:rPr>
              <a:t>The “short code”</a:t>
            </a:r>
          </a:p>
          <a:p>
            <a:r>
              <a:rPr lang="en-US" sz="2000" dirty="0" smtClean="0">
                <a:latin typeface="Roboto Condensed" pitchFamily="2" charset="0"/>
                <a:ea typeface="Roboto Condensed" pitchFamily="2" charset="0"/>
              </a:rPr>
              <a:t>[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</a:rPr>
              <a:t>Barak</a:t>
            </a:r>
            <a:r>
              <a:rPr lang="en-US" sz="2000" dirty="0" smtClean="0">
                <a:latin typeface="Roboto Condensed" pitchFamily="2" charset="0"/>
                <a:ea typeface="Roboto Condensed" pitchFamily="2" charset="0"/>
              </a:rPr>
              <a:t>, </a:t>
            </a:r>
            <a:r>
              <a:rPr lang="en-US" sz="2000" dirty="0" err="1" smtClean="0">
                <a:latin typeface="Roboto Condensed" pitchFamily="2" charset="0"/>
                <a:ea typeface="Roboto Condensed" pitchFamily="2" charset="0"/>
              </a:rPr>
              <a:t>Gopalan</a:t>
            </a:r>
            <a:r>
              <a:rPr lang="en-US" sz="2000" dirty="0" smtClean="0">
                <a:latin typeface="Roboto Condensed" pitchFamily="2" charset="0"/>
                <a:ea typeface="Roboto Condensed" pitchFamily="2" charset="0"/>
              </a:rPr>
              <a:t>, </a:t>
            </a:r>
            <a:r>
              <a:rPr lang="en-US" sz="2000" dirty="0" err="1" smtClean="0">
                <a:latin typeface="Roboto Condensed" pitchFamily="2" charset="0"/>
                <a:ea typeface="Roboto Condensed" pitchFamily="2" charset="0"/>
              </a:rPr>
              <a:t>Hastad</a:t>
            </a:r>
            <a:r>
              <a:rPr lang="en-US" sz="2000" dirty="0" smtClean="0">
                <a:latin typeface="Roboto Condensed" pitchFamily="2" charset="0"/>
                <a:ea typeface="Roboto Condensed" pitchFamily="2" charset="0"/>
              </a:rPr>
              <a:t>, </a:t>
            </a:r>
            <a:r>
              <a:rPr lang="en-US" sz="2000" dirty="0" err="1" smtClean="0">
                <a:latin typeface="Roboto Condensed" pitchFamily="2" charset="0"/>
                <a:ea typeface="Roboto Condensed" pitchFamily="2" charset="0"/>
              </a:rPr>
              <a:t>Meka</a:t>
            </a:r>
            <a:r>
              <a:rPr lang="en-US" sz="2000" dirty="0" smtClean="0">
                <a:latin typeface="Roboto Condensed" pitchFamily="2" charset="0"/>
                <a:ea typeface="Roboto Condensed" pitchFamily="2" charset="0"/>
              </a:rPr>
              <a:t>,</a:t>
            </a:r>
          </a:p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Roboto Condensed" pitchFamily="2" charset="0"/>
                <a:ea typeface="Roboto Condensed" pitchFamily="2" charset="0"/>
              </a:rPr>
              <a:t> </a:t>
            </a:r>
            <a:r>
              <a:rPr lang="en-US" sz="2000" dirty="0" err="1" smtClean="0">
                <a:solidFill>
                  <a:schemeClr val="accent2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</a:rPr>
              <a:t>Raghavendra</a:t>
            </a:r>
            <a:r>
              <a:rPr lang="en-US" sz="2000" dirty="0" smtClean="0">
                <a:latin typeface="Roboto Condensed" pitchFamily="2" charset="0"/>
                <a:ea typeface="Roboto Condensed" pitchFamily="2" charset="0"/>
              </a:rPr>
              <a:t>,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Roboto Condensed" pitchFamily="2" charset="0"/>
                <a:ea typeface="Roboto Condensed" pitchFamily="2" charset="0"/>
              </a:rPr>
              <a:t> </a:t>
            </a:r>
            <a:r>
              <a:rPr lang="en-US" sz="2000" dirty="0" err="1" smtClean="0">
                <a:solidFill>
                  <a:schemeClr val="accent2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</a:rPr>
              <a:t>Steurer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</a:rPr>
              <a:t> </a:t>
            </a:r>
            <a:r>
              <a:rPr lang="en-US" sz="2000" dirty="0" smtClean="0">
                <a:latin typeface="Roboto Condensed" pitchFamily="2" charset="0"/>
                <a:ea typeface="Roboto Condensed" pitchFamily="2" charset="0"/>
              </a:rPr>
              <a:t>2011]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5393098" y="2169981"/>
            <a:ext cx="34775" cy="4032347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3125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" grpId="0"/>
      <p:bldP spid="277" grpId="0"/>
      <p:bldP spid="278" grpId="0"/>
      <p:bldP spid="27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674363" y="155942"/>
            <a:ext cx="216758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600" dirty="0" smtClean="0">
                <a:solidFill>
                  <a:schemeClr val="accent1">
                    <a:lumMod val="50000"/>
                  </a:schemeClr>
                </a:solidFill>
                <a:latin typeface="Roboto Slab" pitchFamily="2" charset="0"/>
                <a:ea typeface="Roboto Slab" pitchFamily="2" charset="0"/>
              </a:rPr>
              <a:t>what’s next?</a:t>
            </a:r>
            <a:endParaRPr lang="en-US" sz="2600" dirty="0">
              <a:solidFill>
                <a:schemeClr val="accent1">
                  <a:lumMod val="50000"/>
                </a:schemeClr>
              </a:solidFill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 flipV="1">
            <a:off x="602484" y="709067"/>
            <a:ext cx="8189299" cy="2390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7170" name="Picture 2" descr="http://www.math.uni-frankfurt.de/~rostalsk/images/Cayleycubi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83" y="989234"/>
            <a:ext cx="3421984" cy="2450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" name="TextBox 96"/>
          <p:cNvSpPr txBox="1"/>
          <p:nvPr/>
        </p:nvSpPr>
        <p:spPr>
          <a:xfrm>
            <a:off x="1066041" y="3571107"/>
            <a:ext cx="29672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latin typeface="Roboto Condensed" pitchFamily="2" charset="0"/>
                <a:ea typeface="Roboto Condensed" pitchFamily="2" charset="0"/>
              </a:rPr>
              <a:t>spectrahedron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Roboto Condensed" pitchFamily="2" charset="0"/>
                <a:ea typeface="Roboto Condensed" pitchFamily="2" charset="0"/>
              </a:rPr>
              <a:t> / SDP </a:t>
            </a:r>
            <a:endParaRPr lang="en-US" sz="2400" dirty="0" smtClean="0">
              <a:latin typeface="Roboto Condensed" pitchFamily="2" charset="0"/>
              <a:ea typeface="Roboto Condensed" pitchFamily="2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637954" y="4192870"/>
            <a:ext cx="38560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C00000"/>
                </a:solidFill>
                <a:latin typeface="Roboto Condensed" pitchFamily="2" charset="0"/>
                <a:ea typeface="Roboto Condensed" pitchFamily="2" charset="0"/>
              </a:rPr>
              <a:t>“sums of squares” (SoS)</a:t>
            </a:r>
          </a:p>
          <a:p>
            <a:r>
              <a:rPr lang="en-US" sz="2000" dirty="0" smtClean="0">
                <a:latin typeface="Roboto Condensed" pitchFamily="2" charset="0"/>
                <a:ea typeface="Roboto Condensed" pitchFamily="2" charset="0"/>
              </a:rPr>
              <a:t>[Shor’87, Lasserre’00, 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</a:rPr>
              <a:t>Parillo</a:t>
            </a:r>
            <a:r>
              <a:rPr lang="en-US" sz="2000" dirty="0" smtClean="0">
                <a:latin typeface="Roboto Condensed" pitchFamily="2" charset="0"/>
                <a:ea typeface="Roboto Condensed" pitchFamily="2" charset="0"/>
              </a:rPr>
              <a:t>’00]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503268" y="5029201"/>
            <a:ext cx="54013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Roboto Condensed" pitchFamily="2" charset="0"/>
                <a:ea typeface="Roboto Condensed" pitchFamily="2" charset="0"/>
              </a:rPr>
              <a:t>- SoS optimal assuming UGC</a:t>
            </a:r>
          </a:p>
          <a:p>
            <a:r>
              <a:rPr lang="en-US" sz="2000" dirty="0" smtClean="0">
                <a:latin typeface="Roboto Condensed" pitchFamily="2" charset="0"/>
                <a:ea typeface="Roboto Condensed" pitchFamily="2" charset="0"/>
              </a:rPr>
              <a:t>   [</a:t>
            </a:r>
            <a:r>
              <a:rPr lang="en-US" sz="2000" dirty="0" err="1" smtClean="0">
                <a:solidFill>
                  <a:schemeClr val="accent2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</a:rPr>
              <a:t>Raghavendra</a:t>
            </a:r>
            <a:r>
              <a:rPr lang="en-US" sz="2000" dirty="0" smtClean="0">
                <a:latin typeface="Roboto Condensed" pitchFamily="2" charset="0"/>
                <a:ea typeface="Roboto Condensed" pitchFamily="2" charset="0"/>
              </a:rPr>
              <a:t> 08]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503268" y="5734441"/>
            <a:ext cx="54013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Roboto Condensed" pitchFamily="2" charset="0"/>
                <a:ea typeface="Roboto Condensed" pitchFamily="2" charset="0"/>
              </a:rPr>
              <a:t>- SoS optimal </a:t>
            </a:r>
            <a:r>
              <a:rPr lang="en-US" sz="2200" dirty="0" err="1" smtClean="0">
                <a:latin typeface="Roboto Condensed" pitchFamily="2" charset="0"/>
                <a:ea typeface="Roboto Condensed" pitchFamily="2" charset="0"/>
              </a:rPr>
              <a:t>spectrahedra</a:t>
            </a:r>
            <a:r>
              <a:rPr lang="en-US" sz="2200" dirty="0" smtClean="0">
                <a:latin typeface="Roboto Condensed" pitchFamily="2" charset="0"/>
                <a:ea typeface="Roboto Condensed" pitchFamily="2" charset="0"/>
              </a:rPr>
              <a:t> (unconditional)</a:t>
            </a:r>
          </a:p>
          <a:p>
            <a:r>
              <a:rPr lang="en-US" sz="2200" dirty="0" smtClean="0">
                <a:latin typeface="Roboto Condensed" pitchFamily="2" charset="0"/>
                <a:ea typeface="Roboto Condensed" pitchFamily="2" charset="0"/>
              </a:rPr>
              <a:t>   </a:t>
            </a:r>
            <a:r>
              <a:rPr lang="en-US" sz="2000" dirty="0" smtClean="0">
                <a:latin typeface="Roboto Condensed" pitchFamily="2" charset="0"/>
                <a:ea typeface="Roboto Condensed" pitchFamily="2" charset="0"/>
              </a:rPr>
              <a:t>[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</a:rPr>
              <a:t>L</a:t>
            </a:r>
            <a:r>
              <a:rPr lang="en-US" sz="2000" dirty="0" smtClean="0">
                <a:latin typeface="Roboto Condensed" pitchFamily="2" charset="0"/>
                <a:ea typeface="Roboto Condensed" pitchFamily="2" charset="0"/>
              </a:rPr>
              <a:t>-</a:t>
            </a:r>
            <a:r>
              <a:rPr lang="en-US" sz="2000" dirty="0" err="1" smtClean="0">
                <a:solidFill>
                  <a:schemeClr val="accent2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</a:rPr>
              <a:t>Raghavendra</a:t>
            </a:r>
            <a:r>
              <a:rPr lang="en-US" sz="2000" dirty="0" smtClean="0">
                <a:latin typeface="Roboto Condensed" pitchFamily="2" charset="0"/>
                <a:ea typeface="Roboto Condensed" pitchFamily="2" charset="0"/>
              </a:rPr>
              <a:t>-</a:t>
            </a:r>
            <a:r>
              <a:rPr lang="en-US" sz="2000" dirty="0" err="1" smtClean="0">
                <a:solidFill>
                  <a:schemeClr val="accent2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</a:rPr>
              <a:t>Steurer</a:t>
            </a:r>
            <a:r>
              <a:rPr lang="en-US" sz="2000" dirty="0" smtClean="0">
                <a:latin typeface="Roboto Condensed" pitchFamily="2" charset="0"/>
                <a:ea typeface="Roboto Condensed" pitchFamily="2" charset="0"/>
              </a:rPr>
              <a:t> 14]</a:t>
            </a:r>
          </a:p>
        </p:txBody>
      </p:sp>
      <p:cxnSp>
        <p:nvCxnSpPr>
          <p:cNvPr id="101" name="Straight Connector 100"/>
          <p:cNvCxnSpPr/>
          <p:nvPr/>
        </p:nvCxnSpPr>
        <p:spPr>
          <a:xfrm>
            <a:off x="4697133" y="1106725"/>
            <a:ext cx="0" cy="4291808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extBox 102"/>
          <p:cNvSpPr txBox="1"/>
          <p:nvPr/>
        </p:nvSpPr>
        <p:spPr>
          <a:xfrm>
            <a:off x="4900241" y="1222770"/>
            <a:ext cx="30592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accent1">
                    <a:lumMod val="50000"/>
                  </a:schemeClr>
                </a:solidFill>
                <a:latin typeface="Roboto Condensed" pitchFamily="2" charset="0"/>
                <a:ea typeface="Roboto Condensed" pitchFamily="2" charset="0"/>
              </a:rPr>
              <a:t>In hour three of the talk…</a:t>
            </a:r>
            <a:endParaRPr lang="en-US" sz="2000" dirty="0" smtClean="0">
              <a:solidFill>
                <a:schemeClr val="accent1">
                  <a:lumMod val="50000"/>
                </a:schemeClr>
              </a:solidFill>
              <a:latin typeface="Roboto Condensed" pitchFamily="2" charset="0"/>
              <a:ea typeface="Roboto Condensed" pitchFamily="2" charset="0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5597828" y="1834912"/>
            <a:ext cx="30592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dirty="0" smtClean="0">
                <a:latin typeface="Roboto Condensed" pitchFamily="2" charset="0"/>
                <a:ea typeface="Roboto Condensed" pitchFamily="2" charset="0"/>
              </a:rPr>
              <a:t>Spectral </a:t>
            </a:r>
            <a:r>
              <a:rPr lang="en-US" sz="2200" dirty="0" err="1" smtClean="0">
                <a:latin typeface="Roboto Condensed" pitchFamily="2" charset="0"/>
                <a:ea typeface="Roboto Condensed" pitchFamily="2" charset="0"/>
              </a:rPr>
              <a:t>sparsification</a:t>
            </a:r>
            <a:endParaRPr lang="en-US" sz="2200" dirty="0" smtClean="0">
              <a:latin typeface="Roboto Condensed" pitchFamily="2" charset="0"/>
              <a:ea typeface="Roboto Condensed" pitchFamily="2" charset="0"/>
            </a:endParaRPr>
          </a:p>
          <a:p>
            <a:pPr algn="r"/>
            <a:r>
              <a:rPr lang="en-US" sz="2000" dirty="0" smtClean="0">
                <a:latin typeface="Roboto Condensed" pitchFamily="2" charset="0"/>
                <a:ea typeface="Roboto Condensed" pitchFamily="2" charset="0"/>
              </a:rPr>
              <a:t>[</a:t>
            </a:r>
            <a:r>
              <a:rPr lang="en-US" sz="2000" dirty="0" err="1" smtClean="0">
                <a:solidFill>
                  <a:schemeClr val="accent2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</a:rPr>
              <a:t>Spielman</a:t>
            </a:r>
            <a:r>
              <a:rPr lang="en-US" sz="2000" dirty="0" err="1" smtClean="0">
                <a:latin typeface="Roboto Condensed" pitchFamily="2" charset="0"/>
                <a:ea typeface="Roboto Condensed" pitchFamily="2" charset="0"/>
              </a:rPr>
              <a:t>-</a:t>
            </a:r>
            <a:r>
              <a:rPr lang="en-US" sz="2000" dirty="0" err="1" smtClean="0">
                <a:solidFill>
                  <a:schemeClr val="accent2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</a:rPr>
              <a:t>Teng</a:t>
            </a:r>
            <a:r>
              <a:rPr lang="en-US" sz="2000" dirty="0" smtClean="0">
                <a:latin typeface="Roboto Condensed" pitchFamily="2" charset="0"/>
                <a:ea typeface="Roboto Condensed" pitchFamily="2" charset="0"/>
              </a:rPr>
              <a:t> 2008]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4613970" y="3578617"/>
            <a:ext cx="409852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dirty="0" smtClean="0">
                <a:latin typeface="Roboto Condensed" pitchFamily="2" charset="0"/>
                <a:ea typeface="Roboto Condensed" pitchFamily="2" charset="0"/>
              </a:rPr>
              <a:t>The </a:t>
            </a:r>
            <a:r>
              <a:rPr lang="en-US" sz="2200" dirty="0" err="1" smtClean="0">
                <a:latin typeface="Roboto Condensed" pitchFamily="2" charset="0"/>
                <a:ea typeface="Roboto Condensed" pitchFamily="2" charset="0"/>
              </a:rPr>
              <a:t>Kadison</a:t>
            </a:r>
            <a:r>
              <a:rPr lang="en-US" sz="2200" dirty="0" smtClean="0">
                <a:latin typeface="Roboto Condensed" pitchFamily="2" charset="0"/>
                <a:ea typeface="Roboto Condensed" pitchFamily="2" charset="0"/>
              </a:rPr>
              <a:t>-Singer conjecture</a:t>
            </a:r>
          </a:p>
          <a:p>
            <a:pPr algn="r"/>
            <a:r>
              <a:rPr lang="en-US" sz="2000" dirty="0">
                <a:latin typeface="Roboto Condensed" pitchFamily="2" charset="0"/>
                <a:ea typeface="Roboto Condensed" pitchFamily="2" charset="0"/>
              </a:rPr>
              <a:t>[Marcus-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</a:rPr>
              <a:t>Spielman</a:t>
            </a:r>
            <a:r>
              <a:rPr lang="en-US" sz="2000" dirty="0">
                <a:latin typeface="Roboto Condensed" pitchFamily="2" charset="0"/>
                <a:ea typeface="Roboto Condensed" pitchFamily="2" charset="0"/>
              </a:rPr>
              <a:t>-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</a:rPr>
              <a:t>Srivastava </a:t>
            </a:r>
            <a:r>
              <a:rPr lang="en-US" sz="2000" dirty="0">
                <a:latin typeface="Roboto Condensed" pitchFamily="2" charset="0"/>
                <a:ea typeface="Roboto Condensed" pitchFamily="2" charset="0"/>
              </a:rPr>
              <a:t>2013]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4613970" y="2716196"/>
            <a:ext cx="409852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dirty="0" err="1" smtClean="0">
                <a:latin typeface="Roboto Condensed" pitchFamily="2" charset="0"/>
                <a:ea typeface="Roboto Condensed" pitchFamily="2" charset="0"/>
              </a:rPr>
              <a:t>Ramanujan</a:t>
            </a:r>
            <a:r>
              <a:rPr lang="en-US" sz="2200" dirty="0" smtClean="0">
                <a:latin typeface="Roboto Condensed" pitchFamily="2" charset="0"/>
                <a:ea typeface="Roboto Condensed" pitchFamily="2" charset="0"/>
              </a:rPr>
              <a:t> graphs of every degree</a:t>
            </a:r>
          </a:p>
          <a:p>
            <a:pPr algn="r"/>
            <a:r>
              <a:rPr lang="en-US" sz="2000" dirty="0" smtClean="0">
                <a:latin typeface="Roboto Condensed" pitchFamily="2" charset="0"/>
                <a:ea typeface="Roboto Condensed" pitchFamily="2" charset="0"/>
              </a:rPr>
              <a:t>[Marcus-</a:t>
            </a:r>
            <a:r>
              <a:rPr lang="en-US" sz="2000" dirty="0" err="1" smtClean="0">
                <a:solidFill>
                  <a:schemeClr val="accent2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</a:rPr>
              <a:t>Spielman</a:t>
            </a:r>
            <a:r>
              <a:rPr lang="en-US" sz="2000" dirty="0" smtClean="0">
                <a:latin typeface="Roboto Condensed" pitchFamily="2" charset="0"/>
                <a:ea typeface="Roboto Condensed" pitchFamily="2" charset="0"/>
              </a:rPr>
              <a:t>-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</a:rPr>
              <a:t>Srivastava </a:t>
            </a:r>
            <a:r>
              <a:rPr lang="en-US" sz="2000" dirty="0" smtClean="0">
                <a:latin typeface="Roboto Condensed" pitchFamily="2" charset="0"/>
                <a:ea typeface="Roboto Condensed" pitchFamily="2" charset="0"/>
              </a:rPr>
              <a:t>2013]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4636557" y="4459815"/>
            <a:ext cx="40985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dirty="0" smtClean="0">
                <a:latin typeface="Roboto Condensed" pitchFamily="2" charset="0"/>
                <a:ea typeface="Roboto Condensed" pitchFamily="2" charset="0"/>
              </a:rPr>
              <a:t>The traveling salesman problem (ATSP)</a:t>
            </a:r>
          </a:p>
          <a:p>
            <a:pPr algn="r"/>
            <a:r>
              <a:rPr lang="en-US" sz="2000" dirty="0" smtClean="0">
                <a:latin typeface="Roboto Condensed" pitchFamily="2" charset="0"/>
                <a:ea typeface="Roboto Condensed" pitchFamily="2" charset="0"/>
              </a:rPr>
              <a:t>[</a:t>
            </a:r>
            <a:r>
              <a:rPr lang="en-US" sz="2000" dirty="0" err="1" smtClean="0">
                <a:solidFill>
                  <a:schemeClr val="accent2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</a:rPr>
              <a:t>Anari</a:t>
            </a:r>
            <a:r>
              <a:rPr lang="en-US" sz="2000" dirty="0" smtClean="0">
                <a:latin typeface="Roboto Condensed" pitchFamily="2" charset="0"/>
                <a:ea typeface="Roboto Condensed" pitchFamily="2" charset="0"/>
              </a:rPr>
              <a:t>-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</a:rPr>
              <a:t>Oveis </a:t>
            </a:r>
            <a:r>
              <a:rPr lang="en-US" sz="2000" dirty="0" err="1" smtClean="0">
                <a:solidFill>
                  <a:schemeClr val="accent2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</a:rPr>
              <a:t>Gharan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</a:rPr>
              <a:t> </a:t>
            </a:r>
            <a:r>
              <a:rPr lang="en-US" sz="2000" dirty="0" smtClean="0">
                <a:latin typeface="Roboto Condensed" pitchFamily="2" charset="0"/>
                <a:ea typeface="Roboto Condensed" pitchFamily="2" charset="0"/>
              </a:rPr>
              <a:t>2014]</a:t>
            </a:r>
            <a:endParaRPr lang="en-US" sz="2000" dirty="0">
              <a:latin typeface="Roboto Condensed" pitchFamily="2" charset="0"/>
              <a:ea typeface="Roboto Condensed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94606" y="6058503"/>
            <a:ext cx="355097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600" dirty="0" smtClean="0">
                <a:solidFill>
                  <a:schemeClr val="accent1">
                    <a:lumMod val="50000"/>
                  </a:schemeClr>
                </a:solidFill>
                <a:latin typeface="Roboto Slab" pitchFamily="2" charset="0"/>
                <a:ea typeface="Roboto Slab" pitchFamily="2" charset="0"/>
              </a:rPr>
              <a:t>Thanks for listening.</a:t>
            </a:r>
            <a:endParaRPr lang="en-US" sz="2600" dirty="0">
              <a:solidFill>
                <a:schemeClr val="accent1">
                  <a:lumMod val="50000"/>
                </a:schemeClr>
              </a:solidFill>
              <a:latin typeface="Roboto Slab" pitchFamily="2" charset="0"/>
              <a:ea typeface="Roboto Slab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035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/>
      <p:bldP spid="98" grpId="0"/>
      <p:bldP spid="99" grpId="0"/>
      <p:bldP spid="100" grpId="0"/>
      <p:bldP spid="103" grpId="0"/>
      <p:bldP spid="104" grpId="0"/>
      <p:bldP spid="105" grpId="0"/>
      <p:bldP spid="106" grpId="0"/>
      <p:bldP spid="107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49669" y="155942"/>
            <a:ext cx="339227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600" dirty="0" smtClean="0">
                <a:solidFill>
                  <a:schemeClr val="accent1">
                    <a:lumMod val="50000"/>
                  </a:schemeClr>
                </a:solidFill>
                <a:latin typeface="Roboto Slab" pitchFamily="2" charset="0"/>
                <a:ea typeface="Roboto Slab" pitchFamily="2" charset="0"/>
              </a:rPr>
              <a:t>physics background</a:t>
            </a:r>
            <a:endParaRPr lang="en-US" sz="2600" dirty="0">
              <a:solidFill>
                <a:schemeClr val="accent1">
                  <a:lumMod val="50000"/>
                </a:schemeClr>
              </a:solidFill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 flipV="1">
            <a:off x="602484" y="709067"/>
            <a:ext cx="8189299" cy="2390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22" name="Picture 2" descr="http://wordpress.mrreid.org/wp-content/uploads/2013/06/incandescenc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128" y="1203512"/>
            <a:ext cx="6890684" cy="32300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2197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85721" y="155942"/>
            <a:ext cx="165622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600" dirty="0" smtClean="0">
                <a:solidFill>
                  <a:schemeClr val="accent1">
                    <a:lumMod val="50000"/>
                  </a:schemeClr>
                </a:solidFill>
                <a:latin typeface="Roboto Slab" pitchFamily="2" charset="0"/>
                <a:ea typeface="Roboto Slab" pitchFamily="2" charset="0"/>
              </a:rPr>
              <a:t>heat flow</a:t>
            </a:r>
            <a:endParaRPr lang="en-US" sz="2600" dirty="0">
              <a:solidFill>
                <a:schemeClr val="accent1">
                  <a:lumMod val="50000"/>
                </a:schemeClr>
              </a:solidFill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 flipV="1">
            <a:off x="602484" y="709067"/>
            <a:ext cx="8189299" cy="2390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3" name="torush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2523" y="991347"/>
            <a:ext cx="3757643" cy="31503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ringhf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22042" y="3166780"/>
            <a:ext cx="5244213" cy="32459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3939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33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" name="Group 209"/>
          <p:cNvGrpSpPr/>
          <p:nvPr/>
        </p:nvGrpSpPr>
        <p:grpSpPr>
          <a:xfrm>
            <a:off x="3392754" y="2677374"/>
            <a:ext cx="1472687" cy="1645585"/>
            <a:chOff x="4406552" y="2942655"/>
            <a:chExt cx="1472687" cy="1645585"/>
          </a:xfrm>
          <a:effectLst>
            <a:glow rad="139700">
              <a:schemeClr val="accent2">
                <a:satMod val="175000"/>
                <a:alpha val="40000"/>
              </a:schemeClr>
            </a:glow>
          </a:effectLst>
        </p:grpSpPr>
        <p:cxnSp>
          <p:nvCxnSpPr>
            <p:cNvPr id="211" name="Straight Connector 210"/>
            <p:cNvCxnSpPr/>
            <p:nvPr/>
          </p:nvCxnSpPr>
          <p:spPr bwMode="auto">
            <a:xfrm rot="8052439" flipH="1" flipV="1">
              <a:off x="4565190" y="3603425"/>
              <a:ext cx="477796" cy="281257"/>
            </a:xfrm>
            <a:prstGeom prst="lin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2" name="Straight Connector 211"/>
            <p:cNvCxnSpPr/>
            <p:nvPr/>
          </p:nvCxnSpPr>
          <p:spPr bwMode="auto">
            <a:xfrm flipV="1">
              <a:off x="5103160" y="3053759"/>
              <a:ext cx="329453" cy="611841"/>
            </a:xfrm>
            <a:prstGeom prst="lin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3" name="Straight Connector 212"/>
            <p:cNvCxnSpPr/>
            <p:nvPr/>
          </p:nvCxnSpPr>
          <p:spPr bwMode="auto">
            <a:xfrm rot="16200000" flipV="1">
              <a:off x="4598594" y="3165616"/>
              <a:ext cx="649123" cy="359702"/>
            </a:xfrm>
            <a:prstGeom prst="lin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4" name="Straight Connector 213"/>
            <p:cNvCxnSpPr/>
            <p:nvPr/>
          </p:nvCxnSpPr>
          <p:spPr bwMode="auto">
            <a:xfrm rot="13452439" flipV="1">
              <a:off x="5253867" y="3522542"/>
              <a:ext cx="403988" cy="378480"/>
            </a:xfrm>
            <a:prstGeom prst="lin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5" name="Straight Connector 214"/>
            <p:cNvCxnSpPr/>
            <p:nvPr/>
          </p:nvCxnSpPr>
          <p:spPr bwMode="auto">
            <a:xfrm rot="16200000" flipV="1">
              <a:off x="4664748" y="4100694"/>
              <a:ext cx="917240" cy="13573"/>
            </a:xfrm>
            <a:prstGeom prst="lin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16" name="Oval 215"/>
            <p:cNvSpPr>
              <a:spLocks noChangeAspect="1"/>
            </p:cNvSpPr>
            <p:nvPr/>
          </p:nvSpPr>
          <p:spPr bwMode="auto">
            <a:xfrm rot="2652439">
              <a:off x="4406552" y="3740535"/>
              <a:ext cx="164592" cy="161055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000" b="0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Gill Sans MT Condensed" pitchFamily="34" charset="0"/>
                <a:cs typeface="Arial" charset="0"/>
              </a:endParaRPr>
            </a:p>
          </p:txBody>
        </p:sp>
        <p:sp>
          <p:nvSpPr>
            <p:cNvPr id="217" name="Oval 216"/>
            <p:cNvSpPr>
              <a:spLocks noChangeAspect="1"/>
            </p:cNvSpPr>
            <p:nvPr/>
          </p:nvSpPr>
          <p:spPr bwMode="auto">
            <a:xfrm rot="2652439">
              <a:off x="4659745" y="2942655"/>
              <a:ext cx="164592" cy="161055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000" b="0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Gill Sans MT Condensed" pitchFamily="34" charset="0"/>
                <a:cs typeface="Arial" charset="0"/>
              </a:endParaRPr>
            </a:p>
          </p:txBody>
        </p:sp>
        <p:sp>
          <p:nvSpPr>
            <p:cNvPr id="218" name="Oval 217"/>
            <p:cNvSpPr>
              <a:spLocks noChangeAspect="1"/>
            </p:cNvSpPr>
            <p:nvPr/>
          </p:nvSpPr>
          <p:spPr bwMode="auto">
            <a:xfrm rot="2652439">
              <a:off x="5349062" y="2987566"/>
              <a:ext cx="164592" cy="161055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000" b="0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Gill Sans MT Condensed" pitchFamily="34" charset="0"/>
                <a:cs typeface="Arial" charset="0"/>
              </a:endParaRPr>
            </a:p>
          </p:txBody>
        </p:sp>
        <p:sp>
          <p:nvSpPr>
            <p:cNvPr id="219" name="Oval 218"/>
            <p:cNvSpPr>
              <a:spLocks noChangeAspect="1"/>
            </p:cNvSpPr>
            <p:nvPr/>
          </p:nvSpPr>
          <p:spPr bwMode="auto">
            <a:xfrm rot="2652439">
              <a:off x="5024870" y="3601036"/>
              <a:ext cx="164592" cy="161055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000" b="0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Gill Sans MT Condensed" pitchFamily="34" charset="0"/>
                <a:cs typeface="Arial" charset="0"/>
              </a:endParaRPr>
            </a:p>
          </p:txBody>
        </p:sp>
        <p:sp>
          <p:nvSpPr>
            <p:cNvPr id="220" name="Oval 219"/>
            <p:cNvSpPr>
              <a:spLocks noChangeAspect="1"/>
            </p:cNvSpPr>
            <p:nvPr/>
          </p:nvSpPr>
          <p:spPr bwMode="auto">
            <a:xfrm rot="2652439">
              <a:off x="5714647" y="3662313"/>
              <a:ext cx="164592" cy="161055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000" b="0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Gill Sans MT Condensed" pitchFamily="34" charset="0"/>
                <a:cs typeface="Arial" charset="0"/>
              </a:endParaRPr>
            </a:p>
          </p:txBody>
        </p:sp>
        <p:sp>
          <p:nvSpPr>
            <p:cNvPr id="221" name="Oval 220"/>
            <p:cNvSpPr>
              <a:spLocks noChangeAspect="1"/>
            </p:cNvSpPr>
            <p:nvPr/>
          </p:nvSpPr>
          <p:spPr bwMode="auto">
            <a:xfrm rot="2652439">
              <a:off x="5051102" y="4427185"/>
              <a:ext cx="164592" cy="161055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000" b="0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Gill Sans MT Condensed" pitchFamily="34" charset="0"/>
                <a:cs typeface="Arial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6188654" y="155942"/>
            <a:ext cx="265329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600" dirty="0" smtClean="0">
                <a:solidFill>
                  <a:schemeClr val="accent1">
                    <a:lumMod val="50000"/>
                  </a:schemeClr>
                </a:solidFill>
                <a:latin typeface="Roboto Slab" pitchFamily="2" charset="0"/>
                <a:ea typeface="Roboto Slab" pitchFamily="2" charset="0"/>
              </a:rPr>
              <a:t>a discretization</a:t>
            </a:r>
            <a:endParaRPr lang="en-US" sz="2600" dirty="0">
              <a:solidFill>
                <a:schemeClr val="accent1">
                  <a:lumMod val="50000"/>
                </a:schemeClr>
              </a:solidFill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 flipV="1">
            <a:off x="602484" y="709067"/>
            <a:ext cx="8189299" cy="2390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746975" y="1102091"/>
                <a:ext cx="403617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2400" dirty="0" smtClean="0">
                    <a:solidFill>
                      <a:schemeClr val="tx1"/>
                    </a:solidFill>
                    <a:latin typeface="Roboto Condensed" pitchFamily="2" charset="0"/>
                    <a:ea typeface="Roboto Condensed" pitchFamily="2" charset="0"/>
                  </a:rPr>
                  <a:t>An undirected graph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Roboto Condensed" pitchFamily="2" charset="0"/>
                      </a:rPr>
                      <m:t>𝐺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Roboto Condensed" pitchFamily="2" charset="0"/>
                      </a:rPr>
                      <m:t>=(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Roboto Condensed" pitchFamily="2" charset="0"/>
                      </a:rPr>
                      <m:t>𝑉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Roboto Condensed" pitchFamily="2" charset="0"/>
                      </a:rPr>
                      <m:t>,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Roboto Condensed" pitchFamily="2" charset="0"/>
                      </a:rPr>
                      <m:t>𝐸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Roboto Condensed" pitchFamily="2" charset="0"/>
                      </a:rPr>
                      <m:t>)</m:t>
                    </m:r>
                  </m:oMath>
                </a14:m>
                <a:endParaRPr lang="en-US" sz="2400" dirty="0">
                  <a:solidFill>
                    <a:schemeClr val="tx1"/>
                  </a:solidFill>
                  <a:latin typeface="Roboto Condensed" pitchFamily="2" charset="0"/>
                  <a:ea typeface="Roboto Condensed" pitchFamily="2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975" y="1102091"/>
                <a:ext cx="4036170" cy="461665"/>
              </a:xfrm>
              <a:prstGeom prst="rect">
                <a:avLst/>
              </a:prstGeom>
              <a:blipFill rotWithShape="0">
                <a:blip r:embed="rId2"/>
                <a:stretch>
                  <a:fillRect t="-9211" r="-1208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3" name="Group 102"/>
          <p:cNvGrpSpPr/>
          <p:nvPr/>
        </p:nvGrpSpPr>
        <p:grpSpPr>
          <a:xfrm>
            <a:off x="728142" y="1921599"/>
            <a:ext cx="4119512" cy="3041646"/>
            <a:chOff x="923137" y="1913599"/>
            <a:chExt cx="4119512" cy="3041646"/>
          </a:xfrm>
        </p:grpSpPr>
        <p:sp>
          <p:nvSpPr>
            <p:cNvPr id="102" name="Freeform 101"/>
            <p:cNvSpPr/>
            <p:nvPr/>
          </p:nvSpPr>
          <p:spPr>
            <a:xfrm>
              <a:off x="1667435" y="2608729"/>
              <a:ext cx="2622177" cy="1647265"/>
            </a:xfrm>
            <a:custGeom>
              <a:avLst/>
              <a:gdLst>
                <a:gd name="connsiteX0" fmla="*/ 0 w 2622177"/>
                <a:gd name="connsiteY0" fmla="*/ 0 h 1647265"/>
                <a:gd name="connsiteX1" fmla="*/ 1028700 w 2622177"/>
                <a:gd name="connsiteY1" fmla="*/ 1028700 h 1647265"/>
                <a:gd name="connsiteX2" fmla="*/ 2622177 w 2622177"/>
                <a:gd name="connsiteY2" fmla="*/ 1647265 h 1647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2177" h="1647265">
                  <a:moveTo>
                    <a:pt x="0" y="0"/>
                  </a:moveTo>
                  <a:cubicBezTo>
                    <a:pt x="295835" y="377078"/>
                    <a:pt x="591671" y="754156"/>
                    <a:pt x="1028700" y="1028700"/>
                  </a:cubicBezTo>
                  <a:cubicBezTo>
                    <a:pt x="1465730" y="1303244"/>
                    <a:pt x="2043953" y="1475254"/>
                    <a:pt x="2622177" y="1647265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Freeform 97"/>
            <p:cNvSpPr/>
            <p:nvPr/>
          </p:nvSpPr>
          <p:spPr>
            <a:xfrm>
              <a:off x="1963271" y="2003612"/>
              <a:ext cx="1640541" cy="2171700"/>
            </a:xfrm>
            <a:custGeom>
              <a:avLst/>
              <a:gdLst>
                <a:gd name="connsiteX0" fmla="*/ 0 w 1640541"/>
                <a:gd name="connsiteY0" fmla="*/ 2171700 h 2171700"/>
                <a:gd name="connsiteX1" fmla="*/ 779929 w 1640541"/>
                <a:gd name="connsiteY1" fmla="*/ 685800 h 2171700"/>
                <a:gd name="connsiteX2" fmla="*/ 1640541 w 1640541"/>
                <a:gd name="connsiteY2" fmla="*/ 0 h 217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40541" h="2171700">
                  <a:moveTo>
                    <a:pt x="0" y="2171700"/>
                  </a:moveTo>
                  <a:cubicBezTo>
                    <a:pt x="253253" y="1609725"/>
                    <a:pt x="506506" y="1047750"/>
                    <a:pt x="779929" y="685800"/>
                  </a:cubicBezTo>
                  <a:cubicBezTo>
                    <a:pt x="1053352" y="323850"/>
                    <a:pt x="1346946" y="161925"/>
                    <a:pt x="1640541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Freeform 96"/>
            <p:cNvSpPr/>
            <p:nvPr/>
          </p:nvSpPr>
          <p:spPr>
            <a:xfrm>
              <a:off x="1976718" y="2909661"/>
              <a:ext cx="2985247" cy="539510"/>
            </a:xfrm>
            <a:custGeom>
              <a:avLst/>
              <a:gdLst>
                <a:gd name="connsiteX0" fmla="*/ 0 w 2985247"/>
                <a:gd name="connsiteY0" fmla="*/ 405039 h 539510"/>
                <a:gd name="connsiteX1" fmla="*/ 1526241 w 2985247"/>
                <a:gd name="connsiteY1" fmla="*/ 1627 h 539510"/>
                <a:gd name="connsiteX2" fmla="*/ 2985247 w 2985247"/>
                <a:gd name="connsiteY2" fmla="*/ 539510 h 539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85247" h="539510">
                  <a:moveTo>
                    <a:pt x="0" y="405039"/>
                  </a:moveTo>
                  <a:cubicBezTo>
                    <a:pt x="514350" y="192127"/>
                    <a:pt x="1028700" y="-20785"/>
                    <a:pt x="1526241" y="1627"/>
                  </a:cubicBezTo>
                  <a:cubicBezTo>
                    <a:pt x="2023782" y="24039"/>
                    <a:pt x="2504514" y="281774"/>
                    <a:pt x="2985247" y="53951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923137" y="1913599"/>
              <a:ext cx="4119512" cy="3041646"/>
              <a:chOff x="1057973" y="4042297"/>
              <a:chExt cx="3538674" cy="2439876"/>
            </a:xfrm>
            <a:solidFill>
              <a:schemeClr val="accent4">
                <a:lumMod val="60000"/>
                <a:lumOff val="40000"/>
              </a:schemeClr>
            </a:solidFill>
          </p:grpSpPr>
          <p:cxnSp>
            <p:nvCxnSpPr>
              <p:cNvPr id="9" name="Straight Connector 8"/>
              <p:cNvCxnSpPr/>
              <p:nvPr/>
            </p:nvCxnSpPr>
            <p:spPr bwMode="auto">
              <a:xfrm>
                <a:off x="2717321" y="4382219"/>
                <a:ext cx="319177" cy="370936"/>
              </a:xfrm>
              <a:prstGeom prst="line">
                <a:avLst/>
              </a:pr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grpSp>
            <p:nvGrpSpPr>
              <p:cNvPr id="10" name="Group 9"/>
              <p:cNvGrpSpPr/>
              <p:nvPr/>
            </p:nvGrpSpPr>
            <p:grpSpPr>
              <a:xfrm>
                <a:off x="1057973" y="4042297"/>
                <a:ext cx="3538674" cy="2439876"/>
                <a:chOff x="2754080" y="4016667"/>
                <a:chExt cx="3538674" cy="2439876"/>
              </a:xfrm>
              <a:grpFill/>
            </p:grpSpPr>
            <p:cxnSp>
              <p:nvCxnSpPr>
                <p:cNvPr id="11" name="Straight Connector 10"/>
                <p:cNvCxnSpPr/>
                <p:nvPr/>
              </p:nvCxnSpPr>
              <p:spPr bwMode="auto">
                <a:xfrm flipV="1">
                  <a:off x="3071004" y="5132717"/>
                  <a:ext cx="595222" cy="500333"/>
                </a:xfrm>
                <a:prstGeom prst="line">
                  <a:avLst/>
                </a:prstGeom>
                <a:grp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grpSp>
              <p:nvGrpSpPr>
                <p:cNvPr id="12" name="Group 11"/>
                <p:cNvGrpSpPr/>
                <p:nvPr/>
              </p:nvGrpSpPr>
              <p:grpSpPr>
                <a:xfrm>
                  <a:off x="2754080" y="4016667"/>
                  <a:ext cx="3538674" cy="2439876"/>
                  <a:chOff x="481903" y="910268"/>
                  <a:chExt cx="5127023" cy="3613267"/>
                </a:xfrm>
                <a:grpFill/>
              </p:grpSpPr>
              <p:grpSp>
                <p:nvGrpSpPr>
                  <p:cNvPr id="13" name="Group 513"/>
                  <p:cNvGrpSpPr/>
                  <p:nvPr/>
                </p:nvGrpSpPr>
                <p:grpSpPr>
                  <a:xfrm>
                    <a:off x="605734" y="974309"/>
                    <a:ext cx="4910618" cy="3469031"/>
                    <a:chOff x="1446575" y="1397879"/>
                    <a:chExt cx="6110363" cy="4350055"/>
                  </a:xfrm>
                  <a:grpFill/>
                </p:grpSpPr>
                <p:grpSp>
                  <p:nvGrpSpPr>
                    <p:cNvPr id="39" name="Group 357"/>
                    <p:cNvGrpSpPr/>
                    <p:nvPr/>
                  </p:nvGrpSpPr>
                  <p:grpSpPr>
                    <a:xfrm>
                      <a:off x="1446575" y="1408386"/>
                      <a:ext cx="6110363" cy="4339548"/>
                      <a:chOff x="1446575" y="1408386"/>
                      <a:chExt cx="6110363" cy="4339548"/>
                    </a:xfrm>
                    <a:grpFill/>
                  </p:grpSpPr>
                  <p:cxnSp>
                    <p:nvCxnSpPr>
                      <p:cNvPr id="45" name="Straight Connector 44"/>
                      <p:cNvCxnSpPr/>
                      <p:nvPr/>
                    </p:nvCxnSpPr>
                    <p:spPr bwMode="auto">
                      <a:xfrm flipV="1">
                        <a:off x="3697077" y="3412939"/>
                        <a:ext cx="563251" cy="595320"/>
                      </a:xfrm>
                      <a:prstGeom prst="lin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47" name="Straight Connector 46"/>
                      <p:cNvCxnSpPr/>
                      <p:nvPr/>
                    </p:nvCxnSpPr>
                    <p:spPr bwMode="auto">
                      <a:xfrm rot="5400000" flipH="1" flipV="1">
                        <a:off x="4149550" y="2771765"/>
                        <a:ext cx="792446" cy="545518"/>
                      </a:xfrm>
                      <a:prstGeom prst="lin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48" name="Straight Connector 47"/>
                      <p:cNvCxnSpPr/>
                      <p:nvPr/>
                    </p:nvCxnSpPr>
                    <p:spPr bwMode="auto">
                      <a:xfrm>
                        <a:off x="4273015" y="3412939"/>
                        <a:ext cx="1230586" cy="333661"/>
                      </a:xfrm>
                      <a:prstGeom prst="lin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50" name="Straight Connector 49"/>
                      <p:cNvCxnSpPr/>
                      <p:nvPr/>
                    </p:nvCxnSpPr>
                    <p:spPr bwMode="auto">
                      <a:xfrm rot="16200000" flipV="1">
                        <a:off x="3547219" y="2683424"/>
                        <a:ext cx="671609" cy="612482"/>
                      </a:xfrm>
                      <a:prstGeom prst="lin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51" name="Straight Connector 50"/>
                      <p:cNvCxnSpPr/>
                      <p:nvPr/>
                    </p:nvCxnSpPr>
                    <p:spPr bwMode="auto">
                      <a:xfrm flipV="1">
                        <a:off x="1519764" y="1702115"/>
                        <a:ext cx="1625583" cy="244221"/>
                      </a:xfrm>
                      <a:prstGeom prst="lin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52" name="Straight Connector 51"/>
                      <p:cNvCxnSpPr/>
                      <p:nvPr/>
                    </p:nvCxnSpPr>
                    <p:spPr bwMode="auto">
                      <a:xfrm>
                        <a:off x="1496651" y="2046898"/>
                        <a:ext cx="862868" cy="298094"/>
                      </a:xfrm>
                      <a:prstGeom prst="lin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53" name="Straight Connector 52"/>
                      <p:cNvCxnSpPr/>
                      <p:nvPr/>
                    </p:nvCxnSpPr>
                    <p:spPr bwMode="auto">
                      <a:xfrm rot="16200000" flipH="1">
                        <a:off x="1092173" y="2433623"/>
                        <a:ext cx="955337" cy="246534"/>
                      </a:xfrm>
                      <a:prstGeom prst="lin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54" name="Straight Connector 53"/>
                      <p:cNvCxnSpPr/>
                      <p:nvPr/>
                    </p:nvCxnSpPr>
                    <p:spPr bwMode="auto">
                      <a:xfrm rot="5400000">
                        <a:off x="1798471" y="2459869"/>
                        <a:ext cx="621328" cy="585522"/>
                      </a:xfrm>
                      <a:prstGeom prst="lin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58" name="Straight Connector 57"/>
                      <p:cNvCxnSpPr/>
                      <p:nvPr/>
                    </p:nvCxnSpPr>
                    <p:spPr bwMode="auto">
                      <a:xfrm rot="16200000" flipV="1">
                        <a:off x="3030158" y="2054516"/>
                        <a:ext cx="700342" cy="146383"/>
                      </a:xfrm>
                      <a:prstGeom prst="lin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60" name="Straight Connector 59"/>
                      <p:cNvCxnSpPr/>
                      <p:nvPr/>
                    </p:nvCxnSpPr>
                    <p:spPr bwMode="auto">
                      <a:xfrm rot="10800000" flipV="1">
                        <a:off x="3580633" y="2010980"/>
                        <a:ext cx="608631" cy="506402"/>
                      </a:xfrm>
                      <a:prstGeom prst="lin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61" name="Straight Connector 60"/>
                      <p:cNvCxnSpPr/>
                      <p:nvPr/>
                    </p:nvCxnSpPr>
                    <p:spPr bwMode="auto">
                      <a:xfrm rot="10800000">
                        <a:off x="3368768" y="1705708"/>
                        <a:ext cx="797382" cy="190348"/>
                      </a:xfrm>
                      <a:prstGeom prst="lin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62" name="Straight Connector 61"/>
                      <p:cNvCxnSpPr/>
                      <p:nvPr/>
                    </p:nvCxnSpPr>
                    <p:spPr bwMode="auto">
                      <a:xfrm rot="10800000">
                        <a:off x="1847192" y="3160261"/>
                        <a:ext cx="974579" cy="229856"/>
                      </a:xfrm>
                      <a:prstGeom prst="lin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64" name="Straight Connector 63"/>
                      <p:cNvCxnSpPr/>
                      <p:nvPr/>
                    </p:nvCxnSpPr>
                    <p:spPr bwMode="auto">
                      <a:xfrm rot="10800000" flipV="1">
                        <a:off x="3049045" y="3404482"/>
                        <a:ext cx="1109401" cy="3"/>
                      </a:xfrm>
                      <a:prstGeom prst="lin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66" name="Straight Connector 65"/>
                      <p:cNvCxnSpPr/>
                      <p:nvPr/>
                    </p:nvCxnSpPr>
                    <p:spPr bwMode="auto">
                      <a:xfrm rot="10800000" flipV="1">
                        <a:off x="2998416" y="4106619"/>
                        <a:ext cx="627891" cy="527948"/>
                      </a:xfrm>
                      <a:prstGeom prst="lin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67" name="Straight Connector 66"/>
                      <p:cNvCxnSpPr/>
                      <p:nvPr/>
                    </p:nvCxnSpPr>
                    <p:spPr bwMode="auto">
                      <a:xfrm rot="16200000" flipV="1">
                        <a:off x="3472597" y="4397965"/>
                        <a:ext cx="700343" cy="146383"/>
                      </a:xfrm>
                      <a:prstGeom prst="lin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71" name="Straight Connector 70"/>
                      <p:cNvCxnSpPr/>
                      <p:nvPr/>
                    </p:nvCxnSpPr>
                    <p:spPr bwMode="auto">
                      <a:xfrm>
                        <a:off x="1939091" y="4390347"/>
                        <a:ext cx="862868" cy="298094"/>
                      </a:xfrm>
                      <a:prstGeom prst="lin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72" name="Straight Connector 71"/>
                      <p:cNvCxnSpPr/>
                      <p:nvPr/>
                    </p:nvCxnSpPr>
                    <p:spPr bwMode="auto">
                      <a:xfrm rot="16200000" flipH="1">
                        <a:off x="1534613" y="4777072"/>
                        <a:ext cx="955337" cy="246534"/>
                      </a:xfrm>
                      <a:prstGeom prst="lin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73" name="Straight Connector 72"/>
                      <p:cNvCxnSpPr/>
                      <p:nvPr/>
                    </p:nvCxnSpPr>
                    <p:spPr bwMode="auto">
                      <a:xfrm rot="5400000">
                        <a:off x="2240911" y="4803318"/>
                        <a:ext cx="621328" cy="585522"/>
                      </a:xfrm>
                      <a:prstGeom prst="lin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74" name="Straight Connector 73"/>
                      <p:cNvCxnSpPr/>
                      <p:nvPr/>
                    </p:nvCxnSpPr>
                    <p:spPr bwMode="auto">
                      <a:xfrm rot="16200000" flipV="1">
                        <a:off x="2726648" y="5052024"/>
                        <a:ext cx="844001" cy="346690"/>
                      </a:xfrm>
                      <a:prstGeom prst="lin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75" name="Straight Connector 74"/>
                      <p:cNvCxnSpPr/>
                      <p:nvPr/>
                    </p:nvCxnSpPr>
                    <p:spPr bwMode="auto">
                      <a:xfrm rot="5400000" flipH="1" flipV="1">
                        <a:off x="3333629" y="5119454"/>
                        <a:ext cx="639286" cy="423730"/>
                      </a:xfrm>
                      <a:prstGeom prst="lin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76" name="Straight Connector 75"/>
                      <p:cNvCxnSpPr/>
                      <p:nvPr/>
                    </p:nvCxnSpPr>
                    <p:spPr bwMode="auto">
                      <a:xfrm rot="10800000">
                        <a:off x="3033086" y="4713581"/>
                        <a:ext cx="785825" cy="179575"/>
                      </a:xfrm>
                      <a:prstGeom prst="lin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77" name="Straight Connector 76"/>
                      <p:cNvCxnSpPr/>
                      <p:nvPr/>
                    </p:nvCxnSpPr>
                    <p:spPr bwMode="auto">
                      <a:xfrm rot="16200000" flipV="1">
                        <a:off x="3989659" y="5026873"/>
                        <a:ext cx="671609" cy="612482"/>
                      </a:xfrm>
                      <a:prstGeom prst="lin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78" name="Straight Connector 77"/>
                      <p:cNvCxnSpPr/>
                      <p:nvPr/>
                    </p:nvCxnSpPr>
                    <p:spPr bwMode="auto">
                      <a:xfrm rot="10800000">
                        <a:off x="2289632" y="5503710"/>
                        <a:ext cx="974579" cy="229856"/>
                      </a:xfrm>
                      <a:prstGeom prst="lin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79" name="Straight Connector 78"/>
                      <p:cNvCxnSpPr/>
                      <p:nvPr/>
                    </p:nvCxnSpPr>
                    <p:spPr bwMode="auto">
                      <a:xfrm rot="10800000" flipV="1">
                        <a:off x="3491485" y="5747931"/>
                        <a:ext cx="1109401" cy="3"/>
                      </a:xfrm>
                      <a:prstGeom prst="lin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80" name="Straight Connector 79"/>
                      <p:cNvCxnSpPr/>
                      <p:nvPr/>
                    </p:nvCxnSpPr>
                    <p:spPr bwMode="auto">
                      <a:xfrm flipV="1">
                        <a:off x="5548012" y="2591532"/>
                        <a:ext cx="364432" cy="1101713"/>
                      </a:xfrm>
                      <a:prstGeom prst="lin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81" name="Straight Connector 80"/>
                      <p:cNvCxnSpPr/>
                      <p:nvPr/>
                    </p:nvCxnSpPr>
                    <p:spPr bwMode="auto">
                      <a:xfrm rot="8052439" flipH="1" flipV="1">
                        <a:off x="5666097" y="3423963"/>
                        <a:ext cx="711739" cy="435566"/>
                      </a:xfrm>
                      <a:prstGeom prst="lin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82" name="Straight Connector 81"/>
                      <p:cNvCxnSpPr/>
                      <p:nvPr/>
                    </p:nvCxnSpPr>
                    <p:spPr bwMode="auto">
                      <a:xfrm rot="16200000" flipV="1">
                        <a:off x="4598277" y="2832539"/>
                        <a:ext cx="1145627" cy="714702"/>
                      </a:xfrm>
                      <a:prstGeom prst="lin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83" name="Straight Connector 82"/>
                      <p:cNvCxnSpPr/>
                      <p:nvPr/>
                    </p:nvCxnSpPr>
                    <p:spPr bwMode="auto">
                      <a:xfrm>
                        <a:off x="5402317" y="1408386"/>
                        <a:ext cx="1576552" cy="1250731"/>
                      </a:xfrm>
                      <a:prstGeom prst="lin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84" name="Straight Connector 83"/>
                      <p:cNvCxnSpPr/>
                      <p:nvPr/>
                    </p:nvCxnSpPr>
                    <p:spPr bwMode="auto">
                      <a:xfrm rot="16200000" flipH="1">
                        <a:off x="5076495" y="1765737"/>
                        <a:ext cx="1114098" cy="462455"/>
                      </a:xfrm>
                      <a:prstGeom prst="lin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85" name="Straight Connector 84"/>
                      <p:cNvCxnSpPr/>
                      <p:nvPr/>
                    </p:nvCxnSpPr>
                    <p:spPr bwMode="auto">
                      <a:xfrm rot="18852439" flipH="1">
                        <a:off x="4586302" y="1882191"/>
                        <a:ext cx="1063611" cy="253421"/>
                      </a:xfrm>
                      <a:prstGeom prst="lin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86" name="Straight Connector 85"/>
                      <p:cNvCxnSpPr/>
                      <p:nvPr/>
                    </p:nvCxnSpPr>
                    <p:spPr bwMode="auto">
                      <a:xfrm rot="10800000">
                        <a:off x="4834760" y="2564524"/>
                        <a:ext cx="1072057" cy="21020"/>
                      </a:xfrm>
                      <a:prstGeom prst="lin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87" name="Straight Connector 86"/>
                      <p:cNvCxnSpPr/>
                      <p:nvPr/>
                    </p:nvCxnSpPr>
                    <p:spPr bwMode="auto">
                      <a:xfrm rot="13452439" flipV="1">
                        <a:off x="6128608" y="2313373"/>
                        <a:ext cx="645430" cy="587783"/>
                      </a:xfrm>
                      <a:prstGeom prst="lin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88" name="Straight Connector 87"/>
                      <p:cNvCxnSpPr/>
                      <p:nvPr/>
                    </p:nvCxnSpPr>
                    <p:spPr bwMode="auto">
                      <a:xfrm flipV="1">
                        <a:off x="6485122" y="2613464"/>
                        <a:ext cx="510204" cy="911416"/>
                      </a:xfrm>
                      <a:prstGeom prst="lin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89" name="Straight Connector 88"/>
                      <p:cNvCxnSpPr/>
                      <p:nvPr/>
                    </p:nvCxnSpPr>
                    <p:spPr bwMode="auto">
                      <a:xfrm rot="16200000" flipV="1">
                        <a:off x="5722883" y="2769476"/>
                        <a:ext cx="966952" cy="557048"/>
                      </a:xfrm>
                      <a:prstGeom prst="lin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90" name="Straight Connector 89"/>
                      <p:cNvCxnSpPr/>
                      <p:nvPr/>
                    </p:nvCxnSpPr>
                    <p:spPr bwMode="auto">
                      <a:xfrm rot="13452439" flipV="1">
                        <a:off x="6718513" y="3311777"/>
                        <a:ext cx="625632" cy="563795"/>
                      </a:xfrm>
                      <a:prstGeom prst="lin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91" name="Straight Connector 90"/>
                      <p:cNvCxnSpPr/>
                      <p:nvPr/>
                    </p:nvCxnSpPr>
                    <p:spPr bwMode="auto">
                      <a:xfrm rot="16200000" flipV="1">
                        <a:off x="6758153" y="2827284"/>
                        <a:ext cx="1019502" cy="578068"/>
                      </a:xfrm>
                      <a:prstGeom prst="lin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92" name="Straight Connector 91"/>
                      <p:cNvCxnSpPr/>
                      <p:nvPr/>
                    </p:nvCxnSpPr>
                    <p:spPr bwMode="auto">
                      <a:xfrm rot="16200000" flipV="1">
                        <a:off x="5833243" y="4172608"/>
                        <a:ext cx="1366346" cy="21019"/>
                      </a:xfrm>
                      <a:prstGeom prst="lin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93" name="Straight Connector 92"/>
                      <p:cNvCxnSpPr/>
                      <p:nvPr/>
                    </p:nvCxnSpPr>
                    <p:spPr bwMode="auto">
                      <a:xfrm rot="18852439" flipH="1">
                        <a:off x="6352056" y="4232539"/>
                        <a:ext cx="1395486" cy="1"/>
                      </a:xfrm>
                      <a:prstGeom prst="lin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94" name="Straight Connector 93"/>
                      <p:cNvCxnSpPr/>
                      <p:nvPr/>
                    </p:nvCxnSpPr>
                    <p:spPr bwMode="auto">
                      <a:xfrm rot="16200000" flipV="1">
                        <a:off x="5481147" y="3757450"/>
                        <a:ext cx="1051033" cy="1019502"/>
                      </a:xfrm>
                      <a:prstGeom prst="lin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</p:grpSp>
                <p:cxnSp>
                  <p:nvCxnSpPr>
                    <p:cNvPr id="40" name="Straight Connector 39"/>
                    <p:cNvCxnSpPr/>
                    <p:nvPr/>
                  </p:nvCxnSpPr>
                  <p:spPr bwMode="auto">
                    <a:xfrm>
                      <a:off x="2901398" y="3395374"/>
                      <a:ext cx="829777" cy="619581"/>
                    </a:xfrm>
                    <a:prstGeom prst="line">
                      <a:avLst/>
                    </a:prstGeom>
                    <a:grpFill/>
                    <a:ln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41" name="Straight Connector 40"/>
                    <p:cNvCxnSpPr/>
                    <p:nvPr/>
                  </p:nvCxnSpPr>
                  <p:spPr bwMode="auto">
                    <a:xfrm>
                      <a:off x="1726690" y="3152402"/>
                      <a:ext cx="112620" cy="1135818"/>
                    </a:xfrm>
                    <a:prstGeom prst="line">
                      <a:avLst/>
                    </a:prstGeom>
                    <a:grpFill/>
                    <a:ln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42" name="Straight Connector 41"/>
                    <p:cNvCxnSpPr/>
                    <p:nvPr/>
                  </p:nvCxnSpPr>
                  <p:spPr bwMode="auto">
                    <a:xfrm flipV="1">
                      <a:off x="4288225" y="1397879"/>
                      <a:ext cx="1103582" cy="536025"/>
                    </a:xfrm>
                    <a:prstGeom prst="line">
                      <a:avLst/>
                    </a:prstGeom>
                    <a:grpFill/>
                    <a:ln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43" name="Straight Connector 42"/>
                    <p:cNvCxnSpPr/>
                    <p:nvPr/>
                  </p:nvCxnSpPr>
                  <p:spPr bwMode="auto">
                    <a:xfrm rot="10800000" flipV="1">
                      <a:off x="4698125" y="4813740"/>
                      <a:ext cx="1765741" cy="924908"/>
                    </a:xfrm>
                    <a:prstGeom prst="line">
                      <a:avLst/>
                    </a:prstGeom>
                    <a:grpFill/>
                    <a:ln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</p:grpSp>
              <p:grpSp>
                <p:nvGrpSpPr>
                  <p:cNvPr id="14" name="Group 488"/>
                  <p:cNvGrpSpPr/>
                  <p:nvPr/>
                </p:nvGrpSpPr>
                <p:grpSpPr>
                  <a:xfrm>
                    <a:off x="481903" y="910268"/>
                    <a:ext cx="5127023" cy="3613267"/>
                    <a:chOff x="1292490" y="1317572"/>
                    <a:chExt cx="6379639" cy="4530921"/>
                  </a:xfrm>
                  <a:grpFill/>
                </p:grpSpPr>
                <p:sp>
                  <p:nvSpPr>
                    <p:cNvPr id="15" name="Oval 14"/>
                    <p:cNvSpPr/>
                    <p:nvPr/>
                  </p:nvSpPr>
                  <p:spPr bwMode="auto">
                    <a:xfrm>
                      <a:off x="4158446" y="3289554"/>
                      <a:ext cx="231126" cy="215490"/>
                    </a:xfrm>
                    <a:prstGeom prst="ellipse">
                      <a:avLst/>
                    </a:prstGeom>
                    <a:grpFill/>
                    <a:ln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0" i="0" u="sng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MT Condensed" pitchFamily="34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16" name="Oval 15"/>
                    <p:cNvSpPr/>
                    <p:nvPr/>
                  </p:nvSpPr>
                  <p:spPr bwMode="auto">
                    <a:xfrm>
                      <a:off x="1292490" y="1867323"/>
                      <a:ext cx="231126" cy="215490"/>
                    </a:xfrm>
                    <a:prstGeom prst="ellipse">
                      <a:avLst/>
                    </a:prstGeom>
                    <a:grpFill/>
                    <a:ln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0" i="0" u="sng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MT Condensed" pitchFamily="34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17" name="Oval 16"/>
                    <p:cNvSpPr/>
                    <p:nvPr/>
                  </p:nvSpPr>
                  <p:spPr bwMode="auto">
                    <a:xfrm>
                      <a:off x="1616065" y="3030967"/>
                      <a:ext cx="231126" cy="215490"/>
                    </a:xfrm>
                    <a:prstGeom prst="ellipse">
                      <a:avLst/>
                    </a:prstGeom>
                    <a:grpFill/>
                    <a:ln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0" i="0" u="sng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MT Condensed" pitchFamily="34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18" name="Oval 17"/>
                    <p:cNvSpPr/>
                    <p:nvPr/>
                  </p:nvSpPr>
                  <p:spPr bwMode="auto">
                    <a:xfrm>
                      <a:off x="2355668" y="2255205"/>
                      <a:ext cx="231126" cy="215490"/>
                    </a:xfrm>
                    <a:prstGeom prst="ellipse">
                      <a:avLst/>
                    </a:prstGeom>
                    <a:grpFill/>
                    <a:ln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0" i="0" u="sng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MT Condensed" pitchFamily="34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19" name="Oval 18"/>
                    <p:cNvSpPr/>
                    <p:nvPr/>
                  </p:nvSpPr>
                  <p:spPr bwMode="auto">
                    <a:xfrm>
                      <a:off x="3141494" y="1565638"/>
                      <a:ext cx="231126" cy="215490"/>
                    </a:xfrm>
                    <a:prstGeom prst="ellipse">
                      <a:avLst/>
                    </a:prstGeom>
                    <a:grpFill/>
                    <a:ln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0" i="0" u="sng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MT Condensed" pitchFamily="34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20" name="Oval 19"/>
                    <p:cNvSpPr/>
                    <p:nvPr/>
                  </p:nvSpPr>
                  <p:spPr bwMode="auto">
                    <a:xfrm>
                      <a:off x="3372620" y="2470694"/>
                      <a:ext cx="231126" cy="215490"/>
                    </a:xfrm>
                    <a:prstGeom prst="ellipse">
                      <a:avLst/>
                    </a:prstGeom>
                    <a:grpFill/>
                    <a:ln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0" i="0" u="sng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MT Condensed" pitchFamily="34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21" name="Oval 20"/>
                    <p:cNvSpPr/>
                    <p:nvPr/>
                  </p:nvSpPr>
                  <p:spPr bwMode="auto">
                    <a:xfrm>
                      <a:off x="2817918" y="3289554"/>
                      <a:ext cx="231126" cy="215490"/>
                    </a:xfrm>
                    <a:prstGeom prst="ellipse">
                      <a:avLst/>
                    </a:prstGeom>
                    <a:grpFill/>
                    <a:ln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0" i="0" u="sng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MT Condensed" pitchFamily="34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22" name="Oval 21"/>
                    <p:cNvSpPr/>
                    <p:nvPr/>
                  </p:nvSpPr>
                  <p:spPr bwMode="auto">
                    <a:xfrm>
                      <a:off x="4158446" y="1824225"/>
                      <a:ext cx="231126" cy="215490"/>
                    </a:xfrm>
                    <a:prstGeom prst="ellipse">
                      <a:avLst/>
                    </a:prstGeom>
                    <a:grpFill/>
                    <a:ln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0" i="0" u="sng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MT Condensed" pitchFamily="34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23" name="Oval 22"/>
                    <p:cNvSpPr/>
                    <p:nvPr/>
                  </p:nvSpPr>
                  <p:spPr bwMode="auto">
                    <a:xfrm>
                      <a:off x="3583934" y="3909087"/>
                      <a:ext cx="231126" cy="215490"/>
                    </a:xfrm>
                    <a:prstGeom prst="ellipse">
                      <a:avLst/>
                    </a:prstGeom>
                    <a:grpFill/>
                    <a:ln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0" i="0" u="sng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MT Condensed" pitchFamily="34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25" name="Oval 24"/>
                    <p:cNvSpPr/>
                    <p:nvPr/>
                  </p:nvSpPr>
                  <p:spPr bwMode="auto">
                    <a:xfrm>
                      <a:off x="1734930" y="4210772"/>
                      <a:ext cx="231126" cy="215490"/>
                    </a:xfrm>
                    <a:prstGeom prst="ellipse">
                      <a:avLst/>
                    </a:prstGeom>
                    <a:grpFill/>
                    <a:ln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0" i="0" u="sng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MT Condensed" pitchFamily="34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26" name="Oval 25"/>
                    <p:cNvSpPr/>
                    <p:nvPr/>
                  </p:nvSpPr>
                  <p:spPr bwMode="auto">
                    <a:xfrm>
                      <a:off x="2058505" y="5374416"/>
                      <a:ext cx="231126" cy="215490"/>
                    </a:xfrm>
                    <a:prstGeom prst="ellipse">
                      <a:avLst/>
                    </a:prstGeom>
                    <a:grpFill/>
                    <a:ln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0" i="0" u="sng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MT Condensed" pitchFamily="34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27" name="Oval 26"/>
                    <p:cNvSpPr/>
                    <p:nvPr/>
                  </p:nvSpPr>
                  <p:spPr bwMode="auto">
                    <a:xfrm>
                      <a:off x="2798108" y="4598653"/>
                      <a:ext cx="231126" cy="215490"/>
                    </a:xfrm>
                    <a:prstGeom prst="ellipse">
                      <a:avLst/>
                    </a:prstGeom>
                    <a:grpFill/>
                    <a:ln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0" i="0" u="sng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MT Condensed" pitchFamily="34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28" name="Oval 27"/>
                    <p:cNvSpPr/>
                    <p:nvPr/>
                  </p:nvSpPr>
                  <p:spPr bwMode="auto">
                    <a:xfrm>
                      <a:off x="3815060" y="4814143"/>
                      <a:ext cx="231126" cy="215490"/>
                    </a:xfrm>
                    <a:prstGeom prst="ellipse">
                      <a:avLst/>
                    </a:prstGeom>
                    <a:grpFill/>
                    <a:ln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0" i="0" u="sng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MT Condensed" pitchFamily="34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29" name="Oval 28"/>
                    <p:cNvSpPr/>
                    <p:nvPr/>
                  </p:nvSpPr>
                  <p:spPr bwMode="auto">
                    <a:xfrm>
                      <a:off x="3260358" y="5633003"/>
                      <a:ext cx="231126" cy="215490"/>
                    </a:xfrm>
                    <a:prstGeom prst="ellipse">
                      <a:avLst/>
                    </a:prstGeom>
                    <a:grpFill/>
                    <a:ln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0" i="0" u="sng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MT Condensed" pitchFamily="34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30" name="Oval 29"/>
                    <p:cNvSpPr/>
                    <p:nvPr/>
                  </p:nvSpPr>
                  <p:spPr bwMode="auto">
                    <a:xfrm>
                      <a:off x="4600886" y="5633003"/>
                      <a:ext cx="231126" cy="215490"/>
                    </a:xfrm>
                    <a:prstGeom prst="ellipse">
                      <a:avLst/>
                    </a:prstGeom>
                    <a:grpFill/>
                    <a:ln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0" i="0" u="sng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MT Condensed" pitchFamily="34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31" name="Oval 30"/>
                    <p:cNvSpPr/>
                    <p:nvPr/>
                  </p:nvSpPr>
                  <p:spPr bwMode="auto">
                    <a:xfrm rot="2652439">
                      <a:off x="5408780" y="3630698"/>
                      <a:ext cx="237582" cy="239912"/>
                    </a:xfrm>
                    <a:prstGeom prst="ellipse">
                      <a:avLst/>
                    </a:prstGeom>
                    <a:grpFill/>
                    <a:ln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0" i="0" u="sng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MT Condensed" pitchFamily="34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32" name="Oval 31"/>
                    <p:cNvSpPr/>
                    <p:nvPr/>
                  </p:nvSpPr>
                  <p:spPr bwMode="auto">
                    <a:xfrm rot="2652439">
                      <a:off x="5313079" y="1317572"/>
                      <a:ext cx="237581" cy="239912"/>
                    </a:xfrm>
                    <a:prstGeom prst="ellipse">
                      <a:avLst/>
                    </a:prstGeom>
                    <a:grpFill/>
                    <a:ln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0" i="0" u="sng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MT Condensed" pitchFamily="34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33" name="Oval 32"/>
                    <p:cNvSpPr/>
                    <p:nvPr/>
                  </p:nvSpPr>
                  <p:spPr bwMode="auto">
                    <a:xfrm rot="2652439">
                      <a:off x="4706379" y="2480349"/>
                      <a:ext cx="237582" cy="239912"/>
                    </a:xfrm>
                    <a:prstGeom prst="ellipse">
                      <a:avLst/>
                    </a:prstGeom>
                    <a:grpFill/>
                    <a:ln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0" i="0" u="sng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MT Condensed" pitchFamily="34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34" name="Oval 33"/>
                    <p:cNvSpPr/>
                    <p:nvPr/>
                  </p:nvSpPr>
                  <p:spPr bwMode="auto">
                    <a:xfrm rot="2652439">
                      <a:off x="5800884" y="2442153"/>
                      <a:ext cx="237582" cy="239912"/>
                    </a:xfrm>
                    <a:prstGeom prst="ellipse">
                      <a:avLst/>
                    </a:prstGeom>
                    <a:grpFill/>
                    <a:ln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0" i="0" u="sng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MT Condensed" pitchFamily="34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35" name="Oval 34"/>
                    <p:cNvSpPr/>
                    <p:nvPr/>
                  </p:nvSpPr>
                  <p:spPr bwMode="auto">
                    <a:xfrm rot="2652439">
                      <a:off x="6868388" y="2509054"/>
                      <a:ext cx="237582" cy="239912"/>
                    </a:xfrm>
                    <a:prstGeom prst="ellipse">
                      <a:avLst/>
                    </a:prstGeom>
                    <a:grpFill/>
                    <a:ln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0" i="0" u="sng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MT Condensed" pitchFamily="34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36" name="Oval 35"/>
                    <p:cNvSpPr/>
                    <p:nvPr/>
                  </p:nvSpPr>
                  <p:spPr bwMode="auto">
                    <a:xfrm rot="2652439">
                      <a:off x="6366332" y="3442929"/>
                      <a:ext cx="237581" cy="239912"/>
                    </a:xfrm>
                    <a:prstGeom prst="ellipse">
                      <a:avLst/>
                    </a:prstGeom>
                    <a:grpFill/>
                    <a:ln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0" i="0" u="sng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MT Condensed" pitchFamily="34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37" name="Oval 36"/>
                    <p:cNvSpPr/>
                    <p:nvPr/>
                  </p:nvSpPr>
                  <p:spPr bwMode="auto">
                    <a:xfrm rot="2652439">
                      <a:off x="7434547" y="3514176"/>
                      <a:ext cx="237582" cy="239912"/>
                    </a:xfrm>
                    <a:prstGeom prst="ellipse">
                      <a:avLst/>
                    </a:prstGeom>
                    <a:grpFill/>
                    <a:ln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0" i="0" u="sng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MT Condensed" pitchFamily="34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38" name="Oval 37"/>
                    <p:cNvSpPr/>
                    <p:nvPr/>
                  </p:nvSpPr>
                  <p:spPr bwMode="auto">
                    <a:xfrm rot="2652439">
                      <a:off x="6396542" y="4683600"/>
                      <a:ext cx="237582" cy="239912"/>
                    </a:xfrm>
                    <a:prstGeom prst="ellipse">
                      <a:avLst/>
                    </a:prstGeom>
                    <a:grpFill/>
                    <a:ln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0" i="0" u="sng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MT Condensed" pitchFamily="34" charset="0"/>
                        <a:cs typeface="Arial" charset="0"/>
                      </a:endParaRPr>
                    </a:p>
                  </p:txBody>
                </p:sp>
              </p:grpSp>
            </p:grpSp>
          </p:grpSp>
        </p:grpSp>
      </p:grpSp>
      <p:grpSp>
        <p:nvGrpSpPr>
          <p:cNvPr id="222" name="Group 221"/>
          <p:cNvGrpSpPr/>
          <p:nvPr/>
        </p:nvGrpSpPr>
        <p:grpSpPr>
          <a:xfrm>
            <a:off x="6100945" y="1283627"/>
            <a:ext cx="2178535" cy="2337216"/>
            <a:chOff x="4406552" y="2942655"/>
            <a:chExt cx="1472687" cy="1645585"/>
          </a:xfrm>
          <a:scene3d>
            <a:camera prst="isometricTopUp"/>
            <a:lightRig rig="threePt" dir="t"/>
          </a:scene3d>
        </p:grpSpPr>
        <p:cxnSp>
          <p:nvCxnSpPr>
            <p:cNvPr id="223" name="Straight Connector 222"/>
            <p:cNvCxnSpPr/>
            <p:nvPr/>
          </p:nvCxnSpPr>
          <p:spPr bwMode="auto">
            <a:xfrm rot="8052439" flipH="1" flipV="1">
              <a:off x="4565190" y="3603425"/>
              <a:ext cx="477796" cy="281257"/>
            </a:xfrm>
            <a:prstGeom prst="lin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4" name="Straight Connector 223"/>
            <p:cNvCxnSpPr/>
            <p:nvPr/>
          </p:nvCxnSpPr>
          <p:spPr bwMode="auto">
            <a:xfrm flipV="1">
              <a:off x="5103160" y="3053759"/>
              <a:ext cx="329453" cy="611841"/>
            </a:xfrm>
            <a:prstGeom prst="lin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5" name="Straight Connector 224"/>
            <p:cNvCxnSpPr/>
            <p:nvPr/>
          </p:nvCxnSpPr>
          <p:spPr bwMode="auto">
            <a:xfrm rot="16200000" flipV="1">
              <a:off x="4598594" y="3165616"/>
              <a:ext cx="649123" cy="359702"/>
            </a:xfrm>
            <a:prstGeom prst="lin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6" name="Straight Connector 225"/>
            <p:cNvCxnSpPr/>
            <p:nvPr/>
          </p:nvCxnSpPr>
          <p:spPr bwMode="auto">
            <a:xfrm rot="13452439" flipV="1">
              <a:off x="5253867" y="3522542"/>
              <a:ext cx="403988" cy="378480"/>
            </a:xfrm>
            <a:prstGeom prst="lin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7" name="Straight Connector 226"/>
            <p:cNvCxnSpPr/>
            <p:nvPr/>
          </p:nvCxnSpPr>
          <p:spPr bwMode="auto">
            <a:xfrm rot="16200000" flipV="1">
              <a:off x="4664748" y="4100694"/>
              <a:ext cx="917240" cy="13573"/>
            </a:xfrm>
            <a:prstGeom prst="lin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28" name="Oval 227"/>
            <p:cNvSpPr>
              <a:spLocks noChangeAspect="1"/>
            </p:cNvSpPr>
            <p:nvPr/>
          </p:nvSpPr>
          <p:spPr bwMode="auto">
            <a:xfrm rot="2652439">
              <a:off x="4406552" y="3740535"/>
              <a:ext cx="164592" cy="161055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000" b="0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Gill Sans MT Condensed" pitchFamily="34" charset="0"/>
                <a:cs typeface="Arial" charset="0"/>
              </a:endParaRPr>
            </a:p>
          </p:txBody>
        </p:sp>
        <p:sp>
          <p:nvSpPr>
            <p:cNvPr id="229" name="Oval 228"/>
            <p:cNvSpPr>
              <a:spLocks noChangeAspect="1"/>
            </p:cNvSpPr>
            <p:nvPr/>
          </p:nvSpPr>
          <p:spPr bwMode="auto">
            <a:xfrm rot="2652439">
              <a:off x="4659745" y="2942655"/>
              <a:ext cx="164592" cy="161055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000" b="0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Gill Sans MT Condensed" pitchFamily="34" charset="0"/>
                <a:cs typeface="Arial" charset="0"/>
              </a:endParaRPr>
            </a:p>
          </p:txBody>
        </p:sp>
        <p:sp>
          <p:nvSpPr>
            <p:cNvPr id="230" name="Oval 229"/>
            <p:cNvSpPr>
              <a:spLocks noChangeAspect="1"/>
            </p:cNvSpPr>
            <p:nvPr/>
          </p:nvSpPr>
          <p:spPr bwMode="auto">
            <a:xfrm rot="2652439">
              <a:off x="5349062" y="2987566"/>
              <a:ext cx="164592" cy="161055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000" b="0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Gill Sans MT Condensed" pitchFamily="34" charset="0"/>
                <a:cs typeface="Arial" charset="0"/>
              </a:endParaRPr>
            </a:p>
          </p:txBody>
        </p:sp>
        <p:sp>
          <p:nvSpPr>
            <p:cNvPr id="231" name="Oval 230"/>
            <p:cNvSpPr>
              <a:spLocks noChangeAspect="1"/>
            </p:cNvSpPr>
            <p:nvPr/>
          </p:nvSpPr>
          <p:spPr bwMode="auto">
            <a:xfrm rot="2652439">
              <a:off x="5024870" y="3601036"/>
              <a:ext cx="164592" cy="161055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000" b="0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Gill Sans MT Condensed" pitchFamily="34" charset="0"/>
                <a:cs typeface="Arial" charset="0"/>
              </a:endParaRPr>
            </a:p>
          </p:txBody>
        </p:sp>
        <p:sp>
          <p:nvSpPr>
            <p:cNvPr id="232" name="Oval 231"/>
            <p:cNvSpPr>
              <a:spLocks noChangeAspect="1"/>
            </p:cNvSpPr>
            <p:nvPr/>
          </p:nvSpPr>
          <p:spPr bwMode="auto">
            <a:xfrm rot="2652439">
              <a:off x="5714647" y="3662313"/>
              <a:ext cx="164592" cy="161055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000" b="0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Gill Sans MT Condensed" pitchFamily="34" charset="0"/>
                <a:cs typeface="Arial" charset="0"/>
              </a:endParaRPr>
            </a:p>
          </p:txBody>
        </p:sp>
        <p:sp>
          <p:nvSpPr>
            <p:cNvPr id="233" name="Oval 232"/>
            <p:cNvSpPr>
              <a:spLocks noChangeAspect="1"/>
            </p:cNvSpPr>
            <p:nvPr/>
          </p:nvSpPr>
          <p:spPr bwMode="auto">
            <a:xfrm rot="2652439">
              <a:off x="5051102" y="4427185"/>
              <a:ext cx="164592" cy="161055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000" b="0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Gill Sans MT Condensed" pitchFamily="34" charset="0"/>
                <a:cs typeface="Arial" charset="0"/>
              </a:endParaRPr>
            </a:p>
          </p:txBody>
        </p:sp>
      </p:grpSp>
      <p:grpSp>
        <p:nvGrpSpPr>
          <p:cNvPr id="236" name="Group 235"/>
          <p:cNvGrpSpPr/>
          <p:nvPr/>
        </p:nvGrpSpPr>
        <p:grpSpPr>
          <a:xfrm>
            <a:off x="6155593" y="4201367"/>
            <a:ext cx="2178535" cy="2337216"/>
            <a:chOff x="4406552" y="2942655"/>
            <a:chExt cx="1472687" cy="1645585"/>
          </a:xfrm>
          <a:scene3d>
            <a:camera prst="isometricTopUp"/>
            <a:lightRig rig="threePt" dir="t"/>
          </a:scene3d>
        </p:grpSpPr>
        <p:cxnSp>
          <p:nvCxnSpPr>
            <p:cNvPr id="237" name="Straight Connector 236"/>
            <p:cNvCxnSpPr/>
            <p:nvPr/>
          </p:nvCxnSpPr>
          <p:spPr bwMode="auto">
            <a:xfrm rot="8052439" flipH="1" flipV="1">
              <a:off x="4565190" y="3603425"/>
              <a:ext cx="477796" cy="281257"/>
            </a:xfrm>
            <a:prstGeom prst="lin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8" name="Straight Connector 237"/>
            <p:cNvCxnSpPr/>
            <p:nvPr/>
          </p:nvCxnSpPr>
          <p:spPr bwMode="auto">
            <a:xfrm flipV="1">
              <a:off x="5103160" y="3053759"/>
              <a:ext cx="329453" cy="611841"/>
            </a:xfrm>
            <a:prstGeom prst="lin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9" name="Straight Connector 238"/>
            <p:cNvCxnSpPr/>
            <p:nvPr/>
          </p:nvCxnSpPr>
          <p:spPr bwMode="auto">
            <a:xfrm rot="16200000" flipV="1">
              <a:off x="4598594" y="3165616"/>
              <a:ext cx="649123" cy="359702"/>
            </a:xfrm>
            <a:prstGeom prst="lin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0" name="Straight Connector 239"/>
            <p:cNvCxnSpPr/>
            <p:nvPr/>
          </p:nvCxnSpPr>
          <p:spPr bwMode="auto">
            <a:xfrm rot="13452439" flipV="1">
              <a:off x="5253867" y="3522542"/>
              <a:ext cx="403988" cy="378480"/>
            </a:xfrm>
            <a:prstGeom prst="lin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1" name="Straight Connector 240"/>
            <p:cNvCxnSpPr/>
            <p:nvPr/>
          </p:nvCxnSpPr>
          <p:spPr bwMode="auto">
            <a:xfrm rot="16200000" flipV="1">
              <a:off x="4664748" y="4100694"/>
              <a:ext cx="917240" cy="13573"/>
            </a:xfrm>
            <a:prstGeom prst="lin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42" name="Oval 241"/>
            <p:cNvSpPr>
              <a:spLocks noChangeAspect="1"/>
            </p:cNvSpPr>
            <p:nvPr/>
          </p:nvSpPr>
          <p:spPr bwMode="auto">
            <a:xfrm rot="2652439">
              <a:off x="4406552" y="3740535"/>
              <a:ext cx="164592" cy="161055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000" b="0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Gill Sans MT Condensed" pitchFamily="34" charset="0"/>
                <a:cs typeface="Arial" charset="0"/>
              </a:endParaRPr>
            </a:p>
          </p:txBody>
        </p:sp>
        <p:sp>
          <p:nvSpPr>
            <p:cNvPr id="243" name="Oval 242"/>
            <p:cNvSpPr>
              <a:spLocks noChangeAspect="1"/>
            </p:cNvSpPr>
            <p:nvPr/>
          </p:nvSpPr>
          <p:spPr bwMode="auto">
            <a:xfrm rot="2652439">
              <a:off x="4659745" y="2942655"/>
              <a:ext cx="164592" cy="161055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000" b="0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Gill Sans MT Condensed" pitchFamily="34" charset="0"/>
                <a:cs typeface="Arial" charset="0"/>
              </a:endParaRPr>
            </a:p>
          </p:txBody>
        </p:sp>
        <p:sp>
          <p:nvSpPr>
            <p:cNvPr id="244" name="Oval 243"/>
            <p:cNvSpPr>
              <a:spLocks noChangeAspect="1"/>
            </p:cNvSpPr>
            <p:nvPr/>
          </p:nvSpPr>
          <p:spPr bwMode="auto">
            <a:xfrm rot="2652439">
              <a:off x="5349062" y="2987566"/>
              <a:ext cx="164592" cy="161055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000" b="0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Gill Sans MT Condensed" pitchFamily="34" charset="0"/>
                <a:cs typeface="Arial" charset="0"/>
              </a:endParaRPr>
            </a:p>
          </p:txBody>
        </p:sp>
        <p:sp>
          <p:nvSpPr>
            <p:cNvPr id="245" name="Oval 244"/>
            <p:cNvSpPr>
              <a:spLocks noChangeAspect="1"/>
            </p:cNvSpPr>
            <p:nvPr/>
          </p:nvSpPr>
          <p:spPr bwMode="auto">
            <a:xfrm rot="2652439">
              <a:off x="5024870" y="3601036"/>
              <a:ext cx="164592" cy="161055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000" b="0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Gill Sans MT Condensed" pitchFamily="34" charset="0"/>
                <a:cs typeface="Arial" charset="0"/>
              </a:endParaRPr>
            </a:p>
          </p:txBody>
        </p:sp>
        <p:sp>
          <p:nvSpPr>
            <p:cNvPr id="246" name="Oval 245"/>
            <p:cNvSpPr>
              <a:spLocks noChangeAspect="1"/>
            </p:cNvSpPr>
            <p:nvPr/>
          </p:nvSpPr>
          <p:spPr bwMode="auto">
            <a:xfrm rot="2652439">
              <a:off x="5714647" y="3662313"/>
              <a:ext cx="164592" cy="161055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000" b="0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Gill Sans MT Condensed" pitchFamily="34" charset="0"/>
                <a:cs typeface="Arial" charset="0"/>
              </a:endParaRPr>
            </a:p>
          </p:txBody>
        </p:sp>
        <p:sp>
          <p:nvSpPr>
            <p:cNvPr id="247" name="Oval 246"/>
            <p:cNvSpPr>
              <a:spLocks noChangeAspect="1"/>
            </p:cNvSpPr>
            <p:nvPr/>
          </p:nvSpPr>
          <p:spPr bwMode="auto">
            <a:xfrm rot="2652439">
              <a:off x="5051102" y="4427185"/>
              <a:ext cx="164592" cy="161055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000" b="0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Gill Sans MT Condensed" pitchFamily="34" charset="0"/>
                <a:cs typeface="Arial" charset="0"/>
              </a:endParaRPr>
            </a:p>
          </p:txBody>
        </p:sp>
      </p:grpSp>
      <p:sp>
        <p:nvSpPr>
          <p:cNvPr id="250" name="Rectangle 249"/>
          <p:cNvSpPr/>
          <p:nvPr/>
        </p:nvSpPr>
        <p:spPr>
          <a:xfrm>
            <a:off x="6704632" y="1707783"/>
            <a:ext cx="160521" cy="182880"/>
          </a:xfrm>
          <a:prstGeom prst="rect">
            <a:avLst/>
          </a:prstGeom>
          <a:solidFill>
            <a:srgbClr val="C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Rectangle 250"/>
          <p:cNvSpPr/>
          <p:nvPr/>
        </p:nvSpPr>
        <p:spPr>
          <a:xfrm>
            <a:off x="7770499" y="1654669"/>
            <a:ext cx="160521" cy="411480"/>
          </a:xfrm>
          <a:prstGeom prst="rect">
            <a:avLst/>
          </a:prstGeom>
          <a:solidFill>
            <a:srgbClr val="C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3" name="Rectangle 252"/>
          <p:cNvSpPr/>
          <p:nvPr/>
        </p:nvSpPr>
        <p:spPr>
          <a:xfrm>
            <a:off x="6478142" y="2692597"/>
            <a:ext cx="160521" cy="201168"/>
          </a:xfrm>
          <a:prstGeom prst="rect">
            <a:avLst/>
          </a:prstGeom>
          <a:solidFill>
            <a:srgbClr val="C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" name="Rectangle 254"/>
          <p:cNvSpPr/>
          <p:nvPr/>
        </p:nvSpPr>
        <p:spPr>
          <a:xfrm>
            <a:off x="6983866" y="1441536"/>
            <a:ext cx="160521" cy="1005840"/>
          </a:xfrm>
          <a:prstGeom prst="rect">
            <a:avLst/>
          </a:prstGeom>
          <a:solidFill>
            <a:srgbClr val="C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/>
          <p:cNvSpPr/>
          <p:nvPr/>
        </p:nvSpPr>
        <p:spPr>
          <a:xfrm>
            <a:off x="5936350" y="1935047"/>
            <a:ext cx="160521" cy="353185"/>
          </a:xfrm>
          <a:prstGeom prst="rect">
            <a:avLst/>
          </a:prstGeom>
          <a:solidFill>
            <a:srgbClr val="C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2" name="Rectangle 261"/>
          <p:cNvSpPr/>
          <p:nvPr/>
        </p:nvSpPr>
        <p:spPr>
          <a:xfrm>
            <a:off x="7043251" y="4809348"/>
            <a:ext cx="160521" cy="548640"/>
          </a:xfrm>
          <a:prstGeom prst="rect">
            <a:avLst/>
          </a:prstGeom>
          <a:solidFill>
            <a:srgbClr val="C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4" name="TextBox 263"/>
              <p:cNvSpPr txBox="1"/>
              <p:nvPr/>
            </p:nvSpPr>
            <p:spPr>
              <a:xfrm>
                <a:off x="709827" y="5430457"/>
                <a:ext cx="4499950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>
                    <a:solidFill>
                      <a:schemeClr val="tx1"/>
                    </a:solidFill>
                    <a:latin typeface="Roboto Condensed" pitchFamily="2" charset="0"/>
                    <a:ea typeface="Roboto Condensed" pitchFamily="2" charset="0"/>
                  </a:rPr>
                  <a:t>For the rest of the day:  </a:t>
                </a:r>
                <a:r>
                  <a:rPr lang="en-US" sz="2400" dirty="0" smtClean="0">
                    <a:latin typeface="Roboto Condensed" pitchFamily="2" charset="0"/>
                    <a:ea typeface="Roboto Condensed" pitchFamily="2" charset="0"/>
                  </a:rPr>
                  <a:t>All graphs are</a:t>
                </a:r>
              </a:p>
              <a:p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  <a:ea typeface="Roboto Condensed" pitchFamily="2" charset="0"/>
                      </a:rPr>
                      <m:t>𝒅</m:t>
                    </m:r>
                  </m:oMath>
                </a14:m>
                <a:r>
                  <a:rPr lang="en-US" sz="2400" b="1" dirty="0" smtClean="0">
                    <a:solidFill>
                      <a:schemeClr val="tx1"/>
                    </a:solidFill>
                    <a:latin typeface="Roboto Condensed" pitchFamily="2" charset="0"/>
                    <a:ea typeface="Roboto Condensed" pitchFamily="2" charset="0"/>
                  </a:rPr>
                  <a:t>-regular </a:t>
                </a:r>
                <a:r>
                  <a:rPr lang="en-US" sz="2400" dirty="0" smtClean="0">
                    <a:solidFill>
                      <a:schemeClr val="tx1"/>
                    </a:solidFill>
                    <a:latin typeface="Roboto Condensed" pitchFamily="2" charset="0"/>
                    <a:ea typeface="Roboto Condensed" pitchFamily="2" charset="0"/>
                  </a:rPr>
                  <a:t>for some number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Roboto Condensed" pitchFamily="2" charset="0"/>
                      </a:rPr>
                      <m:t>𝑑</m:t>
                    </m:r>
                  </m:oMath>
                </a14:m>
                <a:r>
                  <a:rPr lang="en-US" sz="2400" dirty="0" smtClean="0">
                    <a:solidFill>
                      <a:schemeClr val="tx1"/>
                    </a:solidFill>
                    <a:latin typeface="Roboto Condensed" pitchFamily="2" charset="0"/>
                    <a:ea typeface="Roboto Condensed" pitchFamily="2" charset="0"/>
                  </a:rPr>
                  <a:t>.</a:t>
                </a:r>
                <a:endParaRPr lang="en-US" sz="2400" dirty="0">
                  <a:solidFill>
                    <a:schemeClr val="tx1"/>
                  </a:solidFill>
                  <a:latin typeface="Roboto Condensed" pitchFamily="2" charset="0"/>
                  <a:ea typeface="Roboto Condensed" pitchFamily="2" charset="0"/>
                </a:endParaRPr>
              </a:p>
            </p:txBody>
          </p:sp>
        </mc:Choice>
        <mc:Fallback xmlns="">
          <p:sp>
            <p:nvSpPr>
              <p:cNvPr id="264" name="TextBox 2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827" y="5430457"/>
                <a:ext cx="4499950" cy="830997"/>
              </a:xfrm>
              <a:prstGeom prst="rect">
                <a:avLst/>
              </a:prstGeom>
              <a:blipFill rotWithShape="0">
                <a:blip r:embed="rId3"/>
                <a:stretch>
                  <a:fillRect l="-2030" t="-5147" r="-1083" b="-169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42700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50" grpId="0" animBg="1"/>
      <p:bldP spid="251" grpId="0" animBg="1"/>
      <p:bldP spid="253" grpId="0" animBg="1"/>
      <p:bldP spid="255" grpId="0" animBg="1"/>
      <p:bldP spid="107" grpId="0" animBg="1"/>
      <p:bldP spid="262" grpId="0" animBg="1"/>
      <p:bldP spid="26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" name="Group 209"/>
          <p:cNvGrpSpPr/>
          <p:nvPr/>
        </p:nvGrpSpPr>
        <p:grpSpPr>
          <a:xfrm>
            <a:off x="3392754" y="2677374"/>
            <a:ext cx="1472687" cy="1645585"/>
            <a:chOff x="4406552" y="2942655"/>
            <a:chExt cx="1472687" cy="1645585"/>
          </a:xfrm>
          <a:effectLst>
            <a:glow rad="139700">
              <a:schemeClr val="accent2">
                <a:satMod val="175000"/>
                <a:alpha val="40000"/>
              </a:schemeClr>
            </a:glow>
          </a:effectLst>
        </p:grpSpPr>
        <p:cxnSp>
          <p:nvCxnSpPr>
            <p:cNvPr id="211" name="Straight Connector 210"/>
            <p:cNvCxnSpPr/>
            <p:nvPr/>
          </p:nvCxnSpPr>
          <p:spPr bwMode="auto">
            <a:xfrm rot="8052439" flipH="1" flipV="1">
              <a:off x="4565190" y="3603425"/>
              <a:ext cx="477796" cy="281257"/>
            </a:xfrm>
            <a:prstGeom prst="lin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2" name="Straight Connector 211"/>
            <p:cNvCxnSpPr/>
            <p:nvPr/>
          </p:nvCxnSpPr>
          <p:spPr bwMode="auto">
            <a:xfrm flipV="1">
              <a:off x="5103160" y="3053759"/>
              <a:ext cx="329453" cy="611841"/>
            </a:xfrm>
            <a:prstGeom prst="lin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3" name="Straight Connector 212"/>
            <p:cNvCxnSpPr/>
            <p:nvPr/>
          </p:nvCxnSpPr>
          <p:spPr bwMode="auto">
            <a:xfrm rot="16200000" flipV="1">
              <a:off x="4598594" y="3165616"/>
              <a:ext cx="649123" cy="359702"/>
            </a:xfrm>
            <a:prstGeom prst="lin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4" name="Straight Connector 213"/>
            <p:cNvCxnSpPr/>
            <p:nvPr/>
          </p:nvCxnSpPr>
          <p:spPr bwMode="auto">
            <a:xfrm rot="13452439" flipV="1">
              <a:off x="5253867" y="3522542"/>
              <a:ext cx="403988" cy="378480"/>
            </a:xfrm>
            <a:prstGeom prst="lin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5" name="Straight Connector 214"/>
            <p:cNvCxnSpPr/>
            <p:nvPr/>
          </p:nvCxnSpPr>
          <p:spPr bwMode="auto">
            <a:xfrm rot="16200000" flipV="1">
              <a:off x="4664748" y="4100694"/>
              <a:ext cx="917240" cy="13573"/>
            </a:xfrm>
            <a:prstGeom prst="lin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16" name="Oval 215"/>
            <p:cNvSpPr>
              <a:spLocks noChangeAspect="1"/>
            </p:cNvSpPr>
            <p:nvPr/>
          </p:nvSpPr>
          <p:spPr bwMode="auto">
            <a:xfrm rot="2652439">
              <a:off x="4406552" y="3740535"/>
              <a:ext cx="164592" cy="161055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000" b="0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Gill Sans MT Condensed" pitchFamily="34" charset="0"/>
                <a:cs typeface="Arial" charset="0"/>
              </a:endParaRPr>
            </a:p>
          </p:txBody>
        </p:sp>
        <p:sp>
          <p:nvSpPr>
            <p:cNvPr id="217" name="Oval 216"/>
            <p:cNvSpPr>
              <a:spLocks noChangeAspect="1"/>
            </p:cNvSpPr>
            <p:nvPr/>
          </p:nvSpPr>
          <p:spPr bwMode="auto">
            <a:xfrm rot="2652439">
              <a:off x="4659745" y="2942655"/>
              <a:ext cx="164592" cy="161055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000" b="0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Gill Sans MT Condensed" pitchFamily="34" charset="0"/>
                <a:cs typeface="Arial" charset="0"/>
              </a:endParaRPr>
            </a:p>
          </p:txBody>
        </p:sp>
        <p:sp>
          <p:nvSpPr>
            <p:cNvPr id="218" name="Oval 217"/>
            <p:cNvSpPr>
              <a:spLocks noChangeAspect="1"/>
            </p:cNvSpPr>
            <p:nvPr/>
          </p:nvSpPr>
          <p:spPr bwMode="auto">
            <a:xfrm rot="2652439">
              <a:off x="5349062" y="2987566"/>
              <a:ext cx="164592" cy="161055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000" b="0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Gill Sans MT Condensed" pitchFamily="34" charset="0"/>
                <a:cs typeface="Arial" charset="0"/>
              </a:endParaRPr>
            </a:p>
          </p:txBody>
        </p:sp>
        <p:sp>
          <p:nvSpPr>
            <p:cNvPr id="219" name="Oval 218"/>
            <p:cNvSpPr>
              <a:spLocks noChangeAspect="1"/>
            </p:cNvSpPr>
            <p:nvPr/>
          </p:nvSpPr>
          <p:spPr bwMode="auto">
            <a:xfrm rot="2652439">
              <a:off x="5024870" y="3601036"/>
              <a:ext cx="164592" cy="161055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000" b="0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Gill Sans MT Condensed" pitchFamily="34" charset="0"/>
                <a:cs typeface="Arial" charset="0"/>
              </a:endParaRPr>
            </a:p>
          </p:txBody>
        </p:sp>
        <p:sp>
          <p:nvSpPr>
            <p:cNvPr id="220" name="Oval 219"/>
            <p:cNvSpPr>
              <a:spLocks noChangeAspect="1"/>
            </p:cNvSpPr>
            <p:nvPr/>
          </p:nvSpPr>
          <p:spPr bwMode="auto">
            <a:xfrm rot="2652439">
              <a:off x="5714647" y="3662313"/>
              <a:ext cx="164592" cy="161055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000" b="0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Gill Sans MT Condensed" pitchFamily="34" charset="0"/>
                <a:cs typeface="Arial" charset="0"/>
              </a:endParaRPr>
            </a:p>
          </p:txBody>
        </p:sp>
        <p:sp>
          <p:nvSpPr>
            <p:cNvPr id="221" name="Oval 220"/>
            <p:cNvSpPr>
              <a:spLocks noChangeAspect="1"/>
            </p:cNvSpPr>
            <p:nvPr/>
          </p:nvSpPr>
          <p:spPr bwMode="auto">
            <a:xfrm rot="2652439">
              <a:off x="5051102" y="4427185"/>
              <a:ext cx="164592" cy="161055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000" b="0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Gill Sans MT Condensed" pitchFamily="34" charset="0"/>
                <a:cs typeface="Arial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6188654" y="155942"/>
            <a:ext cx="265329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600" dirty="0" smtClean="0">
                <a:solidFill>
                  <a:schemeClr val="accent1">
                    <a:lumMod val="50000"/>
                  </a:schemeClr>
                </a:solidFill>
                <a:latin typeface="Roboto Slab" pitchFamily="2" charset="0"/>
                <a:ea typeface="Roboto Slab" pitchFamily="2" charset="0"/>
              </a:rPr>
              <a:t>a discretization</a:t>
            </a:r>
            <a:endParaRPr lang="en-US" sz="2600" dirty="0">
              <a:solidFill>
                <a:schemeClr val="accent1">
                  <a:lumMod val="50000"/>
                </a:schemeClr>
              </a:solidFill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 flipV="1">
            <a:off x="602484" y="709067"/>
            <a:ext cx="8189299" cy="2390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103" name="Group 102"/>
          <p:cNvGrpSpPr/>
          <p:nvPr/>
        </p:nvGrpSpPr>
        <p:grpSpPr>
          <a:xfrm>
            <a:off x="728142" y="1921599"/>
            <a:ext cx="4119512" cy="3041646"/>
            <a:chOff x="923137" y="1913599"/>
            <a:chExt cx="4119512" cy="3041646"/>
          </a:xfrm>
        </p:grpSpPr>
        <p:sp>
          <p:nvSpPr>
            <p:cNvPr id="102" name="Freeform 101"/>
            <p:cNvSpPr/>
            <p:nvPr/>
          </p:nvSpPr>
          <p:spPr>
            <a:xfrm>
              <a:off x="1667435" y="2608729"/>
              <a:ext cx="2622177" cy="1647265"/>
            </a:xfrm>
            <a:custGeom>
              <a:avLst/>
              <a:gdLst>
                <a:gd name="connsiteX0" fmla="*/ 0 w 2622177"/>
                <a:gd name="connsiteY0" fmla="*/ 0 h 1647265"/>
                <a:gd name="connsiteX1" fmla="*/ 1028700 w 2622177"/>
                <a:gd name="connsiteY1" fmla="*/ 1028700 h 1647265"/>
                <a:gd name="connsiteX2" fmla="*/ 2622177 w 2622177"/>
                <a:gd name="connsiteY2" fmla="*/ 1647265 h 1647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2177" h="1647265">
                  <a:moveTo>
                    <a:pt x="0" y="0"/>
                  </a:moveTo>
                  <a:cubicBezTo>
                    <a:pt x="295835" y="377078"/>
                    <a:pt x="591671" y="754156"/>
                    <a:pt x="1028700" y="1028700"/>
                  </a:cubicBezTo>
                  <a:cubicBezTo>
                    <a:pt x="1465730" y="1303244"/>
                    <a:pt x="2043953" y="1475254"/>
                    <a:pt x="2622177" y="1647265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Freeform 97"/>
            <p:cNvSpPr/>
            <p:nvPr/>
          </p:nvSpPr>
          <p:spPr>
            <a:xfrm>
              <a:off x="1963271" y="2003612"/>
              <a:ext cx="1640541" cy="2171700"/>
            </a:xfrm>
            <a:custGeom>
              <a:avLst/>
              <a:gdLst>
                <a:gd name="connsiteX0" fmla="*/ 0 w 1640541"/>
                <a:gd name="connsiteY0" fmla="*/ 2171700 h 2171700"/>
                <a:gd name="connsiteX1" fmla="*/ 779929 w 1640541"/>
                <a:gd name="connsiteY1" fmla="*/ 685800 h 2171700"/>
                <a:gd name="connsiteX2" fmla="*/ 1640541 w 1640541"/>
                <a:gd name="connsiteY2" fmla="*/ 0 h 217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40541" h="2171700">
                  <a:moveTo>
                    <a:pt x="0" y="2171700"/>
                  </a:moveTo>
                  <a:cubicBezTo>
                    <a:pt x="253253" y="1609725"/>
                    <a:pt x="506506" y="1047750"/>
                    <a:pt x="779929" y="685800"/>
                  </a:cubicBezTo>
                  <a:cubicBezTo>
                    <a:pt x="1053352" y="323850"/>
                    <a:pt x="1346946" y="161925"/>
                    <a:pt x="1640541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Freeform 96"/>
            <p:cNvSpPr/>
            <p:nvPr/>
          </p:nvSpPr>
          <p:spPr>
            <a:xfrm>
              <a:off x="1976718" y="2909661"/>
              <a:ext cx="2985247" cy="539510"/>
            </a:xfrm>
            <a:custGeom>
              <a:avLst/>
              <a:gdLst>
                <a:gd name="connsiteX0" fmla="*/ 0 w 2985247"/>
                <a:gd name="connsiteY0" fmla="*/ 405039 h 539510"/>
                <a:gd name="connsiteX1" fmla="*/ 1526241 w 2985247"/>
                <a:gd name="connsiteY1" fmla="*/ 1627 h 539510"/>
                <a:gd name="connsiteX2" fmla="*/ 2985247 w 2985247"/>
                <a:gd name="connsiteY2" fmla="*/ 539510 h 539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85247" h="539510">
                  <a:moveTo>
                    <a:pt x="0" y="405039"/>
                  </a:moveTo>
                  <a:cubicBezTo>
                    <a:pt x="514350" y="192127"/>
                    <a:pt x="1028700" y="-20785"/>
                    <a:pt x="1526241" y="1627"/>
                  </a:cubicBezTo>
                  <a:cubicBezTo>
                    <a:pt x="2023782" y="24039"/>
                    <a:pt x="2504514" y="281774"/>
                    <a:pt x="2985247" y="53951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923137" y="1913599"/>
              <a:ext cx="4119512" cy="3041646"/>
              <a:chOff x="1057973" y="4042297"/>
              <a:chExt cx="3538674" cy="2439876"/>
            </a:xfrm>
            <a:solidFill>
              <a:schemeClr val="accent4">
                <a:lumMod val="60000"/>
                <a:lumOff val="40000"/>
              </a:schemeClr>
            </a:solidFill>
          </p:grpSpPr>
          <p:cxnSp>
            <p:nvCxnSpPr>
              <p:cNvPr id="9" name="Straight Connector 8"/>
              <p:cNvCxnSpPr/>
              <p:nvPr/>
            </p:nvCxnSpPr>
            <p:spPr bwMode="auto">
              <a:xfrm>
                <a:off x="2717321" y="4382219"/>
                <a:ext cx="319177" cy="370936"/>
              </a:xfrm>
              <a:prstGeom prst="line">
                <a:avLst/>
              </a:pr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grpSp>
            <p:nvGrpSpPr>
              <p:cNvPr id="10" name="Group 9"/>
              <p:cNvGrpSpPr/>
              <p:nvPr/>
            </p:nvGrpSpPr>
            <p:grpSpPr>
              <a:xfrm>
                <a:off x="1057973" y="4042297"/>
                <a:ext cx="3538674" cy="2439876"/>
                <a:chOff x="2754080" y="4016667"/>
                <a:chExt cx="3538674" cy="2439876"/>
              </a:xfrm>
              <a:grpFill/>
            </p:grpSpPr>
            <p:cxnSp>
              <p:nvCxnSpPr>
                <p:cNvPr id="11" name="Straight Connector 10"/>
                <p:cNvCxnSpPr/>
                <p:nvPr/>
              </p:nvCxnSpPr>
              <p:spPr bwMode="auto">
                <a:xfrm flipV="1">
                  <a:off x="3071004" y="5132717"/>
                  <a:ext cx="595222" cy="500333"/>
                </a:xfrm>
                <a:prstGeom prst="line">
                  <a:avLst/>
                </a:prstGeom>
                <a:grp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grpSp>
              <p:nvGrpSpPr>
                <p:cNvPr id="12" name="Group 11"/>
                <p:cNvGrpSpPr/>
                <p:nvPr/>
              </p:nvGrpSpPr>
              <p:grpSpPr>
                <a:xfrm>
                  <a:off x="2754080" y="4016667"/>
                  <a:ext cx="3538674" cy="2439876"/>
                  <a:chOff x="481903" y="910268"/>
                  <a:chExt cx="5127023" cy="3613267"/>
                </a:xfrm>
                <a:grpFill/>
              </p:grpSpPr>
              <p:grpSp>
                <p:nvGrpSpPr>
                  <p:cNvPr id="13" name="Group 513"/>
                  <p:cNvGrpSpPr/>
                  <p:nvPr/>
                </p:nvGrpSpPr>
                <p:grpSpPr>
                  <a:xfrm>
                    <a:off x="605734" y="974309"/>
                    <a:ext cx="4910618" cy="3469031"/>
                    <a:chOff x="1446575" y="1397879"/>
                    <a:chExt cx="6110363" cy="4350055"/>
                  </a:xfrm>
                  <a:grpFill/>
                </p:grpSpPr>
                <p:grpSp>
                  <p:nvGrpSpPr>
                    <p:cNvPr id="39" name="Group 357"/>
                    <p:cNvGrpSpPr/>
                    <p:nvPr/>
                  </p:nvGrpSpPr>
                  <p:grpSpPr>
                    <a:xfrm>
                      <a:off x="1446575" y="1408386"/>
                      <a:ext cx="6110363" cy="4339548"/>
                      <a:chOff x="1446575" y="1408386"/>
                      <a:chExt cx="6110363" cy="4339548"/>
                    </a:xfrm>
                    <a:grpFill/>
                  </p:grpSpPr>
                  <p:cxnSp>
                    <p:nvCxnSpPr>
                      <p:cNvPr id="45" name="Straight Connector 44"/>
                      <p:cNvCxnSpPr/>
                      <p:nvPr/>
                    </p:nvCxnSpPr>
                    <p:spPr bwMode="auto">
                      <a:xfrm flipV="1">
                        <a:off x="3697077" y="3412939"/>
                        <a:ext cx="563251" cy="595320"/>
                      </a:xfrm>
                      <a:prstGeom prst="lin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47" name="Straight Connector 46"/>
                      <p:cNvCxnSpPr/>
                      <p:nvPr/>
                    </p:nvCxnSpPr>
                    <p:spPr bwMode="auto">
                      <a:xfrm rot="5400000" flipH="1" flipV="1">
                        <a:off x="4149550" y="2771765"/>
                        <a:ext cx="792446" cy="545518"/>
                      </a:xfrm>
                      <a:prstGeom prst="lin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48" name="Straight Connector 47"/>
                      <p:cNvCxnSpPr/>
                      <p:nvPr/>
                    </p:nvCxnSpPr>
                    <p:spPr bwMode="auto">
                      <a:xfrm>
                        <a:off x="4273015" y="3412939"/>
                        <a:ext cx="1230586" cy="333661"/>
                      </a:xfrm>
                      <a:prstGeom prst="lin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50" name="Straight Connector 49"/>
                      <p:cNvCxnSpPr/>
                      <p:nvPr/>
                    </p:nvCxnSpPr>
                    <p:spPr bwMode="auto">
                      <a:xfrm rot="16200000" flipV="1">
                        <a:off x="3547219" y="2683424"/>
                        <a:ext cx="671609" cy="612482"/>
                      </a:xfrm>
                      <a:prstGeom prst="lin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51" name="Straight Connector 50"/>
                      <p:cNvCxnSpPr/>
                      <p:nvPr/>
                    </p:nvCxnSpPr>
                    <p:spPr bwMode="auto">
                      <a:xfrm flipV="1">
                        <a:off x="1519764" y="1702115"/>
                        <a:ext cx="1625583" cy="244221"/>
                      </a:xfrm>
                      <a:prstGeom prst="lin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52" name="Straight Connector 51"/>
                      <p:cNvCxnSpPr/>
                      <p:nvPr/>
                    </p:nvCxnSpPr>
                    <p:spPr bwMode="auto">
                      <a:xfrm>
                        <a:off x="1496651" y="2046898"/>
                        <a:ext cx="862868" cy="298094"/>
                      </a:xfrm>
                      <a:prstGeom prst="lin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53" name="Straight Connector 52"/>
                      <p:cNvCxnSpPr/>
                      <p:nvPr/>
                    </p:nvCxnSpPr>
                    <p:spPr bwMode="auto">
                      <a:xfrm rot="16200000" flipH="1">
                        <a:off x="1092173" y="2433623"/>
                        <a:ext cx="955337" cy="246534"/>
                      </a:xfrm>
                      <a:prstGeom prst="lin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54" name="Straight Connector 53"/>
                      <p:cNvCxnSpPr/>
                      <p:nvPr/>
                    </p:nvCxnSpPr>
                    <p:spPr bwMode="auto">
                      <a:xfrm rot="5400000">
                        <a:off x="1798471" y="2459869"/>
                        <a:ext cx="621328" cy="585522"/>
                      </a:xfrm>
                      <a:prstGeom prst="lin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58" name="Straight Connector 57"/>
                      <p:cNvCxnSpPr/>
                      <p:nvPr/>
                    </p:nvCxnSpPr>
                    <p:spPr bwMode="auto">
                      <a:xfrm rot="16200000" flipV="1">
                        <a:off x="3030158" y="2054516"/>
                        <a:ext cx="700342" cy="146383"/>
                      </a:xfrm>
                      <a:prstGeom prst="lin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60" name="Straight Connector 59"/>
                      <p:cNvCxnSpPr/>
                      <p:nvPr/>
                    </p:nvCxnSpPr>
                    <p:spPr bwMode="auto">
                      <a:xfrm rot="10800000" flipV="1">
                        <a:off x="3580633" y="2010980"/>
                        <a:ext cx="608631" cy="506402"/>
                      </a:xfrm>
                      <a:prstGeom prst="lin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61" name="Straight Connector 60"/>
                      <p:cNvCxnSpPr/>
                      <p:nvPr/>
                    </p:nvCxnSpPr>
                    <p:spPr bwMode="auto">
                      <a:xfrm rot="10800000">
                        <a:off x="3368768" y="1705708"/>
                        <a:ext cx="797382" cy="190348"/>
                      </a:xfrm>
                      <a:prstGeom prst="lin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62" name="Straight Connector 61"/>
                      <p:cNvCxnSpPr/>
                      <p:nvPr/>
                    </p:nvCxnSpPr>
                    <p:spPr bwMode="auto">
                      <a:xfrm rot="10800000">
                        <a:off x="1847192" y="3160261"/>
                        <a:ext cx="974579" cy="229856"/>
                      </a:xfrm>
                      <a:prstGeom prst="lin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64" name="Straight Connector 63"/>
                      <p:cNvCxnSpPr/>
                      <p:nvPr/>
                    </p:nvCxnSpPr>
                    <p:spPr bwMode="auto">
                      <a:xfrm rot="10800000" flipV="1">
                        <a:off x="3049045" y="3404482"/>
                        <a:ext cx="1109401" cy="3"/>
                      </a:xfrm>
                      <a:prstGeom prst="lin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66" name="Straight Connector 65"/>
                      <p:cNvCxnSpPr/>
                      <p:nvPr/>
                    </p:nvCxnSpPr>
                    <p:spPr bwMode="auto">
                      <a:xfrm rot="10800000" flipV="1">
                        <a:off x="2998416" y="4106619"/>
                        <a:ext cx="627891" cy="527948"/>
                      </a:xfrm>
                      <a:prstGeom prst="lin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67" name="Straight Connector 66"/>
                      <p:cNvCxnSpPr/>
                      <p:nvPr/>
                    </p:nvCxnSpPr>
                    <p:spPr bwMode="auto">
                      <a:xfrm rot="16200000" flipV="1">
                        <a:off x="3472597" y="4397965"/>
                        <a:ext cx="700343" cy="146383"/>
                      </a:xfrm>
                      <a:prstGeom prst="lin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71" name="Straight Connector 70"/>
                      <p:cNvCxnSpPr/>
                      <p:nvPr/>
                    </p:nvCxnSpPr>
                    <p:spPr bwMode="auto">
                      <a:xfrm>
                        <a:off x="1939091" y="4390347"/>
                        <a:ext cx="862868" cy="298094"/>
                      </a:xfrm>
                      <a:prstGeom prst="lin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72" name="Straight Connector 71"/>
                      <p:cNvCxnSpPr/>
                      <p:nvPr/>
                    </p:nvCxnSpPr>
                    <p:spPr bwMode="auto">
                      <a:xfrm rot="16200000" flipH="1">
                        <a:off x="1534613" y="4777072"/>
                        <a:ext cx="955337" cy="246534"/>
                      </a:xfrm>
                      <a:prstGeom prst="lin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73" name="Straight Connector 72"/>
                      <p:cNvCxnSpPr/>
                      <p:nvPr/>
                    </p:nvCxnSpPr>
                    <p:spPr bwMode="auto">
                      <a:xfrm rot="5400000">
                        <a:off x="2240911" y="4803318"/>
                        <a:ext cx="621328" cy="585522"/>
                      </a:xfrm>
                      <a:prstGeom prst="lin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74" name="Straight Connector 73"/>
                      <p:cNvCxnSpPr/>
                      <p:nvPr/>
                    </p:nvCxnSpPr>
                    <p:spPr bwMode="auto">
                      <a:xfrm rot="16200000" flipV="1">
                        <a:off x="2726648" y="5052024"/>
                        <a:ext cx="844001" cy="346690"/>
                      </a:xfrm>
                      <a:prstGeom prst="lin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75" name="Straight Connector 74"/>
                      <p:cNvCxnSpPr/>
                      <p:nvPr/>
                    </p:nvCxnSpPr>
                    <p:spPr bwMode="auto">
                      <a:xfrm rot="5400000" flipH="1" flipV="1">
                        <a:off x="3333629" y="5119454"/>
                        <a:ext cx="639286" cy="423730"/>
                      </a:xfrm>
                      <a:prstGeom prst="lin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76" name="Straight Connector 75"/>
                      <p:cNvCxnSpPr/>
                      <p:nvPr/>
                    </p:nvCxnSpPr>
                    <p:spPr bwMode="auto">
                      <a:xfrm rot="10800000">
                        <a:off x="3033086" y="4713581"/>
                        <a:ext cx="785825" cy="179575"/>
                      </a:xfrm>
                      <a:prstGeom prst="lin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77" name="Straight Connector 76"/>
                      <p:cNvCxnSpPr/>
                      <p:nvPr/>
                    </p:nvCxnSpPr>
                    <p:spPr bwMode="auto">
                      <a:xfrm rot="16200000" flipV="1">
                        <a:off x="3989659" y="5026873"/>
                        <a:ext cx="671609" cy="612482"/>
                      </a:xfrm>
                      <a:prstGeom prst="lin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78" name="Straight Connector 77"/>
                      <p:cNvCxnSpPr/>
                      <p:nvPr/>
                    </p:nvCxnSpPr>
                    <p:spPr bwMode="auto">
                      <a:xfrm rot="10800000">
                        <a:off x="2289632" y="5503710"/>
                        <a:ext cx="974579" cy="229856"/>
                      </a:xfrm>
                      <a:prstGeom prst="lin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79" name="Straight Connector 78"/>
                      <p:cNvCxnSpPr/>
                      <p:nvPr/>
                    </p:nvCxnSpPr>
                    <p:spPr bwMode="auto">
                      <a:xfrm rot="10800000" flipV="1">
                        <a:off x="3491485" y="5747931"/>
                        <a:ext cx="1109401" cy="3"/>
                      </a:xfrm>
                      <a:prstGeom prst="lin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80" name="Straight Connector 79"/>
                      <p:cNvCxnSpPr/>
                      <p:nvPr/>
                    </p:nvCxnSpPr>
                    <p:spPr bwMode="auto">
                      <a:xfrm flipV="1">
                        <a:off x="5548012" y="2591532"/>
                        <a:ext cx="364432" cy="1101713"/>
                      </a:xfrm>
                      <a:prstGeom prst="lin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81" name="Straight Connector 80"/>
                      <p:cNvCxnSpPr/>
                      <p:nvPr/>
                    </p:nvCxnSpPr>
                    <p:spPr bwMode="auto">
                      <a:xfrm rot="8052439" flipH="1" flipV="1">
                        <a:off x="5666097" y="3423963"/>
                        <a:ext cx="711739" cy="435566"/>
                      </a:xfrm>
                      <a:prstGeom prst="lin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82" name="Straight Connector 81"/>
                      <p:cNvCxnSpPr/>
                      <p:nvPr/>
                    </p:nvCxnSpPr>
                    <p:spPr bwMode="auto">
                      <a:xfrm rot="16200000" flipV="1">
                        <a:off x="4598277" y="2832539"/>
                        <a:ext cx="1145627" cy="714702"/>
                      </a:xfrm>
                      <a:prstGeom prst="lin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83" name="Straight Connector 82"/>
                      <p:cNvCxnSpPr/>
                      <p:nvPr/>
                    </p:nvCxnSpPr>
                    <p:spPr bwMode="auto">
                      <a:xfrm>
                        <a:off x="5402317" y="1408386"/>
                        <a:ext cx="1576552" cy="1250731"/>
                      </a:xfrm>
                      <a:prstGeom prst="lin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84" name="Straight Connector 83"/>
                      <p:cNvCxnSpPr/>
                      <p:nvPr/>
                    </p:nvCxnSpPr>
                    <p:spPr bwMode="auto">
                      <a:xfrm rot="16200000" flipH="1">
                        <a:off x="5076495" y="1765737"/>
                        <a:ext cx="1114098" cy="462455"/>
                      </a:xfrm>
                      <a:prstGeom prst="lin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85" name="Straight Connector 84"/>
                      <p:cNvCxnSpPr/>
                      <p:nvPr/>
                    </p:nvCxnSpPr>
                    <p:spPr bwMode="auto">
                      <a:xfrm rot="18852439" flipH="1">
                        <a:off x="4586302" y="1882191"/>
                        <a:ext cx="1063611" cy="253421"/>
                      </a:xfrm>
                      <a:prstGeom prst="lin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86" name="Straight Connector 85"/>
                      <p:cNvCxnSpPr/>
                      <p:nvPr/>
                    </p:nvCxnSpPr>
                    <p:spPr bwMode="auto">
                      <a:xfrm rot="10800000">
                        <a:off x="4834760" y="2564524"/>
                        <a:ext cx="1072057" cy="21020"/>
                      </a:xfrm>
                      <a:prstGeom prst="lin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87" name="Straight Connector 86"/>
                      <p:cNvCxnSpPr/>
                      <p:nvPr/>
                    </p:nvCxnSpPr>
                    <p:spPr bwMode="auto">
                      <a:xfrm rot="13452439" flipV="1">
                        <a:off x="6128608" y="2313373"/>
                        <a:ext cx="645430" cy="587783"/>
                      </a:xfrm>
                      <a:prstGeom prst="lin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88" name="Straight Connector 87"/>
                      <p:cNvCxnSpPr/>
                      <p:nvPr/>
                    </p:nvCxnSpPr>
                    <p:spPr bwMode="auto">
                      <a:xfrm flipV="1">
                        <a:off x="6485122" y="2613464"/>
                        <a:ext cx="510204" cy="911416"/>
                      </a:xfrm>
                      <a:prstGeom prst="lin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89" name="Straight Connector 88"/>
                      <p:cNvCxnSpPr/>
                      <p:nvPr/>
                    </p:nvCxnSpPr>
                    <p:spPr bwMode="auto">
                      <a:xfrm rot="16200000" flipV="1">
                        <a:off x="5722883" y="2769476"/>
                        <a:ext cx="966952" cy="557048"/>
                      </a:xfrm>
                      <a:prstGeom prst="lin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90" name="Straight Connector 89"/>
                      <p:cNvCxnSpPr/>
                      <p:nvPr/>
                    </p:nvCxnSpPr>
                    <p:spPr bwMode="auto">
                      <a:xfrm rot="13452439" flipV="1">
                        <a:off x="6718513" y="3311777"/>
                        <a:ext cx="625632" cy="563795"/>
                      </a:xfrm>
                      <a:prstGeom prst="lin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91" name="Straight Connector 90"/>
                      <p:cNvCxnSpPr/>
                      <p:nvPr/>
                    </p:nvCxnSpPr>
                    <p:spPr bwMode="auto">
                      <a:xfrm rot="16200000" flipV="1">
                        <a:off x="6758153" y="2827284"/>
                        <a:ext cx="1019502" cy="578068"/>
                      </a:xfrm>
                      <a:prstGeom prst="lin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92" name="Straight Connector 91"/>
                      <p:cNvCxnSpPr/>
                      <p:nvPr/>
                    </p:nvCxnSpPr>
                    <p:spPr bwMode="auto">
                      <a:xfrm rot="16200000" flipV="1">
                        <a:off x="5833243" y="4172608"/>
                        <a:ext cx="1366346" cy="21019"/>
                      </a:xfrm>
                      <a:prstGeom prst="lin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93" name="Straight Connector 92"/>
                      <p:cNvCxnSpPr/>
                      <p:nvPr/>
                    </p:nvCxnSpPr>
                    <p:spPr bwMode="auto">
                      <a:xfrm rot="18852439" flipH="1">
                        <a:off x="6352056" y="4232539"/>
                        <a:ext cx="1395486" cy="1"/>
                      </a:xfrm>
                      <a:prstGeom prst="lin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94" name="Straight Connector 93"/>
                      <p:cNvCxnSpPr/>
                      <p:nvPr/>
                    </p:nvCxnSpPr>
                    <p:spPr bwMode="auto">
                      <a:xfrm rot="16200000" flipV="1">
                        <a:off x="5481147" y="3757450"/>
                        <a:ext cx="1051033" cy="1019502"/>
                      </a:xfrm>
                      <a:prstGeom prst="line">
                        <a:avLst/>
                      </a:prstGeom>
                      <a:grp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</p:grpSp>
                <p:cxnSp>
                  <p:nvCxnSpPr>
                    <p:cNvPr id="40" name="Straight Connector 39"/>
                    <p:cNvCxnSpPr/>
                    <p:nvPr/>
                  </p:nvCxnSpPr>
                  <p:spPr bwMode="auto">
                    <a:xfrm>
                      <a:off x="2901398" y="3395374"/>
                      <a:ext cx="829777" cy="619581"/>
                    </a:xfrm>
                    <a:prstGeom prst="line">
                      <a:avLst/>
                    </a:prstGeom>
                    <a:grpFill/>
                    <a:ln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41" name="Straight Connector 40"/>
                    <p:cNvCxnSpPr/>
                    <p:nvPr/>
                  </p:nvCxnSpPr>
                  <p:spPr bwMode="auto">
                    <a:xfrm>
                      <a:off x="1726690" y="3152402"/>
                      <a:ext cx="112620" cy="1135818"/>
                    </a:xfrm>
                    <a:prstGeom prst="line">
                      <a:avLst/>
                    </a:prstGeom>
                    <a:grpFill/>
                    <a:ln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42" name="Straight Connector 41"/>
                    <p:cNvCxnSpPr/>
                    <p:nvPr/>
                  </p:nvCxnSpPr>
                  <p:spPr bwMode="auto">
                    <a:xfrm flipV="1">
                      <a:off x="4288225" y="1397879"/>
                      <a:ext cx="1103582" cy="536025"/>
                    </a:xfrm>
                    <a:prstGeom prst="line">
                      <a:avLst/>
                    </a:prstGeom>
                    <a:grpFill/>
                    <a:ln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43" name="Straight Connector 42"/>
                    <p:cNvCxnSpPr/>
                    <p:nvPr/>
                  </p:nvCxnSpPr>
                  <p:spPr bwMode="auto">
                    <a:xfrm rot="10800000" flipV="1">
                      <a:off x="4698125" y="4813740"/>
                      <a:ext cx="1765741" cy="924908"/>
                    </a:xfrm>
                    <a:prstGeom prst="line">
                      <a:avLst/>
                    </a:prstGeom>
                    <a:grpFill/>
                    <a:ln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</p:grpSp>
              <p:grpSp>
                <p:nvGrpSpPr>
                  <p:cNvPr id="14" name="Group 488"/>
                  <p:cNvGrpSpPr/>
                  <p:nvPr/>
                </p:nvGrpSpPr>
                <p:grpSpPr>
                  <a:xfrm>
                    <a:off x="481903" y="910268"/>
                    <a:ext cx="5127023" cy="3613267"/>
                    <a:chOff x="1292490" y="1317572"/>
                    <a:chExt cx="6379639" cy="4530921"/>
                  </a:xfrm>
                  <a:grpFill/>
                </p:grpSpPr>
                <p:sp>
                  <p:nvSpPr>
                    <p:cNvPr id="15" name="Oval 14"/>
                    <p:cNvSpPr/>
                    <p:nvPr/>
                  </p:nvSpPr>
                  <p:spPr bwMode="auto">
                    <a:xfrm>
                      <a:off x="4158446" y="3289554"/>
                      <a:ext cx="231126" cy="215490"/>
                    </a:xfrm>
                    <a:prstGeom prst="ellipse">
                      <a:avLst/>
                    </a:prstGeom>
                    <a:grpFill/>
                    <a:ln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0" i="0" u="sng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MT Condensed" pitchFamily="34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16" name="Oval 15"/>
                    <p:cNvSpPr/>
                    <p:nvPr/>
                  </p:nvSpPr>
                  <p:spPr bwMode="auto">
                    <a:xfrm>
                      <a:off x="1292490" y="1867323"/>
                      <a:ext cx="231126" cy="215490"/>
                    </a:xfrm>
                    <a:prstGeom prst="ellipse">
                      <a:avLst/>
                    </a:prstGeom>
                    <a:grpFill/>
                    <a:ln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0" i="0" u="sng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MT Condensed" pitchFamily="34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17" name="Oval 16"/>
                    <p:cNvSpPr/>
                    <p:nvPr/>
                  </p:nvSpPr>
                  <p:spPr bwMode="auto">
                    <a:xfrm>
                      <a:off x="1616065" y="3030967"/>
                      <a:ext cx="231126" cy="215490"/>
                    </a:xfrm>
                    <a:prstGeom prst="ellipse">
                      <a:avLst/>
                    </a:prstGeom>
                    <a:grpFill/>
                    <a:ln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0" i="0" u="sng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MT Condensed" pitchFamily="34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18" name="Oval 17"/>
                    <p:cNvSpPr/>
                    <p:nvPr/>
                  </p:nvSpPr>
                  <p:spPr bwMode="auto">
                    <a:xfrm>
                      <a:off x="2355668" y="2255205"/>
                      <a:ext cx="231126" cy="215490"/>
                    </a:xfrm>
                    <a:prstGeom prst="ellipse">
                      <a:avLst/>
                    </a:prstGeom>
                    <a:grpFill/>
                    <a:ln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0" i="0" u="sng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MT Condensed" pitchFamily="34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19" name="Oval 18"/>
                    <p:cNvSpPr/>
                    <p:nvPr/>
                  </p:nvSpPr>
                  <p:spPr bwMode="auto">
                    <a:xfrm>
                      <a:off x="3141494" y="1565638"/>
                      <a:ext cx="231126" cy="215490"/>
                    </a:xfrm>
                    <a:prstGeom prst="ellipse">
                      <a:avLst/>
                    </a:prstGeom>
                    <a:grpFill/>
                    <a:ln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0" i="0" u="sng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MT Condensed" pitchFamily="34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20" name="Oval 19"/>
                    <p:cNvSpPr/>
                    <p:nvPr/>
                  </p:nvSpPr>
                  <p:spPr bwMode="auto">
                    <a:xfrm>
                      <a:off x="3372620" y="2470694"/>
                      <a:ext cx="231126" cy="215490"/>
                    </a:xfrm>
                    <a:prstGeom prst="ellipse">
                      <a:avLst/>
                    </a:prstGeom>
                    <a:grpFill/>
                    <a:ln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0" i="0" u="sng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MT Condensed" pitchFamily="34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21" name="Oval 20"/>
                    <p:cNvSpPr/>
                    <p:nvPr/>
                  </p:nvSpPr>
                  <p:spPr bwMode="auto">
                    <a:xfrm>
                      <a:off x="2817918" y="3289554"/>
                      <a:ext cx="231126" cy="215490"/>
                    </a:xfrm>
                    <a:prstGeom prst="ellipse">
                      <a:avLst/>
                    </a:prstGeom>
                    <a:grpFill/>
                    <a:ln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0" i="0" u="sng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MT Condensed" pitchFamily="34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22" name="Oval 21"/>
                    <p:cNvSpPr/>
                    <p:nvPr/>
                  </p:nvSpPr>
                  <p:spPr bwMode="auto">
                    <a:xfrm>
                      <a:off x="4158446" y="1824225"/>
                      <a:ext cx="231126" cy="215490"/>
                    </a:xfrm>
                    <a:prstGeom prst="ellipse">
                      <a:avLst/>
                    </a:prstGeom>
                    <a:grpFill/>
                    <a:ln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0" i="0" u="sng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MT Condensed" pitchFamily="34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23" name="Oval 22"/>
                    <p:cNvSpPr/>
                    <p:nvPr/>
                  </p:nvSpPr>
                  <p:spPr bwMode="auto">
                    <a:xfrm>
                      <a:off x="3583934" y="3909087"/>
                      <a:ext cx="231126" cy="215490"/>
                    </a:xfrm>
                    <a:prstGeom prst="ellipse">
                      <a:avLst/>
                    </a:prstGeom>
                    <a:grpFill/>
                    <a:ln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0" i="0" u="sng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MT Condensed" pitchFamily="34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25" name="Oval 24"/>
                    <p:cNvSpPr/>
                    <p:nvPr/>
                  </p:nvSpPr>
                  <p:spPr bwMode="auto">
                    <a:xfrm>
                      <a:off x="1734930" y="4210772"/>
                      <a:ext cx="231126" cy="215490"/>
                    </a:xfrm>
                    <a:prstGeom prst="ellipse">
                      <a:avLst/>
                    </a:prstGeom>
                    <a:grpFill/>
                    <a:ln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0" i="0" u="sng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MT Condensed" pitchFamily="34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26" name="Oval 25"/>
                    <p:cNvSpPr/>
                    <p:nvPr/>
                  </p:nvSpPr>
                  <p:spPr bwMode="auto">
                    <a:xfrm>
                      <a:off x="2058505" y="5374416"/>
                      <a:ext cx="231126" cy="215490"/>
                    </a:xfrm>
                    <a:prstGeom prst="ellipse">
                      <a:avLst/>
                    </a:prstGeom>
                    <a:grpFill/>
                    <a:ln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0" i="0" u="sng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MT Condensed" pitchFamily="34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27" name="Oval 26"/>
                    <p:cNvSpPr/>
                    <p:nvPr/>
                  </p:nvSpPr>
                  <p:spPr bwMode="auto">
                    <a:xfrm>
                      <a:off x="2798108" y="4598653"/>
                      <a:ext cx="231126" cy="215490"/>
                    </a:xfrm>
                    <a:prstGeom prst="ellipse">
                      <a:avLst/>
                    </a:prstGeom>
                    <a:grpFill/>
                    <a:ln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0" i="0" u="sng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MT Condensed" pitchFamily="34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28" name="Oval 27"/>
                    <p:cNvSpPr/>
                    <p:nvPr/>
                  </p:nvSpPr>
                  <p:spPr bwMode="auto">
                    <a:xfrm>
                      <a:off x="3815060" y="4814143"/>
                      <a:ext cx="231126" cy="215490"/>
                    </a:xfrm>
                    <a:prstGeom prst="ellipse">
                      <a:avLst/>
                    </a:prstGeom>
                    <a:grpFill/>
                    <a:ln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0" i="0" u="sng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MT Condensed" pitchFamily="34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29" name="Oval 28"/>
                    <p:cNvSpPr/>
                    <p:nvPr/>
                  </p:nvSpPr>
                  <p:spPr bwMode="auto">
                    <a:xfrm>
                      <a:off x="3260358" y="5633003"/>
                      <a:ext cx="231126" cy="215490"/>
                    </a:xfrm>
                    <a:prstGeom prst="ellipse">
                      <a:avLst/>
                    </a:prstGeom>
                    <a:grpFill/>
                    <a:ln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0" i="0" u="sng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MT Condensed" pitchFamily="34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30" name="Oval 29"/>
                    <p:cNvSpPr/>
                    <p:nvPr/>
                  </p:nvSpPr>
                  <p:spPr bwMode="auto">
                    <a:xfrm>
                      <a:off x="4600886" y="5633003"/>
                      <a:ext cx="231126" cy="215490"/>
                    </a:xfrm>
                    <a:prstGeom prst="ellipse">
                      <a:avLst/>
                    </a:prstGeom>
                    <a:grpFill/>
                    <a:ln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0" i="0" u="sng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MT Condensed" pitchFamily="34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31" name="Oval 30"/>
                    <p:cNvSpPr/>
                    <p:nvPr/>
                  </p:nvSpPr>
                  <p:spPr bwMode="auto">
                    <a:xfrm rot="2652439">
                      <a:off x="5408780" y="3630698"/>
                      <a:ext cx="237582" cy="239912"/>
                    </a:xfrm>
                    <a:prstGeom prst="ellipse">
                      <a:avLst/>
                    </a:prstGeom>
                    <a:grpFill/>
                    <a:ln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0" i="0" u="sng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MT Condensed" pitchFamily="34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32" name="Oval 31"/>
                    <p:cNvSpPr/>
                    <p:nvPr/>
                  </p:nvSpPr>
                  <p:spPr bwMode="auto">
                    <a:xfrm rot="2652439">
                      <a:off x="5313079" y="1317572"/>
                      <a:ext cx="237581" cy="239912"/>
                    </a:xfrm>
                    <a:prstGeom prst="ellipse">
                      <a:avLst/>
                    </a:prstGeom>
                    <a:grpFill/>
                    <a:ln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0" i="0" u="sng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MT Condensed" pitchFamily="34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33" name="Oval 32"/>
                    <p:cNvSpPr/>
                    <p:nvPr/>
                  </p:nvSpPr>
                  <p:spPr bwMode="auto">
                    <a:xfrm rot="2652439">
                      <a:off x="4706379" y="2480349"/>
                      <a:ext cx="237582" cy="239912"/>
                    </a:xfrm>
                    <a:prstGeom prst="ellipse">
                      <a:avLst/>
                    </a:prstGeom>
                    <a:grpFill/>
                    <a:ln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0" i="0" u="sng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MT Condensed" pitchFamily="34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34" name="Oval 33"/>
                    <p:cNvSpPr/>
                    <p:nvPr/>
                  </p:nvSpPr>
                  <p:spPr bwMode="auto">
                    <a:xfrm rot="2652439">
                      <a:off x="5800884" y="2442153"/>
                      <a:ext cx="237582" cy="239912"/>
                    </a:xfrm>
                    <a:prstGeom prst="ellipse">
                      <a:avLst/>
                    </a:prstGeom>
                    <a:grpFill/>
                    <a:ln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0" i="0" u="sng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MT Condensed" pitchFamily="34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35" name="Oval 34"/>
                    <p:cNvSpPr/>
                    <p:nvPr/>
                  </p:nvSpPr>
                  <p:spPr bwMode="auto">
                    <a:xfrm rot="2652439">
                      <a:off x="6868388" y="2509054"/>
                      <a:ext cx="237582" cy="239912"/>
                    </a:xfrm>
                    <a:prstGeom prst="ellipse">
                      <a:avLst/>
                    </a:prstGeom>
                    <a:grpFill/>
                    <a:ln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0" i="0" u="sng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MT Condensed" pitchFamily="34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36" name="Oval 35"/>
                    <p:cNvSpPr/>
                    <p:nvPr/>
                  </p:nvSpPr>
                  <p:spPr bwMode="auto">
                    <a:xfrm rot="2652439">
                      <a:off x="6366332" y="3442929"/>
                      <a:ext cx="237581" cy="239912"/>
                    </a:xfrm>
                    <a:prstGeom prst="ellipse">
                      <a:avLst/>
                    </a:prstGeom>
                    <a:grpFill/>
                    <a:ln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0" i="0" u="sng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MT Condensed" pitchFamily="34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37" name="Oval 36"/>
                    <p:cNvSpPr/>
                    <p:nvPr/>
                  </p:nvSpPr>
                  <p:spPr bwMode="auto">
                    <a:xfrm rot="2652439">
                      <a:off x="7434547" y="3514176"/>
                      <a:ext cx="237582" cy="239912"/>
                    </a:xfrm>
                    <a:prstGeom prst="ellipse">
                      <a:avLst/>
                    </a:prstGeom>
                    <a:grpFill/>
                    <a:ln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0" i="0" u="sng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MT Condensed" pitchFamily="34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38" name="Oval 37"/>
                    <p:cNvSpPr/>
                    <p:nvPr/>
                  </p:nvSpPr>
                  <p:spPr bwMode="auto">
                    <a:xfrm rot="2652439">
                      <a:off x="6396542" y="4683600"/>
                      <a:ext cx="237582" cy="239912"/>
                    </a:xfrm>
                    <a:prstGeom prst="ellipse">
                      <a:avLst/>
                    </a:prstGeom>
                    <a:grpFill/>
                    <a:ln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0" i="0" u="sng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MT Condensed" pitchFamily="34" charset="0"/>
                        <a:cs typeface="Arial" charset="0"/>
                      </a:endParaRPr>
                    </a:p>
                  </p:txBody>
                </p:sp>
              </p:grpSp>
            </p:grpSp>
          </p:grp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TextBox 125"/>
              <p:cNvSpPr txBox="1"/>
              <p:nvPr/>
            </p:nvSpPr>
            <p:spPr>
              <a:xfrm>
                <a:off x="1445880" y="5245331"/>
                <a:ext cx="223490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𝑉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1, 2, …, 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𝑛</m:t>
                          </m:r>
                        </m:e>
                      </m:d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Roboto Condensed" pitchFamily="2" charset="0"/>
                  <a:ea typeface="Roboto Condensed" pitchFamily="2" charset="0"/>
                </a:endParaRPr>
              </a:p>
            </p:txBody>
          </p:sp>
        </mc:Choice>
        <mc:Fallback xmlns="">
          <p:sp>
            <p:nvSpPr>
              <p:cNvPr id="126" name="TextBox 1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5880" y="5245331"/>
                <a:ext cx="2234907" cy="461665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TextBox 126"/>
              <p:cNvSpPr txBox="1"/>
              <p:nvPr/>
            </p:nvSpPr>
            <p:spPr>
              <a:xfrm>
                <a:off x="933593" y="5856266"/>
                <a:ext cx="343831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𝑢</m:t>
                      </m:r>
                      <m:r>
                        <a:rPr lang="en-US" sz="2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=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,…, 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∈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ℝ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2">
                      <a:lumMod val="75000"/>
                    </a:schemeClr>
                  </a:solidFill>
                  <a:latin typeface="Roboto Condensed" pitchFamily="2" charset="0"/>
                  <a:ea typeface="Roboto Condensed" pitchFamily="2" charset="0"/>
                </a:endParaRPr>
              </a:p>
            </p:txBody>
          </p:sp>
        </mc:Choice>
        <mc:Fallback xmlns="">
          <p:sp>
            <p:nvSpPr>
              <p:cNvPr id="127" name="TextBox 1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593" y="5856266"/>
                <a:ext cx="3438313" cy="461665"/>
              </a:xfrm>
              <a:prstGeom prst="rect">
                <a:avLst/>
              </a:prstGeom>
              <a:blipFill rotWithShape="0">
                <a:blip r:embed="rId3"/>
                <a:stretch>
                  <a:fillRect b="-2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8" name="TextBox 127"/>
          <p:cNvSpPr txBox="1"/>
          <p:nvPr/>
        </p:nvSpPr>
        <p:spPr>
          <a:xfrm>
            <a:off x="5637106" y="1106933"/>
            <a:ext cx="25971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1"/>
                </a:solidFill>
                <a:latin typeface="Roboto Condensed" pitchFamily="2" charset="0"/>
                <a:ea typeface="Roboto Condensed" pitchFamily="2" charset="0"/>
              </a:rPr>
              <a:t>Random walk matrix:</a:t>
            </a:r>
            <a:endParaRPr lang="en-US" sz="2400" b="1" dirty="0">
              <a:solidFill>
                <a:schemeClr val="tx1"/>
              </a:solidFill>
              <a:latin typeface="Roboto Condensed" pitchFamily="2" charset="0"/>
              <a:ea typeface="Roboto Condensed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TextBox 128"/>
              <p:cNvSpPr txBox="1"/>
              <p:nvPr/>
            </p:nvSpPr>
            <p:spPr>
              <a:xfrm>
                <a:off x="5616265" y="1657235"/>
                <a:ext cx="2759089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Roboto Condensed" pitchFamily="2" charset="0"/>
                      </a:rPr>
                      <m:t>𝑊</m:t>
                    </m:r>
                  </m:oMath>
                </a14:m>
                <a:r>
                  <a:rPr lang="en-US" sz="2400" dirty="0" smtClean="0">
                    <a:solidFill>
                      <a:schemeClr val="tx1"/>
                    </a:solidFill>
                    <a:latin typeface="Roboto Condensed" pitchFamily="2" charset="0"/>
                    <a:ea typeface="Roboto Condensed" pitchFamily="2" charset="0"/>
                  </a:rPr>
                  <a:t> is an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Roboto Condensed" pitchFamily="2" charset="0"/>
                      </a:rPr>
                      <m:t>𝑛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Roboto Condensed" pitchFamily="2" charset="0"/>
                      </a:rPr>
                      <m:t>×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Roboto Condensed" pitchFamily="2" charset="0"/>
                      </a:rPr>
                      <m:t>𝑛</m:t>
                    </m:r>
                  </m:oMath>
                </a14:m>
                <a:endParaRPr lang="en-US" sz="2400" b="0" dirty="0" smtClean="0">
                  <a:solidFill>
                    <a:schemeClr val="tx1"/>
                  </a:solidFill>
                  <a:latin typeface="Roboto Condensed" pitchFamily="2" charset="0"/>
                  <a:ea typeface="Roboto Condensed" pitchFamily="2" charset="0"/>
                </a:endParaRPr>
              </a:p>
              <a:p>
                <a:pPr algn="ctr"/>
                <a:r>
                  <a:rPr lang="en-US" sz="2400" dirty="0" smtClean="0">
                    <a:solidFill>
                      <a:schemeClr val="tx1"/>
                    </a:solidFill>
                    <a:latin typeface="Roboto Condensed" pitchFamily="2" charset="0"/>
                    <a:ea typeface="Roboto Condensed" pitchFamily="2" charset="0"/>
                  </a:rPr>
                  <a:t>real symmetric matrix.</a:t>
                </a:r>
                <a:endParaRPr lang="en-US" sz="2400" dirty="0">
                  <a:solidFill>
                    <a:schemeClr val="tx1"/>
                  </a:solidFill>
                  <a:latin typeface="Roboto Condensed" pitchFamily="2" charset="0"/>
                  <a:ea typeface="Roboto Condensed" pitchFamily="2" charset="0"/>
                </a:endParaRPr>
              </a:p>
            </p:txBody>
          </p:sp>
        </mc:Choice>
        <mc:Fallback xmlns="">
          <p:sp>
            <p:nvSpPr>
              <p:cNvPr id="129" name="TextBox 1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6265" y="1657235"/>
                <a:ext cx="2759089" cy="830997"/>
              </a:xfrm>
              <a:prstGeom prst="rect">
                <a:avLst/>
              </a:prstGeom>
              <a:blipFill rotWithShape="0">
                <a:blip r:embed="rId4"/>
                <a:stretch>
                  <a:fillRect l="-3091" t="-5147" r="-2870" b="-169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TextBox 129"/>
              <p:cNvSpPr txBox="1"/>
              <p:nvPr/>
            </p:nvSpPr>
            <p:spPr>
              <a:xfrm>
                <a:off x="6290392" y="2710295"/>
                <a:ext cx="1248932" cy="7838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𝑊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𝑖𝑖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accent2">
                      <a:lumMod val="75000"/>
                    </a:schemeClr>
                  </a:solidFill>
                  <a:latin typeface="Roboto Condensed" pitchFamily="2" charset="0"/>
                  <a:ea typeface="Roboto Condensed" pitchFamily="2" charset="0"/>
                </a:endParaRPr>
              </a:p>
            </p:txBody>
          </p:sp>
        </mc:Choice>
        <mc:Fallback xmlns="">
          <p:sp>
            <p:nvSpPr>
              <p:cNvPr id="130" name="TextBox 1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0392" y="2710295"/>
                <a:ext cx="1248932" cy="78380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1" name="TextBox 130"/>
              <p:cNvSpPr txBox="1"/>
              <p:nvPr/>
            </p:nvSpPr>
            <p:spPr>
              <a:xfrm>
                <a:off x="5297474" y="3733826"/>
                <a:ext cx="1463862" cy="7861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𝑊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𝑖𝑗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2</m:t>
                          </m:r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𝑑</m:t>
                          </m:r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accent2">
                      <a:lumMod val="75000"/>
                    </a:schemeClr>
                  </a:solidFill>
                  <a:latin typeface="Roboto Condensed" pitchFamily="2" charset="0"/>
                  <a:ea typeface="Roboto Condensed" pitchFamily="2" charset="0"/>
                </a:endParaRPr>
              </a:p>
            </p:txBody>
          </p:sp>
        </mc:Choice>
        <mc:Fallback xmlns="">
          <p:sp>
            <p:nvSpPr>
              <p:cNvPr id="131" name="TextBox 1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7474" y="3733826"/>
                <a:ext cx="1463862" cy="786177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TextBox 131"/>
              <p:cNvSpPr txBox="1"/>
              <p:nvPr/>
            </p:nvSpPr>
            <p:spPr>
              <a:xfrm>
                <a:off x="6892709" y="4049534"/>
                <a:ext cx="144860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Roboto Condensed" pitchFamily="2" charset="0"/>
                      </a:rPr>
                      <m:t>{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Roboto Condensed" pitchFamily="2" charset="0"/>
                      </a:rPr>
                      <m:t>𝑖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Roboto Condensed" pitchFamily="2" charset="0"/>
                      </a:rPr>
                      <m:t>,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Roboto Condensed" pitchFamily="2" charset="0"/>
                      </a:rPr>
                      <m:t>𝑗</m:t>
                    </m:r>
                  </m:oMath>
                </a14:m>
                <a:r>
                  <a:rPr lang="en-US" sz="2000" b="0" dirty="0" smtClean="0">
                    <a:solidFill>
                      <a:schemeClr val="tx1"/>
                    </a:solidFill>
                    <a:latin typeface="Roboto Condensed" pitchFamily="2" charset="0"/>
                    <a:ea typeface="Roboto Condensed" pitchFamily="2" charset="0"/>
                  </a:rPr>
                  <a:t>} an edge</a:t>
                </a:r>
              </a:p>
            </p:txBody>
          </p:sp>
        </mc:Choice>
        <mc:Fallback xmlns="">
          <p:sp>
            <p:nvSpPr>
              <p:cNvPr id="132" name="TextBox 1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2709" y="4049534"/>
                <a:ext cx="1448602" cy="400110"/>
              </a:xfrm>
              <a:prstGeom prst="rect">
                <a:avLst/>
              </a:prstGeom>
              <a:blipFill rotWithShape="0">
                <a:blip r:embed="rId7"/>
                <a:stretch>
                  <a:fillRect l="-1688" t="-6061" r="-4219" b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TextBox 132"/>
              <p:cNvSpPr txBox="1"/>
              <p:nvPr/>
            </p:nvSpPr>
            <p:spPr>
              <a:xfrm>
                <a:off x="5324071" y="4639473"/>
                <a:ext cx="1276183" cy="4914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𝑊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𝑖𝑗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=0</m:t>
                      </m:r>
                    </m:oMath>
                  </m:oMathPara>
                </a14:m>
                <a:endParaRPr lang="en-US" sz="2400" dirty="0">
                  <a:solidFill>
                    <a:schemeClr val="accent2">
                      <a:lumMod val="75000"/>
                    </a:schemeClr>
                  </a:solidFill>
                  <a:latin typeface="Roboto Condensed" pitchFamily="2" charset="0"/>
                  <a:ea typeface="Roboto Condensed" pitchFamily="2" charset="0"/>
                </a:endParaRPr>
              </a:p>
            </p:txBody>
          </p:sp>
        </mc:Choice>
        <mc:Fallback xmlns="">
          <p:sp>
            <p:nvSpPr>
              <p:cNvPr id="133" name="TextBox 1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4071" y="4639473"/>
                <a:ext cx="1276183" cy="491417"/>
              </a:xfrm>
              <a:prstGeom prst="rect">
                <a:avLst/>
              </a:prstGeom>
              <a:blipFill rotWithShape="0">
                <a:blip r:embed="rId8"/>
                <a:stretch>
                  <a:fillRect l="-476" b="-98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TextBox 133"/>
              <p:cNvSpPr txBox="1"/>
              <p:nvPr/>
            </p:nvSpPr>
            <p:spPr>
              <a:xfrm>
                <a:off x="6892709" y="4686536"/>
                <a:ext cx="181408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Roboto Condensed" pitchFamily="2" charset="0"/>
                      </a:rPr>
                      <m:t>{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Roboto Condensed" pitchFamily="2" charset="0"/>
                      </a:rPr>
                      <m:t>𝑖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Roboto Condensed" pitchFamily="2" charset="0"/>
                      </a:rPr>
                      <m:t>,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Roboto Condensed" pitchFamily="2" charset="0"/>
                      </a:rPr>
                      <m:t>𝑗</m:t>
                    </m:r>
                  </m:oMath>
                </a14:m>
                <a:r>
                  <a:rPr lang="en-US" sz="2000" b="0" dirty="0" smtClean="0">
                    <a:solidFill>
                      <a:schemeClr val="tx1"/>
                    </a:solidFill>
                    <a:latin typeface="Roboto Condensed" pitchFamily="2" charset="0"/>
                    <a:ea typeface="Roboto Condensed" pitchFamily="2" charset="0"/>
                  </a:rPr>
                  <a:t>} not an edge</a:t>
                </a:r>
              </a:p>
            </p:txBody>
          </p:sp>
        </mc:Choice>
        <mc:Fallback xmlns="">
          <p:sp>
            <p:nvSpPr>
              <p:cNvPr id="134" name="TextBox 1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2709" y="4686536"/>
                <a:ext cx="1814086" cy="400110"/>
              </a:xfrm>
              <a:prstGeom prst="rect">
                <a:avLst/>
              </a:prstGeom>
              <a:blipFill rotWithShape="0">
                <a:blip r:embed="rId9"/>
                <a:stretch>
                  <a:fillRect l="-1347" t="-7692" r="-3030" b="-2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5" name="TextBox 134"/>
              <p:cNvSpPr txBox="1"/>
              <p:nvPr/>
            </p:nvSpPr>
            <p:spPr>
              <a:xfrm>
                <a:off x="4755903" y="5502061"/>
                <a:ext cx="4025397" cy="10327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𝑊𝑢</m:t>
                              </m:r>
                            </m:e>
                          </m:d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𝑖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𝑢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𝑖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2</m:t>
                          </m:r>
                        </m:den>
                      </m:f>
                      <m:f>
                        <m:fPr>
                          <m:ctrlPr>
                            <a:rPr lang="en-US" sz="24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𝑑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naryPr>
                        <m:sub>
                          <m:r>
                            <a:rPr lang="en-US" sz="24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 :</m:t>
                          </m:r>
                          <m:d>
                            <m:dPr>
                              <m:begChr m:val="{"/>
                              <m:endChr m:val="}"/>
                              <m:ctrlPr>
                                <a:rPr lang="en-US" sz="24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𝑖</m:t>
                              </m:r>
                              <m:r>
                                <a:rPr lang="en-US" sz="24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𝑗</m:t>
                              </m:r>
                            </m:e>
                          </m:d>
                          <m:r>
                            <a:rPr lang="en-US" sz="24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∈</m:t>
                          </m:r>
                          <m:r>
                            <a:rPr lang="en-US" sz="24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𝐸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𝑗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2400" dirty="0">
                  <a:solidFill>
                    <a:srgbClr val="00B050"/>
                  </a:solidFill>
                  <a:latin typeface="Roboto Condensed" pitchFamily="2" charset="0"/>
                  <a:ea typeface="Roboto Condensed" pitchFamily="2" charset="0"/>
                </a:endParaRPr>
              </a:p>
            </p:txBody>
          </p:sp>
        </mc:Choice>
        <mc:Fallback xmlns="">
          <p:sp>
            <p:nvSpPr>
              <p:cNvPr id="135" name="TextBox 1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5903" y="5502061"/>
                <a:ext cx="4025397" cy="1032719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6" name="TextBox 135"/>
              <p:cNvSpPr txBox="1"/>
              <p:nvPr/>
            </p:nvSpPr>
            <p:spPr>
              <a:xfrm>
                <a:off x="746975" y="1102091"/>
                <a:ext cx="403617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2400" dirty="0" smtClean="0">
                    <a:solidFill>
                      <a:schemeClr val="tx1"/>
                    </a:solidFill>
                    <a:latin typeface="Roboto Condensed" pitchFamily="2" charset="0"/>
                    <a:ea typeface="Roboto Condensed" pitchFamily="2" charset="0"/>
                  </a:rPr>
                  <a:t>An undirected graph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Roboto Condensed" pitchFamily="2" charset="0"/>
                      </a:rPr>
                      <m:t>𝐺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Roboto Condensed" pitchFamily="2" charset="0"/>
                      </a:rPr>
                      <m:t>=(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Roboto Condensed" pitchFamily="2" charset="0"/>
                      </a:rPr>
                      <m:t>𝑉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Roboto Condensed" pitchFamily="2" charset="0"/>
                      </a:rPr>
                      <m:t>,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Roboto Condensed" pitchFamily="2" charset="0"/>
                      </a:rPr>
                      <m:t>𝐸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Roboto Condensed" pitchFamily="2" charset="0"/>
                      </a:rPr>
                      <m:t>)</m:t>
                    </m:r>
                  </m:oMath>
                </a14:m>
                <a:endParaRPr lang="en-US" sz="2400" dirty="0">
                  <a:solidFill>
                    <a:schemeClr val="tx1"/>
                  </a:solidFill>
                  <a:latin typeface="Roboto Condensed" pitchFamily="2" charset="0"/>
                  <a:ea typeface="Roboto Condensed" pitchFamily="2" charset="0"/>
                </a:endParaRPr>
              </a:p>
            </p:txBody>
          </p:sp>
        </mc:Choice>
        <mc:Fallback xmlns="">
          <p:sp>
            <p:nvSpPr>
              <p:cNvPr id="136" name="TextBox 1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975" y="1102091"/>
                <a:ext cx="4036170" cy="461665"/>
              </a:xfrm>
              <a:prstGeom prst="rect">
                <a:avLst/>
              </a:prstGeom>
              <a:blipFill rotWithShape="0">
                <a:blip r:embed="rId11"/>
                <a:stretch>
                  <a:fillRect t="-9211" r="-1208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87696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/>
      <p:bldP spid="128" grpId="0"/>
      <p:bldP spid="129" grpId="0"/>
      <p:bldP spid="130" grpId="0"/>
      <p:bldP spid="131" grpId="0"/>
      <p:bldP spid="132" grpId="0"/>
      <p:bldP spid="133" grpId="0"/>
      <p:bldP spid="134" grpId="0"/>
      <p:bldP spid="1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28555" y="155942"/>
            <a:ext cx="441338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600" dirty="0" smtClean="0">
                <a:solidFill>
                  <a:schemeClr val="accent1">
                    <a:lumMod val="50000"/>
                  </a:schemeClr>
                </a:solidFill>
                <a:latin typeface="Roboto Slab" pitchFamily="2" charset="0"/>
                <a:ea typeface="Roboto Slab" pitchFamily="2" charset="0"/>
              </a:rPr>
              <a:t>heat dispersion on a graph</a:t>
            </a:r>
            <a:endParaRPr lang="en-US" sz="2600" dirty="0">
              <a:solidFill>
                <a:schemeClr val="accent1">
                  <a:lumMod val="50000"/>
                </a:schemeClr>
              </a:solidFill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 flipV="1">
            <a:off x="602484" y="709067"/>
            <a:ext cx="8189299" cy="2390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6" name="randgrap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778" y="793648"/>
            <a:ext cx="9004627" cy="55735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68694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92711" y="155942"/>
            <a:ext cx="304923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600" dirty="0" smtClean="0">
                <a:solidFill>
                  <a:schemeClr val="accent1">
                    <a:lumMod val="50000"/>
                  </a:schemeClr>
                </a:solidFill>
                <a:latin typeface="Roboto Slab" pitchFamily="2" charset="0"/>
                <a:ea typeface="Roboto Slab" pitchFamily="2" charset="0"/>
              </a:rPr>
              <a:t>spectral geometry</a:t>
            </a:r>
            <a:endParaRPr lang="en-US" sz="2600" dirty="0">
              <a:solidFill>
                <a:schemeClr val="accent1">
                  <a:lumMod val="50000"/>
                </a:schemeClr>
              </a:solidFill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 flipV="1">
            <a:off x="602484" y="709067"/>
            <a:ext cx="8189299" cy="2390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802842" y="995147"/>
                <a:ext cx="268329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𝑢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=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,…, 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Roboto Condensed" pitchFamily="2" charset="0"/>
                  <a:ea typeface="Roboto Condensed" pitchFamily="2" charset="0"/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842" y="995147"/>
                <a:ext cx="2683299" cy="461665"/>
              </a:xfrm>
              <a:prstGeom prst="rect">
                <a:avLst/>
              </a:prstGeom>
              <a:blipFill rotWithShape="0">
                <a:blip r:embed="rId2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549015" y="1598514"/>
                <a:ext cx="5684313" cy="10164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𝑊𝑢</m:t>
                      </m:r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=</m:t>
                      </m:r>
                      <m:d>
                        <m:dPr>
                          <m:ctrlP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</m:ctrlPr>
                            </m:naryPr>
                            <m:sub>
                              <m: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𝑖</m:t>
                              </m:r>
                              <m: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𝑛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Roboto Condensed" pitchFamily="2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Roboto Condensed" pitchFamily="2" charset="0"/>
                                    </a:rPr>
                                    <m:t>𝑊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Roboto Condensed" pitchFamily="2" charset="0"/>
                                    </a:rPr>
                                    <m:t>1,</m:t>
                                  </m:r>
                                  <m:r>
                                    <a:rPr lang="en-US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Roboto Condensed" pitchFamily="2" charset="0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Roboto Condensed" pitchFamily="2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Roboto Condensed" pitchFamily="2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Roboto Condensed" pitchFamily="2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,</m:t>
                          </m:r>
                          <m:nary>
                            <m:naryPr>
                              <m:chr m:val="∑"/>
                              <m:ctrlP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</m:ctrlPr>
                            </m:naryPr>
                            <m:sub>
                              <m: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𝑖</m:t>
                              </m:r>
                              <m: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𝑛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Roboto Condensed" pitchFamily="2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Roboto Condensed" pitchFamily="2" charset="0"/>
                                    </a:rPr>
                                    <m:t>𝑊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Roboto Condensed" pitchFamily="2" charset="0"/>
                                    </a:rPr>
                                    <m:t>2,</m:t>
                                  </m:r>
                                  <m:r>
                                    <a:rPr lang="en-US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Roboto Condensed" pitchFamily="2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  <m:sSub>
                            <m:sSubPr>
                              <m:ctrlP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,…, </m:t>
                          </m:r>
                          <m:nary>
                            <m:naryPr>
                              <m:chr m:val="∑"/>
                              <m:ctrlP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</m:ctrlPr>
                            </m:naryPr>
                            <m:sub>
                              <m: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𝑖</m:t>
                              </m:r>
                              <m: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𝑛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Roboto Condensed" pitchFamily="2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Roboto Condensed" pitchFamily="2" charset="0"/>
                                    </a:rPr>
                                    <m:t>𝑊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Roboto Condensed" pitchFamily="2" charset="0"/>
                                    </a:rPr>
                                    <m:t>𝑛</m:t>
                                  </m:r>
                                  <m:r>
                                    <a:rPr lang="en-US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Roboto Condensed" pitchFamily="2" charset="0"/>
                                    </a:rPr>
                                    <m:t>,</m:t>
                                  </m:r>
                                  <m:r>
                                    <a:rPr lang="en-US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Roboto Condensed" pitchFamily="2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  <m:sSub>
                            <m:sSubPr>
                              <m:ctrlP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 </m:t>
                      </m:r>
                    </m:oMath>
                  </m:oMathPara>
                </a14:m>
                <a:endParaRPr lang="en-US" sz="2200" dirty="0">
                  <a:solidFill>
                    <a:schemeClr val="tx1"/>
                  </a:solidFill>
                  <a:latin typeface="Roboto Condensed" pitchFamily="2" charset="0"/>
                  <a:ea typeface="Roboto Condensed" pitchFamily="2" charset="0"/>
                </a:endParaRPr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015" y="1598514"/>
                <a:ext cx="5684313" cy="101649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449351" y="2749398"/>
                <a:ext cx="5754717" cy="11823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𝑊</m:t>
                          </m:r>
                        </m:e>
                        <m:sup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2</m:t>
                          </m:r>
                        </m:sup>
                      </m:sSup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𝑢</m:t>
                      </m:r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=</m:t>
                      </m:r>
                      <m:d>
                        <m:dPr>
                          <m:ctrlP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𝑖</m:t>
                              </m:r>
                              <m: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,</m:t>
                              </m:r>
                              <m: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𝑗</m:t>
                              </m:r>
                              <m: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m:rPr>
                                  <m:brk m:alnAt="23"/>
                                </m:rP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𝑛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Roboto Condensed" pitchFamily="2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Roboto Condensed" pitchFamily="2" charset="0"/>
                                    </a:rPr>
                                    <m:t>𝑊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Roboto Condensed" pitchFamily="2" charset="0"/>
                                    </a:rPr>
                                    <m:t>1,</m:t>
                                  </m:r>
                                  <m:r>
                                    <a:rPr lang="en-US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Roboto Condensed" pitchFamily="2" charset="0"/>
                                    </a:rPr>
                                    <m:t>𝑗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Roboto Condensed" pitchFamily="2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Roboto Condensed" pitchFamily="2" charset="0"/>
                                    </a:rPr>
                                    <m:t>𝑊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Roboto Condensed" pitchFamily="2" charset="0"/>
                                    </a:rPr>
                                    <m:t>𝑗</m:t>
                                  </m:r>
                                  <m:r>
                                    <a:rPr lang="en-US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Roboto Condensed" pitchFamily="2" charset="0"/>
                                    </a:rPr>
                                    <m:t>,</m:t>
                                  </m:r>
                                  <m:r>
                                    <a:rPr lang="en-US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Roboto Condensed" pitchFamily="2" charset="0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Roboto Condensed" pitchFamily="2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Roboto Condensed" pitchFamily="2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Roboto Condensed" pitchFamily="2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,…, </m:t>
                          </m:r>
                          <m:nary>
                            <m:naryPr>
                              <m:chr m:val="∑"/>
                              <m:ctrlP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</m:ctrlPr>
                            </m:naryPr>
                            <m:sub>
                              <m: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𝑖</m:t>
                              </m:r>
                              <m: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,</m:t>
                              </m:r>
                              <m: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𝑗</m:t>
                              </m:r>
                              <m: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𝑛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Roboto Condensed" pitchFamily="2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Roboto Condensed" pitchFamily="2" charset="0"/>
                                    </a:rPr>
                                    <m:t>𝑊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Roboto Condensed" pitchFamily="2" charset="0"/>
                                    </a:rPr>
                                    <m:t>𝑛</m:t>
                                  </m:r>
                                  <m:r>
                                    <a:rPr lang="en-US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Roboto Condensed" pitchFamily="2" charset="0"/>
                                    </a:rPr>
                                    <m:t>,</m:t>
                                  </m:r>
                                  <m:r>
                                    <a:rPr lang="en-US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Roboto Condensed" pitchFamily="2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nary>
                          <m:sSub>
                            <m:sSubPr>
                              <m:ctrlP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𝑗</m:t>
                              </m:r>
                              <m: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,</m:t>
                              </m:r>
                              <m: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 </m:t>
                      </m:r>
                    </m:oMath>
                  </m:oMathPara>
                </a14:m>
                <a:endParaRPr lang="en-US" sz="2200" dirty="0">
                  <a:solidFill>
                    <a:schemeClr val="tx1"/>
                  </a:solidFill>
                  <a:latin typeface="Roboto Condensed" pitchFamily="2" charset="0"/>
                  <a:ea typeface="Roboto Condensed" pitchFamily="2" charset="0"/>
                </a:endParaRP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351" y="2749398"/>
                <a:ext cx="5754717" cy="1182311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/>
          <p:cNvGrpSpPr/>
          <p:nvPr/>
        </p:nvGrpSpPr>
        <p:grpSpPr>
          <a:xfrm>
            <a:off x="6553535" y="1008923"/>
            <a:ext cx="1970796" cy="2963465"/>
            <a:chOff x="6707154" y="984179"/>
            <a:chExt cx="1970796" cy="296346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6847704" y="1776654"/>
                  <a:ext cx="554191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Roboto Condensed" pitchFamily="2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Roboto Condensed" pitchFamily="2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Roboto Condensed" pitchFamily="2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schemeClr val="accent2">
                        <a:lumMod val="75000"/>
                      </a:schemeClr>
                    </a:solidFill>
                    <a:latin typeface="Roboto Condensed" pitchFamily="2" charset="0"/>
                    <a:ea typeface="Roboto Condensed" pitchFamily="2" charset="0"/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47704" y="1776654"/>
                  <a:ext cx="554191" cy="461665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b="-10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/>
                <p:cNvSpPr txBox="1"/>
                <p:nvPr/>
              </p:nvSpPr>
              <p:spPr>
                <a:xfrm>
                  <a:off x="8072740" y="1790066"/>
                  <a:ext cx="549574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Roboto Condensed" pitchFamily="2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Roboto Condensed" pitchFamily="2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Roboto Condensed" pitchFamily="2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schemeClr val="accent2">
                        <a:lumMod val="75000"/>
                      </a:schemeClr>
                    </a:solidFill>
                    <a:latin typeface="Roboto Condensed" pitchFamily="2" charset="0"/>
                    <a:ea typeface="Roboto Condensed" pitchFamily="2" charset="0"/>
                  </a:endParaRPr>
                </a:p>
              </p:txBody>
            </p:sp>
          </mc:Choice>
          <mc:Fallback xmlns=""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72740" y="1790066"/>
                  <a:ext cx="549574" cy="461665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b="-2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/>
                <p:cNvSpPr txBox="1"/>
                <p:nvPr/>
              </p:nvSpPr>
              <p:spPr>
                <a:xfrm>
                  <a:off x="6839370" y="2272869"/>
                  <a:ext cx="561308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Roboto Condensed" pitchFamily="2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Roboto Condensed" pitchFamily="2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Roboto Condensed" pitchFamily="2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schemeClr val="accent2">
                        <a:lumMod val="75000"/>
                      </a:schemeClr>
                    </a:solidFill>
                    <a:latin typeface="Roboto Condensed" pitchFamily="2" charset="0"/>
                    <a:ea typeface="Roboto Condensed" pitchFamily="2" charset="0"/>
                  </a:endParaRPr>
                </a:p>
              </p:txBody>
            </p:sp>
          </mc:Choice>
          <mc:Fallback xmlns="">
            <p:sp>
              <p:nvSpPr>
                <p:cNvPr id="39" name="TextBox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39370" y="2272869"/>
                  <a:ext cx="561308" cy="461665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b="-92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/>
                <p:cNvSpPr txBox="1"/>
                <p:nvPr/>
              </p:nvSpPr>
              <p:spPr>
                <a:xfrm>
                  <a:off x="8064406" y="2286281"/>
                  <a:ext cx="556691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Roboto Condensed" pitchFamily="2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Roboto Condensed" pitchFamily="2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Roboto Condensed" pitchFamily="2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schemeClr val="accent2">
                        <a:lumMod val="75000"/>
                      </a:schemeClr>
                    </a:solidFill>
                    <a:latin typeface="Roboto Condensed" pitchFamily="2" charset="0"/>
                    <a:ea typeface="Roboto Condensed" pitchFamily="2" charset="0"/>
                  </a:endParaRPr>
                </a:p>
              </p:txBody>
            </p:sp>
          </mc:Choice>
          <mc:Fallback xmlns="">
            <p:sp>
              <p:nvSpPr>
                <p:cNvPr id="40" name="TextBox 3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64406" y="2286281"/>
                  <a:ext cx="556691" cy="461665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b="-26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/>
                <p:cNvSpPr txBox="1"/>
                <p:nvPr/>
              </p:nvSpPr>
              <p:spPr>
                <a:xfrm>
                  <a:off x="6819493" y="3472567"/>
                  <a:ext cx="581185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Roboto Condensed" pitchFamily="2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Roboto Condensed" pitchFamily="2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Roboto Condensed" pitchFamily="2" charset="0"/>
                              </a:rPr>
                              <m:t>𝑛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schemeClr val="accent2">
                        <a:lumMod val="75000"/>
                      </a:schemeClr>
                    </a:solidFill>
                    <a:latin typeface="Roboto Condensed" pitchFamily="2" charset="0"/>
                    <a:ea typeface="Roboto Condensed" pitchFamily="2" charset="0"/>
                  </a:endParaRPr>
                </a:p>
              </p:txBody>
            </p:sp>
          </mc:Choice>
          <mc:Fallback xmlns="">
            <p:sp>
              <p:nvSpPr>
                <p:cNvPr id="41" name="TextBox 4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19493" y="3472567"/>
                  <a:ext cx="581185" cy="461665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b="-10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/>
                <p:cNvSpPr txBox="1"/>
                <p:nvPr/>
              </p:nvSpPr>
              <p:spPr>
                <a:xfrm>
                  <a:off x="8059533" y="3485979"/>
                  <a:ext cx="561564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Roboto Condensed" pitchFamily="2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Roboto Condensed" pitchFamily="2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Roboto Condensed" pitchFamily="2" charset="0"/>
                              </a:rPr>
                              <m:t>𝑛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schemeClr val="accent2">
                        <a:lumMod val="75000"/>
                      </a:schemeClr>
                    </a:solidFill>
                    <a:latin typeface="Roboto Condensed" pitchFamily="2" charset="0"/>
                    <a:ea typeface="Roboto Condensed" pitchFamily="2" charset="0"/>
                  </a:endParaRPr>
                </a:p>
              </p:txBody>
            </p:sp>
          </mc:Choice>
          <mc:Fallback xmlns="">
            <p:sp>
              <p:nvSpPr>
                <p:cNvPr id="42" name="TextBox 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59533" y="3485979"/>
                  <a:ext cx="561564" cy="461665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/>
                <p:cNvSpPr txBox="1"/>
                <p:nvPr/>
              </p:nvSpPr>
              <p:spPr>
                <a:xfrm>
                  <a:off x="6707154" y="984179"/>
                  <a:ext cx="1970796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000" dirty="0" smtClean="0">
                      <a:solidFill>
                        <a:schemeClr val="accent2">
                          <a:lumMod val="75000"/>
                        </a:schemeClr>
                      </a:solidFill>
                      <a:latin typeface="Roboto Condensed" pitchFamily="2" charset="0"/>
                      <a:ea typeface="Roboto Condensed" pitchFamily="2" charset="0"/>
                    </a:rPr>
                    <a:t>eigenvalues/</a:t>
                  </a:r>
                </a:p>
                <a:p>
                  <a:pPr algn="ctr"/>
                  <a:r>
                    <a:rPr lang="en-US" sz="2000" dirty="0" smtClean="0">
                      <a:solidFill>
                        <a:schemeClr val="accent2">
                          <a:lumMod val="75000"/>
                        </a:schemeClr>
                      </a:solidFill>
                      <a:latin typeface="Roboto Condensed" pitchFamily="2" charset="0"/>
                      <a:ea typeface="Roboto Condensed" pitchFamily="2" charset="0"/>
                    </a:rPr>
                    <a:t>eigenvectors of </a:t>
                  </a:r>
                  <a14:m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𝑊</m:t>
                      </m:r>
                    </m:oMath>
                  </a14:m>
                  <a:endParaRPr lang="en-US" sz="2000" dirty="0" smtClean="0">
                    <a:solidFill>
                      <a:schemeClr val="accent2">
                        <a:lumMod val="75000"/>
                      </a:schemeClr>
                    </a:solidFill>
                    <a:latin typeface="Roboto Condensed" pitchFamily="2" charset="0"/>
                    <a:ea typeface="Roboto Condensed" pitchFamily="2" charset="0"/>
                  </a:endParaRPr>
                </a:p>
              </p:txBody>
            </p:sp>
          </mc:Choice>
          <mc:Fallback xmlns="">
            <p:sp>
              <p:nvSpPr>
                <p:cNvPr id="43" name="TextBox 4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07154" y="984179"/>
                  <a:ext cx="1970796" cy="707886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l="-2786" t="-4310" b="-155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/>
                <p:cNvSpPr txBox="1"/>
                <p:nvPr/>
              </p:nvSpPr>
              <p:spPr>
                <a:xfrm rot="5400000">
                  <a:off x="7492420" y="2922705"/>
                  <a:ext cx="513281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Roboto Condensed" pitchFamily="2" charset="0"/>
                          </a:rPr>
                          <m:t>⋯</m:t>
                        </m:r>
                      </m:oMath>
                    </m:oMathPara>
                  </a14:m>
                  <a:endParaRPr lang="en-US" sz="2400" dirty="0">
                    <a:solidFill>
                      <a:schemeClr val="accent2">
                        <a:lumMod val="75000"/>
                      </a:schemeClr>
                    </a:solidFill>
                    <a:latin typeface="Roboto Condensed" pitchFamily="2" charset="0"/>
                    <a:ea typeface="Roboto Condensed" pitchFamily="2" charset="0"/>
                  </a:endParaRPr>
                </a:p>
              </p:txBody>
            </p:sp>
          </mc:Choice>
          <mc:Fallback xmlns="">
            <p:sp>
              <p:nvSpPr>
                <p:cNvPr id="44" name="TextBox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7492420" y="2922705"/>
                  <a:ext cx="513281" cy="461665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751467" y="4241876"/>
                <a:ext cx="424892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𝑢</m:t>
                      </m:r>
                      <m:r>
                        <a:rPr lang="en-US" sz="24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𝛼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𝑣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𝛼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𝑣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2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+⋯+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𝛼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𝑛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𝑣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accent1">
                      <a:lumMod val="50000"/>
                    </a:schemeClr>
                  </a:solidFill>
                  <a:latin typeface="Roboto Condensed" pitchFamily="2" charset="0"/>
                  <a:ea typeface="Roboto Condensed" pitchFamily="2" charset="0"/>
                </a:endParaRPr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467" y="4241876"/>
                <a:ext cx="4248920" cy="461665"/>
              </a:xfrm>
              <a:prstGeom prst="rect">
                <a:avLst/>
              </a:prstGeom>
              <a:blipFill rotWithShape="0">
                <a:blip r:embed="rId13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449351" y="4782875"/>
                <a:ext cx="546213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𝑊𝑢</m:t>
                      </m:r>
                      <m:r>
                        <a:rPr lang="en-US" sz="24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𝛼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𝑣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𝛼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𝑣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2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+⋯+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𝛼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𝑛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𝑣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accent1">
                      <a:lumMod val="50000"/>
                    </a:schemeClr>
                  </a:solidFill>
                  <a:latin typeface="Roboto Condensed" pitchFamily="2" charset="0"/>
                  <a:ea typeface="Roboto Condensed" pitchFamily="2" charset="0"/>
                </a:endParaRPr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351" y="4782875"/>
                <a:ext cx="5462136" cy="461665"/>
              </a:xfrm>
              <a:prstGeom prst="rect">
                <a:avLst/>
              </a:prstGeom>
              <a:blipFill rotWithShape="0">
                <a:blip r:embed="rId14"/>
                <a:stretch>
                  <a:fillRect b="-1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/>
              <p:cNvSpPr txBox="1"/>
              <p:nvPr/>
            </p:nvSpPr>
            <p:spPr>
              <a:xfrm>
                <a:off x="348515" y="5323874"/>
                <a:ext cx="5511765" cy="466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𝑊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𝑢</m:t>
                      </m:r>
                      <m:r>
                        <a:rPr lang="en-US" sz="24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sSubPr>
                        <m:e>
                          <m:sSubSup>
                            <m:sSubSupPr>
                              <m:ctrlPr>
                                <a:rPr lang="en-US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𝛼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𝑣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sSubPr>
                        <m:e>
                          <m:sSubSup>
                            <m:sSubSupPr>
                              <m:ctrlPr>
                                <a:rPr lang="en-US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𝛼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𝑣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2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+⋯+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sSubPr>
                        <m:e>
                          <m:sSubSup>
                            <m:sSubSupPr>
                              <m:ctrlPr>
                                <a:rPr lang="en-US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𝛼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𝑛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𝑣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accent1">
                      <a:lumMod val="50000"/>
                    </a:schemeClr>
                  </a:solidFill>
                  <a:latin typeface="Roboto Condensed" pitchFamily="2" charset="0"/>
                  <a:ea typeface="Roboto Condensed" pitchFamily="2" charset="0"/>
                </a:endParaRPr>
              </a:p>
            </p:txBody>
          </p:sp>
        </mc:Choice>
        <mc:Fallback xmlns="">
          <p:sp>
            <p:nvSpPr>
              <p:cNvPr id="48" name="Text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515" y="5323874"/>
                <a:ext cx="5511765" cy="466666"/>
              </a:xfrm>
              <a:prstGeom prst="rect">
                <a:avLst/>
              </a:prstGeom>
              <a:blipFill rotWithShape="0">
                <a:blip r:embed="rId15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322482" y="5981023"/>
                <a:ext cx="5537798" cy="4755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𝑊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𝑘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𝑢</m:t>
                      </m:r>
                      <m:r>
                        <a:rPr lang="en-US" sz="24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sSubPr>
                        <m:e>
                          <m:sSubSup>
                            <m:sSubSupPr>
                              <m:ctrlPr>
                                <a:rPr lang="en-US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𝑘</m:t>
                              </m:r>
                            </m:sup>
                          </m:sSubSup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𝛼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𝑣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sSubPr>
                        <m:e>
                          <m:sSubSup>
                            <m:sSubSupPr>
                              <m:ctrlPr>
                                <a:rPr lang="en-US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𝑘</m:t>
                              </m:r>
                            </m:sup>
                          </m:sSubSup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𝛼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𝑣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2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+⋯+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sSubPr>
                        <m:e>
                          <m:sSubSup>
                            <m:sSubSupPr>
                              <m:ctrlPr>
                                <a:rPr lang="en-US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𝑘</m:t>
                              </m:r>
                            </m:sup>
                          </m:sSubSup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𝛼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𝑛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𝑣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accent1">
                      <a:lumMod val="50000"/>
                    </a:schemeClr>
                  </a:solidFill>
                  <a:latin typeface="Roboto Condensed" pitchFamily="2" charset="0"/>
                  <a:ea typeface="Roboto Condensed" pitchFamily="2" charset="0"/>
                </a:endParaRPr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482" y="5981023"/>
                <a:ext cx="5537798" cy="475515"/>
              </a:xfrm>
              <a:prstGeom prst="rect">
                <a:avLst/>
              </a:prstGeom>
              <a:blipFill rotWithShape="0">
                <a:blip r:embed="rId16"/>
                <a:stretch>
                  <a:fillRect b="-89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/>
          <p:cNvCxnSpPr/>
          <p:nvPr/>
        </p:nvCxnSpPr>
        <p:spPr>
          <a:xfrm>
            <a:off x="7563702" y="2389074"/>
            <a:ext cx="14630" cy="95147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/>
              <p:cNvSpPr txBox="1"/>
              <p:nvPr/>
            </p:nvSpPr>
            <p:spPr>
              <a:xfrm>
                <a:off x="6210583" y="4600248"/>
                <a:ext cx="112428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𝜇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=1</m:t>
                      </m:r>
                    </m:oMath>
                  </m:oMathPara>
                </a14:m>
                <a:endParaRPr lang="en-US" sz="2400" dirty="0">
                  <a:solidFill>
                    <a:schemeClr val="accent2">
                      <a:lumMod val="75000"/>
                    </a:schemeClr>
                  </a:solidFill>
                  <a:latin typeface="Roboto Condensed" pitchFamily="2" charset="0"/>
                  <a:ea typeface="Roboto Condensed" pitchFamily="2" charset="0"/>
                </a:endParaRPr>
              </a:p>
            </p:txBody>
          </p:sp>
        </mc:Choice>
        <mc:Fallback xmlns="">
          <p:sp>
            <p:nvSpPr>
              <p:cNvPr id="52" name="TextBox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0583" y="4600248"/>
                <a:ext cx="1124282" cy="461665"/>
              </a:xfrm>
              <a:prstGeom prst="rect">
                <a:avLst/>
              </a:prstGeom>
              <a:blipFill rotWithShape="0">
                <a:blip r:embed="rId17"/>
                <a:stretch>
                  <a:fillRect b="-1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/>
              <p:cNvSpPr txBox="1"/>
              <p:nvPr/>
            </p:nvSpPr>
            <p:spPr>
              <a:xfrm>
                <a:off x="6210583" y="5278390"/>
                <a:ext cx="2631361" cy="9221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𝑣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Roboto Condensed" pitchFamily="2" charset="0"/>
                        </a:rPr>
                        <m:t>=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1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sz="24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Roboto Condensed" pitchFamily="2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Roboto Condensed" pitchFamily="2" charset="0"/>
                                    </a:rPr>
                                    <m:t>𝑛</m:t>
                                  </m:r>
                                </m:e>
                              </m:rad>
                            </m:den>
                          </m:f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Roboto Condensed" pitchFamily="2" charset="0"/>
                            </a:rPr>
                            <m:t>,…,</m:t>
                          </m:r>
                          <m:f>
                            <m:fPr>
                              <m:ctrlPr>
                                <a:rPr lang="en-US" sz="2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Roboto Condensed" pitchFamily="2" charset="0"/>
                                </a:rPr>
                                <m:t>1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sz="24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Roboto Condensed" pitchFamily="2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Roboto Condensed" pitchFamily="2" charset="0"/>
                                    </a:rPr>
                                    <m:t>𝑛</m:t>
                                  </m:r>
                                </m:e>
                              </m:rad>
                            </m:den>
                          </m:f>
                        </m:e>
                      </m:d>
                    </m:oMath>
                  </m:oMathPara>
                </a14:m>
                <a:endParaRPr lang="en-US" sz="2400" dirty="0">
                  <a:solidFill>
                    <a:schemeClr val="accent2">
                      <a:lumMod val="75000"/>
                    </a:schemeClr>
                  </a:solidFill>
                  <a:latin typeface="Roboto Condensed" pitchFamily="2" charset="0"/>
                  <a:ea typeface="Roboto Condensed" pitchFamily="2" charset="0"/>
                </a:endParaRPr>
              </a:p>
            </p:txBody>
          </p:sp>
        </mc:Choice>
        <mc:Fallback xmlns="">
          <p:sp>
            <p:nvSpPr>
              <p:cNvPr id="53" name="TextBox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0583" y="5278390"/>
                <a:ext cx="2631361" cy="922176"/>
              </a:xfrm>
              <a:prstGeom prst="rect">
                <a:avLst/>
              </a:prstGeom>
              <a:blipFill rotWithShape="0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92804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46" grpId="0"/>
      <p:bldP spid="47" grpId="0"/>
      <p:bldP spid="48" grpId="0"/>
      <p:bldP spid="49" grpId="0"/>
      <p:bldP spid="52" grpId="0"/>
      <p:bldP spid="53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2442</TotalTime>
  <Words>1033</Words>
  <Application>Microsoft Office PowerPoint</Application>
  <PresentationFormat>On-screen Show (4:3)</PresentationFormat>
  <Paragraphs>291</Paragraphs>
  <Slides>36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Gill Sans MT Condensed</vt:lpstr>
      <vt:lpstr>Calibri</vt:lpstr>
      <vt:lpstr>Roboto Slab</vt:lpstr>
      <vt:lpstr>Arial</vt:lpstr>
      <vt:lpstr>Cambria Math</vt:lpstr>
      <vt:lpstr>Roboto Condensed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Lee</dc:creator>
  <cp:lastModifiedBy>James Lee</cp:lastModifiedBy>
  <cp:revision>103</cp:revision>
  <dcterms:created xsi:type="dcterms:W3CDTF">2014-12-07T05:39:40Z</dcterms:created>
  <dcterms:modified xsi:type="dcterms:W3CDTF">2014-12-11T21:56:11Z</dcterms:modified>
</cp:coreProperties>
</file>